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7.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1.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22.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2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4.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2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7.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12.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2.xml" ContentType="application/vnd.openxmlformats-officedocument.drawingml.chart+xml"/>
  <Override PartName="/ppt/theme/themeOverride13.xml" ContentType="application/vnd.openxmlformats-officedocument.themeOverride+xml"/>
  <Override PartName="/ppt/drawings/drawing4.xml" ContentType="application/vnd.openxmlformats-officedocument.drawingml.chartshapes+xml"/>
  <Override PartName="/ppt/theme/themeOverride14.xml" ContentType="application/vnd.openxmlformats-officedocument.themeOverride+xml"/>
  <Override PartName="/ppt/charts/chart13.xml" ContentType="application/vnd.openxmlformats-officedocument.drawingml.chart+xml"/>
  <Override PartName="/ppt/theme/themeOverride15.xml" ContentType="application/vnd.openxmlformats-officedocument.themeOverride+xml"/>
  <Override PartName="/ppt/theme/themeOverride16.xml" ContentType="application/vnd.openxmlformats-officedocument.themeOverride+xml"/>
  <Override PartName="/ppt/notesSlides/notesSlide12.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7.xml" ContentType="application/vnd.openxmlformats-officedocument.themeOverride+xml"/>
  <Override PartName="/ppt/charts/chart15.xml" ContentType="application/vnd.openxmlformats-officedocument.drawingml.chart+xml"/>
  <Override PartName="/ppt/theme/themeOverride18.xml" ContentType="application/vnd.openxmlformats-officedocument.themeOverride+xml"/>
  <Override PartName="/ppt/charts/chart16.xml" ContentType="application/vnd.openxmlformats-officedocument.drawingml.chart+xml"/>
  <Override PartName="/ppt/theme/themeOverride19.xml" ContentType="application/vnd.openxmlformats-officedocument.themeOverride+xml"/>
  <Override PartName="/ppt/charts/chart17.xml" ContentType="application/vnd.openxmlformats-officedocument.drawingml.chart+xml"/>
  <Override PartName="/ppt/theme/themeOverride20.xml" ContentType="application/vnd.openxmlformats-officedocument.themeOverride+xml"/>
  <Override PartName="/ppt/charts/chart18.xml" ContentType="application/vnd.openxmlformats-officedocument.drawingml.chart+xml"/>
  <Override PartName="/ppt/theme/themeOverride21.xml" ContentType="application/vnd.openxmlformats-officedocument.themeOverride+xml"/>
  <Override PartName="/ppt/charts/chart19.xml" ContentType="application/vnd.openxmlformats-officedocument.drawingml.chart+xml"/>
  <Override PartName="/ppt/theme/themeOverride22.xml" ContentType="application/vnd.openxmlformats-officedocument.themeOverride+xml"/>
  <Override PartName="/ppt/charts/chart20.xml" ContentType="application/vnd.openxmlformats-officedocument.drawingml.chart+xml"/>
  <Override PartName="/ppt/theme/themeOverride23.xml" ContentType="application/vnd.openxmlformats-officedocument.themeOverride+xml"/>
  <Override PartName="/ppt/charts/chart21.xml" ContentType="application/vnd.openxmlformats-officedocument.drawingml.chart+xml"/>
  <Override PartName="/ppt/theme/themeOverride24.xml" ContentType="application/vnd.openxmlformats-officedocument.themeOverride+xml"/>
  <Override PartName="/ppt/drawings/drawing5.xml" ContentType="application/vnd.openxmlformats-officedocument.drawingml.chartshapes+xml"/>
  <Override PartName="/ppt/charts/chart22.xml" ContentType="application/vnd.openxmlformats-officedocument.drawingml.chart+xml"/>
  <Override PartName="/ppt/theme/themeOverride25.xml" ContentType="application/vnd.openxmlformats-officedocument.themeOverride+xml"/>
  <Override PartName="/ppt/notesSlides/notesSlide13.xml" ContentType="application/vnd.openxmlformats-officedocument.presentationml.notesSlide+xml"/>
  <Override PartName="/ppt/charts/chart23.xml" ContentType="application/vnd.openxmlformats-officedocument.drawingml.chart+xml"/>
  <Override PartName="/ppt/theme/themeOverride26.xml" ContentType="application/vnd.openxmlformats-officedocument.themeOverride+xml"/>
  <Override PartName="/ppt/charts/chart24.xml" ContentType="application/vnd.openxmlformats-officedocument.drawingml.chart+xml"/>
  <Override PartName="/ppt/theme/themeOverride27.xml" ContentType="application/vnd.openxmlformats-officedocument.themeOverride+xml"/>
  <Override PartName="/ppt/charts/chart25.xml" ContentType="application/vnd.openxmlformats-officedocument.drawingml.chart+xml"/>
  <Override PartName="/ppt/theme/themeOverride28.xml" ContentType="application/vnd.openxmlformats-officedocument.themeOverride+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2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7.xml" ContentType="application/vnd.openxmlformats-officedocument.drawingml.chart+xml"/>
  <Override PartName="/ppt/theme/themeOverride30.xml" ContentType="application/vnd.openxmlformats-officedocument.themeOverride+xml"/>
  <Override PartName="/ppt/notesSlides/notesSlide17.xml" ContentType="application/vnd.openxmlformats-officedocument.presentationml.notesSlide+xml"/>
  <Override PartName="/ppt/charts/chart28.xml" ContentType="application/vnd.openxmlformats-officedocument.drawingml.chart+xml"/>
  <Override PartName="/ppt/theme/themeOverride31.xml" ContentType="application/vnd.openxmlformats-officedocument.themeOverride+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29.xml" ContentType="application/vnd.openxmlformats-officedocument.drawingml.chart+xml"/>
  <Override PartName="/ppt/theme/themeOverride32.xml" ContentType="application/vnd.openxmlformats-officedocument.themeOverride+xml"/>
  <Override PartName="/ppt/notesSlides/notesSlide19.xml" ContentType="application/vnd.openxmlformats-officedocument.presentationml.notesSlide+xml"/>
  <Override PartName="/ppt/charts/chart30.xml" ContentType="application/vnd.openxmlformats-officedocument.drawingml.chart+xml"/>
  <Override PartName="/ppt/theme/themeOverride33.xml" ContentType="application/vnd.openxmlformats-officedocument.themeOverride+xml"/>
  <Override PartName="/ppt/charts/chart31.xml" ContentType="application/vnd.openxmlformats-officedocument.drawingml.chart+xml"/>
  <Override PartName="/ppt/theme/themeOverride34.xml" ContentType="application/vnd.openxmlformats-officedocument.themeOverride+xml"/>
  <Override PartName="/ppt/drawings/drawing8.xml" ContentType="application/vnd.openxmlformats-officedocument.drawingml.chartshapes+xml"/>
  <Override PartName="/ppt/charts/chart32.xml" ContentType="application/vnd.openxmlformats-officedocument.drawingml.chart+xml"/>
  <Override PartName="/ppt/theme/themeOverride35.xml" ContentType="application/vnd.openxmlformats-officedocument.themeOverride+xml"/>
  <Override PartName="/ppt/drawings/drawing9.xml" ContentType="application/vnd.openxmlformats-officedocument.drawingml.chartshapes+xml"/>
  <Override PartName="/ppt/charts/chart33.xml" ContentType="application/vnd.openxmlformats-officedocument.drawingml.chart+xml"/>
  <Override PartName="/ppt/theme/themeOverride36.xml" ContentType="application/vnd.openxmlformats-officedocument.themeOverride+xml"/>
  <Override PartName="/ppt/drawings/drawing10.xml" ContentType="application/vnd.openxmlformats-officedocument.drawingml.chartshapes+xml"/>
  <Override PartName="/ppt/charts/chart34.xml" ContentType="application/vnd.openxmlformats-officedocument.drawingml.chart+xml"/>
  <Override PartName="/ppt/theme/themeOverride37.xml" ContentType="application/vnd.openxmlformats-officedocument.themeOverride+xml"/>
  <Override PartName="/ppt/drawings/drawing11.xml" ContentType="application/vnd.openxmlformats-officedocument.drawingml.chartshapes+xml"/>
  <Override PartName="/ppt/charts/chart35.xml" ContentType="application/vnd.openxmlformats-officedocument.drawingml.chart+xml"/>
  <Override PartName="/ppt/theme/themeOverride38.xml" ContentType="application/vnd.openxmlformats-officedocument.themeOverride+xml"/>
  <Override PartName="/ppt/drawings/drawing12.xml" ContentType="application/vnd.openxmlformats-officedocument.drawingml.chartshapes+xml"/>
  <Override PartName="/ppt/charts/chart36.xml" ContentType="application/vnd.openxmlformats-officedocument.drawingml.chart+xml"/>
  <Override PartName="/ppt/theme/themeOverride39.xml" ContentType="application/vnd.openxmlformats-officedocument.themeOverride+xml"/>
  <Override PartName="/ppt/drawings/drawing1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47" r:id="rId6"/>
    <p:sldMasterId id="2147483958" r:id="rId7"/>
    <p:sldMasterId id="2147483961" r:id="rId8"/>
    <p:sldMasterId id="2147483972" r:id="rId9"/>
    <p:sldMasterId id="2147483981" r:id="rId10"/>
    <p:sldMasterId id="2147484003" r:id="rId11"/>
    <p:sldMasterId id="2147484012" r:id="rId12"/>
    <p:sldMasterId id="2147484034" r:id="rId13"/>
    <p:sldMasterId id="2147484043" r:id="rId14"/>
    <p:sldMasterId id="2147484053" r:id="rId15"/>
    <p:sldMasterId id="2147484065" r:id="rId16"/>
    <p:sldMasterId id="2147484074" r:id="rId17"/>
    <p:sldMasterId id="2147484084" r:id="rId18"/>
    <p:sldMasterId id="2147484093" r:id="rId19"/>
    <p:sldMasterId id="2147484102" r:id="rId20"/>
    <p:sldMasterId id="2147484111" r:id="rId21"/>
    <p:sldMasterId id="2147484120" r:id="rId22"/>
    <p:sldMasterId id="2147484130" r:id="rId23"/>
    <p:sldMasterId id="2147484139" r:id="rId24"/>
    <p:sldMasterId id="2147484152" r:id="rId25"/>
    <p:sldMasterId id="2147484162" r:id="rId26"/>
    <p:sldMasterId id="2147484172" r:id="rId27"/>
    <p:sldMasterId id="2147484182" r:id="rId28"/>
  </p:sldMasterIdLst>
  <p:notesMasterIdLst>
    <p:notesMasterId r:id="rId78"/>
  </p:notesMasterIdLst>
  <p:handoutMasterIdLst>
    <p:handoutMasterId r:id="rId79"/>
  </p:handoutMasterIdLst>
  <p:sldIdLst>
    <p:sldId id="266" r:id="rId29"/>
    <p:sldId id="268" r:id="rId30"/>
    <p:sldId id="322" r:id="rId31"/>
    <p:sldId id="2989" r:id="rId32"/>
    <p:sldId id="5024" r:id="rId33"/>
    <p:sldId id="271" r:id="rId34"/>
    <p:sldId id="5022" r:id="rId35"/>
    <p:sldId id="5009" r:id="rId36"/>
    <p:sldId id="5010" r:id="rId37"/>
    <p:sldId id="5011" r:id="rId38"/>
    <p:sldId id="458" r:id="rId39"/>
    <p:sldId id="450" r:id="rId40"/>
    <p:sldId id="573" r:id="rId41"/>
    <p:sldId id="292" r:id="rId42"/>
    <p:sldId id="932" r:id="rId43"/>
    <p:sldId id="983" r:id="rId44"/>
    <p:sldId id="984" r:id="rId45"/>
    <p:sldId id="985" r:id="rId46"/>
    <p:sldId id="992" r:id="rId47"/>
    <p:sldId id="456" r:id="rId48"/>
    <p:sldId id="389" r:id="rId49"/>
    <p:sldId id="390" r:id="rId50"/>
    <p:sldId id="391" r:id="rId51"/>
    <p:sldId id="388" r:id="rId52"/>
    <p:sldId id="296" r:id="rId53"/>
    <p:sldId id="986" r:id="rId54"/>
    <p:sldId id="368" r:id="rId55"/>
    <p:sldId id="2976" r:id="rId56"/>
    <p:sldId id="2977" r:id="rId57"/>
    <p:sldId id="308" r:id="rId58"/>
    <p:sldId id="5017" r:id="rId59"/>
    <p:sldId id="5018" r:id="rId60"/>
    <p:sldId id="5019" r:id="rId61"/>
    <p:sldId id="5020" r:id="rId62"/>
    <p:sldId id="5021" r:id="rId63"/>
    <p:sldId id="480" r:id="rId64"/>
    <p:sldId id="1000" r:id="rId65"/>
    <p:sldId id="1001" r:id="rId66"/>
    <p:sldId id="1002" r:id="rId67"/>
    <p:sldId id="2979" r:id="rId68"/>
    <p:sldId id="2980" r:id="rId69"/>
    <p:sldId id="2981" r:id="rId70"/>
    <p:sldId id="2982" r:id="rId71"/>
    <p:sldId id="2985" r:id="rId72"/>
    <p:sldId id="2986" r:id="rId73"/>
    <p:sldId id="2987" r:id="rId74"/>
    <p:sldId id="2988" r:id="rId75"/>
    <p:sldId id="1003" r:id="rId76"/>
    <p:sldId id="311" r:id="rId77"/>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1FA"/>
    <a:srgbClr val="DDD9C4"/>
    <a:srgbClr val="0099FF"/>
    <a:srgbClr val="009999"/>
    <a:srgbClr val="00CCFF"/>
    <a:srgbClr val="00CC99"/>
    <a:srgbClr val="E31837"/>
    <a:srgbClr val="00A99A"/>
    <a:srgbClr val="F26B73"/>
    <a:srgbClr val="63C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autoAdjust="0"/>
    <p:restoredTop sz="78261" autoAdjust="0"/>
  </p:normalViewPr>
  <p:slideViewPr>
    <p:cSldViewPr>
      <p:cViewPr varScale="1">
        <p:scale>
          <a:sx n="66" d="100"/>
          <a:sy n="66" d="100"/>
        </p:scale>
        <p:origin x="618"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5.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3.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7.xlsx"/><Relationship Id="rId1" Type="http://schemas.openxmlformats.org/officeDocument/2006/relationships/themeOverride" Target="../theme/themeOverride2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7.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1.xlsx"/><Relationship Id="rId1" Type="http://schemas.openxmlformats.org/officeDocument/2006/relationships/themeOverride" Target="../theme/themeOverride28.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0.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4.xlsx"/><Relationship Id="rId1" Type="http://schemas.openxmlformats.org/officeDocument/2006/relationships/themeOverride" Target="../theme/themeOverride3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3.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7.xlsx"/><Relationship Id="rId1" Type="http://schemas.openxmlformats.org/officeDocument/2006/relationships/themeOverride" Target="../theme/themeOverride34.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8.xlsx"/><Relationship Id="rId1" Type="http://schemas.openxmlformats.org/officeDocument/2006/relationships/themeOverride" Target="../theme/themeOverride35.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29.xlsx"/><Relationship Id="rId1" Type="http://schemas.openxmlformats.org/officeDocument/2006/relationships/themeOverride" Target="../theme/themeOverride36.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30.xlsx"/><Relationship Id="rId1" Type="http://schemas.openxmlformats.org/officeDocument/2006/relationships/themeOverride" Target="../theme/themeOverride37.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31.xlsx"/><Relationship Id="rId1" Type="http://schemas.openxmlformats.org/officeDocument/2006/relationships/themeOverride" Target="../theme/themeOverride38.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32.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5142577513834"/>
          <c:y val="0.12984463196009335"/>
          <c:w val="0.50365435189315511"/>
          <c:h val="0.83571584655022602"/>
        </c:manualLayout>
      </c:layout>
      <c:doughnut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3C38-448F-B7F1-A73B4E86225A}"/>
              </c:ext>
            </c:extLst>
          </c:dPt>
          <c:dPt>
            <c:idx val="1"/>
            <c:bubble3D val="0"/>
            <c:spPr>
              <a:solidFill>
                <a:srgbClr val="00CCFF"/>
              </a:solidFill>
              <a:ln w="19050">
                <a:solidFill>
                  <a:schemeClr val="lt1"/>
                </a:solidFill>
              </a:ln>
              <a:effectLst/>
            </c:spPr>
            <c:extLst>
              <c:ext xmlns:c16="http://schemas.microsoft.com/office/drawing/2014/chart" uri="{C3380CC4-5D6E-409C-BE32-E72D297353CC}">
                <c16:uniqueId val="{00000003-3C38-448F-B7F1-A73B4E86225A}"/>
              </c:ext>
            </c:extLst>
          </c:dPt>
          <c:dPt>
            <c:idx val="2"/>
            <c:bubble3D val="0"/>
            <c:spPr>
              <a:solidFill>
                <a:srgbClr val="FF5050"/>
              </a:solidFill>
              <a:ln w="19050">
                <a:solidFill>
                  <a:schemeClr val="lt1"/>
                </a:solidFill>
              </a:ln>
              <a:effectLst/>
            </c:spPr>
            <c:extLst>
              <c:ext xmlns:c16="http://schemas.microsoft.com/office/drawing/2014/chart" uri="{C3380CC4-5D6E-409C-BE32-E72D297353CC}">
                <c16:uniqueId val="{00000005-3C38-448F-B7F1-A73B4E86225A}"/>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3C38-448F-B7F1-A73B4E86225A}"/>
              </c:ext>
            </c:extLst>
          </c:dPt>
          <c:dPt>
            <c:idx val="4"/>
            <c:bubble3D val="0"/>
            <c:spPr>
              <a:solidFill>
                <a:srgbClr val="33CCCC"/>
              </a:solidFill>
              <a:ln w="19050">
                <a:solidFill>
                  <a:schemeClr val="lt1"/>
                </a:solidFill>
              </a:ln>
              <a:effectLst/>
            </c:spPr>
            <c:extLst>
              <c:ext xmlns:c16="http://schemas.microsoft.com/office/drawing/2014/chart" uri="{C3380CC4-5D6E-409C-BE32-E72D297353CC}">
                <c16:uniqueId val="{00000009-3C38-448F-B7F1-A73B4E86225A}"/>
              </c:ext>
            </c:extLst>
          </c:dPt>
          <c:dPt>
            <c:idx val="5"/>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B-3C38-448F-B7F1-A73B4E86225A}"/>
              </c:ext>
            </c:extLst>
          </c:dPt>
          <c:dLbls>
            <c:dLbl>
              <c:idx val="0"/>
              <c:tx>
                <c:rich>
                  <a:bodyPr/>
                  <a:lstStyle/>
                  <a:p>
                    <a:r>
                      <a:rPr lang="en-US"/>
                      <a:t>11</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C38-448F-B7F1-A73B4E86225A}"/>
                </c:ext>
              </c:extLst>
            </c:dLbl>
            <c:dLbl>
              <c:idx val="1"/>
              <c:tx>
                <c:rich>
                  <a:bodyPr/>
                  <a:lstStyle/>
                  <a:p>
                    <a:r>
                      <a:rPr lang="en-US"/>
                      <a:t>12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C38-448F-B7F1-A73B4E86225A}"/>
                </c:ext>
              </c:extLst>
            </c:dLbl>
            <c:dLbl>
              <c:idx val="2"/>
              <c:layout>
                <c:manualLayout>
                  <c:x val="-4.1679089715553341E-3"/>
                  <c:y val="0"/>
                </c:manualLayout>
              </c:layout>
              <c:tx>
                <c:rich>
                  <a:bodyPr/>
                  <a:lstStyle/>
                  <a:p>
                    <a:r>
                      <a:rPr lang="en-US"/>
                      <a:t>46</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3C38-448F-B7F1-A73B4E86225A}"/>
                </c:ext>
              </c:extLst>
            </c:dLbl>
            <c:dLbl>
              <c:idx val="3"/>
              <c:layout>
                <c:manualLayout>
                  <c:x val="6.2518634573330012E-3"/>
                  <c:y val="0"/>
                </c:manualLayout>
              </c:layout>
              <c:tx>
                <c:rich>
                  <a:bodyPr/>
                  <a:lstStyle/>
                  <a:p>
                    <a:r>
                      <a:rPr lang="en-US"/>
                      <a:t>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3C38-448F-B7F1-A73B4E86225A}"/>
                </c:ext>
              </c:extLst>
            </c:dLbl>
            <c:dLbl>
              <c:idx val="4"/>
              <c:tx>
                <c:rich>
                  <a:bodyPr/>
                  <a:lstStyle/>
                  <a:p>
                    <a:r>
                      <a:rPr lang="en-US"/>
                      <a:t>24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3C38-448F-B7F1-A73B4E86225A}"/>
                </c:ext>
              </c:extLst>
            </c:dLbl>
            <c:dLbl>
              <c:idx val="5"/>
              <c:tx>
                <c:rich>
                  <a:bodyPr/>
                  <a:lstStyle/>
                  <a:p>
                    <a:r>
                      <a:rPr lang="en-US"/>
                      <a:t>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3C38-448F-B7F1-A73B4E8622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AP!$B$1:$G$1</c:f>
              <c:strCache>
                <c:ptCount val="6"/>
                <c:pt idx="0">
                  <c:v>Sex workers</c:v>
                </c:pt>
                <c:pt idx="1">
                  <c:v>People who inject drugs</c:v>
                </c:pt>
                <c:pt idx="2">
                  <c:v>Men who have sex with men</c:v>
                </c:pt>
                <c:pt idx="3">
                  <c:v>Transgender women</c:v>
                </c:pt>
                <c:pt idx="4">
                  <c:v>Clients of sex workers and sex partners of key populations</c:v>
                </c:pt>
                <c:pt idx="5">
                  <c:v>Remaining population</c:v>
                </c:pt>
              </c:strCache>
            </c:strRef>
          </c:cat>
          <c:val>
            <c:numRef>
              <c:f>AP!$B$2:$G$2</c:f>
              <c:numCache>
                <c:formatCode>0</c:formatCode>
                <c:ptCount val="6"/>
                <c:pt idx="0">
                  <c:v>23509.316286574838</c:v>
                </c:pt>
                <c:pt idx="1">
                  <c:v>27252.548999999999</c:v>
                </c:pt>
                <c:pt idx="2">
                  <c:v>102074.27999999997</c:v>
                </c:pt>
                <c:pt idx="3">
                  <c:v>6014</c:v>
                </c:pt>
                <c:pt idx="4">
                  <c:v>54103.335014629927</c:v>
                </c:pt>
                <c:pt idx="5">
                  <c:v>9614.5196987952586</c:v>
                </c:pt>
              </c:numCache>
            </c:numRef>
          </c:val>
          <c:extLst>
            <c:ext xmlns:c16="http://schemas.microsoft.com/office/drawing/2014/chart" uri="{C3380CC4-5D6E-409C-BE32-E72D297353CC}">
              <c16:uniqueId val="{0000000C-3C38-448F-B7F1-A73B4E86225A}"/>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2806074317953E-2"/>
          <c:y val="2.5361950587686095E-2"/>
          <c:w val="0.91080279754820437"/>
          <c:h val="0.55638114276637662"/>
        </c:manualLayout>
      </c:layout>
      <c:barChart>
        <c:barDir val="col"/>
        <c:grouping val="clustered"/>
        <c:varyColors val="0"/>
        <c:ser>
          <c:idx val="0"/>
          <c:order val="0"/>
          <c:tx>
            <c:strRef>
              <c:f>'cndm use'!$B$3</c:f>
              <c:strCache>
                <c:ptCount val="1"/>
                <c:pt idx="0">
                  <c:v>Percent</c:v>
                </c:pt>
              </c:strCache>
            </c:strRef>
          </c:tx>
          <c:spPr>
            <a:solidFill>
              <a:srgbClr val="00AEEF"/>
            </a:solidFill>
          </c:spPr>
          <c:invertIfNegative val="0"/>
          <c:dPt>
            <c:idx val="14"/>
            <c:invertIfNegative val="0"/>
            <c:bubble3D val="0"/>
            <c:spPr>
              <a:pattFill prst="dkUpDiag">
                <a:fgClr>
                  <a:srgbClr val="00AEEF"/>
                </a:fgClr>
                <a:bgClr>
                  <a:sysClr val="window" lastClr="FFFFFF"/>
                </a:bgClr>
              </a:pattFill>
            </c:spPr>
            <c:extLst>
              <c:ext xmlns:c16="http://schemas.microsoft.com/office/drawing/2014/chart" uri="{C3380CC4-5D6E-409C-BE32-E72D297353CC}">
                <c16:uniqueId val="{00000000-1ADA-4397-BE17-FCB1B5AF3149}"/>
              </c:ext>
            </c:extLst>
          </c:dPt>
          <c:dPt>
            <c:idx val="15"/>
            <c:invertIfNegative val="0"/>
            <c:bubble3D val="0"/>
            <c:spPr>
              <a:pattFill prst="dkDnDiag">
                <a:fgClr>
                  <a:srgbClr val="00AEEF"/>
                </a:fgClr>
                <a:bgClr>
                  <a:schemeClr val="bg1"/>
                </a:bgClr>
              </a:pattFill>
            </c:spPr>
            <c:extLst>
              <c:ext xmlns:c16="http://schemas.microsoft.com/office/drawing/2014/chart" uri="{C3380CC4-5D6E-409C-BE32-E72D297353CC}">
                <c16:uniqueId val="{00000002-1ADA-4397-BE17-FCB1B5AF3149}"/>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use'!$A$4:$A$18</c:f>
              <c:strCache>
                <c:ptCount val="15"/>
                <c:pt idx="0">
                  <c:v>Cambodia (2017)</c:v>
                </c:pt>
                <c:pt idx="1">
                  <c:v>Philippines (2015)</c:v>
                </c:pt>
                <c:pt idx="2">
                  <c:v>Pakistan (2016)</c:v>
                </c:pt>
                <c:pt idx="3">
                  <c:v>Myanmar (2017)</c:v>
                </c:pt>
                <c:pt idx="4">
                  <c:v>Sri Lanka (2018)</c:v>
                </c:pt>
                <c:pt idx="5">
                  <c:v>Malaysia (2017)</c:v>
                </c:pt>
                <c:pt idx="6">
                  <c:v>Australia (2016)</c:v>
                </c:pt>
                <c:pt idx="7">
                  <c:v>Indonesia (2018-19)</c:v>
                </c:pt>
                <c:pt idx="8">
                  <c:v>Bangladesh (2015)</c:v>
                </c:pt>
                <c:pt idx="9">
                  <c:v>Thailand (2020)</c:v>
                </c:pt>
                <c:pt idx="10">
                  <c:v>Viet Nam (2019)</c:v>
                </c:pt>
                <c:pt idx="11">
                  <c:v>India (2019-20)</c:v>
                </c:pt>
                <c:pt idx="12">
                  <c:v>China (2019)</c:v>
                </c:pt>
                <c:pt idx="13">
                  <c:v>Nepal (2020)</c:v>
                </c:pt>
                <c:pt idx="14">
                  <c:v>Regional median</c:v>
                </c:pt>
              </c:strCache>
            </c:strRef>
          </c:cat>
          <c:val>
            <c:numRef>
              <c:f>'cndm use'!$B$4:$B$18</c:f>
              <c:numCache>
                <c:formatCode>General</c:formatCode>
                <c:ptCount val="15"/>
                <c:pt idx="0">
                  <c:v>8.6999999999999993</c:v>
                </c:pt>
                <c:pt idx="1">
                  <c:v>14.5</c:v>
                </c:pt>
                <c:pt idx="2">
                  <c:v>15.3</c:v>
                </c:pt>
                <c:pt idx="3">
                  <c:v>21.9</c:v>
                </c:pt>
                <c:pt idx="4">
                  <c:v>25.5</c:v>
                </c:pt>
                <c:pt idx="5">
                  <c:v>25.7</c:v>
                </c:pt>
                <c:pt idx="6">
                  <c:v>30</c:v>
                </c:pt>
                <c:pt idx="7">
                  <c:v>34.1</c:v>
                </c:pt>
                <c:pt idx="8">
                  <c:v>34.9</c:v>
                </c:pt>
                <c:pt idx="9">
                  <c:v>39.6</c:v>
                </c:pt>
                <c:pt idx="10">
                  <c:v>41.9</c:v>
                </c:pt>
                <c:pt idx="11">
                  <c:v>54.6</c:v>
                </c:pt>
                <c:pt idx="12">
                  <c:v>56.8</c:v>
                </c:pt>
                <c:pt idx="13">
                  <c:v>67.7</c:v>
                </c:pt>
                <c:pt idx="14">
                  <c:v>32.049999999999997</c:v>
                </c:pt>
              </c:numCache>
            </c:numRef>
          </c:val>
          <c:extLst>
            <c:ext xmlns:c16="http://schemas.microsoft.com/office/drawing/2014/chart" uri="{C3380CC4-5D6E-409C-BE32-E72D297353CC}">
              <c16:uniqueId val="{00000004-1ADA-4397-BE17-FCB1B5AF3149}"/>
            </c:ext>
          </c:extLst>
        </c:ser>
        <c:dLbls>
          <c:showLegendKey val="0"/>
          <c:showVal val="0"/>
          <c:showCatName val="0"/>
          <c:showSerName val="0"/>
          <c:showPercent val="0"/>
          <c:showBubbleSize val="0"/>
        </c:dLbls>
        <c:gapWidth val="54"/>
        <c:axId val="314600832"/>
        <c:axId val="314606720"/>
      </c:barChart>
      <c:scatterChart>
        <c:scatterStyle val="smoothMarker"/>
        <c:varyColors val="0"/>
        <c:ser>
          <c:idx val="1"/>
          <c:order val="1"/>
          <c:tx>
            <c:strRef>
              <c:f>'cndm use'!$B$21</c:f>
              <c:strCache>
                <c:ptCount val="1"/>
                <c:pt idx="0">
                  <c:v>target</c:v>
                </c:pt>
              </c:strCache>
            </c:strRef>
          </c:tx>
          <c:spPr>
            <a:ln w="25400">
              <a:solidFill>
                <a:srgbClr val="E31837"/>
              </a:solidFill>
              <a:prstDash val="dash"/>
            </a:ln>
          </c:spPr>
          <c:marker>
            <c:symbol val="none"/>
          </c:marker>
          <c:xVal>
            <c:numRef>
              <c:f>'cndm use'!$A$22:$A$23</c:f>
              <c:numCache>
                <c:formatCode>General</c:formatCode>
                <c:ptCount val="2"/>
                <c:pt idx="0">
                  <c:v>0</c:v>
                </c:pt>
                <c:pt idx="1">
                  <c:v>1</c:v>
                </c:pt>
              </c:numCache>
            </c:numRef>
          </c:xVal>
          <c:yVal>
            <c:numRef>
              <c:f>'cndm use'!$B$22:$B$23</c:f>
              <c:numCache>
                <c:formatCode>General</c:formatCode>
                <c:ptCount val="2"/>
                <c:pt idx="0">
                  <c:v>90</c:v>
                </c:pt>
                <c:pt idx="1">
                  <c:v>90</c:v>
                </c:pt>
              </c:numCache>
            </c:numRef>
          </c:yVal>
          <c:smooth val="1"/>
          <c:extLst>
            <c:ext xmlns:c16="http://schemas.microsoft.com/office/drawing/2014/chart" uri="{C3380CC4-5D6E-409C-BE32-E72D297353CC}">
              <c16:uniqueId val="{00000003-D57E-408C-8A1F-DAD0D7644453}"/>
            </c:ext>
          </c:extLst>
        </c:ser>
        <c:dLbls>
          <c:showLegendKey val="0"/>
          <c:showVal val="0"/>
          <c:showCatName val="0"/>
          <c:showSerName val="0"/>
          <c:showPercent val="0"/>
          <c:showBubbleSize val="0"/>
        </c:dLbls>
        <c:axId val="314635008"/>
        <c:axId val="314608640"/>
      </c:scatterChart>
      <c:catAx>
        <c:axId val="314600832"/>
        <c:scaling>
          <c:orientation val="minMax"/>
        </c:scaling>
        <c:delete val="0"/>
        <c:axPos val="b"/>
        <c:numFmt formatCode="General" sourceLinked="0"/>
        <c:majorTickMark val="none"/>
        <c:minorTickMark val="none"/>
        <c:tickLblPos val="nextTo"/>
        <c:spPr>
          <a:ln>
            <a:solidFill>
              <a:schemeClr val="bg1">
                <a:lumMod val="65000"/>
              </a:schemeClr>
            </a:solidFill>
          </a:ln>
        </c:spPr>
        <c:txPr>
          <a:bodyPr/>
          <a:lstStyle/>
          <a:p>
            <a:pPr>
              <a:defRPr sz="1400"/>
            </a:pPr>
            <a:endParaRPr lang="en-US"/>
          </a:p>
        </c:txPr>
        <c:crossAx val="314606720"/>
        <c:crosses val="autoZero"/>
        <c:auto val="1"/>
        <c:lblAlgn val="ctr"/>
        <c:lblOffset val="100"/>
        <c:noMultiLvlLbl val="0"/>
      </c:catAx>
      <c:valAx>
        <c:axId val="314606720"/>
        <c:scaling>
          <c:orientation val="minMax"/>
          <c:max val="100"/>
          <c:min val="0"/>
        </c:scaling>
        <c:delete val="0"/>
        <c:axPos val="l"/>
        <c:title>
          <c:tx>
            <c:rich>
              <a:bodyPr rot="0" vert="horz"/>
              <a:lstStyle/>
              <a:p>
                <a:pPr>
                  <a:defRPr/>
                </a:pPr>
                <a:r>
                  <a:rPr lang="en-GB"/>
                  <a:t>%</a:t>
                </a:r>
              </a:p>
            </c:rich>
          </c:tx>
          <c:layout>
            <c:manualLayout>
              <c:xMode val="edge"/>
              <c:yMode val="edge"/>
              <c:x val="1.2047804522655307E-2"/>
              <c:y val="3.7297307014705357E-2"/>
            </c:manualLayout>
          </c:layout>
          <c:overlay val="0"/>
        </c:title>
        <c:numFmt formatCode="General" sourceLinked="1"/>
        <c:majorTickMark val="out"/>
        <c:minorTickMark val="none"/>
        <c:tickLblPos val="nextTo"/>
        <c:spPr>
          <a:ln>
            <a:noFill/>
          </a:ln>
        </c:spPr>
        <c:crossAx val="314600832"/>
        <c:crosses val="autoZero"/>
        <c:crossBetween val="between"/>
        <c:majorUnit val="10"/>
      </c:valAx>
      <c:valAx>
        <c:axId val="314608640"/>
        <c:scaling>
          <c:orientation val="minMax"/>
          <c:max val="100"/>
          <c:min val="0"/>
        </c:scaling>
        <c:delete val="1"/>
        <c:axPos val="r"/>
        <c:numFmt formatCode="General" sourceLinked="1"/>
        <c:majorTickMark val="out"/>
        <c:minorTickMark val="none"/>
        <c:tickLblPos val="nextTo"/>
        <c:crossAx val="314635008"/>
        <c:crosses val="max"/>
        <c:crossBetween val="midCat"/>
        <c:majorUnit val="10"/>
      </c:valAx>
      <c:valAx>
        <c:axId val="314635008"/>
        <c:scaling>
          <c:orientation val="minMax"/>
          <c:max val="1"/>
          <c:min val="0"/>
        </c:scaling>
        <c:delete val="1"/>
        <c:axPos val="t"/>
        <c:numFmt formatCode="General" sourceLinked="1"/>
        <c:majorTickMark val="out"/>
        <c:minorTickMark val="none"/>
        <c:tickLblPos val="nextTo"/>
        <c:crossAx val="314608640"/>
        <c:crosses val="max"/>
        <c:crossBetween val="midCat"/>
        <c:majorUnit val="0.2"/>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119350893925546E-2"/>
          <c:y val="8.6470562792765479E-2"/>
          <c:w val="0.91453226159230105"/>
          <c:h val="0.65697334594819323"/>
        </c:manualLayout>
      </c:layout>
      <c:lineChart>
        <c:grouping val="standard"/>
        <c:varyColors val="0"/>
        <c:ser>
          <c:idx val="0"/>
          <c:order val="0"/>
          <c:tx>
            <c:strRef>
              <c:f>'Cndm use by gender'!$D$2</c:f>
              <c:strCache>
                <c:ptCount val="1"/>
                <c:pt idx="0">
                  <c:v>Male</c:v>
                </c:pt>
              </c:strCache>
            </c:strRef>
          </c:tx>
          <c:spPr>
            <a:ln>
              <a:noFill/>
            </a:ln>
          </c:spPr>
          <c:marker>
            <c:symbol val="square"/>
            <c:size val="14"/>
            <c:spPr>
              <a:solidFill>
                <a:srgbClr val="63CDF6"/>
              </a:solidFill>
              <a:ln>
                <a:noFill/>
              </a:ln>
            </c:spPr>
          </c:marker>
          <c:dLbls>
            <c:dLbl>
              <c:idx val="2"/>
              <c:layout>
                <c:manualLayout>
                  <c:x val="3.1261302478782955E-3"/>
                  <c:y val="3.6019947109292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D7-4EEE-95AB-0CBB6D9187C4}"/>
                </c:ext>
              </c:extLst>
            </c:dLbl>
            <c:dLbl>
              <c:idx val="4"/>
              <c:layout>
                <c:manualLayout>
                  <c:x val="-6.8463072935169892E-4"/>
                  <c:y val="-3.6019947109292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FD-4C37-B4AD-BCFFA82D316C}"/>
                </c:ext>
              </c:extLst>
            </c:dLbl>
            <c:dLbl>
              <c:idx val="7"/>
              <c:layout>
                <c:manualLayout>
                  <c:x val="-4.1666666666666666E-3"/>
                  <c:y val="-3.0016629685548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FD-4C37-B4AD-BCFFA82D316C}"/>
                </c:ext>
              </c:extLst>
            </c:dLbl>
            <c:numFmt formatCode="#,##0" sourceLinked="0"/>
            <c:spPr>
              <a:noFill/>
              <a:ln>
                <a:noFill/>
              </a:ln>
              <a:effectLst/>
            </c:spPr>
            <c:txPr>
              <a:bodyPr/>
              <a:lstStyle/>
              <a:p>
                <a:pPr>
                  <a:defRPr sz="1200">
                    <a:solidFill>
                      <a:srgbClr val="63CDF6"/>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 by gender'!$A$3:$A$13</c:f>
              <c:strCache>
                <c:ptCount val="11"/>
                <c:pt idx="0">
                  <c:v>Bangladesh (2015) *</c:v>
                </c:pt>
                <c:pt idx="1">
                  <c:v>China (2019)</c:v>
                </c:pt>
                <c:pt idx="2">
                  <c:v>India (2019-20)</c:v>
                </c:pt>
                <c:pt idx="3">
                  <c:v>Indonesia (2018-19)</c:v>
                </c:pt>
                <c:pt idx="4">
                  <c:v>Malaysia (2017)</c:v>
                </c:pt>
                <c:pt idx="5">
                  <c:v>Myanmar (2017)*</c:v>
                </c:pt>
                <c:pt idx="6">
                  <c:v>Nepal (2020) *</c:v>
                </c:pt>
                <c:pt idx="7">
                  <c:v>Pakistan (2016)*</c:v>
                </c:pt>
                <c:pt idx="8">
                  <c:v>Philippines (2015)</c:v>
                </c:pt>
                <c:pt idx="9">
                  <c:v>Thailand (2020) *</c:v>
                </c:pt>
                <c:pt idx="10">
                  <c:v>Viet Nam (2019)</c:v>
                </c:pt>
              </c:strCache>
            </c:strRef>
          </c:cat>
          <c:val>
            <c:numRef>
              <c:f>'Cndm use by gender'!$D$3:$D$13</c:f>
              <c:numCache>
                <c:formatCode>General</c:formatCode>
                <c:ptCount val="11"/>
                <c:pt idx="0">
                  <c:v>32.799999999999997</c:v>
                </c:pt>
                <c:pt idx="1">
                  <c:v>56.6</c:v>
                </c:pt>
                <c:pt idx="2">
                  <c:v>54.1</c:v>
                </c:pt>
                <c:pt idx="3">
                  <c:v>26.5</c:v>
                </c:pt>
                <c:pt idx="4">
                  <c:v>25.7</c:v>
                </c:pt>
                <c:pt idx="5">
                  <c:v>21.1</c:v>
                </c:pt>
                <c:pt idx="6">
                  <c:v>67.7</c:v>
                </c:pt>
                <c:pt idx="7">
                  <c:v>15.1</c:v>
                </c:pt>
                <c:pt idx="8">
                  <c:v>14.7</c:v>
                </c:pt>
                <c:pt idx="9">
                  <c:v>35.549999999999997</c:v>
                </c:pt>
                <c:pt idx="10">
                  <c:v>41.9</c:v>
                </c:pt>
              </c:numCache>
            </c:numRef>
          </c:val>
          <c:smooth val="0"/>
          <c:extLst>
            <c:ext xmlns:c16="http://schemas.microsoft.com/office/drawing/2014/chart" uri="{C3380CC4-5D6E-409C-BE32-E72D297353CC}">
              <c16:uniqueId val="{00000000-2CC2-4F9F-BE4F-A4454714E207}"/>
            </c:ext>
          </c:extLst>
        </c:ser>
        <c:ser>
          <c:idx val="1"/>
          <c:order val="1"/>
          <c:tx>
            <c:strRef>
              <c:f>'Cndm use by gender'!$E$2</c:f>
              <c:strCache>
                <c:ptCount val="1"/>
                <c:pt idx="0">
                  <c:v>Female</c:v>
                </c:pt>
              </c:strCache>
            </c:strRef>
          </c:tx>
          <c:spPr>
            <a:ln>
              <a:noFill/>
            </a:ln>
          </c:spPr>
          <c:marker>
            <c:symbol val="square"/>
            <c:size val="14"/>
            <c:spPr>
              <a:solidFill>
                <a:srgbClr val="F26B73"/>
              </a:solidFill>
              <a:ln>
                <a:noFill/>
              </a:ln>
            </c:spPr>
          </c:marker>
          <c:dLbls>
            <c:dLbl>
              <c:idx val="2"/>
              <c:layout>
                <c:manualLayout>
                  <c:x val="2.2668136576937869E-3"/>
                  <c:y val="-2.51676381101439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FD-4C37-B4AD-BCFFA82D316C}"/>
                </c:ext>
              </c:extLst>
            </c:dLbl>
            <c:dLbl>
              <c:idx val="3"/>
              <c:layout>
                <c:manualLayout>
                  <c:x val="-6.4819793867230011E-2"/>
                  <c:y val="1.477448850051013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C2-4F9F-BE4F-A4454714E207}"/>
                </c:ext>
              </c:extLst>
            </c:dLbl>
            <c:dLbl>
              <c:idx val="4"/>
              <c:layout>
                <c:manualLayout>
                  <c:x val="-1.2753955006042212E-3"/>
                  <c:y val="3.1810056703054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FD-4C37-B4AD-BCFFA82D316C}"/>
                </c:ext>
              </c:extLst>
            </c:dLbl>
            <c:dLbl>
              <c:idx val="5"/>
              <c:layout>
                <c:manualLayout>
                  <c:x val="-5.3618735091835686E-2"/>
                  <c:y val="-3.46814956735749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C2-4F9F-BE4F-A4454714E207}"/>
                </c:ext>
              </c:extLst>
            </c:dLbl>
            <c:dLbl>
              <c:idx val="6"/>
              <c:layout>
                <c:manualLayout>
                  <c:x val="-2.9604796219136445E-3"/>
                  <c:y val="-9.9535035865323958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C2-4F9F-BE4F-A4454714E207}"/>
                </c:ext>
              </c:extLst>
            </c:dLbl>
            <c:dLbl>
              <c:idx val="7"/>
              <c:layout>
                <c:manualLayout>
                  <c:x val="-6.4931102362204727E-3"/>
                  <c:y val="-1.02132173383616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FD-4C37-B4AD-BCFFA82D316C}"/>
                </c:ext>
              </c:extLst>
            </c:dLbl>
            <c:dLbl>
              <c:idx val="9"/>
              <c:layout>
                <c:manualLayout>
                  <c:x val="-4.6883202099737531E-4"/>
                  <c:y val="-1.3214880306916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FD-4C37-B4AD-BCFFA82D316C}"/>
                </c:ext>
              </c:extLst>
            </c:dLbl>
            <c:dLbl>
              <c:idx val="10"/>
              <c:layout>
                <c:manualLayout>
                  <c:x val="-2.0502245234333562E-2"/>
                  <c:y val="4.6818367998593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80-43B9-B001-566C672A769C}"/>
                </c:ext>
              </c:extLst>
            </c:dLbl>
            <c:numFmt formatCode="#,##0" sourceLinked="0"/>
            <c:spPr>
              <a:noFill/>
              <a:ln>
                <a:noFill/>
              </a:ln>
              <a:effectLst/>
            </c:spPr>
            <c:txPr>
              <a:bodyPr/>
              <a:lstStyle/>
              <a:p>
                <a:pPr>
                  <a:defRPr sz="1200">
                    <a:solidFill>
                      <a:srgbClr val="F26B7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 by gender'!$A$3:$A$13</c:f>
              <c:strCache>
                <c:ptCount val="11"/>
                <c:pt idx="0">
                  <c:v>Bangladesh (2015) *</c:v>
                </c:pt>
                <c:pt idx="1">
                  <c:v>China (2019)</c:v>
                </c:pt>
                <c:pt idx="2">
                  <c:v>India (2019-20)</c:v>
                </c:pt>
                <c:pt idx="3">
                  <c:v>Indonesia (2018-19)</c:v>
                </c:pt>
                <c:pt idx="4">
                  <c:v>Malaysia (2017)</c:v>
                </c:pt>
                <c:pt idx="5">
                  <c:v>Myanmar (2017)*</c:v>
                </c:pt>
                <c:pt idx="6">
                  <c:v>Nepal (2020) *</c:v>
                </c:pt>
                <c:pt idx="7">
                  <c:v>Pakistan (2016)*</c:v>
                </c:pt>
                <c:pt idx="8">
                  <c:v>Philippines (2015)</c:v>
                </c:pt>
                <c:pt idx="9">
                  <c:v>Thailand (2020) *</c:v>
                </c:pt>
                <c:pt idx="10">
                  <c:v>Viet Nam (2019)</c:v>
                </c:pt>
              </c:strCache>
            </c:strRef>
          </c:cat>
          <c:val>
            <c:numRef>
              <c:f>'Cndm use by gender'!$E$3:$E$13</c:f>
              <c:numCache>
                <c:formatCode>General</c:formatCode>
                <c:ptCount val="11"/>
                <c:pt idx="0">
                  <c:v>64.7</c:v>
                </c:pt>
                <c:pt idx="1">
                  <c:v>58.2</c:v>
                </c:pt>
                <c:pt idx="3">
                  <c:v>43.1</c:v>
                </c:pt>
                <c:pt idx="5">
                  <c:v>31.8</c:v>
                </c:pt>
                <c:pt idx="6">
                  <c:v>52.3</c:v>
                </c:pt>
                <c:pt idx="7">
                  <c:v>65.2</c:v>
                </c:pt>
                <c:pt idx="8">
                  <c:v>5.7</c:v>
                </c:pt>
                <c:pt idx="9">
                  <c:v>31.82</c:v>
                </c:pt>
              </c:numCache>
            </c:numRef>
          </c:val>
          <c:smooth val="0"/>
          <c:extLst>
            <c:ext xmlns:c16="http://schemas.microsoft.com/office/drawing/2014/chart" uri="{C3380CC4-5D6E-409C-BE32-E72D297353CC}">
              <c16:uniqueId val="{00000004-2CC2-4F9F-BE4F-A4454714E207}"/>
            </c:ext>
          </c:extLst>
        </c:ser>
        <c:dLbls>
          <c:showLegendKey val="0"/>
          <c:showVal val="0"/>
          <c:showCatName val="0"/>
          <c:showSerName val="0"/>
          <c:showPercent val="0"/>
          <c:showBubbleSize val="0"/>
        </c:dLbls>
        <c:marker val="1"/>
        <c:smooth val="0"/>
        <c:axId val="314831616"/>
        <c:axId val="314833152"/>
      </c:lineChart>
      <c:scatterChart>
        <c:scatterStyle val="smoothMarker"/>
        <c:varyColors val="0"/>
        <c:ser>
          <c:idx val="2"/>
          <c:order val="2"/>
          <c:tx>
            <c:strRef>
              <c:f>'Cndm use by gender'!$B$20</c:f>
              <c:strCache>
                <c:ptCount val="1"/>
                <c:pt idx="0">
                  <c:v>target</c:v>
                </c:pt>
              </c:strCache>
            </c:strRef>
          </c:tx>
          <c:spPr>
            <a:ln w="25400">
              <a:solidFill>
                <a:srgbClr val="E31837"/>
              </a:solidFill>
              <a:prstDash val="dash"/>
            </a:ln>
          </c:spPr>
          <c:marker>
            <c:symbol val="none"/>
          </c:marker>
          <c:xVal>
            <c:numRef>
              <c:f>'Cndm use by gender'!$A$21:$A$22</c:f>
              <c:numCache>
                <c:formatCode>General</c:formatCode>
                <c:ptCount val="2"/>
                <c:pt idx="0">
                  <c:v>0</c:v>
                </c:pt>
                <c:pt idx="1">
                  <c:v>1</c:v>
                </c:pt>
              </c:numCache>
            </c:numRef>
          </c:xVal>
          <c:yVal>
            <c:numRef>
              <c:f>'Cndm use by gender'!$B$21:$B$22</c:f>
              <c:numCache>
                <c:formatCode>General</c:formatCode>
                <c:ptCount val="2"/>
                <c:pt idx="0">
                  <c:v>90</c:v>
                </c:pt>
                <c:pt idx="1">
                  <c:v>90</c:v>
                </c:pt>
              </c:numCache>
            </c:numRef>
          </c:yVal>
          <c:smooth val="1"/>
          <c:extLst>
            <c:ext xmlns:c16="http://schemas.microsoft.com/office/drawing/2014/chart" uri="{C3380CC4-5D6E-409C-BE32-E72D297353CC}">
              <c16:uniqueId val="{00000005-2CC2-4F9F-BE4F-A4454714E207}"/>
            </c:ext>
          </c:extLst>
        </c:ser>
        <c:dLbls>
          <c:showLegendKey val="0"/>
          <c:showVal val="0"/>
          <c:showCatName val="0"/>
          <c:showSerName val="0"/>
          <c:showPercent val="0"/>
          <c:showBubbleSize val="0"/>
        </c:dLbls>
        <c:axId val="314718080"/>
        <c:axId val="314716544"/>
      </c:scatterChart>
      <c:catAx>
        <c:axId val="314831616"/>
        <c:scaling>
          <c:orientation val="minMax"/>
        </c:scaling>
        <c:delete val="0"/>
        <c:axPos val="b"/>
        <c:numFmt formatCode="General" sourceLinked="0"/>
        <c:majorTickMark val="out"/>
        <c:minorTickMark val="none"/>
        <c:tickLblPos val="nextTo"/>
        <c:txPr>
          <a:bodyPr/>
          <a:lstStyle/>
          <a:p>
            <a:pPr>
              <a:defRPr sz="1400"/>
            </a:pPr>
            <a:endParaRPr lang="en-US"/>
          </a:p>
        </c:txPr>
        <c:crossAx val="314833152"/>
        <c:crosses val="autoZero"/>
        <c:auto val="1"/>
        <c:lblAlgn val="ctr"/>
        <c:lblOffset val="100"/>
        <c:noMultiLvlLbl val="0"/>
      </c:catAx>
      <c:valAx>
        <c:axId val="314833152"/>
        <c:scaling>
          <c:orientation val="minMax"/>
          <c:max val="100"/>
        </c:scaling>
        <c:delete val="0"/>
        <c:axPos val="l"/>
        <c:title>
          <c:tx>
            <c:rich>
              <a:bodyPr rot="0" vert="horz"/>
              <a:lstStyle/>
              <a:p>
                <a:pPr>
                  <a:defRPr/>
                </a:pPr>
                <a:r>
                  <a:rPr lang="en-GB"/>
                  <a:t>%</a:t>
                </a:r>
              </a:p>
            </c:rich>
          </c:tx>
          <c:layout>
            <c:manualLayout>
              <c:xMode val="edge"/>
              <c:yMode val="edge"/>
              <c:x val="9.995493777605946E-3"/>
              <c:y val="4.8080720606931381E-2"/>
            </c:manualLayout>
          </c:layout>
          <c:overlay val="0"/>
        </c:title>
        <c:numFmt formatCode="General" sourceLinked="1"/>
        <c:majorTickMark val="out"/>
        <c:minorTickMark val="none"/>
        <c:tickLblPos val="nextTo"/>
        <c:spPr>
          <a:ln>
            <a:noFill/>
          </a:ln>
        </c:spPr>
        <c:crossAx val="314831616"/>
        <c:crosses val="autoZero"/>
        <c:crossBetween val="between"/>
        <c:majorUnit val="10"/>
      </c:valAx>
      <c:valAx>
        <c:axId val="314716544"/>
        <c:scaling>
          <c:orientation val="minMax"/>
          <c:max val="100"/>
          <c:min val="0"/>
        </c:scaling>
        <c:delete val="1"/>
        <c:axPos val="r"/>
        <c:numFmt formatCode="General" sourceLinked="1"/>
        <c:majorTickMark val="out"/>
        <c:minorTickMark val="none"/>
        <c:tickLblPos val="nextTo"/>
        <c:crossAx val="314718080"/>
        <c:crosses val="max"/>
        <c:crossBetween val="midCat"/>
        <c:majorUnit val="10"/>
      </c:valAx>
      <c:valAx>
        <c:axId val="314718080"/>
        <c:scaling>
          <c:orientation val="minMax"/>
          <c:max val="1"/>
          <c:min val="0"/>
        </c:scaling>
        <c:delete val="1"/>
        <c:axPos val="t"/>
        <c:numFmt formatCode="General" sourceLinked="1"/>
        <c:majorTickMark val="out"/>
        <c:minorTickMark val="none"/>
        <c:tickLblPos val="nextTo"/>
        <c:crossAx val="314716544"/>
        <c:crosses val="max"/>
        <c:crossBetween val="midCat"/>
        <c:majorUnit val="0.2"/>
      </c:valAx>
    </c:plotArea>
    <c:legend>
      <c:legendPos val="b"/>
      <c:legendEntry>
        <c:idx val="2"/>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392806074317953E-2"/>
          <c:y val="7.4418352573184993E-2"/>
          <c:w val="0.91080279754820437"/>
          <c:h val="0.57426682172933785"/>
        </c:manualLayout>
      </c:layout>
      <c:barChart>
        <c:barDir val="col"/>
        <c:grouping val="clustered"/>
        <c:varyColors val="0"/>
        <c:ser>
          <c:idx val="0"/>
          <c:order val="0"/>
          <c:tx>
            <c:strRef>
              <c:f>'safe injection practices'!$D$3</c:f>
              <c:strCache>
                <c:ptCount val="1"/>
                <c:pt idx="0">
                  <c:v>%</c:v>
                </c:pt>
              </c:strCache>
            </c:strRef>
          </c:tx>
          <c:spPr>
            <a:solidFill>
              <a:srgbClr val="FF7C80"/>
            </a:solidFill>
          </c:spPr>
          <c:invertIfNegative val="0"/>
          <c:dPt>
            <c:idx val="14"/>
            <c:invertIfNegative val="0"/>
            <c:bubble3D val="0"/>
            <c:spPr>
              <a:pattFill prst="dkUpDiag">
                <a:fgClr>
                  <a:srgbClr val="FF7C80"/>
                </a:fgClr>
                <a:bgClr>
                  <a:sysClr val="window" lastClr="FFFFFF"/>
                </a:bgClr>
              </a:pattFill>
            </c:spPr>
            <c:extLst>
              <c:ext xmlns:c16="http://schemas.microsoft.com/office/drawing/2014/chart" uri="{C3380CC4-5D6E-409C-BE32-E72D297353CC}">
                <c16:uniqueId val="{00000001-CC4F-430F-B4D0-5DCF3249124B}"/>
              </c:ext>
            </c:extLst>
          </c:dPt>
          <c:dPt>
            <c:idx val="15"/>
            <c:invertIfNegative val="0"/>
            <c:bubble3D val="0"/>
            <c:spPr>
              <a:pattFill prst="dkUpDiag">
                <a:fgClr>
                  <a:srgbClr val="FF7C80"/>
                </a:fgClr>
                <a:bgClr>
                  <a:sysClr val="window" lastClr="FFFFFF"/>
                </a:bgClr>
              </a:pattFill>
            </c:spPr>
            <c:extLst>
              <c:ext xmlns:c16="http://schemas.microsoft.com/office/drawing/2014/chart" uri="{C3380CC4-5D6E-409C-BE32-E72D297353CC}">
                <c16:uniqueId val="{00000003-CC4F-430F-B4D0-5DCF3249124B}"/>
              </c:ext>
            </c:extLst>
          </c:dPt>
          <c:dLbls>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F-430F-B4D0-5DCF3249124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'safe injection practices'!$C$4:$C$18</c:f>
              <c:strCache>
                <c:ptCount val="15"/>
                <c:pt idx="0">
                  <c:v>Viet Nam (2019)</c:v>
                </c:pt>
                <c:pt idx="1">
                  <c:v>Nepal (2020)</c:v>
                </c:pt>
                <c:pt idx="2">
                  <c:v>India (2019-20)</c:v>
                </c:pt>
                <c:pt idx="3">
                  <c:v>Thailand (2020)</c:v>
                </c:pt>
                <c:pt idx="4">
                  <c:v>Cambodia (2017)</c:v>
                </c:pt>
                <c:pt idx="5">
                  <c:v>Myanmar (2017)</c:v>
                </c:pt>
                <c:pt idx="6">
                  <c:v>Indonesia (2018-19)</c:v>
                </c:pt>
                <c:pt idx="7">
                  <c:v>China (2015)</c:v>
                </c:pt>
                <c:pt idx="8">
                  <c:v>Bangladesh (2015)</c:v>
                </c:pt>
                <c:pt idx="9">
                  <c:v>Sri Lanka (2018)</c:v>
                </c:pt>
                <c:pt idx="10">
                  <c:v>Malaysia (2017)</c:v>
                </c:pt>
                <c:pt idx="11">
                  <c:v>Australia (2018)</c:v>
                </c:pt>
                <c:pt idx="12">
                  <c:v>Pakistan (2016)</c:v>
                </c:pt>
                <c:pt idx="13">
                  <c:v>Philippines (2015) **</c:v>
                </c:pt>
                <c:pt idx="14">
                  <c:v>Regional Median</c:v>
                </c:pt>
              </c:strCache>
            </c:strRef>
          </c:cat>
          <c:val>
            <c:numRef>
              <c:f>'safe injection practices'!$D$4:$D$18</c:f>
              <c:numCache>
                <c:formatCode>General</c:formatCode>
                <c:ptCount val="15"/>
                <c:pt idx="0">
                  <c:v>98.2</c:v>
                </c:pt>
                <c:pt idx="1">
                  <c:v>96.6</c:v>
                </c:pt>
                <c:pt idx="2">
                  <c:v>95.9</c:v>
                </c:pt>
                <c:pt idx="3">
                  <c:v>95</c:v>
                </c:pt>
                <c:pt idx="4">
                  <c:v>93.5</c:v>
                </c:pt>
                <c:pt idx="5">
                  <c:v>90.8</c:v>
                </c:pt>
                <c:pt idx="6">
                  <c:v>89.8</c:v>
                </c:pt>
                <c:pt idx="7">
                  <c:v>86.5</c:v>
                </c:pt>
                <c:pt idx="8">
                  <c:v>83.9</c:v>
                </c:pt>
                <c:pt idx="9">
                  <c:v>80.5</c:v>
                </c:pt>
                <c:pt idx="10">
                  <c:v>79.5</c:v>
                </c:pt>
                <c:pt idx="11">
                  <c:v>73</c:v>
                </c:pt>
                <c:pt idx="12">
                  <c:v>72.5</c:v>
                </c:pt>
                <c:pt idx="13">
                  <c:v>63.6</c:v>
                </c:pt>
                <c:pt idx="14">
                  <c:v>88.15</c:v>
                </c:pt>
              </c:numCache>
            </c:numRef>
          </c:val>
          <c:extLst>
            <c:ext xmlns:c16="http://schemas.microsoft.com/office/drawing/2014/chart" uri="{C3380CC4-5D6E-409C-BE32-E72D297353CC}">
              <c16:uniqueId val="{00000004-CC4F-430F-B4D0-5DCF3249124B}"/>
            </c:ext>
          </c:extLst>
        </c:ser>
        <c:dLbls>
          <c:showLegendKey val="0"/>
          <c:showVal val="0"/>
          <c:showCatName val="0"/>
          <c:showSerName val="0"/>
          <c:showPercent val="0"/>
          <c:showBubbleSize val="0"/>
        </c:dLbls>
        <c:gapWidth val="54"/>
        <c:axId val="283985024"/>
        <c:axId val="283986560"/>
      </c:barChart>
      <c:scatterChart>
        <c:scatterStyle val="smoothMarker"/>
        <c:varyColors val="0"/>
        <c:ser>
          <c:idx val="1"/>
          <c:order val="1"/>
          <c:tx>
            <c:strRef>
              <c:f>'safe injection practices'!$C$20</c:f>
              <c:strCache>
                <c:ptCount val="1"/>
                <c:pt idx="0">
                  <c:v>Target</c:v>
                </c:pt>
              </c:strCache>
            </c:strRef>
          </c:tx>
          <c:spPr>
            <a:ln w="25400">
              <a:solidFill>
                <a:srgbClr val="E31837"/>
              </a:solidFill>
              <a:prstDash val="dash"/>
            </a:ln>
          </c:spPr>
          <c:marker>
            <c:symbol val="none"/>
          </c:marker>
          <c:xVal>
            <c:numRef>
              <c:f>'safe injection practices'!$B$21:$B$22</c:f>
              <c:numCache>
                <c:formatCode>General</c:formatCode>
                <c:ptCount val="2"/>
                <c:pt idx="0">
                  <c:v>0</c:v>
                </c:pt>
                <c:pt idx="1">
                  <c:v>1</c:v>
                </c:pt>
              </c:numCache>
            </c:numRef>
          </c:xVal>
          <c:yVal>
            <c:numRef>
              <c:f>'safe injection practices'!$C$21:$C$22</c:f>
              <c:numCache>
                <c:formatCode>General</c:formatCode>
                <c:ptCount val="2"/>
                <c:pt idx="0">
                  <c:v>90</c:v>
                </c:pt>
                <c:pt idx="1">
                  <c:v>90</c:v>
                </c:pt>
              </c:numCache>
            </c:numRef>
          </c:yVal>
          <c:smooth val="1"/>
          <c:extLst>
            <c:ext xmlns:c16="http://schemas.microsoft.com/office/drawing/2014/chart" uri="{C3380CC4-5D6E-409C-BE32-E72D297353CC}">
              <c16:uniqueId val="{00000005-CC4F-430F-B4D0-5DCF3249124B}"/>
            </c:ext>
          </c:extLst>
        </c:ser>
        <c:dLbls>
          <c:showLegendKey val="0"/>
          <c:showVal val="0"/>
          <c:showCatName val="0"/>
          <c:showSerName val="0"/>
          <c:showPercent val="0"/>
          <c:showBubbleSize val="0"/>
        </c:dLbls>
        <c:axId val="283998464"/>
        <c:axId val="283996928"/>
      </c:scatterChart>
      <c:catAx>
        <c:axId val="283985024"/>
        <c:scaling>
          <c:orientation val="minMax"/>
        </c:scaling>
        <c:delete val="0"/>
        <c:axPos val="b"/>
        <c:numFmt formatCode="General" sourceLinked="0"/>
        <c:majorTickMark val="none"/>
        <c:minorTickMark val="none"/>
        <c:tickLblPos val="nextTo"/>
        <c:spPr>
          <a:ln>
            <a:solidFill>
              <a:schemeClr val="bg1">
                <a:lumMod val="65000"/>
              </a:schemeClr>
            </a:solidFill>
          </a:ln>
        </c:spPr>
        <c:crossAx val="283986560"/>
        <c:crosses val="autoZero"/>
        <c:auto val="1"/>
        <c:lblAlgn val="ctr"/>
        <c:lblOffset val="100"/>
        <c:noMultiLvlLbl val="0"/>
      </c:catAx>
      <c:valAx>
        <c:axId val="283986560"/>
        <c:scaling>
          <c:orientation val="minMax"/>
          <c:max val="100"/>
          <c:min val="0"/>
        </c:scaling>
        <c:delete val="0"/>
        <c:axPos val="l"/>
        <c:title>
          <c:tx>
            <c:rich>
              <a:bodyPr rot="0" vert="horz"/>
              <a:lstStyle/>
              <a:p>
                <a:pPr>
                  <a:defRPr/>
                </a:pPr>
                <a:r>
                  <a:rPr lang="en-GB"/>
                  <a:t>%</a:t>
                </a:r>
              </a:p>
            </c:rich>
          </c:tx>
          <c:layout>
            <c:manualLayout>
              <c:xMode val="edge"/>
              <c:yMode val="edge"/>
              <c:x val="9.2972697807791813E-3"/>
              <c:y val="5.0504704698473957E-2"/>
            </c:manualLayout>
          </c:layout>
          <c:overlay val="0"/>
        </c:title>
        <c:numFmt formatCode="General" sourceLinked="1"/>
        <c:majorTickMark val="out"/>
        <c:minorTickMark val="none"/>
        <c:tickLblPos val="nextTo"/>
        <c:spPr>
          <a:ln>
            <a:noFill/>
          </a:ln>
        </c:spPr>
        <c:crossAx val="283985024"/>
        <c:crosses val="autoZero"/>
        <c:crossBetween val="between"/>
        <c:majorUnit val="10"/>
      </c:valAx>
      <c:valAx>
        <c:axId val="283996928"/>
        <c:scaling>
          <c:orientation val="minMax"/>
          <c:max val="100"/>
          <c:min val="0"/>
        </c:scaling>
        <c:delete val="1"/>
        <c:axPos val="r"/>
        <c:numFmt formatCode="General" sourceLinked="1"/>
        <c:majorTickMark val="out"/>
        <c:minorTickMark val="none"/>
        <c:tickLblPos val="nextTo"/>
        <c:crossAx val="283998464"/>
        <c:crosses val="max"/>
        <c:crossBetween val="midCat"/>
        <c:majorUnit val="10"/>
      </c:valAx>
      <c:valAx>
        <c:axId val="283998464"/>
        <c:scaling>
          <c:orientation val="minMax"/>
          <c:max val="1"/>
          <c:min val="0"/>
        </c:scaling>
        <c:delete val="1"/>
        <c:axPos val="t"/>
        <c:numFmt formatCode="General" sourceLinked="1"/>
        <c:majorTickMark val="out"/>
        <c:minorTickMark val="none"/>
        <c:tickLblPos val="nextTo"/>
        <c:crossAx val="283996928"/>
        <c:crosses val="max"/>
        <c:crossBetween val="midCat"/>
        <c:majorUnit val="0.2"/>
      </c:valAx>
    </c:plotArea>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926099921953405E-2"/>
          <c:y val="0.12773513200141029"/>
          <c:w val="0.93307389794097517"/>
          <c:h val="0.51832423645907899"/>
        </c:manualLayout>
      </c:layout>
      <c:barChart>
        <c:barDir val="col"/>
        <c:grouping val="clustered"/>
        <c:varyColors val="0"/>
        <c:ser>
          <c:idx val="0"/>
          <c:order val="0"/>
          <c:tx>
            <c:strRef>
              <c:f>SAFE_INJECTING_gender!$D$3</c:f>
              <c:strCache>
                <c:ptCount val="1"/>
                <c:pt idx="0">
                  <c:v>Male PWID</c:v>
                </c:pt>
              </c:strCache>
            </c:strRef>
          </c:tx>
          <c:spPr>
            <a:solidFill>
              <a:srgbClr val="B8E1DD"/>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SAFE_INJECTING_gender!$A$4:$B$14</c:f>
              <c:multiLvlStrCache>
                <c:ptCount val="11"/>
                <c:lvl>
                  <c:pt idx="0">
                    <c:v>2015</c:v>
                  </c:pt>
                  <c:pt idx="1">
                    <c:v>2015</c:v>
                  </c:pt>
                  <c:pt idx="2">
                    <c:v>2015</c:v>
                  </c:pt>
                  <c:pt idx="3">
                    <c:v>2015</c:v>
                  </c:pt>
                  <c:pt idx="4">
                    <c:v>2017</c:v>
                  </c:pt>
                  <c:pt idx="5">
                    <c:v>2017</c:v>
                  </c:pt>
                  <c:pt idx="6">
                    <c:v>2020</c:v>
                  </c:pt>
                  <c:pt idx="7">
                    <c:v>2016</c:v>
                  </c:pt>
                  <c:pt idx="8">
                    <c:v>2015</c:v>
                  </c:pt>
                  <c:pt idx="9">
                    <c:v>2020</c:v>
                  </c:pt>
                  <c:pt idx="10">
                    <c:v>2019</c:v>
                  </c:pt>
                </c:lvl>
                <c:lvl>
                  <c:pt idx="0">
                    <c:v>Australia</c:v>
                  </c:pt>
                  <c:pt idx="1">
                    <c:v>Bangladesh*</c:v>
                  </c:pt>
                  <c:pt idx="2">
                    <c:v>China</c:v>
                  </c:pt>
                  <c:pt idx="3">
                    <c:v>Indonesia*</c:v>
                  </c:pt>
                  <c:pt idx="4">
                    <c:v>Myanmar*</c:v>
                  </c:pt>
                  <c:pt idx="5">
                    <c:v>Malaysia</c:v>
                  </c:pt>
                  <c:pt idx="6">
                    <c:v>Nepal</c:v>
                  </c:pt>
                  <c:pt idx="7">
                    <c:v>Pakistan *</c:v>
                  </c:pt>
                  <c:pt idx="8">
                    <c:v>Philippines</c:v>
                  </c:pt>
                  <c:pt idx="9">
                    <c:v>Thailand *</c:v>
                  </c:pt>
                  <c:pt idx="10">
                    <c:v>Viet Nam</c:v>
                  </c:pt>
                </c:lvl>
              </c:multiLvlStrCache>
            </c:multiLvlStrRef>
          </c:cat>
          <c:val>
            <c:numRef>
              <c:f>SAFE_INJECTING_gender!$D$4:$D$14</c:f>
              <c:numCache>
                <c:formatCode>0</c:formatCode>
                <c:ptCount val="11"/>
                <c:pt idx="0">
                  <c:v>80</c:v>
                </c:pt>
                <c:pt idx="1">
                  <c:v>83.9</c:v>
                </c:pt>
                <c:pt idx="2">
                  <c:v>86.4</c:v>
                </c:pt>
                <c:pt idx="3">
                  <c:v>88.46</c:v>
                </c:pt>
                <c:pt idx="4">
                  <c:v>90.8</c:v>
                </c:pt>
                <c:pt idx="5" formatCode="General">
                  <c:v>79.5</c:v>
                </c:pt>
                <c:pt idx="6" formatCode="General">
                  <c:v>96.6</c:v>
                </c:pt>
                <c:pt idx="7">
                  <c:v>72.400000000000006</c:v>
                </c:pt>
                <c:pt idx="8">
                  <c:v>64</c:v>
                </c:pt>
                <c:pt idx="9">
                  <c:v>93</c:v>
                </c:pt>
                <c:pt idx="10" formatCode="General">
                  <c:v>98.2</c:v>
                </c:pt>
              </c:numCache>
            </c:numRef>
          </c:val>
          <c:extLst>
            <c:ext xmlns:c16="http://schemas.microsoft.com/office/drawing/2014/chart" uri="{C3380CC4-5D6E-409C-BE32-E72D297353CC}">
              <c16:uniqueId val="{00000000-BFCE-4263-9C80-A5B74483249A}"/>
            </c:ext>
          </c:extLst>
        </c:ser>
        <c:ser>
          <c:idx val="1"/>
          <c:order val="1"/>
          <c:tx>
            <c:strRef>
              <c:f>SAFE_INJECTING_gender!$E$3</c:f>
              <c:strCache>
                <c:ptCount val="1"/>
                <c:pt idx="0">
                  <c:v>Female PWID</c:v>
                </c:pt>
              </c:strCache>
            </c:strRef>
          </c:tx>
          <c:spPr>
            <a:solidFill>
              <a:srgbClr val="33CC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SAFE_INJECTING_gender!$A$4:$B$14</c:f>
              <c:multiLvlStrCache>
                <c:ptCount val="11"/>
                <c:lvl>
                  <c:pt idx="0">
                    <c:v>2015</c:v>
                  </c:pt>
                  <c:pt idx="1">
                    <c:v>2015</c:v>
                  </c:pt>
                  <c:pt idx="2">
                    <c:v>2015</c:v>
                  </c:pt>
                  <c:pt idx="3">
                    <c:v>2015</c:v>
                  </c:pt>
                  <c:pt idx="4">
                    <c:v>2017</c:v>
                  </c:pt>
                  <c:pt idx="5">
                    <c:v>2017</c:v>
                  </c:pt>
                  <c:pt idx="6">
                    <c:v>2020</c:v>
                  </c:pt>
                  <c:pt idx="7">
                    <c:v>2016</c:v>
                  </c:pt>
                  <c:pt idx="8">
                    <c:v>2015</c:v>
                  </c:pt>
                  <c:pt idx="9">
                    <c:v>2020</c:v>
                  </c:pt>
                  <c:pt idx="10">
                    <c:v>2019</c:v>
                  </c:pt>
                </c:lvl>
                <c:lvl>
                  <c:pt idx="0">
                    <c:v>Australia</c:v>
                  </c:pt>
                  <c:pt idx="1">
                    <c:v>Bangladesh*</c:v>
                  </c:pt>
                  <c:pt idx="2">
                    <c:v>China</c:v>
                  </c:pt>
                  <c:pt idx="3">
                    <c:v>Indonesia*</c:v>
                  </c:pt>
                  <c:pt idx="4">
                    <c:v>Myanmar*</c:v>
                  </c:pt>
                  <c:pt idx="5">
                    <c:v>Malaysia</c:v>
                  </c:pt>
                  <c:pt idx="6">
                    <c:v>Nepal</c:v>
                  </c:pt>
                  <c:pt idx="7">
                    <c:v>Pakistan *</c:v>
                  </c:pt>
                  <c:pt idx="8">
                    <c:v>Philippines</c:v>
                  </c:pt>
                  <c:pt idx="9">
                    <c:v>Thailand *</c:v>
                  </c:pt>
                  <c:pt idx="10">
                    <c:v>Viet Nam</c:v>
                  </c:pt>
                </c:lvl>
              </c:multiLvlStrCache>
            </c:multiLvlStrRef>
          </c:cat>
          <c:val>
            <c:numRef>
              <c:f>SAFE_INJECTING_gender!$E$4:$E$14</c:f>
              <c:numCache>
                <c:formatCode>0</c:formatCode>
                <c:ptCount val="11"/>
                <c:pt idx="0">
                  <c:v>72</c:v>
                </c:pt>
                <c:pt idx="1">
                  <c:v>83.6</c:v>
                </c:pt>
                <c:pt idx="2">
                  <c:v>87.5</c:v>
                </c:pt>
                <c:pt idx="3">
                  <c:v>94.12</c:v>
                </c:pt>
                <c:pt idx="4">
                  <c:v>91.8</c:v>
                </c:pt>
                <c:pt idx="6">
                  <c:v>92</c:v>
                </c:pt>
                <c:pt idx="7">
                  <c:v>78.3</c:v>
                </c:pt>
                <c:pt idx="8">
                  <c:v>72.8</c:v>
                </c:pt>
                <c:pt idx="9">
                  <c:v>94.5</c:v>
                </c:pt>
              </c:numCache>
            </c:numRef>
          </c:val>
          <c:extLst>
            <c:ext xmlns:c16="http://schemas.microsoft.com/office/drawing/2014/chart" uri="{C3380CC4-5D6E-409C-BE32-E72D297353CC}">
              <c16:uniqueId val="{00000001-BFCE-4263-9C80-A5B74483249A}"/>
            </c:ext>
          </c:extLst>
        </c:ser>
        <c:dLbls>
          <c:showLegendKey val="0"/>
          <c:showVal val="0"/>
          <c:showCatName val="0"/>
          <c:showSerName val="0"/>
          <c:showPercent val="0"/>
          <c:showBubbleSize val="0"/>
        </c:dLbls>
        <c:gapWidth val="150"/>
        <c:overlap val="-10"/>
        <c:axId val="315742848"/>
        <c:axId val="315748736"/>
      </c:barChart>
      <c:scatterChart>
        <c:scatterStyle val="smoothMarker"/>
        <c:varyColors val="0"/>
        <c:ser>
          <c:idx val="2"/>
          <c:order val="2"/>
          <c:tx>
            <c:strRef>
              <c:f>SAFE_INJECTING_gender!#REF!</c:f>
              <c:strCache>
                <c:ptCount val="1"/>
                <c:pt idx="0">
                  <c:v>#REF!</c:v>
                </c:pt>
              </c:strCache>
            </c:strRef>
          </c:tx>
          <c:spPr>
            <a:ln w="25400">
              <a:solidFill>
                <a:srgbClr val="F15B40"/>
              </a:solidFill>
              <a:prstDash val="dash"/>
            </a:ln>
          </c:spPr>
          <c:marker>
            <c:symbol val="none"/>
          </c:marker>
          <c:xVal>
            <c:numRef>
              <c:f>SAFE_INJECTING_gender!$R$2:$R$3</c:f>
              <c:numCache>
                <c:formatCode>General</c:formatCode>
                <c:ptCount val="2"/>
                <c:pt idx="0">
                  <c:v>0</c:v>
                </c:pt>
                <c:pt idx="1">
                  <c:v>1</c:v>
                </c:pt>
              </c:numCache>
            </c:numRef>
          </c:xVal>
          <c:yVal>
            <c:numRef>
              <c:f>SAFE_INJECTING_gender!$S$2:$S$3</c:f>
              <c:numCache>
                <c:formatCode>General</c:formatCode>
                <c:ptCount val="2"/>
                <c:pt idx="0">
                  <c:v>90</c:v>
                </c:pt>
                <c:pt idx="1">
                  <c:v>90</c:v>
                </c:pt>
              </c:numCache>
            </c:numRef>
          </c:yVal>
          <c:smooth val="1"/>
          <c:extLst>
            <c:ext xmlns:c16="http://schemas.microsoft.com/office/drawing/2014/chart" uri="{C3380CC4-5D6E-409C-BE32-E72D297353CC}">
              <c16:uniqueId val="{00000002-BFCE-4263-9C80-A5B74483249A}"/>
            </c:ext>
          </c:extLst>
        </c:ser>
        <c:dLbls>
          <c:showLegendKey val="0"/>
          <c:showVal val="0"/>
          <c:showCatName val="0"/>
          <c:showSerName val="0"/>
          <c:showPercent val="0"/>
          <c:showBubbleSize val="0"/>
        </c:dLbls>
        <c:axId val="316280832"/>
        <c:axId val="315750656"/>
      </c:scatterChart>
      <c:catAx>
        <c:axId val="315742848"/>
        <c:scaling>
          <c:orientation val="minMax"/>
        </c:scaling>
        <c:delete val="0"/>
        <c:axPos val="b"/>
        <c:numFmt formatCode="General" sourceLinked="0"/>
        <c:majorTickMark val="out"/>
        <c:minorTickMark val="none"/>
        <c:tickLblPos val="nextTo"/>
        <c:crossAx val="315748736"/>
        <c:crosses val="autoZero"/>
        <c:auto val="1"/>
        <c:lblAlgn val="ctr"/>
        <c:lblOffset val="100"/>
        <c:noMultiLvlLbl val="0"/>
      </c:catAx>
      <c:valAx>
        <c:axId val="315748736"/>
        <c:scaling>
          <c:orientation val="minMax"/>
          <c:max val="100"/>
          <c:min val="0"/>
        </c:scaling>
        <c:delete val="0"/>
        <c:axPos val="l"/>
        <c:title>
          <c:tx>
            <c:rich>
              <a:bodyPr rot="0" vert="horz"/>
              <a:lstStyle/>
              <a:p>
                <a:pPr>
                  <a:defRPr/>
                </a:pPr>
                <a:r>
                  <a:rPr lang="en-US"/>
                  <a:t>%</a:t>
                </a:r>
              </a:p>
            </c:rich>
          </c:tx>
          <c:layout>
            <c:manualLayout>
              <c:xMode val="edge"/>
              <c:yMode val="edge"/>
              <c:x val="5.4166666666666662E-2"/>
              <c:y val="9.3034926031973275E-2"/>
            </c:manualLayout>
          </c:layout>
          <c:overlay val="0"/>
        </c:title>
        <c:numFmt formatCode="0" sourceLinked="1"/>
        <c:majorTickMark val="out"/>
        <c:minorTickMark val="none"/>
        <c:tickLblPos val="nextTo"/>
        <c:crossAx val="315742848"/>
        <c:crosses val="autoZero"/>
        <c:crossBetween val="between"/>
        <c:majorUnit val="10"/>
      </c:valAx>
      <c:valAx>
        <c:axId val="315750656"/>
        <c:scaling>
          <c:orientation val="minMax"/>
          <c:max val="100"/>
          <c:min val="0"/>
        </c:scaling>
        <c:delete val="0"/>
        <c:axPos val="r"/>
        <c:numFmt formatCode="General" sourceLinked="1"/>
        <c:majorTickMark val="none"/>
        <c:minorTickMark val="none"/>
        <c:tickLblPos val="none"/>
        <c:spPr>
          <a:ln>
            <a:noFill/>
          </a:ln>
        </c:spPr>
        <c:crossAx val="316280832"/>
        <c:crosses val="max"/>
        <c:crossBetween val="midCat"/>
        <c:majorUnit val="10"/>
      </c:valAx>
      <c:valAx>
        <c:axId val="316280832"/>
        <c:scaling>
          <c:orientation val="minMax"/>
          <c:max val="1"/>
          <c:min val="0"/>
        </c:scaling>
        <c:delete val="1"/>
        <c:axPos val="t"/>
        <c:numFmt formatCode="General" sourceLinked="1"/>
        <c:majorTickMark val="out"/>
        <c:minorTickMark val="none"/>
        <c:tickLblPos val="nextTo"/>
        <c:crossAx val="315750656"/>
        <c:crosses val="max"/>
        <c:crossBetween val="midCat"/>
        <c:majorUnit val="1"/>
      </c:valAx>
    </c:plotArea>
    <c:legend>
      <c:legendPos val="r"/>
      <c:legendEntry>
        <c:idx val="2"/>
        <c:delete val="1"/>
      </c:legendEntry>
      <c:layout>
        <c:manualLayout>
          <c:xMode val="edge"/>
          <c:yMode val="edge"/>
          <c:x val="0.31414129483814524"/>
          <c:y val="0.88151694106418532"/>
          <c:w val="0.32702834264097053"/>
          <c:h val="9.6360976154576422E-2"/>
        </c:manualLayout>
      </c:layout>
      <c:overlay val="0"/>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'safe injection practices'!$B$31</c:f>
              <c:strCache>
                <c:ptCount val="1"/>
                <c:pt idx="0">
                  <c:v>&lt;25 yr</c:v>
                </c:pt>
              </c:strCache>
            </c:strRef>
          </c:tx>
          <c:spPr>
            <a:solidFill>
              <a:srgbClr val="00A99A"/>
            </a:solidFill>
            <a:ln w="15875">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 injection practices'!$A$32:$A$42</c:f>
              <c:strCache>
                <c:ptCount val="11"/>
                <c:pt idx="0">
                  <c:v>Philippines (2015)</c:v>
                </c:pt>
                <c:pt idx="1">
                  <c:v>Bangladesh (2015)</c:v>
                </c:pt>
                <c:pt idx="2">
                  <c:v>Malaysia (2017)</c:v>
                </c:pt>
                <c:pt idx="3">
                  <c:v>China (2015)</c:v>
                </c:pt>
                <c:pt idx="4">
                  <c:v>Indonesia (2015)</c:v>
                </c:pt>
                <c:pt idx="5">
                  <c:v>Pakistan (2016)</c:v>
                </c:pt>
                <c:pt idx="6">
                  <c:v>Myanmar (2017)</c:v>
                </c:pt>
                <c:pt idx="7">
                  <c:v>Thailand (2020)</c:v>
                </c:pt>
                <c:pt idx="8">
                  <c:v>India (2019-20)</c:v>
                </c:pt>
                <c:pt idx="9">
                  <c:v>Nepal (2017)</c:v>
                </c:pt>
                <c:pt idx="10">
                  <c:v>Viet Nam (2019)</c:v>
                </c:pt>
              </c:strCache>
            </c:strRef>
          </c:cat>
          <c:val>
            <c:numRef>
              <c:f>'safe injection practices'!$B$32:$B$42</c:f>
              <c:numCache>
                <c:formatCode>General</c:formatCode>
                <c:ptCount val="11"/>
                <c:pt idx="0">
                  <c:v>-60.4</c:v>
                </c:pt>
                <c:pt idx="1">
                  <c:v>-77.2</c:v>
                </c:pt>
                <c:pt idx="2">
                  <c:v>-77.599999999999994</c:v>
                </c:pt>
                <c:pt idx="3">
                  <c:v>-78.5</c:v>
                </c:pt>
                <c:pt idx="4">
                  <c:v>-83.39</c:v>
                </c:pt>
                <c:pt idx="5">
                  <c:v>-85</c:v>
                </c:pt>
                <c:pt idx="6">
                  <c:v>-91.3</c:v>
                </c:pt>
                <c:pt idx="7">
                  <c:v>-93.3</c:v>
                </c:pt>
                <c:pt idx="8">
                  <c:v>-94.2</c:v>
                </c:pt>
                <c:pt idx="9">
                  <c:v>-96.6</c:v>
                </c:pt>
                <c:pt idx="10">
                  <c:v>-97.7</c:v>
                </c:pt>
              </c:numCache>
            </c:numRef>
          </c:val>
          <c:extLst>
            <c:ext xmlns:c16="http://schemas.microsoft.com/office/drawing/2014/chart" uri="{C3380CC4-5D6E-409C-BE32-E72D297353CC}">
              <c16:uniqueId val="{00000000-3965-4F48-8CEC-029659E1B942}"/>
            </c:ext>
          </c:extLst>
        </c:ser>
        <c:ser>
          <c:idx val="1"/>
          <c:order val="1"/>
          <c:tx>
            <c:strRef>
              <c:f>'safe injection practices'!$C$31</c:f>
              <c:strCache>
                <c:ptCount val="1"/>
                <c:pt idx="0">
                  <c:v>25+ yr</c:v>
                </c:pt>
              </c:strCache>
            </c:strRef>
          </c:tx>
          <c:spPr>
            <a:solidFill>
              <a:srgbClr val="F26B73"/>
            </a:solidFill>
            <a:ln w="15875">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 injection practices'!$A$32:$A$42</c:f>
              <c:strCache>
                <c:ptCount val="11"/>
                <c:pt idx="0">
                  <c:v>Philippines (2015)</c:v>
                </c:pt>
                <c:pt idx="1">
                  <c:v>Bangladesh (2015)</c:v>
                </c:pt>
                <c:pt idx="2">
                  <c:v>Malaysia (2017)</c:v>
                </c:pt>
                <c:pt idx="3">
                  <c:v>China (2015)</c:v>
                </c:pt>
                <c:pt idx="4">
                  <c:v>Indonesia (2015)</c:v>
                </c:pt>
                <c:pt idx="5">
                  <c:v>Pakistan (2016)</c:v>
                </c:pt>
                <c:pt idx="6">
                  <c:v>Myanmar (2017)</c:v>
                </c:pt>
                <c:pt idx="7">
                  <c:v>Thailand (2020)</c:v>
                </c:pt>
                <c:pt idx="8">
                  <c:v>India (2019-20)</c:v>
                </c:pt>
                <c:pt idx="9">
                  <c:v>Nepal (2017)</c:v>
                </c:pt>
                <c:pt idx="10">
                  <c:v>Viet Nam (2019)</c:v>
                </c:pt>
              </c:strCache>
            </c:strRef>
          </c:cat>
          <c:val>
            <c:numRef>
              <c:f>'safe injection practices'!$C$32:$C$42</c:f>
              <c:numCache>
                <c:formatCode>General</c:formatCode>
                <c:ptCount val="11"/>
                <c:pt idx="0">
                  <c:v>65</c:v>
                </c:pt>
                <c:pt idx="1">
                  <c:v>86.6</c:v>
                </c:pt>
                <c:pt idx="2">
                  <c:v>79.5</c:v>
                </c:pt>
                <c:pt idx="3">
                  <c:v>86.8</c:v>
                </c:pt>
                <c:pt idx="4">
                  <c:v>88.92</c:v>
                </c:pt>
                <c:pt idx="5">
                  <c:v>69.7</c:v>
                </c:pt>
                <c:pt idx="6">
                  <c:v>90.7</c:v>
                </c:pt>
                <c:pt idx="7">
                  <c:v>93.1</c:v>
                </c:pt>
                <c:pt idx="8">
                  <c:v>96.3</c:v>
                </c:pt>
                <c:pt idx="9">
                  <c:v>98.4</c:v>
                </c:pt>
                <c:pt idx="10">
                  <c:v>98.2</c:v>
                </c:pt>
              </c:numCache>
            </c:numRef>
          </c:val>
          <c:extLst>
            <c:ext xmlns:c16="http://schemas.microsoft.com/office/drawing/2014/chart" uri="{C3380CC4-5D6E-409C-BE32-E72D297353CC}">
              <c16:uniqueId val="{00000001-3965-4F48-8CEC-029659E1B942}"/>
            </c:ext>
          </c:extLst>
        </c:ser>
        <c:dLbls>
          <c:showLegendKey val="0"/>
          <c:showVal val="0"/>
          <c:showCatName val="0"/>
          <c:showSerName val="0"/>
          <c:showPercent val="0"/>
          <c:showBubbleSize val="0"/>
        </c:dLbls>
        <c:gapWidth val="42"/>
        <c:overlap val="100"/>
        <c:axId val="1946894384"/>
        <c:axId val="1946894800"/>
      </c:barChart>
      <c:catAx>
        <c:axId val="194689438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6894800"/>
        <c:crosses val="autoZero"/>
        <c:auto val="1"/>
        <c:lblAlgn val="ctr"/>
        <c:lblOffset val="100"/>
        <c:noMultiLvlLbl val="0"/>
      </c:catAx>
      <c:valAx>
        <c:axId val="1946894800"/>
        <c:scaling>
          <c:orientation val="minMax"/>
          <c:max val="100"/>
          <c:min val="-100"/>
        </c:scaling>
        <c:delete val="0"/>
        <c:axPos val="b"/>
        <c:numFmt formatCode="#,##0;#,##0" sourceLinked="0"/>
        <c:majorTickMark val="out"/>
        <c:minorTickMark val="none"/>
        <c:tickLblPos val="nextTo"/>
        <c:spPr>
          <a:noFill/>
          <a:ln w="19050">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689438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9206036745406824"/>
          <c:y val="1.7138135510838927E-3"/>
        </c:manualLayout>
      </c:layout>
      <c:overlay val="0"/>
      <c:txPr>
        <a:bodyPr/>
        <a:lstStyle/>
        <a:p>
          <a:pPr>
            <a:defRPr sz="1400">
              <a:solidFill>
                <a:srgbClr val="00A99A"/>
              </a:solidFill>
            </a:defRPr>
          </a:pPr>
          <a:endParaRPr lang="en-US"/>
        </a:p>
      </c:txPr>
    </c:title>
    <c:autoTitleDeleted val="0"/>
    <c:plotArea>
      <c:layout>
        <c:manualLayout>
          <c:layoutTarget val="inner"/>
          <c:xMode val="edge"/>
          <c:yMode val="edge"/>
          <c:x val="0.10072791718792162"/>
          <c:y val="0.15562335958005249"/>
          <c:w val="0.6707664900532293"/>
          <c:h val="0.84437664041994753"/>
        </c:manualLayout>
      </c:layout>
      <c:doughnutChart>
        <c:varyColors val="1"/>
        <c:ser>
          <c:idx val="0"/>
          <c:order val="0"/>
          <c:tx>
            <c:strRef>
              <c:f>'Sheet1 (2)'!$E$3</c:f>
              <c:strCache>
                <c:ptCount val="1"/>
                <c:pt idx="0">
                  <c:v>Transactional sex</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4AAE-45B7-93A9-9AF7A27F1975}"/>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4AAE-45B7-93A9-9AF7A27F197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AE-45B7-93A9-9AF7A27F1975}"/>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 (2)'!$D$4:$D$5</c:f>
              <c:strCache>
                <c:ptCount val="1"/>
                <c:pt idx="0">
                  <c:v>Yes</c:v>
                </c:pt>
              </c:strCache>
            </c:strRef>
          </c:cat>
          <c:val>
            <c:numRef>
              <c:f>'Sheet1 (2)'!$E$4:$E$5</c:f>
              <c:numCache>
                <c:formatCode>General</c:formatCode>
                <c:ptCount val="2"/>
                <c:pt idx="0">
                  <c:v>45</c:v>
                </c:pt>
                <c:pt idx="1">
                  <c:v>55</c:v>
                </c:pt>
              </c:numCache>
            </c:numRef>
          </c:val>
          <c:extLst>
            <c:ext xmlns:c16="http://schemas.microsoft.com/office/drawing/2014/chart" uri="{C3380CC4-5D6E-409C-BE32-E72D297353CC}">
              <c16:uniqueId val="{00000004-4AAE-45B7-93A9-9AF7A27F197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34009009009009"/>
          <c:y val="0"/>
        </c:manualLayout>
      </c:layout>
      <c:overlay val="0"/>
      <c:txPr>
        <a:bodyPr/>
        <a:lstStyle/>
        <a:p>
          <a:pPr>
            <a:defRPr sz="1400">
              <a:solidFill>
                <a:srgbClr val="00A99A"/>
              </a:solidFill>
            </a:defRPr>
          </a:pPr>
          <a:endParaRPr lang="en-US"/>
        </a:p>
      </c:txPr>
    </c:title>
    <c:autoTitleDeleted val="0"/>
    <c:plotArea>
      <c:layout>
        <c:manualLayout>
          <c:layoutTarget val="inner"/>
          <c:xMode val="edge"/>
          <c:yMode val="edge"/>
          <c:x val="0.13676385046463788"/>
          <c:y val="0.11716182111851403"/>
          <c:w val="0.62037277434915228"/>
          <c:h val="0.88283817888148597"/>
        </c:manualLayout>
      </c:layout>
      <c:doughnutChart>
        <c:varyColors val="1"/>
        <c:ser>
          <c:idx val="0"/>
          <c:order val="0"/>
          <c:tx>
            <c:strRef>
              <c:f>'severe depression'!$E$3</c:f>
              <c:strCache>
                <c:ptCount val="1"/>
                <c:pt idx="0">
                  <c:v>Severe depression</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C0D0-4C84-91C4-1C0600D7A288}"/>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C0D0-4C84-91C4-1C0600D7A28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D0-4C84-91C4-1C0600D7A288}"/>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'severe depression'!$D$4:$D$5</c:f>
              <c:strCache>
                <c:ptCount val="1"/>
                <c:pt idx="0">
                  <c:v>Yes</c:v>
                </c:pt>
              </c:strCache>
            </c:strRef>
          </c:cat>
          <c:val>
            <c:numRef>
              <c:f>'severe depression'!$E$4:$E$5</c:f>
              <c:numCache>
                <c:formatCode>0</c:formatCode>
                <c:ptCount val="2"/>
                <c:pt idx="0">
                  <c:v>48.5</c:v>
                </c:pt>
                <c:pt idx="1">
                  <c:v>51.5</c:v>
                </c:pt>
              </c:numCache>
            </c:numRef>
          </c:val>
          <c:extLst>
            <c:ext xmlns:c16="http://schemas.microsoft.com/office/drawing/2014/chart" uri="{C3380CC4-5D6E-409C-BE32-E72D297353CC}">
              <c16:uniqueId val="{00000004-C0D0-4C84-91C4-1C0600D7A28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1400">
              <a:solidFill>
                <a:srgbClr val="00A99A"/>
              </a:solidFill>
            </a:defRPr>
          </a:pPr>
          <a:endParaRPr lang="en-US"/>
        </a:p>
      </c:txPr>
    </c:title>
    <c:autoTitleDeleted val="0"/>
    <c:plotArea>
      <c:layout>
        <c:manualLayout>
          <c:layoutTarget val="inner"/>
          <c:xMode val="edge"/>
          <c:yMode val="edge"/>
          <c:x val="0.1669272941349621"/>
          <c:y val="0.15562335958005249"/>
          <c:w val="0.6707664900532293"/>
          <c:h val="0.84437664041994753"/>
        </c:manualLayout>
      </c:layout>
      <c:doughnutChart>
        <c:varyColors val="1"/>
        <c:ser>
          <c:idx val="0"/>
          <c:order val="0"/>
          <c:tx>
            <c:strRef>
              <c:f>'Living condition'!$E$3</c:f>
              <c:strCache>
                <c:ptCount val="1"/>
                <c:pt idx="0">
                  <c:v>Unstable living condition</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C07C-474E-86B2-9F337BB5138D}"/>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C07C-474E-86B2-9F337BB5138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C-474E-86B2-9F337BB5138D}"/>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'Living condition'!$D$4:$D$5</c:f>
              <c:strCache>
                <c:ptCount val="1"/>
                <c:pt idx="0">
                  <c:v>Unstabale living condition</c:v>
                </c:pt>
              </c:strCache>
            </c:strRef>
          </c:cat>
          <c:val>
            <c:numRef>
              <c:f>'Living condition'!$E$4:$E$5</c:f>
              <c:numCache>
                <c:formatCode>General</c:formatCode>
                <c:ptCount val="2"/>
                <c:pt idx="0">
                  <c:v>62</c:v>
                </c:pt>
                <c:pt idx="1">
                  <c:v>38</c:v>
                </c:pt>
              </c:numCache>
            </c:numRef>
          </c:val>
          <c:extLst>
            <c:ext xmlns:c16="http://schemas.microsoft.com/office/drawing/2014/chart" uri="{C3380CC4-5D6E-409C-BE32-E72D297353CC}">
              <c16:uniqueId val="{00000004-C07C-474E-86B2-9F337BB5138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rgbClr val="00A99A"/>
                </a:solidFill>
              </a:defRPr>
            </a:pPr>
            <a:r>
              <a:rPr lang="en-US" sz="1400" dirty="0">
                <a:solidFill>
                  <a:srgbClr val="00A99A"/>
                </a:solidFill>
              </a:rPr>
              <a:t>Experienced intimate  partner violence</a:t>
            </a:r>
          </a:p>
        </c:rich>
      </c:tx>
      <c:layout>
        <c:manualLayout>
          <c:xMode val="edge"/>
          <c:yMode val="edge"/>
          <c:x val="0.15573214532393975"/>
          <c:y val="0"/>
        </c:manualLayout>
      </c:layout>
      <c:overlay val="0"/>
    </c:title>
    <c:autoTitleDeleted val="0"/>
    <c:plotArea>
      <c:layout>
        <c:manualLayout>
          <c:layoutTarget val="inner"/>
          <c:xMode val="edge"/>
          <c:yMode val="edge"/>
          <c:x val="0.18554565547727586"/>
          <c:y val="0.2279773761444418"/>
          <c:w val="0.57966569968227655"/>
          <c:h val="0.7668354013998282"/>
        </c:manualLayout>
      </c:layout>
      <c:doughnutChart>
        <c:varyColors val="1"/>
        <c:ser>
          <c:idx val="0"/>
          <c:order val="0"/>
          <c:tx>
            <c:strRef>
              <c:f>violence!$E$3</c:f>
              <c:strCache>
                <c:ptCount val="1"/>
                <c:pt idx="0">
                  <c:v>Intimate  partner violence</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BA42-4F74-9710-F9B28D6B0098}"/>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BA42-4F74-9710-F9B28D6B009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42-4F74-9710-F9B28D6B0098}"/>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violence!$D$4:$D$5</c:f>
              <c:strCache>
                <c:ptCount val="1"/>
                <c:pt idx="0">
                  <c:v>Yes</c:v>
                </c:pt>
              </c:strCache>
            </c:strRef>
          </c:cat>
          <c:val>
            <c:numRef>
              <c:f>violence!$E$4:$E$5</c:f>
              <c:numCache>
                <c:formatCode>General</c:formatCode>
                <c:ptCount val="2"/>
                <c:pt idx="0">
                  <c:v>76</c:v>
                </c:pt>
                <c:pt idx="1">
                  <c:v>24</c:v>
                </c:pt>
              </c:numCache>
            </c:numRef>
          </c:val>
          <c:extLst>
            <c:ext xmlns:c16="http://schemas.microsoft.com/office/drawing/2014/chart" uri="{C3380CC4-5D6E-409C-BE32-E72D297353CC}">
              <c16:uniqueId val="{00000004-BA42-4F74-9710-F9B28D6B009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rgbClr val="00A99A"/>
                </a:solidFill>
              </a:defRPr>
            </a:pPr>
            <a:r>
              <a:rPr lang="en-US" sz="1400" dirty="0">
                <a:solidFill>
                  <a:srgbClr val="00A99A"/>
                </a:solidFill>
              </a:rPr>
              <a:t>Unmet need for reproductive health care</a:t>
            </a:r>
          </a:p>
        </c:rich>
      </c:tx>
      <c:layout>
        <c:manualLayout>
          <c:xMode val="edge"/>
          <c:yMode val="edge"/>
          <c:x val="0.11196449402158065"/>
          <c:y val="2.1367595383451339E-3"/>
        </c:manualLayout>
      </c:layout>
      <c:overlay val="0"/>
    </c:title>
    <c:autoTitleDeleted val="0"/>
    <c:plotArea>
      <c:layout>
        <c:manualLayout>
          <c:layoutTarget val="inner"/>
          <c:xMode val="edge"/>
          <c:yMode val="edge"/>
          <c:x val="0.18323928258967628"/>
          <c:y val="0.2262619524677395"/>
          <c:w val="0.56998505395158938"/>
          <c:h val="0.7737380475322605"/>
        </c:manualLayout>
      </c:layout>
      <c:doughnutChart>
        <c:varyColors val="1"/>
        <c:ser>
          <c:idx val="0"/>
          <c:order val="0"/>
          <c:tx>
            <c:strRef>
              <c:f>'unmet RH need'!$E$3</c:f>
              <c:strCache>
                <c:ptCount val="1"/>
                <c:pt idx="0">
                  <c:v>Unmet need for reproductive health care</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CCBC-47BF-8CC1-09DD77A55946}"/>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CCBC-47BF-8CC1-09DD77A5594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BC-47BF-8CC1-09DD77A55946}"/>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'unmet RH need'!$D$4:$D$5</c:f>
              <c:strCache>
                <c:ptCount val="1"/>
                <c:pt idx="0">
                  <c:v>Yes</c:v>
                </c:pt>
              </c:strCache>
            </c:strRef>
          </c:cat>
          <c:val>
            <c:numRef>
              <c:f>'unmet RH need'!$E$4:$E$5</c:f>
              <c:numCache>
                <c:formatCode>0</c:formatCode>
                <c:ptCount val="2"/>
                <c:pt idx="0">
                  <c:v>70.900000000000006</c:v>
                </c:pt>
                <c:pt idx="1">
                  <c:v>29.099999999999994</c:v>
                </c:pt>
              </c:numCache>
            </c:numRef>
          </c:val>
          <c:extLst>
            <c:ext xmlns:c16="http://schemas.microsoft.com/office/drawing/2014/chart" uri="{C3380CC4-5D6E-409C-BE32-E72D297353CC}">
              <c16:uniqueId val="{00000004-CCBC-47BF-8CC1-09DD77A5594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50800">
              <a:solidFill>
                <a:sysClr val="window" lastClr="FFFFFF"/>
              </a:solidFill>
            </a:ln>
          </c:spPr>
          <c:dPt>
            <c:idx val="0"/>
            <c:bubble3D val="0"/>
            <c:spPr>
              <a:solidFill>
                <a:srgbClr val="92D050"/>
              </a:solidFill>
              <a:ln w="50800">
                <a:solidFill>
                  <a:sysClr val="window" lastClr="FFFFFF"/>
                </a:solidFill>
              </a:ln>
              <a:effectLst/>
            </c:spPr>
            <c:extLst>
              <c:ext xmlns:c16="http://schemas.microsoft.com/office/drawing/2014/chart" uri="{C3380CC4-5D6E-409C-BE32-E72D297353CC}">
                <c16:uniqueId val="{00000001-4932-4C04-BB2F-D028D264F9D9}"/>
              </c:ext>
            </c:extLst>
          </c:dPt>
          <c:dPt>
            <c:idx val="1"/>
            <c:bubble3D val="0"/>
            <c:spPr>
              <a:noFill/>
              <a:ln w="50800">
                <a:solidFill>
                  <a:sysClr val="window" lastClr="FFFFFF"/>
                </a:solidFill>
              </a:ln>
              <a:effectLst/>
            </c:spPr>
            <c:extLst>
              <c:ext xmlns:c16="http://schemas.microsoft.com/office/drawing/2014/chart" uri="{C3380CC4-5D6E-409C-BE32-E72D297353CC}">
                <c16:uniqueId val="{00000003-4932-4C04-BB2F-D028D264F9D9}"/>
              </c:ext>
            </c:extLst>
          </c:dPt>
          <c:val>
            <c:numRef>
              <c:f>Sheet1!$B$4:$B$5</c:f>
              <c:numCache>
                <c:formatCode>General</c:formatCode>
                <c:ptCount val="2"/>
                <c:pt idx="0">
                  <c:v>96</c:v>
                </c:pt>
                <c:pt idx="1">
                  <c:v>4</c:v>
                </c:pt>
              </c:numCache>
            </c:numRef>
          </c:val>
          <c:extLst>
            <c:ext xmlns:c16="http://schemas.microsoft.com/office/drawing/2014/chart" uri="{C3380CC4-5D6E-409C-BE32-E72D297353CC}">
              <c16:uniqueId val="{00000004-4932-4C04-BB2F-D028D264F9D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67183310869021"/>
          <c:y val="5.1307493611820909E-2"/>
          <c:w val="0.86025818934164544"/>
          <c:h val="0.38242139762248639"/>
        </c:manualLayout>
      </c:layout>
      <c:barChart>
        <c:barDir val="col"/>
        <c:grouping val="clustered"/>
        <c:varyColors val="0"/>
        <c:ser>
          <c:idx val="0"/>
          <c:order val="0"/>
          <c:tx>
            <c:strRef>
              <c:f>'Injecting behavior'!$B$2</c:f>
              <c:strCache>
                <c:ptCount val="1"/>
                <c:pt idx="0">
                  <c:v>average injections per day (or) in the last day</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'Injecting behavior'!$A$3:$A$17</c:f>
              <c:strCache>
                <c:ptCount val="15"/>
                <c:pt idx="0">
                  <c:v>Pakistan (Karachi, 2016)</c:v>
                </c:pt>
                <c:pt idx="1">
                  <c:v>Pakistan (Bahawalpur, 2016)</c:v>
                </c:pt>
                <c:pt idx="2">
                  <c:v>Philippines (2013)*</c:v>
                </c:pt>
                <c:pt idx="3">
                  <c:v>Bangladesh (Dhaka A1, 2016)</c:v>
                </c:pt>
                <c:pt idx="4">
                  <c:v>Myanmar (Muse, 2017-18)***</c:v>
                </c:pt>
                <c:pt idx="5">
                  <c:v>Myanmar (Mohnyin, 2017-18)***</c:v>
                </c:pt>
                <c:pt idx="6">
                  <c:v>Myanmar (Kutkai, 2017-18)***</c:v>
                </c:pt>
                <c:pt idx="7">
                  <c:v>Bangladesh (Dhaka A2, 2016)</c:v>
                </c:pt>
                <c:pt idx="8">
                  <c:v>India (Delhi, 2014-15)**</c:v>
                </c:pt>
                <c:pt idx="9">
                  <c:v>India (Manipur, 2014-15)**</c:v>
                </c:pt>
                <c:pt idx="10">
                  <c:v>Malaysia (2014)**</c:v>
                </c:pt>
                <c:pt idx="11">
                  <c:v>Nepal (Kathmandu, 2017)**</c:v>
                </c:pt>
                <c:pt idx="12">
                  <c:v>Nepal (Pokhara, 2017)**</c:v>
                </c:pt>
                <c:pt idx="13">
                  <c:v>Indonesia (Jakarta, 2011)</c:v>
                </c:pt>
                <c:pt idx="14">
                  <c:v>Indonesia (Medan, 2011)</c:v>
                </c:pt>
              </c:strCache>
            </c:strRef>
          </c:cat>
          <c:val>
            <c:numRef>
              <c:f>'Injecting behavior'!$B$3:$B$17</c:f>
              <c:numCache>
                <c:formatCode>0</c:formatCode>
                <c:ptCount val="15"/>
                <c:pt idx="0">
                  <c:v>3.1</c:v>
                </c:pt>
                <c:pt idx="1">
                  <c:v>3</c:v>
                </c:pt>
                <c:pt idx="2">
                  <c:v>3</c:v>
                </c:pt>
                <c:pt idx="3">
                  <c:v>2.7</c:v>
                </c:pt>
                <c:pt idx="4">
                  <c:v>2.5</c:v>
                </c:pt>
                <c:pt idx="5">
                  <c:v>2.5</c:v>
                </c:pt>
                <c:pt idx="6">
                  <c:v>2.5</c:v>
                </c:pt>
                <c:pt idx="7">
                  <c:v>2.2999999999999998</c:v>
                </c:pt>
                <c:pt idx="8">
                  <c:v>2</c:v>
                </c:pt>
                <c:pt idx="9">
                  <c:v>2</c:v>
                </c:pt>
                <c:pt idx="10">
                  <c:v>1.86</c:v>
                </c:pt>
                <c:pt idx="11">
                  <c:v>1</c:v>
                </c:pt>
                <c:pt idx="12">
                  <c:v>1</c:v>
                </c:pt>
              </c:numCache>
            </c:numRef>
          </c:val>
          <c:extLst>
            <c:ext xmlns:c16="http://schemas.microsoft.com/office/drawing/2014/chart" uri="{C3380CC4-5D6E-409C-BE32-E72D297353CC}">
              <c16:uniqueId val="{00000000-6FBA-4431-93D0-D677F9B22312}"/>
            </c:ext>
          </c:extLst>
        </c:ser>
        <c:ser>
          <c:idx val="1"/>
          <c:order val="1"/>
          <c:tx>
            <c:strRef>
              <c:f>'Injecting behavior'!$C$2</c:f>
              <c:strCache>
                <c:ptCount val="1"/>
                <c:pt idx="0">
                  <c:v>average injections per week (or) in the last week</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'Injecting behavior'!$A$3:$A$17</c:f>
              <c:strCache>
                <c:ptCount val="15"/>
                <c:pt idx="0">
                  <c:v>Pakistan (Karachi, 2016)</c:v>
                </c:pt>
                <c:pt idx="1">
                  <c:v>Pakistan (Bahawalpur, 2016)</c:v>
                </c:pt>
                <c:pt idx="2">
                  <c:v>Philippines (2013)*</c:v>
                </c:pt>
                <c:pt idx="3">
                  <c:v>Bangladesh (Dhaka A1, 2016)</c:v>
                </c:pt>
                <c:pt idx="4">
                  <c:v>Myanmar (Muse, 2017-18)***</c:v>
                </c:pt>
                <c:pt idx="5">
                  <c:v>Myanmar (Mohnyin, 2017-18)***</c:v>
                </c:pt>
                <c:pt idx="6">
                  <c:v>Myanmar (Kutkai, 2017-18)***</c:v>
                </c:pt>
                <c:pt idx="7">
                  <c:v>Bangladesh (Dhaka A2, 2016)</c:v>
                </c:pt>
                <c:pt idx="8">
                  <c:v>India (Delhi, 2014-15)**</c:v>
                </c:pt>
                <c:pt idx="9">
                  <c:v>India (Manipur, 2014-15)**</c:v>
                </c:pt>
                <c:pt idx="10">
                  <c:v>Malaysia (2014)**</c:v>
                </c:pt>
                <c:pt idx="11">
                  <c:v>Nepal (Kathmandu, 2017)**</c:v>
                </c:pt>
                <c:pt idx="12">
                  <c:v>Nepal (Pokhara, 2017)**</c:v>
                </c:pt>
                <c:pt idx="13">
                  <c:v>Indonesia (Jakarta, 2011)</c:v>
                </c:pt>
                <c:pt idx="14">
                  <c:v>Indonesia (Medan, 2011)</c:v>
                </c:pt>
              </c:strCache>
            </c:strRef>
          </c:cat>
          <c:val>
            <c:numRef>
              <c:f>'Injecting behavior'!$C$3:$C$17</c:f>
              <c:numCache>
                <c:formatCode>General</c:formatCode>
                <c:ptCount val="15"/>
                <c:pt idx="13" formatCode="0">
                  <c:v>7</c:v>
                </c:pt>
                <c:pt idx="14" formatCode="0">
                  <c:v>7</c:v>
                </c:pt>
              </c:numCache>
            </c:numRef>
          </c:val>
          <c:extLst>
            <c:ext xmlns:c16="http://schemas.microsoft.com/office/drawing/2014/chart" uri="{C3380CC4-5D6E-409C-BE32-E72D297353CC}">
              <c16:uniqueId val="{00000001-6FBA-4431-93D0-D677F9B22312}"/>
            </c:ext>
          </c:extLst>
        </c:ser>
        <c:dLbls>
          <c:showLegendKey val="0"/>
          <c:showVal val="0"/>
          <c:showCatName val="0"/>
          <c:showSerName val="0"/>
          <c:showPercent val="0"/>
          <c:showBubbleSize val="0"/>
        </c:dLbls>
        <c:gapWidth val="150"/>
        <c:overlap val="100"/>
        <c:axId val="95553792"/>
        <c:axId val="95559680"/>
      </c:barChart>
      <c:catAx>
        <c:axId val="95553792"/>
        <c:scaling>
          <c:orientation val="minMax"/>
        </c:scaling>
        <c:delete val="0"/>
        <c:axPos val="b"/>
        <c:numFmt formatCode="General" sourceLinked="0"/>
        <c:majorTickMark val="out"/>
        <c:minorTickMark val="none"/>
        <c:tickLblPos val="nextTo"/>
        <c:txPr>
          <a:bodyPr rot="-2280000"/>
          <a:lstStyle/>
          <a:p>
            <a:pPr>
              <a:defRPr/>
            </a:pPr>
            <a:endParaRPr lang="en-US"/>
          </a:p>
        </c:txPr>
        <c:crossAx val="95559680"/>
        <c:crosses val="autoZero"/>
        <c:auto val="1"/>
        <c:lblAlgn val="ctr"/>
        <c:lblOffset val="100"/>
        <c:noMultiLvlLbl val="0"/>
      </c:catAx>
      <c:valAx>
        <c:axId val="95559680"/>
        <c:scaling>
          <c:orientation val="minMax"/>
          <c:max val="8"/>
        </c:scaling>
        <c:delete val="0"/>
        <c:axPos val="l"/>
        <c:title>
          <c:tx>
            <c:rich>
              <a:bodyPr rot="-5400000" vert="horz"/>
              <a:lstStyle/>
              <a:p>
                <a:pPr>
                  <a:defRPr/>
                </a:pPr>
                <a:r>
                  <a:rPr lang="en-GB"/>
                  <a:t>Number of injections</a:t>
                </a:r>
              </a:p>
            </c:rich>
          </c:tx>
          <c:layout>
            <c:manualLayout>
              <c:xMode val="edge"/>
              <c:yMode val="edge"/>
              <c:x val="6.2776742486334525E-2"/>
              <c:y val="3.013716068584972E-2"/>
            </c:manualLayout>
          </c:layout>
          <c:overlay val="0"/>
        </c:title>
        <c:numFmt formatCode="0" sourceLinked="1"/>
        <c:majorTickMark val="out"/>
        <c:minorTickMark val="none"/>
        <c:tickLblPos val="nextTo"/>
        <c:crossAx val="95553792"/>
        <c:crosses val="autoZero"/>
        <c:crossBetween val="between"/>
      </c:valAx>
    </c:plotArea>
    <c:legend>
      <c:legendPos val="r"/>
      <c:layout>
        <c:manualLayout>
          <c:xMode val="edge"/>
          <c:yMode val="edge"/>
          <c:x val="0.47554966566509149"/>
          <c:y val="0.85459536815677561"/>
          <c:w val="0.51912298943356816"/>
          <c:h val="0.1435033013645271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51763939027872"/>
          <c:y val="7.8549423617363057E-2"/>
          <c:w val="0.86671874714342567"/>
          <c:h val="0.39946883883701223"/>
        </c:manualLayout>
      </c:layout>
      <c:barChart>
        <c:barDir val="col"/>
        <c:grouping val="clustered"/>
        <c:varyColors val="0"/>
        <c:ser>
          <c:idx val="0"/>
          <c:order val="0"/>
          <c:tx>
            <c:strRef>
              <c:f>'duration behavior'!$C$1</c:f>
              <c:strCache>
                <c:ptCount val="1"/>
                <c:pt idx="0">
                  <c:v>Years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'duration behavior'!$B$2:$B$20</c:f>
              <c:strCache>
                <c:ptCount val="19"/>
                <c:pt idx="0">
                  <c:v>Sri Lanka (Colombo, 2018) **</c:v>
                </c:pt>
                <c:pt idx="1">
                  <c:v>Malaysia (2014)**</c:v>
                </c:pt>
                <c:pt idx="2">
                  <c:v>Pakistan (Nawabshah, 2016)</c:v>
                </c:pt>
                <c:pt idx="3">
                  <c:v>India (Delhi, 2014-15)**</c:v>
                </c:pt>
                <c:pt idx="4">
                  <c:v>India (Gujarat, 2014-15)**</c:v>
                </c:pt>
                <c:pt idx="5">
                  <c:v>Bangladesh (Dhaka A1, 2016)</c:v>
                </c:pt>
                <c:pt idx="6">
                  <c:v>Pakistan (Kasur,2016)</c:v>
                </c:pt>
                <c:pt idx="7">
                  <c:v>Pakistan (Bannu,2016)</c:v>
                </c:pt>
                <c:pt idx="8">
                  <c:v>India (Tripura, 2014-15)**</c:v>
                </c:pt>
                <c:pt idx="9">
                  <c:v>Myanmar (Yangon, 2017-18)</c:v>
                </c:pt>
                <c:pt idx="10">
                  <c:v>Bangladesh (Dhaka A2, 2016)</c:v>
                </c:pt>
                <c:pt idx="11">
                  <c:v>Nepal (Pokhara, 2017)</c:v>
                </c:pt>
                <c:pt idx="12">
                  <c:v>Nepal (Kathmandu, 2017)</c:v>
                </c:pt>
                <c:pt idx="13">
                  <c:v>Nepal (Eastern Terrai, 2017)</c:v>
                </c:pt>
                <c:pt idx="14">
                  <c:v>Myanmar (Mandalay, 2017-18)</c:v>
                </c:pt>
                <c:pt idx="15">
                  <c:v>Afghanistan (Herat, 2012)*</c:v>
                </c:pt>
                <c:pt idx="16">
                  <c:v>Cambodia (2017)**</c:v>
                </c:pt>
                <c:pt idx="17">
                  <c:v>Myanmar (Kalay, 2017-18)</c:v>
                </c:pt>
                <c:pt idx="18">
                  <c:v>Afghanistan (Jalalabad, 2012)*</c:v>
                </c:pt>
              </c:strCache>
            </c:strRef>
          </c:cat>
          <c:val>
            <c:numRef>
              <c:f>'duration behavior'!$C$2:$C$20</c:f>
              <c:numCache>
                <c:formatCode>0</c:formatCode>
                <c:ptCount val="19"/>
                <c:pt idx="0">
                  <c:v>17.399999999999999</c:v>
                </c:pt>
                <c:pt idx="1">
                  <c:v>15</c:v>
                </c:pt>
                <c:pt idx="2">
                  <c:v>10.8</c:v>
                </c:pt>
                <c:pt idx="3">
                  <c:v>10</c:v>
                </c:pt>
                <c:pt idx="4">
                  <c:v>10</c:v>
                </c:pt>
                <c:pt idx="5">
                  <c:v>9.5</c:v>
                </c:pt>
                <c:pt idx="6">
                  <c:v>9</c:v>
                </c:pt>
                <c:pt idx="7">
                  <c:v>8.1999999999999993</c:v>
                </c:pt>
                <c:pt idx="8">
                  <c:v>8</c:v>
                </c:pt>
                <c:pt idx="9">
                  <c:v>8</c:v>
                </c:pt>
                <c:pt idx="10">
                  <c:v>7.7</c:v>
                </c:pt>
                <c:pt idx="11">
                  <c:v>7</c:v>
                </c:pt>
                <c:pt idx="12">
                  <c:v>6.3</c:v>
                </c:pt>
                <c:pt idx="13">
                  <c:v>5</c:v>
                </c:pt>
                <c:pt idx="14">
                  <c:v>4.4000000000000004</c:v>
                </c:pt>
                <c:pt idx="15">
                  <c:v>4</c:v>
                </c:pt>
                <c:pt idx="16">
                  <c:v>4</c:v>
                </c:pt>
                <c:pt idx="17">
                  <c:v>3.1</c:v>
                </c:pt>
                <c:pt idx="18">
                  <c:v>2.7</c:v>
                </c:pt>
              </c:numCache>
            </c:numRef>
          </c:val>
          <c:extLst>
            <c:ext xmlns:c16="http://schemas.microsoft.com/office/drawing/2014/chart" uri="{C3380CC4-5D6E-409C-BE32-E72D297353CC}">
              <c16:uniqueId val="{00000000-322D-4E1D-9C9E-6CBD4617575C}"/>
            </c:ext>
          </c:extLst>
        </c:ser>
        <c:dLbls>
          <c:showLegendKey val="0"/>
          <c:showVal val="0"/>
          <c:showCatName val="0"/>
          <c:showSerName val="0"/>
          <c:showPercent val="0"/>
          <c:showBubbleSize val="0"/>
        </c:dLbls>
        <c:gapWidth val="150"/>
        <c:axId val="92189056"/>
        <c:axId val="92190592"/>
      </c:barChart>
      <c:catAx>
        <c:axId val="92189056"/>
        <c:scaling>
          <c:orientation val="minMax"/>
        </c:scaling>
        <c:delete val="0"/>
        <c:axPos val="b"/>
        <c:numFmt formatCode="General" sourceLinked="0"/>
        <c:majorTickMark val="out"/>
        <c:minorTickMark val="none"/>
        <c:tickLblPos val="nextTo"/>
        <c:txPr>
          <a:bodyPr/>
          <a:lstStyle/>
          <a:p>
            <a:pPr>
              <a:defRPr sz="1200"/>
            </a:pPr>
            <a:endParaRPr lang="en-US"/>
          </a:p>
        </c:txPr>
        <c:crossAx val="92190592"/>
        <c:crosses val="autoZero"/>
        <c:auto val="1"/>
        <c:lblAlgn val="ctr"/>
        <c:lblOffset val="100"/>
        <c:noMultiLvlLbl val="0"/>
      </c:catAx>
      <c:valAx>
        <c:axId val="92190592"/>
        <c:scaling>
          <c:orientation val="minMax"/>
        </c:scaling>
        <c:delete val="0"/>
        <c:axPos val="l"/>
        <c:title>
          <c:tx>
            <c:rich>
              <a:bodyPr rot="-5400000" vert="horz"/>
              <a:lstStyle/>
              <a:p>
                <a:pPr>
                  <a:defRPr sz="1200"/>
                </a:pPr>
                <a:r>
                  <a:rPr lang="en-GB" sz="1200"/>
                  <a:t>Duration of injecting drugs (year)</a:t>
                </a:r>
              </a:p>
            </c:rich>
          </c:tx>
          <c:layout>
            <c:manualLayout>
              <c:xMode val="edge"/>
              <c:yMode val="edge"/>
              <c:x val="5.566224006052773E-2"/>
              <c:y val="6.1982214313896326E-3"/>
            </c:manualLayout>
          </c:layout>
          <c:overlay val="0"/>
        </c:title>
        <c:numFmt formatCode="0" sourceLinked="1"/>
        <c:majorTickMark val="out"/>
        <c:minorTickMark val="none"/>
        <c:tickLblPos val="nextTo"/>
        <c:crossAx val="92189056"/>
        <c:crosses val="autoZero"/>
        <c:crossBetween val="between"/>
        <c:majorUnit val="5"/>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84392711780592"/>
          <c:y val="6.6136532238545209E-2"/>
          <c:w val="0.87200235840085194"/>
          <c:h val="0.43590799267094849"/>
        </c:manualLayout>
      </c:layout>
      <c:barChart>
        <c:barDir val="col"/>
        <c:grouping val="clustered"/>
        <c:varyColors val="0"/>
        <c:ser>
          <c:idx val="0"/>
          <c:order val="0"/>
          <c:tx>
            <c:strRef>
              <c:f>'sex work'!$B$4</c:f>
              <c:strCache>
                <c:ptCount val="1"/>
                <c:pt idx="0">
                  <c:v>Had sex with female sex workers</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work'!$A$5:$A$22</c:f>
              <c:strCache>
                <c:ptCount val="16"/>
                <c:pt idx="0">
                  <c:v>Afghanistan* (Herat, 2012)</c:v>
                </c:pt>
                <c:pt idx="1">
                  <c:v>India*(West Bengal,2014-2015)</c:v>
                </c:pt>
                <c:pt idx="2">
                  <c:v>Pakistan** (Larkana,2016-17)</c:v>
                </c:pt>
                <c:pt idx="3">
                  <c:v>Afghanistan* (Mazar-i-Sharif, 2012)</c:v>
                </c:pt>
                <c:pt idx="4">
                  <c:v>Bangladesh (Dhaka A1, 2016)</c:v>
                </c:pt>
                <c:pt idx="5">
                  <c:v>India* (2014-15)</c:v>
                </c:pt>
                <c:pt idx="6">
                  <c:v>Pakistan** (Karachi, 2016-17)</c:v>
                </c:pt>
                <c:pt idx="7">
                  <c:v>Pakistan** (2016-17)</c:v>
                </c:pt>
                <c:pt idx="8">
                  <c:v>Bangladesh (Dhaka A2, 2016)</c:v>
                </c:pt>
                <c:pt idx="9">
                  <c:v>Nepal (Kathmandu, 2017)</c:v>
                </c:pt>
                <c:pt idx="10">
                  <c:v>Nepal (Pokhara, 2017)</c:v>
                </c:pt>
                <c:pt idx="11">
                  <c:v>Sri Lanka (Colombo, 2018)</c:v>
                </c:pt>
                <c:pt idx="12">
                  <c:v>Philippines (Mandaue, 2013)</c:v>
                </c:pt>
                <c:pt idx="13">
                  <c:v>Myanmar (Yangon, 2017-18)</c:v>
                </c:pt>
                <c:pt idx="14">
                  <c:v>Malaysia (2014)</c:v>
                </c:pt>
                <c:pt idx="15">
                  <c:v>Philippines (Cebu, 2013)</c:v>
                </c:pt>
              </c:strCache>
            </c:strRef>
          </c:cat>
          <c:val>
            <c:numRef>
              <c:f>'sex work'!$B$5:$B$22</c:f>
              <c:numCache>
                <c:formatCode>0</c:formatCode>
                <c:ptCount val="16"/>
                <c:pt idx="0">
                  <c:v>73.400000000000006</c:v>
                </c:pt>
                <c:pt idx="1">
                  <c:v>58</c:v>
                </c:pt>
                <c:pt idx="2">
                  <c:v>51.3</c:v>
                </c:pt>
                <c:pt idx="3">
                  <c:v>44.5</c:v>
                </c:pt>
                <c:pt idx="4">
                  <c:v>33.1</c:v>
                </c:pt>
                <c:pt idx="5">
                  <c:v>32</c:v>
                </c:pt>
                <c:pt idx="6">
                  <c:v>29.5</c:v>
                </c:pt>
                <c:pt idx="7">
                  <c:v>28.3</c:v>
                </c:pt>
                <c:pt idx="8">
                  <c:v>25.6</c:v>
                </c:pt>
                <c:pt idx="9">
                  <c:v>24.3</c:v>
                </c:pt>
                <c:pt idx="10">
                  <c:v>20.5</c:v>
                </c:pt>
                <c:pt idx="11">
                  <c:v>14</c:v>
                </c:pt>
                <c:pt idx="12">
                  <c:v>12</c:v>
                </c:pt>
                <c:pt idx="13">
                  <c:v>10.5</c:v>
                </c:pt>
                <c:pt idx="14">
                  <c:v>10.4</c:v>
                </c:pt>
                <c:pt idx="15">
                  <c:v>10</c:v>
                </c:pt>
              </c:numCache>
            </c:numRef>
          </c:val>
          <c:extLst>
            <c:ext xmlns:c16="http://schemas.microsoft.com/office/drawing/2014/chart" uri="{C3380CC4-5D6E-409C-BE32-E72D297353CC}">
              <c16:uniqueId val="{00000000-1ABB-4937-BCEC-E6890CBEDEAD}"/>
            </c:ext>
          </c:extLst>
        </c:ser>
        <c:ser>
          <c:idx val="1"/>
          <c:order val="1"/>
          <c:tx>
            <c:strRef>
              <c:f>'sex work'!$C$4</c:f>
              <c:strCache>
                <c:ptCount val="1"/>
                <c:pt idx="0">
                  <c:v>Sold sex</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work'!$A$5:$A$22</c:f>
              <c:strCache>
                <c:ptCount val="16"/>
                <c:pt idx="0">
                  <c:v>Afghanistan* (Herat, 2012)</c:v>
                </c:pt>
                <c:pt idx="1">
                  <c:v>India*(West Bengal,2014-2015)</c:v>
                </c:pt>
                <c:pt idx="2">
                  <c:v>Pakistan** (Larkana,2016-17)</c:v>
                </c:pt>
                <c:pt idx="3">
                  <c:v>Afghanistan* (Mazar-i-Sharif, 2012)</c:v>
                </c:pt>
                <c:pt idx="4">
                  <c:v>Bangladesh (Dhaka A1, 2016)</c:v>
                </c:pt>
                <c:pt idx="5">
                  <c:v>India* (2014-15)</c:v>
                </c:pt>
                <c:pt idx="6">
                  <c:v>Pakistan** (Karachi, 2016-17)</c:v>
                </c:pt>
                <c:pt idx="7">
                  <c:v>Pakistan** (2016-17)</c:v>
                </c:pt>
                <c:pt idx="8">
                  <c:v>Bangladesh (Dhaka A2, 2016)</c:v>
                </c:pt>
                <c:pt idx="9">
                  <c:v>Nepal (Kathmandu, 2017)</c:v>
                </c:pt>
                <c:pt idx="10">
                  <c:v>Nepal (Pokhara, 2017)</c:v>
                </c:pt>
                <c:pt idx="11">
                  <c:v>Sri Lanka (Colombo, 2018)</c:v>
                </c:pt>
                <c:pt idx="12">
                  <c:v>Philippines (Mandaue, 2013)</c:v>
                </c:pt>
                <c:pt idx="13">
                  <c:v>Myanmar (Yangon, 2017-18)</c:v>
                </c:pt>
                <c:pt idx="14">
                  <c:v>Malaysia (2014)</c:v>
                </c:pt>
                <c:pt idx="15">
                  <c:v>Philippines (Cebu, 2013)</c:v>
                </c:pt>
              </c:strCache>
            </c:strRef>
          </c:cat>
          <c:val>
            <c:numRef>
              <c:f>'sex work'!$C$5:$C$21</c:f>
              <c:numCache>
                <c:formatCode>General</c:formatCode>
                <c:ptCount val="15"/>
                <c:pt idx="12" formatCode="0">
                  <c:v>7</c:v>
                </c:pt>
              </c:numCache>
            </c:numRef>
          </c:val>
          <c:extLst>
            <c:ext xmlns:c16="http://schemas.microsoft.com/office/drawing/2014/chart" uri="{C3380CC4-5D6E-409C-BE32-E72D297353CC}">
              <c16:uniqueId val="{00000001-1ABB-4937-BCEC-E6890CBEDEAD}"/>
            </c:ext>
          </c:extLst>
        </c:ser>
        <c:dLbls>
          <c:showLegendKey val="0"/>
          <c:showVal val="0"/>
          <c:showCatName val="0"/>
          <c:showSerName val="0"/>
          <c:showPercent val="0"/>
          <c:showBubbleSize val="0"/>
        </c:dLbls>
        <c:gapWidth val="100"/>
        <c:axId val="125773696"/>
        <c:axId val="125775232"/>
      </c:barChart>
      <c:catAx>
        <c:axId val="125773696"/>
        <c:scaling>
          <c:orientation val="minMax"/>
        </c:scaling>
        <c:delete val="0"/>
        <c:axPos val="b"/>
        <c:numFmt formatCode="General" sourceLinked="0"/>
        <c:majorTickMark val="out"/>
        <c:minorTickMark val="none"/>
        <c:tickLblPos val="nextTo"/>
        <c:txPr>
          <a:bodyPr rot="-2340000"/>
          <a:lstStyle/>
          <a:p>
            <a:pPr>
              <a:defRPr sz="1300"/>
            </a:pPr>
            <a:endParaRPr lang="en-US"/>
          </a:p>
        </c:txPr>
        <c:crossAx val="125775232"/>
        <c:crosses val="autoZero"/>
        <c:auto val="1"/>
        <c:lblAlgn val="ctr"/>
        <c:lblOffset val="100"/>
        <c:noMultiLvlLbl val="0"/>
      </c:catAx>
      <c:valAx>
        <c:axId val="125775232"/>
        <c:scaling>
          <c:orientation val="minMax"/>
          <c:max val="100"/>
          <c:min val="0"/>
        </c:scaling>
        <c:delete val="0"/>
        <c:axPos val="l"/>
        <c:title>
          <c:tx>
            <c:rich>
              <a:bodyPr rot="0" vert="horz"/>
              <a:lstStyle/>
              <a:p>
                <a:pPr>
                  <a:defRPr/>
                </a:pPr>
                <a:r>
                  <a:rPr lang="en-US"/>
                  <a:t>%</a:t>
                </a:r>
                <a:endParaRPr lang="en-GB"/>
              </a:p>
            </c:rich>
          </c:tx>
          <c:layout>
            <c:manualLayout>
              <c:xMode val="edge"/>
              <c:yMode val="edge"/>
              <c:x val="6.4611884521791466E-2"/>
              <c:y val="6.5583909347372363E-2"/>
            </c:manualLayout>
          </c:layout>
          <c:overlay val="0"/>
        </c:title>
        <c:numFmt formatCode="0" sourceLinked="1"/>
        <c:majorTickMark val="out"/>
        <c:minorTickMark val="none"/>
        <c:tickLblPos val="nextTo"/>
        <c:crossAx val="125773696"/>
        <c:crosses val="autoZero"/>
        <c:crossBetween val="between"/>
        <c:majorUnit val="20"/>
      </c:valAx>
    </c:plotArea>
    <c:legend>
      <c:legendPos val="r"/>
      <c:layout>
        <c:manualLayout>
          <c:xMode val="edge"/>
          <c:yMode val="edge"/>
          <c:x val="0.55148495544007159"/>
          <c:y val="9.6920156525096973E-3"/>
          <c:w val="0.43902891908669045"/>
          <c:h val="0.1294946680543292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77166090908421"/>
          <c:y val="0.13314635514920856"/>
          <c:w val="0.8230131233595801"/>
          <c:h val="0.44313829637574798"/>
        </c:manualLayout>
      </c:layout>
      <c:barChart>
        <c:barDir val="col"/>
        <c:grouping val="clustered"/>
        <c:varyColors val="0"/>
        <c:ser>
          <c:idx val="2"/>
          <c:order val="0"/>
          <c:tx>
            <c:strRef>
              <c:f>'PWID CD use 3'!$C$3</c:f>
              <c:strCache>
                <c:ptCount val="1"/>
                <c:pt idx="0">
                  <c:v>in the past month</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3'!$C$4:$C$14</c:f>
              <c:numCache>
                <c:formatCode>General</c:formatCode>
                <c:ptCount val="11"/>
                <c:pt idx="9">
                  <c:v>36.54</c:v>
                </c:pt>
                <c:pt idx="10">
                  <c:v>60</c:v>
                </c:pt>
              </c:numCache>
            </c:numRef>
          </c:val>
          <c:extLst>
            <c:ext xmlns:c16="http://schemas.microsoft.com/office/drawing/2014/chart" uri="{C3380CC4-5D6E-409C-BE32-E72D297353CC}">
              <c16:uniqueId val="{00000000-3E03-4F68-884F-A6F676301AE9}"/>
            </c:ext>
          </c:extLst>
        </c:ser>
        <c:ser>
          <c:idx val="1"/>
          <c:order val="1"/>
          <c:tx>
            <c:strRef>
              <c:f>'PWID CD use 3'!$B$3</c:f>
              <c:strCache>
                <c:ptCount val="1"/>
                <c:pt idx="0">
                  <c:v>in the past 3 months</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3'!$B$4:$B$14</c:f>
              <c:numCache>
                <c:formatCode>General</c:formatCode>
                <c:ptCount val="11"/>
                <c:pt idx="8">
                  <c:v>16.7</c:v>
                </c:pt>
              </c:numCache>
            </c:numRef>
          </c:val>
          <c:extLst>
            <c:ext xmlns:c16="http://schemas.microsoft.com/office/drawing/2014/chart" uri="{C3380CC4-5D6E-409C-BE32-E72D297353CC}">
              <c16:uniqueId val="{00000001-3E03-4F68-884F-A6F676301AE9}"/>
            </c:ext>
          </c:extLst>
        </c:ser>
        <c:ser>
          <c:idx val="3"/>
          <c:order val="2"/>
          <c:tx>
            <c:strRef>
              <c:f>'PWID CD use 3'!$E$3</c:f>
              <c:strCache>
                <c:ptCount val="1"/>
                <c:pt idx="0">
                  <c:v>in the past 6 months</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3'!$E$4:$E$14</c:f>
              <c:numCache>
                <c:formatCode>General</c:formatCode>
                <c:ptCount val="11"/>
              </c:numCache>
            </c:numRef>
          </c:val>
          <c:extLst>
            <c:ext xmlns:c16="http://schemas.microsoft.com/office/drawing/2014/chart" uri="{C3380CC4-5D6E-409C-BE32-E72D297353CC}">
              <c16:uniqueId val="{00000002-3E03-4F68-884F-A6F676301AE9}"/>
            </c:ext>
          </c:extLst>
        </c:ser>
        <c:ser>
          <c:idx val="0"/>
          <c:order val="3"/>
          <c:tx>
            <c:strRef>
              <c:f>'PWID CD use 3'!$D$3</c:f>
              <c:strCache>
                <c:ptCount val="1"/>
                <c:pt idx="0">
                  <c:v>in the past 12 months</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3'!$D$4:$D$14</c:f>
              <c:numCache>
                <c:formatCode>General</c:formatCode>
                <c:ptCount val="11"/>
                <c:pt idx="0">
                  <c:v>18.7</c:v>
                </c:pt>
                <c:pt idx="1">
                  <c:v>19.7</c:v>
                </c:pt>
                <c:pt idx="2">
                  <c:v>35</c:v>
                </c:pt>
                <c:pt idx="3">
                  <c:v>35.9</c:v>
                </c:pt>
                <c:pt idx="4">
                  <c:v>46.8</c:v>
                </c:pt>
                <c:pt idx="5">
                  <c:v>56</c:v>
                </c:pt>
                <c:pt idx="6">
                  <c:v>58</c:v>
                </c:pt>
                <c:pt idx="7">
                  <c:v>72.099999999999994</c:v>
                </c:pt>
              </c:numCache>
            </c:numRef>
          </c:val>
          <c:extLst>
            <c:ext xmlns:c16="http://schemas.microsoft.com/office/drawing/2014/chart" uri="{C3380CC4-5D6E-409C-BE32-E72D297353CC}">
              <c16:uniqueId val="{00000003-3E03-4F68-884F-A6F676301AE9}"/>
            </c:ext>
          </c:extLst>
        </c:ser>
        <c:dLbls>
          <c:showLegendKey val="0"/>
          <c:showVal val="0"/>
          <c:showCatName val="0"/>
          <c:showSerName val="0"/>
          <c:showPercent val="0"/>
          <c:showBubbleSize val="0"/>
        </c:dLbls>
        <c:gapWidth val="150"/>
        <c:overlap val="100"/>
        <c:axId val="130098688"/>
        <c:axId val="130100224"/>
      </c:barChart>
      <c:scatterChart>
        <c:scatterStyle val="smoothMarker"/>
        <c:varyColors val="0"/>
        <c:ser>
          <c:idx val="4"/>
          <c:order val="4"/>
          <c:tx>
            <c:strRef>
              <c:f>'PWID CD use 3'!$J$1</c:f>
              <c:strCache>
                <c:ptCount val="1"/>
                <c:pt idx="0">
                  <c:v>Target</c:v>
                </c:pt>
              </c:strCache>
            </c:strRef>
          </c:tx>
          <c:spPr>
            <a:ln w="25400">
              <a:solidFill>
                <a:srgbClr val="E31837"/>
              </a:solidFill>
              <a:prstDash val="dash"/>
            </a:ln>
          </c:spPr>
          <c:marker>
            <c:symbol val="none"/>
          </c:marker>
          <c:xVal>
            <c:numRef>
              <c:f>'PWID CD use 3'!$I$2:$I$3</c:f>
              <c:numCache>
                <c:formatCode>General</c:formatCode>
                <c:ptCount val="2"/>
                <c:pt idx="0">
                  <c:v>0</c:v>
                </c:pt>
                <c:pt idx="1">
                  <c:v>1</c:v>
                </c:pt>
              </c:numCache>
            </c:numRef>
          </c:xVal>
          <c:yVal>
            <c:numRef>
              <c:f>'PWID CD use 3'!$J$2:$J$3</c:f>
              <c:numCache>
                <c:formatCode>General</c:formatCode>
                <c:ptCount val="2"/>
                <c:pt idx="0">
                  <c:v>90</c:v>
                </c:pt>
                <c:pt idx="1">
                  <c:v>90</c:v>
                </c:pt>
              </c:numCache>
            </c:numRef>
          </c:yVal>
          <c:smooth val="1"/>
          <c:extLst>
            <c:ext xmlns:c16="http://schemas.microsoft.com/office/drawing/2014/chart" uri="{C3380CC4-5D6E-409C-BE32-E72D297353CC}">
              <c16:uniqueId val="{00000004-3E03-4F68-884F-A6F676301AE9}"/>
            </c:ext>
          </c:extLst>
        </c:ser>
        <c:dLbls>
          <c:showLegendKey val="0"/>
          <c:showVal val="0"/>
          <c:showCatName val="0"/>
          <c:showSerName val="0"/>
          <c:showPercent val="0"/>
          <c:showBubbleSize val="0"/>
        </c:dLbls>
        <c:axId val="130108032"/>
        <c:axId val="130106496"/>
      </c:scatterChart>
      <c:catAx>
        <c:axId val="130098688"/>
        <c:scaling>
          <c:orientation val="minMax"/>
        </c:scaling>
        <c:delete val="0"/>
        <c:axPos val="b"/>
        <c:numFmt formatCode="General" sourceLinked="0"/>
        <c:majorTickMark val="out"/>
        <c:minorTickMark val="none"/>
        <c:tickLblPos val="nextTo"/>
        <c:txPr>
          <a:bodyPr rot="-2340000"/>
          <a:lstStyle/>
          <a:p>
            <a:pPr>
              <a:defRPr/>
            </a:pPr>
            <a:endParaRPr lang="en-US"/>
          </a:p>
        </c:txPr>
        <c:crossAx val="130100224"/>
        <c:crosses val="autoZero"/>
        <c:auto val="1"/>
        <c:lblAlgn val="ctr"/>
        <c:lblOffset val="100"/>
        <c:noMultiLvlLbl val="0"/>
      </c:catAx>
      <c:valAx>
        <c:axId val="130100224"/>
        <c:scaling>
          <c:orientation val="minMax"/>
          <c:max val="100"/>
          <c:min val="0"/>
        </c:scaling>
        <c:delete val="0"/>
        <c:axPos val="l"/>
        <c:title>
          <c:tx>
            <c:rich>
              <a:bodyPr rot="-5400000" vert="horz"/>
              <a:lstStyle/>
              <a:p>
                <a:pPr>
                  <a:defRPr/>
                </a:pPr>
                <a:r>
                  <a:rPr lang="en-US"/>
                  <a:t>Consistent condom use (%)</a:t>
                </a:r>
              </a:p>
            </c:rich>
          </c:tx>
          <c:layout>
            <c:manualLayout>
              <c:xMode val="edge"/>
              <c:yMode val="edge"/>
              <c:x val="6.9273512685914265E-2"/>
              <c:y val="0.14570024519441591"/>
            </c:manualLayout>
          </c:layout>
          <c:overlay val="0"/>
        </c:title>
        <c:numFmt formatCode="General" sourceLinked="1"/>
        <c:majorTickMark val="out"/>
        <c:minorTickMark val="none"/>
        <c:tickLblPos val="nextTo"/>
        <c:crossAx val="130098688"/>
        <c:crosses val="autoZero"/>
        <c:crossBetween val="between"/>
        <c:majorUnit val="10"/>
      </c:valAx>
      <c:valAx>
        <c:axId val="130106496"/>
        <c:scaling>
          <c:orientation val="minMax"/>
          <c:max val="100"/>
          <c:min val="0"/>
        </c:scaling>
        <c:delete val="1"/>
        <c:axPos val="r"/>
        <c:numFmt formatCode="General" sourceLinked="1"/>
        <c:majorTickMark val="out"/>
        <c:minorTickMark val="none"/>
        <c:tickLblPos val="nextTo"/>
        <c:crossAx val="130108032"/>
        <c:crosses val="max"/>
        <c:crossBetween val="midCat"/>
        <c:majorUnit val="10"/>
      </c:valAx>
      <c:valAx>
        <c:axId val="130108032"/>
        <c:scaling>
          <c:orientation val="minMax"/>
          <c:max val="1"/>
          <c:min val="0"/>
        </c:scaling>
        <c:delete val="1"/>
        <c:axPos val="t"/>
        <c:numFmt formatCode="General" sourceLinked="1"/>
        <c:majorTickMark val="out"/>
        <c:minorTickMark val="none"/>
        <c:tickLblPos val="nextTo"/>
        <c:crossAx val="130106496"/>
        <c:crosses val="max"/>
        <c:crossBetween val="midCat"/>
        <c:majorUnit val="0.2"/>
      </c:valAx>
    </c:plotArea>
    <c:legend>
      <c:legendPos val="t"/>
      <c:legendEntry>
        <c:idx val="2"/>
        <c:delete val="1"/>
      </c:legendEntry>
      <c:legendEntry>
        <c:idx val="4"/>
        <c:delete val="1"/>
      </c:legendEntry>
      <c:layout>
        <c:manualLayout>
          <c:xMode val="edge"/>
          <c:yMode val="edge"/>
          <c:x val="0.20740474628171479"/>
          <c:y val="4.9386579340031517E-2"/>
          <c:w val="0.58519039807524065"/>
          <c:h val="5.5998296288823877E-2"/>
        </c:manualLayout>
      </c:layout>
      <c:overlay val="0"/>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765066992044049E-2"/>
          <c:y val="9.5111085507480847E-2"/>
          <c:w val="0.90943764136506344"/>
          <c:h val="0.73515439910711233"/>
        </c:manualLayout>
      </c:layout>
      <c:barChart>
        <c:barDir val="col"/>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Knowledge'!$A$5:$A$13</c:f>
              <c:strCache>
                <c:ptCount val="9"/>
                <c:pt idx="0">
                  <c:v>Sri Lanka 
(Colombo, 2018)</c:v>
                </c:pt>
                <c:pt idx="1">
                  <c:v>Bangladesh 
(Dhaka, 2016)</c:v>
                </c:pt>
                <c:pt idx="2">
                  <c:v>Philippines 
(Cebu, 2015)</c:v>
                </c:pt>
                <c:pt idx="3">
                  <c:v>India
 (2019-20)</c:v>
                </c:pt>
                <c:pt idx="4">
                  <c:v>Indonesia
 (2011)</c:v>
                </c:pt>
                <c:pt idx="5">
                  <c:v>Myanmar
 (2017-18)</c:v>
                </c:pt>
                <c:pt idx="6">
                  <c:v>Nepal 
(Kathmandu, 2017)</c:v>
                </c:pt>
                <c:pt idx="7">
                  <c:v>Malaysia
 (2014)</c:v>
                </c:pt>
                <c:pt idx="8">
                  <c:v>Myanmar 
(Yangon, 2017-18)</c:v>
                </c:pt>
              </c:strCache>
            </c:strRef>
          </c:cat>
          <c:val>
            <c:numRef>
              <c:f>'PWID Knowledge'!$B$5:$B$13</c:f>
              <c:numCache>
                <c:formatCode>0</c:formatCode>
                <c:ptCount val="9"/>
                <c:pt idx="0">
                  <c:v>19.3</c:v>
                </c:pt>
                <c:pt idx="1">
                  <c:v>29.2</c:v>
                </c:pt>
                <c:pt idx="2">
                  <c:v>31</c:v>
                </c:pt>
                <c:pt idx="3">
                  <c:v>35.9</c:v>
                </c:pt>
                <c:pt idx="4">
                  <c:v>43.9</c:v>
                </c:pt>
                <c:pt idx="5">
                  <c:v>44.9</c:v>
                </c:pt>
                <c:pt idx="6">
                  <c:v>47.3</c:v>
                </c:pt>
                <c:pt idx="7">
                  <c:v>58.3</c:v>
                </c:pt>
                <c:pt idx="8" formatCode="General">
                  <c:v>61</c:v>
                </c:pt>
              </c:numCache>
            </c:numRef>
          </c:val>
          <c:extLst>
            <c:ext xmlns:c16="http://schemas.microsoft.com/office/drawing/2014/chart" uri="{C3380CC4-5D6E-409C-BE32-E72D297353CC}">
              <c16:uniqueId val="{00000000-71EA-46F8-8E42-848C6341556B}"/>
            </c:ext>
          </c:extLst>
        </c:ser>
        <c:dLbls>
          <c:showLegendKey val="0"/>
          <c:showVal val="0"/>
          <c:showCatName val="0"/>
          <c:showSerName val="0"/>
          <c:showPercent val="0"/>
          <c:showBubbleSize val="0"/>
        </c:dLbls>
        <c:gapWidth val="150"/>
        <c:axId val="186802944"/>
        <c:axId val="186804480"/>
      </c:barChart>
      <c:catAx>
        <c:axId val="186802944"/>
        <c:scaling>
          <c:orientation val="minMax"/>
        </c:scaling>
        <c:delete val="0"/>
        <c:axPos val="b"/>
        <c:numFmt formatCode="General" sourceLinked="1"/>
        <c:majorTickMark val="out"/>
        <c:minorTickMark val="none"/>
        <c:tickLblPos val="nextTo"/>
        <c:txPr>
          <a:bodyPr/>
          <a:lstStyle/>
          <a:p>
            <a:pPr>
              <a:defRPr sz="1100"/>
            </a:pPr>
            <a:endParaRPr lang="en-US"/>
          </a:p>
        </c:txPr>
        <c:crossAx val="186804480"/>
        <c:crosses val="autoZero"/>
        <c:auto val="1"/>
        <c:lblAlgn val="ctr"/>
        <c:lblOffset val="100"/>
        <c:noMultiLvlLbl val="0"/>
      </c:catAx>
      <c:valAx>
        <c:axId val="186804480"/>
        <c:scaling>
          <c:orientation val="minMax"/>
          <c:max val="100"/>
          <c:min val="0"/>
        </c:scaling>
        <c:delete val="0"/>
        <c:axPos val="l"/>
        <c:title>
          <c:tx>
            <c:rich>
              <a:bodyPr rot="-5400000" vert="horz"/>
              <a:lstStyle/>
              <a:p>
                <a:pPr>
                  <a:defRPr/>
                </a:pPr>
                <a:r>
                  <a:rPr lang="en-GB"/>
                  <a:t>Comprehensive HIV Knowledge (%)</a:t>
                </a:r>
              </a:p>
            </c:rich>
          </c:tx>
          <c:layout>
            <c:manualLayout>
              <c:xMode val="edge"/>
              <c:yMode val="edge"/>
              <c:x val="1.4532126854308958E-2"/>
              <c:y val="4.2098466505246165E-2"/>
            </c:manualLayout>
          </c:layout>
          <c:overlay val="0"/>
        </c:title>
        <c:numFmt formatCode="0" sourceLinked="1"/>
        <c:majorTickMark val="out"/>
        <c:minorTickMark val="none"/>
        <c:tickLblPos val="nextTo"/>
        <c:crossAx val="18680294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785063631752"/>
          <c:y val="4.5321017565112053E-2"/>
          <c:w val="0.84412415359844739"/>
          <c:h val="0.63781582748115695"/>
        </c:manualLayout>
      </c:layout>
      <c:barChart>
        <c:barDir val="col"/>
        <c:grouping val="clustered"/>
        <c:varyColors val="0"/>
        <c:ser>
          <c:idx val="0"/>
          <c:order val="0"/>
          <c:spPr>
            <a:solidFill>
              <a:srgbClr val="CDC884"/>
            </a:solidFill>
            <a:ln>
              <a:noFill/>
            </a:ln>
          </c:spPr>
          <c:invertIfNegative val="0"/>
          <c:dPt>
            <c:idx val="0"/>
            <c:invertIfNegative val="0"/>
            <c:bubble3D val="0"/>
            <c:extLst>
              <c:ext xmlns:c16="http://schemas.microsoft.com/office/drawing/2014/chart" uri="{C3380CC4-5D6E-409C-BE32-E72D297353CC}">
                <c16:uniqueId val="{00000001-EE15-45E6-B160-6E3ADA7E27CA}"/>
              </c:ext>
            </c:extLst>
          </c:dPt>
          <c:dPt>
            <c:idx val="1"/>
            <c:invertIfNegative val="0"/>
            <c:bubble3D val="0"/>
            <c:extLst>
              <c:ext xmlns:c16="http://schemas.microsoft.com/office/drawing/2014/chart" uri="{C3380CC4-5D6E-409C-BE32-E72D297353CC}">
                <c16:uniqueId val="{00000003-EE15-45E6-B160-6E3ADA7E27CA}"/>
              </c:ext>
            </c:extLst>
          </c:dPt>
          <c:dPt>
            <c:idx val="2"/>
            <c:invertIfNegative val="0"/>
            <c:bubble3D val="0"/>
            <c:extLst>
              <c:ext xmlns:c16="http://schemas.microsoft.com/office/drawing/2014/chart" uri="{C3380CC4-5D6E-409C-BE32-E72D297353CC}">
                <c16:uniqueId val="{00000005-EE15-45E6-B160-6E3ADA7E27CA}"/>
              </c:ext>
            </c:extLst>
          </c:dPt>
          <c:dPt>
            <c:idx val="3"/>
            <c:invertIfNegative val="0"/>
            <c:bubble3D val="0"/>
            <c:extLst>
              <c:ext xmlns:c16="http://schemas.microsoft.com/office/drawing/2014/chart" uri="{C3380CC4-5D6E-409C-BE32-E72D297353CC}">
                <c16:uniqueId val="{00000007-EE15-45E6-B160-6E3ADA7E27CA}"/>
              </c:ext>
            </c:extLst>
          </c:dPt>
          <c:dPt>
            <c:idx val="4"/>
            <c:invertIfNegative val="0"/>
            <c:bubble3D val="0"/>
            <c:extLst>
              <c:ext xmlns:c16="http://schemas.microsoft.com/office/drawing/2014/chart" uri="{C3380CC4-5D6E-409C-BE32-E72D297353CC}">
                <c16:uniqueId val="{00000009-EE15-45E6-B160-6E3ADA7E27C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15-45E6-B160-6E3ADA7E27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15-45E6-B160-6E3ADA7E27C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15-45E6-B160-6E3ADA7E27C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15-45E6-B160-6E3ADA7E27C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15-45E6-B160-6E3ADA7E27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cascade'!$B$4:$B$8</c:f>
              <c:numCache>
                <c:formatCode>General</c:formatCode>
                <c:ptCount val="5"/>
                <c:pt idx="0" formatCode="_(* #,##0_);_(* \(#,##0\);_(* &quot;-&quot;??_);_(@_)">
                  <c:v>209934377.21686727</c:v>
                </c:pt>
              </c:numCache>
            </c:numRef>
          </c:val>
          <c:extLst>
            <c:ext xmlns:c16="http://schemas.microsoft.com/office/drawing/2014/chart" uri="{C3380CC4-5D6E-409C-BE32-E72D297353CC}">
              <c16:uniqueId val="{0000000A-EE15-45E6-B160-6E3ADA7E27CA}"/>
            </c:ext>
          </c:extLst>
        </c:ser>
        <c:ser>
          <c:idx val="1"/>
          <c:order val="1"/>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cascade'!$C$4:$C$8</c:f>
              <c:numCache>
                <c:formatCode>General</c:formatCode>
                <c:ptCount val="5"/>
                <c:pt idx="1">
                  <c:v>84354489.674594864</c:v>
                </c:pt>
              </c:numCache>
            </c:numRef>
          </c:val>
          <c:extLst>
            <c:ext xmlns:c16="http://schemas.microsoft.com/office/drawing/2014/chart" uri="{C3380CC4-5D6E-409C-BE32-E72D297353CC}">
              <c16:uniqueId val="{00000005-569E-436A-881B-4BECB2153765}"/>
            </c:ext>
          </c:extLst>
        </c:ser>
        <c:ser>
          <c:idx val="2"/>
          <c:order val="2"/>
          <c:spPr>
            <a:pattFill prst="pct60">
              <a:fgClr>
                <a:srgbClr val="00A99A"/>
              </a:fgClr>
              <a:bgClr>
                <a:sysClr val="window" lastClr="FFFFFF"/>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cascade'!$D$4:$D$8</c:f>
              <c:numCache>
                <c:formatCode>General</c:formatCode>
                <c:ptCount val="5"/>
                <c:pt idx="2" formatCode="_(* #,##0_);_(* \(#,##0\);_(* &quot;-&quot;??_);_(@_)">
                  <c:v>49093425.853567265</c:v>
                </c:pt>
              </c:numCache>
            </c:numRef>
          </c:val>
          <c:extLst>
            <c:ext xmlns:c16="http://schemas.microsoft.com/office/drawing/2014/chart" uri="{C3380CC4-5D6E-409C-BE32-E72D297353CC}">
              <c16:uniqueId val="{00000006-569E-436A-881B-4BECB2153765}"/>
            </c:ext>
          </c:extLst>
        </c:ser>
        <c:ser>
          <c:idx val="3"/>
          <c:order val="3"/>
          <c:spPr>
            <a:pattFill prst="dkVert">
              <a:fgClr>
                <a:srgbClr val="00A99A"/>
              </a:fgClr>
              <a:bgClr>
                <a:sysClr val="window" lastClr="FFFFFF"/>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cascade'!$E$4:$E$8</c:f>
              <c:numCache>
                <c:formatCode>General</c:formatCode>
                <c:ptCount val="5"/>
                <c:pt idx="3" formatCode="_(* #,##0_);_(* \(#,##0\);_(* &quot;-&quot;??_);_(@_)">
                  <c:v>20912662.288154881</c:v>
                </c:pt>
              </c:numCache>
            </c:numRef>
          </c:val>
          <c:extLst>
            <c:ext xmlns:c16="http://schemas.microsoft.com/office/drawing/2014/chart" uri="{C3380CC4-5D6E-409C-BE32-E72D297353CC}">
              <c16:uniqueId val="{00000007-569E-436A-881B-4BECB2153765}"/>
            </c:ext>
          </c:extLst>
        </c:ser>
        <c:ser>
          <c:idx val="4"/>
          <c:order val="4"/>
          <c:spPr>
            <a:pattFill prst="dkHorz">
              <a:fgClr>
                <a:srgbClr val="00A99A"/>
              </a:fgClr>
              <a:bgClr>
                <a:sysClr val="window" lastClr="FFFFFF"/>
              </a:bgClr>
            </a:patt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cascade'!$F$4:$F$8</c:f>
              <c:numCache>
                <c:formatCode>General</c:formatCode>
                <c:ptCount val="5"/>
                <c:pt idx="4">
                  <c:v>14348401.532872716</c:v>
                </c:pt>
              </c:numCache>
            </c:numRef>
          </c:val>
          <c:extLst>
            <c:ext xmlns:c16="http://schemas.microsoft.com/office/drawing/2014/chart" uri="{C3380CC4-5D6E-409C-BE32-E72D297353CC}">
              <c16:uniqueId val="{00000008-569E-436A-881B-4BECB2153765}"/>
            </c:ext>
          </c:extLst>
        </c:ser>
        <c:dLbls>
          <c:showLegendKey val="0"/>
          <c:showVal val="0"/>
          <c:showCatName val="0"/>
          <c:showSerName val="0"/>
          <c:showPercent val="0"/>
          <c:showBubbleSize val="0"/>
        </c:dLbls>
        <c:gapWidth val="150"/>
        <c:overlap val="100"/>
        <c:axId val="317277312"/>
        <c:axId val="317278848"/>
      </c:barChart>
      <c:catAx>
        <c:axId val="317277312"/>
        <c:scaling>
          <c:orientation val="minMax"/>
        </c:scaling>
        <c:delete val="0"/>
        <c:axPos val="b"/>
        <c:numFmt formatCode="General" sourceLinked="0"/>
        <c:majorTickMark val="out"/>
        <c:minorTickMark val="none"/>
        <c:tickLblPos val="nextTo"/>
        <c:crossAx val="317278848"/>
        <c:crosses val="autoZero"/>
        <c:auto val="1"/>
        <c:lblAlgn val="ctr"/>
        <c:lblOffset val="100"/>
        <c:noMultiLvlLbl val="0"/>
      </c:catAx>
      <c:valAx>
        <c:axId val="317278848"/>
        <c:scaling>
          <c:orientation val="minMax"/>
        </c:scaling>
        <c:delete val="0"/>
        <c:axPos val="l"/>
        <c:numFmt formatCode="_(* #,##0_);_(* \(#,##0\);_(* &quot;-&quot;??_);_(@_)" sourceLinked="1"/>
        <c:majorTickMark val="out"/>
        <c:minorTickMark val="none"/>
        <c:tickLblPos val="nextTo"/>
        <c:spPr>
          <a:ln>
            <a:noFill/>
          </a:ln>
        </c:spPr>
        <c:crossAx val="317277312"/>
        <c:crosses val="autoZero"/>
        <c:crossBetween val="between"/>
        <c:majorUnit val="50000000"/>
        <c:dispUnits>
          <c:builtInUnit val="millions"/>
          <c:dispUnitsLbl>
            <c:tx>
              <c:rich>
                <a:bodyPr/>
                <a:lstStyle/>
                <a:p>
                  <a:pPr>
                    <a:defRPr/>
                  </a:pPr>
                  <a:r>
                    <a:rPr lang="en-GB"/>
                    <a:t>Million</a:t>
                  </a:r>
                  <a:r>
                    <a:rPr lang="en-GB" baseline="0"/>
                    <a:t> US$</a:t>
                  </a:r>
                  <a:endParaRPr lang="en-GB"/>
                </a:p>
              </c:rich>
            </c:tx>
          </c:dispUnitsLbl>
        </c:dispUnits>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83419023495204E-2"/>
          <c:y val="0.2348171722887227"/>
          <c:w val="0.8360095460491217"/>
          <c:h val="0.50741937381048985"/>
        </c:manualLayout>
      </c:layout>
      <c:barChart>
        <c:barDir val="col"/>
        <c:grouping val="percentStacked"/>
        <c:varyColors val="0"/>
        <c:ser>
          <c:idx val="0"/>
          <c:order val="0"/>
          <c:tx>
            <c:strRef>
              <c:f>'KP prevention spending'!$J$26</c:f>
              <c:strCache>
                <c:ptCount val="1"/>
                <c:pt idx="0">
                  <c:v>% Domestic</c:v>
                </c:pt>
              </c:strCache>
            </c:strRef>
          </c:tx>
          <c:spPr>
            <a:solidFill>
              <a:srgbClr val="009999"/>
            </a:solidFill>
            <a:ln w="1270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prevention spending'!$I$27:$I$30</c:f>
              <c:strCache>
                <c:ptCount val="4"/>
                <c:pt idx="0">
                  <c:v>Total prevention</c:v>
                </c:pt>
                <c:pt idx="1">
                  <c:v>Prevention for MSM</c:v>
                </c:pt>
                <c:pt idx="2">
                  <c:v>Prevention for sex workers</c:v>
                </c:pt>
                <c:pt idx="3">
                  <c:v>Prevention for PWID</c:v>
                </c:pt>
              </c:strCache>
            </c:strRef>
          </c:cat>
          <c:val>
            <c:numRef>
              <c:f>'KP prevention spending'!$J$27:$J$30</c:f>
              <c:numCache>
                <c:formatCode>0%</c:formatCode>
                <c:ptCount val="4"/>
                <c:pt idx="0">
                  <c:v>0.40294065718988165</c:v>
                </c:pt>
                <c:pt idx="1">
                  <c:v>0.17764359118142065</c:v>
                </c:pt>
                <c:pt idx="2">
                  <c:v>0.20431892934693643</c:v>
                </c:pt>
                <c:pt idx="3">
                  <c:v>0.268667217816068</c:v>
                </c:pt>
              </c:numCache>
            </c:numRef>
          </c:val>
          <c:extLst>
            <c:ext xmlns:c16="http://schemas.microsoft.com/office/drawing/2014/chart" uri="{C3380CC4-5D6E-409C-BE32-E72D297353CC}">
              <c16:uniqueId val="{00000000-08A9-45C2-ACFF-08E4ACD63F82}"/>
            </c:ext>
          </c:extLst>
        </c:ser>
        <c:ser>
          <c:idx val="1"/>
          <c:order val="1"/>
          <c:tx>
            <c:strRef>
              <c:f>'KP prevention spending'!$K$26</c:f>
              <c:strCache>
                <c:ptCount val="1"/>
                <c:pt idx="0">
                  <c:v>% International</c:v>
                </c:pt>
              </c:strCache>
            </c:strRef>
          </c:tx>
          <c:spPr>
            <a:solidFill>
              <a:srgbClr val="FF4F53"/>
            </a:solidFill>
            <a:ln w="1270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prevention spending'!$I$27:$I$30</c:f>
              <c:strCache>
                <c:ptCount val="4"/>
                <c:pt idx="0">
                  <c:v>Total prevention</c:v>
                </c:pt>
                <c:pt idx="1">
                  <c:v>Prevention for MSM</c:v>
                </c:pt>
                <c:pt idx="2">
                  <c:v>Prevention for sex workers</c:v>
                </c:pt>
                <c:pt idx="3">
                  <c:v>Prevention for PWID</c:v>
                </c:pt>
              </c:strCache>
            </c:strRef>
          </c:cat>
          <c:val>
            <c:numRef>
              <c:f>'KP prevention spending'!$K$27:$K$30</c:f>
              <c:numCache>
                <c:formatCode>0%</c:formatCode>
                <c:ptCount val="4"/>
                <c:pt idx="0">
                  <c:v>0.59705934635410529</c:v>
                </c:pt>
                <c:pt idx="1">
                  <c:v>0.82235646979084898</c:v>
                </c:pt>
                <c:pt idx="2">
                  <c:v>0.7956810706530637</c:v>
                </c:pt>
                <c:pt idx="3">
                  <c:v>0.73133278218393205</c:v>
                </c:pt>
              </c:numCache>
            </c:numRef>
          </c:val>
          <c:extLst>
            <c:ext xmlns:c16="http://schemas.microsoft.com/office/drawing/2014/chart" uri="{C3380CC4-5D6E-409C-BE32-E72D297353CC}">
              <c16:uniqueId val="{00000001-08A9-45C2-ACFF-08E4ACD63F82}"/>
            </c:ext>
          </c:extLst>
        </c:ser>
        <c:dLbls>
          <c:showLegendKey val="0"/>
          <c:showVal val="0"/>
          <c:showCatName val="0"/>
          <c:showSerName val="0"/>
          <c:showPercent val="0"/>
          <c:showBubbleSize val="0"/>
        </c:dLbls>
        <c:gapWidth val="150"/>
        <c:overlap val="100"/>
        <c:axId val="639336520"/>
        <c:axId val="639340784"/>
      </c:barChart>
      <c:catAx>
        <c:axId val="63933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340784"/>
        <c:crosses val="autoZero"/>
        <c:auto val="1"/>
        <c:lblAlgn val="ctr"/>
        <c:lblOffset val="100"/>
        <c:noMultiLvlLbl val="0"/>
      </c:catAx>
      <c:valAx>
        <c:axId val="63934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336520"/>
        <c:crosses val="autoZero"/>
        <c:crossBetween val="between"/>
        <c:majorUnit val="0.25"/>
      </c:valAx>
      <c:spPr>
        <a:noFill/>
        <a:ln>
          <a:noFill/>
        </a:ln>
        <a:effectLst/>
      </c:spPr>
    </c:plotArea>
    <c:legend>
      <c:legendPos val="b"/>
      <c:layout>
        <c:manualLayout>
          <c:xMode val="edge"/>
          <c:yMode val="edge"/>
          <c:x val="0.15520654485292165"/>
          <c:y val="0.91757626896065925"/>
          <c:w val="0.54834568185527777"/>
          <c:h val="6.196019708370471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40802362849607"/>
          <c:y val="4.9689922480620152E-2"/>
          <c:w val="0.86506945384898137"/>
          <c:h val="0.52394831694425292"/>
        </c:manualLayout>
      </c:layout>
      <c:barChart>
        <c:barDir val="col"/>
        <c:grouping val="clustered"/>
        <c:varyColors val="0"/>
        <c:ser>
          <c:idx val="0"/>
          <c:order val="0"/>
          <c:tx>
            <c:strRef>
              <c:f>needles!$D$1</c:f>
              <c:strCache>
                <c:ptCount val="1"/>
                <c:pt idx="0">
                  <c:v>&gt;200</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cat>
          <c:val>
            <c:numRef>
              <c:f>needles!$D$2:$D$16</c:f>
              <c:numCache>
                <c:formatCode>0</c:formatCode>
                <c:ptCount val="12"/>
                <c:pt idx="0">
                  <c:v>369</c:v>
                </c:pt>
                <c:pt idx="1">
                  <c:v>318</c:v>
                </c:pt>
                <c:pt idx="2">
                  <c:v>239</c:v>
                </c:pt>
                <c:pt idx="3" formatCode="General">
                  <c:v>235</c:v>
                </c:pt>
              </c:numCache>
            </c:numRef>
          </c:val>
          <c:extLst>
            <c:ext xmlns:c16="http://schemas.microsoft.com/office/drawing/2014/chart" uri="{C3380CC4-5D6E-409C-BE32-E72D297353CC}">
              <c16:uniqueId val="{00000000-8420-47D7-9AA1-7186BE55BEEC}"/>
            </c:ext>
          </c:extLst>
        </c:ser>
        <c:ser>
          <c:idx val="1"/>
          <c:order val="1"/>
          <c:tx>
            <c:strRef>
              <c:f>needles!$E$1</c:f>
              <c:strCache>
                <c:ptCount val="1"/>
                <c:pt idx="0">
                  <c:v>100-200</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cat>
          <c:val>
            <c:numRef>
              <c:f>needles!$E$2:$E$16</c:f>
              <c:numCache>
                <c:formatCode>General</c:formatCode>
                <c:ptCount val="12"/>
                <c:pt idx="4">
                  <c:v>168</c:v>
                </c:pt>
                <c:pt idx="5" formatCode="0">
                  <c:v>166</c:v>
                </c:pt>
                <c:pt idx="6">
                  <c:v>102</c:v>
                </c:pt>
              </c:numCache>
            </c:numRef>
          </c:val>
          <c:extLst>
            <c:ext xmlns:c16="http://schemas.microsoft.com/office/drawing/2014/chart" uri="{C3380CC4-5D6E-409C-BE32-E72D297353CC}">
              <c16:uniqueId val="{00000001-8420-47D7-9AA1-7186BE55BEEC}"/>
            </c:ext>
          </c:extLst>
        </c:ser>
        <c:ser>
          <c:idx val="2"/>
          <c:order val="2"/>
          <c:tx>
            <c:strRef>
              <c:f>needles!$F$1</c:f>
              <c:strCache>
                <c:ptCount val="1"/>
                <c:pt idx="0">
                  <c:v>&lt;100</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cat>
          <c:val>
            <c:numRef>
              <c:f>needles!$F$2:$F$16</c:f>
              <c:numCache>
                <c:formatCode>General</c:formatCode>
                <c:ptCount val="12"/>
                <c:pt idx="7" formatCode="0">
                  <c:v>81</c:v>
                </c:pt>
                <c:pt idx="8" formatCode="0">
                  <c:v>12</c:v>
                </c:pt>
                <c:pt idx="9" formatCode="0">
                  <c:v>11</c:v>
                </c:pt>
                <c:pt idx="10" formatCode="0">
                  <c:v>1</c:v>
                </c:pt>
                <c:pt idx="11" formatCode="0.0">
                  <c:v>0.3</c:v>
                </c:pt>
              </c:numCache>
            </c:numRef>
          </c:val>
          <c:extLst>
            <c:ext xmlns:c16="http://schemas.microsoft.com/office/drawing/2014/chart" uri="{C3380CC4-5D6E-409C-BE32-E72D297353CC}">
              <c16:uniqueId val="{00000002-8420-47D7-9AA1-7186BE55BEEC}"/>
            </c:ext>
          </c:extLst>
        </c:ser>
        <c:ser>
          <c:idx val="3"/>
          <c:order val="3"/>
          <c:tx>
            <c:strRef>
              <c:f>needles!$V$17</c:f>
              <c:strCache>
                <c:ptCount val="1"/>
              </c:strCache>
            </c:strRef>
          </c:tx>
          <c:invertIfNegative val="0"/>
          <c:cat>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cat>
          <c:val>
            <c:numRef>
              <c:f>(needles!$V$18:$V$19,needles!$V$22:$V$24)</c:f>
              <c:numCache>
                <c:formatCode>General</c:formatCode>
                <c:ptCount val="5"/>
                <c:pt idx="0">
                  <c:v>0</c:v>
                </c:pt>
                <c:pt idx="1">
                  <c:v>1</c:v>
                </c:pt>
                <c:pt idx="3">
                  <c:v>0</c:v>
                </c:pt>
                <c:pt idx="4">
                  <c:v>1</c:v>
                </c:pt>
              </c:numCache>
            </c:numRef>
          </c:val>
          <c:extLst>
            <c:ext xmlns:c16="http://schemas.microsoft.com/office/drawing/2014/chart" uri="{C3380CC4-5D6E-409C-BE32-E72D297353CC}">
              <c16:uniqueId val="{00000003-8420-47D7-9AA1-7186BE55BEEC}"/>
            </c:ext>
          </c:extLst>
        </c:ser>
        <c:dLbls>
          <c:showLegendKey val="0"/>
          <c:showVal val="0"/>
          <c:showCatName val="0"/>
          <c:showSerName val="0"/>
          <c:showPercent val="0"/>
          <c:showBubbleSize val="0"/>
        </c:dLbls>
        <c:gapWidth val="43"/>
        <c:overlap val="97"/>
        <c:axId val="331254784"/>
        <c:axId val="331264768"/>
      </c:barChart>
      <c:scatterChart>
        <c:scatterStyle val="smoothMarker"/>
        <c:varyColors val="0"/>
        <c:ser>
          <c:idx val="4"/>
          <c:order val="4"/>
          <c:tx>
            <c:strRef>
              <c:f>needles!$W$17</c:f>
              <c:strCache>
                <c:ptCount val="1"/>
                <c:pt idx="0">
                  <c:v>threshold</c:v>
                </c:pt>
              </c:strCache>
            </c:strRef>
          </c:tx>
          <c:spPr>
            <a:ln w="25400">
              <a:solidFill>
                <a:srgbClr val="F26B73"/>
              </a:solidFill>
              <a:prstDash val="dash"/>
            </a:ln>
          </c:spPr>
          <c:marker>
            <c:symbol val="none"/>
          </c:marker>
          <c:xVal>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xVal>
          <c:yVal>
            <c:numRef>
              <c:f>(needles!$W$18:$W$19,needles!$W$22:$W$24)</c:f>
              <c:numCache>
                <c:formatCode>General</c:formatCode>
                <c:ptCount val="5"/>
                <c:pt idx="0">
                  <c:v>100</c:v>
                </c:pt>
                <c:pt idx="1">
                  <c:v>100</c:v>
                </c:pt>
                <c:pt idx="2">
                  <c:v>0</c:v>
                </c:pt>
                <c:pt idx="3">
                  <c:v>200</c:v>
                </c:pt>
                <c:pt idx="4">
                  <c:v>200</c:v>
                </c:pt>
              </c:numCache>
            </c:numRef>
          </c:yVal>
          <c:smooth val="1"/>
          <c:extLst>
            <c:ext xmlns:c16="http://schemas.microsoft.com/office/drawing/2014/chart" uri="{C3380CC4-5D6E-409C-BE32-E72D297353CC}">
              <c16:uniqueId val="{00000004-8420-47D7-9AA1-7186BE55BEEC}"/>
            </c:ext>
          </c:extLst>
        </c:ser>
        <c:ser>
          <c:idx val="6"/>
          <c:order val="5"/>
          <c:tx>
            <c:strRef>
              <c:f>needles!$W$22</c:f>
              <c:strCache>
                <c:ptCount val="1"/>
                <c:pt idx="0">
                  <c:v>threshold</c:v>
                </c:pt>
              </c:strCache>
            </c:strRef>
          </c:tx>
          <c:spPr>
            <a:ln w="25400">
              <a:solidFill>
                <a:srgbClr val="F78E1E"/>
              </a:solidFill>
              <a:prstDash val="dash"/>
            </a:ln>
          </c:spPr>
          <c:marker>
            <c:symbol val="none"/>
          </c:marker>
          <c:xVal>
            <c:strRef>
              <c:f>needles!$C$2:$C$16</c:f>
              <c:strCache>
                <c:ptCount val="12"/>
                <c:pt idx="0">
                  <c:v>Myanmar (2019)</c:v>
                </c:pt>
                <c:pt idx="1">
                  <c:v>India (2020)</c:v>
                </c:pt>
                <c:pt idx="2">
                  <c:v>China (2020)</c:v>
                </c:pt>
                <c:pt idx="3">
                  <c:v>Bangladesh (2020)</c:v>
                </c:pt>
                <c:pt idx="4">
                  <c:v>Cambodia (2020)</c:v>
                </c:pt>
                <c:pt idx="5">
                  <c:v>Viet Nam (2019)</c:v>
                </c:pt>
                <c:pt idx="6">
                  <c:v>Afghanistan (2020)</c:v>
                </c:pt>
                <c:pt idx="7">
                  <c:v>Nepal (2020)</c:v>
                </c:pt>
                <c:pt idx="8">
                  <c:v>Thailand (2020)</c:v>
                </c:pt>
                <c:pt idx="9">
                  <c:v>Malaysia (2020)</c:v>
                </c:pt>
                <c:pt idx="10">
                  <c:v>Indonesia (2020)</c:v>
                </c:pt>
                <c:pt idx="11">
                  <c:v>Pakistan (2019)</c:v>
                </c:pt>
              </c:strCache>
            </c:strRef>
          </c:xVal>
          <c:yVal>
            <c:numRef>
              <c:f>needles!$W$23:$W$24</c:f>
              <c:numCache>
                <c:formatCode>General</c:formatCode>
                <c:ptCount val="2"/>
                <c:pt idx="0">
                  <c:v>200</c:v>
                </c:pt>
                <c:pt idx="1">
                  <c:v>200</c:v>
                </c:pt>
              </c:numCache>
            </c:numRef>
          </c:yVal>
          <c:smooth val="1"/>
          <c:extLst>
            <c:ext xmlns:c16="http://schemas.microsoft.com/office/drawing/2014/chart" uri="{C3380CC4-5D6E-409C-BE32-E72D297353CC}">
              <c16:uniqueId val="{00000005-8420-47D7-9AA1-7186BE55BEEC}"/>
            </c:ext>
          </c:extLst>
        </c:ser>
        <c:dLbls>
          <c:showLegendKey val="0"/>
          <c:showVal val="0"/>
          <c:showCatName val="0"/>
          <c:showSerName val="0"/>
          <c:showPercent val="0"/>
          <c:showBubbleSize val="0"/>
        </c:dLbls>
        <c:axId val="331280768"/>
        <c:axId val="331266688"/>
      </c:scatterChart>
      <c:catAx>
        <c:axId val="331254784"/>
        <c:scaling>
          <c:orientation val="minMax"/>
        </c:scaling>
        <c:delete val="0"/>
        <c:axPos val="b"/>
        <c:numFmt formatCode="General" sourceLinked="0"/>
        <c:majorTickMark val="out"/>
        <c:minorTickMark val="none"/>
        <c:tickLblPos val="nextTo"/>
        <c:crossAx val="331264768"/>
        <c:crosses val="autoZero"/>
        <c:auto val="1"/>
        <c:lblAlgn val="ctr"/>
        <c:lblOffset val="100"/>
        <c:noMultiLvlLbl val="0"/>
      </c:catAx>
      <c:valAx>
        <c:axId val="331264768"/>
        <c:scaling>
          <c:orientation val="minMax"/>
        </c:scaling>
        <c:delete val="0"/>
        <c:axPos val="l"/>
        <c:title>
          <c:tx>
            <c:rich>
              <a:bodyPr rot="-5400000" vert="horz"/>
              <a:lstStyle/>
              <a:p>
                <a:pPr>
                  <a:defRPr/>
                </a:pPr>
                <a:r>
                  <a:rPr lang="en-US"/>
                  <a:t>Number</a:t>
                </a:r>
              </a:p>
            </c:rich>
          </c:tx>
          <c:overlay val="0"/>
        </c:title>
        <c:numFmt formatCode="0" sourceLinked="1"/>
        <c:majorTickMark val="out"/>
        <c:minorTickMark val="none"/>
        <c:tickLblPos val="nextTo"/>
        <c:crossAx val="331254784"/>
        <c:crosses val="autoZero"/>
        <c:crossBetween val="between"/>
        <c:majorUnit val="100"/>
      </c:valAx>
      <c:valAx>
        <c:axId val="331266688"/>
        <c:scaling>
          <c:orientation val="minMax"/>
          <c:max val="700"/>
        </c:scaling>
        <c:delete val="1"/>
        <c:axPos val="r"/>
        <c:numFmt formatCode="General" sourceLinked="1"/>
        <c:majorTickMark val="out"/>
        <c:minorTickMark val="none"/>
        <c:tickLblPos val="nextTo"/>
        <c:crossAx val="331280768"/>
        <c:crosses val="max"/>
        <c:crossBetween val="midCat"/>
      </c:valAx>
      <c:valAx>
        <c:axId val="331280768"/>
        <c:scaling>
          <c:orientation val="minMax"/>
          <c:max val="1.5"/>
          <c:min val="1"/>
        </c:scaling>
        <c:delete val="1"/>
        <c:axPos val="b"/>
        <c:majorTickMark val="out"/>
        <c:minorTickMark val="none"/>
        <c:tickLblPos val="nextTo"/>
        <c:crossAx val="331266688"/>
        <c:crosses val="autoZero"/>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85742882962676"/>
          <c:y val="5.3019023986765924E-2"/>
          <c:w val="0.87399396577485422"/>
          <c:h val="0.60290960838331931"/>
        </c:manualLayout>
      </c:layout>
      <c:barChart>
        <c:barDir val="col"/>
        <c:grouping val="clustered"/>
        <c:varyColors val="0"/>
        <c:ser>
          <c:idx val="0"/>
          <c:order val="0"/>
          <c:tx>
            <c:strRef>
              <c:f>'OST coverage'!$C$2</c:f>
              <c:strCache>
                <c:ptCount val="1"/>
                <c:pt idx="0">
                  <c:v>&gt;30</c:v>
                </c:pt>
              </c:strCache>
            </c:strRef>
          </c:tx>
          <c:spPr>
            <a:solidFill>
              <a:srgbClr val="00A99A"/>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coverage'!$B$3:$B$12</c:f>
              <c:strCache>
                <c:ptCount val="10"/>
                <c:pt idx="0">
                  <c:v>Malaysia</c:v>
                </c:pt>
                <c:pt idx="1">
                  <c:v>Viet Nam</c:v>
                </c:pt>
                <c:pt idx="2">
                  <c:v>India</c:v>
                </c:pt>
                <c:pt idx="3">
                  <c:v>Myanmar (2019)</c:v>
                </c:pt>
                <c:pt idx="4">
                  <c:v>Thailand</c:v>
                </c:pt>
                <c:pt idx="5">
                  <c:v>Bangladesh</c:v>
                </c:pt>
                <c:pt idx="6">
                  <c:v>Cambodia</c:v>
                </c:pt>
                <c:pt idx="7">
                  <c:v>Indonesia</c:v>
                </c:pt>
                <c:pt idx="8">
                  <c:v>Afghanistan</c:v>
                </c:pt>
                <c:pt idx="9">
                  <c:v>Nepal</c:v>
                </c:pt>
              </c:strCache>
            </c:strRef>
          </c:cat>
          <c:val>
            <c:numRef>
              <c:f>'OST coverage'!$C$3:$C$12</c:f>
              <c:numCache>
                <c:formatCode>General</c:formatCode>
                <c:ptCount val="10"/>
                <c:pt idx="0" formatCode="0">
                  <c:v>81.099999999999994</c:v>
                </c:pt>
              </c:numCache>
            </c:numRef>
          </c:val>
          <c:extLst>
            <c:ext xmlns:c16="http://schemas.microsoft.com/office/drawing/2014/chart" uri="{C3380CC4-5D6E-409C-BE32-E72D297353CC}">
              <c16:uniqueId val="{00000000-084A-4413-9BCA-EE7863C3A6AD}"/>
            </c:ext>
          </c:extLst>
        </c:ser>
        <c:ser>
          <c:idx val="1"/>
          <c:order val="1"/>
          <c:tx>
            <c:strRef>
              <c:f>'OST coverage'!$D$2</c:f>
              <c:strCache>
                <c:ptCount val="1"/>
                <c:pt idx="0">
                  <c:v>20-30</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coverage'!$B$3:$B$12</c:f>
              <c:strCache>
                <c:ptCount val="10"/>
                <c:pt idx="0">
                  <c:v>Malaysia</c:v>
                </c:pt>
                <c:pt idx="1">
                  <c:v>Viet Nam</c:v>
                </c:pt>
                <c:pt idx="2">
                  <c:v>India</c:v>
                </c:pt>
                <c:pt idx="3">
                  <c:v>Myanmar (2019)</c:v>
                </c:pt>
                <c:pt idx="4">
                  <c:v>Thailand</c:v>
                </c:pt>
                <c:pt idx="5">
                  <c:v>Bangladesh</c:v>
                </c:pt>
                <c:pt idx="6">
                  <c:v>Cambodia</c:v>
                </c:pt>
                <c:pt idx="7">
                  <c:v>Indonesia</c:v>
                </c:pt>
                <c:pt idx="8">
                  <c:v>Afghanistan</c:v>
                </c:pt>
                <c:pt idx="9">
                  <c:v>Nepal</c:v>
                </c:pt>
              </c:strCache>
            </c:strRef>
          </c:cat>
          <c:val>
            <c:numRef>
              <c:f>'OST coverage'!$D$3:$D$12</c:f>
              <c:numCache>
                <c:formatCode>0</c:formatCode>
                <c:ptCount val="10"/>
                <c:pt idx="1">
                  <c:v>27.7</c:v>
                </c:pt>
                <c:pt idx="2">
                  <c:v>26.3</c:v>
                </c:pt>
                <c:pt idx="3">
                  <c:v>21</c:v>
                </c:pt>
              </c:numCache>
            </c:numRef>
          </c:val>
          <c:extLst>
            <c:ext xmlns:c16="http://schemas.microsoft.com/office/drawing/2014/chart" uri="{C3380CC4-5D6E-409C-BE32-E72D297353CC}">
              <c16:uniqueId val="{00000001-084A-4413-9BCA-EE7863C3A6AD}"/>
            </c:ext>
          </c:extLst>
        </c:ser>
        <c:ser>
          <c:idx val="2"/>
          <c:order val="2"/>
          <c:tx>
            <c:strRef>
              <c:f>'OST coverage'!$E$2</c:f>
              <c:strCache>
                <c:ptCount val="1"/>
                <c:pt idx="0">
                  <c:v>&lt;20</c:v>
                </c:pt>
              </c:strCache>
            </c:strRef>
          </c:tx>
          <c:spPr>
            <a:solidFill>
              <a:srgbClr val="F26B73"/>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7E3-484A-84D2-0FB7C2394E5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coverage'!$B$3:$B$12</c:f>
              <c:strCache>
                <c:ptCount val="10"/>
                <c:pt idx="0">
                  <c:v>Malaysia</c:v>
                </c:pt>
                <c:pt idx="1">
                  <c:v>Viet Nam</c:v>
                </c:pt>
                <c:pt idx="2">
                  <c:v>India</c:v>
                </c:pt>
                <c:pt idx="3">
                  <c:v>Myanmar (2019)</c:v>
                </c:pt>
                <c:pt idx="4">
                  <c:v>Thailand</c:v>
                </c:pt>
                <c:pt idx="5">
                  <c:v>Bangladesh</c:v>
                </c:pt>
                <c:pt idx="6">
                  <c:v>Cambodia</c:v>
                </c:pt>
                <c:pt idx="7">
                  <c:v>Indonesia</c:v>
                </c:pt>
                <c:pt idx="8">
                  <c:v>Afghanistan</c:v>
                </c:pt>
                <c:pt idx="9">
                  <c:v>Nepal</c:v>
                </c:pt>
              </c:strCache>
            </c:strRef>
          </c:cat>
          <c:val>
            <c:numRef>
              <c:f>'OST coverage'!$E$3:$E$12</c:f>
              <c:numCache>
                <c:formatCode>General</c:formatCode>
                <c:ptCount val="10"/>
                <c:pt idx="4" formatCode="0">
                  <c:v>9</c:v>
                </c:pt>
                <c:pt idx="5" formatCode="0">
                  <c:v>7.9</c:v>
                </c:pt>
                <c:pt idx="6" formatCode="0">
                  <c:v>6.4</c:v>
                </c:pt>
                <c:pt idx="7" formatCode="0">
                  <c:v>5.3</c:v>
                </c:pt>
                <c:pt idx="8" formatCode="0">
                  <c:v>4.7</c:v>
                </c:pt>
                <c:pt idx="9" formatCode="0">
                  <c:v>2.8</c:v>
                </c:pt>
              </c:numCache>
            </c:numRef>
          </c:val>
          <c:extLst>
            <c:ext xmlns:c16="http://schemas.microsoft.com/office/drawing/2014/chart" uri="{C3380CC4-5D6E-409C-BE32-E72D297353CC}">
              <c16:uniqueId val="{00000002-084A-4413-9BCA-EE7863C3A6AD}"/>
            </c:ext>
          </c:extLst>
        </c:ser>
        <c:dLbls>
          <c:showLegendKey val="0"/>
          <c:showVal val="0"/>
          <c:showCatName val="0"/>
          <c:showSerName val="0"/>
          <c:showPercent val="0"/>
          <c:showBubbleSize val="0"/>
        </c:dLbls>
        <c:gapWidth val="104"/>
        <c:overlap val="100"/>
        <c:axId val="332437376"/>
        <c:axId val="332438912"/>
      </c:barChart>
      <c:scatterChart>
        <c:scatterStyle val="smoothMarker"/>
        <c:varyColors val="0"/>
        <c:ser>
          <c:idx val="3"/>
          <c:order val="3"/>
          <c:tx>
            <c:strRef>
              <c:f>'OST coverage'!$B$18</c:f>
              <c:strCache>
                <c:ptCount val="1"/>
                <c:pt idx="0">
                  <c:v>Fast-track target</c:v>
                </c:pt>
              </c:strCache>
            </c:strRef>
          </c:tx>
          <c:spPr>
            <a:ln w="25400">
              <a:solidFill>
                <a:srgbClr val="E31837"/>
              </a:solidFill>
              <a:prstDash val="dash"/>
            </a:ln>
          </c:spPr>
          <c:marker>
            <c:symbol val="none"/>
          </c:marker>
          <c:xVal>
            <c:numRef>
              <c:f>'OST coverage'!$A$19:$A$20</c:f>
              <c:numCache>
                <c:formatCode>General</c:formatCode>
                <c:ptCount val="2"/>
                <c:pt idx="0">
                  <c:v>0</c:v>
                </c:pt>
                <c:pt idx="1">
                  <c:v>1</c:v>
                </c:pt>
              </c:numCache>
            </c:numRef>
          </c:xVal>
          <c:yVal>
            <c:numRef>
              <c:f>'OST coverage'!$B$19:$B$20</c:f>
              <c:numCache>
                <c:formatCode>General</c:formatCode>
                <c:ptCount val="2"/>
                <c:pt idx="0">
                  <c:v>40</c:v>
                </c:pt>
                <c:pt idx="1">
                  <c:v>40</c:v>
                </c:pt>
              </c:numCache>
            </c:numRef>
          </c:yVal>
          <c:smooth val="1"/>
          <c:extLst>
            <c:ext xmlns:c16="http://schemas.microsoft.com/office/drawing/2014/chart" uri="{C3380CC4-5D6E-409C-BE32-E72D297353CC}">
              <c16:uniqueId val="{00000003-084A-4413-9BCA-EE7863C3A6AD}"/>
            </c:ext>
          </c:extLst>
        </c:ser>
        <c:dLbls>
          <c:showLegendKey val="0"/>
          <c:showVal val="0"/>
          <c:showCatName val="0"/>
          <c:showSerName val="0"/>
          <c:showPercent val="0"/>
          <c:showBubbleSize val="0"/>
        </c:dLbls>
        <c:axId val="332450816"/>
        <c:axId val="332449280"/>
      </c:scatterChart>
      <c:catAx>
        <c:axId val="332437376"/>
        <c:scaling>
          <c:orientation val="minMax"/>
        </c:scaling>
        <c:delete val="0"/>
        <c:axPos val="b"/>
        <c:numFmt formatCode="General" sourceLinked="0"/>
        <c:majorTickMark val="out"/>
        <c:minorTickMark val="none"/>
        <c:tickLblPos val="nextTo"/>
        <c:crossAx val="332438912"/>
        <c:crosses val="autoZero"/>
        <c:auto val="1"/>
        <c:lblAlgn val="ctr"/>
        <c:lblOffset val="100"/>
        <c:noMultiLvlLbl val="0"/>
      </c:catAx>
      <c:valAx>
        <c:axId val="332438912"/>
        <c:scaling>
          <c:orientation val="minMax"/>
          <c:max val="100"/>
          <c:min val="0"/>
        </c:scaling>
        <c:delete val="0"/>
        <c:axPos val="l"/>
        <c:title>
          <c:tx>
            <c:rich>
              <a:bodyPr rot="0" vert="horz"/>
              <a:lstStyle/>
              <a:p>
                <a:pPr>
                  <a:defRPr/>
                </a:pPr>
                <a:r>
                  <a:rPr lang="en-US"/>
                  <a:t>%</a:t>
                </a:r>
              </a:p>
            </c:rich>
          </c:tx>
          <c:layout>
            <c:manualLayout>
              <c:xMode val="edge"/>
              <c:yMode val="edge"/>
              <c:x val="3.4025057212676E-3"/>
              <c:y val="2.9217624392695599E-2"/>
            </c:manualLayout>
          </c:layout>
          <c:overlay val="0"/>
        </c:title>
        <c:numFmt formatCode="0" sourceLinked="1"/>
        <c:majorTickMark val="out"/>
        <c:minorTickMark val="none"/>
        <c:tickLblPos val="nextTo"/>
        <c:crossAx val="332437376"/>
        <c:crosses val="autoZero"/>
        <c:crossBetween val="between"/>
        <c:majorUnit val="20"/>
      </c:valAx>
      <c:valAx>
        <c:axId val="332449280"/>
        <c:scaling>
          <c:orientation val="minMax"/>
          <c:max val="100"/>
          <c:min val="0"/>
        </c:scaling>
        <c:delete val="1"/>
        <c:axPos val="r"/>
        <c:numFmt formatCode="General" sourceLinked="1"/>
        <c:majorTickMark val="out"/>
        <c:minorTickMark val="none"/>
        <c:tickLblPos val="nextTo"/>
        <c:crossAx val="332450816"/>
        <c:crosses val="max"/>
        <c:crossBetween val="midCat"/>
        <c:majorUnit val="20"/>
      </c:valAx>
      <c:valAx>
        <c:axId val="332450816"/>
        <c:scaling>
          <c:orientation val="minMax"/>
          <c:max val="1"/>
          <c:min val="0"/>
        </c:scaling>
        <c:delete val="1"/>
        <c:axPos val="t"/>
        <c:numFmt formatCode="General" sourceLinked="1"/>
        <c:majorTickMark val="out"/>
        <c:minorTickMark val="none"/>
        <c:tickLblPos val="nextTo"/>
        <c:crossAx val="33244928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426445169963506E-2"/>
          <c:y val="0.10183370702090214"/>
          <c:w val="0.87454643512026697"/>
          <c:h val="0.37990340042114668"/>
        </c:manualLayout>
      </c:layout>
      <c:barChart>
        <c:barDir val="col"/>
        <c:grouping val="percentStacked"/>
        <c:varyColors val="0"/>
        <c:ser>
          <c:idx val="0"/>
          <c:order val="0"/>
          <c:tx>
            <c:strRef>
              <c:f>'KP HIV testing'!$C$1</c:f>
              <c:strCache>
                <c:ptCount val="1"/>
                <c:pt idx="0">
                  <c:v>Testing coverage</c:v>
                </c:pt>
              </c:strCache>
            </c:strRef>
          </c:tx>
          <c:spPr>
            <a:solidFill>
              <a:srgbClr val="63CDF6"/>
            </a:solidFill>
            <a:ln>
              <a:solidFill>
                <a:schemeClr val="bg1"/>
              </a:solidFill>
            </a:ln>
          </c:spPr>
          <c:invertIfNegative val="0"/>
          <c:dPt>
            <c:idx val="14"/>
            <c:invertIfNegative val="0"/>
            <c:bubble3D val="0"/>
            <c:spPr>
              <a:pattFill prst="dkUpDiag">
                <a:fgClr>
                  <a:srgbClr val="63CDF6"/>
                </a:fgClr>
                <a:bgClr>
                  <a:sysClr val="window" lastClr="FFFFFF"/>
                </a:bgClr>
              </a:pattFill>
              <a:ln>
                <a:solidFill>
                  <a:schemeClr val="bg1"/>
                </a:solidFill>
              </a:ln>
            </c:spPr>
            <c:extLst>
              <c:ext xmlns:c16="http://schemas.microsoft.com/office/drawing/2014/chart" uri="{C3380CC4-5D6E-409C-BE32-E72D297353CC}">
                <c16:uniqueId val="{00000001-2D35-4E23-BEE6-7759B1CB1E6B}"/>
              </c:ext>
            </c:extLst>
          </c:dPt>
          <c:dPt>
            <c:idx val="15"/>
            <c:invertIfNegative val="0"/>
            <c:bubble3D val="0"/>
            <c:spPr>
              <a:pattFill prst="dkUpDiag">
                <a:fgClr>
                  <a:srgbClr val="63CDF6"/>
                </a:fgClr>
                <a:bgClr>
                  <a:sysClr val="window" lastClr="FFFFFF"/>
                </a:bgClr>
              </a:pattFill>
              <a:ln>
                <a:solidFill>
                  <a:schemeClr val="bg1"/>
                </a:solidFill>
              </a:ln>
            </c:spPr>
            <c:extLst>
              <c:ext xmlns:c16="http://schemas.microsoft.com/office/drawing/2014/chart" uri="{C3380CC4-5D6E-409C-BE32-E72D297353CC}">
                <c16:uniqueId val="{00000001-15CA-4125-A8D4-C39B49CD8D1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HIV testing'!$B$2:$B$15</c:f>
              <c:strCache>
                <c:ptCount val="14"/>
                <c:pt idx="0">
                  <c:v>Sri Lanka (2018)</c:v>
                </c:pt>
                <c:pt idx="1">
                  <c:v>Bangladesh (2016)</c:v>
                </c:pt>
                <c:pt idx="2">
                  <c:v>Philippines (2015)</c:v>
                </c:pt>
                <c:pt idx="3">
                  <c:v>Myanmar (2017)</c:v>
                </c:pt>
                <c:pt idx="4">
                  <c:v>Thailand (2020)</c:v>
                </c:pt>
                <c:pt idx="5">
                  <c:v>Malaysia (2017)</c:v>
                </c:pt>
                <c:pt idx="6">
                  <c:v>Pakistan (2020) *</c:v>
                </c:pt>
                <c:pt idx="7">
                  <c:v>Nepal (2020)</c:v>
                </c:pt>
                <c:pt idx="8">
                  <c:v>Australia (2015)</c:v>
                </c:pt>
                <c:pt idx="9">
                  <c:v>India (2014-15)</c:v>
                </c:pt>
                <c:pt idx="10">
                  <c:v>Viet Nam (2019)</c:v>
                </c:pt>
                <c:pt idx="11">
                  <c:v>China (2020)</c:v>
                </c:pt>
                <c:pt idx="12">
                  <c:v>Indonesia (2018-19)</c:v>
                </c:pt>
                <c:pt idx="13">
                  <c:v>Cambodia (2016)</c:v>
                </c:pt>
              </c:strCache>
            </c:strRef>
          </c:cat>
          <c:val>
            <c:numRef>
              <c:f>'KP HIV testing'!$C$2:$C$15</c:f>
              <c:numCache>
                <c:formatCode>0</c:formatCode>
                <c:ptCount val="14"/>
                <c:pt idx="0">
                  <c:v>7.7</c:v>
                </c:pt>
                <c:pt idx="1">
                  <c:v>26.8</c:v>
                </c:pt>
                <c:pt idx="2">
                  <c:v>27</c:v>
                </c:pt>
                <c:pt idx="3">
                  <c:v>27.9</c:v>
                </c:pt>
                <c:pt idx="4">
                  <c:v>38</c:v>
                </c:pt>
                <c:pt idx="5">
                  <c:v>38.9</c:v>
                </c:pt>
                <c:pt idx="6">
                  <c:v>46</c:v>
                </c:pt>
                <c:pt idx="7">
                  <c:v>46</c:v>
                </c:pt>
                <c:pt idx="8">
                  <c:v>49</c:v>
                </c:pt>
                <c:pt idx="9">
                  <c:v>49.6</c:v>
                </c:pt>
                <c:pt idx="10">
                  <c:v>54.6</c:v>
                </c:pt>
                <c:pt idx="11">
                  <c:v>56</c:v>
                </c:pt>
                <c:pt idx="12">
                  <c:v>57</c:v>
                </c:pt>
                <c:pt idx="13">
                  <c:v>75</c:v>
                </c:pt>
              </c:numCache>
            </c:numRef>
          </c:val>
          <c:extLst>
            <c:ext xmlns:c16="http://schemas.microsoft.com/office/drawing/2014/chart" uri="{C3380CC4-5D6E-409C-BE32-E72D297353CC}">
              <c16:uniqueId val="{00000002-15CA-4125-A8D4-C39B49CD8D16}"/>
            </c:ext>
          </c:extLst>
        </c:ser>
        <c:ser>
          <c:idx val="1"/>
          <c:order val="1"/>
          <c:tx>
            <c:strRef>
              <c:f>'KP HIV testing'!$D$1</c:f>
              <c:strCache>
                <c:ptCount val="1"/>
                <c:pt idx="0">
                  <c:v>Response gap to reach Fast-Track target</c:v>
                </c:pt>
              </c:strCache>
            </c:strRef>
          </c:tx>
          <c:spPr>
            <a:solidFill>
              <a:sysClr val="window" lastClr="FFFFFF">
                <a:lumMod val="75000"/>
              </a:sysClr>
            </a:solidFill>
            <a:ln>
              <a:solidFill>
                <a:sysClr val="window" lastClr="FFFFFF"/>
              </a:solidFill>
            </a:ln>
          </c:spPr>
          <c:invertIfNegative val="0"/>
          <c:dPt>
            <c:idx val="15"/>
            <c:invertIfNegative val="0"/>
            <c:bubble3D val="0"/>
            <c:spPr>
              <a:pattFill prst="dkUpDiag">
                <a:fgClr>
                  <a:sysClr val="window" lastClr="FFFFFF">
                    <a:lumMod val="75000"/>
                  </a:sysClr>
                </a:fgClr>
                <a:bgClr>
                  <a:sysClr val="window" lastClr="FFFFFF"/>
                </a:bgClr>
              </a:pattFill>
              <a:ln>
                <a:solidFill>
                  <a:sysClr val="window" lastClr="FFFFFF"/>
                </a:solidFill>
              </a:ln>
            </c:spPr>
            <c:extLst>
              <c:ext xmlns:c16="http://schemas.microsoft.com/office/drawing/2014/chart" uri="{C3380CC4-5D6E-409C-BE32-E72D297353CC}">
                <c16:uniqueId val="{00000004-15CA-4125-A8D4-C39B49CD8D16}"/>
              </c:ext>
            </c:extLst>
          </c:dPt>
          <c:cat>
            <c:strRef>
              <c:f>'KP HIV testing'!$B$2:$B$15</c:f>
              <c:strCache>
                <c:ptCount val="14"/>
                <c:pt idx="0">
                  <c:v>Sri Lanka (2018)</c:v>
                </c:pt>
                <c:pt idx="1">
                  <c:v>Bangladesh (2016)</c:v>
                </c:pt>
                <c:pt idx="2">
                  <c:v>Philippines (2015)</c:v>
                </c:pt>
                <c:pt idx="3">
                  <c:v>Myanmar (2017)</c:v>
                </c:pt>
                <c:pt idx="4">
                  <c:v>Thailand (2020)</c:v>
                </c:pt>
                <c:pt idx="5">
                  <c:v>Malaysia (2017)</c:v>
                </c:pt>
                <c:pt idx="6">
                  <c:v>Pakistan (2020) *</c:v>
                </c:pt>
                <c:pt idx="7">
                  <c:v>Nepal (2020)</c:v>
                </c:pt>
                <c:pt idx="8">
                  <c:v>Australia (2015)</c:v>
                </c:pt>
                <c:pt idx="9">
                  <c:v>India (2014-15)</c:v>
                </c:pt>
                <c:pt idx="10">
                  <c:v>Viet Nam (2019)</c:v>
                </c:pt>
                <c:pt idx="11">
                  <c:v>China (2020)</c:v>
                </c:pt>
                <c:pt idx="12">
                  <c:v>Indonesia (2018-19)</c:v>
                </c:pt>
                <c:pt idx="13">
                  <c:v>Cambodia (2016)</c:v>
                </c:pt>
              </c:strCache>
            </c:strRef>
          </c:cat>
          <c:val>
            <c:numRef>
              <c:f>'KP HIV testing'!$D$2:$D$15</c:f>
              <c:numCache>
                <c:formatCode>0</c:formatCode>
                <c:ptCount val="14"/>
                <c:pt idx="0">
                  <c:v>82.3</c:v>
                </c:pt>
                <c:pt idx="1">
                  <c:v>63.2</c:v>
                </c:pt>
                <c:pt idx="2">
                  <c:v>63</c:v>
                </c:pt>
                <c:pt idx="3">
                  <c:v>62.1</c:v>
                </c:pt>
                <c:pt idx="4">
                  <c:v>52</c:v>
                </c:pt>
                <c:pt idx="5">
                  <c:v>51.1</c:v>
                </c:pt>
                <c:pt idx="6">
                  <c:v>44</c:v>
                </c:pt>
                <c:pt idx="7">
                  <c:v>44</c:v>
                </c:pt>
                <c:pt idx="8">
                  <c:v>41</c:v>
                </c:pt>
                <c:pt idx="9">
                  <c:v>40.4</c:v>
                </c:pt>
                <c:pt idx="10">
                  <c:v>35.4</c:v>
                </c:pt>
                <c:pt idx="11">
                  <c:v>34</c:v>
                </c:pt>
                <c:pt idx="12">
                  <c:v>33</c:v>
                </c:pt>
                <c:pt idx="13">
                  <c:v>15</c:v>
                </c:pt>
              </c:numCache>
            </c:numRef>
          </c:val>
          <c:extLst>
            <c:ext xmlns:c16="http://schemas.microsoft.com/office/drawing/2014/chart" uri="{C3380CC4-5D6E-409C-BE32-E72D297353CC}">
              <c16:uniqueId val="{00000005-15CA-4125-A8D4-C39B49CD8D16}"/>
            </c:ext>
          </c:extLst>
        </c:ser>
        <c:ser>
          <c:idx val="2"/>
          <c:order val="2"/>
          <c:tx>
            <c:strRef>
              <c:f>'KP HIV testing'!$E$1</c:f>
              <c:strCache>
                <c:ptCount val="1"/>
                <c:pt idx="0">
                  <c:v>10%</c:v>
                </c:pt>
              </c:strCache>
            </c:strRef>
          </c:tx>
          <c:spPr>
            <a:noFill/>
          </c:spPr>
          <c:invertIfNegative val="0"/>
          <c:cat>
            <c:strRef>
              <c:f>'KP HIV testing'!$B$2:$B$15</c:f>
              <c:strCache>
                <c:ptCount val="14"/>
                <c:pt idx="0">
                  <c:v>Sri Lanka (2018)</c:v>
                </c:pt>
                <c:pt idx="1">
                  <c:v>Bangladesh (2016)</c:v>
                </c:pt>
                <c:pt idx="2">
                  <c:v>Philippines (2015)</c:v>
                </c:pt>
                <c:pt idx="3">
                  <c:v>Myanmar (2017)</c:v>
                </c:pt>
                <c:pt idx="4">
                  <c:v>Thailand (2020)</c:v>
                </c:pt>
                <c:pt idx="5">
                  <c:v>Malaysia (2017)</c:v>
                </c:pt>
                <c:pt idx="6">
                  <c:v>Pakistan (2020) *</c:v>
                </c:pt>
                <c:pt idx="7">
                  <c:v>Nepal (2020)</c:v>
                </c:pt>
                <c:pt idx="8">
                  <c:v>Australia (2015)</c:v>
                </c:pt>
                <c:pt idx="9">
                  <c:v>India (2014-15)</c:v>
                </c:pt>
                <c:pt idx="10">
                  <c:v>Viet Nam (2019)</c:v>
                </c:pt>
                <c:pt idx="11">
                  <c:v>China (2020)</c:v>
                </c:pt>
                <c:pt idx="12">
                  <c:v>Indonesia (2018-19)</c:v>
                </c:pt>
                <c:pt idx="13">
                  <c:v>Cambodia (2016)</c:v>
                </c:pt>
              </c:strCache>
            </c:strRef>
          </c:cat>
          <c:val>
            <c:numRef>
              <c:f>'KP HIV testing'!$E$2:$E$15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extLst>
            <c:ext xmlns:c16="http://schemas.microsoft.com/office/drawing/2014/chart" uri="{C3380CC4-5D6E-409C-BE32-E72D297353CC}">
              <c16:uniqueId val="{00000006-15CA-4125-A8D4-C39B49CD8D16}"/>
            </c:ext>
          </c:extLst>
        </c:ser>
        <c:dLbls>
          <c:showLegendKey val="0"/>
          <c:showVal val="0"/>
          <c:showCatName val="0"/>
          <c:showSerName val="0"/>
          <c:showPercent val="0"/>
          <c:showBubbleSize val="0"/>
        </c:dLbls>
        <c:gapWidth val="20"/>
        <c:overlap val="100"/>
        <c:axId val="333334016"/>
        <c:axId val="333335552"/>
      </c:barChart>
      <c:scatterChart>
        <c:scatterStyle val="smoothMarker"/>
        <c:varyColors val="0"/>
        <c:ser>
          <c:idx val="3"/>
          <c:order val="3"/>
          <c:tx>
            <c:strRef>
              <c:f>'KP HIV testing'!#REF!</c:f>
              <c:strCache>
                <c:ptCount val="1"/>
                <c:pt idx="0">
                  <c:v>#REF!</c:v>
                </c:pt>
              </c:strCache>
            </c:strRef>
          </c:tx>
          <c:spPr>
            <a:ln w="22225">
              <a:solidFill>
                <a:srgbClr val="F15B40"/>
              </a:solidFill>
              <a:prstDash val="sysDash"/>
            </a:ln>
          </c:spPr>
          <c:marker>
            <c:symbol val="none"/>
          </c:marker>
          <c:xVal>
            <c:numRef>
              <c:f>'KP HIV testing'!#REF!</c:f>
            </c:numRef>
          </c:xVal>
          <c:yVal>
            <c:numRef>
              <c:f>'KP HIV testing'!#REF!</c:f>
              <c:numCache>
                <c:formatCode>General</c:formatCode>
                <c:ptCount val="1"/>
                <c:pt idx="0">
                  <c:v>1</c:v>
                </c:pt>
              </c:numCache>
            </c:numRef>
          </c:yVal>
          <c:smooth val="1"/>
          <c:extLst>
            <c:ext xmlns:c16="http://schemas.microsoft.com/office/drawing/2014/chart" uri="{C3380CC4-5D6E-409C-BE32-E72D297353CC}">
              <c16:uniqueId val="{00000007-15CA-4125-A8D4-C39B49CD8D16}"/>
            </c:ext>
          </c:extLst>
        </c:ser>
        <c:ser>
          <c:idx val="4"/>
          <c:order val="4"/>
          <c:tx>
            <c:strRef>
              <c:f>'KP HIV testing'!$C$17</c:f>
              <c:strCache>
                <c:ptCount val="1"/>
                <c:pt idx="0">
                  <c:v>target</c:v>
                </c:pt>
              </c:strCache>
            </c:strRef>
          </c:tx>
          <c:spPr>
            <a:ln w="22225">
              <a:solidFill>
                <a:srgbClr val="E31837"/>
              </a:solidFill>
              <a:prstDash val="dash"/>
            </a:ln>
          </c:spPr>
          <c:marker>
            <c:symbol val="none"/>
          </c:marker>
          <c:xVal>
            <c:numRef>
              <c:f>'KP HIV testing'!$B$18:$B$19</c:f>
              <c:numCache>
                <c:formatCode>General</c:formatCode>
                <c:ptCount val="2"/>
                <c:pt idx="0">
                  <c:v>0</c:v>
                </c:pt>
                <c:pt idx="1">
                  <c:v>1</c:v>
                </c:pt>
              </c:numCache>
            </c:numRef>
          </c:xVal>
          <c:yVal>
            <c:numRef>
              <c:f>'KP HIV testing'!$C$18:$C$19</c:f>
              <c:numCache>
                <c:formatCode>General</c:formatCode>
                <c:ptCount val="2"/>
                <c:pt idx="0">
                  <c:v>90</c:v>
                </c:pt>
                <c:pt idx="1">
                  <c:v>90</c:v>
                </c:pt>
              </c:numCache>
            </c:numRef>
          </c:yVal>
          <c:smooth val="1"/>
          <c:extLst>
            <c:ext xmlns:c16="http://schemas.microsoft.com/office/drawing/2014/chart" uri="{C3380CC4-5D6E-409C-BE32-E72D297353CC}">
              <c16:uniqueId val="{00000008-15CA-4125-A8D4-C39B49CD8D16}"/>
            </c:ext>
          </c:extLst>
        </c:ser>
        <c:dLbls>
          <c:showLegendKey val="0"/>
          <c:showVal val="0"/>
          <c:showCatName val="0"/>
          <c:showSerName val="0"/>
          <c:showPercent val="0"/>
          <c:showBubbleSize val="0"/>
        </c:dLbls>
        <c:axId val="333355264"/>
        <c:axId val="333353728"/>
      </c:scatterChart>
      <c:catAx>
        <c:axId val="333334016"/>
        <c:scaling>
          <c:orientation val="minMax"/>
        </c:scaling>
        <c:delete val="0"/>
        <c:axPos val="b"/>
        <c:numFmt formatCode="General" sourceLinked="1"/>
        <c:majorTickMark val="out"/>
        <c:minorTickMark val="none"/>
        <c:tickLblPos val="nextTo"/>
        <c:txPr>
          <a:bodyPr rot="-3000000"/>
          <a:lstStyle/>
          <a:p>
            <a:pPr>
              <a:defRPr sz="1400"/>
            </a:pPr>
            <a:endParaRPr lang="en-US"/>
          </a:p>
        </c:txPr>
        <c:crossAx val="333335552"/>
        <c:crosses val="autoZero"/>
        <c:auto val="1"/>
        <c:lblAlgn val="ctr"/>
        <c:lblOffset val="100"/>
        <c:noMultiLvlLbl val="0"/>
      </c:catAx>
      <c:valAx>
        <c:axId val="333335552"/>
        <c:scaling>
          <c:orientation val="minMax"/>
          <c:max val="1"/>
        </c:scaling>
        <c:delete val="0"/>
        <c:axPos val="l"/>
        <c:numFmt formatCode="0%" sourceLinked="1"/>
        <c:majorTickMark val="out"/>
        <c:minorTickMark val="none"/>
        <c:tickLblPos val="nextTo"/>
        <c:crossAx val="333334016"/>
        <c:crosses val="autoZero"/>
        <c:crossBetween val="between"/>
        <c:majorUnit val="0.5"/>
      </c:valAx>
      <c:valAx>
        <c:axId val="333353728"/>
        <c:scaling>
          <c:orientation val="minMax"/>
          <c:max val="100"/>
          <c:min val="0"/>
        </c:scaling>
        <c:delete val="0"/>
        <c:axPos val="r"/>
        <c:numFmt formatCode="General" sourceLinked="1"/>
        <c:majorTickMark val="none"/>
        <c:minorTickMark val="none"/>
        <c:tickLblPos val="none"/>
        <c:spPr>
          <a:ln>
            <a:noFill/>
          </a:ln>
        </c:spPr>
        <c:crossAx val="333355264"/>
        <c:crosses val="max"/>
        <c:crossBetween val="midCat"/>
        <c:majorUnit val="10"/>
      </c:valAx>
      <c:valAx>
        <c:axId val="333355264"/>
        <c:scaling>
          <c:orientation val="minMax"/>
          <c:max val="1"/>
          <c:min val="0"/>
        </c:scaling>
        <c:delete val="1"/>
        <c:axPos val="t"/>
        <c:numFmt formatCode="General" sourceLinked="1"/>
        <c:majorTickMark val="out"/>
        <c:minorTickMark val="none"/>
        <c:tickLblPos val="nextTo"/>
        <c:crossAx val="333353728"/>
        <c:crosses val="max"/>
        <c:crossBetween val="midCat"/>
        <c:majorUnit val="1"/>
      </c:valAx>
    </c:plotArea>
    <c:legend>
      <c:legendPos val="b"/>
      <c:legendEntry>
        <c:idx val="2"/>
        <c:delete val="1"/>
      </c:legendEntry>
      <c:legendEntry>
        <c:idx val="3"/>
        <c:delete val="1"/>
      </c:legendEntry>
      <c:legendEntry>
        <c:idx val="4"/>
        <c:delete val="1"/>
      </c:legendEntry>
      <c:overlay val="0"/>
      <c:txPr>
        <a:bodyPr/>
        <a:lstStyle/>
        <a:p>
          <a:pPr>
            <a:defRPr sz="1400"/>
          </a:pPr>
          <a:endParaRPr lang="en-US"/>
        </a:p>
      </c:txPr>
    </c:legend>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2304700856024E-2"/>
          <c:y val="3.4366420706694475E-2"/>
          <c:w val="0.90640316276759625"/>
          <c:h val="0.51407900488721026"/>
        </c:manualLayout>
      </c:layout>
      <c:barChart>
        <c:barDir val="col"/>
        <c:grouping val="clustered"/>
        <c:varyColors val="0"/>
        <c:ser>
          <c:idx val="0"/>
          <c:order val="0"/>
          <c:spPr>
            <a:solidFill>
              <a:srgbClr val="00AEEF"/>
            </a:solidFill>
            <a:ln>
              <a:noFill/>
            </a:ln>
          </c:spPr>
          <c:invertIfNegative val="0"/>
          <c:dLbls>
            <c:dLbl>
              <c:idx val="0"/>
              <c:numFmt formatCode="#,##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3FE-4875-8D9D-35AF0FAE1AF5}"/>
                </c:ext>
              </c:extLst>
            </c:dLbl>
            <c:dLbl>
              <c:idx val="11"/>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3FE-4875-8D9D-35AF0FAE1AF5}"/>
                </c:ext>
              </c:extLst>
            </c:dLbl>
            <c:dLbl>
              <c:idx val="12"/>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F67-4A1F-A003-610F4F42DF8B}"/>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prev_PWID'!$A$3:$A$16</c:f>
              <c:strCache>
                <c:ptCount val="14"/>
                <c:pt idx="0">
                  <c:v>Australia (2018)</c:v>
                </c:pt>
                <c:pt idx="1">
                  <c:v>Nepal (2020)</c:v>
                </c:pt>
                <c:pt idx="2">
                  <c:v>Afghanistan (2012)</c:v>
                </c:pt>
                <c:pt idx="3">
                  <c:v>China (2020)</c:v>
                </c:pt>
                <c:pt idx="4">
                  <c:v>India (2016-17)</c:v>
                </c:pt>
                <c:pt idx="5">
                  <c:v>Thailand (2020) *</c:v>
                </c:pt>
                <c:pt idx="6">
                  <c:v>Viet Nam (2019)</c:v>
                </c:pt>
                <c:pt idx="7">
                  <c:v>Malaysia (2017)</c:v>
                </c:pt>
                <c:pt idx="8">
                  <c:v>Indonesia (2018-19)</c:v>
                </c:pt>
                <c:pt idx="9">
                  <c:v>Cambodia (2017)</c:v>
                </c:pt>
                <c:pt idx="10">
                  <c:v>Bangladesh (2016)</c:v>
                </c:pt>
                <c:pt idx="11">
                  <c:v>Myanmar (2018)</c:v>
                </c:pt>
                <c:pt idx="12">
                  <c:v>Philippines (2015)</c:v>
                </c:pt>
                <c:pt idx="13">
                  <c:v>Pakistan (2016-17) **</c:v>
                </c:pt>
              </c:strCache>
            </c:strRef>
          </c:cat>
          <c:val>
            <c:numRef>
              <c:f>'HIV prev_PWID'!$B$3:$B$16</c:f>
              <c:numCache>
                <c:formatCode>General</c:formatCode>
                <c:ptCount val="14"/>
                <c:pt idx="0">
                  <c:v>1.7</c:v>
                </c:pt>
                <c:pt idx="1">
                  <c:v>2.8</c:v>
                </c:pt>
                <c:pt idx="2">
                  <c:v>4.4000000000000004</c:v>
                </c:pt>
                <c:pt idx="3">
                  <c:v>4.8</c:v>
                </c:pt>
                <c:pt idx="4">
                  <c:v>6.3</c:v>
                </c:pt>
                <c:pt idx="5">
                  <c:v>7.8</c:v>
                </c:pt>
                <c:pt idx="6">
                  <c:v>12.7</c:v>
                </c:pt>
                <c:pt idx="7">
                  <c:v>13.5</c:v>
                </c:pt>
                <c:pt idx="8">
                  <c:v>13.7</c:v>
                </c:pt>
                <c:pt idx="9">
                  <c:v>15.2</c:v>
                </c:pt>
                <c:pt idx="10">
                  <c:v>18.100000000000001</c:v>
                </c:pt>
                <c:pt idx="11">
                  <c:v>19</c:v>
                </c:pt>
                <c:pt idx="12">
                  <c:v>29</c:v>
                </c:pt>
                <c:pt idx="13">
                  <c:v>38.4</c:v>
                </c:pt>
              </c:numCache>
            </c:numRef>
          </c:val>
          <c:extLst>
            <c:ext xmlns:c16="http://schemas.microsoft.com/office/drawing/2014/chart" uri="{C3380CC4-5D6E-409C-BE32-E72D297353CC}">
              <c16:uniqueId val="{00000001-AE13-47C4-A99E-83ED1C75EE4B}"/>
            </c:ext>
          </c:extLst>
        </c:ser>
        <c:dLbls>
          <c:showLegendKey val="0"/>
          <c:showVal val="0"/>
          <c:showCatName val="0"/>
          <c:showSerName val="0"/>
          <c:showPercent val="0"/>
          <c:showBubbleSize val="0"/>
        </c:dLbls>
        <c:gapWidth val="60"/>
        <c:axId val="299412864"/>
        <c:axId val="299414656"/>
      </c:barChart>
      <c:scatterChart>
        <c:scatterStyle val="lineMarker"/>
        <c:varyColors val="0"/>
        <c:ser>
          <c:idx val="1"/>
          <c:order val="1"/>
          <c:tx>
            <c:strRef>
              <c:f>'HIV prev_PWID'!$U$1</c:f>
              <c:strCache>
                <c:ptCount val="1"/>
              </c:strCache>
            </c:strRef>
          </c:tx>
          <c:spPr>
            <a:ln w="19050">
              <a:solidFill>
                <a:srgbClr val="E31837"/>
              </a:solidFill>
              <a:prstDash val="dash"/>
            </a:ln>
          </c:spPr>
          <c:marker>
            <c:symbol val="none"/>
          </c:marker>
          <c:xVal>
            <c:numRef>
              <c:f>'HIV prev_PWID'!$T$2:$T$3</c:f>
              <c:numCache>
                <c:formatCode>General</c:formatCode>
                <c:ptCount val="2"/>
                <c:pt idx="0">
                  <c:v>0</c:v>
                </c:pt>
                <c:pt idx="1">
                  <c:v>1</c:v>
                </c:pt>
              </c:numCache>
            </c:numRef>
          </c:xVal>
          <c:yVal>
            <c:numRef>
              <c:f>'HIV prev_PWID'!$U$2:$U$3</c:f>
              <c:numCache>
                <c:formatCode>General</c:formatCode>
                <c:ptCount val="2"/>
                <c:pt idx="0">
                  <c:v>5</c:v>
                </c:pt>
                <c:pt idx="1">
                  <c:v>5</c:v>
                </c:pt>
              </c:numCache>
            </c:numRef>
          </c:yVal>
          <c:smooth val="0"/>
          <c:extLst>
            <c:ext xmlns:c16="http://schemas.microsoft.com/office/drawing/2014/chart" uri="{C3380CC4-5D6E-409C-BE32-E72D297353CC}">
              <c16:uniqueId val="{00000002-AE13-47C4-A99E-83ED1C75EE4B}"/>
            </c:ext>
          </c:extLst>
        </c:ser>
        <c:dLbls>
          <c:showLegendKey val="0"/>
          <c:showVal val="0"/>
          <c:showCatName val="0"/>
          <c:showSerName val="0"/>
          <c:showPercent val="0"/>
          <c:showBubbleSize val="0"/>
        </c:dLbls>
        <c:axId val="299430656"/>
        <c:axId val="299416576"/>
      </c:scatterChart>
      <c:catAx>
        <c:axId val="299412864"/>
        <c:scaling>
          <c:orientation val="minMax"/>
        </c:scaling>
        <c:delete val="0"/>
        <c:axPos val="b"/>
        <c:numFmt formatCode="General" sourceLinked="1"/>
        <c:majorTickMark val="out"/>
        <c:minorTickMark val="none"/>
        <c:tickLblPos val="nextTo"/>
        <c:crossAx val="299414656"/>
        <c:crosses val="autoZero"/>
        <c:auto val="1"/>
        <c:lblAlgn val="ctr"/>
        <c:lblOffset val="100"/>
        <c:noMultiLvlLbl val="0"/>
      </c:catAx>
      <c:valAx>
        <c:axId val="299414656"/>
        <c:scaling>
          <c:orientation val="minMax"/>
        </c:scaling>
        <c:delete val="0"/>
        <c:axPos val="l"/>
        <c:title>
          <c:tx>
            <c:rich>
              <a:bodyPr rot="-5400000" vert="horz"/>
              <a:lstStyle/>
              <a:p>
                <a:pPr>
                  <a:defRPr/>
                </a:pPr>
                <a:r>
                  <a:rPr lang="en-GB"/>
                  <a:t>HIV prevalence (%)</a:t>
                </a:r>
              </a:p>
            </c:rich>
          </c:tx>
          <c:layout>
            <c:manualLayout>
              <c:xMode val="edge"/>
              <c:yMode val="edge"/>
              <c:x val="5.8068860513463272E-3"/>
              <c:y val="0.11303033681830862"/>
            </c:manualLayout>
          </c:layout>
          <c:overlay val="0"/>
        </c:title>
        <c:numFmt formatCode="General" sourceLinked="1"/>
        <c:majorTickMark val="out"/>
        <c:minorTickMark val="none"/>
        <c:tickLblPos val="nextTo"/>
        <c:crossAx val="299412864"/>
        <c:crosses val="autoZero"/>
        <c:crossBetween val="between"/>
        <c:majorUnit val="5"/>
      </c:valAx>
      <c:valAx>
        <c:axId val="299416576"/>
        <c:scaling>
          <c:orientation val="minMax"/>
          <c:max val="50"/>
          <c:min val="0"/>
        </c:scaling>
        <c:delete val="1"/>
        <c:axPos val="r"/>
        <c:numFmt formatCode="General" sourceLinked="1"/>
        <c:majorTickMark val="out"/>
        <c:minorTickMark val="none"/>
        <c:tickLblPos val="nextTo"/>
        <c:crossAx val="299430656"/>
        <c:crosses val="max"/>
        <c:crossBetween val="midCat"/>
        <c:majorUnit val="5"/>
      </c:valAx>
      <c:valAx>
        <c:axId val="299430656"/>
        <c:scaling>
          <c:orientation val="minMax"/>
          <c:max val="1"/>
          <c:min val="0"/>
        </c:scaling>
        <c:delete val="1"/>
        <c:axPos val="t"/>
        <c:numFmt formatCode="General" sourceLinked="1"/>
        <c:majorTickMark val="out"/>
        <c:minorTickMark val="none"/>
        <c:tickLblPos val="nextTo"/>
        <c:crossAx val="299416576"/>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320162067327856E-2"/>
          <c:y val="3.8752260860029641E-2"/>
          <c:w val="0.93715122609176182"/>
          <c:h val="0.77764103218068525"/>
        </c:manualLayout>
      </c:layout>
      <c:barChart>
        <c:barDir val="col"/>
        <c:grouping val="clustered"/>
        <c:varyColors val="0"/>
        <c:ser>
          <c:idx val="0"/>
          <c:order val="0"/>
          <c:tx>
            <c:strRef>
              <c:f>testing_gender!$D$3</c:f>
              <c:strCache>
                <c:ptCount val="1"/>
                <c:pt idx="0">
                  <c:v>Male PWID</c:v>
                </c:pt>
              </c:strCache>
            </c:strRef>
          </c:tx>
          <c:spPr>
            <a:solidFill>
              <a:srgbClr val="63CDF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testing_gender!$B$4:$C$13</c:f>
              <c:multiLvlStrCache>
                <c:ptCount val="10"/>
                <c:lvl>
                  <c:pt idx="0">
                    <c:v>2016</c:v>
                  </c:pt>
                  <c:pt idx="1">
                    <c:v>2016</c:v>
                  </c:pt>
                  <c:pt idx="2">
                    <c:v>2020</c:v>
                  </c:pt>
                  <c:pt idx="3">
                    <c:v>2018-19</c:v>
                  </c:pt>
                  <c:pt idx="4">
                    <c:v>2017</c:v>
                  </c:pt>
                  <c:pt idx="5">
                    <c:v>2017</c:v>
                  </c:pt>
                  <c:pt idx="6">
                    <c:v>2020</c:v>
                  </c:pt>
                  <c:pt idx="7">
                    <c:v>2015</c:v>
                  </c:pt>
                  <c:pt idx="8">
                    <c:v>2020</c:v>
                  </c:pt>
                  <c:pt idx="9">
                    <c:v>2019</c:v>
                  </c:pt>
                </c:lvl>
                <c:lvl>
                  <c:pt idx="0">
                    <c:v>Bangladesh</c:v>
                  </c:pt>
                  <c:pt idx="1">
                    <c:v>Cambodia *</c:v>
                  </c:pt>
                  <c:pt idx="2">
                    <c:v>China</c:v>
                  </c:pt>
                  <c:pt idx="3">
                    <c:v>Indonesia</c:v>
                  </c:pt>
                  <c:pt idx="4">
                    <c:v>Malaysia</c:v>
                  </c:pt>
                  <c:pt idx="5">
                    <c:v>Myanmar*</c:v>
                  </c:pt>
                  <c:pt idx="6">
                    <c:v>Pakistan **</c:v>
                  </c:pt>
                  <c:pt idx="7">
                    <c:v>Philippines</c:v>
                  </c:pt>
                  <c:pt idx="8">
                    <c:v>Thailand</c:v>
                  </c:pt>
                  <c:pt idx="9">
                    <c:v>Viet Nam</c:v>
                  </c:pt>
                </c:lvl>
              </c:multiLvlStrCache>
            </c:multiLvlStrRef>
          </c:cat>
          <c:val>
            <c:numRef>
              <c:f>testing_gender!$D$4:$D$13</c:f>
              <c:numCache>
                <c:formatCode>0</c:formatCode>
                <c:ptCount val="10"/>
                <c:pt idx="0">
                  <c:v>26.8</c:v>
                </c:pt>
                <c:pt idx="1">
                  <c:v>76.2</c:v>
                </c:pt>
                <c:pt idx="2">
                  <c:v>55.42</c:v>
                </c:pt>
                <c:pt idx="3">
                  <c:v>56.4</c:v>
                </c:pt>
                <c:pt idx="4">
                  <c:v>38.9</c:v>
                </c:pt>
                <c:pt idx="5" formatCode="General">
                  <c:v>27.7</c:v>
                </c:pt>
                <c:pt idx="6" formatCode="General">
                  <c:v>46.1</c:v>
                </c:pt>
                <c:pt idx="7">
                  <c:v>28</c:v>
                </c:pt>
                <c:pt idx="8">
                  <c:v>30.98</c:v>
                </c:pt>
                <c:pt idx="9">
                  <c:v>54.6</c:v>
                </c:pt>
              </c:numCache>
            </c:numRef>
          </c:val>
          <c:extLst>
            <c:ext xmlns:c16="http://schemas.microsoft.com/office/drawing/2014/chart" uri="{C3380CC4-5D6E-409C-BE32-E72D297353CC}">
              <c16:uniqueId val="{00000000-2029-4D49-AE02-7E4B65DE800C}"/>
            </c:ext>
          </c:extLst>
        </c:ser>
        <c:ser>
          <c:idx val="1"/>
          <c:order val="1"/>
          <c:tx>
            <c:strRef>
              <c:f>testing_gender!$E$3</c:f>
              <c:strCache>
                <c:ptCount val="1"/>
                <c:pt idx="0">
                  <c:v>Female PWID</c:v>
                </c:pt>
              </c:strCache>
            </c:strRef>
          </c:tx>
          <c:spPr>
            <a:solidFill>
              <a:srgbClr val="F15B4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testing_gender!$B$4:$C$13</c:f>
              <c:multiLvlStrCache>
                <c:ptCount val="10"/>
                <c:lvl>
                  <c:pt idx="0">
                    <c:v>2016</c:v>
                  </c:pt>
                  <c:pt idx="1">
                    <c:v>2016</c:v>
                  </c:pt>
                  <c:pt idx="2">
                    <c:v>2020</c:v>
                  </c:pt>
                  <c:pt idx="3">
                    <c:v>2018-19</c:v>
                  </c:pt>
                  <c:pt idx="4">
                    <c:v>2017</c:v>
                  </c:pt>
                  <c:pt idx="5">
                    <c:v>2017</c:v>
                  </c:pt>
                  <c:pt idx="6">
                    <c:v>2020</c:v>
                  </c:pt>
                  <c:pt idx="7">
                    <c:v>2015</c:v>
                  </c:pt>
                  <c:pt idx="8">
                    <c:v>2020</c:v>
                  </c:pt>
                  <c:pt idx="9">
                    <c:v>2019</c:v>
                  </c:pt>
                </c:lvl>
                <c:lvl>
                  <c:pt idx="0">
                    <c:v>Bangladesh</c:v>
                  </c:pt>
                  <c:pt idx="1">
                    <c:v>Cambodia *</c:v>
                  </c:pt>
                  <c:pt idx="2">
                    <c:v>China</c:v>
                  </c:pt>
                  <c:pt idx="3">
                    <c:v>Indonesia</c:v>
                  </c:pt>
                  <c:pt idx="4">
                    <c:v>Malaysia</c:v>
                  </c:pt>
                  <c:pt idx="5">
                    <c:v>Myanmar*</c:v>
                  </c:pt>
                  <c:pt idx="6">
                    <c:v>Pakistan **</c:v>
                  </c:pt>
                  <c:pt idx="7">
                    <c:v>Philippines</c:v>
                  </c:pt>
                  <c:pt idx="8">
                    <c:v>Thailand</c:v>
                  </c:pt>
                  <c:pt idx="9">
                    <c:v>Viet Nam</c:v>
                  </c:pt>
                </c:lvl>
              </c:multiLvlStrCache>
            </c:multiLvlStrRef>
          </c:cat>
          <c:val>
            <c:numRef>
              <c:f>testing_gender!$E$4:$E$13</c:f>
              <c:numCache>
                <c:formatCode>0</c:formatCode>
                <c:ptCount val="10"/>
                <c:pt idx="1">
                  <c:v>70.2</c:v>
                </c:pt>
                <c:pt idx="2">
                  <c:v>63.29</c:v>
                </c:pt>
                <c:pt idx="3">
                  <c:v>58.4</c:v>
                </c:pt>
                <c:pt idx="5" formatCode="General">
                  <c:v>43.7</c:v>
                </c:pt>
                <c:pt idx="6" formatCode="General">
                  <c:v>51.2</c:v>
                </c:pt>
                <c:pt idx="7">
                  <c:v>17.7</c:v>
                </c:pt>
                <c:pt idx="8">
                  <c:v>25.23</c:v>
                </c:pt>
              </c:numCache>
            </c:numRef>
          </c:val>
          <c:extLst>
            <c:ext xmlns:c16="http://schemas.microsoft.com/office/drawing/2014/chart" uri="{C3380CC4-5D6E-409C-BE32-E72D297353CC}">
              <c16:uniqueId val="{00000001-2029-4D49-AE02-7E4B65DE800C}"/>
            </c:ext>
          </c:extLst>
        </c:ser>
        <c:dLbls>
          <c:showLegendKey val="0"/>
          <c:showVal val="0"/>
          <c:showCatName val="0"/>
          <c:showSerName val="0"/>
          <c:showPercent val="0"/>
          <c:showBubbleSize val="0"/>
        </c:dLbls>
        <c:gapWidth val="150"/>
        <c:overlap val="-10"/>
        <c:axId val="271542528"/>
        <c:axId val="271556608"/>
      </c:barChart>
      <c:scatterChart>
        <c:scatterStyle val="smoothMarker"/>
        <c:varyColors val="0"/>
        <c:ser>
          <c:idx val="2"/>
          <c:order val="2"/>
          <c:tx>
            <c:strRef>
              <c:f>testing_gender!$K$1</c:f>
              <c:strCache>
                <c:ptCount val="1"/>
                <c:pt idx="0">
                  <c:v>tar 1</c:v>
                </c:pt>
              </c:strCache>
            </c:strRef>
          </c:tx>
          <c:spPr>
            <a:ln w="19050">
              <a:solidFill>
                <a:srgbClr val="33CCCC"/>
              </a:solidFill>
              <a:prstDash val="sysDash"/>
            </a:ln>
          </c:spPr>
          <c:marker>
            <c:symbol val="none"/>
          </c:marker>
          <c:xVal>
            <c:numRef>
              <c:f>testing_gender!$J$2:$J$3</c:f>
              <c:numCache>
                <c:formatCode>General</c:formatCode>
                <c:ptCount val="2"/>
                <c:pt idx="0">
                  <c:v>0</c:v>
                </c:pt>
                <c:pt idx="1">
                  <c:v>1</c:v>
                </c:pt>
              </c:numCache>
            </c:numRef>
          </c:xVal>
          <c:yVal>
            <c:numRef>
              <c:f>testing_gender!$K$2:$K$3</c:f>
              <c:numCache>
                <c:formatCode>General</c:formatCode>
                <c:ptCount val="2"/>
                <c:pt idx="0">
                  <c:v>90</c:v>
                </c:pt>
                <c:pt idx="1">
                  <c:v>90</c:v>
                </c:pt>
              </c:numCache>
            </c:numRef>
          </c:yVal>
          <c:smooth val="1"/>
          <c:extLst>
            <c:ext xmlns:c16="http://schemas.microsoft.com/office/drawing/2014/chart" uri="{C3380CC4-5D6E-409C-BE32-E72D297353CC}">
              <c16:uniqueId val="{00000002-2029-4D49-AE02-7E4B65DE800C}"/>
            </c:ext>
          </c:extLst>
        </c:ser>
        <c:dLbls>
          <c:showLegendKey val="0"/>
          <c:showVal val="0"/>
          <c:showCatName val="0"/>
          <c:showSerName val="0"/>
          <c:showPercent val="0"/>
          <c:showBubbleSize val="0"/>
        </c:dLbls>
        <c:axId val="271559680"/>
        <c:axId val="271558144"/>
      </c:scatterChart>
      <c:catAx>
        <c:axId val="271542528"/>
        <c:scaling>
          <c:orientation val="minMax"/>
        </c:scaling>
        <c:delete val="0"/>
        <c:axPos val="b"/>
        <c:numFmt formatCode="General" sourceLinked="0"/>
        <c:majorTickMark val="out"/>
        <c:minorTickMark val="none"/>
        <c:tickLblPos val="nextTo"/>
        <c:crossAx val="271556608"/>
        <c:crosses val="autoZero"/>
        <c:auto val="1"/>
        <c:lblAlgn val="ctr"/>
        <c:lblOffset val="100"/>
        <c:noMultiLvlLbl val="0"/>
      </c:catAx>
      <c:valAx>
        <c:axId val="271556608"/>
        <c:scaling>
          <c:orientation val="minMax"/>
          <c:max val="100"/>
          <c:min val="0"/>
        </c:scaling>
        <c:delete val="0"/>
        <c:axPos val="l"/>
        <c:title>
          <c:tx>
            <c:rich>
              <a:bodyPr rot="0" vert="horz"/>
              <a:lstStyle/>
              <a:p>
                <a:pPr>
                  <a:defRPr/>
                </a:pPr>
                <a:r>
                  <a:rPr lang="en-US"/>
                  <a:t>%</a:t>
                </a:r>
              </a:p>
            </c:rich>
          </c:tx>
          <c:layout>
            <c:manualLayout>
              <c:xMode val="edge"/>
              <c:yMode val="edge"/>
              <c:x val="0"/>
              <c:y val="1.5116728829948909E-2"/>
            </c:manualLayout>
          </c:layout>
          <c:overlay val="0"/>
        </c:title>
        <c:numFmt formatCode="0" sourceLinked="1"/>
        <c:majorTickMark val="out"/>
        <c:minorTickMark val="none"/>
        <c:tickLblPos val="nextTo"/>
        <c:crossAx val="271542528"/>
        <c:crosses val="autoZero"/>
        <c:crossBetween val="between"/>
        <c:majorUnit val="10"/>
      </c:valAx>
      <c:valAx>
        <c:axId val="271558144"/>
        <c:scaling>
          <c:orientation val="minMax"/>
          <c:max val="100"/>
          <c:min val="0"/>
        </c:scaling>
        <c:delete val="1"/>
        <c:axPos val="r"/>
        <c:numFmt formatCode="General" sourceLinked="1"/>
        <c:majorTickMark val="out"/>
        <c:minorTickMark val="none"/>
        <c:tickLblPos val="nextTo"/>
        <c:crossAx val="271559680"/>
        <c:crosses val="max"/>
        <c:crossBetween val="midCat"/>
        <c:majorUnit val="10"/>
      </c:valAx>
      <c:valAx>
        <c:axId val="271559680"/>
        <c:scaling>
          <c:orientation val="minMax"/>
          <c:max val="1"/>
          <c:min val="0"/>
        </c:scaling>
        <c:delete val="1"/>
        <c:axPos val="t"/>
        <c:numFmt formatCode="General" sourceLinked="1"/>
        <c:majorTickMark val="out"/>
        <c:minorTickMark val="none"/>
        <c:tickLblPos val="nextTo"/>
        <c:crossAx val="271558144"/>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26B73"/>
              </a:solidFill>
              <a:ln>
                <a:solidFill>
                  <a:schemeClr val="bg1"/>
                </a:solidFill>
              </a:ln>
            </c:spPr>
            <c:extLst>
              <c:ext xmlns:c16="http://schemas.microsoft.com/office/drawing/2014/chart" uri="{C3380CC4-5D6E-409C-BE32-E72D297353CC}">
                <c16:uniqueId val="{00000001-AF4F-4105-BB98-7C5C5FBF4130}"/>
              </c:ext>
            </c:extLst>
          </c:dPt>
          <c:dPt>
            <c:idx val="1"/>
            <c:bubble3D val="0"/>
            <c:spPr>
              <a:solidFill>
                <a:srgbClr val="B6AEA7"/>
              </a:solidFill>
              <a:ln>
                <a:solidFill>
                  <a:schemeClr val="bg1"/>
                </a:solidFill>
              </a:ln>
            </c:spPr>
            <c:extLst>
              <c:ext xmlns:c16="http://schemas.microsoft.com/office/drawing/2014/chart" uri="{C3380CC4-5D6E-409C-BE32-E72D297353CC}">
                <c16:uniqueId val="{00000003-AF4F-4105-BB98-7C5C5FBF4130}"/>
              </c:ext>
            </c:extLst>
          </c:dPt>
          <c:dPt>
            <c:idx val="2"/>
            <c:bubble3D val="0"/>
            <c:spPr>
              <a:solidFill>
                <a:schemeClr val="bg1"/>
              </a:solidFill>
              <a:ln>
                <a:noFill/>
              </a:ln>
            </c:spPr>
            <c:extLst>
              <c:ext xmlns:c16="http://schemas.microsoft.com/office/drawing/2014/chart" uri="{C3380CC4-5D6E-409C-BE32-E72D297353CC}">
                <c16:uniqueId val="{00000005-AF4F-4105-BB98-7C5C5FBF4130}"/>
              </c:ext>
            </c:extLst>
          </c:dPt>
          <c:cat>
            <c:strRef>
              <c:f>'testing and Treatment'!$B$2:$D$2</c:f>
              <c:strCache>
                <c:ptCount val="3"/>
                <c:pt idx="0">
                  <c:v>Testing coverage</c:v>
                </c:pt>
                <c:pt idx="1">
                  <c:v>Gap to 90</c:v>
                </c:pt>
                <c:pt idx="2">
                  <c:v>gap to 100</c:v>
                </c:pt>
              </c:strCache>
            </c:strRef>
          </c:cat>
          <c:val>
            <c:numRef>
              <c:f>'testing and Treatment'!$B$3:$D$3</c:f>
              <c:numCache>
                <c:formatCode>General</c:formatCode>
                <c:ptCount val="3"/>
                <c:pt idx="0">
                  <c:v>56.35</c:v>
                </c:pt>
                <c:pt idx="1">
                  <c:v>33.65</c:v>
                </c:pt>
                <c:pt idx="2">
                  <c:v>10</c:v>
                </c:pt>
              </c:numCache>
            </c:numRef>
          </c:val>
          <c:extLst>
            <c:ext xmlns:c16="http://schemas.microsoft.com/office/drawing/2014/chart" uri="{C3380CC4-5D6E-409C-BE32-E72D297353CC}">
              <c16:uniqueId val="{00000006-AF4F-4105-BB98-7C5C5FBF4130}"/>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00A99A"/>
              </a:solidFill>
              <a:ln>
                <a:solidFill>
                  <a:schemeClr val="bg1"/>
                </a:solidFill>
              </a:ln>
            </c:spPr>
            <c:extLst>
              <c:ext xmlns:c16="http://schemas.microsoft.com/office/drawing/2014/chart" uri="{C3380CC4-5D6E-409C-BE32-E72D297353CC}">
                <c16:uniqueId val="{00000001-E287-49C9-BE62-F4C4C8D13DD4}"/>
              </c:ext>
            </c:extLst>
          </c:dPt>
          <c:dPt>
            <c:idx val="1"/>
            <c:bubble3D val="0"/>
            <c:spPr>
              <a:solidFill>
                <a:srgbClr val="B6AEA7"/>
              </a:solidFill>
              <a:ln>
                <a:solidFill>
                  <a:schemeClr val="bg1"/>
                </a:solidFill>
              </a:ln>
            </c:spPr>
            <c:extLst>
              <c:ext xmlns:c16="http://schemas.microsoft.com/office/drawing/2014/chart" uri="{C3380CC4-5D6E-409C-BE32-E72D297353CC}">
                <c16:uniqueId val="{00000003-E287-49C9-BE62-F4C4C8D13DD4}"/>
              </c:ext>
            </c:extLst>
          </c:dPt>
          <c:dPt>
            <c:idx val="2"/>
            <c:bubble3D val="0"/>
            <c:spPr>
              <a:solidFill>
                <a:schemeClr val="bg1"/>
              </a:solidFill>
              <a:ln>
                <a:noFill/>
              </a:ln>
            </c:spPr>
            <c:extLst>
              <c:ext xmlns:c16="http://schemas.microsoft.com/office/drawing/2014/chart" uri="{C3380CC4-5D6E-409C-BE32-E72D297353CC}">
                <c16:uniqueId val="{00000005-E287-49C9-BE62-F4C4C8D13DD4}"/>
              </c:ext>
            </c:extLst>
          </c:dPt>
          <c:cat>
            <c:strRef>
              <c:f>'testing and Treatment'!$F$2:$H$2</c:f>
              <c:strCache>
                <c:ptCount val="3"/>
                <c:pt idx="0">
                  <c:v>Treatment coverage</c:v>
                </c:pt>
                <c:pt idx="1">
                  <c:v>Gap to 81</c:v>
                </c:pt>
                <c:pt idx="2">
                  <c:v>Gap to 100</c:v>
                </c:pt>
              </c:strCache>
            </c:strRef>
          </c:cat>
          <c:val>
            <c:numRef>
              <c:f>'testing and Treatment'!$F$3:$H$3</c:f>
              <c:numCache>
                <c:formatCode>General</c:formatCode>
                <c:ptCount val="3"/>
                <c:pt idx="0">
                  <c:v>88.1</c:v>
                </c:pt>
                <c:pt idx="1">
                  <c:v>0</c:v>
                </c:pt>
                <c:pt idx="2">
                  <c:v>11.900000000000006</c:v>
                </c:pt>
              </c:numCache>
            </c:numRef>
          </c:val>
          <c:extLst>
            <c:ext xmlns:c16="http://schemas.microsoft.com/office/drawing/2014/chart" uri="{C3380CC4-5D6E-409C-BE32-E72D297353CC}">
              <c16:uniqueId val="{00000006-E287-49C9-BE62-F4C4C8D13DD4}"/>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26B73"/>
              </a:solidFill>
              <a:ln>
                <a:solidFill>
                  <a:schemeClr val="bg1"/>
                </a:solidFill>
              </a:ln>
            </c:spPr>
            <c:extLst>
              <c:ext xmlns:c16="http://schemas.microsoft.com/office/drawing/2014/chart" uri="{C3380CC4-5D6E-409C-BE32-E72D297353CC}">
                <c16:uniqueId val="{00000001-434C-4B3A-BEC4-F6FEFDB2A4D1}"/>
              </c:ext>
            </c:extLst>
          </c:dPt>
          <c:dPt>
            <c:idx val="1"/>
            <c:bubble3D val="0"/>
            <c:spPr>
              <a:solidFill>
                <a:srgbClr val="B6AEA7"/>
              </a:solidFill>
              <a:ln>
                <a:solidFill>
                  <a:schemeClr val="bg1"/>
                </a:solidFill>
              </a:ln>
            </c:spPr>
            <c:extLst>
              <c:ext xmlns:c16="http://schemas.microsoft.com/office/drawing/2014/chart" uri="{C3380CC4-5D6E-409C-BE32-E72D297353CC}">
                <c16:uniqueId val="{00000003-434C-4B3A-BEC4-F6FEFDB2A4D1}"/>
              </c:ext>
            </c:extLst>
          </c:dPt>
          <c:dPt>
            <c:idx val="2"/>
            <c:bubble3D val="0"/>
            <c:spPr>
              <a:solidFill>
                <a:schemeClr val="bg1"/>
              </a:solidFill>
              <a:ln>
                <a:noFill/>
              </a:ln>
            </c:spPr>
            <c:extLst>
              <c:ext xmlns:c16="http://schemas.microsoft.com/office/drawing/2014/chart" uri="{C3380CC4-5D6E-409C-BE32-E72D297353CC}">
                <c16:uniqueId val="{00000005-434C-4B3A-BEC4-F6FEFDB2A4D1}"/>
              </c:ext>
            </c:extLst>
          </c:dPt>
          <c:cat>
            <c:strRef>
              <c:f>'testing and Treatment'!$B$2:$D$2</c:f>
              <c:strCache>
                <c:ptCount val="3"/>
                <c:pt idx="0">
                  <c:v>Testing coverage</c:v>
                </c:pt>
                <c:pt idx="1">
                  <c:v>Gap to 90</c:v>
                </c:pt>
                <c:pt idx="2">
                  <c:v>gap to 100</c:v>
                </c:pt>
              </c:strCache>
            </c:strRef>
          </c:cat>
          <c:val>
            <c:numRef>
              <c:f>'testing and Treatment'!$B$5:$D$5</c:f>
              <c:numCache>
                <c:formatCode>General</c:formatCode>
                <c:ptCount val="3"/>
                <c:pt idx="0">
                  <c:v>54.6</c:v>
                </c:pt>
                <c:pt idx="1">
                  <c:v>35.4</c:v>
                </c:pt>
                <c:pt idx="2">
                  <c:v>10</c:v>
                </c:pt>
              </c:numCache>
            </c:numRef>
          </c:val>
          <c:extLst>
            <c:ext xmlns:c16="http://schemas.microsoft.com/office/drawing/2014/chart" uri="{C3380CC4-5D6E-409C-BE32-E72D297353CC}">
              <c16:uniqueId val="{00000006-434C-4B3A-BEC4-F6FEFDB2A4D1}"/>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26B73"/>
              </a:solidFill>
              <a:ln>
                <a:solidFill>
                  <a:schemeClr val="bg1"/>
                </a:solidFill>
              </a:ln>
            </c:spPr>
            <c:extLst>
              <c:ext xmlns:c16="http://schemas.microsoft.com/office/drawing/2014/chart" uri="{C3380CC4-5D6E-409C-BE32-E72D297353CC}">
                <c16:uniqueId val="{00000001-5990-436C-9328-2626DE6293EB}"/>
              </c:ext>
            </c:extLst>
          </c:dPt>
          <c:dPt>
            <c:idx val="1"/>
            <c:bubble3D val="0"/>
            <c:spPr>
              <a:solidFill>
                <a:srgbClr val="B6AEA7"/>
              </a:solidFill>
              <a:ln>
                <a:solidFill>
                  <a:schemeClr val="bg1"/>
                </a:solidFill>
              </a:ln>
            </c:spPr>
            <c:extLst>
              <c:ext xmlns:c16="http://schemas.microsoft.com/office/drawing/2014/chart" uri="{C3380CC4-5D6E-409C-BE32-E72D297353CC}">
                <c16:uniqueId val="{00000003-5990-436C-9328-2626DE6293EB}"/>
              </c:ext>
            </c:extLst>
          </c:dPt>
          <c:dPt>
            <c:idx val="2"/>
            <c:bubble3D val="0"/>
            <c:spPr>
              <a:solidFill>
                <a:schemeClr val="bg1"/>
              </a:solidFill>
              <a:ln>
                <a:noFill/>
              </a:ln>
            </c:spPr>
            <c:extLst>
              <c:ext xmlns:c16="http://schemas.microsoft.com/office/drawing/2014/chart" uri="{C3380CC4-5D6E-409C-BE32-E72D297353CC}">
                <c16:uniqueId val="{00000005-5990-436C-9328-2626DE6293EB}"/>
              </c:ext>
            </c:extLst>
          </c:dPt>
          <c:cat>
            <c:strRef>
              <c:f>'testing and Treatment'!$B$2:$D$2</c:f>
              <c:strCache>
                <c:ptCount val="3"/>
                <c:pt idx="0">
                  <c:v>Testing coverage</c:v>
                </c:pt>
                <c:pt idx="1">
                  <c:v>Gap to 90</c:v>
                </c:pt>
                <c:pt idx="2">
                  <c:v>gap to 100</c:v>
                </c:pt>
              </c:strCache>
            </c:strRef>
          </c:cat>
          <c:val>
            <c:numRef>
              <c:f>'testing and Treatment'!$B$4:$D$4</c:f>
              <c:numCache>
                <c:formatCode>General</c:formatCode>
                <c:ptCount val="3"/>
                <c:pt idx="0">
                  <c:v>28</c:v>
                </c:pt>
                <c:pt idx="1">
                  <c:v>62</c:v>
                </c:pt>
                <c:pt idx="2">
                  <c:v>10</c:v>
                </c:pt>
              </c:numCache>
            </c:numRef>
          </c:val>
          <c:extLst>
            <c:ext xmlns:c16="http://schemas.microsoft.com/office/drawing/2014/chart" uri="{C3380CC4-5D6E-409C-BE32-E72D297353CC}">
              <c16:uniqueId val="{00000006-5990-436C-9328-2626DE6293EB}"/>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00A99A"/>
              </a:solidFill>
              <a:ln>
                <a:solidFill>
                  <a:schemeClr val="bg1"/>
                </a:solidFill>
              </a:ln>
            </c:spPr>
            <c:extLst>
              <c:ext xmlns:c16="http://schemas.microsoft.com/office/drawing/2014/chart" uri="{C3380CC4-5D6E-409C-BE32-E72D297353CC}">
                <c16:uniqueId val="{00000001-D2FD-4F85-AB66-2EC8371F8404}"/>
              </c:ext>
            </c:extLst>
          </c:dPt>
          <c:dPt>
            <c:idx val="1"/>
            <c:bubble3D val="0"/>
            <c:spPr>
              <a:solidFill>
                <a:srgbClr val="B6AEA7"/>
              </a:solidFill>
              <a:ln>
                <a:solidFill>
                  <a:schemeClr val="bg1"/>
                </a:solidFill>
              </a:ln>
            </c:spPr>
            <c:extLst>
              <c:ext xmlns:c16="http://schemas.microsoft.com/office/drawing/2014/chart" uri="{C3380CC4-5D6E-409C-BE32-E72D297353CC}">
                <c16:uniqueId val="{00000003-D2FD-4F85-AB66-2EC8371F8404}"/>
              </c:ext>
            </c:extLst>
          </c:dPt>
          <c:dPt>
            <c:idx val="2"/>
            <c:bubble3D val="0"/>
            <c:spPr>
              <a:solidFill>
                <a:schemeClr val="bg1"/>
              </a:solidFill>
              <a:ln>
                <a:noFill/>
              </a:ln>
            </c:spPr>
            <c:extLst>
              <c:ext xmlns:c16="http://schemas.microsoft.com/office/drawing/2014/chart" uri="{C3380CC4-5D6E-409C-BE32-E72D297353CC}">
                <c16:uniqueId val="{00000005-D2FD-4F85-AB66-2EC8371F8404}"/>
              </c:ext>
            </c:extLst>
          </c:dPt>
          <c:cat>
            <c:strRef>
              <c:f>'testing and Treatment'!$F$2:$H$2</c:f>
              <c:strCache>
                <c:ptCount val="3"/>
                <c:pt idx="0">
                  <c:v>Treatment coverage</c:v>
                </c:pt>
                <c:pt idx="1">
                  <c:v>Gap to 81</c:v>
                </c:pt>
                <c:pt idx="2">
                  <c:v>Gap to 100</c:v>
                </c:pt>
              </c:strCache>
            </c:strRef>
          </c:cat>
          <c:val>
            <c:numRef>
              <c:f>'testing and Treatment'!$F$4:$H$4</c:f>
              <c:numCache>
                <c:formatCode>General</c:formatCode>
                <c:ptCount val="3"/>
                <c:pt idx="0">
                  <c:v>14.1</c:v>
                </c:pt>
                <c:pt idx="1">
                  <c:v>66.900000000000006</c:v>
                </c:pt>
                <c:pt idx="2">
                  <c:v>19</c:v>
                </c:pt>
              </c:numCache>
            </c:numRef>
          </c:val>
          <c:extLst>
            <c:ext xmlns:c16="http://schemas.microsoft.com/office/drawing/2014/chart" uri="{C3380CC4-5D6E-409C-BE32-E72D297353CC}">
              <c16:uniqueId val="{00000006-D2FD-4F85-AB66-2EC8371F8404}"/>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00A99A"/>
              </a:solidFill>
              <a:ln>
                <a:solidFill>
                  <a:schemeClr val="bg1"/>
                </a:solidFill>
              </a:ln>
            </c:spPr>
            <c:extLst>
              <c:ext xmlns:c16="http://schemas.microsoft.com/office/drawing/2014/chart" uri="{C3380CC4-5D6E-409C-BE32-E72D297353CC}">
                <c16:uniqueId val="{00000001-FB19-4CC3-ACDA-4B5D2B2FDA15}"/>
              </c:ext>
            </c:extLst>
          </c:dPt>
          <c:dPt>
            <c:idx val="1"/>
            <c:bubble3D val="0"/>
            <c:spPr>
              <a:solidFill>
                <a:srgbClr val="B6AEA7"/>
              </a:solidFill>
              <a:ln>
                <a:solidFill>
                  <a:schemeClr val="bg1"/>
                </a:solidFill>
              </a:ln>
            </c:spPr>
            <c:extLst>
              <c:ext xmlns:c16="http://schemas.microsoft.com/office/drawing/2014/chart" uri="{C3380CC4-5D6E-409C-BE32-E72D297353CC}">
                <c16:uniqueId val="{00000003-FB19-4CC3-ACDA-4B5D2B2FDA15}"/>
              </c:ext>
            </c:extLst>
          </c:dPt>
          <c:dPt>
            <c:idx val="2"/>
            <c:bubble3D val="0"/>
            <c:spPr>
              <a:solidFill>
                <a:schemeClr val="bg1"/>
              </a:solidFill>
              <a:ln>
                <a:noFill/>
              </a:ln>
            </c:spPr>
            <c:extLst>
              <c:ext xmlns:c16="http://schemas.microsoft.com/office/drawing/2014/chart" uri="{C3380CC4-5D6E-409C-BE32-E72D297353CC}">
                <c16:uniqueId val="{00000005-FB19-4CC3-ACDA-4B5D2B2FDA15}"/>
              </c:ext>
            </c:extLst>
          </c:dPt>
          <c:cat>
            <c:strRef>
              <c:f>'testing and Treatment'!$F$2:$H$2</c:f>
              <c:strCache>
                <c:ptCount val="3"/>
                <c:pt idx="0">
                  <c:v>Treatment coverage</c:v>
                </c:pt>
                <c:pt idx="1">
                  <c:v>Gap to 81</c:v>
                </c:pt>
                <c:pt idx="2">
                  <c:v>Gap to 100</c:v>
                </c:pt>
              </c:strCache>
            </c:strRef>
          </c:cat>
          <c:val>
            <c:numRef>
              <c:f>'testing and Treatment'!$F$5:$H$5</c:f>
              <c:numCache>
                <c:formatCode>General</c:formatCode>
                <c:ptCount val="3"/>
                <c:pt idx="0">
                  <c:v>64</c:v>
                </c:pt>
                <c:pt idx="1">
                  <c:v>17</c:v>
                </c:pt>
                <c:pt idx="2">
                  <c:v>19</c:v>
                </c:pt>
              </c:numCache>
            </c:numRef>
          </c:val>
          <c:extLst>
            <c:ext xmlns:c16="http://schemas.microsoft.com/office/drawing/2014/chart" uri="{C3380CC4-5D6E-409C-BE32-E72D297353CC}">
              <c16:uniqueId val="{00000006-FB19-4CC3-ACDA-4B5D2B2FDA15}"/>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882644710517727E-2"/>
          <c:y val="0.23609275592300386"/>
          <c:w val="0.9053144357538575"/>
          <c:h val="0.53052092540375551"/>
        </c:manualLayout>
      </c:layout>
      <c:lineChart>
        <c:grouping val="standard"/>
        <c:varyColors val="0"/>
        <c:ser>
          <c:idx val="0"/>
          <c:order val="0"/>
          <c:tx>
            <c:strRef>
              <c:f>'HIV prev PWID _by gender'!$B$1</c:f>
              <c:strCache>
                <c:ptCount val="1"/>
                <c:pt idx="0">
                  <c:v>Male who inject drugs</c:v>
                </c:pt>
              </c:strCache>
            </c:strRef>
          </c:tx>
          <c:spPr>
            <a:ln>
              <a:solidFill>
                <a:schemeClr val="bg1"/>
              </a:solidFill>
            </a:ln>
          </c:spPr>
          <c:marker>
            <c:symbol val="circle"/>
            <c:size val="15"/>
            <c:spPr>
              <a:solidFill>
                <a:srgbClr val="63CDF6"/>
              </a:solidFill>
              <a:ln>
                <a:noFill/>
              </a:ln>
            </c:spPr>
          </c:marker>
          <c:dLbls>
            <c:dLbl>
              <c:idx val="0"/>
              <c:layout>
                <c:manualLayout>
                  <c:x val="-5.3293509819993751E-3"/>
                  <c:y val="-2.43035400203697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14-45E4-9D35-E244C17BFE18}"/>
                </c:ext>
              </c:extLst>
            </c:dLbl>
            <c:dLbl>
              <c:idx val="6"/>
              <c:layout>
                <c:manualLayout>
                  <c:x val="-2.9301633570419754E-2"/>
                  <c:y val="-3.8198773166250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5E-4AA5-A5DC-491DD0A026D9}"/>
                </c:ext>
              </c:extLst>
            </c:dLbl>
            <c:dLbl>
              <c:idx val="10"/>
              <c:layout>
                <c:manualLayout>
                  <c:x val="-2.9305449138361396E-2"/>
                  <c:y val="-2.862286785425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13-493E-880C-29F346371DC8}"/>
                </c:ext>
              </c:extLst>
            </c:dLbl>
            <c:spPr>
              <a:noFill/>
              <a:ln>
                <a:noFill/>
              </a:ln>
              <a:effectLst/>
            </c:spPr>
            <c:txPr>
              <a:bodyPr/>
              <a:lstStyle/>
              <a:p>
                <a:pPr>
                  <a:defRPr sz="1400">
                    <a:solidFill>
                      <a:srgbClr val="00AEEF"/>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 _by gender'!$A$2:$A$13</c:f>
              <c:strCache>
                <c:ptCount val="12"/>
                <c:pt idx="0">
                  <c:v>Afghanistan
 (2012)</c:v>
                </c:pt>
                <c:pt idx="1">
                  <c:v>Bangladesh
(2016) *</c:v>
                </c:pt>
                <c:pt idx="2">
                  <c:v>China
(2020)</c:v>
                </c:pt>
                <c:pt idx="3">
                  <c:v>India 
(2014-15)</c:v>
                </c:pt>
                <c:pt idx="4">
                  <c:v>Indonesia
 (2018-19)</c:v>
                </c:pt>
                <c:pt idx="5">
                  <c:v>Malaysia
 (2017)</c:v>
                </c:pt>
                <c:pt idx="6">
                  <c:v>Myanmar
 (2018)</c:v>
                </c:pt>
                <c:pt idx="7">
                  <c:v>Nepal
(2020)</c:v>
                </c:pt>
                <c:pt idx="8">
                  <c:v>Pakistan
 (2016) **</c:v>
                </c:pt>
                <c:pt idx="9">
                  <c:v>Philippines
 (2015)</c:v>
                </c:pt>
                <c:pt idx="10">
                  <c:v>Thailand
 (2020)</c:v>
                </c:pt>
                <c:pt idx="11">
                  <c:v>Viet Nam
 (2019)</c:v>
                </c:pt>
              </c:strCache>
            </c:strRef>
          </c:cat>
          <c:val>
            <c:numRef>
              <c:f>'HIV prev PWID _by gender'!$B$2:$B$13</c:f>
              <c:numCache>
                <c:formatCode>0.0</c:formatCode>
                <c:ptCount val="12"/>
                <c:pt idx="0">
                  <c:v>4.3899999999999997</c:v>
                </c:pt>
                <c:pt idx="1">
                  <c:v>19.8</c:v>
                </c:pt>
                <c:pt idx="2">
                  <c:v>4.53</c:v>
                </c:pt>
                <c:pt idx="3">
                  <c:v>9.9</c:v>
                </c:pt>
                <c:pt idx="4">
                  <c:v>13.6</c:v>
                </c:pt>
                <c:pt idx="5">
                  <c:v>13.5</c:v>
                </c:pt>
                <c:pt idx="6">
                  <c:v>19.2</c:v>
                </c:pt>
                <c:pt idx="7">
                  <c:v>2.8</c:v>
                </c:pt>
                <c:pt idx="8">
                  <c:v>20.9</c:v>
                </c:pt>
                <c:pt idx="9">
                  <c:v>22.8</c:v>
                </c:pt>
                <c:pt idx="10">
                  <c:v>12.2</c:v>
                </c:pt>
                <c:pt idx="11">
                  <c:v>12.7</c:v>
                </c:pt>
              </c:numCache>
            </c:numRef>
          </c:val>
          <c:smooth val="0"/>
          <c:extLst>
            <c:ext xmlns:c16="http://schemas.microsoft.com/office/drawing/2014/chart" uri="{C3380CC4-5D6E-409C-BE32-E72D297353CC}">
              <c16:uniqueId val="{00000001-BD14-45E4-9D35-E244C17BFE18}"/>
            </c:ext>
          </c:extLst>
        </c:ser>
        <c:ser>
          <c:idx val="1"/>
          <c:order val="1"/>
          <c:tx>
            <c:strRef>
              <c:f>'HIV prev PWID _by gender'!$C$1</c:f>
              <c:strCache>
                <c:ptCount val="1"/>
                <c:pt idx="0">
                  <c:v>Female who inject drugs</c:v>
                </c:pt>
              </c:strCache>
            </c:strRef>
          </c:tx>
          <c:spPr>
            <a:ln>
              <a:noFill/>
            </a:ln>
          </c:spPr>
          <c:marker>
            <c:symbol val="circle"/>
            <c:size val="15"/>
            <c:spPr>
              <a:solidFill>
                <a:srgbClr val="F15B40"/>
              </a:solidFill>
              <a:ln>
                <a:noFill/>
              </a:ln>
            </c:spPr>
          </c:marker>
          <c:dLbls>
            <c:dLbl>
              <c:idx val="10"/>
              <c:layout>
                <c:manualLayout>
                  <c:x val="-2.4207133326189317E-2"/>
                  <c:y val="4.7784620392668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13-493E-880C-29F346371DC8}"/>
                </c:ext>
              </c:extLst>
            </c:dLbl>
            <c:spPr>
              <a:noFill/>
              <a:ln>
                <a:noFill/>
              </a:ln>
              <a:effectLst/>
            </c:spPr>
            <c:txPr>
              <a:bodyPr/>
              <a:lstStyle/>
              <a:p>
                <a:pPr>
                  <a:defRPr sz="1400">
                    <a:solidFill>
                      <a:srgbClr val="FF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 _by gender'!$A$2:$A$13</c:f>
              <c:strCache>
                <c:ptCount val="12"/>
                <c:pt idx="0">
                  <c:v>Afghanistan
 (2012)</c:v>
                </c:pt>
                <c:pt idx="1">
                  <c:v>Bangladesh
(2016) *</c:v>
                </c:pt>
                <c:pt idx="2">
                  <c:v>China
(2020)</c:v>
                </c:pt>
                <c:pt idx="3">
                  <c:v>India 
(2014-15)</c:v>
                </c:pt>
                <c:pt idx="4">
                  <c:v>Indonesia
 (2018-19)</c:v>
                </c:pt>
                <c:pt idx="5">
                  <c:v>Malaysia
 (2017)</c:v>
                </c:pt>
                <c:pt idx="6">
                  <c:v>Myanmar
 (2018)</c:v>
                </c:pt>
                <c:pt idx="7">
                  <c:v>Nepal
(2020)</c:v>
                </c:pt>
                <c:pt idx="8">
                  <c:v>Pakistan
 (2016) **</c:v>
                </c:pt>
                <c:pt idx="9">
                  <c:v>Philippines
 (2015)</c:v>
                </c:pt>
                <c:pt idx="10">
                  <c:v>Thailand
 (2020)</c:v>
                </c:pt>
                <c:pt idx="11">
                  <c:v>Viet Nam
 (2019)</c:v>
                </c:pt>
              </c:strCache>
            </c:strRef>
          </c:cat>
          <c:val>
            <c:numRef>
              <c:f>'HIV prev PWID _by gender'!$C$2:$C$13</c:f>
              <c:numCache>
                <c:formatCode>0</c:formatCode>
                <c:ptCount val="12"/>
                <c:pt idx="1">
                  <c:v>5</c:v>
                </c:pt>
                <c:pt idx="2" formatCode="0.0">
                  <c:v>6.42</c:v>
                </c:pt>
                <c:pt idx="4" formatCode="0.0">
                  <c:v>15</c:v>
                </c:pt>
                <c:pt idx="6" formatCode="0.0">
                  <c:v>7.7</c:v>
                </c:pt>
                <c:pt idx="7" formatCode="0.0">
                  <c:v>2</c:v>
                </c:pt>
                <c:pt idx="8" formatCode="0.0">
                  <c:v>26.1</c:v>
                </c:pt>
                <c:pt idx="9" formatCode="0.0">
                  <c:v>25.2</c:v>
                </c:pt>
                <c:pt idx="10" formatCode="0.0">
                  <c:v>9.4</c:v>
                </c:pt>
              </c:numCache>
            </c:numRef>
          </c:val>
          <c:smooth val="0"/>
          <c:extLst>
            <c:ext xmlns:c16="http://schemas.microsoft.com/office/drawing/2014/chart" uri="{C3380CC4-5D6E-409C-BE32-E72D297353CC}">
              <c16:uniqueId val="{00000002-BD14-45E4-9D35-E244C17BFE18}"/>
            </c:ext>
          </c:extLst>
        </c:ser>
        <c:dLbls>
          <c:showLegendKey val="0"/>
          <c:showVal val="0"/>
          <c:showCatName val="0"/>
          <c:showSerName val="0"/>
          <c:showPercent val="0"/>
          <c:showBubbleSize val="0"/>
        </c:dLbls>
        <c:marker val="1"/>
        <c:smooth val="0"/>
        <c:axId val="313316864"/>
        <c:axId val="313318400"/>
      </c:lineChart>
      <c:catAx>
        <c:axId val="313316864"/>
        <c:scaling>
          <c:orientation val="minMax"/>
        </c:scaling>
        <c:delete val="0"/>
        <c:axPos val="b"/>
        <c:majorGridlines>
          <c:spPr>
            <a:ln w="19050">
              <a:solidFill>
                <a:srgbClr val="33CCCC"/>
              </a:solidFill>
              <a:prstDash val="sysDot"/>
            </a:ln>
          </c:spPr>
        </c:majorGridlines>
        <c:numFmt formatCode="General" sourceLinked="0"/>
        <c:majorTickMark val="none"/>
        <c:minorTickMark val="none"/>
        <c:tickLblPos val="high"/>
        <c:spPr>
          <a:noFill/>
          <a:ln w="9525">
            <a:solidFill>
              <a:srgbClr val="33CCCC"/>
            </a:solidFill>
          </a:ln>
        </c:spPr>
        <c:txPr>
          <a:bodyPr/>
          <a:lstStyle/>
          <a:p>
            <a:pPr>
              <a:defRPr sz="1100"/>
            </a:pPr>
            <a:endParaRPr lang="en-US"/>
          </a:p>
        </c:txPr>
        <c:crossAx val="313318400"/>
        <c:crosses val="autoZero"/>
        <c:auto val="1"/>
        <c:lblAlgn val="ctr"/>
        <c:lblOffset val="100"/>
        <c:noMultiLvlLbl val="0"/>
      </c:catAx>
      <c:valAx>
        <c:axId val="313318400"/>
        <c:scaling>
          <c:orientation val="minMax"/>
          <c:max val="50"/>
        </c:scaling>
        <c:delete val="0"/>
        <c:axPos val="l"/>
        <c:title>
          <c:tx>
            <c:rich>
              <a:bodyPr rot="-5400000" vert="horz"/>
              <a:lstStyle/>
              <a:p>
                <a:pPr>
                  <a:defRPr sz="1400"/>
                </a:pPr>
                <a:r>
                  <a:rPr lang="en-GB" sz="1400"/>
                  <a:t>HIV prevalence</a:t>
                </a:r>
                <a:r>
                  <a:rPr lang="en-GB" sz="1400" baseline="0"/>
                  <a:t> (%)</a:t>
                </a:r>
                <a:endParaRPr lang="en-GB" sz="1400"/>
              </a:p>
            </c:rich>
          </c:tx>
          <c:layout>
            <c:manualLayout>
              <c:xMode val="edge"/>
              <c:yMode val="edge"/>
              <c:x val="1.4996786022088048E-2"/>
              <c:y val="0.33392401430231161"/>
            </c:manualLayout>
          </c:layout>
          <c:overlay val="0"/>
        </c:title>
        <c:numFmt formatCode="0" sourceLinked="0"/>
        <c:majorTickMark val="none"/>
        <c:minorTickMark val="none"/>
        <c:tickLblPos val="nextTo"/>
        <c:spPr>
          <a:ln>
            <a:solidFill>
              <a:srgbClr val="33CCCC"/>
            </a:solidFill>
          </a:ln>
        </c:spPr>
        <c:txPr>
          <a:bodyPr/>
          <a:lstStyle/>
          <a:p>
            <a:pPr>
              <a:defRPr sz="1200"/>
            </a:pPr>
            <a:endParaRPr lang="en-US"/>
          </a:p>
        </c:txPr>
        <c:crossAx val="313316864"/>
        <c:crosses val="autoZero"/>
        <c:crossBetween val="between"/>
        <c:majorUnit val="10"/>
      </c:valAx>
      <c:spPr>
        <a:ln>
          <a:solidFill>
            <a:srgbClr val="33CCCC"/>
          </a:solidFill>
          <a:prstDash val="solid"/>
        </a:ln>
      </c:spPr>
    </c:plotArea>
    <c:legend>
      <c:legendPos val="b"/>
      <c:layout>
        <c:manualLayout>
          <c:xMode val="edge"/>
          <c:yMode val="edge"/>
          <c:x val="0.21499787425194228"/>
          <c:y val="0.83065930292354084"/>
          <c:w val="0.60611135070731426"/>
          <c:h val="5.4070323463123175E-2"/>
        </c:manualLayout>
      </c:layout>
      <c:overlay val="0"/>
      <c:txPr>
        <a:bodyPr/>
        <a:lstStyle/>
        <a:p>
          <a:pPr>
            <a:defRPr sz="1200"/>
          </a:pPr>
          <a:endParaRPr lang="en-US"/>
        </a:p>
      </c:txPr>
    </c:legend>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541857360460948E-2"/>
          <c:y val="0.14523016806069972"/>
          <c:w val="0.9102352897093321"/>
          <c:h val="0.40475065501897756"/>
        </c:manualLayout>
      </c:layout>
      <c:barChart>
        <c:barDir val="col"/>
        <c:grouping val="clustered"/>
        <c:varyColors val="0"/>
        <c:ser>
          <c:idx val="0"/>
          <c:order val="0"/>
          <c:tx>
            <c:strRef>
              <c:f>'Subnat prev_PWID'!$B$2</c:f>
              <c:strCache>
                <c:ptCount val="1"/>
                <c:pt idx="0">
                  <c:v>Afghanistan</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prev_PWID'!$B$3:$B$37</c:f>
              <c:numCache>
                <c:formatCode>General</c:formatCode>
                <c:ptCount val="35"/>
                <c:pt idx="0" formatCode="0">
                  <c:v>15.7</c:v>
                </c:pt>
              </c:numCache>
            </c:numRef>
          </c:val>
          <c:extLst>
            <c:ext xmlns:c16="http://schemas.microsoft.com/office/drawing/2014/chart" uri="{C3380CC4-5D6E-409C-BE32-E72D297353CC}">
              <c16:uniqueId val="{00000000-644A-4F83-80EE-1BA3AE6E42EE}"/>
            </c:ext>
          </c:extLst>
        </c:ser>
        <c:ser>
          <c:idx val="1"/>
          <c:order val="1"/>
          <c:tx>
            <c:strRef>
              <c:f>'Subnat prev_PWID'!$C$2</c:f>
              <c:strCache>
                <c:ptCount val="1"/>
                <c:pt idx="0">
                  <c:v>Bangladesh</c:v>
                </c:pt>
              </c:strCache>
            </c:strRef>
          </c:tx>
          <c:spPr>
            <a:solidFill>
              <a:srgbClr val="A679FF"/>
            </a:solidFill>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4A-4F83-80EE-1BA3AE6E42E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prev_PWID'!$C$3:$C$37</c:f>
              <c:numCache>
                <c:formatCode>0</c:formatCode>
                <c:ptCount val="35"/>
                <c:pt idx="1">
                  <c:v>27.3</c:v>
                </c:pt>
              </c:numCache>
            </c:numRef>
          </c:val>
          <c:extLst>
            <c:ext xmlns:c16="http://schemas.microsoft.com/office/drawing/2014/chart" uri="{C3380CC4-5D6E-409C-BE32-E72D297353CC}">
              <c16:uniqueId val="{00000002-644A-4F83-80EE-1BA3AE6E42EE}"/>
            </c:ext>
          </c:extLst>
        </c:ser>
        <c:ser>
          <c:idx val="2"/>
          <c:order val="2"/>
          <c:tx>
            <c:strRef>
              <c:f>'Subnat prev_PWID'!$D$2</c:f>
              <c:strCache>
                <c:ptCount val="1"/>
                <c:pt idx="0">
                  <c:v>Cambodia</c:v>
                </c:pt>
              </c:strCache>
            </c:strRef>
          </c:tx>
          <c:spPr>
            <a:solidFill>
              <a:srgbClr val="35BB88"/>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prev_PWID'!$D$3:$D$37</c:f>
              <c:numCache>
                <c:formatCode>General</c:formatCode>
                <c:ptCount val="35"/>
                <c:pt idx="2" formatCode="0">
                  <c:v>20.6</c:v>
                </c:pt>
                <c:pt idx="3" formatCode="0">
                  <c:v>12.8</c:v>
                </c:pt>
              </c:numCache>
            </c:numRef>
          </c:val>
          <c:extLst>
            <c:ext xmlns:c16="http://schemas.microsoft.com/office/drawing/2014/chart" uri="{C3380CC4-5D6E-409C-BE32-E72D297353CC}">
              <c16:uniqueId val="{00000003-644A-4F83-80EE-1BA3AE6E42EE}"/>
            </c:ext>
          </c:extLst>
        </c:ser>
        <c:ser>
          <c:idx val="3"/>
          <c:order val="3"/>
          <c:tx>
            <c:strRef>
              <c:f>'Subnat prev_PWID'!$E$2</c:f>
              <c:strCache>
                <c:ptCount val="1"/>
                <c:pt idx="0">
                  <c:v>China</c:v>
                </c:pt>
              </c:strCache>
            </c:strRef>
          </c:tx>
          <c:spPr>
            <a:solidFill>
              <a:srgbClr val="EC008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prev_PWID'!$E$3:$E$37</c:f>
              <c:numCache>
                <c:formatCode>General</c:formatCode>
                <c:ptCount val="35"/>
                <c:pt idx="4" formatCode="0">
                  <c:v>18.3</c:v>
                </c:pt>
              </c:numCache>
            </c:numRef>
          </c:val>
          <c:extLst>
            <c:ext xmlns:c16="http://schemas.microsoft.com/office/drawing/2014/chart" uri="{C3380CC4-5D6E-409C-BE32-E72D297353CC}">
              <c16:uniqueId val="{00000004-644A-4F83-80EE-1BA3AE6E42EE}"/>
            </c:ext>
          </c:extLst>
        </c:ser>
        <c:ser>
          <c:idx val="4"/>
          <c:order val="4"/>
          <c:tx>
            <c:strRef>
              <c:f>'Subnat prev_PWID'!$F$2</c:f>
              <c:strCache>
                <c:ptCount val="1"/>
                <c:pt idx="0">
                  <c:v>India</c:v>
                </c:pt>
              </c:strCache>
            </c:strRef>
          </c:tx>
          <c:spPr>
            <a:solidFill>
              <a:srgbClr val="33CC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prev_PWID'!$F$3:$F$37</c:f>
              <c:numCache>
                <c:formatCode>General</c:formatCode>
                <c:ptCount val="35"/>
                <c:pt idx="5" formatCode="0">
                  <c:v>19.809999999999999</c:v>
                </c:pt>
                <c:pt idx="6" formatCode="0">
                  <c:v>16.21</c:v>
                </c:pt>
                <c:pt idx="7" formatCode="0">
                  <c:v>12.09</c:v>
                </c:pt>
                <c:pt idx="8" formatCode="0">
                  <c:v>10.77</c:v>
                </c:pt>
              </c:numCache>
            </c:numRef>
          </c:val>
          <c:extLst>
            <c:ext xmlns:c16="http://schemas.microsoft.com/office/drawing/2014/chart" uri="{C3380CC4-5D6E-409C-BE32-E72D297353CC}">
              <c16:uniqueId val="{00000005-644A-4F83-80EE-1BA3AE6E42EE}"/>
            </c:ext>
          </c:extLst>
        </c:ser>
        <c:ser>
          <c:idx val="5"/>
          <c:order val="5"/>
          <c:tx>
            <c:strRef>
              <c:f>'Subnat prev_PWID'!$G$2</c:f>
              <c:strCache>
                <c:ptCount val="1"/>
                <c:pt idx="0">
                  <c:v>Indonesia</c:v>
                </c:pt>
              </c:strCache>
            </c:strRef>
          </c:tx>
          <c:spPr>
            <a:solidFill>
              <a:srgbClr val="FFCC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prev_PWID'!$G$3:$G$37</c:f>
              <c:numCache>
                <c:formatCode>General</c:formatCode>
                <c:ptCount val="35"/>
                <c:pt idx="9" formatCode="0">
                  <c:v>43.6</c:v>
                </c:pt>
                <c:pt idx="10" formatCode="0">
                  <c:v>35.6</c:v>
                </c:pt>
                <c:pt idx="11" formatCode="0">
                  <c:v>28.4</c:v>
                </c:pt>
                <c:pt idx="12" formatCode="0">
                  <c:v>21.2</c:v>
                </c:pt>
              </c:numCache>
            </c:numRef>
          </c:val>
          <c:extLst>
            <c:ext xmlns:c16="http://schemas.microsoft.com/office/drawing/2014/chart" uri="{C3380CC4-5D6E-409C-BE32-E72D297353CC}">
              <c16:uniqueId val="{00000006-644A-4F83-80EE-1BA3AE6E42EE}"/>
            </c:ext>
          </c:extLst>
        </c:ser>
        <c:ser>
          <c:idx val="6"/>
          <c:order val="6"/>
          <c:tx>
            <c:strRef>
              <c:f>'Subnat prev_PWID'!$H$2</c:f>
              <c:strCache>
                <c:ptCount val="1"/>
                <c:pt idx="0">
                  <c:v>Malaysia</c:v>
                </c:pt>
              </c:strCache>
            </c:strRef>
          </c:tx>
          <c:spPr>
            <a:solidFill>
              <a:srgbClr val="99CC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prev_PWID'!$H$3:$H$37</c:f>
              <c:numCache>
                <c:formatCode>General</c:formatCode>
                <c:ptCount val="35"/>
                <c:pt idx="13" formatCode="0">
                  <c:v>31</c:v>
                </c:pt>
                <c:pt idx="14" formatCode="0">
                  <c:v>24.7</c:v>
                </c:pt>
                <c:pt idx="15" formatCode="0">
                  <c:v>24.6</c:v>
                </c:pt>
                <c:pt idx="16" formatCode="0">
                  <c:v>15.3</c:v>
                </c:pt>
                <c:pt idx="17" formatCode="0">
                  <c:v>13.3</c:v>
                </c:pt>
                <c:pt idx="18" formatCode="0">
                  <c:v>12.1</c:v>
                </c:pt>
              </c:numCache>
            </c:numRef>
          </c:val>
          <c:extLst>
            <c:ext xmlns:c16="http://schemas.microsoft.com/office/drawing/2014/chart" uri="{C3380CC4-5D6E-409C-BE32-E72D297353CC}">
              <c16:uniqueId val="{00000007-644A-4F83-80EE-1BA3AE6E42EE}"/>
            </c:ext>
          </c:extLst>
        </c:ser>
        <c:ser>
          <c:idx val="7"/>
          <c:order val="7"/>
          <c:tx>
            <c:strRef>
              <c:f>'Subnat prev_PWID'!$I$2</c:f>
              <c:strCache>
                <c:ptCount val="1"/>
                <c:pt idx="0">
                  <c:v>Myanmar</c:v>
                </c:pt>
              </c:strCache>
            </c:strRef>
          </c:tx>
          <c:spPr>
            <a:solidFill>
              <a:srgbClr val="FF7C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prev_PWID'!$I$3:$I$37</c:f>
              <c:numCache>
                <c:formatCode>General</c:formatCode>
                <c:ptCount val="35"/>
                <c:pt idx="19" formatCode="0">
                  <c:v>66.900000000000006</c:v>
                </c:pt>
                <c:pt idx="20" formatCode="0">
                  <c:v>45</c:v>
                </c:pt>
                <c:pt idx="21" formatCode="0">
                  <c:v>25.2</c:v>
                </c:pt>
                <c:pt idx="22" formatCode="0">
                  <c:v>24.4</c:v>
                </c:pt>
              </c:numCache>
            </c:numRef>
          </c:val>
          <c:extLst>
            <c:ext xmlns:c16="http://schemas.microsoft.com/office/drawing/2014/chart" uri="{C3380CC4-5D6E-409C-BE32-E72D297353CC}">
              <c16:uniqueId val="{00000008-644A-4F83-80EE-1BA3AE6E42EE}"/>
            </c:ext>
          </c:extLst>
        </c:ser>
        <c:ser>
          <c:idx val="8"/>
          <c:order val="8"/>
          <c:tx>
            <c:strRef>
              <c:f>'Subnat prev_PWID'!$J$2</c:f>
              <c:strCache>
                <c:ptCount val="1"/>
                <c:pt idx="0">
                  <c:v>Nepal</c:v>
                </c:pt>
              </c:strCache>
            </c:strRef>
          </c:tx>
          <c:spPr>
            <a:solidFill>
              <a:srgbClr val="92D05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prev_PWID'!$J$3:$J$37</c:f>
              <c:numCache>
                <c:formatCode>General</c:formatCode>
                <c:ptCount val="35"/>
              </c:numCache>
            </c:numRef>
          </c:val>
          <c:extLst>
            <c:ext xmlns:c16="http://schemas.microsoft.com/office/drawing/2014/chart" uri="{C3380CC4-5D6E-409C-BE32-E72D297353CC}">
              <c16:uniqueId val="{00000009-644A-4F83-80EE-1BA3AE6E42EE}"/>
            </c:ext>
          </c:extLst>
        </c:ser>
        <c:ser>
          <c:idx val="9"/>
          <c:order val="9"/>
          <c:tx>
            <c:strRef>
              <c:f>'Subnat prev_PWID'!$K$2</c:f>
              <c:strCache>
                <c:ptCount val="1"/>
                <c:pt idx="0">
                  <c:v>Pakistan</c:v>
                </c:pt>
              </c:strCache>
            </c:strRef>
          </c:tx>
          <c:spPr>
            <a:solidFill>
              <a:srgbClr val="00CC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prev_PWID'!$K$3:$K$37</c:f>
              <c:numCache>
                <c:formatCode>General</c:formatCode>
                <c:ptCount val="35"/>
                <c:pt idx="23" formatCode="0">
                  <c:v>48.7</c:v>
                </c:pt>
                <c:pt idx="24" formatCode="0">
                  <c:v>47.38</c:v>
                </c:pt>
                <c:pt idx="25" formatCode="0">
                  <c:v>36.4</c:v>
                </c:pt>
              </c:numCache>
            </c:numRef>
          </c:val>
          <c:extLst>
            <c:ext xmlns:c16="http://schemas.microsoft.com/office/drawing/2014/chart" uri="{C3380CC4-5D6E-409C-BE32-E72D297353CC}">
              <c16:uniqueId val="{0000000A-644A-4F83-80EE-1BA3AE6E42EE}"/>
            </c:ext>
          </c:extLst>
        </c:ser>
        <c:ser>
          <c:idx val="10"/>
          <c:order val="10"/>
          <c:tx>
            <c:strRef>
              <c:f>'Subnat prev_PWID'!$L$2</c:f>
              <c:strCache>
                <c:ptCount val="1"/>
                <c:pt idx="0">
                  <c:v>Philippines</c:v>
                </c:pt>
              </c:strCache>
            </c:strRef>
          </c:tx>
          <c:spPr>
            <a:solidFill>
              <a:srgbClr val="B8AF82"/>
            </a:solidFill>
          </c:spPr>
          <c:invertIfNegative val="0"/>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4A-4F83-80EE-1BA3AE6E42EE}"/>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4A-4F83-80EE-1BA3AE6E42EE}"/>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4A-4F83-80EE-1BA3AE6E42EE}"/>
                </c:ext>
              </c:extLst>
            </c:dLbl>
            <c:numFmt formatCode="#,##0" sourceLinked="0"/>
            <c:spPr>
              <a:noFill/>
              <a:ln>
                <a:noFill/>
              </a:ln>
              <a:effectLst/>
            </c:spPr>
            <c:txPr>
              <a:bodyPr/>
              <a:lstStyle/>
              <a:p>
                <a:pPr>
                  <a:defRPr sz="12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prev_PWID'!$L$3:$L$37</c:f>
              <c:numCache>
                <c:formatCode>General</c:formatCode>
                <c:ptCount val="35"/>
                <c:pt idx="26" formatCode="0">
                  <c:v>42.79</c:v>
                </c:pt>
              </c:numCache>
            </c:numRef>
          </c:val>
          <c:extLst>
            <c:ext xmlns:c16="http://schemas.microsoft.com/office/drawing/2014/chart" uri="{C3380CC4-5D6E-409C-BE32-E72D297353CC}">
              <c16:uniqueId val="{0000000E-644A-4F83-80EE-1BA3AE6E42EE}"/>
            </c:ext>
          </c:extLst>
        </c:ser>
        <c:ser>
          <c:idx val="11"/>
          <c:order val="11"/>
          <c:tx>
            <c:strRef>
              <c:f>'Subnat prev_PWID'!$M$2</c:f>
              <c:strCache>
                <c:ptCount val="1"/>
                <c:pt idx="0">
                  <c:v>Thailand</c:v>
                </c:pt>
              </c:strCache>
            </c:strRef>
          </c:tx>
          <c:spPr>
            <a:solidFill>
              <a:srgbClr val="FF99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prev_PWID'!$M$3:$M$37</c:f>
              <c:numCache>
                <c:formatCode>General</c:formatCode>
                <c:ptCount val="35"/>
                <c:pt idx="27" formatCode="0">
                  <c:v>18.5</c:v>
                </c:pt>
              </c:numCache>
            </c:numRef>
          </c:val>
          <c:extLst>
            <c:ext xmlns:c16="http://schemas.microsoft.com/office/drawing/2014/chart" uri="{C3380CC4-5D6E-409C-BE32-E72D297353CC}">
              <c16:uniqueId val="{0000000F-644A-4F83-80EE-1BA3AE6E42EE}"/>
            </c:ext>
          </c:extLst>
        </c:ser>
        <c:ser>
          <c:idx val="12"/>
          <c:order val="12"/>
          <c:tx>
            <c:strRef>
              <c:f>'Subnat prev_PWID'!$N$2</c:f>
              <c:strCache>
                <c:ptCount val="1"/>
                <c:pt idx="0">
                  <c:v>Vietnam</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 prev_PWID'!$A$3:$A$37</c:f>
              <c:strCache>
                <c:ptCount val="35"/>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Karachi (2016)</c:v>
                </c:pt>
                <c:pt idx="24">
                  <c:v>Faisalabad (2016)</c:v>
                </c:pt>
                <c:pt idx="25">
                  <c:v>Lahore (2016)</c:v>
                </c:pt>
                <c:pt idx="26">
                  <c:v>Cebu City (2015)</c:v>
                </c:pt>
                <c:pt idx="27">
                  <c:v>Songkhla (2020)</c:v>
                </c:pt>
                <c:pt idx="28">
                  <c:v>Dien Bien (2019)</c:v>
                </c:pt>
                <c:pt idx="29">
                  <c:v>Son La (2019)</c:v>
                </c:pt>
                <c:pt idx="30">
                  <c:v>Hai Phong (2019)</c:v>
                </c:pt>
                <c:pt idx="31">
                  <c:v>Quang Ninh (2019)</c:v>
                </c:pt>
                <c:pt idx="32">
                  <c:v>Binh Duong (2019)</c:v>
                </c:pt>
                <c:pt idx="33">
                  <c:v>Can Tho (2019)</c:v>
                </c:pt>
                <c:pt idx="34">
                  <c:v>Than Hoa (2019)</c:v>
                </c:pt>
              </c:strCache>
            </c:strRef>
          </c:cat>
          <c:val>
            <c:numRef>
              <c:f>'Subnat prev_PWID'!$N$3:$N$37</c:f>
              <c:numCache>
                <c:formatCode>General</c:formatCode>
                <c:ptCount val="35"/>
                <c:pt idx="28" formatCode="0">
                  <c:v>26</c:v>
                </c:pt>
                <c:pt idx="29" formatCode="0">
                  <c:v>24.3</c:v>
                </c:pt>
                <c:pt idx="30" formatCode="0">
                  <c:v>20.7</c:v>
                </c:pt>
                <c:pt idx="31" formatCode="0">
                  <c:v>19.3</c:v>
                </c:pt>
                <c:pt idx="32" formatCode="0">
                  <c:v>19</c:v>
                </c:pt>
                <c:pt idx="33" formatCode="0">
                  <c:v>19</c:v>
                </c:pt>
                <c:pt idx="34" formatCode="0">
                  <c:v>15</c:v>
                </c:pt>
              </c:numCache>
            </c:numRef>
          </c:val>
          <c:extLst>
            <c:ext xmlns:c16="http://schemas.microsoft.com/office/drawing/2014/chart" uri="{C3380CC4-5D6E-409C-BE32-E72D297353CC}">
              <c16:uniqueId val="{00000010-644A-4F83-80EE-1BA3AE6E42EE}"/>
            </c:ext>
          </c:extLst>
        </c:ser>
        <c:dLbls>
          <c:showLegendKey val="0"/>
          <c:showVal val="0"/>
          <c:showCatName val="0"/>
          <c:showSerName val="0"/>
          <c:showPercent val="0"/>
          <c:showBubbleSize val="0"/>
        </c:dLbls>
        <c:gapWidth val="80"/>
        <c:overlap val="100"/>
        <c:axId val="323275776"/>
        <c:axId val="323363584"/>
      </c:barChart>
      <c:catAx>
        <c:axId val="323275776"/>
        <c:scaling>
          <c:orientation val="minMax"/>
        </c:scaling>
        <c:delete val="0"/>
        <c:axPos val="b"/>
        <c:numFmt formatCode="General" sourceLinked="0"/>
        <c:majorTickMark val="out"/>
        <c:minorTickMark val="none"/>
        <c:tickLblPos val="nextTo"/>
        <c:txPr>
          <a:bodyPr rot="-2700000"/>
          <a:lstStyle/>
          <a:p>
            <a:pPr>
              <a:defRPr sz="1150" b="1"/>
            </a:pPr>
            <a:endParaRPr lang="en-US"/>
          </a:p>
        </c:txPr>
        <c:crossAx val="323363584"/>
        <c:crosses val="autoZero"/>
        <c:auto val="1"/>
        <c:lblAlgn val="ctr"/>
        <c:lblOffset val="100"/>
        <c:noMultiLvlLbl val="0"/>
      </c:catAx>
      <c:valAx>
        <c:axId val="323363584"/>
        <c:scaling>
          <c:orientation val="minMax"/>
          <c:max val="80"/>
        </c:scaling>
        <c:delete val="0"/>
        <c:axPos val="l"/>
        <c:majorGridlines>
          <c:spPr>
            <a:ln>
              <a:solidFill>
                <a:schemeClr val="tx2">
                  <a:lumMod val="20000"/>
                  <a:lumOff val="80000"/>
                </a:schemeClr>
              </a:solidFill>
              <a:prstDash val="sysDash"/>
            </a:ln>
          </c:spPr>
        </c:majorGridlines>
        <c:title>
          <c:tx>
            <c:rich>
              <a:bodyPr rot="-5400000" vert="horz"/>
              <a:lstStyle/>
              <a:p>
                <a:pPr>
                  <a:defRPr/>
                </a:pPr>
                <a:r>
                  <a:rPr lang="en-GB"/>
                  <a:t>HIV</a:t>
                </a:r>
                <a:r>
                  <a:rPr lang="en-GB" baseline="0"/>
                  <a:t> prevalence (%)</a:t>
                </a:r>
                <a:endParaRPr lang="en-GB"/>
              </a:p>
            </c:rich>
          </c:tx>
          <c:layout>
            <c:manualLayout>
              <c:xMode val="edge"/>
              <c:yMode val="edge"/>
              <c:x val="8.7213000756384829E-3"/>
              <c:y val="0.17373167600134418"/>
            </c:manualLayout>
          </c:layout>
          <c:overlay val="0"/>
        </c:title>
        <c:numFmt formatCode="0" sourceLinked="0"/>
        <c:majorTickMark val="out"/>
        <c:minorTickMark val="none"/>
        <c:tickLblPos val="nextTo"/>
        <c:txPr>
          <a:bodyPr/>
          <a:lstStyle/>
          <a:p>
            <a:pPr>
              <a:defRPr b="1"/>
            </a:pPr>
            <a:endParaRPr lang="en-US"/>
          </a:p>
        </c:txPr>
        <c:crossAx val="323275776"/>
        <c:crosses val="autoZero"/>
        <c:crossBetween val="between"/>
        <c:majorUnit val="20"/>
      </c:valAx>
    </c:plotArea>
    <c:legend>
      <c:legendPos val="b"/>
      <c:legendEntry>
        <c:idx val="8"/>
        <c:delete val="1"/>
      </c:legendEntry>
      <c:layout>
        <c:manualLayout>
          <c:xMode val="edge"/>
          <c:yMode val="edge"/>
          <c:x val="9.7916666666666666E-2"/>
          <c:y val="0.88023178639663835"/>
          <c:w val="0.8520833333333333"/>
          <c:h val="0.10059692645521895"/>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88C540"/>
            </a:solidFill>
          </c:spPr>
          <c:dPt>
            <c:idx val="0"/>
            <c:bubble3D val="0"/>
            <c:spPr>
              <a:solidFill>
                <a:srgbClr val="EC008C"/>
              </a:solidFill>
            </c:spPr>
            <c:extLst>
              <c:ext xmlns:c16="http://schemas.microsoft.com/office/drawing/2014/chart" uri="{C3380CC4-5D6E-409C-BE32-E72D297353CC}">
                <c16:uniqueId val="{00000001-5CE6-45D4-9B53-6B6834521AAA}"/>
              </c:ext>
            </c:extLst>
          </c:dPt>
          <c:dPt>
            <c:idx val="1"/>
            <c:bubble3D val="0"/>
            <c:spPr>
              <a:solidFill>
                <a:schemeClr val="bg1">
                  <a:lumMod val="65000"/>
                </a:schemeClr>
              </a:solidFill>
              <a:ln>
                <a:solidFill>
                  <a:schemeClr val="bg1"/>
                </a:solidFill>
              </a:ln>
            </c:spPr>
            <c:extLst>
              <c:ext xmlns:c16="http://schemas.microsoft.com/office/drawing/2014/chart" uri="{C3380CC4-5D6E-409C-BE32-E72D297353CC}">
                <c16:uniqueId val="{00000003-5CE6-45D4-9B53-6B6834521AAA}"/>
              </c:ext>
            </c:extLst>
          </c:dPt>
          <c:val>
            <c:numRef>
              <c:f>'IPT circle and bar'!$B$15:$C$15</c:f>
              <c:numCache>
                <c:formatCode>General</c:formatCode>
                <c:ptCount val="2"/>
                <c:pt idx="0">
                  <c:v>51</c:v>
                </c:pt>
                <c:pt idx="1">
                  <c:v>49</c:v>
                </c:pt>
              </c:numCache>
            </c:numRef>
          </c:val>
          <c:extLst>
            <c:ext xmlns:c16="http://schemas.microsoft.com/office/drawing/2014/chart" uri="{C3380CC4-5D6E-409C-BE32-E72D297353CC}">
              <c16:uniqueId val="{00000004-5CE6-45D4-9B53-6B6834521AAA}"/>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88C540"/>
            </a:solidFill>
          </c:spPr>
          <c:dPt>
            <c:idx val="0"/>
            <c:bubble3D val="0"/>
            <c:spPr>
              <a:solidFill>
                <a:srgbClr val="00AEEF"/>
              </a:solidFill>
            </c:spPr>
            <c:extLst>
              <c:ext xmlns:c16="http://schemas.microsoft.com/office/drawing/2014/chart" uri="{C3380CC4-5D6E-409C-BE32-E72D297353CC}">
                <c16:uniqueId val="{00000001-2D87-4717-A675-80802787A274}"/>
              </c:ext>
            </c:extLst>
          </c:dPt>
          <c:dPt>
            <c:idx val="1"/>
            <c:bubble3D val="0"/>
            <c:spPr>
              <a:solidFill>
                <a:schemeClr val="bg1">
                  <a:lumMod val="65000"/>
                </a:schemeClr>
              </a:solidFill>
              <a:ln>
                <a:solidFill>
                  <a:schemeClr val="bg1"/>
                </a:solidFill>
              </a:ln>
            </c:spPr>
            <c:extLst>
              <c:ext xmlns:c16="http://schemas.microsoft.com/office/drawing/2014/chart" uri="{C3380CC4-5D6E-409C-BE32-E72D297353CC}">
                <c16:uniqueId val="{00000003-2D87-4717-A675-80802787A274}"/>
              </c:ext>
            </c:extLst>
          </c:dPt>
          <c:val>
            <c:numRef>
              <c:f>'IPT circle and bar'!$B$16:$C$16</c:f>
              <c:numCache>
                <c:formatCode>General</c:formatCode>
                <c:ptCount val="2"/>
                <c:pt idx="0">
                  <c:v>27</c:v>
                </c:pt>
                <c:pt idx="1">
                  <c:v>73</c:v>
                </c:pt>
              </c:numCache>
            </c:numRef>
          </c:val>
          <c:extLst>
            <c:ext xmlns:c16="http://schemas.microsoft.com/office/drawing/2014/chart" uri="{C3380CC4-5D6E-409C-BE32-E72D297353CC}">
              <c16:uniqueId val="{00000004-2D87-4717-A675-80802787A274}"/>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88C540"/>
            </a:solidFill>
          </c:spPr>
          <c:dPt>
            <c:idx val="0"/>
            <c:bubble3D val="0"/>
            <c:spPr>
              <a:solidFill>
                <a:srgbClr val="F78E1E"/>
              </a:solidFill>
            </c:spPr>
            <c:extLst>
              <c:ext xmlns:c16="http://schemas.microsoft.com/office/drawing/2014/chart" uri="{C3380CC4-5D6E-409C-BE32-E72D297353CC}">
                <c16:uniqueId val="{00000001-DDB5-4C05-8CF4-56C4531A32D6}"/>
              </c:ext>
            </c:extLst>
          </c:dPt>
          <c:dPt>
            <c:idx val="1"/>
            <c:bubble3D val="0"/>
            <c:spPr>
              <a:solidFill>
                <a:schemeClr val="bg1">
                  <a:lumMod val="65000"/>
                </a:schemeClr>
              </a:solidFill>
              <a:ln>
                <a:solidFill>
                  <a:schemeClr val="bg1"/>
                </a:solidFill>
              </a:ln>
            </c:spPr>
            <c:extLst>
              <c:ext xmlns:c16="http://schemas.microsoft.com/office/drawing/2014/chart" uri="{C3380CC4-5D6E-409C-BE32-E72D297353CC}">
                <c16:uniqueId val="{00000003-DDB5-4C05-8CF4-56C4531A32D6}"/>
              </c:ext>
            </c:extLst>
          </c:dPt>
          <c:val>
            <c:numRef>
              <c:f>'IPT circle and bar'!$B$17:$C$17</c:f>
              <c:numCache>
                <c:formatCode>General</c:formatCode>
                <c:ptCount val="2"/>
                <c:pt idx="0">
                  <c:v>14</c:v>
                </c:pt>
                <c:pt idx="1">
                  <c:v>86</c:v>
                </c:pt>
              </c:numCache>
            </c:numRef>
          </c:val>
          <c:extLst>
            <c:ext xmlns:c16="http://schemas.microsoft.com/office/drawing/2014/chart" uri="{C3380CC4-5D6E-409C-BE32-E72D297353CC}">
              <c16:uniqueId val="{00000004-DDB5-4C05-8CF4-56C4531A32D6}"/>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77994458949005"/>
          <c:y val="8.8898335686541249E-2"/>
          <c:w val="0.86848127985779355"/>
          <c:h val="0.36970208196805876"/>
        </c:manualLayout>
      </c:layout>
      <c:barChart>
        <c:barDir val="col"/>
        <c:grouping val="clustered"/>
        <c:varyColors val="0"/>
        <c:ser>
          <c:idx val="0"/>
          <c:order val="0"/>
          <c:tx>
            <c:strRef>
              <c:f>'HCV &amp; STI'!$B$2</c:f>
              <c:strCache>
                <c:ptCount val="1"/>
                <c:pt idx="0">
                  <c:v>Hepatitis C</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'HCV &amp; STI'!$A$3:$A$19</c:f>
              <c:strCache>
                <c:ptCount val="17"/>
                <c:pt idx="0">
                  <c:v>Afghanistan (Herat, 2012)</c:v>
                </c:pt>
                <c:pt idx="1">
                  <c:v>Afghanistan (Kabul, 2012)</c:v>
                </c:pt>
                <c:pt idx="2">
                  <c:v>Bangladesh (Dhaka, 2011)</c:v>
                </c:pt>
                <c:pt idx="3">
                  <c:v>Bangladesh (Chandpur, 2011)</c:v>
                </c:pt>
                <c:pt idx="4">
                  <c:v>Cambodia (2017)</c:v>
                </c:pt>
                <c:pt idx="5">
                  <c:v>China (Kuancheng, 2014)</c:v>
                </c:pt>
                <c:pt idx="6">
                  <c:v>India (Maharashtra, 2009-10)</c:v>
                </c:pt>
                <c:pt idx="7">
                  <c:v>Indonesia (2015)</c:v>
                </c:pt>
                <c:pt idx="8">
                  <c:v>Myanmar (2018)</c:v>
                </c:pt>
                <c:pt idx="9">
                  <c:v>Myanmar (Yangon, 2018)</c:v>
                </c:pt>
                <c:pt idx="10">
                  <c:v>Nepal (2017)*</c:v>
                </c:pt>
                <c:pt idx="11">
                  <c:v>Nepal (Kathmandu, 2016)**</c:v>
                </c:pt>
                <c:pt idx="12">
                  <c:v>Philippines (Cebu, 2015) *</c:v>
                </c:pt>
                <c:pt idx="13">
                  <c:v>Philippines (Cebu, 2015) **</c:v>
                </c:pt>
                <c:pt idx="14">
                  <c:v>Philippines (Mandaue, 2015)*</c:v>
                </c:pt>
                <c:pt idx="15">
                  <c:v>Viet Nam (Can Tho, 2009)</c:v>
                </c:pt>
                <c:pt idx="16">
                  <c:v>Viet Nam (Hai Phong, 2009)</c:v>
                </c:pt>
              </c:strCache>
            </c:strRef>
          </c:cat>
          <c:val>
            <c:numRef>
              <c:f>'HCV &amp; STI'!$B$3:$B$19</c:f>
              <c:numCache>
                <c:formatCode>0</c:formatCode>
                <c:ptCount val="17"/>
                <c:pt idx="0">
                  <c:v>70.8</c:v>
                </c:pt>
                <c:pt idx="1">
                  <c:v>27.6</c:v>
                </c:pt>
                <c:pt idx="2">
                  <c:v>39.6</c:v>
                </c:pt>
                <c:pt idx="3">
                  <c:v>63.5</c:v>
                </c:pt>
                <c:pt idx="4">
                  <c:v>30.4</c:v>
                </c:pt>
                <c:pt idx="5">
                  <c:v>37.1</c:v>
                </c:pt>
                <c:pt idx="6">
                  <c:v>51.7</c:v>
                </c:pt>
                <c:pt idx="8">
                  <c:v>56</c:v>
                </c:pt>
                <c:pt idx="9">
                  <c:v>54.3</c:v>
                </c:pt>
                <c:pt idx="10">
                  <c:v>23.7</c:v>
                </c:pt>
                <c:pt idx="11">
                  <c:v>22</c:v>
                </c:pt>
                <c:pt idx="12">
                  <c:v>79.599999999999994</c:v>
                </c:pt>
                <c:pt idx="13">
                  <c:v>38.83</c:v>
                </c:pt>
                <c:pt idx="14">
                  <c:v>28.05</c:v>
                </c:pt>
              </c:numCache>
            </c:numRef>
          </c:val>
          <c:extLst>
            <c:ext xmlns:c16="http://schemas.microsoft.com/office/drawing/2014/chart" uri="{C3380CC4-5D6E-409C-BE32-E72D297353CC}">
              <c16:uniqueId val="{00000000-EE3E-4274-B0E3-84C040272F4E}"/>
            </c:ext>
          </c:extLst>
        </c:ser>
        <c:ser>
          <c:idx val="1"/>
          <c:order val="1"/>
          <c:tx>
            <c:strRef>
              <c:f>'HCV &amp; STI'!$C$2</c:f>
              <c:strCache>
                <c:ptCount val="1"/>
                <c:pt idx="0">
                  <c:v>Syphilis</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'HCV &amp; STI'!$A$3:$A$19</c:f>
              <c:strCache>
                <c:ptCount val="17"/>
                <c:pt idx="0">
                  <c:v>Afghanistan (Herat, 2012)</c:v>
                </c:pt>
                <c:pt idx="1">
                  <c:v>Afghanistan (Kabul, 2012)</c:v>
                </c:pt>
                <c:pt idx="2">
                  <c:v>Bangladesh (Dhaka, 2011)</c:v>
                </c:pt>
                <c:pt idx="3">
                  <c:v>Bangladesh (Chandpur, 2011)</c:v>
                </c:pt>
                <c:pt idx="4">
                  <c:v>Cambodia (2017)</c:v>
                </c:pt>
                <c:pt idx="5">
                  <c:v>China (Kuancheng, 2014)</c:v>
                </c:pt>
                <c:pt idx="6">
                  <c:v>India (Maharashtra, 2009-10)</c:v>
                </c:pt>
                <c:pt idx="7">
                  <c:v>Indonesia (2015)</c:v>
                </c:pt>
                <c:pt idx="8">
                  <c:v>Myanmar (2018)</c:v>
                </c:pt>
                <c:pt idx="9">
                  <c:v>Myanmar (Yangon, 2018)</c:v>
                </c:pt>
                <c:pt idx="10">
                  <c:v>Nepal (2017)*</c:v>
                </c:pt>
                <c:pt idx="11">
                  <c:v>Nepal (Kathmandu, 2016)**</c:v>
                </c:pt>
                <c:pt idx="12">
                  <c:v>Philippines (Cebu, 2015) *</c:v>
                </c:pt>
                <c:pt idx="13">
                  <c:v>Philippines (Cebu, 2015) **</c:v>
                </c:pt>
                <c:pt idx="14">
                  <c:v>Philippines (Mandaue, 2015)*</c:v>
                </c:pt>
                <c:pt idx="15">
                  <c:v>Viet Nam (Can Tho, 2009)</c:v>
                </c:pt>
                <c:pt idx="16">
                  <c:v>Viet Nam (Hai Phong, 2009)</c:v>
                </c:pt>
              </c:strCache>
            </c:strRef>
          </c:cat>
          <c:val>
            <c:numRef>
              <c:f>'HCV &amp; STI'!$C$3:$C$19</c:f>
              <c:numCache>
                <c:formatCode>0</c:formatCode>
                <c:ptCount val="17"/>
                <c:pt idx="0">
                  <c:v>2.7</c:v>
                </c:pt>
                <c:pt idx="1">
                  <c:v>5.7</c:v>
                </c:pt>
                <c:pt idx="2">
                  <c:v>4.3</c:v>
                </c:pt>
                <c:pt idx="3">
                  <c:v>6.1</c:v>
                </c:pt>
                <c:pt idx="4">
                  <c:v>5.2</c:v>
                </c:pt>
                <c:pt idx="6">
                  <c:v>8.3000000000000007</c:v>
                </c:pt>
                <c:pt idx="7">
                  <c:v>1.5</c:v>
                </c:pt>
                <c:pt idx="8">
                  <c:v>1.5</c:v>
                </c:pt>
                <c:pt idx="9">
                  <c:v>5.7</c:v>
                </c:pt>
                <c:pt idx="10">
                  <c:v>2</c:v>
                </c:pt>
                <c:pt idx="11">
                  <c:v>0.3</c:v>
                </c:pt>
                <c:pt idx="12">
                  <c:v>4.08</c:v>
                </c:pt>
                <c:pt idx="13">
                  <c:v>4.8499999999999996</c:v>
                </c:pt>
                <c:pt idx="14">
                  <c:v>0.64</c:v>
                </c:pt>
                <c:pt idx="15">
                  <c:v>1.5</c:v>
                </c:pt>
                <c:pt idx="16">
                  <c:v>1.7</c:v>
                </c:pt>
              </c:numCache>
            </c:numRef>
          </c:val>
          <c:extLst>
            <c:ext xmlns:c16="http://schemas.microsoft.com/office/drawing/2014/chart" uri="{C3380CC4-5D6E-409C-BE32-E72D297353CC}">
              <c16:uniqueId val="{00000001-EE3E-4274-B0E3-84C040272F4E}"/>
            </c:ext>
          </c:extLst>
        </c:ser>
        <c:dLbls>
          <c:showLegendKey val="0"/>
          <c:showVal val="0"/>
          <c:showCatName val="0"/>
          <c:showSerName val="0"/>
          <c:showPercent val="0"/>
          <c:showBubbleSize val="0"/>
        </c:dLbls>
        <c:gapWidth val="150"/>
        <c:axId val="47092096"/>
        <c:axId val="47093632"/>
      </c:barChart>
      <c:catAx>
        <c:axId val="47092096"/>
        <c:scaling>
          <c:orientation val="minMax"/>
        </c:scaling>
        <c:delete val="0"/>
        <c:axPos val="b"/>
        <c:numFmt formatCode="General" sourceLinked="0"/>
        <c:majorTickMark val="out"/>
        <c:minorTickMark val="none"/>
        <c:tickLblPos val="nextTo"/>
        <c:crossAx val="47093632"/>
        <c:crosses val="autoZero"/>
        <c:auto val="1"/>
        <c:lblAlgn val="ctr"/>
        <c:lblOffset val="100"/>
        <c:noMultiLvlLbl val="0"/>
      </c:catAx>
      <c:valAx>
        <c:axId val="47093632"/>
        <c:scaling>
          <c:orientation val="minMax"/>
        </c:scaling>
        <c:delete val="0"/>
        <c:axPos val="l"/>
        <c:majorGridlines>
          <c:spPr>
            <a:ln w="6350">
              <a:solidFill>
                <a:schemeClr val="accent1">
                  <a:lumMod val="20000"/>
                  <a:lumOff val="80000"/>
                </a:schemeClr>
              </a:solidFill>
              <a:prstDash val="sysDash"/>
            </a:ln>
          </c:spPr>
        </c:majorGridlines>
        <c:title>
          <c:tx>
            <c:rich>
              <a:bodyPr rot="-5400000" vert="horz"/>
              <a:lstStyle/>
              <a:p>
                <a:pPr>
                  <a:defRPr/>
                </a:pPr>
                <a:r>
                  <a:rPr lang="en-GB"/>
                  <a:t>Prevalence (%)</a:t>
                </a:r>
              </a:p>
            </c:rich>
          </c:tx>
          <c:layout>
            <c:manualLayout>
              <c:xMode val="edge"/>
              <c:yMode val="edge"/>
              <c:x val="1.6430292467503611E-2"/>
              <c:y val="8.1831670142140045E-2"/>
            </c:manualLayout>
          </c:layout>
          <c:overlay val="0"/>
        </c:title>
        <c:numFmt formatCode="0" sourceLinked="1"/>
        <c:majorTickMark val="out"/>
        <c:minorTickMark val="none"/>
        <c:tickLblPos val="nextTo"/>
        <c:crossAx val="47092096"/>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0.06741</cdr:x>
      <cdr:y>0.88253</cdr:y>
    </cdr:from>
    <cdr:to>
      <cdr:x>0.6825</cdr:x>
      <cdr:y>0.98245</cdr:y>
    </cdr:to>
    <cdr:sp macro="" textlink="">
      <cdr:nvSpPr>
        <cdr:cNvPr id="4" name="TextBox 3">
          <a:extLst xmlns:a="http://schemas.openxmlformats.org/drawingml/2006/main">
            <a:ext uri="{FF2B5EF4-FFF2-40B4-BE49-F238E27FC236}">
              <a16:creationId xmlns:a16="http://schemas.microsoft.com/office/drawing/2014/main" id="{9A185DD8-EE89-4FA2-A6F0-411D6C4248C3}"/>
            </a:ext>
          </a:extLst>
        </cdr:cNvPr>
        <cdr:cNvSpPr txBox="1"/>
      </cdr:nvSpPr>
      <cdr:spPr>
        <a:xfrm xmlns:a="http://schemas.openxmlformats.org/drawingml/2006/main">
          <a:off x="718153" y="3815625"/>
          <a:ext cx="655272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Male and Female PWID in 3 sites – Bangkok, Chiang Mai and Songkhla</a:t>
          </a:r>
        </a:p>
        <a:p xmlns:a="http://schemas.openxmlformats.org/drawingml/2006/main">
          <a:r>
            <a:rPr lang="en-US" sz="1100" dirty="0"/>
            <a:t>** weighted prevalence</a:t>
          </a:r>
        </a:p>
      </cdr:txBody>
    </cdr:sp>
  </cdr:relSizeAnchor>
</c:userShapes>
</file>

<file path=ppt/drawings/drawing10.xml><?xml version="1.0" encoding="utf-8"?>
<c:userShapes xmlns:c="http://schemas.openxmlformats.org/drawingml/2006/chart">
  <cdr:relSizeAnchor xmlns:cdr="http://schemas.openxmlformats.org/drawingml/2006/chartDrawing">
    <cdr:from>
      <cdr:x>0.30132</cdr:x>
      <cdr:y>0.28812</cdr:y>
    </cdr:from>
    <cdr:to>
      <cdr:x>0.73339</cdr:x>
      <cdr:y>0.76025</cdr:y>
    </cdr:to>
    <cdr:sp macro="" textlink="">
      <cdr:nvSpPr>
        <cdr:cNvPr id="2" name="TextBox 1"/>
        <cdr:cNvSpPr txBox="1"/>
      </cdr:nvSpPr>
      <cdr:spPr>
        <a:xfrm xmlns:a="http://schemas.openxmlformats.org/drawingml/2006/main">
          <a:off x="552322" y="397010"/>
          <a:ext cx="791999" cy="6505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b="1" i="0" u="none" strike="noStrike" dirty="0">
              <a:solidFill>
                <a:srgbClr val="F26B73"/>
              </a:solidFill>
              <a:latin typeface="Arial" panose="020B0604020202020204" pitchFamily="34" charset="0"/>
              <a:cs typeface="Arial" panose="020B0604020202020204" pitchFamily="34" charset="0"/>
            </a:rPr>
            <a:t>55</a:t>
          </a:r>
          <a:r>
            <a:rPr lang="en-US" b="1" i="0" u="none" strike="noStrike" dirty="0">
              <a:solidFill>
                <a:srgbClr val="F26B73"/>
              </a:solidFill>
              <a:latin typeface="Arial" panose="020B0604020202020204" pitchFamily="34" charset="0"/>
              <a:cs typeface="Arial" panose="020B0604020202020204" pitchFamily="34" charset="0"/>
            </a:rPr>
            <a:t>%</a:t>
          </a:r>
          <a:endParaRPr lang="en-US" b="1" dirty="0">
            <a:solidFill>
              <a:srgbClr val="F26B7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0.04001</cdr:x>
      <cdr:y>0</cdr:y>
    </cdr:from>
    <cdr:to>
      <cdr:x>0.30208</cdr:x>
      <cdr:y>0.18335</cdr:y>
    </cdr:to>
    <cdr:sp macro="" textlink="">
      <cdr:nvSpPr>
        <cdr:cNvPr id="4" name="TextBox 18"/>
        <cdr:cNvSpPr txBox="1"/>
      </cdr:nvSpPr>
      <cdr:spPr>
        <a:xfrm xmlns:a="http://schemas.openxmlformats.org/drawingml/2006/main">
          <a:off x="73174" y="0"/>
          <a:ext cx="479276" cy="251482"/>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90</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0.28329</cdr:x>
      <cdr:y>0.26966</cdr:y>
    </cdr:from>
    <cdr:to>
      <cdr:x>0.7144</cdr:x>
      <cdr:y>0.73034</cdr:y>
    </cdr:to>
    <cdr:sp macro="" textlink="">
      <cdr:nvSpPr>
        <cdr:cNvPr id="2" name="TextBox 1"/>
        <cdr:cNvSpPr txBox="1"/>
      </cdr:nvSpPr>
      <cdr:spPr>
        <a:xfrm xmlns:a="http://schemas.openxmlformats.org/drawingml/2006/main">
          <a:off x="519279" y="371578"/>
          <a:ext cx="790239" cy="6347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FE58BFC-0350-4A6B-868A-ED3785C8CBBD}" type="TxLink">
            <a:rPr lang="en-US" sz="3200" b="1" i="0" u="none" strike="noStrike" smtClean="0">
              <a:solidFill>
                <a:srgbClr val="F26B73"/>
              </a:solidFill>
              <a:latin typeface="Arial" panose="020B0604020202020204" pitchFamily="34" charset="0"/>
              <a:cs typeface="Arial" panose="020B0604020202020204" pitchFamily="34" charset="0"/>
            </a:rPr>
            <a:pPr/>
            <a:t>28</a:t>
          </a:fld>
          <a:r>
            <a:rPr lang="en-US" sz="1200" b="0" i="0" u="none" strike="noStrike" dirty="0">
              <a:solidFill>
                <a:srgbClr val="F26B73"/>
              </a:solidFill>
              <a:latin typeface="Times New Roman"/>
              <a:cs typeface="Times New Roman"/>
            </a:rPr>
            <a:t>%</a:t>
          </a:r>
          <a:endParaRPr lang="en-US" sz="1100" dirty="0">
            <a:solidFill>
              <a:srgbClr val="F26B73"/>
            </a:solidFill>
          </a:endParaRPr>
        </a:p>
      </cdr:txBody>
    </cdr:sp>
  </cdr:relSizeAnchor>
  <cdr:relSizeAnchor xmlns:cdr="http://schemas.openxmlformats.org/drawingml/2006/chartDrawing">
    <cdr:from>
      <cdr:x>0.04001</cdr:x>
      <cdr:y>0</cdr:y>
    </cdr:from>
    <cdr:to>
      <cdr:x>0.30208</cdr:x>
      <cdr:y>0.18335</cdr:y>
    </cdr:to>
    <cdr:sp macro="" textlink="">
      <cdr:nvSpPr>
        <cdr:cNvPr id="4" name="TextBox 18"/>
        <cdr:cNvSpPr txBox="1"/>
      </cdr:nvSpPr>
      <cdr:spPr>
        <a:xfrm xmlns:a="http://schemas.openxmlformats.org/drawingml/2006/main">
          <a:off x="73174" y="0"/>
          <a:ext cx="479276" cy="251482"/>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90</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0.28807</cdr:x>
      <cdr:y>0.12628</cdr:y>
    </cdr:from>
    <cdr:to>
      <cdr:x>0.40786</cdr:x>
      <cdr:y>0.31378</cdr:y>
    </cdr:to>
    <cdr:cxnSp macro="">
      <cdr:nvCxnSpPr>
        <cdr:cNvPr id="5" name="Straight Connector 4">
          <a:extLst xmlns:a="http://schemas.openxmlformats.org/drawingml/2006/main">
            <a:ext uri="{FF2B5EF4-FFF2-40B4-BE49-F238E27FC236}">
              <a16:creationId xmlns:a16="http://schemas.microsoft.com/office/drawing/2014/main" id="{9E1A4EB6-36FC-47A1-87BE-939CA3E2E037}"/>
            </a:ext>
          </a:extLst>
        </cdr:cNvPr>
        <cdr:cNvCxnSpPr/>
      </cdr:nvCxnSpPr>
      <cdr:spPr>
        <a:xfrm xmlns:a="http://schemas.openxmlformats.org/drawingml/2006/main">
          <a:off x="528044" y="174010"/>
          <a:ext cx="219579" cy="258365"/>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cdr:x>
      <cdr:y>0.03472</cdr:y>
    </cdr:from>
    <cdr:to>
      <cdr:x>0.29125</cdr:x>
      <cdr:y>0.27407</cdr:y>
    </cdr:to>
    <cdr:sp macro="" textlink="">
      <cdr:nvSpPr>
        <cdr:cNvPr id="4" name="TextBox 18"/>
        <cdr:cNvSpPr txBox="1"/>
      </cdr:nvSpPr>
      <cdr:spPr>
        <a:xfrm xmlns:a="http://schemas.openxmlformats.org/drawingml/2006/main">
          <a:off x="0" y="47625"/>
          <a:ext cx="532646" cy="328295"/>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81</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0.16146</cdr:x>
      <cdr:y>0.33424</cdr:y>
    </cdr:from>
    <cdr:to>
      <cdr:x>0.34722</cdr:x>
      <cdr:y>0.42221</cdr:y>
    </cdr:to>
    <cdr:cxnSp macro="">
      <cdr:nvCxnSpPr>
        <cdr:cNvPr id="5" name="Straight Connector 4">
          <a:extLst xmlns:a="http://schemas.openxmlformats.org/drawingml/2006/main">
            <a:ext uri="{FF2B5EF4-FFF2-40B4-BE49-F238E27FC236}">
              <a16:creationId xmlns:a16="http://schemas.microsoft.com/office/drawing/2014/main" id="{1FB88093-0228-43BB-B064-D0473CF21B84}"/>
            </a:ext>
          </a:extLst>
        </cdr:cNvPr>
        <cdr:cNvCxnSpPr/>
      </cdr:nvCxnSpPr>
      <cdr:spPr>
        <a:xfrm xmlns:a="http://schemas.openxmlformats.org/drawingml/2006/main">
          <a:off x="295956" y="460563"/>
          <a:ext cx="340505" cy="121219"/>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cdr:x>
      <cdr:y>0.03472</cdr:y>
    </cdr:from>
    <cdr:to>
      <cdr:x>0.29125</cdr:x>
      <cdr:y>0.27407</cdr:y>
    </cdr:to>
    <cdr:sp macro="" textlink="">
      <cdr:nvSpPr>
        <cdr:cNvPr id="4" name="TextBox 18"/>
        <cdr:cNvSpPr txBox="1"/>
      </cdr:nvSpPr>
      <cdr:spPr>
        <a:xfrm xmlns:a="http://schemas.openxmlformats.org/drawingml/2006/main">
          <a:off x="0" y="47625"/>
          <a:ext cx="532646" cy="328295"/>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81</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0.15433</cdr:x>
      <cdr:y>0.31481</cdr:y>
    </cdr:from>
    <cdr:to>
      <cdr:x>0.34009</cdr:x>
      <cdr:y>0.40278</cdr:y>
    </cdr:to>
    <cdr:cxnSp macro="">
      <cdr:nvCxnSpPr>
        <cdr:cNvPr id="5" name="Straight Connector 4">
          <a:extLst xmlns:a="http://schemas.openxmlformats.org/drawingml/2006/main">
            <a:ext uri="{FF2B5EF4-FFF2-40B4-BE49-F238E27FC236}">
              <a16:creationId xmlns:a16="http://schemas.microsoft.com/office/drawing/2014/main" id="{A71E9F32-DDBF-496E-BBD6-DF6779BDF7A4}"/>
            </a:ext>
          </a:extLst>
        </cdr:cNvPr>
        <cdr:cNvCxnSpPr/>
      </cdr:nvCxnSpPr>
      <cdr:spPr>
        <a:xfrm xmlns:a="http://schemas.openxmlformats.org/drawingml/2006/main">
          <a:off x="282887" y="433792"/>
          <a:ext cx="340505" cy="121219"/>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0.85947</cdr:x>
      <cdr:y>0.82667</cdr:y>
    </cdr:from>
    <cdr:to>
      <cdr:x>0.99697</cdr:x>
      <cdr:y>0.94218</cdr:y>
    </cdr:to>
    <cdr:sp macro="" textlink="">
      <cdr:nvSpPr>
        <cdr:cNvPr id="2" name="TextBox 1"/>
        <cdr:cNvSpPr txBox="1"/>
      </cdr:nvSpPr>
      <cdr:spPr>
        <a:xfrm xmlns:a="http://schemas.openxmlformats.org/drawingml/2006/main">
          <a:off x="9902189" y="3600400"/>
          <a:ext cx="1584176" cy="503079"/>
        </a:xfrm>
        <a:prstGeom xmlns:a="http://schemas.openxmlformats.org/drawingml/2006/main" prst="rect">
          <a:avLst/>
        </a:prstGeom>
        <a:ln xmlns:a="http://schemas.openxmlformats.org/drawingml/2006/main">
          <a:solidFill>
            <a:srgbClr val="E31837"/>
          </a:solidFill>
        </a:ln>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male PWID</a:t>
          </a:r>
        </a:p>
        <a:p xmlns:a="http://schemas.openxmlformats.org/drawingml/2006/main">
          <a:r>
            <a:rPr lang="en-US" sz="1100" b="1" baseline="0" dirty="0">
              <a:latin typeface="Arial" pitchFamily="34" charset="0"/>
              <a:cs typeface="Arial" pitchFamily="34" charset="0"/>
            </a:rPr>
            <a:t>** Female PWID</a:t>
          </a:r>
          <a:endParaRPr lang="th-TH" sz="1100" b="1" dirty="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0.75994</cdr:x>
      <cdr:y>0.90739</cdr:y>
    </cdr:from>
    <cdr:to>
      <cdr:x>1</cdr:x>
      <cdr:y>0.96741</cdr:y>
    </cdr:to>
    <cdr:sp macro="" textlink="">
      <cdr:nvSpPr>
        <cdr:cNvPr id="2" name="TextBox 5">
          <a:extLst xmlns:a="http://schemas.openxmlformats.org/drawingml/2006/main">
            <a:ext uri="{FF2B5EF4-FFF2-40B4-BE49-F238E27FC236}">
              <a16:creationId xmlns:a16="http://schemas.microsoft.com/office/drawing/2014/main" id="{47FC49C6-3881-4E8A-B245-5F69DD9C9941}"/>
            </a:ext>
          </a:extLst>
        </cdr:cNvPr>
        <cdr:cNvSpPr txBox="1"/>
      </cdr:nvSpPr>
      <cdr:spPr>
        <a:xfrm xmlns:a="http://schemas.openxmlformats.org/drawingml/2006/main">
          <a:off x="9261844" y="3839176"/>
          <a:ext cx="2925748" cy="253916"/>
        </a:xfrm>
        <a:prstGeom xmlns:a="http://schemas.openxmlformats.org/drawingml/2006/main" prst="rect">
          <a:avLst/>
        </a:prstGeom>
        <a:noFill xmlns:a="http://schemas.openxmlformats.org/drawingml/2006/main"/>
        <a:ln xmlns:a="http://schemas.openxmlformats.org/drawingml/2006/main">
          <a:solidFill>
            <a:sysClr val="window" lastClr="FFFFFF">
              <a:lumMod val="65000"/>
            </a:sysClr>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Arial"/>
              <a:cs typeface="Arial" panose="020B0604020202020204" pitchFamily="34" charset="0"/>
            </a:rPr>
            <a:t>* sample size of female PWID &lt; 100</a:t>
          </a:r>
          <a:endParaRPr kumimoji="0" lang="en-GB" sz="1050" b="0" i="0" u="none" strike="noStrike" kern="0" cap="none" spc="0" normalizeH="0" baseline="0" noProof="0" dirty="0">
            <a:ln>
              <a:noFill/>
            </a:ln>
            <a:solidFill>
              <a:prstClr val="black"/>
            </a:solidFill>
            <a:effectLst/>
            <a:uLnTx/>
            <a:uFillTx/>
            <a:latin typeface="Arial"/>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0.6109</cdr:x>
      <cdr:y>0.92243</cdr:y>
    </cdr:from>
    <cdr:to>
      <cdr:x>1</cdr:x>
      <cdr:y>1</cdr:y>
    </cdr:to>
    <cdr:sp macro="" textlink="">
      <cdr:nvSpPr>
        <cdr:cNvPr id="2" name="TextBox 1">
          <a:extLst xmlns:a="http://schemas.openxmlformats.org/drawingml/2006/main">
            <a:ext uri="{FF2B5EF4-FFF2-40B4-BE49-F238E27FC236}">
              <a16:creationId xmlns:a16="http://schemas.microsoft.com/office/drawing/2014/main" id="{949DB240-E282-47B4-86CE-98C2C767C434}"/>
            </a:ext>
          </a:extLst>
        </cdr:cNvPr>
        <cdr:cNvSpPr txBox="1"/>
      </cdr:nvSpPr>
      <cdr:spPr>
        <a:xfrm xmlns:a="http://schemas.openxmlformats.org/drawingml/2006/main">
          <a:off x="6120680" y="3589534"/>
          <a:ext cx="3898405" cy="27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0.81246</cdr:x>
      <cdr:y>0.91348</cdr:y>
    </cdr:from>
    <cdr:to>
      <cdr:x>1</cdr:x>
      <cdr:y>1</cdr:y>
    </cdr:to>
    <cdr:sp macro="" textlink="">
      <cdr:nvSpPr>
        <cdr:cNvPr id="3" name="TextBox 1"/>
        <cdr:cNvSpPr txBox="1"/>
      </cdr:nvSpPr>
      <cdr:spPr>
        <a:xfrm xmlns:a="http://schemas.openxmlformats.org/drawingml/2006/main">
          <a:off x="7283288" y="4256511"/>
          <a:ext cx="1681200" cy="403154"/>
        </a:xfrm>
        <a:prstGeom xmlns:a="http://schemas.openxmlformats.org/drawingml/2006/main" prst="rect">
          <a:avLst/>
        </a:prstGeom>
        <a:ln xmlns:a="http://schemas.openxmlformats.org/drawingml/2006/main">
          <a:solidFill>
            <a:srgbClr val="E31837"/>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latin typeface="Arial" pitchFamily="34" charset="0"/>
              <a:cs typeface="Arial" pitchFamily="34" charset="0"/>
            </a:rPr>
            <a:t>*</a:t>
          </a:r>
          <a:r>
            <a:rPr lang="en-US" sz="1100" b="1" baseline="0">
              <a:latin typeface="Arial" pitchFamily="34" charset="0"/>
              <a:cs typeface="Arial" pitchFamily="34" charset="0"/>
            </a:rPr>
            <a:t> weighted years</a:t>
          </a:r>
        </a:p>
        <a:p xmlns:a="http://schemas.openxmlformats.org/drawingml/2006/main">
          <a:r>
            <a:rPr lang="en-US" sz="1100" b="1" baseline="0">
              <a:latin typeface="Arial" pitchFamily="34" charset="0"/>
              <a:cs typeface="Arial" pitchFamily="34" charset="0"/>
            </a:rPr>
            <a:t>** median duration</a:t>
          </a:r>
          <a:endParaRPr lang="th-TH" sz="1100" b="1">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0.2367</cdr:x>
      <cdr:y>0.22121</cdr:y>
    </cdr:from>
    <cdr:to>
      <cdr:x>1</cdr:x>
      <cdr:y>0.51216</cdr:y>
    </cdr:to>
    <cdr:grpSp>
      <cdr:nvGrpSpPr>
        <cdr:cNvPr id="2" name="Group 1">
          <a:extLst xmlns:a="http://schemas.openxmlformats.org/drawingml/2006/main">
            <a:ext uri="{FF2B5EF4-FFF2-40B4-BE49-F238E27FC236}">
              <a16:creationId xmlns:a16="http://schemas.microsoft.com/office/drawing/2014/main" id="{3C7502FC-49E4-46EB-9608-D0088A177D91}"/>
            </a:ext>
          </a:extLst>
        </cdr:cNvPr>
        <cdr:cNvGrpSpPr/>
      </cdr:nvGrpSpPr>
      <cdr:grpSpPr>
        <a:xfrm xmlns:a="http://schemas.openxmlformats.org/drawingml/2006/main">
          <a:off x="2860763" y="876523"/>
          <a:ext cx="9225265" cy="1152860"/>
          <a:chOff x="2241643" y="2681373"/>
          <a:chExt cx="7006600" cy="1412871"/>
        </a:xfrm>
      </cdr:grpSpPr>
      <cdr:sp macro="" textlink="">
        <cdr:nvSpPr>
          <cdr:cNvPr id="3" name="Bent Arrow 2"/>
          <cdr:cNvSpPr/>
        </cdr:nvSpPr>
        <cdr:spPr bwMode="auto">
          <a:xfrm xmlns:a="http://schemas.openxmlformats.org/drawingml/2006/main" rot="5400000">
            <a:off x="2610872" y="2312144"/>
            <a:ext cx="646369" cy="1384827"/>
          </a:xfrm>
          <a:prstGeom xmlns:a="http://schemas.openxmlformats.org/drawingml/2006/main" prst="bentArrow">
            <a:avLst/>
          </a:prstGeom>
          <a:solidFill xmlns:a="http://schemas.openxmlformats.org/drawingml/2006/main">
            <a:srgbClr val="53A9FF"/>
          </a:solid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4" name="TextBox 33"/>
          <cdr:cNvSpPr txBox="1">
            <a:spLocks xmlns:a="http://schemas.openxmlformats.org/drawingml/2006/main" noChangeArrowheads="1"/>
          </cdr:cNvSpPr>
        </cdr:nvSpPr>
        <cdr:spPr bwMode="auto">
          <a:xfrm xmlns:a="http://schemas.openxmlformats.org/drawingml/2006/main">
            <a:off x="2582096" y="2750276"/>
            <a:ext cx="1169059" cy="5657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40%</a:t>
            </a:r>
            <a:endParaRPr lang="en-GB" sz="2400" b="1" kern="0" dirty="0">
              <a:solidFill>
                <a:srgbClr val="E31837"/>
              </a:solidFill>
            </a:endParaRPr>
          </a:p>
        </cdr:txBody>
      </cdr:sp>
      <cdr:grpSp>
        <cdr:nvGrpSpPr>
          <cdr:cNvPr id="5" name="Group 4">
            <a:extLst xmlns:a="http://schemas.openxmlformats.org/drawingml/2006/main">
              <a:ext uri="{FF2B5EF4-FFF2-40B4-BE49-F238E27FC236}">
                <a16:creationId xmlns:a16="http://schemas.microsoft.com/office/drawing/2014/main" id="{2586873A-A337-4C9A-87F1-D5F1106A3072}"/>
              </a:ext>
            </a:extLst>
          </cdr:cNvPr>
          <cdr:cNvGrpSpPr/>
        </cdr:nvGrpSpPr>
        <cdr:grpSpPr>
          <a:xfrm xmlns:a="http://schemas.openxmlformats.org/drawingml/2006/main">
            <a:off x="3800966" y="3301771"/>
            <a:ext cx="4940797" cy="655213"/>
            <a:chOff x="3635912" y="3163537"/>
            <a:chExt cx="4880762" cy="534630"/>
          </a:xfrm>
        </cdr:grpSpPr>
        <cdr:sp macro="" textlink="">
          <cdr:nvSpPr>
            <cdr:cNvPr id="7" name="Bent Arrow 6"/>
            <cdr:cNvSpPr/>
          </cdr:nvSpPr>
          <cdr:spPr bwMode="auto">
            <a:xfrm xmlns:a="http://schemas.openxmlformats.org/drawingml/2006/main" rot="5400000">
              <a:off x="4128205" y="2671244"/>
              <a:ext cx="527414" cy="1512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8" name="Bent Arrow 7"/>
            <cdr:cNvSpPr/>
          </cdr:nvSpPr>
          <cdr:spPr bwMode="auto">
            <a:xfrm xmlns:a="http://schemas.openxmlformats.org/drawingml/2006/main" rot="5400000">
              <a:off x="5500993" y="2570460"/>
              <a:ext cx="527414" cy="1728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9" name="Bent Arrow 8"/>
            <cdr:cNvSpPr/>
          </cdr:nvSpPr>
          <cdr:spPr bwMode="auto">
            <a:xfrm xmlns:a="http://schemas.openxmlformats.org/drawingml/2006/main" rot="5400000">
              <a:off x="6979507" y="2570460"/>
              <a:ext cx="527414" cy="1728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10" name="TextBox 33"/>
            <cdr:cNvSpPr txBox="1">
              <a:spLocks xmlns:a="http://schemas.openxmlformats.org/drawingml/2006/main" noChangeArrowheads="1"/>
            </cdr:cNvSpPr>
          </cdr:nvSpPr>
          <cdr:spPr bwMode="auto">
            <a:xfrm xmlns:a="http://schemas.openxmlformats.org/drawingml/2006/main">
              <a:off x="4240766" y="3206322"/>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23%</a:t>
              </a:r>
              <a:endParaRPr lang="en-GB" sz="2400" b="1" kern="0" dirty="0">
                <a:solidFill>
                  <a:srgbClr val="E31837"/>
                </a:solidFill>
              </a:endParaRPr>
            </a:p>
          </cdr:txBody>
        </cdr:sp>
        <cdr:sp macro="" textlink="">
          <cdr:nvSpPr>
            <cdr:cNvPr id="11" name="TextBox 33"/>
            <cdr:cNvSpPr txBox="1">
              <a:spLocks xmlns:a="http://schemas.openxmlformats.org/drawingml/2006/main" noChangeArrowheads="1"/>
            </cdr:cNvSpPr>
          </cdr:nvSpPr>
          <cdr:spPr bwMode="auto">
            <a:xfrm xmlns:a="http://schemas.openxmlformats.org/drawingml/2006/main">
              <a:off x="5721402" y="3222088"/>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10%</a:t>
              </a:r>
              <a:endParaRPr lang="en-GB" sz="2400" b="1" kern="0" dirty="0">
                <a:solidFill>
                  <a:srgbClr val="E31837"/>
                </a:solidFill>
              </a:endParaRPr>
            </a:p>
          </cdr:txBody>
        </cdr:sp>
        <cdr:sp macro="" textlink="">
          <cdr:nvSpPr>
            <cdr:cNvPr id="12" name="TextBox 33"/>
            <cdr:cNvSpPr txBox="1">
              <a:spLocks xmlns:a="http://schemas.openxmlformats.org/drawingml/2006/main" noChangeArrowheads="1"/>
            </cdr:cNvSpPr>
          </cdr:nvSpPr>
          <cdr:spPr bwMode="auto">
            <a:xfrm xmlns:a="http://schemas.openxmlformats.org/drawingml/2006/main">
              <a:off x="7361820" y="3222088"/>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7%</a:t>
              </a:r>
              <a:endParaRPr lang="en-GB" sz="2400" b="1" kern="0" dirty="0">
                <a:solidFill>
                  <a:srgbClr val="E31837"/>
                </a:solidFill>
              </a:endParaRPr>
            </a:p>
          </cdr:txBody>
        </cdr:sp>
      </cdr:grpSp>
      <cdr:sp macro="" textlink="">
        <cdr:nvSpPr>
          <cdr:cNvPr id="6" name="TextBox 9"/>
          <cdr:cNvSpPr txBox="1"/>
        </cdr:nvSpPr>
        <cdr:spPr>
          <a:xfrm xmlns:a="http://schemas.openxmlformats.org/drawingml/2006/main">
            <a:off x="8264744" y="3278090"/>
            <a:ext cx="983499" cy="8161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of total </a:t>
            </a:r>
          </a:p>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prevention </a:t>
            </a:r>
          </a:p>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spending</a:t>
            </a:r>
            <a:endParaRPr lang="th-TH" sz="1200" kern="0" dirty="0">
              <a:solidFill>
                <a:prstClr val="black"/>
              </a:solidFill>
              <a:latin typeface="Arial"/>
              <a:cs typeface="Cordia New"/>
            </a:endParaRPr>
          </a:p>
        </cdr:txBody>
      </cdr:sp>
    </cdr:grpSp>
  </cdr:relSizeAnchor>
</c:userShapes>
</file>

<file path=ppt/drawings/drawing7.xml><?xml version="1.0" encoding="utf-8"?>
<c:userShapes xmlns:c="http://schemas.openxmlformats.org/drawingml/2006/chart">
  <cdr:relSizeAnchor xmlns:cdr="http://schemas.openxmlformats.org/drawingml/2006/chartDrawing">
    <cdr:from>
      <cdr:x>0.73754</cdr:x>
      <cdr:y>0.33148</cdr:y>
    </cdr:from>
    <cdr:to>
      <cdr:x>0.98892</cdr:x>
      <cdr:y>0.41482</cdr:y>
    </cdr:to>
    <cdr:sp macro="" textlink="">
      <cdr:nvSpPr>
        <cdr:cNvPr id="4" name="Rectangle 3"/>
        <cdr:cNvSpPr/>
      </cdr:nvSpPr>
      <cdr:spPr>
        <a:xfrm xmlns:a="http://schemas.openxmlformats.org/drawingml/2006/main">
          <a:off x="5704359" y="1068462"/>
          <a:ext cx="1944216" cy="2685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Fast-track target</a:t>
          </a:r>
        </a:p>
      </cdr:txBody>
    </cdr:sp>
  </cdr:relSizeAnchor>
</c:userShapes>
</file>

<file path=ppt/drawings/drawing8.xml><?xml version="1.0" encoding="utf-8"?>
<c:userShapes xmlns:c="http://schemas.openxmlformats.org/drawingml/2006/chart">
  <cdr:relSizeAnchor xmlns:cdr="http://schemas.openxmlformats.org/drawingml/2006/chartDrawing">
    <cdr:from>
      <cdr:x>0.29946</cdr:x>
      <cdr:y>0.25267</cdr:y>
    </cdr:from>
    <cdr:to>
      <cdr:x>0.73252</cdr:x>
      <cdr:y>0.81655</cdr:y>
    </cdr:to>
    <cdr:sp macro="" textlink="">
      <cdr:nvSpPr>
        <cdr:cNvPr id="2" name="TextBox 1"/>
        <cdr:cNvSpPr txBox="1"/>
      </cdr:nvSpPr>
      <cdr:spPr>
        <a:xfrm xmlns:a="http://schemas.openxmlformats.org/drawingml/2006/main">
          <a:off x="547658" y="346560"/>
          <a:ext cx="791980" cy="773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b="1" i="0" u="none" strike="noStrike" dirty="0">
              <a:solidFill>
                <a:srgbClr val="F26B73"/>
              </a:solidFill>
              <a:latin typeface="Arial" panose="020B0604020202020204" pitchFamily="34" charset="0"/>
              <a:cs typeface="Arial" panose="020B0604020202020204" pitchFamily="34" charset="0"/>
            </a:rPr>
            <a:t>56</a:t>
          </a:r>
          <a:r>
            <a:rPr lang="en-US" sz="1200" b="0" i="0" u="none" strike="noStrike" dirty="0">
              <a:solidFill>
                <a:srgbClr val="F26B73"/>
              </a:solidFill>
              <a:latin typeface="Times New Roman"/>
              <a:cs typeface="Times New Roman"/>
            </a:rPr>
            <a:t>%</a:t>
          </a:r>
          <a:endParaRPr lang="en-US" sz="1100" dirty="0">
            <a:solidFill>
              <a:srgbClr val="F26B73"/>
            </a:solidFill>
          </a:endParaRPr>
        </a:p>
      </cdr:txBody>
    </cdr:sp>
  </cdr:relSizeAnchor>
  <cdr:relSizeAnchor xmlns:cdr="http://schemas.openxmlformats.org/drawingml/2006/chartDrawing">
    <cdr:from>
      <cdr:x>0.04001</cdr:x>
      <cdr:y>0</cdr:y>
    </cdr:from>
    <cdr:to>
      <cdr:x>0.30208</cdr:x>
      <cdr:y>0.18335</cdr:y>
    </cdr:to>
    <cdr:sp macro="" textlink="">
      <cdr:nvSpPr>
        <cdr:cNvPr id="4" name="TextBox 18"/>
        <cdr:cNvSpPr txBox="1"/>
      </cdr:nvSpPr>
      <cdr:spPr>
        <a:xfrm xmlns:a="http://schemas.openxmlformats.org/drawingml/2006/main">
          <a:off x="73174" y="0"/>
          <a:ext cx="479276" cy="251482"/>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90</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0.29494</cdr:x>
      <cdr:y>0.12682</cdr:y>
    </cdr:from>
    <cdr:to>
      <cdr:x>0.41473</cdr:x>
      <cdr:y>0.31432</cdr:y>
    </cdr:to>
    <cdr:cxnSp macro="">
      <cdr:nvCxnSpPr>
        <cdr:cNvPr id="5" name="Straight Connector 4">
          <a:extLst xmlns:a="http://schemas.openxmlformats.org/drawingml/2006/main">
            <a:ext uri="{FF2B5EF4-FFF2-40B4-BE49-F238E27FC236}">
              <a16:creationId xmlns:a16="http://schemas.microsoft.com/office/drawing/2014/main" id="{D12CD184-8450-4B3E-836D-C49F38CA3300}"/>
            </a:ext>
          </a:extLst>
        </cdr:cNvPr>
        <cdr:cNvCxnSpPr/>
      </cdr:nvCxnSpPr>
      <cdr:spPr>
        <a:xfrm xmlns:a="http://schemas.openxmlformats.org/drawingml/2006/main">
          <a:off x="539382" y="173942"/>
          <a:ext cx="219072" cy="257175"/>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cdr:x>
      <cdr:y>0.03472</cdr:y>
    </cdr:from>
    <cdr:to>
      <cdr:x>0.29125</cdr:x>
      <cdr:y>0.27407</cdr:y>
    </cdr:to>
    <cdr:sp macro="" textlink="">
      <cdr:nvSpPr>
        <cdr:cNvPr id="4" name="TextBox 18"/>
        <cdr:cNvSpPr txBox="1"/>
      </cdr:nvSpPr>
      <cdr:spPr>
        <a:xfrm xmlns:a="http://schemas.openxmlformats.org/drawingml/2006/main">
          <a:off x="0" y="47625"/>
          <a:ext cx="532646" cy="328295"/>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81</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0.14923</cdr:x>
      <cdr:y>0.33834</cdr:y>
    </cdr:from>
    <cdr:to>
      <cdr:x>0.33499</cdr:x>
      <cdr:y>0.42631</cdr:y>
    </cdr:to>
    <cdr:cxnSp macro="">
      <cdr:nvCxnSpPr>
        <cdr:cNvPr id="5" name="Straight Connector 4">
          <a:extLst xmlns:a="http://schemas.openxmlformats.org/drawingml/2006/main">
            <a:ext uri="{FF2B5EF4-FFF2-40B4-BE49-F238E27FC236}">
              <a16:creationId xmlns:a16="http://schemas.microsoft.com/office/drawing/2014/main" id="{FD1CE52A-84AC-4CB0-9E32-3BA39FD34950}"/>
            </a:ext>
          </a:extLst>
        </cdr:cNvPr>
        <cdr:cNvCxnSpPr/>
      </cdr:nvCxnSpPr>
      <cdr:spPr>
        <a:xfrm xmlns:a="http://schemas.openxmlformats.org/drawingml/2006/main">
          <a:off x="272908" y="464066"/>
          <a:ext cx="339718" cy="120660"/>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A7C5D31D-D6CE-45A8-B841-0ACFDFCF5FE0}" type="datetimeFigureOut">
              <a:rPr lang="th-TH"/>
              <a:pPr>
                <a:defRPr/>
              </a:pPr>
              <a:t>25/07/66</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77222556-3EF5-4740-AC64-7AE151C6BF5D}" type="datetimeFigureOut">
              <a:rPr lang="th-TH"/>
              <a:pPr>
                <a:defRPr/>
              </a:pPr>
              <a:t>25/07/66</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cs typeface="Cordia New" pitchFamily="34" charset="-34"/>
            </a:endParaRPr>
          </a:p>
        </p:txBody>
      </p:sp>
      <p:sp>
        <p:nvSpPr>
          <p:cNvPr id="4" name="Slide Number Placeholder 3"/>
          <p:cNvSpPr>
            <a:spLocks noGrp="1"/>
          </p:cNvSpPr>
          <p:nvPr>
            <p:ph type="sldNum" sz="quarter" idx="5"/>
          </p:nvPr>
        </p:nvSpPr>
        <p:spPr/>
        <p:txBody>
          <a:bodyPr/>
          <a:lstStyle/>
          <a:p>
            <a:pPr>
              <a:defRPr/>
            </a:pPr>
            <a:fld id="{3A1FE2A3-6651-465B-A8D8-A3C69E1119DF}" type="slidenum">
              <a:rPr lang="th-TH" smtClean="0">
                <a:solidFill>
                  <a:prstClr val="black"/>
                </a:solidFill>
              </a:rPr>
              <a:pPr>
                <a:defRPr/>
              </a:pPr>
              <a:t>3</a:t>
            </a:fld>
            <a:endParaRPr lang="th-TH">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25603"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17</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19</a:t>
            </a:fld>
            <a:endParaRPr lang="th-TH"/>
          </a:p>
        </p:txBody>
      </p:sp>
    </p:spTree>
    <p:extLst>
      <p:ext uri="{BB962C8B-B14F-4D97-AF65-F5344CB8AC3E}">
        <p14:creationId xmlns:p14="http://schemas.microsoft.com/office/powerpoint/2010/main" val="329153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24</a:t>
            </a:fld>
            <a:endParaRPr lang="th-TH"/>
          </a:p>
        </p:txBody>
      </p:sp>
    </p:spTree>
    <p:extLst>
      <p:ext uri="{BB962C8B-B14F-4D97-AF65-F5344CB8AC3E}">
        <p14:creationId xmlns:p14="http://schemas.microsoft.com/office/powerpoint/2010/main" val="350911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58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25603"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42195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421950"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defTabSz="825603"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42195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421950" rtl="0" eaLnBrk="1" fontAlgn="auto" latinLnBrk="0" hangingPunct="1">
                <a:lnSpc>
                  <a:spcPct val="100000"/>
                </a:lnSpc>
                <a:spcBef>
                  <a:spcPts val="0"/>
                </a:spcBef>
                <a:spcAft>
                  <a:spcPts val="0"/>
                </a:spcAft>
                <a:buClrTx/>
                <a:buSzTx/>
                <a:buFontTx/>
                <a:buNone/>
                <a:tabLst/>
                <a:defRPr/>
              </a:pPr>
              <a:t>34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27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lvl="0" indent="0" algn="l" defTabSz="1086633" rtl="0" eaLnBrk="1" fontAlgn="auto" latinLnBrk="0" hangingPunct="1">
              <a:lnSpc>
                <a:spcPct val="100000"/>
              </a:lnSpc>
              <a:spcBef>
                <a:spcPts val="0"/>
              </a:spcBef>
              <a:spcAft>
                <a:spcPts val="0"/>
              </a:spcAft>
              <a:buClrTx/>
              <a:buSzTx/>
              <a:buFontTx/>
              <a:buNone/>
              <a:tabLs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5FC61-84B6-42F2-8A4C-7D5E6498259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279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637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7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75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934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38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823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468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604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637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7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76"/>
              </a:spcAft>
              <a:buFont typeface="+mj-lt"/>
              <a:buNone/>
            </a:pPr>
            <a:endParaRPr lang="en-GB" sz="15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03459"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1003459"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545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75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6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0B98D5-7CBA-49F8-9854-949EADF3E2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83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FE5071-7054-413C-89E2-CCBFF48031D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71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4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14E6E2-F344-44DC-953A-D99A6704D06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19800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894575"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FE5071-7054-413C-89E2-CCBFF48031D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942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99" b="1"/>
            </a:lvl1pPr>
            <a:lvl2pPr marL="544142" indent="0">
              <a:buNone/>
              <a:defRPr sz="2400" b="1"/>
            </a:lvl2pPr>
            <a:lvl3pPr marL="1088284" indent="0">
              <a:buNone/>
              <a:defRPr sz="2100" b="1"/>
            </a:lvl3pPr>
            <a:lvl4pPr marL="1632426" indent="0">
              <a:buNone/>
              <a:defRPr sz="1900" b="1"/>
            </a:lvl4pPr>
            <a:lvl5pPr marL="2176569" indent="0">
              <a:buNone/>
              <a:defRPr sz="1900" b="1"/>
            </a:lvl5pPr>
            <a:lvl6pPr marL="2720710" indent="0">
              <a:buNone/>
              <a:defRPr sz="1900" b="1"/>
            </a:lvl6pPr>
            <a:lvl7pPr marL="3264852" indent="0">
              <a:buNone/>
              <a:defRPr sz="1900" b="1"/>
            </a:lvl7pPr>
            <a:lvl8pPr marL="3808994" indent="0">
              <a:buNone/>
              <a:defRPr sz="1900" b="1"/>
            </a:lvl8pPr>
            <a:lvl9pPr marL="4353136"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899" b="1"/>
            </a:lvl1pPr>
            <a:lvl2pPr marL="544142" indent="0">
              <a:buNone/>
              <a:defRPr sz="2400" b="1"/>
            </a:lvl2pPr>
            <a:lvl3pPr marL="1088284" indent="0">
              <a:buNone/>
              <a:defRPr sz="2100" b="1"/>
            </a:lvl3pPr>
            <a:lvl4pPr marL="1632426" indent="0">
              <a:buNone/>
              <a:defRPr sz="1900" b="1"/>
            </a:lvl4pPr>
            <a:lvl5pPr marL="2176569" indent="0">
              <a:buNone/>
              <a:defRPr sz="1900" b="1"/>
            </a:lvl5pPr>
            <a:lvl6pPr marL="2720710" indent="0">
              <a:buNone/>
              <a:defRPr sz="1900" b="1"/>
            </a:lvl6pPr>
            <a:lvl7pPr marL="3264852" indent="0">
              <a:buNone/>
              <a:defRPr sz="1900" b="1"/>
            </a:lvl7pPr>
            <a:lvl8pPr marL="3808994" indent="0">
              <a:buNone/>
              <a:defRPr sz="1900" b="1"/>
            </a:lvl8pPr>
            <a:lvl9pPr marL="4353136"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7" y="2174876"/>
            <a:ext cx="5389033" cy="3951288"/>
          </a:xfrm>
        </p:spPr>
        <p:txBody>
          <a:bodyPr/>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36408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25685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26605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400" b="1"/>
            </a:lvl1pPr>
          </a:lstStyle>
          <a:p>
            <a:r>
              <a:rPr lang="en-US"/>
              <a:t>Click to edit Master title style</a:t>
            </a:r>
            <a:endParaRPr lang="en-GB"/>
          </a:p>
        </p:txBody>
      </p:sp>
      <p:sp>
        <p:nvSpPr>
          <p:cNvPr id="3" name="Content Placeholder 2"/>
          <p:cNvSpPr>
            <a:spLocks noGrp="1"/>
          </p:cNvSpPr>
          <p:nvPr>
            <p:ph idx="1"/>
          </p:nvPr>
        </p:nvSpPr>
        <p:spPr>
          <a:xfrm>
            <a:off x="4766734" y="273051"/>
            <a:ext cx="6815666" cy="5853113"/>
          </a:xfrm>
        </p:spPr>
        <p:txBody>
          <a:bodyPr/>
          <a:lstStyle>
            <a:lvl1pPr>
              <a:defRPr sz="3799"/>
            </a:lvl1pPr>
            <a:lvl2pPr>
              <a:defRPr sz="3299"/>
            </a:lvl2pPr>
            <a:lvl3pPr>
              <a:defRPr sz="28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1"/>
            <a:ext cx="4011084" cy="4691063"/>
          </a:xfrm>
        </p:spPr>
        <p:txBody>
          <a:bodyPr/>
          <a:lstStyle>
            <a:lvl1pPr marL="0" indent="0">
              <a:buNone/>
              <a:defRPr sz="1700"/>
            </a:lvl1pPr>
            <a:lvl2pPr marL="544142" indent="0">
              <a:buNone/>
              <a:defRPr sz="1400"/>
            </a:lvl2pPr>
            <a:lvl3pPr marL="1088284" indent="0">
              <a:buNone/>
              <a:defRPr sz="1200"/>
            </a:lvl3pPr>
            <a:lvl4pPr marL="1632426" indent="0">
              <a:buNone/>
              <a:defRPr sz="1100"/>
            </a:lvl4pPr>
            <a:lvl5pPr marL="2176569" indent="0">
              <a:buNone/>
              <a:defRPr sz="1100"/>
            </a:lvl5pPr>
            <a:lvl6pPr marL="2720710" indent="0">
              <a:buNone/>
              <a:defRPr sz="1100"/>
            </a:lvl6pPr>
            <a:lvl7pPr marL="3264852" indent="0">
              <a:buNone/>
              <a:defRPr sz="1100"/>
            </a:lvl7pPr>
            <a:lvl8pPr marL="3808994" indent="0">
              <a:buNone/>
              <a:defRPr sz="1100"/>
            </a:lvl8pPr>
            <a:lvl9pPr marL="435313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9499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400" b="1"/>
            </a:lvl1pPr>
          </a:lstStyle>
          <a:p>
            <a:r>
              <a:rPr lang="en-US"/>
              <a:t>Click to edit Master title style</a:t>
            </a:r>
            <a:endParaRPr lang="en-GB"/>
          </a:p>
        </p:txBody>
      </p:sp>
      <p:sp>
        <p:nvSpPr>
          <p:cNvPr id="3" name="Picture Placeholder 2"/>
          <p:cNvSpPr>
            <a:spLocks noGrp="1"/>
          </p:cNvSpPr>
          <p:nvPr>
            <p:ph type="pic" idx="1"/>
          </p:nvPr>
        </p:nvSpPr>
        <p:spPr>
          <a:xfrm>
            <a:off x="2389717" y="612776"/>
            <a:ext cx="7315200" cy="4114800"/>
          </a:xfrm>
        </p:spPr>
        <p:txBody>
          <a:bodyPr/>
          <a:lstStyle>
            <a:lvl1pPr marL="0" indent="0">
              <a:buNone/>
              <a:defRPr sz="3799"/>
            </a:lvl1pPr>
            <a:lvl2pPr marL="544142" indent="0">
              <a:buNone/>
              <a:defRPr sz="3299"/>
            </a:lvl2pPr>
            <a:lvl3pPr marL="1088284" indent="0">
              <a:buNone/>
              <a:defRPr sz="2899"/>
            </a:lvl3pPr>
            <a:lvl4pPr marL="1632426" indent="0">
              <a:buNone/>
              <a:defRPr sz="2400"/>
            </a:lvl4pPr>
            <a:lvl5pPr marL="2176569" indent="0">
              <a:buNone/>
              <a:defRPr sz="2400"/>
            </a:lvl5pPr>
            <a:lvl6pPr marL="2720710" indent="0">
              <a:buNone/>
              <a:defRPr sz="2400"/>
            </a:lvl6pPr>
            <a:lvl7pPr marL="3264852" indent="0">
              <a:buNone/>
              <a:defRPr sz="2400"/>
            </a:lvl7pPr>
            <a:lvl8pPr marL="3808994" indent="0">
              <a:buNone/>
              <a:defRPr sz="2400"/>
            </a:lvl8pPr>
            <a:lvl9pPr marL="4353136" indent="0">
              <a:buNone/>
              <a:defRPr sz="24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00"/>
            </a:lvl1pPr>
            <a:lvl2pPr marL="544142" indent="0">
              <a:buNone/>
              <a:defRPr sz="1400"/>
            </a:lvl2pPr>
            <a:lvl3pPr marL="1088284" indent="0">
              <a:buNone/>
              <a:defRPr sz="1200"/>
            </a:lvl3pPr>
            <a:lvl4pPr marL="1632426" indent="0">
              <a:buNone/>
              <a:defRPr sz="1100"/>
            </a:lvl4pPr>
            <a:lvl5pPr marL="2176569" indent="0">
              <a:buNone/>
              <a:defRPr sz="1100"/>
            </a:lvl5pPr>
            <a:lvl6pPr marL="2720710" indent="0">
              <a:buNone/>
              <a:defRPr sz="1100"/>
            </a:lvl6pPr>
            <a:lvl7pPr marL="3264852" indent="0">
              <a:buNone/>
              <a:defRPr sz="1100"/>
            </a:lvl7pPr>
            <a:lvl8pPr marL="3808994" indent="0">
              <a:buNone/>
              <a:defRPr sz="1100"/>
            </a:lvl8pPr>
            <a:lvl9pPr marL="435313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70106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81071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12089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1739530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2771367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43546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2190627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8082092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82246937"/>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81801345"/>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3824910"/>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1419917"/>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2426123"/>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62678199"/>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6486894"/>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6296593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4119578"/>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080310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7505544"/>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4970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030531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925101"/>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8451141"/>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194860"/>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601291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1340124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7768207"/>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2157296"/>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9579188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688086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5192905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8680208"/>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47681205"/>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92410868"/>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04085445"/>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0027818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5445168"/>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7421644"/>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6482064"/>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1415780"/>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0442722"/>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52688580"/>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58641142"/>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98317542"/>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7492859"/>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607778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62271813"/>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0284663"/>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66447305"/>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6543394"/>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0079152"/>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8606520"/>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6990902"/>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3529304"/>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2765096"/>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610904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34801788"/>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62212671"/>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3206311"/>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8590244"/>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lIns="108850" tIns="54425" rIns="108850" bIns="54425"/>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lIns="108850" tIns="54425" rIns="108850" bIns="54425">
            <a:normAutofit/>
          </a:bodyPr>
          <a:lstStyle>
            <a:lvl1pPr>
              <a:defRPr sz="14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42355934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64504803"/>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2124277227"/>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38046864"/>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2879613014"/>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32738538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3692031450"/>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4025724432"/>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3452555910"/>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622"/>
            <a:ext cx="10769700" cy="3448055"/>
          </a:xfrm>
          <a:prstGeom prst="rect">
            <a:avLst/>
          </a:prstGeom>
        </p:spPr>
        <p:txBody>
          <a:bodyPr lIns="108322" tIns="54157" rIns="108322" bIns="54157">
            <a:normAutofit/>
          </a:bodyPr>
          <a:lstStyle>
            <a:lvl1pPr marL="633547" marR="0" indent="-633547" algn="l" defTabSz="1086090"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043" indent="0" algn="ctr">
              <a:buNone/>
              <a:defRPr>
                <a:solidFill>
                  <a:schemeClr val="tx1">
                    <a:tint val="75000"/>
                  </a:schemeClr>
                </a:solidFill>
              </a:defRPr>
            </a:lvl2pPr>
            <a:lvl3pPr marL="1086090" indent="0" algn="ctr">
              <a:buNone/>
              <a:defRPr>
                <a:solidFill>
                  <a:schemeClr val="tx1">
                    <a:tint val="75000"/>
                  </a:schemeClr>
                </a:solidFill>
              </a:defRPr>
            </a:lvl3pPr>
            <a:lvl4pPr marL="1629118" indent="0" algn="ctr">
              <a:buNone/>
              <a:defRPr>
                <a:solidFill>
                  <a:schemeClr val="tx1">
                    <a:tint val="75000"/>
                  </a:schemeClr>
                </a:solidFill>
              </a:defRPr>
            </a:lvl4pPr>
            <a:lvl5pPr marL="2172156" indent="0" algn="ctr">
              <a:buNone/>
              <a:defRPr>
                <a:solidFill>
                  <a:schemeClr val="tx1">
                    <a:tint val="75000"/>
                  </a:schemeClr>
                </a:solidFill>
              </a:defRPr>
            </a:lvl5pPr>
            <a:lvl6pPr marL="2715193" indent="0" algn="ctr">
              <a:buNone/>
              <a:defRPr>
                <a:solidFill>
                  <a:schemeClr val="tx1">
                    <a:tint val="75000"/>
                  </a:schemeClr>
                </a:solidFill>
              </a:defRPr>
            </a:lvl6pPr>
            <a:lvl7pPr marL="3258240" indent="0" algn="ctr">
              <a:buNone/>
              <a:defRPr>
                <a:solidFill>
                  <a:schemeClr val="tx1">
                    <a:tint val="75000"/>
                  </a:schemeClr>
                </a:solidFill>
              </a:defRPr>
            </a:lvl7pPr>
            <a:lvl8pPr marL="3801271" indent="0" algn="ctr">
              <a:buNone/>
              <a:defRPr>
                <a:solidFill>
                  <a:schemeClr val="tx1">
                    <a:tint val="75000"/>
                  </a:schemeClr>
                </a:solidFill>
              </a:defRPr>
            </a:lvl8pPr>
            <a:lvl9pPr marL="434431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4075795"/>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16545893"/>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1"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2907686"/>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1"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1"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7591561"/>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26979892"/>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73510795"/>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41518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3521323"/>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9139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EC76-4FA3-4647-A65F-B8BEC1B8D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3685E-0746-49B4-A365-15692FAAC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C2CCF-D7E3-4313-B42C-3BA51E96F796}"/>
              </a:ext>
            </a:extLst>
          </p:cNvPr>
          <p:cNvSpPr>
            <a:spLocks noGrp="1"/>
          </p:cNvSpPr>
          <p:nvPr>
            <p:ph type="dt" sz="half" idx="10"/>
          </p:nvPr>
        </p:nvSpPr>
        <p:spPr/>
        <p:txBody>
          <a:bodyPr/>
          <a:lstStyle/>
          <a:p>
            <a:fld id="{DF93BD42-6A70-4971-AD86-0C9FA4A0ADC5}" type="datetimeFigureOut">
              <a:rPr lang="en-US" smtClean="0"/>
              <a:t>25/07/2023</a:t>
            </a:fld>
            <a:endParaRPr lang="en-US"/>
          </a:p>
        </p:txBody>
      </p:sp>
      <p:sp>
        <p:nvSpPr>
          <p:cNvPr id="5" name="Footer Placeholder 4">
            <a:extLst>
              <a:ext uri="{FF2B5EF4-FFF2-40B4-BE49-F238E27FC236}">
                <a16:creationId xmlns:a16="http://schemas.microsoft.com/office/drawing/2014/main" id="{41D865EE-D529-41D8-9F2B-6E1D5A687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43EB-CF23-447C-9C30-D3EC96EA5129}"/>
              </a:ext>
            </a:extLst>
          </p:cNvPr>
          <p:cNvSpPr>
            <a:spLocks noGrp="1"/>
          </p:cNvSpPr>
          <p:nvPr>
            <p:ph type="sldNum" sz="quarter" idx="12"/>
          </p:nvPr>
        </p:nvSpPr>
        <p:spPr/>
        <p:txBody>
          <a:bodyPr/>
          <a:lstStyle/>
          <a:p>
            <a:fld id="{75DD692F-A5C1-4EB0-9044-931F12AD6C88}" type="slidenum">
              <a:rPr lang="en-US" smtClean="0"/>
              <a:t>‹#›</a:t>
            </a:fld>
            <a:endParaRPr lang="en-US"/>
          </a:p>
        </p:txBody>
      </p:sp>
    </p:spTree>
    <p:extLst>
      <p:ext uri="{BB962C8B-B14F-4D97-AF65-F5344CB8AC3E}">
        <p14:creationId xmlns:p14="http://schemas.microsoft.com/office/powerpoint/2010/main" val="10919043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10515600" cy="1325563"/>
          </a:xfrm>
          <a:prstGeom prst="rect">
            <a:avLst/>
          </a:prstGeom>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3" y="1031842"/>
            <a:ext cx="11425767" cy="4799049"/>
          </a:xfrm>
          <a:prstGeom prst="rect">
            <a:avLst/>
          </a:prstGeo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33408704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595"/>
            <a:ext cx="10769700" cy="3448055"/>
          </a:xfrm>
          <a:prstGeom prst="rect">
            <a:avLst/>
          </a:prstGeom>
        </p:spPr>
        <p:txBody>
          <a:bodyPr lIns="108850" tIns="54425" rIns="108850" bIns="54425">
            <a:normAutofit/>
          </a:bodyPr>
          <a:lstStyle>
            <a:lvl1pPr marL="634642" marR="0" indent="-634642" algn="l" defTabSz="1087957"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979" indent="0" algn="ctr">
              <a:buNone/>
              <a:defRPr>
                <a:solidFill>
                  <a:schemeClr val="tx1">
                    <a:tint val="75000"/>
                  </a:schemeClr>
                </a:solidFill>
              </a:defRPr>
            </a:lvl2pPr>
            <a:lvl3pPr marL="1087957" indent="0" algn="ctr">
              <a:buNone/>
              <a:defRPr>
                <a:solidFill>
                  <a:schemeClr val="tx1">
                    <a:tint val="75000"/>
                  </a:schemeClr>
                </a:solidFill>
              </a:defRPr>
            </a:lvl3pPr>
            <a:lvl4pPr marL="1631937" indent="0" algn="ctr">
              <a:buNone/>
              <a:defRPr>
                <a:solidFill>
                  <a:schemeClr val="tx1">
                    <a:tint val="75000"/>
                  </a:schemeClr>
                </a:solidFill>
              </a:defRPr>
            </a:lvl4pPr>
            <a:lvl5pPr marL="2175916" indent="0" algn="ctr">
              <a:buNone/>
              <a:defRPr>
                <a:solidFill>
                  <a:schemeClr val="tx1">
                    <a:tint val="75000"/>
                  </a:schemeClr>
                </a:solidFill>
              </a:defRPr>
            </a:lvl5pPr>
            <a:lvl6pPr marL="2719894" indent="0" algn="ctr">
              <a:buNone/>
              <a:defRPr>
                <a:solidFill>
                  <a:schemeClr val="tx1">
                    <a:tint val="75000"/>
                  </a:schemeClr>
                </a:solidFill>
              </a:defRPr>
            </a:lvl6pPr>
            <a:lvl7pPr marL="3263873" indent="0" algn="ctr">
              <a:buNone/>
              <a:defRPr>
                <a:solidFill>
                  <a:schemeClr val="tx1">
                    <a:tint val="75000"/>
                  </a:schemeClr>
                </a:solidFill>
              </a:defRPr>
            </a:lvl7pPr>
            <a:lvl8pPr marL="3807851" indent="0" algn="ctr">
              <a:buNone/>
              <a:defRPr>
                <a:solidFill>
                  <a:schemeClr val="tx1">
                    <a:tint val="75000"/>
                  </a:schemeClr>
                </a:solidFill>
              </a:defRPr>
            </a:lvl8pPr>
            <a:lvl9pPr marL="435183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00083200"/>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7284818"/>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4285842"/>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9376001"/>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66353117"/>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856474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t>25/07/2023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349684CC-E105-48F1-B6A0-2780FFC70861}" type="slidenum">
              <a:rPr lang="en-GB" smtClean="0"/>
              <a:t>‹#›</a:t>
            </a:fld>
            <a:endParaRPr lang="en-GB"/>
          </a:p>
        </p:txBody>
      </p:sp>
    </p:spTree>
    <p:extLst>
      <p:ext uri="{BB962C8B-B14F-4D97-AF65-F5344CB8AC3E}">
        <p14:creationId xmlns:p14="http://schemas.microsoft.com/office/powerpoint/2010/main" val="11601795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4267649"/>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7670319"/>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255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595"/>
            <a:ext cx="10769700" cy="3448055"/>
          </a:xfrm>
          <a:prstGeom prst="rect">
            <a:avLst/>
          </a:prstGeom>
        </p:spPr>
        <p:txBody>
          <a:bodyPr lIns="108850" tIns="54425" rIns="108850" bIns="54425">
            <a:normAutofit/>
          </a:bodyPr>
          <a:lstStyle>
            <a:lvl1pPr marL="634642" marR="0" indent="-634642" algn="l" defTabSz="1087957"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979" indent="0" algn="ctr">
              <a:buNone/>
              <a:defRPr>
                <a:solidFill>
                  <a:schemeClr val="tx1">
                    <a:tint val="75000"/>
                  </a:schemeClr>
                </a:solidFill>
              </a:defRPr>
            </a:lvl2pPr>
            <a:lvl3pPr marL="1087957" indent="0" algn="ctr">
              <a:buNone/>
              <a:defRPr>
                <a:solidFill>
                  <a:schemeClr val="tx1">
                    <a:tint val="75000"/>
                  </a:schemeClr>
                </a:solidFill>
              </a:defRPr>
            </a:lvl3pPr>
            <a:lvl4pPr marL="1631937" indent="0" algn="ctr">
              <a:buNone/>
              <a:defRPr>
                <a:solidFill>
                  <a:schemeClr val="tx1">
                    <a:tint val="75000"/>
                  </a:schemeClr>
                </a:solidFill>
              </a:defRPr>
            </a:lvl4pPr>
            <a:lvl5pPr marL="2175916" indent="0" algn="ctr">
              <a:buNone/>
              <a:defRPr>
                <a:solidFill>
                  <a:schemeClr val="tx1">
                    <a:tint val="75000"/>
                  </a:schemeClr>
                </a:solidFill>
              </a:defRPr>
            </a:lvl5pPr>
            <a:lvl6pPr marL="2719894" indent="0" algn="ctr">
              <a:buNone/>
              <a:defRPr>
                <a:solidFill>
                  <a:schemeClr val="tx1">
                    <a:tint val="75000"/>
                  </a:schemeClr>
                </a:solidFill>
              </a:defRPr>
            </a:lvl6pPr>
            <a:lvl7pPr marL="3263873" indent="0" algn="ctr">
              <a:buNone/>
              <a:defRPr>
                <a:solidFill>
                  <a:schemeClr val="tx1">
                    <a:tint val="75000"/>
                  </a:schemeClr>
                </a:solidFill>
              </a:defRPr>
            </a:lvl7pPr>
            <a:lvl8pPr marL="3807851" indent="0" algn="ctr">
              <a:buNone/>
              <a:defRPr>
                <a:solidFill>
                  <a:schemeClr val="tx1">
                    <a:tint val="75000"/>
                  </a:schemeClr>
                </a:solidFill>
              </a:defRPr>
            </a:lvl8pPr>
            <a:lvl9pPr marL="435183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92437492"/>
      </p:ext>
    </p:extLst>
  </p:cSld>
  <p:clrMapOvr>
    <a:overrideClrMapping bg1="lt1" tx1="dk1" bg2="lt2" tx2="dk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49231594"/>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1386859"/>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1800755"/>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59401013"/>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1378337"/>
      </p:ext>
    </p:extLst>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16716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64309124"/>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lIns="108850" tIns="54425" rIns="108850" bIns="54425"/>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lIns="108850" tIns="54425" rIns="108850" bIns="54425">
            <a:normAutofit/>
          </a:bodyPr>
          <a:lstStyle>
            <a:lvl1pPr>
              <a:defRPr sz="14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24504951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595"/>
            <a:ext cx="10769700" cy="3448055"/>
          </a:xfrm>
          <a:prstGeom prst="rect">
            <a:avLst/>
          </a:prstGeom>
        </p:spPr>
        <p:txBody>
          <a:bodyPr lIns="108850" tIns="54425" rIns="108850" bIns="54425">
            <a:normAutofit/>
          </a:bodyPr>
          <a:lstStyle>
            <a:lvl1pPr marL="634642" marR="0" indent="-634642" algn="l" defTabSz="1087957"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979" indent="0" algn="ctr">
              <a:buNone/>
              <a:defRPr>
                <a:solidFill>
                  <a:schemeClr val="tx1">
                    <a:tint val="75000"/>
                  </a:schemeClr>
                </a:solidFill>
              </a:defRPr>
            </a:lvl2pPr>
            <a:lvl3pPr marL="1087957" indent="0" algn="ctr">
              <a:buNone/>
              <a:defRPr>
                <a:solidFill>
                  <a:schemeClr val="tx1">
                    <a:tint val="75000"/>
                  </a:schemeClr>
                </a:solidFill>
              </a:defRPr>
            </a:lvl3pPr>
            <a:lvl4pPr marL="1631937" indent="0" algn="ctr">
              <a:buNone/>
              <a:defRPr>
                <a:solidFill>
                  <a:schemeClr val="tx1">
                    <a:tint val="75000"/>
                  </a:schemeClr>
                </a:solidFill>
              </a:defRPr>
            </a:lvl4pPr>
            <a:lvl5pPr marL="2175916" indent="0" algn="ctr">
              <a:buNone/>
              <a:defRPr>
                <a:solidFill>
                  <a:schemeClr val="tx1">
                    <a:tint val="75000"/>
                  </a:schemeClr>
                </a:solidFill>
              </a:defRPr>
            </a:lvl5pPr>
            <a:lvl6pPr marL="2719894" indent="0" algn="ctr">
              <a:buNone/>
              <a:defRPr>
                <a:solidFill>
                  <a:schemeClr val="tx1">
                    <a:tint val="75000"/>
                  </a:schemeClr>
                </a:solidFill>
              </a:defRPr>
            </a:lvl6pPr>
            <a:lvl7pPr marL="3263873" indent="0" algn="ctr">
              <a:buNone/>
              <a:defRPr>
                <a:solidFill>
                  <a:schemeClr val="tx1">
                    <a:tint val="75000"/>
                  </a:schemeClr>
                </a:solidFill>
              </a:defRPr>
            </a:lvl7pPr>
            <a:lvl8pPr marL="3807851" indent="0" algn="ctr">
              <a:buNone/>
              <a:defRPr>
                <a:solidFill>
                  <a:schemeClr val="tx1">
                    <a:tint val="75000"/>
                  </a:schemeClr>
                </a:solidFill>
              </a:defRPr>
            </a:lvl8pPr>
            <a:lvl9pPr marL="435183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2396430"/>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4814325"/>
      </p:ext>
    </p:extLst>
  </p:cSld>
  <p:clrMapOvr>
    <a:overrideClrMapping bg1="lt1" tx1="dk1" bg2="lt2" tx2="dk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21037983"/>
      </p:ext>
    </p:extLst>
  </p:cSld>
  <p:clrMapOvr>
    <a:overrideClrMapping bg1="lt1" tx1="dk1" bg2="lt2" tx2="dk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1931282"/>
      </p:ext>
    </p:extLst>
  </p:cSld>
  <p:clrMapOvr>
    <a:overrideClrMapping bg1="lt1" tx1="dk1" bg2="lt2" tx2="dk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00541638"/>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20369646"/>
      </p:ext>
    </p:extLst>
  </p:cSld>
  <p:clrMapOvr>
    <a:overrideClrMapping bg1="lt1" tx1="dk1" bg2="lt2" tx2="dk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1957724"/>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5702025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108850" tIns="54425" rIns="108850" bIns="54425"/>
          <a:lstStyle/>
          <a:p>
            <a:r>
              <a:rPr lang="en-US"/>
              <a:t>Click to edit Master title style</a:t>
            </a:r>
          </a:p>
        </p:txBody>
      </p:sp>
      <p:sp>
        <p:nvSpPr>
          <p:cNvPr id="3" name="Content Placeholder 2"/>
          <p:cNvSpPr>
            <a:spLocks noGrp="1"/>
          </p:cNvSpPr>
          <p:nvPr>
            <p:ph idx="1"/>
          </p:nvPr>
        </p:nvSpPr>
        <p:spPr>
          <a:xfrm>
            <a:off x="609601" y="1600505"/>
            <a:ext cx="10972800" cy="4525963"/>
          </a:xfrm>
          <a:prstGeom prst="rect">
            <a:avLst/>
          </a:prstGeom>
        </p:spPr>
        <p:txBody>
          <a:bodyPr lIns="108850" tIns="54425" rIns="108850" bIns="5442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50"/>
            <a:ext cx="2844800" cy="365125"/>
          </a:xfrm>
          <a:prstGeom prst="rect">
            <a:avLst/>
          </a:prstGeom>
        </p:spPr>
        <p:txBody>
          <a:bodyPr vert="horz" wrap="square" lIns="108850" tIns="54425" rIns="108850" bIns="54425" numCol="1" anchor="t" anchorCtr="0" compatLnSpc="1">
            <a:prstTxWarp prst="textNoShape">
              <a:avLst/>
            </a:prstTxWarp>
          </a:bodyPr>
          <a:lstStyle>
            <a:lvl1pPr>
              <a:defRPr>
                <a:solidFill>
                  <a:prstClr val="black"/>
                </a:solidFill>
              </a:defRPr>
            </a:lvl1pPr>
          </a:lstStyle>
          <a:p>
            <a:pPr defTabSz="913943">
              <a:defRPr/>
            </a:pPr>
            <a:fld id="{F5845613-47D0-4D7F-9152-CF8044F1764D}" type="datetime1">
              <a:rPr lang="en-US" sz="3298" smtClean="0"/>
              <a:pPr defTabSz="913943">
                <a:defRPr/>
              </a:pPr>
              <a:t>25/07/2023</a:t>
            </a:fld>
            <a:endParaRPr lang="en-US" sz="3298"/>
          </a:p>
        </p:txBody>
      </p:sp>
      <p:sp>
        <p:nvSpPr>
          <p:cNvPr id="5" name="Footer Placeholder 4"/>
          <p:cNvSpPr>
            <a:spLocks noGrp="1"/>
          </p:cNvSpPr>
          <p:nvPr>
            <p:ph type="ftr" sz="quarter" idx="11"/>
          </p:nvPr>
        </p:nvSpPr>
        <p:spPr>
          <a:xfrm>
            <a:off x="4165905" y="6356350"/>
            <a:ext cx="3860800" cy="365125"/>
          </a:xfrm>
          <a:prstGeom prst="rect">
            <a:avLst/>
          </a:prstGeom>
        </p:spPr>
        <p:txBody>
          <a:bodyPr lIns="108850" tIns="54425" rIns="108850" bIns="54425"/>
          <a:lstStyle>
            <a:lvl1pPr>
              <a:defRPr>
                <a:solidFill>
                  <a:prstClr val="black"/>
                </a:solidFill>
                <a:cs typeface="ＭＳ Ｐゴシック" charset="-128"/>
              </a:defRPr>
            </a:lvl1pPr>
          </a:lstStyle>
          <a:p>
            <a:pPr defTabSz="913943">
              <a:defRPr/>
            </a:pPr>
            <a:endParaRPr lang="en-US" sz="3298"/>
          </a:p>
        </p:txBody>
      </p:sp>
      <p:sp>
        <p:nvSpPr>
          <p:cNvPr id="6" name="Slide Number Placeholder 5"/>
          <p:cNvSpPr>
            <a:spLocks noGrp="1"/>
          </p:cNvSpPr>
          <p:nvPr>
            <p:ph type="sldNum" sz="quarter" idx="12"/>
          </p:nvPr>
        </p:nvSpPr>
        <p:spPr>
          <a:xfrm>
            <a:off x="8737601" y="6356350"/>
            <a:ext cx="2844800" cy="365125"/>
          </a:xfrm>
          <a:prstGeom prst="rect">
            <a:avLst/>
          </a:prstGeom>
        </p:spPr>
        <p:txBody>
          <a:bodyPr vert="horz" wrap="square" lIns="108850" tIns="54425" rIns="108850" bIns="54425"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53560898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a:normAutofit/>
          </a:bodyPr>
          <a:lstStyle>
            <a:lvl1pPr marL="533240" marR="0" indent="-533240" algn="l" defTabSz="91412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9753843"/>
      </p:ext>
    </p:extLst>
  </p:cSld>
  <p:clrMapOvr>
    <a:overrideClrMapping bg1="lt1" tx1="dk1" bg2="lt2" tx2="dk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8779118"/>
      </p:ext>
    </p:extLst>
  </p:cSld>
  <p:clrMapOvr>
    <a:overrideClrMapping bg1="lt1" tx1="dk1" bg2="lt2" tx2="dk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6"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3893640"/>
      </p:ext>
    </p:extLst>
  </p:cSld>
  <p:clrMapOvr>
    <a:overrideClrMapping bg1="lt1" tx1="dk1" bg2="lt2" tx2="dk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6"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6"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2828694"/>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8661289"/>
      </p:ext>
    </p:extLst>
  </p:cSld>
  <p:clrMapOvr>
    <a:overrideClrMapping bg1="lt1" tx1="dk1" bg2="lt2" tx2="dk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13313707"/>
      </p:ext>
    </p:extLst>
  </p:cSld>
  <p:clrMapOvr>
    <a:overrideClrMapping bg1="lt1" tx1="dk1" bg2="lt2" tx2="dk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45842114"/>
      </p:ext>
    </p:extLst>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4102234"/>
      </p:ext>
    </p:extLst>
  </p:cSld>
  <p:clrMapOvr>
    <a:overrideClrMapping bg1="lt1" tx1="dk1" bg2="lt2" tx2="dk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799">
                <a:cs typeface="Cordia New" pitchFamily="34" charset="-34"/>
              </a:rPr>
              <a:pPr fontAlgn="base">
                <a:spcBef>
                  <a:spcPct val="0"/>
                </a:spcBef>
                <a:spcAft>
                  <a:spcPct val="0"/>
                </a:spcAft>
                <a:defRPr/>
              </a:pPr>
              <a:t>25/07/2023</a:t>
            </a:fld>
            <a:endParaRPr lang="en-US" sz="2799">
              <a:cs typeface="Cordia New" pitchFamily="34" charset="-34"/>
            </a:endParaRPr>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799"/>
          </a:p>
        </p:txBody>
      </p:sp>
      <p:sp>
        <p:nvSpPr>
          <p:cNvPr id="6" name="Slide Number Placeholder 5"/>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1560682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478120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9139254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732310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970420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1940058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098409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404405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7743560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022751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801712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22187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401952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711944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48723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012088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149447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286202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521349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272926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solidFill>
                  <a:prstClr val="black">
                    <a:tint val="75000"/>
                  </a:prstClr>
                </a:solidFill>
              </a:rPr>
              <a:pPr/>
              <a:t>25/07/2023</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8796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200" b="1">
                <a:solidFill>
                  <a:srgbClr val="00AEE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a:fld id="{66EE6269-E936-CE44-B736-062D3DDFCF80}" type="datetime1">
              <a:rPr lang="en-US" smtClean="0">
                <a:solidFill>
                  <a:prstClr val="black"/>
                </a:solidFill>
                <a:latin typeface="Arial" charset="0"/>
                <a:ea typeface="ＭＳ Ｐゴシック" charset="0"/>
              </a:rPr>
              <a:pPr defTabSz="457200"/>
              <a:t>25/07/2023</a:t>
            </a:fld>
            <a:endParaRPr lang="en-US">
              <a:solidFill>
                <a:prstClr val="black"/>
              </a:solidFill>
              <a:latin typeface="Arial"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pPr>
            <a:fld id="{7674B900-A7CB-D443-979A-2E082EE9DABC}" type="slidenum">
              <a:rPr lang="en-US" smtClean="0">
                <a:solidFill>
                  <a:prstClr val="black"/>
                </a:solidFill>
                <a:ea typeface="ＭＳ Ｐゴシック" charset="0"/>
              </a:rPr>
              <a:pPr defTabSz="457200" fontAlgn="base">
                <a:spcBef>
                  <a:spcPct val="0"/>
                </a:spcBef>
                <a:spcAft>
                  <a:spcPct val="0"/>
                </a:spcAft>
              </a:pPr>
              <a:t>‹#›</a:t>
            </a:fld>
            <a:endParaRPr lang="en-US">
              <a:solidFill>
                <a:prstClr val="black"/>
              </a:solidFill>
              <a:ea typeface="ＭＳ Ｐゴシック" charset="0"/>
            </a:endParaRPr>
          </a:p>
        </p:txBody>
      </p:sp>
    </p:spTree>
    <p:extLst>
      <p:ext uri="{BB962C8B-B14F-4D97-AF65-F5344CB8AC3E}">
        <p14:creationId xmlns:p14="http://schemas.microsoft.com/office/powerpoint/2010/main" val="2905772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106395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107919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366203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977727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45083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1854977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436512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232155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459221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054504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5278685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044085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8789350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7520458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50081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0414042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solidFill>
                  <a:prstClr val="black"/>
                </a:solidFill>
              </a:rPr>
              <a:pPr/>
              <a:t>25/07/2023</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64536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979091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445071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8643308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54224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709414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5563292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992791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196515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6209771"/>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905747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040848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3102148"/>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5610244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6645322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58791"/>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842088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5845613-47D0-4D7F-9152-CF8044F1764D}" type="datetime1">
              <a:rPr lang="en-US">
                <a:latin typeface="Arial"/>
                <a:ea typeface="ＭＳ Ｐゴシック" charset="0"/>
              </a:rPr>
              <a:pPr>
                <a:defRPr/>
              </a:pPr>
              <a:t>25/07/2023</a:t>
            </a:fld>
            <a:endParaRPr lang="en-US">
              <a:latin typeface="Arial"/>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a:defRPr/>
            </a:pPr>
            <a:endParaRPr lang="en-US">
              <a:latin typeface="Arial"/>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772235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762677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0295419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836694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7524441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49079495"/>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2347562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468071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8103527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7744740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9522269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40719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8236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137520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6755277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6247856"/>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0070823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1726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1294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08510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99" b="1" cap="all"/>
            </a:lvl1pPr>
          </a:lstStyle>
          <a:p>
            <a:r>
              <a:rPr lang="en-US"/>
              <a:t>Click to edit Master title style</a:t>
            </a:r>
            <a:endParaRPr lang="en-GB"/>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solidFill>
                  <a:schemeClr val="tx1">
                    <a:tint val="75000"/>
                  </a:schemeClr>
                </a:solidFill>
              </a:defRPr>
            </a:lvl1pPr>
            <a:lvl2pPr marL="544142" indent="0">
              <a:buNone/>
              <a:defRPr sz="2100">
                <a:solidFill>
                  <a:schemeClr val="tx1">
                    <a:tint val="75000"/>
                  </a:schemeClr>
                </a:solidFill>
              </a:defRPr>
            </a:lvl2pPr>
            <a:lvl3pPr marL="1088284" indent="0">
              <a:buNone/>
              <a:defRPr sz="1900">
                <a:solidFill>
                  <a:schemeClr val="tx1">
                    <a:tint val="75000"/>
                  </a:schemeClr>
                </a:solidFill>
              </a:defRPr>
            </a:lvl3pPr>
            <a:lvl4pPr marL="1632426" indent="0">
              <a:buNone/>
              <a:defRPr sz="1700">
                <a:solidFill>
                  <a:schemeClr val="tx1">
                    <a:tint val="75000"/>
                  </a:schemeClr>
                </a:solidFill>
              </a:defRPr>
            </a:lvl4pPr>
            <a:lvl5pPr marL="2176569" indent="0">
              <a:buNone/>
              <a:defRPr sz="1700">
                <a:solidFill>
                  <a:schemeClr val="tx1">
                    <a:tint val="75000"/>
                  </a:schemeClr>
                </a:solidFill>
              </a:defRPr>
            </a:lvl5pPr>
            <a:lvl6pPr marL="2720710" indent="0">
              <a:buNone/>
              <a:defRPr sz="1700">
                <a:solidFill>
                  <a:schemeClr val="tx1">
                    <a:tint val="75000"/>
                  </a:schemeClr>
                </a:solidFill>
              </a:defRPr>
            </a:lvl6pPr>
            <a:lvl7pPr marL="3264852" indent="0">
              <a:buNone/>
              <a:defRPr sz="1700">
                <a:solidFill>
                  <a:schemeClr val="tx1">
                    <a:tint val="75000"/>
                  </a:schemeClr>
                </a:solidFill>
              </a:defRPr>
            </a:lvl7pPr>
            <a:lvl8pPr marL="3808994" indent="0">
              <a:buNone/>
              <a:defRPr sz="1700">
                <a:solidFill>
                  <a:schemeClr val="tx1">
                    <a:tint val="75000"/>
                  </a:schemeClr>
                </a:solidFill>
              </a:defRPr>
            </a:lvl8pPr>
            <a:lvl9pPr marL="4353136"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6542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1"/>
            <a:ext cx="5384800" cy="4525963"/>
          </a:xfrm>
        </p:spPr>
        <p:txBody>
          <a:bodyPr/>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2047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4.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3.png"/><Relationship Id="rId5" Type="http://schemas.openxmlformats.org/officeDocument/2006/relationships/slideLayout" Target="../slideLayouts/slideLayout57.xml"/><Relationship Id="rId10" Type="http://schemas.openxmlformats.org/officeDocument/2006/relationships/theme" Target="../theme/theme10.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4.png"/><Relationship Id="rId5" Type="http://schemas.openxmlformats.org/officeDocument/2006/relationships/slideLayout" Target="../slideLayouts/slideLayout66.xml"/><Relationship Id="rId10"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7.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6.png"/><Relationship Id="rId5" Type="http://schemas.openxmlformats.org/officeDocument/2006/relationships/slideLayout" Target="../slideLayouts/slideLayout74.xml"/><Relationship Id="rId10" Type="http://schemas.openxmlformats.org/officeDocument/2006/relationships/theme" Target="../theme/theme12.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4.png"/><Relationship Id="rId5" Type="http://schemas.openxmlformats.org/officeDocument/2006/relationships/slideLayout" Target="../slideLayouts/slideLayout83.xml"/><Relationship Id="rId10" Type="http://schemas.openxmlformats.org/officeDocument/2006/relationships/image" Target="../media/image3.png"/><Relationship Id="rId4" Type="http://schemas.openxmlformats.org/officeDocument/2006/relationships/slideLayout" Target="../slideLayouts/slideLayout82.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4.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3.png"/><Relationship Id="rId5" Type="http://schemas.openxmlformats.org/officeDocument/2006/relationships/slideLayout" Target="../slideLayouts/slideLayout91.xml"/><Relationship Id="rId10" Type="http://schemas.openxmlformats.org/officeDocument/2006/relationships/theme" Target="../theme/theme14.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5.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image" Target="../media/image4.png"/><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3.png"/><Relationship Id="rId5" Type="http://schemas.openxmlformats.org/officeDocument/2006/relationships/slideLayout" Target="../slideLayouts/slideLayout119.xml"/><Relationship Id="rId10" Type="http://schemas.openxmlformats.org/officeDocument/2006/relationships/theme" Target="../theme/theme17.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image" Target="../media/image4.png"/><Relationship Id="rId5" Type="http://schemas.openxmlformats.org/officeDocument/2006/relationships/slideLayout" Target="../slideLayouts/slideLayout128.xml"/><Relationship Id="rId10" Type="http://schemas.openxmlformats.org/officeDocument/2006/relationships/image" Target="../media/image3.png"/><Relationship Id="rId4" Type="http://schemas.openxmlformats.org/officeDocument/2006/relationships/slideLayout" Target="../slideLayouts/slideLayout127.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image" Target="../media/image4.png"/><Relationship Id="rId5" Type="http://schemas.openxmlformats.org/officeDocument/2006/relationships/slideLayout" Target="../slideLayouts/slideLayout136.xml"/><Relationship Id="rId10" Type="http://schemas.openxmlformats.org/officeDocument/2006/relationships/image" Target="../media/image3.png"/><Relationship Id="rId4" Type="http://schemas.openxmlformats.org/officeDocument/2006/relationships/slideLayout" Target="../slideLayouts/slideLayout135.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image" Target="../media/image4.png"/><Relationship Id="rId5" Type="http://schemas.openxmlformats.org/officeDocument/2006/relationships/slideLayout" Target="../slideLayouts/slideLayout144.xml"/><Relationship Id="rId10" Type="http://schemas.openxmlformats.org/officeDocument/2006/relationships/image" Target="../media/image3.png"/><Relationship Id="rId4" Type="http://schemas.openxmlformats.org/officeDocument/2006/relationships/slideLayout" Target="../slideLayouts/slideLayout143.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image" Target="../media/image4.png"/><Relationship Id="rId5" Type="http://schemas.openxmlformats.org/officeDocument/2006/relationships/slideLayout" Target="../slideLayouts/slideLayout152.xml"/><Relationship Id="rId10" Type="http://schemas.openxmlformats.org/officeDocument/2006/relationships/image" Target="../media/image3.png"/><Relationship Id="rId4" Type="http://schemas.openxmlformats.org/officeDocument/2006/relationships/slideLayout" Target="../slideLayouts/slideLayout151.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image" Target="../media/image4.png"/><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image" Target="../media/image3.png"/><Relationship Id="rId5" Type="http://schemas.openxmlformats.org/officeDocument/2006/relationships/slideLayout" Target="../slideLayouts/slideLayout160.xml"/><Relationship Id="rId10" Type="http://schemas.openxmlformats.org/officeDocument/2006/relationships/theme" Target="../theme/theme22.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image" Target="../media/image4.png"/><Relationship Id="rId5" Type="http://schemas.openxmlformats.org/officeDocument/2006/relationships/slideLayout" Target="../slideLayouts/slideLayout169.xml"/><Relationship Id="rId10" Type="http://schemas.openxmlformats.org/officeDocument/2006/relationships/image" Target="../media/image3.png"/><Relationship Id="rId4" Type="http://schemas.openxmlformats.org/officeDocument/2006/relationships/slideLayout" Target="../slideLayouts/slideLayout168.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3.pn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2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4.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image" Target="../media/image4.png"/><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image" Target="../media/image3.png"/><Relationship Id="rId5" Type="http://schemas.openxmlformats.org/officeDocument/2006/relationships/slideLayout" Target="../slideLayouts/slideLayout188.xml"/><Relationship Id="rId10" Type="http://schemas.openxmlformats.org/officeDocument/2006/relationships/theme" Target="../theme/theme25.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image" Target="../media/image4.png"/><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image" Target="../media/image3.png"/><Relationship Id="rId5" Type="http://schemas.openxmlformats.org/officeDocument/2006/relationships/slideLayout" Target="../slideLayouts/slideLayout197.xml"/><Relationship Id="rId10" Type="http://schemas.openxmlformats.org/officeDocument/2006/relationships/theme" Target="../theme/theme26.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image" Target="../media/image4.pn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image" Target="../media/image3.png"/><Relationship Id="rId5" Type="http://schemas.openxmlformats.org/officeDocument/2006/relationships/slideLayout" Target="../slideLayouts/slideLayout206.xml"/><Relationship Id="rId10" Type="http://schemas.openxmlformats.org/officeDocument/2006/relationships/theme" Target="../theme/theme27.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image" Target="../media/image4.png"/><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image" Target="../media/image3.png"/><Relationship Id="rId5" Type="http://schemas.openxmlformats.org/officeDocument/2006/relationships/slideLayout" Target="../slideLayouts/slideLayout215.xml"/><Relationship Id="rId10" Type="http://schemas.openxmlformats.org/officeDocument/2006/relationships/theme" Target="../theme/theme28.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png"/><Relationship Id="rId5" Type="http://schemas.openxmlformats.org/officeDocument/2006/relationships/slideLayout" Target="../slideLayouts/slideLayout28.xml"/><Relationship Id="rId10" Type="http://schemas.openxmlformats.org/officeDocument/2006/relationships/theme" Target="../theme/theme6.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8.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3080"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4105847340"/>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026135"/>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57449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83454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4032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108850" tIns="54425" rIns="108850" bIns="5442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1" y="1600201"/>
            <a:ext cx="10972800" cy="4525963"/>
          </a:xfrm>
          <a:prstGeom prst="rect">
            <a:avLst/>
          </a:prstGeom>
        </p:spPr>
        <p:txBody>
          <a:bodyPr vert="horz" lIns="108850" tIns="54425" rIns="108850" bIns="54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99" y="6356350"/>
            <a:ext cx="2844800" cy="365125"/>
          </a:xfrm>
          <a:prstGeom prst="rect">
            <a:avLst/>
          </a:prstGeom>
        </p:spPr>
        <p:txBody>
          <a:bodyPr vert="horz" lIns="108850" tIns="54425" rIns="108850" bIns="54425" rtlCol="0" anchor="ctr"/>
          <a:lstStyle>
            <a:lvl1pPr algn="l">
              <a:defRPr sz="1400">
                <a:solidFill>
                  <a:schemeClr val="tx1">
                    <a:tint val="75000"/>
                  </a:schemeClr>
                </a:solidFill>
              </a:defRPr>
            </a:lvl1pPr>
          </a:lstStyle>
          <a:p>
            <a:fld id="{4CA88C4B-13E7-4A0F-80C3-57BBE57DFD96}" type="datetimeFigureOut">
              <a:rPr lang="en-GB" smtClean="0">
                <a:solidFill>
                  <a:prstClr val="black">
                    <a:tint val="75000"/>
                  </a:prstClr>
                </a:solidFill>
              </a:rPr>
              <a:pPr/>
              <a:t>25/07/2023</a:t>
            </a:fld>
            <a:endParaRPr lang="en-GB">
              <a:solidFill>
                <a:prstClr val="black">
                  <a:tint val="75000"/>
                </a:prstClr>
              </a:solidFill>
            </a:endParaRPr>
          </a:p>
        </p:txBody>
      </p:sp>
      <p:sp>
        <p:nvSpPr>
          <p:cNvPr id="5" name="Footer Placeholder 4"/>
          <p:cNvSpPr>
            <a:spLocks noGrp="1"/>
          </p:cNvSpPr>
          <p:nvPr>
            <p:ph type="ftr" sz="quarter" idx="3"/>
          </p:nvPr>
        </p:nvSpPr>
        <p:spPr>
          <a:xfrm>
            <a:off x="4165601" y="6356350"/>
            <a:ext cx="3860800" cy="365125"/>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1" y="6356350"/>
            <a:ext cx="2844800" cy="365125"/>
          </a:xfrm>
          <a:prstGeom prst="rect">
            <a:avLst/>
          </a:prstGeom>
        </p:spPr>
        <p:txBody>
          <a:bodyPr vert="horz" lIns="108850" tIns="54425" rIns="108850" bIns="54425" rtlCol="0" anchor="ctr"/>
          <a:lstStyle>
            <a:lvl1pPr algn="r">
              <a:defRPr sz="1400">
                <a:solidFill>
                  <a:schemeClr val="tx1">
                    <a:tint val="75000"/>
                  </a:schemeClr>
                </a:solidFill>
              </a:defRPr>
            </a:lvl1p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4581172"/>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1088284" rtl="0" eaLnBrk="1" latinLnBrk="0" hangingPunct="1">
        <a:spcBef>
          <a:spcPct val="0"/>
        </a:spcBef>
        <a:buNone/>
        <a:defRPr sz="5199" kern="1200">
          <a:solidFill>
            <a:schemeClr val="tx1"/>
          </a:solidFill>
          <a:latin typeface="+mj-lt"/>
          <a:ea typeface="+mj-ea"/>
          <a:cs typeface="+mj-cs"/>
        </a:defRPr>
      </a:lvl1pPr>
    </p:titleStyle>
    <p:bodyStyle>
      <a:lvl1pPr marL="408106" indent="-408106" algn="l" defTabSz="1088284" rtl="0" eaLnBrk="1" latinLnBrk="0" hangingPunct="1">
        <a:spcBef>
          <a:spcPct val="20000"/>
        </a:spcBef>
        <a:buFont typeface="Arial" panose="020B0604020202020204" pitchFamily="34" charset="0"/>
        <a:buChar char="•"/>
        <a:defRPr sz="3799" kern="1200">
          <a:solidFill>
            <a:schemeClr val="tx1"/>
          </a:solidFill>
          <a:latin typeface="+mn-lt"/>
          <a:ea typeface="+mn-ea"/>
          <a:cs typeface="+mn-cs"/>
        </a:defRPr>
      </a:lvl1pPr>
      <a:lvl2pPr marL="884231" indent="-340089" algn="l" defTabSz="1088284" rtl="0" eaLnBrk="1" latinLnBrk="0" hangingPunct="1">
        <a:spcBef>
          <a:spcPct val="20000"/>
        </a:spcBef>
        <a:buFont typeface="Arial" panose="020B0604020202020204" pitchFamily="34" charset="0"/>
        <a:buChar char="–"/>
        <a:defRPr sz="3299" kern="1200">
          <a:solidFill>
            <a:schemeClr val="tx1"/>
          </a:solidFill>
          <a:latin typeface="+mn-lt"/>
          <a:ea typeface="+mn-ea"/>
          <a:cs typeface="+mn-cs"/>
        </a:defRPr>
      </a:lvl2pPr>
      <a:lvl3pPr marL="1360355" indent="-272071" algn="l" defTabSz="1088284" rtl="0" eaLnBrk="1" latinLnBrk="0" hangingPunct="1">
        <a:spcBef>
          <a:spcPct val="20000"/>
        </a:spcBef>
        <a:buFont typeface="Arial" panose="020B0604020202020204" pitchFamily="34" charset="0"/>
        <a:buChar char="•"/>
        <a:defRPr sz="2899" kern="1200">
          <a:solidFill>
            <a:schemeClr val="tx1"/>
          </a:solidFill>
          <a:latin typeface="+mn-lt"/>
          <a:ea typeface="+mn-ea"/>
          <a:cs typeface="+mn-cs"/>
        </a:defRPr>
      </a:lvl3pPr>
      <a:lvl4pPr marL="1904497"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8639"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278220"/>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fontAlgn="base">
              <a:spcBef>
                <a:spcPct val="0"/>
              </a:spcBef>
              <a:spcAft>
                <a:spcPct val="0"/>
              </a:spcAft>
              <a:defRPr/>
            </a:pPr>
            <a:endParaRPr lang="th-TH" sz="3299" dirty="0">
              <a:solidFill>
                <a:prstClr val="white"/>
              </a:solidFill>
            </a:endParaRPr>
          </a:p>
        </p:txBody>
      </p:sp>
      <p:cxnSp>
        <p:nvCxnSpPr>
          <p:cNvPr id="25" name="Straight Connector 24"/>
          <p:cNvCxnSpPr/>
          <p:nvPr/>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03"/>
            <a:ext cx="4948766" cy="519675"/>
          </a:xfrm>
          <a:prstGeom prst="rect">
            <a:avLst/>
          </a:prstGeom>
          <a:noFill/>
        </p:spPr>
        <p:txBody>
          <a:bodyPr lIns="118500" tIns="59250" rIns="118500" bIns="59250">
            <a:spAutoFit/>
          </a:bodyPr>
          <a:lstStyle/>
          <a:p>
            <a:pPr defTabSz="914217" fontAlgn="base">
              <a:spcBef>
                <a:spcPct val="0"/>
              </a:spcBef>
              <a:spcAft>
                <a:spcPct val="0"/>
              </a:spcAft>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137702"/>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41104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fontAlgn="base">
              <a:spcBef>
                <a:spcPct val="0"/>
              </a:spcBef>
              <a:spcAft>
                <a:spcPct val="0"/>
              </a:spcAft>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fontAlgn="base">
              <a:spcBef>
                <a:spcPct val="0"/>
              </a:spcBef>
              <a:spcAft>
                <a:spcPct val="0"/>
              </a:spcAft>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508417"/>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181DF32F-06CD-400A-A3D3-46B78A462BF9}"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407613"/>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82114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F97388D7-D88E-4BC6-AB13-F02FA9298C1D}"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p:spPr>
        <p:txBody>
          <a:bodyPr lIns="118500" tIns="59250" rIns="118500" bIns="5925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24937"/>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pitchFamily="34" charset="0"/>
          <a:cs typeface="Cordia New" pitchFamily="34" charset="-34"/>
        </a:defRPr>
      </a:lvl2pPr>
      <a:lvl3pPr algn="ctr" rtl="0" eaLnBrk="0" fontAlgn="base" hangingPunct="0">
        <a:spcBef>
          <a:spcPct val="0"/>
        </a:spcBef>
        <a:spcAft>
          <a:spcPct val="0"/>
        </a:spcAft>
        <a:defRPr sz="5199">
          <a:solidFill>
            <a:schemeClr val="tx1"/>
          </a:solidFill>
          <a:latin typeface="Arial" pitchFamily="34" charset="0"/>
          <a:cs typeface="Cordia New" pitchFamily="34" charset="-34"/>
        </a:defRPr>
      </a:lvl3pPr>
      <a:lvl4pPr algn="ctr" rtl="0" eaLnBrk="0" fontAlgn="base" hangingPunct="0">
        <a:spcBef>
          <a:spcPct val="0"/>
        </a:spcBef>
        <a:spcAft>
          <a:spcPct val="0"/>
        </a:spcAft>
        <a:defRPr sz="5199">
          <a:solidFill>
            <a:schemeClr val="tx1"/>
          </a:solidFill>
          <a:latin typeface="Arial" pitchFamily="34" charset="0"/>
          <a:cs typeface="Cordia New" pitchFamily="34" charset="-34"/>
        </a:defRPr>
      </a:lvl4pPr>
      <a:lvl5pPr algn="ctr" rtl="0" eaLnBrk="0" fontAlgn="base" hangingPunct="0">
        <a:spcBef>
          <a:spcPct val="0"/>
        </a:spcBef>
        <a:spcAft>
          <a:spcPct val="0"/>
        </a:spcAft>
        <a:defRPr sz="5199">
          <a:solidFill>
            <a:schemeClr val="tx1"/>
          </a:solidFill>
          <a:latin typeface="Arial" pitchFamily="34" charset="0"/>
          <a:cs typeface="Cordia New" pitchFamily="34" charset="-34"/>
        </a:defRPr>
      </a:lvl5pPr>
      <a:lvl6pPr marL="544142" algn="ctr" rtl="0" fontAlgn="base">
        <a:spcBef>
          <a:spcPct val="0"/>
        </a:spcBef>
        <a:spcAft>
          <a:spcPct val="0"/>
        </a:spcAft>
        <a:defRPr sz="5199">
          <a:solidFill>
            <a:schemeClr val="tx1"/>
          </a:solidFill>
          <a:latin typeface="Arial" pitchFamily="34" charset="0"/>
          <a:cs typeface="Cordia New" pitchFamily="34" charset="-34"/>
        </a:defRPr>
      </a:lvl6pPr>
      <a:lvl7pPr marL="1088284" algn="ctr" rtl="0" fontAlgn="base">
        <a:spcBef>
          <a:spcPct val="0"/>
        </a:spcBef>
        <a:spcAft>
          <a:spcPct val="0"/>
        </a:spcAft>
        <a:defRPr sz="5199">
          <a:solidFill>
            <a:schemeClr val="tx1"/>
          </a:solidFill>
          <a:latin typeface="Arial" pitchFamily="34" charset="0"/>
          <a:cs typeface="Cordia New" pitchFamily="34" charset="-34"/>
        </a:defRPr>
      </a:lvl7pPr>
      <a:lvl8pPr marL="1632426" algn="ctr" rtl="0" fontAlgn="base">
        <a:spcBef>
          <a:spcPct val="0"/>
        </a:spcBef>
        <a:spcAft>
          <a:spcPct val="0"/>
        </a:spcAft>
        <a:defRPr sz="5199">
          <a:solidFill>
            <a:schemeClr val="tx1"/>
          </a:solidFill>
          <a:latin typeface="Arial" pitchFamily="34" charset="0"/>
          <a:cs typeface="Cordia New" pitchFamily="34" charset="-34"/>
        </a:defRPr>
      </a:lvl8pPr>
      <a:lvl9pPr marL="2176569" algn="ctr" rtl="0" fontAlgn="base">
        <a:spcBef>
          <a:spcPct val="0"/>
        </a:spcBef>
        <a:spcAft>
          <a:spcPct val="0"/>
        </a:spcAft>
        <a:defRPr sz="5199">
          <a:solidFill>
            <a:schemeClr val="tx1"/>
          </a:solidFill>
          <a:latin typeface="Arial" pitchFamily="34" charset="0"/>
          <a:cs typeface="Cordia New" pitchFamily="34" charset="-34"/>
        </a:defRPr>
      </a:lvl9pPr>
    </p:titleStyle>
    <p:bodyStyle>
      <a:lvl1pPr marL="408106" indent="-408106"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898451"/>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3" cstate="print">
            <a:extLst>
              <a:ext uri="{28A0092B-C50C-407E-A947-70E740481C1C}">
                <a14:useLocalDpi xmlns:a14="http://schemas.microsoft.com/office/drawing/2010/main" val="0"/>
              </a:ext>
            </a:extLst>
          </a:blip>
          <a:srcRect r="8307" b="15314"/>
          <a:stretch>
            <a:fillRect/>
          </a:stretch>
        </p:blipFill>
        <p:spPr bwMode="auto">
          <a:xfrm>
            <a:off x="4307418" y="1103645"/>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872" tIns="58938" rIns="117872" bIns="58938" anchor="ctr"/>
          <a:lstStyle/>
          <a:p>
            <a:pPr algn="ctr">
              <a:defRPr/>
            </a:pPr>
            <a:endParaRPr lang="th-TH" sz="3298" dirty="0">
              <a:solidFill>
                <a:prstClr val="white"/>
              </a:solidFill>
            </a:endParaRPr>
          </a:p>
        </p:txBody>
      </p:sp>
      <p:cxnSp>
        <p:nvCxnSpPr>
          <p:cNvPr id="25" name="Straight Connector 24"/>
          <p:cNvCxnSpPr/>
          <p:nvPr/>
        </p:nvCxnSpPr>
        <p:spPr>
          <a:xfrm>
            <a:off x="0" y="124652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1"/>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872" tIns="58938" rIns="117872" bIns="589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15"/>
            <a:ext cx="4948766" cy="519089"/>
          </a:xfrm>
          <a:prstGeom prst="rect">
            <a:avLst/>
          </a:prstGeom>
          <a:noFill/>
        </p:spPr>
        <p:txBody>
          <a:bodyPr lIns="117872" tIns="58938" rIns="117872" bIns="58938">
            <a:spAutoFit/>
          </a:bodyPr>
          <a:lstStyle/>
          <a:p>
            <a:pPr>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4">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208358"/>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50" r:id="rId10"/>
    <p:sldLayoutId id="2147484151" r:id="rId11"/>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043" algn="ctr" rtl="0" fontAlgn="base">
        <a:spcBef>
          <a:spcPct val="0"/>
        </a:spcBef>
        <a:spcAft>
          <a:spcPct val="0"/>
        </a:spcAft>
        <a:defRPr sz="5197">
          <a:solidFill>
            <a:schemeClr val="tx1"/>
          </a:solidFill>
          <a:latin typeface="Arial" charset="0"/>
          <a:cs typeface="Cordia New" pitchFamily="34" charset="-34"/>
        </a:defRPr>
      </a:lvl6pPr>
      <a:lvl7pPr marL="1086090" algn="ctr" rtl="0" fontAlgn="base">
        <a:spcBef>
          <a:spcPct val="0"/>
        </a:spcBef>
        <a:spcAft>
          <a:spcPct val="0"/>
        </a:spcAft>
        <a:defRPr sz="5197">
          <a:solidFill>
            <a:schemeClr val="tx1"/>
          </a:solidFill>
          <a:latin typeface="Arial" charset="0"/>
          <a:cs typeface="Cordia New" pitchFamily="34" charset="-34"/>
        </a:defRPr>
      </a:lvl7pPr>
      <a:lvl8pPr marL="1629118" algn="ctr" rtl="0" fontAlgn="base">
        <a:spcBef>
          <a:spcPct val="0"/>
        </a:spcBef>
        <a:spcAft>
          <a:spcPct val="0"/>
        </a:spcAft>
        <a:defRPr sz="5197">
          <a:solidFill>
            <a:schemeClr val="tx1"/>
          </a:solidFill>
          <a:latin typeface="Arial" charset="0"/>
          <a:cs typeface="Cordia New" pitchFamily="34" charset="-34"/>
        </a:defRPr>
      </a:lvl8pPr>
      <a:lvl9pPr marL="2172156" algn="ctr" rtl="0" fontAlgn="base">
        <a:spcBef>
          <a:spcPct val="0"/>
        </a:spcBef>
        <a:spcAft>
          <a:spcPct val="0"/>
        </a:spcAft>
        <a:defRPr sz="5197">
          <a:solidFill>
            <a:schemeClr val="tx1"/>
          </a:solidFill>
          <a:latin typeface="Arial" charset="0"/>
          <a:cs typeface="Cordia New" pitchFamily="34" charset="-34"/>
        </a:defRPr>
      </a:lvl9pPr>
    </p:titleStyle>
    <p:bodyStyle>
      <a:lvl1pPr marL="407278" indent="-407278"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2448" indent="-339396"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7601" indent="-271515"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0638"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3687"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6711"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9758"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2799"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5836"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090" rtl="0" eaLnBrk="1" latinLnBrk="0" hangingPunct="1">
        <a:defRPr sz="3298" kern="1200">
          <a:solidFill>
            <a:schemeClr val="tx1"/>
          </a:solidFill>
          <a:latin typeface="+mn-lt"/>
          <a:ea typeface="+mn-ea"/>
          <a:cs typeface="+mn-cs"/>
        </a:defRPr>
      </a:lvl1pPr>
      <a:lvl2pPr marL="543043" algn="l" defTabSz="1086090" rtl="0" eaLnBrk="1" latinLnBrk="0" hangingPunct="1">
        <a:defRPr sz="3298" kern="1200">
          <a:solidFill>
            <a:schemeClr val="tx1"/>
          </a:solidFill>
          <a:latin typeface="+mn-lt"/>
          <a:ea typeface="+mn-ea"/>
          <a:cs typeface="+mn-cs"/>
        </a:defRPr>
      </a:lvl2pPr>
      <a:lvl3pPr marL="1086090" algn="l" defTabSz="1086090" rtl="0" eaLnBrk="1" latinLnBrk="0" hangingPunct="1">
        <a:defRPr sz="3298" kern="1200">
          <a:solidFill>
            <a:schemeClr val="tx1"/>
          </a:solidFill>
          <a:latin typeface="+mn-lt"/>
          <a:ea typeface="+mn-ea"/>
          <a:cs typeface="+mn-cs"/>
        </a:defRPr>
      </a:lvl3pPr>
      <a:lvl4pPr marL="1629118" algn="l" defTabSz="1086090" rtl="0" eaLnBrk="1" latinLnBrk="0" hangingPunct="1">
        <a:defRPr sz="3298" kern="1200">
          <a:solidFill>
            <a:schemeClr val="tx1"/>
          </a:solidFill>
          <a:latin typeface="+mn-lt"/>
          <a:ea typeface="+mn-ea"/>
          <a:cs typeface="+mn-cs"/>
        </a:defRPr>
      </a:lvl4pPr>
      <a:lvl5pPr marL="2172156" algn="l" defTabSz="1086090" rtl="0" eaLnBrk="1" latinLnBrk="0" hangingPunct="1">
        <a:defRPr sz="3298" kern="1200">
          <a:solidFill>
            <a:schemeClr val="tx1"/>
          </a:solidFill>
          <a:latin typeface="+mn-lt"/>
          <a:ea typeface="+mn-ea"/>
          <a:cs typeface="+mn-cs"/>
        </a:defRPr>
      </a:lvl5pPr>
      <a:lvl6pPr marL="2715193" algn="l" defTabSz="1086090" rtl="0" eaLnBrk="1" latinLnBrk="0" hangingPunct="1">
        <a:defRPr sz="3298" kern="1200">
          <a:solidFill>
            <a:schemeClr val="tx1"/>
          </a:solidFill>
          <a:latin typeface="+mn-lt"/>
          <a:ea typeface="+mn-ea"/>
          <a:cs typeface="+mn-cs"/>
        </a:defRPr>
      </a:lvl6pPr>
      <a:lvl7pPr marL="3258240" algn="l" defTabSz="1086090" rtl="0" eaLnBrk="1" latinLnBrk="0" hangingPunct="1">
        <a:defRPr sz="3298" kern="1200">
          <a:solidFill>
            <a:schemeClr val="tx1"/>
          </a:solidFill>
          <a:latin typeface="+mn-lt"/>
          <a:ea typeface="+mn-ea"/>
          <a:cs typeface="+mn-cs"/>
        </a:defRPr>
      </a:lvl7pPr>
      <a:lvl8pPr marL="3801271" algn="l" defTabSz="1086090" rtl="0" eaLnBrk="1" latinLnBrk="0" hangingPunct="1">
        <a:defRPr sz="3298" kern="1200">
          <a:solidFill>
            <a:schemeClr val="tx1"/>
          </a:solidFill>
          <a:latin typeface="+mn-lt"/>
          <a:ea typeface="+mn-ea"/>
          <a:cs typeface="+mn-cs"/>
        </a:defRPr>
      </a:lvl8pPr>
      <a:lvl9pPr marL="4344317" algn="l" defTabSz="1086090" rtl="0" eaLnBrk="1" latinLnBrk="0" hangingPunct="1">
        <a:defRPr sz="3298"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8"/>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3943">
              <a:defRPr/>
            </a:pPr>
            <a:fld id="{2037F788-FB31-48BA-8E9B-0E30FE84CCC1}"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458" tIns="59228" rIns="118458" bIns="59228" anchor="ctr"/>
          <a:lstStyle/>
          <a:p>
            <a:pPr algn="ctr" defTabSz="913943" fontAlgn="base">
              <a:spcBef>
                <a:spcPct val="0"/>
              </a:spcBef>
              <a:spcAft>
                <a:spcPct val="0"/>
              </a:spcAft>
              <a:defRPr/>
            </a:pPr>
            <a:endParaRPr lang="th-TH" sz="3298" dirty="0">
              <a:solidFill>
                <a:prstClr val="white"/>
              </a:solidFill>
            </a:endParaRPr>
          </a:p>
        </p:txBody>
      </p:sp>
      <p:cxnSp>
        <p:nvCxnSpPr>
          <p:cNvPr id="25" name="Straight Connector 24"/>
          <p:cNvCxnSpPr/>
          <p:nvPr/>
        </p:nvCxnSpPr>
        <p:spPr>
          <a:xfrm>
            <a:off x="0" y="124649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3243"/>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458" tIns="59228" rIns="118458" bIns="592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3943"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04"/>
            <a:ext cx="4948766" cy="519675"/>
          </a:xfrm>
          <a:prstGeom prst="rect">
            <a:avLst/>
          </a:prstGeom>
          <a:noFill/>
        </p:spPr>
        <p:txBody>
          <a:bodyPr lIns="118458" tIns="59228" rIns="118458" bIns="59228">
            <a:spAutoFit/>
          </a:bodyPr>
          <a:lstStyle/>
          <a:p>
            <a:pPr defTabSz="913943" fontAlgn="base">
              <a:spcBef>
                <a:spcPct val="0"/>
              </a:spcBef>
              <a:spcAft>
                <a:spcPct val="0"/>
              </a:spcAft>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918180"/>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979" algn="ctr" rtl="0" fontAlgn="base">
        <a:spcBef>
          <a:spcPct val="0"/>
        </a:spcBef>
        <a:spcAft>
          <a:spcPct val="0"/>
        </a:spcAft>
        <a:defRPr sz="5197">
          <a:solidFill>
            <a:schemeClr val="tx1"/>
          </a:solidFill>
          <a:latin typeface="Arial" charset="0"/>
          <a:cs typeface="Cordia New" pitchFamily="34" charset="-34"/>
        </a:defRPr>
      </a:lvl6pPr>
      <a:lvl7pPr marL="1087957" algn="ctr" rtl="0" fontAlgn="base">
        <a:spcBef>
          <a:spcPct val="0"/>
        </a:spcBef>
        <a:spcAft>
          <a:spcPct val="0"/>
        </a:spcAft>
        <a:defRPr sz="5197">
          <a:solidFill>
            <a:schemeClr val="tx1"/>
          </a:solidFill>
          <a:latin typeface="Arial" charset="0"/>
          <a:cs typeface="Cordia New" pitchFamily="34" charset="-34"/>
        </a:defRPr>
      </a:lvl7pPr>
      <a:lvl8pPr marL="1631937" algn="ctr" rtl="0" fontAlgn="base">
        <a:spcBef>
          <a:spcPct val="0"/>
        </a:spcBef>
        <a:spcAft>
          <a:spcPct val="0"/>
        </a:spcAft>
        <a:defRPr sz="5197">
          <a:solidFill>
            <a:schemeClr val="tx1"/>
          </a:solidFill>
          <a:latin typeface="Arial" charset="0"/>
          <a:cs typeface="Cordia New" pitchFamily="34" charset="-34"/>
        </a:defRPr>
      </a:lvl8pPr>
      <a:lvl9pPr marL="2175916" algn="ctr" rtl="0" fontAlgn="base">
        <a:spcBef>
          <a:spcPct val="0"/>
        </a:spcBef>
        <a:spcAft>
          <a:spcPct val="0"/>
        </a:spcAft>
        <a:defRPr sz="5197">
          <a:solidFill>
            <a:schemeClr val="tx1"/>
          </a:solidFill>
          <a:latin typeface="Arial" charset="0"/>
          <a:cs typeface="Cordia New" pitchFamily="34" charset="-34"/>
        </a:defRPr>
      </a:lvl9pPr>
    </p:titleStyle>
    <p:bodyStyle>
      <a:lvl1pPr marL="407983" indent="-407983" algn="l" rtl="0" eaLnBrk="0" fontAlgn="base" hangingPunct="0">
        <a:spcBef>
          <a:spcPct val="20000"/>
        </a:spcBef>
        <a:spcAft>
          <a:spcPct val="0"/>
        </a:spcAft>
        <a:buFont typeface="Arial" pitchFamily="34" charset="0"/>
        <a:buChar char="•"/>
        <a:defRPr sz="3798" kern="1200">
          <a:solidFill>
            <a:schemeClr val="tx1"/>
          </a:solidFill>
          <a:latin typeface="+mn-lt"/>
          <a:ea typeface="+mn-ea"/>
          <a:cs typeface="+mn-cs"/>
        </a:defRPr>
      </a:lvl1pPr>
      <a:lvl2pPr marL="883966" indent="-339987" algn="l" rtl="0" eaLnBrk="0" fontAlgn="base" hangingPunct="0">
        <a:spcBef>
          <a:spcPct val="20000"/>
        </a:spcBef>
        <a:spcAft>
          <a:spcPct val="0"/>
        </a:spcAft>
        <a:buFont typeface="Arial" pitchFamily="34" charset="0"/>
        <a:buChar char="–"/>
        <a:defRPr sz="3298" kern="1200">
          <a:solidFill>
            <a:schemeClr val="tx1"/>
          </a:solidFill>
          <a:latin typeface="+mn-lt"/>
          <a:ea typeface="+mn-ea"/>
          <a:cs typeface="+mn-cs"/>
        </a:defRPr>
      </a:lvl2pPr>
      <a:lvl3pPr marL="1359947" indent="-271990" algn="l" rtl="0" eaLnBrk="0" fontAlgn="base" hangingPunct="0">
        <a:spcBef>
          <a:spcPct val="20000"/>
        </a:spcBef>
        <a:spcAft>
          <a:spcPct val="0"/>
        </a:spcAft>
        <a:buFont typeface="Arial" pitchFamily="34" charset="0"/>
        <a:buChar char="•"/>
        <a:defRPr sz="2898" kern="1200">
          <a:solidFill>
            <a:schemeClr val="tx1"/>
          </a:solidFill>
          <a:latin typeface="+mn-lt"/>
          <a:ea typeface="+mn-ea"/>
          <a:cs typeface="+mn-cs"/>
        </a:defRPr>
      </a:lvl3pPr>
      <a:lvl4pPr marL="1903926" indent="-27199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7904" indent="-27199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1884"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6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84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819"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7957" rtl="0" eaLnBrk="1" latinLnBrk="0" hangingPunct="1">
        <a:defRPr sz="3298" kern="1200">
          <a:solidFill>
            <a:schemeClr val="tx1"/>
          </a:solidFill>
          <a:latin typeface="+mn-lt"/>
          <a:ea typeface="+mn-ea"/>
          <a:cs typeface="+mn-cs"/>
        </a:defRPr>
      </a:lvl1pPr>
      <a:lvl2pPr marL="543979" algn="l" defTabSz="1087957" rtl="0" eaLnBrk="1" latinLnBrk="0" hangingPunct="1">
        <a:defRPr sz="3298" kern="1200">
          <a:solidFill>
            <a:schemeClr val="tx1"/>
          </a:solidFill>
          <a:latin typeface="+mn-lt"/>
          <a:ea typeface="+mn-ea"/>
          <a:cs typeface="+mn-cs"/>
        </a:defRPr>
      </a:lvl2pPr>
      <a:lvl3pPr marL="1087957" algn="l" defTabSz="1087957" rtl="0" eaLnBrk="1" latinLnBrk="0" hangingPunct="1">
        <a:defRPr sz="3298" kern="1200">
          <a:solidFill>
            <a:schemeClr val="tx1"/>
          </a:solidFill>
          <a:latin typeface="+mn-lt"/>
          <a:ea typeface="+mn-ea"/>
          <a:cs typeface="+mn-cs"/>
        </a:defRPr>
      </a:lvl3pPr>
      <a:lvl4pPr marL="1631937" algn="l" defTabSz="1087957" rtl="0" eaLnBrk="1" latinLnBrk="0" hangingPunct="1">
        <a:defRPr sz="3298" kern="1200">
          <a:solidFill>
            <a:schemeClr val="tx1"/>
          </a:solidFill>
          <a:latin typeface="+mn-lt"/>
          <a:ea typeface="+mn-ea"/>
          <a:cs typeface="+mn-cs"/>
        </a:defRPr>
      </a:lvl4pPr>
      <a:lvl5pPr marL="2175916" algn="l" defTabSz="1087957" rtl="0" eaLnBrk="1" latinLnBrk="0" hangingPunct="1">
        <a:defRPr sz="3298" kern="1200">
          <a:solidFill>
            <a:schemeClr val="tx1"/>
          </a:solidFill>
          <a:latin typeface="+mn-lt"/>
          <a:ea typeface="+mn-ea"/>
          <a:cs typeface="+mn-cs"/>
        </a:defRPr>
      </a:lvl5pPr>
      <a:lvl6pPr marL="2719894" algn="l" defTabSz="1087957" rtl="0" eaLnBrk="1" latinLnBrk="0" hangingPunct="1">
        <a:defRPr sz="3298" kern="1200">
          <a:solidFill>
            <a:schemeClr val="tx1"/>
          </a:solidFill>
          <a:latin typeface="+mn-lt"/>
          <a:ea typeface="+mn-ea"/>
          <a:cs typeface="+mn-cs"/>
        </a:defRPr>
      </a:lvl6pPr>
      <a:lvl7pPr marL="3263873" algn="l" defTabSz="1087957" rtl="0" eaLnBrk="1" latinLnBrk="0" hangingPunct="1">
        <a:defRPr sz="3298" kern="1200">
          <a:solidFill>
            <a:schemeClr val="tx1"/>
          </a:solidFill>
          <a:latin typeface="+mn-lt"/>
          <a:ea typeface="+mn-ea"/>
          <a:cs typeface="+mn-cs"/>
        </a:defRPr>
      </a:lvl7pPr>
      <a:lvl8pPr marL="3807851" algn="l" defTabSz="1087957" rtl="0" eaLnBrk="1" latinLnBrk="0" hangingPunct="1">
        <a:defRPr sz="3298" kern="1200">
          <a:solidFill>
            <a:schemeClr val="tx1"/>
          </a:solidFill>
          <a:latin typeface="+mn-lt"/>
          <a:ea typeface="+mn-ea"/>
          <a:cs typeface="+mn-cs"/>
        </a:defRPr>
      </a:lvl8pPr>
      <a:lvl9pPr marL="4351830" algn="l" defTabSz="1087957" rtl="0" eaLnBrk="1" latinLnBrk="0" hangingPunct="1">
        <a:defRPr sz="3298"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8"/>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3943">
              <a:defRPr/>
            </a:pPr>
            <a:fld id="{F97388D7-D88E-4BC6-AB13-F02FA9298C1D}"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458" tIns="59228" rIns="118458" bIns="59228" anchor="ctr"/>
          <a:lstStyle/>
          <a:p>
            <a:pPr algn="ctr" defTabSz="913943">
              <a:defRPr/>
            </a:pPr>
            <a:endParaRPr lang="th-TH" sz="3298" dirty="0">
              <a:solidFill>
                <a:prstClr val="white"/>
              </a:solidFill>
            </a:endParaRPr>
          </a:p>
        </p:txBody>
      </p:sp>
      <p:cxnSp>
        <p:nvCxnSpPr>
          <p:cNvPr id="25" name="Straight Connector 24"/>
          <p:cNvCxnSpPr/>
          <p:nvPr userDrawn="1"/>
        </p:nvCxnSpPr>
        <p:spPr>
          <a:xfrm>
            <a:off x="0" y="124649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3"/>
            <a:ext cx="4341284" cy="781224"/>
          </a:xfrm>
          <a:prstGeom prst="rect">
            <a:avLst/>
          </a:prstGeom>
          <a:noFill/>
          <a:ln>
            <a:noFill/>
          </a:ln>
        </p:spPr>
        <p:txBody>
          <a:bodyPr lIns="118458" tIns="59228" rIns="118458" bIns="592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3943"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userDrawn="1"/>
        </p:nvSpPr>
        <p:spPr>
          <a:xfrm>
            <a:off x="7147985" y="800404"/>
            <a:ext cx="4948766" cy="519675"/>
          </a:xfrm>
          <a:prstGeom prst="rect">
            <a:avLst/>
          </a:prstGeom>
          <a:noFill/>
        </p:spPr>
        <p:txBody>
          <a:bodyPr lIns="118458" tIns="59228" rIns="118458" bIns="59228">
            <a:spAutoFit/>
          </a:bodyPr>
          <a:lstStyle/>
          <a:p>
            <a:pPr defTabSz="913943">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516899"/>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pitchFamily="34" charset="0"/>
          <a:cs typeface="Cordia New" pitchFamily="34" charset="-34"/>
        </a:defRPr>
      </a:lvl2pPr>
      <a:lvl3pPr algn="ctr" rtl="0" eaLnBrk="0" fontAlgn="base" hangingPunct="0">
        <a:spcBef>
          <a:spcPct val="0"/>
        </a:spcBef>
        <a:spcAft>
          <a:spcPct val="0"/>
        </a:spcAft>
        <a:defRPr sz="5197">
          <a:solidFill>
            <a:schemeClr val="tx1"/>
          </a:solidFill>
          <a:latin typeface="Arial" pitchFamily="34" charset="0"/>
          <a:cs typeface="Cordia New" pitchFamily="34" charset="-34"/>
        </a:defRPr>
      </a:lvl3pPr>
      <a:lvl4pPr algn="ctr" rtl="0" eaLnBrk="0" fontAlgn="base" hangingPunct="0">
        <a:spcBef>
          <a:spcPct val="0"/>
        </a:spcBef>
        <a:spcAft>
          <a:spcPct val="0"/>
        </a:spcAft>
        <a:defRPr sz="5197">
          <a:solidFill>
            <a:schemeClr val="tx1"/>
          </a:solidFill>
          <a:latin typeface="Arial" pitchFamily="34" charset="0"/>
          <a:cs typeface="Cordia New" pitchFamily="34" charset="-34"/>
        </a:defRPr>
      </a:lvl4pPr>
      <a:lvl5pPr algn="ctr" rtl="0" eaLnBrk="0" fontAlgn="base" hangingPunct="0">
        <a:spcBef>
          <a:spcPct val="0"/>
        </a:spcBef>
        <a:spcAft>
          <a:spcPct val="0"/>
        </a:spcAft>
        <a:defRPr sz="5197">
          <a:solidFill>
            <a:schemeClr val="tx1"/>
          </a:solidFill>
          <a:latin typeface="Arial" pitchFamily="34" charset="0"/>
          <a:cs typeface="Cordia New" pitchFamily="34" charset="-34"/>
        </a:defRPr>
      </a:lvl5pPr>
      <a:lvl6pPr marL="543979" algn="ctr" rtl="0" fontAlgn="base">
        <a:spcBef>
          <a:spcPct val="0"/>
        </a:spcBef>
        <a:spcAft>
          <a:spcPct val="0"/>
        </a:spcAft>
        <a:defRPr sz="5197">
          <a:solidFill>
            <a:schemeClr val="tx1"/>
          </a:solidFill>
          <a:latin typeface="Arial" pitchFamily="34" charset="0"/>
          <a:cs typeface="Cordia New" pitchFamily="34" charset="-34"/>
        </a:defRPr>
      </a:lvl6pPr>
      <a:lvl7pPr marL="1087957" algn="ctr" rtl="0" fontAlgn="base">
        <a:spcBef>
          <a:spcPct val="0"/>
        </a:spcBef>
        <a:spcAft>
          <a:spcPct val="0"/>
        </a:spcAft>
        <a:defRPr sz="5197">
          <a:solidFill>
            <a:schemeClr val="tx1"/>
          </a:solidFill>
          <a:latin typeface="Arial" pitchFamily="34" charset="0"/>
          <a:cs typeface="Cordia New" pitchFamily="34" charset="-34"/>
        </a:defRPr>
      </a:lvl7pPr>
      <a:lvl8pPr marL="1631937" algn="ctr" rtl="0" fontAlgn="base">
        <a:spcBef>
          <a:spcPct val="0"/>
        </a:spcBef>
        <a:spcAft>
          <a:spcPct val="0"/>
        </a:spcAft>
        <a:defRPr sz="5197">
          <a:solidFill>
            <a:schemeClr val="tx1"/>
          </a:solidFill>
          <a:latin typeface="Arial" pitchFamily="34" charset="0"/>
          <a:cs typeface="Cordia New" pitchFamily="34" charset="-34"/>
        </a:defRPr>
      </a:lvl8pPr>
      <a:lvl9pPr marL="2175916" algn="ctr" rtl="0" fontAlgn="base">
        <a:spcBef>
          <a:spcPct val="0"/>
        </a:spcBef>
        <a:spcAft>
          <a:spcPct val="0"/>
        </a:spcAft>
        <a:defRPr sz="5197">
          <a:solidFill>
            <a:schemeClr val="tx1"/>
          </a:solidFill>
          <a:latin typeface="Arial" pitchFamily="34" charset="0"/>
          <a:cs typeface="Cordia New" pitchFamily="34" charset="-34"/>
        </a:defRPr>
      </a:lvl9pPr>
    </p:titleStyle>
    <p:bodyStyle>
      <a:lvl1pPr marL="407983" indent="-407983"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3966" indent="-339987"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9947" indent="-271990"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3926" indent="-27199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7904" indent="-27199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1884"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6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84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819"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7957" rtl="0" eaLnBrk="1" latinLnBrk="0" hangingPunct="1">
        <a:defRPr sz="3298" kern="1200">
          <a:solidFill>
            <a:schemeClr val="tx1"/>
          </a:solidFill>
          <a:latin typeface="+mn-lt"/>
          <a:ea typeface="+mn-ea"/>
          <a:cs typeface="+mn-cs"/>
        </a:defRPr>
      </a:lvl1pPr>
      <a:lvl2pPr marL="543979" algn="l" defTabSz="1087957" rtl="0" eaLnBrk="1" latinLnBrk="0" hangingPunct="1">
        <a:defRPr sz="3298" kern="1200">
          <a:solidFill>
            <a:schemeClr val="tx1"/>
          </a:solidFill>
          <a:latin typeface="+mn-lt"/>
          <a:ea typeface="+mn-ea"/>
          <a:cs typeface="+mn-cs"/>
        </a:defRPr>
      </a:lvl2pPr>
      <a:lvl3pPr marL="1087957" algn="l" defTabSz="1087957" rtl="0" eaLnBrk="1" latinLnBrk="0" hangingPunct="1">
        <a:defRPr sz="3298" kern="1200">
          <a:solidFill>
            <a:schemeClr val="tx1"/>
          </a:solidFill>
          <a:latin typeface="+mn-lt"/>
          <a:ea typeface="+mn-ea"/>
          <a:cs typeface="+mn-cs"/>
        </a:defRPr>
      </a:lvl3pPr>
      <a:lvl4pPr marL="1631937" algn="l" defTabSz="1087957" rtl="0" eaLnBrk="1" latinLnBrk="0" hangingPunct="1">
        <a:defRPr sz="3298" kern="1200">
          <a:solidFill>
            <a:schemeClr val="tx1"/>
          </a:solidFill>
          <a:latin typeface="+mn-lt"/>
          <a:ea typeface="+mn-ea"/>
          <a:cs typeface="+mn-cs"/>
        </a:defRPr>
      </a:lvl4pPr>
      <a:lvl5pPr marL="2175916" algn="l" defTabSz="1087957" rtl="0" eaLnBrk="1" latinLnBrk="0" hangingPunct="1">
        <a:defRPr sz="3298" kern="1200">
          <a:solidFill>
            <a:schemeClr val="tx1"/>
          </a:solidFill>
          <a:latin typeface="+mn-lt"/>
          <a:ea typeface="+mn-ea"/>
          <a:cs typeface="+mn-cs"/>
        </a:defRPr>
      </a:lvl5pPr>
      <a:lvl6pPr marL="2719894" algn="l" defTabSz="1087957" rtl="0" eaLnBrk="1" latinLnBrk="0" hangingPunct="1">
        <a:defRPr sz="3298" kern="1200">
          <a:solidFill>
            <a:schemeClr val="tx1"/>
          </a:solidFill>
          <a:latin typeface="+mn-lt"/>
          <a:ea typeface="+mn-ea"/>
          <a:cs typeface="+mn-cs"/>
        </a:defRPr>
      </a:lvl6pPr>
      <a:lvl7pPr marL="3263873" algn="l" defTabSz="1087957" rtl="0" eaLnBrk="1" latinLnBrk="0" hangingPunct="1">
        <a:defRPr sz="3298" kern="1200">
          <a:solidFill>
            <a:schemeClr val="tx1"/>
          </a:solidFill>
          <a:latin typeface="+mn-lt"/>
          <a:ea typeface="+mn-ea"/>
          <a:cs typeface="+mn-cs"/>
        </a:defRPr>
      </a:lvl7pPr>
      <a:lvl8pPr marL="3807851" algn="l" defTabSz="1087957" rtl="0" eaLnBrk="1" latinLnBrk="0" hangingPunct="1">
        <a:defRPr sz="3298" kern="1200">
          <a:solidFill>
            <a:schemeClr val="tx1"/>
          </a:solidFill>
          <a:latin typeface="+mn-lt"/>
          <a:ea typeface="+mn-ea"/>
          <a:cs typeface="+mn-cs"/>
        </a:defRPr>
      </a:lvl8pPr>
      <a:lvl9pPr marL="4351830" algn="l" defTabSz="1087957" rtl="0" eaLnBrk="1" latinLnBrk="0" hangingPunct="1">
        <a:defRPr sz="3298"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8"/>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3943">
              <a:defRPr/>
            </a:pPr>
            <a:fld id="{2037F788-FB31-48BA-8E9B-0E30FE84CCC1}"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458" tIns="59228" rIns="118458" bIns="59228" anchor="ctr"/>
          <a:lstStyle/>
          <a:p>
            <a:pPr algn="ctr" defTabSz="913943" fontAlgn="base">
              <a:spcBef>
                <a:spcPct val="0"/>
              </a:spcBef>
              <a:spcAft>
                <a:spcPct val="0"/>
              </a:spcAft>
              <a:defRPr/>
            </a:pPr>
            <a:endParaRPr lang="th-TH" sz="3298" dirty="0">
              <a:solidFill>
                <a:prstClr val="white"/>
              </a:solidFill>
            </a:endParaRPr>
          </a:p>
        </p:txBody>
      </p:sp>
      <p:cxnSp>
        <p:nvCxnSpPr>
          <p:cNvPr id="25" name="Straight Connector 24"/>
          <p:cNvCxnSpPr/>
          <p:nvPr userDrawn="1"/>
        </p:nvCxnSpPr>
        <p:spPr>
          <a:xfrm>
            <a:off x="0" y="124649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3"/>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458" tIns="59228" rIns="118458" bIns="592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3943"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userDrawn="1"/>
        </p:nvSpPr>
        <p:spPr>
          <a:xfrm>
            <a:off x="7147985" y="800404"/>
            <a:ext cx="4948766" cy="519675"/>
          </a:xfrm>
          <a:prstGeom prst="rect">
            <a:avLst/>
          </a:prstGeom>
          <a:noFill/>
        </p:spPr>
        <p:txBody>
          <a:bodyPr lIns="118458" tIns="59228" rIns="118458" bIns="59228">
            <a:spAutoFit/>
          </a:bodyPr>
          <a:lstStyle/>
          <a:p>
            <a:pPr defTabSz="913943" fontAlgn="base">
              <a:spcBef>
                <a:spcPct val="0"/>
              </a:spcBef>
              <a:spcAft>
                <a:spcPct val="0"/>
              </a:spcAft>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99393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979" algn="ctr" rtl="0" fontAlgn="base">
        <a:spcBef>
          <a:spcPct val="0"/>
        </a:spcBef>
        <a:spcAft>
          <a:spcPct val="0"/>
        </a:spcAft>
        <a:defRPr sz="5197">
          <a:solidFill>
            <a:schemeClr val="tx1"/>
          </a:solidFill>
          <a:latin typeface="Arial" charset="0"/>
          <a:cs typeface="Cordia New" pitchFamily="34" charset="-34"/>
        </a:defRPr>
      </a:lvl6pPr>
      <a:lvl7pPr marL="1087957" algn="ctr" rtl="0" fontAlgn="base">
        <a:spcBef>
          <a:spcPct val="0"/>
        </a:spcBef>
        <a:spcAft>
          <a:spcPct val="0"/>
        </a:spcAft>
        <a:defRPr sz="5197">
          <a:solidFill>
            <a:schemeClr val="tx1"/>
          </a:solidFill>
          <a:latin typeface="Arial" charset="0"/>
          <a:cs typeface="Cordia New" pitchFamily="34" charset="-34"/>
        </a:defRPr>
      </a:lvl7pPr>
      <a:lvl8pPr marL="1631937" algn="ctr" rtl="0" fontAlgn="base">
        <a:spcBef>
          <a:spcPct val="0"/>
        </a:spcBef>
        <a:spcAft>
          <a:spcPct val="0"/>
        </a:spcAft>
        <a:defRPr sz="5197">
          <a:solidFill>
            <a:schemeClr val="tx1"/>
          </a:solidFill>
          <a:latin typeface="Arial" charset="0"/>
          <a:cs typeface="Cordia New" pitchFamily="34" charset="-34"/>
        </a:defRPr>
      </a:lvl8pPr>
      <a:lvl9pPr marL="2175916" algn="ctr" rtl="0" fontAlgn="base">
        <a:spcBef>
          <a:spcPct val="0"/>
        </a:spcBef>
        <a:spcAft>
          <a:spcPct val="0"/>
        </a:spcAft>
        <a:defRPr sz="5197">
          <a:solidFill>
            <a:schemeClr val="tx1"/>
          </a:solidFill>
          <a:latin typeface="Arial" charset="0"/>
          <a:cs typeface="Cordia New" pitchFamily="34" charset="-34"/>
        </a:defRPr>
      </a:lvl9pPr>
    </p:titleStyle>
    <p:bodyStyle>
      <a:lvl1pPr marL="407983" indent="-407983" algn="l" rtl="0" eaLnBrk="0" fontAlgn="base" hangingPunct="0">
        <a:spcBef>
          <a:spcPct val="20000"/>
        </a:spcBef>
        <a:spcAft>
          <a:spcPct val="0"/>
        </a:spcAft>
        <a:buFont typeface="Arial" pitchFamily="34" charset="0"/>
        <a:buChar char="•"/>
        <a:defRPr sz="3798" kern="1200">
          <a:solidFill>
            <a:schemeClr val="tx1"/>
          </a:solidFill>
          <a:latin typeface="+mn-lt"/>
          <a:ea typeface="+mn-ea"/>
          <a:cs typeface="+mn-cs"/>
        </a:defRPr>
      </a:lvl1pPr>
      <a:lvl2pPr marL="883966" indent="-339987" algn="l" rtl="0" eaLnBrk="0" fontAlgn="base" hangingPunct="0">
        <a:spcBef>
          <a:spcPct val="20000"/>
        </a:spcBef>
        <a:spcAft>
          <a:spcPct val="0"/>
        </a:spcAft>
        <a:buFont typeface="Arial" pitchFamily="34" charset="0"/>
        <a:buChar char="–"/>
        <a:defRPr sz="3298" kern="1200">
          <a:solidFill>
            <a:schemeClr val="tx1"/>
          </a:solidFill>
          <a:latin typeface="+mn-lt"/>
          <a:ea typeface="+mn-ea"/>
          <a:cs typeface="+mn-cs"/>
        </a:defRPr>
      </a:lvl2pPr>
      <a:lvl3pPr marL="1359947" indent="-271990" algn="l" rtl="0" eaLnBrk="0" fontAlgn="base" hangingPunct="0">
        <a:spcBef>
          <a:spcPct val="20000"/>
        </a:spcBef>
        <a:spcAft>
          <a:spcPct val="0"/>
        </a:spcAft>
        <a:buFont typeface="Arial" pitchFamily="34" charset="0"/>
        <a:buChar char="•"/>
        <a:defRPr sz="2898" kern="1200">
          <a:solidFill>
            <a:schemeClr val="tx1"/>
          </a:solidFill>
          <a:latin typeface="+mn-lt"/>
          <a:ea typeface="+mn-ea"/>
          <a:cs typeface="+mn-cs"/>
        </a:defRPr>
      </a:lvl3pPr>
      <a:lvl4pPr marL="1903926" indent="-27199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7904" indent="-27199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1884"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6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84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819"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7957" rtl="0" eaLnBrk="1" latinLnBrk="0" hangingPunct="1">
        <a:defRPr sz="3298" kern="1200">
          <a:solidFill>
            <a:schemeClr val="tx1"/>
          </a:solidFill>
          <a:latin typeface="+mn-lt"/>
          <a:ea typeface="+mn-ea"/>
          <a:cs typeface="+mn-cs"/>
        </a:defRPr>
      </a:lvl1pPr>
      <a:lvl2pPr marL="543979" algn="l" defTabSz="1087957" rtl="0" eaLnBrk="1" latinLnBrk="0" hangingPunct="1">
        <a:defRPr sz="3298" kern="1200">
          <a:solidFill>
            <a:schemeClr val="tx1"/>
          </a:solidFill>
          <a:latin typeface="+mn-lt"/>
          <a:ea typeface="+mn-ea"/>
          <a:cs typeface="+mn-cs"/>
        </a:defRPr>
      </a:lvl2pPr>
      <a:lvl3pPr marL="1087957" algn="l" defTabSz="1087957" rtl="0" eaLnBrk="1" latinLnBrk="0" hangingPunct="1">
        <a:defRPr sz="3298" kern="1200">
          <a:solidFill>
            <a:schemeClr val="tx1"/>
          </a:solidFill>
          <a:latin typeface="+mn-lt"/>
          <a:ea typeface="+mn-ea"/>
          <a:cs typeface="+mn-cs"/>
        </a:defRPr>
      </a:lvl3pPr>
      <a:lvl4pPr marL="1631937" algn="l" defTabSz="1087957" rtl="0" eaLnBrk="1" latinLnBrk="0" hangingPunct="1">
        <a:defRPr sz="3298" kern="1200">
          <a:solidFill>
            <a:schemeClr val="tx1"/>
          </a:solidFill>
          <a:latin typeface="+mn-lt"/>
          <a:ea typeface="+mn-ea"/>
          <a:cs typeface="+mn-cs"/>
        </a:defRPr>
      </a:lvl4pPr>
      <a:lvl5pPr marL="2175916" algn="l" defTabSz="1087957" rtl="0" eaLnBrk="1" latinLnBrk="0" hangingPunct="1">
        <a:defRPr sz="3298" kern="1200">
          <a:solidFill>
            <a:schemeClr val="tx1"/>
          </a:solidFill>
          <a:latin typeface="+mn-lt"/>
          <a:ea typeface="+mn-ea"/>
          <a:cs typeface="+mn-cs"/>
        </a:defRPr>
      </a:lvl5pPr>
      <a:lvl6pPr marL="2719894" algn="l" defTabSz="1087957" rtl="0" eaLnBrk="1" latinLnBrk="0" hangingPunct="1">
        <a:defRPr sz="3298" kern="1200">
          <a:solidFill>
            <a:schemeClr val="tx1"/>
          </a:solidFill>
          <a:latin typeface="+mn-lt"/>
          <a:ea typeface="+mn-ea"/>
          <a:cs typeface="+mn-cs"/>
        </a:defRPr>
      </a:lvl6pPr>
      <a:lvl7pPr marL="3263873" algn="l" defTabSz="1087957" rtl="0" eaLnBrk="1" latinLnBrk="0" hangingPunct="1">
        <a:defRPr sz="3298" kern="1200">
          <a:solidFill>
            <a:schemeClr val="tx1"/>
          </a:solidFill>
          <a:latin typeface="+mn-lt"/>
          <a:ea typeface="+mn-ea"/>
          <a:cs typeface="+mn-cs"/>
        </a:defRPr>
      </a:lvl7pPr>
      <a:lvl8pPr marL="3807851" algn="l" defTabSz="1087957" rtl="0" eaLnBrk="1" latinLnBrk="0" hangingPunct="1">
        <a:defRPr sz="3298" kern="1200">
          <a:solidFill>
            <a:schemeClr val="tx1"/>
          </a:solidFill>
          <a:latin typeface="+mn-lt"/>
          <a:ea typeface="+mn-ea"/>
          <a:cs typeface="+mn-cs"/>
        </a:defRPr>
      </a:lvl8pPr>
      <a:lvl9pPr marL="4351830" algn="l" defTabSz="1087957" rtl="0" eaLnBrk="1" latinLnBrk="0" hangingPunct="1">
        <a:defRPr sz="3298"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9" y="1103315"/>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33" tIns="49767" rIns="99533" bIns="49767" anchor="ctr"/>
          <a:lstStyle/>
          <a:p>
            <a:pPr algn="ctr">
              <a:defRPr/>
            </a:pPr>
            <a:endParaRPr lang="th-TH" sz="2799" dirty="0">
              <a:solidFill>
                <a:prstClr val="white"/>
              </a:solidFill>
            </a:endParaRPr>
          </a:p>
        </p:txBody>
      </p:sp>
      <p:cxnSp>
        <p:nvCxnSpPr>
          <p:cNvPr id="25" name="Straight Connector 24"/>
          <p:cNvCxnSpPr/>
          <p:nvPr userDrawn="1"/>
        </p:nvCxnSpPr>
        <p:spPr>
          <a:xfrm>
            <a:off x="1" y="124619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33" tIns="49767" rIns="99533" bIns="4976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599" b="1">
                <a:solidFill>
                  <a:prstClr val="white"/>
                </a:solidFill>
              </a:rPr>
              <a:t>HIV and AIDS</a:t>
            </a:r>
            <a:endParaRPr lang="th-TH" sz="3599" b="1">
              <a:solidFill>
                <a:prstClr val="white"/>
              </a:solidFill>
            </a:endParaRPr>
          </a:p>
        </p:txBody>
      </p:sp>
      <p:sp>
        <p:nvSpPr>
          <p:cNvPr id="27" name="TextBox 26"/>
          <p:cNvSpPr txBox="1"/>
          <p:nvPr userDrawn="1"/>
        </p:nvSpPr>
        <p:spPr>
          <a:xfrm>
            <a:off x="7147986" y="800100"/>
            <a:ext cx="4948767" cy="438150"/>
          </a:xfrm>
          <a:prstGeom prst="rect">
            <a:avLst/>
          </a:prstGeom>
          <a:noFill/>
        </p:spPr>
        <p:txBody>
          <a:bodyPr lIns="99533" tIns="49767" rIns="99533" bIns="49767">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97522"/>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063" algn="ctr" rtl="0" fontAlgn="base">
        <a:spcBef>
          <a:spcPct val="0"/>
        </a:spcBef>
        <a:spcAft>
          <a:spcPct val="0"/>
        </a:spcAft>
        <a:defRPr sz="4399">
          <a:solidFill>
            <a:schemeClr val="tx1"/>
          </a:solidFill>
          <a:latin typeface="Arial" charset="0"/>
          <a:cs typeface="Cordia New" pitchFamily="34" charset="-34"/>
        </a:defRPr>
      </a:lvl6pPr>
      <a:lvl7pPr marL="914126" algn="ctr" rtl="0" fontAlgn="base">
        <a:spcBef>
          <a:spcPct val="0"/>
        </a:spcBef>
        <a:spcAft>
          <a:spcPct val="0"/>
        </a:spcAft>
        <a:defRPr sz="4399">
          <a:solidFill>
            <a:schemeClr val="tx1"/>
          </a:solidFill>
          <a:latin typeface="Arial" charset="0"/>
          <a:cs typeface="Cordia New" pitchFamily="34" charset="-34"/>
        </a:defRPr>
      </a:lvl7pPr>
      <a:lvl8pPr marL="1371189" algn="ctr" rtl="0" fontAlgn="base">
        <a:spcBef>
          <a:spcPct val="0"/>
        </a:spcBef>
        <a:spcAft>
          <a:spcPct val="0"/>
        </a:spcAft>
        <a:defRPr sz="4399">
          <a:solidFill>
            <a:schemeClr val="tx1"/>
          </a:solidFill>
          <a:latin typeface="Arial" charset="0"/>
          <a:cs typeface="Cordia New" pitchFamily="34" charset="-34"/>
        </a:defRPr>
      </a:lvl8pPr>
      <a:lvl9pPr marL="1828251" algn="ctr" rtl="0" fontAlgn="base">
        <a:spcBef>
          <a:spcPct val="0"/>
        </a:spcBef>
        <a:spcAft>
          <a:spcPct val="0"/>
        </a:spcAft>
        <a:defRPr sz="4399">
          <a:solidFill>
            <a:schemeClr val="tx1"/>
          </a:solidFill>
          <a:latin typeface="Arial" charset="0"/>
          <a:cs typeface="Cordia New" pitchFamily="34" charset="-34"/>
        </a:defRPr>
      </a:lvl9pPr>
    </p:titleStyle>
    <p:bodyStyle>
      <a:lvl1pPr marL="342797" indent="-342797"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126" rtl="0" eaLnBrk="1" latinLnBrk="0" hangingPunct="1">
        <a:defRPr sz="2799" kern="1200">
          <a:solidFill>
            <a:schemeClr val="tx1"/>
          </a:solidFill>
          <a:latin typeface="+mn-lt"/>
          <a:ea typeface="+mn-ea"/>
          <a:cs typeface="+mn-cs"/>
        </a:defRPr>
      </a:lvl1pPr>
      <a:lvl2pPr marL="457063" algn="l" defTabSz="914126" rtl="0" eaLnBrk="1" latinLnBrk="0" hangingPunct="1">
        <a:defRPr sz="2799" kern="1200">
          <a:solidFill>
            <a:schemeClr val="tx1"/>
          </a:solidFill>
          <a:latin typeface="+mn-lt"/>
          <a:ea typeface="+mn-ea"/>
          <a:cs typeface="+mn-cs"/>
        </a:defRPr>
      </a:lvl2pPr>
      <a:lvl3pPr marL="914126" algn="l" defTabSz="914126" rtl="0" eaLnBrk="1" latinLnBrk="0" hangingPunct="1">
        <a:defRPr sz="2799" kern="1200">
          <a:solidFill>
            <a:schemeClr val="tx1"/>
          </a:solidFill>
          <a:latin typeface="+mn-lt"/>
          <a:ea typeface="+mn-ea"/>
          <a:cs typeface="+mn-cs"/>
        </a:defRPr>
      </a:lvl3pPr>
      <a:lvl4pPr marL="1371189" algn="l" defTabSz="914126" rtl="0" eaLnBrk="1" latinLnBrk="0" hangingPunct="1">
        <a:defRPr sz="2799" kern="1200">
          <a:solidFill>
            <a:schemeClr val="tx1"/>
          </a:solidFill>
          <a:latin typeface="+mn-lt"/>
          <a:ea typeface="+mn-ea"/>
          <a:cs typeface="+mn-cs"/>
        </a:defRPr>
      </a:lvl4pPr>
      <a:lvl5pPr marL="1828251" algn="l" defTabSz="914126" rtl="0" eaLnBrk="1" latinLnBrk="0" hangingPunct="1">
        <a:defRPr sz="2799" kern="1200">
          <a:solidFill>
            <a:schemeClr val="tx1"/>
          </a:solidFill>
          <a:latin typeface="+mn-lt"/>
          <a:ea typeface="+mn-ea"/>
          <a:cs typeface="+mn-cs"/>
        </a:defRPr>
      </a:lvl5pPr>
      <a:lvl6pPr marL="2285314" algn="l" defTabSz="914126" rtl="0" eaLnBrk="1" latinLnBrk="0" hangingPunct="1">
        <a:defRPr sz="2799" kern="1200">
          <a:solidFill>
            <a:schemeClr val="tx1"/>
          </a:solidFill>
          <a:latin typeface="+mn-lt"/>
          <a:ea typeface="+mn-ea"/>
          <a:cs typeface="+mn-cs"/>
        </a:defRPr>
      </a:lvl6pPr>
      <a:lvl7pPr marL="2742377" algn="l" defTabSz="914126" rtl="0" eaLnBrk="1" latinLnBrk="0" hangingPunct="1">
        <a:defRPr sz="2799" kern="1200">
          <a:solidFill>
            <a:schemeClr val="tx1"/>
          </a:solidFill>
          <a:latin typeface="+mn-lt"/>
          <a:ea typeface="+mn-ea"/>
          <a:cs typeface="+mn-cs"/>
        </a:defRPr>
      </a:lvl7pPr>
      <a:lvl8pPr marL="3199440" algn="l" defTabSz="914126" rtl="0" eaLnBrk="1" latinLnBrk="0" hangingPunct="1">
        <a:defRPr sz="2799" kern="1200">
          <a:solidFill>
            <a:schemeClr val="tx1"/>
          </a:solidFill>
          <a:latin typeface="+mn-lt"/>
          <a:ea typeface="+mn-ea"/>
          <a:cs typeface="+mn-cs"/>
        </a:defRPr>
      </a:lvl8pPr>
      <a:lvl9pPr marL="3656503" algn="l" defTabSz="914126" rtl="0" eaLnBrk="1" latinLnBrk="0" hangingPunct="1">
        <a:defRPr sz="2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5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700742"/>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888694"/>
      </p:ext>
    </p:extLst>
  </p:cSld>
  <p:clrMap bg1="lt1" tx1="dk1" bg2="lt2" tx2="dk2" accent1="accent1" accent2="accent2" accent3="accent3" accent4="accent4" accent5="accent5" accent6="accent6" hlink="hlink" folHlink="folHlink"/>
  <p:sldLayoutIdLst>
    <p:sldLayoutId id="2147483959" r:id="rId1"/>
    <p:sldLayoutId id="2147483960"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59965518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47479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88.xml"/><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9.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6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28.xml"/><Relationship Id="rId4" Type="http://schemas.openxmlformats.org/officeDocument/2006/relationships/hyperlink" Target="http://www.aidsdatahub.org/"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28.xml"/><Relationship Id="rId4" Type="http://schemas.openxmlformats.org/officeDocument/2006/relationships/hyperlink" Target="http://www.aidsdatahub.org/"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136.xml"/><Relationship Id="rId1" Type="http://schemas.openxmlformats.org/officeDocument/2006/relationships/themeOverride" Target="../theme/themeOverride14.xml"/><Relationship Id="rId4" Type="http://schemas.openxmlformats.org/officeDocument/2006/relationships/hyperlink" Target="http://www.aidsdatahub.org/"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6.xml"/><Relationship Id="rId1" Type="http://schemas.openxmlformats.org/officeDocument/2006/relationships/themeOverride" Target="../theme/themeOverride16.xml"/><Relationship Id="rId5" Type="http://schemas.openxmlformats.org/officeDocument/2006/relationships/hyperlink" Target="http://www.aidsdatahub.org/" TargetMode="Externa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30.xml"/><Relationship Id="rId5" Type="http://schemas.openxmlformats.org/officeDocument/2006/relationships/slide" Target="slide25.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5.xml"/><Relationship Id="rId1" Type="http://schemas.openxmlformats.org/officeDocument/2006/relationships/slideLayout" Target="../slideLayouts/slideLayout141.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149.xml"/><Relationship Id="rId4" Type="http://schemas.openxmlformats.org/officeDocument/2006/relationships/hyperlink" Target="http://www.aidsdatahub.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97.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206.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206.xml"/><Relationship Id="rId4" Type="http://schemas.openxmlformats.org/officeDocument/2006/relationships/hyperlink" Target="http://www.aidsdatahub.org/"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206.xml"/><Relationship Id="rId4" Type="http://schemas.openxmlformats.org/officeDocument/2006/relationships/hyperlink" Target="http://www.aidsdatahub.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212.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91.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169.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169.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1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169.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169.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169.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169.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169.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169.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169.xm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169.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169.xml"/></Relationships>
</file>

<file path=ppt/slides/_rels/slide49.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8.xml"/><Relationship Id="rId1" Type="http://schemas.openxmlformats.org/officeDocument/2006/relationships/themeOverride" Target="../theme/themeOverride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7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77.xml"/><Relationship Id="rId4" Type="http://schemas.openxmlformats.org/officeDocument/2006/relationships/hyperlink" Target="http://www.aidsdatahu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35360" y="4483577"/>
            <a:ext cx="8523039"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People who inject drugs</a:t>
            </a:r>
            <a:endParaRPr lang="th-TH" sz="5400" dirty="0"/>
          </a:p>
        </p:txBody>
      </p:sp>
      <p:sp>
        <p:nvSpPr>
          <p:cNvPr id="3" name="TextBox 2"/>
          <p:cNvSpPr txBox="1"/>
          <p:nvPr/>
        </p:nvSpPr>
        <p:spPr>
          <a:xfrm>
            <a:off x="401216" y="5877272"/>
            <a:ext cx="4038600" cy="400110"/>
          </a:xfrm>
          <a:prstGeom prst="rect">
            <a:avLst/>
          </a:prstGeom>
          <a:noFill/>
        </p:spPr>
        <p:txBody>
          <a:bodyPr wrap="square" rtlCol="0">
            <a:spAutoFit/>
          </a:bodyPr>
          <a:lstStyle/>
          <a:p>
            <a:pPr fontAlgn="base">
              <a:spcBef>
                <a:spcPct val="0"/>
              </a:spcBef>
              <a:spcAft>
                <a:spcPct val="0"/>
              </a:spcAft>
            </a:pPr>
            <a:r>
              <a:rPr lang="en-US" sz="2000" b="1" dirty="0">
                <a:solidFill>
                  <a:prstClr val="white"/>
                </a:solidFill>
              </a:rPr>
              <a:t>Last updated: September 2022</a:t>
            </a:r>
            <a:endParaRPr lang="en-GB" sz="2000" b="1" dirty="0">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90E7BB0-7788-4C1F-8E50-05602F610FE6}"/>
              </a:ext>
            </a:extLst>
          </p:cNvPr>
          <p:cNvGraphicFramePr>
            <a:graphicFrameLocks noGrp="1"/>
          </p:cNvGraphicFramePr>
          <p:nvPr/>
        </p:nvGraphicFramePr>
        <p:xfrm>
          <a:off x="2204" y="2335022"/>
          <a:ext cx="12187592" cy="41892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40"/>
          <p:cNvSpPr txBox="1">
            <a:spLocks noChangeArrowheads="1"/>
          </p:cNvSpPr>
          <p:nvPr/>
        </p:nvSpPr>
        <p:spPr bwMode="auto">
          <a:xfrm>
            <a:off x="-13311" y="6608482"/>
            <a:ext cx="12352098" cy="248279"/>
          </a:xfrm>
          <a:prstGeom prst="rect">
            <a:avLst/>
          </a:prstGeom>
          <a:noFill/>
          <a:ln w="9525">
            <a:noFill/>
            <a:miter lim="800000"/>
          </a:ln>
        </p:spPr>
        <p:txBody>
          <a:bodyPr wrap="square" lIns="108766" tIns="54383" rIns="108766" bIns="54383">
            <a:spAutoFit/>
          </a:bodyPr>
          <a:lstStyle/>
          <a:p>
            <a:pPr defTabSz="1087888" fontAlgn="auto">
              <a:spcBef>
                <a:spcPct val="50000"/>
              </a:spcBef>
              <a:spcAft>
                <a:spcPts val="0"/>
              </a:spcAft>
              <a:defRPr>
                <a:uFillTx/>
              </a:defRPr>
            </a:pPr>
            <a:r>
              <a:rPr lang="en-US" sz="900" kern="0" dirty="0">
                <a:solidFill>
                  <a:srgbClr val="000000"/>
                </a:solidFill>
                <a:latin typeface="Arial"/>
                <a:cs typeface="Arial" pitchFamily="34" charset="0"/>
              </a:rPr>
              <a:t>Source: Prepared by </a:t>
            </a:r>
            <a:r>
              <a:rPr lang="en-US" sz="900" kern="0" dirty="0">
                <a:solidFill>
                  <a:srgbClr val="000000"/>
                </a:solidFill>
                <a:latin typeface="Arial"/>
                <a:cs typeface="Arial" pitchFamily="34" charset="0"/>
                <a:hlinkClick r:id="rId4"/>
              </a:rPr>
              <a:t>www.aidsdatahub.org</a:t>
            </a:r>
            <a:r>
              <a:rPr lang="en-US" sz="900" kern="0" dirty="0">
                <a:solidFill>
                  <a:srgbClr val="000000"/>
                </a:solidFill>
                <a:latin typeface="Arial"/>
                <a:cs typeface="Arial" pitchFamily="34" charset="0"/>
              </a:rPr>
              <a:t> based on HIV Sentinel Surveillance Surveys; Integrated Biological and Behavioral Surveillance Surveys and Global AIDS Monitoring</a:t>
            </a:r>
          </a:p>
        </p:txBody>
      </p:sp>
      <p:sp>
        <p:nvSpPr>
          <p:cNvPr id="7" name="Rectangle 6"/>
          <p:cNvSpPr/>
          <p:nvPr/>
        </p:nvSpPr>
        <p:spPr>
          <a:xfrm>
            <a:off x="938545" y="2392623"/>
            <a:ext cx="10169773" cy="402045"/>
          </a:xfrm>
          <a:prstGeom prst="rect">
            <a:avLst/>
          </a:prstGeom>
        </p:spPr>
        <p:txBody>
          <a:bodyPr wrap="square" lIns="108766" tIns="54383" rIns="108766" bIns="54383">
            <a:spAutoFit/>
          </a:bodyPr>
          <a:lstStyle/>
          <a:p>
            <a:pPr algn="ctr" defTabSz="1087888" fontAlgn="auto">
              <a:spcBef>
                <a:spcPts val="0"/>
              </a:spcBef>
              <a:spcAft>
                <a:spcPts val="0"/>
              </a:spcAft>
              <a:defRPr/>
            </a:pPr>
            <a:r>
              <a:rPr lang="en-US" sz="1900" b="1" dirty="0">
                <a:solidFill>
                  <a:prstClr val="black"/>
                </a:solidFill>
                <a:latin typeface="Arial"/>
                <a:cs typeface="Arial" pitchFamily="34" charset="0"/>
              </a:rPr>
              <a:t>HIV prevalence among people who inject drugs, 2012-2020</a:t>
            </a:r>
          </a:p>
        </p:txBody>
      </p:sp>
      <p:sp>
        <p:nvSpPr>
          <p:cNvPr id="9" name="Title 1"/>
          <p:cNvSpPr>
            <a:spLocks noGrp="1"/>
          </p:cNvSpPr>
          <p:nvPr>
            <p:ph type="title"/>
          </p:nvPr>
        </p:nvSpPr>
        <p:spPr>
          <a:xfrm>
            <a:off x="231424" y="1516053"/>
            <a:ext cx="11800773" cy="818969"/>
          </a:xfrm>
          <a:prstGeom prst="rect">
            <a:avLst/>
          </a:prstGeom>
        </p:spPr>
        <p:txBody>
          <a:bodyPr>
            <a:noAutofit/>
          </a:bodyPr>
          <a:lstStyle/>
          <a:p>
            <a:r>
              <a:rPr lang="en-GB" sz="2400" dirty="0"/>
              <a:t>HIV prevalence among PWID in selected geographical locations with prevalence higher than national average, 2012-2020</a:t>
            </a:r>
          </a:p>
        </p:txBody>
      </p:sp>
    </p:spTree>
    <p:extLst>
      <p:ext uri="{BB962C8B-B14F-4D97-AF65-F5344CB8AC3E}">
        <p14:creationId xmlns:p14="http://schemas.microsoft.com/office/powerpoint/2010/main" val="127217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56" y="1484784"/>
            <a:ext cx="11521280" cy="504000"/>
          </a:xfrm>
        </p:spPr>
        <p:txBody>
          <a:bodyPr/>
          <a:lstStyle/>
          <a:p>
            <a:r>
              <a:rPr lang="en-US" dirty="0"/>
              <a:t>Double disease burden of HIV and HCV among PWID in Asia and the Pacific</a:t>
            </a:r>
            <a:endParaRPr lang="en-GB"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smtClean="0">
                <a:solidFill>
                  <a:prstClr val="black">
                    <a:tint val="75000"/>
                  </a:prstClr>
                </a:solidFill>
              </a:rPr>
              <a:pPr>
                <a:defRPr/>
              </a:pPr>
              <a:t>11</a:t>
            </a:fld>
            <a:endParaRPr lang="th-TH">
              <a:solidFill>
                <a:prstClr val="black">
                  <a:tint val="75000"/>
                </a:prst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664" y="1988840"/>
            <a:ext cx="5631296" cy="44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488668"/>
            <a:ext cx="11136560" cy="369332"/>
          </a:xfrm>
          <a:prstGeom prst="rect">
            <a:avLst/>
          </a:prstGeom>
          <a:noFill/>
        </p:spPr>
        <p:txBody>
          <a:bodyPr wrap="square" rtlCol="0">
            <a:spAutoFit/>
          </a:bodyPr>
          <a:lstStyle/>
          <a:p>
            <a:pPr fontAlgn="auto">
              <a:spcBef>
                <a:spcPts val="0"/>
              </a:spcBef>
              <a:spcAft>
                <a:spcPts val="0"/>
              </a:spcAft>
            </a:pPr>
            <a:r>
              <a:rPr lang="en-US" sz="900" dirty="0">
                <a:solidFill>
                  <a:prstClr val="black"/>
                </a:solidFill>
                <a:latin typeface="Arial"/>
                <a:cs typeface="Arial" panose="020B0604020202020204" pitchFamily="34" charset="0"/>
              </a:rPr>
              <a:t>Prepared by </a:t>
            </a:r>
            <a:r>
              <a:rPr lang="en-US" sz="900" dirty="0">
                <a:solidFill>
                  <a:prstClr val="black"/>
                </a:solidFill>
                <a:latin typeface="Arial"/>
                <a:cs typeface="Arial" panose="020B0604020202020204" pitchFamily="34" charset="0"/>
                <a:hlinkClick r:id="rId3"/>
              </a:rPr>
              <a:t>www.aidsdatahub.org</a:t>
            </a:r>
            <a:r>
              <a:rPr lang="en-US" sz="900" dirty="0">
                <a:solidFill>
                  <a:prstClr val="black"/>
                </a:solidFill>
                <a:latin typeface="Arial"/>
                <a:cs typeface="Arial" panose="020B0604020202020204" pitchFamily="34" charset="0"/>
              </a:rPr>
              <a:t> based on Platt, L., Easterbrook, P., Gower, E., et al. Prevalence and burden of HCV co-infection in people living with HIV:  a global systematic review and meta-analysis. The Lancet Infectious Diseases</a:t>
            </a:r>
            <a:endParaRPr lang="en-GB" sz="900"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94267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545" y="1523265"/>
            <a:ext cx="11809312" cy="504000"/>
          </a:xfrm>
        </p:spPr>
        <p:txBody>
          <a:bodyPr/>
          <a:lstStyle/>
          <a:p>
            <a:r>
              <a:rPr lang="en-US" dirty="0"/>
              <a:t>HIV and HCV burden among PWID and population interactions with other populations - implications on onward transmissions</a:t>
            </a:r>
            <a:endParaRPr lang="en-GB" dirty="0"/>
          </a:p>
        </p:txBody>
      </p:sp>
      <p:sp>
        <p:nvSpPr>
          <p:cNvPr id="5" name="Slide Number Placeholder 4"/>
          <p:cNvSpPr>
            <a:spLocks noGrp="1"/>
          </p:cNvSpPr>
          <p:nvPr>
            <p:ph type="sldNum" sz="quarter" idx="15"/>
          </p:nvPr>
        </p:nvSpPr>
        <p:spPr>
          <a:xfrm>
            <a:off x="11533932" y="6458680"/>
            <a:ext cx="542925" cy="365125"/>
          </a:xfrm>
        </p:spPr>
        <p:txBody>
          <a:bodyPr/>
          <a:lstStyle/>
          <a:p>
            <a:pPr>
              <a:defRPr/>
            </a:pPr>
            <a:fld id="{4B334E0E-B3E3-4A5F-A422-1FB579838C00}" type="slidenum">
              <a:rPr lang="th-TH" smtClean="0">
                <a:solidFill>
                  <a:prstClr val="black">
                    <a:tint val="75000"/>
                  </a:prstClr>
                </a:solidFill>
              </a:rPr>
              <a:pPr>
                <a:defRPr/>
              </a:pPr>
              <a:t>12</a:t>
            </a:fld>
            <a:endParaRPr lang="th-TH" dirty="0">
              <a:solidFill>
                <a:prstClr val="black">
                  <a:tint val="75000"/>
                </a:prstClr>
              </a:solidFill>
            </a:endParaRPr>
          </a:p>
        </p:txBody>
      </p:sp>
      <p:grpSp>
        <p:nvGrpSpPr>
          <p:cNvPr id="32" name="Group 31"/>
          <p:cNvGrpSpPr/>
          <p:nvPr/>
        </p:nvGrpSpPr>
        <p:grpSpPr>
          <a:xfrm>
            <a:off x="3810000" y="2448752"/>
            <a:ext cx="5562600" cy="2275648"/>
            <a:chOff x="3307333" y="460457"/>
            <a:chExt cx="6954480" cy="2887346"/>
          </a:xfrm>
        </p:grpSpPr>
        <p:grpSp>
          <p:nvGrpSpPr>
            <p:cNvPr id="33" name="Group 32"/>
            <p:cNvGrpSpPr/>
            <p:nvPr/>
          </p:nvGrpSpPr>
          <p:grpSpPr>
            <a:xfrm>
              <a:off x="3307333" y="460457"/>
              <a:ext cx="2989251" cy="2887346"/>
              <a:chOff x="409133" y="199809"/>
              <a:chExt cx="2989251" cy="2887346"/>
            </a:xfrm>
          </p:grpSpPr>
          <p:sp>
            <p:nvSpPr>
              <p:cNvPr id="38" name="Oval 37"/>
              <p:cNvSpPr>
                <a:spLocks noChangeAspect="1"/>
              </p:cNvSpPr>
              <p:nvPr/>
            </p:nvSpPr>
            <p:spPr>
              <a:xfrm>
                <a:off x="409133" y="199809"/>
                <a:ext cx="2989251" cy="2887346"/>
              </a:xfrm>
              <a:prstGeom prst="ellipse">
                <a:avLst/>
              </a:prstGeom>
              <a:solidFill>
                <a:srgbClr val="00AEE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39" name="Oval 38"/>
              <p:cNvSpPr>
                <a:spLocks noChangeAspect="1"/>
              </p:cNvSpPr>
              <p:nvPr/>
            </p:nvSpPr>
            <p:spPr>
              <a:xfrm>
                <a:off x="2314470" y="1003163"/>
                <a:ext cx="1047936" cy="1079695"/>
              </a:xfrm>
              <a:prstGeom prst="ellipse">
                <a:avLst/>
              </a:prstGeom>
              <a:solidFill>
                <a:srgbClr val="E31837"/>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40" name="Oval 39"/>
              <p:cNvSpPr>
                <a:spLocks noChangeAspect="1"/>
              </p:cNvSpPr>
              <p:nvPr/>
            </p:nvSpPr>
            <p:spPr>
              <a:xfrm>
                <a:off x="2314470" y="1100191"/>
                <a:ext cx="961365" cy="990501"/>
              </a:xfrm>
              <a:prstGeom prst="ellipse">
                <a:avLst/>
              </a:prstGeom>
              <a:pattFill prst="narHorz">
                <a:fgClr>
                  <a:srgbClr val="E31837"/>
                </a:fgClr>
                <a:bgClr>
                  <a:sysClr val="window" lastClr="FFFFFF"/>
                </a:bgClr>
              </a:patt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grpSp>
        <p:cxnSp>
          <p:nvCxnSpPr>
            <p:cNvPr id="34" name="Straight Connector 33"/>
            <p:cNvCxnSpPr/>
            <p:nvPr/>
          </p:nvCxnSpPr>
          <p:spPr>
            <a:xfrm>
              <a:off x="5868143" y="1289699"/>
              <a:ext cx="1296144" cy="0"/>
            </a:xfrm>
            <a:prstGeom prst="line">
              <a:avLst/>
            </a:prstGeom>
            <a:noFill/>
            <a:ln w="31750" cap="flat" cmpd="sng" algn="ctr">
              <a:solidFill>
                <a:sysClr val="window" lastClr="FFFFFF">
                  <a:lumMod val="50000"/>
                </a:sysClr>
              </a:solidFill>
              <a:prstDash val="solid"/>
            </a:ln>
            <a:effectLst/>
          </p:spPr>
        </p:cxnSp>
        <p:sp>
          <p:nvSpPr>
            <p:cNvPr id="35" name="TextBox 34"/>
            <p:cNvSpPr txBox="1"/>
            <p:nvPr/>
          </p:nvSpPr>
          <p:spPr>
            <a:xfrm>
              <a:off x="7213274" y="634849"/>
              <a:ext cx="3048539" cy="820066"/>
            </a:xfrm>
            <a:prstGeom prst="rect">
              <a:avLst/>
            </a:prstGeom>
            <a:noFill/>
          </p:spPr>
          <p:txBody>
            <a:bodyPr wrap="square" rtlCol="0">
              <a:spAutoFit/>
            </a:bodyPr>
            <a:lstStyle/>
            <a:p>
              <a:pPr fontAlgn="auto">
                <a:spcBef>
                  <a:spcPts val="0"/>
                </a:spcBef>
                <a:spcAft>
                  <a:spcPts val="0"/>
                </a:spcAft>
                <a:defRPr/>
              </a:pPr>
              <a:r>
                <a:rPr lang="en-US" sz="1800" b="1" kern="0" dirty="0">
                  <a:solidFill>
                    <a:srgbClr val="E31837"/>
                  </a:solidFill>
                  <a:latin typeface="Arial"/>
                  <a:cs typeface="Arial" panose="020B0604020202020204" pitchFamily="34" charset="0"/>
                </a:rPr>
                <a:t>Half a million PWID living with HIV</a:t>
              </a:r>
              <a:endParaRPr lang="en-GB" sz="1800" b="1" kern="0" dirty="0">
                <a:solidFill>
                  <a:srgbClr val="E31837"/>
                </a:solidFill>
                <a:latin typeface="Arial"/>
                <a:cs typeface="Arial" panose="020B0604020202020204" pitchFamily="34" charset="0"/>
              </a:endParaRPr>
            </a:p>
          </p:txBody>
        </p:sp>
        <p:cxnSp>
          <p:nvCxnSpPr>
            <p:cNvPr id="36" name="Straight Connector 35"/>
            <p:cNvCxnSpPr/>
            <p:nvPr/>
          </p:nvCxnSpPr>
          <p:spPr>
            <a:xfrm>
              <a:off x="5868144" y="1956756"/>
              <a:ext cx="1296144" cy="0"/>
            </a:xfrm>
            <a:prstGeom prst="line">
              <a:avLst/>
            </a:prstGeom>
            <a:noFill/>
            <a:ln w="31750" cap="flat" cmpd="sng" algn="ctr">
              <a:solidFill>
                <a:sysClr val="window" lastClr="FFFFFF">
                  <a:lumMod val="50000"/>
                </a:sysClr>
              </a:solidFill>
              <a:prstDash val="solid"/>
            </a:ln>
            <a:effectLst/>
          </p:spPr>
        </p:cxnSp>
        <p:sp>
          <p:nvSpPr>
            <p:cNvPr id="37" name="TextBox 36"/>
            <p:cNvSpPr txBox="1"/>
            <p:nvPr/>
          </p:nvSpPr>
          <p:spPr>
            <a:xfrm>
              <a:off x="7164288" y="1697660"/>
              <a:ext cx="2906990" cy="820066"/>
            </a:xfrm>
            <a:prstGeom prst="rect">
              <a:avLst/>
            </a:prstGeom>
            <a:noFill/>
          </p:spPr>
          <p:txBody>
            <a:bodyPr wrap="square" rtlCol="0">
              <a:spAutoFit/>
            </a:bodyPr>
            <a:lstStyle/>
            <a:p>
              <a:pPr fontAlgn="auto">
                <a:spcBef>
                  <a:spcPts val="0"/>
                </a:spcBef>
                <a:spcAft>
                  <a:spcPts val="0"/>
                </a:spcAft>
                <a:defRPr/>
              </a:pPr>
              <a:r>
                <a:rPr lang="en-US" sz="1800" b="1" kern="0" dirty="0">
                  <a:solidFill>
                    <a:srgbClr val="E31837"/>
                  </a:solidFill>
                  <a:latin typeface="Arial"/>
                  <a:cs typeface="Arial" panose="020B0604020202020204" pitchFamily="34" charset="0"/>
                </a:rPr>
                <a:t>430 K </a:t>
              </a:r>
            </a:p>
            <a:p>
              <a:pPr fontAlgn="auto">
                <a:spcBef>
                  <a:spcPts val="0"/>
                </a:spcBef>
                <a:spcAft>
                  <a:spcPts val="0"/>
                </a:spcAft>
                <a:defRPr/>
              </a:pPr>
              <a:r>
                <a:rPr lang="en-US" sz="1800" b="1" kern="0" dirty="0">
                  <a:solidFill>
                    <a:srgbClr val="E31837"/>
                  </a:solidFill>
                  <a:latin typeface="Arial"/>
                  <a:cs typeface="Arial" panose="020B0604020202020204" pitchFamily="34" charset="0"/>
                </a:rPr>
                <a:t>HCV co-infection</a:t>
              </a:r>
              <a:endParaRPr lang="en-GB" sz="1800" b="1" kern="0" dirty="0">
                <a:solidFill>
                  <a:srgbClr val="E31837"/>
                </a:solidFill>
                <a:latin typeface="Arial"/>
                <a:cs typeface="Arial" panose="020B0604020202020204" pitchFamily="34" charset="0"/>
              </a:endParaRPr>
            </a:p>
          </p:txBody>
        </p:sp>
      </p:grpSp>
      <p:sp>
        <p:nvSpPr>
          <p:cNvPr id="41" name="Rectangle 6"/>
          <p:cNvSpPr>
            <a:spLocks noChangeArrowheads="1"/>
          </p:cNvSpPr>
          <p:nvPr/>
        </p:nvSpPr>
        <p:spPr bwMode="auto">
          <a:xfrm>
            <a:off x="47328" y="6550619"/>
            <a:ext cx="11737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solidFill>
                  <a:srgbClr val="000000"/>
                </a:solidFill>
                <a:latin typeface="Arial"/>
                <a:cs typeface="Arial" panose="020B0604020202020204" pitchFamily="34" charset="0"/>
              </a:rPr>
              <a:t>Source: Prepared by  </a:t>
            </a:r>
            <a:r>
              <a:rPr lang="en-US" sz="900" dirty="0">
                <a:solidFill>
                  <a:srgbClr val="000000"/>
                </a:solidFill>
                <a:latin typeface="Arial"/>
                <a:cs typeface="Arial" panose="020B0604020202020204" pitchFamily="34" charset="0"/>
                <a:hlinkClick r:id="rId3"/>
              </a:rPr>
              <a:t>www.aidsdatahub.org</a:t>
            </a:r>
            <a:r>
              <a:rPr lang="en-US" sz="900" dirty="0">
                <a:solidFill>
                  <a:srgbClr val="000000"/>
                </a:solidFill>
                <a:latin typeface="Arial"/>
                <a:cs typeface="Arial" panose="020B0604020202020204" pitchFamily="34" charset="0"/>
              </a:rPr>
              <a:t> based on Integrated Behavior and Biological Surveillance (IBBS) and HIV sentinel surveillance plus (HSS+) reports and </a:t>
            </a:r>
            <a:r>
              <a:rPr lang="en-US" sz="900" dirty="0">
                <a:solidFill>
                  <a:prstClr val="black"/>
                </a:solidFill>
                <a:latin typeface="Arial"/>
                <a:cs typeface="Arial" panose="020B0604020202020204" pitchFamily="34" charset="0"/>
              </a:rPr>
              <a:t>Platt, L., Easterbrook, P., Gower, E., et al. Prevalence and burden of HCV co-infection in people living with HIV: a global systematic review and meta-analysis. The Lancet Infectious Diseases</a:t>
            </a:r>
            <a:endParaRPr lang="en-GB" sz="900" dirty="0">
              <a:solidFill>
                <a:srgbClr val="000000"/>
              </a:solidFill>
              <a:latin typeface="Arial"/>
              <a:cs typeface="Arial" panose="020B0604020202020204" pitchFamily="34" charset="0"/>
            </a:endParaRPr>
          </a:p>
        </p:txBody>
      </p:sp>
      <p:grpSp>
        <p:nvGrpSpPr>
          <p:cNvPr id="42" name="Group 41"/>
          <p:cNvGrpSpPr/>
          <p:nvPr/>
        </p:nvGrpSpPr>
        <p:grpSpPr>
          <a:xfrm>
            <a:off x="1828800" y="4724401"/>
            <a:ext cx="6172200" cy="1874089"/>
            <a:chOff x="1371805" y="3741912"/>
            <a:chExt cx="7520675" cy="2594367"/>
          </a:xfrm>
        </p:grpSpPr>
        <p:grpSp>
          <p:nvGrpSpPr>
            <p:cNvPr id="43" name="Group 42"/>
            <p:cNvGrpSpPr/>
            <p:nvPr/>
          </p:nvGrpSpPr>
          <p:grpSpPr>
            <a:xfrm>
              <a:off x="1371805" y="5526755"/>
              <a:ext cx="7520675" cy="809524"/>
              <a:chOff x="1371805" y="5526755"/>
              <a:chExt cx="7520675" cy="809524"/>
            </a:xfrm>
          </p:grpSpPr>
          <p:sp>
            <p:nvSpPr>
              <p:cNvPr id="51" name="TextBox 50"/>
              <p:cNvSpPr txBox="1"/>
              <p:nvPr/>
            </p:nvSpPr>
            <p:spPr>
              <a:xfrm>
                <a:off x="1371805" y="5528498"/>
                <a:ext cx="2624132" cy="724311"/>
              </a:xfrm>
              <a:prstGeom prst="rect">
                <a:avLst/>
              </a:prstGeom>
              <a:noFill/>
            </p:spPr>
            <p:txBody>
              <a:bodyPr wrap="square" rtlCol="0">
                <a:spAutoFit/>
              </a:bodyPr>
              <a:lstStyle/>
              <a:p>
                <a:pPr algn="ctr" fontAlgn="auto">
                  <a:spcBef>
                    <a:spcPts val="0"/>
                  </a:spcBef>
                  <a:spcAft>
                    <a:spcPts val="0"/>
                  </a:spcAft>
                  <a:defRPr/>
                </a:pPr>
                <a:r>
                  <a:rPr lang="en-US" sz="1400" b="1" kern="0" dirty="0">
                    <a:solidFill>
                      <a:srgbClr val="EC008C"/>
                    </a:solidFill>
                    <a:latin typeface="Arial"/>
                    <a:cs typeface="Arial" panose="020B0604020202020204" pitchFamily="34" charset="0"/>
                  </a:rPr>
                  <a:t>Married or in partnership</a:t>
                </a:r>
                <a:endParaRPr lang="en-GB" sz="1400" b="1" kern="0" dirty="0">
                  <a:solidFill>
                    <a:srgbClr val="EC008C"/>
                  </a:solidFill>
                  <a:latin typeface="Arial"/>
                  <a:cs typeface="Arial" panose="020B0604020202020204" pitchFamily="34" charset="0"/>
                </a:endParaRPr>
              </a:p>
            </p:txBody>
          </p:sp>
          <p:sp>
            <p:nvSpPr>
              <p:cNvPr id="52" name="TextBox 51"/>
              <p:cNvSpPr txBox="1"/>
              <p:nvPr/>
            </p:nvSpPr>
            <p:spPr>
              <a:xfrm>
                <a:off x="4283967" y="5526755"/>
                <a:ext cx="2088233" cy="809524"/>
              </a:xfrm>
              <a:prstGeom prst="rect">
                <a:avLst/>
              </a:prstGeom>
              <a:noFill/>
            </p:spPr>
            <p:txBody>
              <a:bodyPr wrap="square" rtlCol="0">
                <a:spAutoFit/>
              </a:bodyPr>
              <a:lstStyle/>
              <a:p>
                <a:pPr algn="ctr" fontAlgn="auto">
                  <a:spcBef>
                    <a:spcPts val="0"/>
                  </a:spcBef>
                  <a:spcAft>
                    <a:spcPts val="0"/>
                  </a:spcAft>
                  <a:defRPr/>
                </a:pPr>
                <a:r>
                  <a:rPr lang="en-US" sz="1600" b="1" kern="0" dirty="0">
                    <a:solidFill>
                      <a:srgbClr val="00AEEF"/>
                    </a:solidFill>
                    <a:latin typeface="Arial"/>
                    <a:cs typeface="Arial" panose="020B0604020202020204" pitchFamily="34" charset="0"/>
                  </a:rPr>
                  <a:t>Had sex with FSW</a:t>
                </a:r>
                <a:endParaRPr lang="en-GB" sz="1600" b="1" kern="0" dirty="0">
                  <a:solidFill>
                    <a:srgbClr val="00AEEF"/>
                  </a:solidFill>
                  <a:latin typeface="Arial"/>
                  <a:cs typeface="Arial" panose="020B0604020202020204" pitchFamily="34" charset="0"/>
                </a:endParaRPr>
              </a:p>
            </p:txBody>
          </p:sp>
          <p:sp>
            <p:nvSpPr>
              <p:cNvPr id="53" name="TextBox 52"/>
              <p:cNvSpPr txBox="1"/>
              <p:nvPr/>
            </p:nvSpPr>
            <p:spPr>
              <a:xfrm>
                <a:off x="6804247" y="5526758"/>
                <a:ext cx="2088233" cy="724311"/>
              </a:xfrm>
              <a:prstGeom prst="rect">
                <a:avLst/>
              </a:prstGeom>
              <a:noFill/>
            </p:spPr>
            <p:txBody>
              <a:bodyPr wrap="square" rtlCol="0">
                <a:spAutoFit/>
              </a:bodyPr>
              <a:lstStyle/>
              <a:p>
                <a:pPr algn="ctr" fontAlgn="auto">
                  <a:spcBef>
                    <a:spcPts val="0"/>
                  </a:spcBef>
                  <a:spcAft>
                    <a:spcPts val="0"/>
                  </a:spcAft>
                  <a:defRPr/>
                </a:pPr>
                <a:r>
                  <a:rPr lang="en-US" sz="1400" b="1" kern="0" dirty="0">
                    <a:solidFill>
                      <a:srgbClr val="F79646">
                        <a:lumMod val="75000"/>
                      </a:srgbClr>
                    </a:solidFill>
                    <a:latin typeface="Arial"/>
                    <a:cs typeface="Arial" panose="020B0604020202020204" pitchFamily="34" charset="0"/>
                  </a:rPr>
                  <a:t>Had sex with males</a:t>
                </a:r>
                <a:endParaRPr lang="en-GB" sz="1400" b="1" kern="0" dirty="0">
                  <a:solidFill>
                    <a:srgbClr val="F79646">
                      <a:lumMod val="75000"/>
                    </a:srgbClr>
                  </a:solidFill>
                  <a:latin typeface="Arial"/>
                  <a:cs typeface="Arial" panose="020B0604020202020204" pitchFamily="34" charset="0"/>
                </a:endParaRPr>
              </a:p>
            </p:txBody>
          </p:sp>
        </p:grpSp>
        <p:grpSp>
          <p:nvGrpSpPr>
            <p:cNvPr id="44" name="Group 43"/>
            <p:cNvGrpSpPr/>
            <p:nvPr/>
          </p:nvGrpSpPr>
          <p:grpSpPr>
            <a:xfrm>
              <a:off x="1809053" y="3741912"/>
              <a:ext cx="6959704" cy="2010289"/>
              <a:chOff x="32313" y="69135"/>
              <a:chExt cx="3999830" cy="1310337"/>
            </a:xfrm>
          </p:grpSpPr>
          <p:graphicFrame>
            <p:nvGraphicFramePr>
              <p:cNvPr id="45" name="Chart 44"/>
              <p:cNvGraphicFramePr>
                <a:graphicFrameLocks/>
              </p:cNvGraphicFramePr>
              <p:nvPr>
                <p:extLst>
                  <p:ext uri="{D42A27DB-BD31-4B8C-83A1-F6EECF244321}">
                    <p14:modId xmlns:p14="http://schemas.microsoft.com/office/powerpoint/2010/main" val="3645133550"/>
                  </p:ext>
                </p:extLst>
              </p:nvPr>
            </p:nvGraphicFramePr>
            <p:xfrm>
              <a:off x="32313" y="69135"/>
              <a:ext cx="1285873" cy="1290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p:cNvGraphicFramePr>
                <a:graphicFrameLocks/>
              </p:cNvGraphicFramePr>
              <p:nvPr>
                <p:extLst>
                  <p:ext uri="{D42A27DB-BD31-4B8C-83A1-F6EECF244321}">
                    <p14:modId xmlns:p14="http://schemas.microsoft.com/office/powerpoint/2010/main" val="2107425588"/>
                  </p:ext>
                </p:extLst>
              </p:nvPr>
            </p:nvGraphicFramePr>
            <p:xfrm>
              <a:off x="1421777" y="88837"/>
              <a:ext cx="1285873" cy="1290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Chart 46"/>
              <p:cNvGraphicFramePr>
                <a:graphicFrameLocks/>
              </p:cNvGraphicFramePr>
              <p:nvPr>
                <p:extLst>
                  <p:ext uri="{D42A27DB-BD31-4B8C-83A1-F6EECF244321}">
                    <p14:modId xmlns:p14="http://schemas.microsoft.com/office/powerpoint/2010/main" val="4030838665"/>
                  </p:ext>
                </p:extLst>
              </p:nvPr>
            </p:nvGraphicFramePr>
            <p:xfrm>
              <a:off x="2746270" y="69135"/>
              <a:ext cx="1285873" cy="1290636"/>
            </p:xfrm>
            <a:graphic>
              <a:graphicData uri="http://schemas.openxmlformats.org/drawingml/2006/chart">
                <c:chart xmlns:c="http://schemas.openxmlformats.org/drawingml/2006/chart" xmlns:r="http://schemas.openxmlformats.org/officeDocument/2006/relationships" r:id="rId6"/>
              </a:graphicData>
            </a:graphic>
          </p:graphicFrame>
          <p:sp>
            <p:nvSpPr>
              <p:cNvPr id="48" name="TextBox 48"/>
              <p:cNvSpPr txBox="1"/>
              <p:nvPr/>
            </p:nvSpPr>
            <p:spPr>
              <a:xfrm>
                <a:off x="327149" y="413695"/>
                <a:ext cx="696200" cy="49989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800" b="1" kern="0" dirty="0">
                    <a:solidFill>
                      <a:srgbClr val="EC008C"/>
                    </a:solidFill>
                    <a:cs typeface="Arial" pitchFamily="34" charset="0"/>
                  </a:rPr>
                  <a:t>51%</a:t>
                </a:r>
              </a:p>
              <a:p>
                <a:pPr algn="ctr" fontAlgn="auto">
                  <a:spcBef>
                    <a:spcPts val="0"/>
                  </a:spcBef>
                  <a:spcAft>
                    <a:spcPts val="0"/>
                  </a:spcAft>
                  <a:defRPr/>
                </a:pPr>
                <a:r>
                  <a:rPr lang="en-US" sz="1200" b="1" kern="0" dirty="0">
                    <a:solidFill>
                      <a:srgbClr val="EC008C"/>
                    </a:solidFill>
                    <a:cs typeface="Arial" pitchFamily="34" charset="0"/>
                  </a:rPr>
                  <a:t>(33%- 70%)</a:t>
                </a:r>
                <a:endParaRPr lang="en-GB" sz="1200" b="1" kern="0" dirty="0">
                  <a:solidFill>
                    <a:srgbClr val="EC008C"/>
                  </a:solidFill>
                  <a:cs typeface="Arial" pitchFamily="34" charset="0"/>
                </a:endParaRPr>
              </a:p>
            </p:txBody>
          </p:sp>
          <p:sp>
            <p:nvSpPr>
              <p:cNvPr id="49" name="TextBox 49"/>
              <p:cNvSpPr txBox="1"/>
              <p:nvPr/>
            </p:nvSpPr>
            <p:spPr>
              <a:xfrm>
                <a:off x="1722286" y="469755"/>
                <a:ext cx="696200" cy="749834"/>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800" b="1" kern="0" dirty="0">
                    <a:solidFill>
                      <a:srgbClr val="00AEEF"/>
                    </a:solidFill>
                    <a:cs typeface="Arial" pitchFamily="34" charset="0"/>
                  </a:rPr>
                  <a:t>27%</a:t>
                </a:r>
              </a:p>
              <a:p>
                <a:pPr algn="ctr" fontAlgn="auto">
                  <a:spcBef>
                    <a:spcPts val="0"/>
                  </a:spcBef>
                  <a:spcAft>
                    <a:spcPts val="0"/>
                  </a:spcAft>
                  <a:defRPr/>
                </a:pPr>
                <a:r>
                  <a:rPr lang="en-US" sz="1200" b="1" kern="0" dirty="0">
                    <a:solidFill>
                      <a:srgbClr val="00AEEF"/>
                    </a:solidFill>
                    <a:cs typeface="Arial" pitchFamily="34" charset="0"/>
                  </a:rPr>
                  <a:t>(10%- 42%)</a:t>
                </a:r>
                <a:endParaRPr lang="en-GB" sz="1200" b="1" kern="0" dirty="0">
                  <a:solidFill>
                    <a:srgbClr val="00AEEF"/>
                  </a:solidFill>
                  <a:cs typeface="Arial" pitchFamily="34" charset="0"/>
                </a:endParaRPr>
              </a:p>
              <a:p>
                <a:pPr algn="ctr" fontAlgn="auto">
                  <a:spcBef>
                    <a:spcPts val="0"/>
                  </a:spcBef>
                  <a:spcAft>
                    <a:spcPts val="0"/>
                  </a:spcAft>
                  <a:defRPr/>
                </a:pPr>
                <a:endParaRPr lang="en-GB" sz="1800" b="1" kern="0" dirty="0">
                  <a:solidFill>
                    <a:srgbClr val="00AEEF"/>
                  </a:solidFill>
                  <a:cs typeface="Arial" pitchFamily="34" charset="0"/>
                </a:endParaRPr>
              </a:p>
            </p:txBody>
          </p:sp>
          <p:sp>
            <p:nvSpPr>
              <p:cNvPr id="50" name="TextBox 50"/>
              <p:cNvSpPr txBox="1"/>
              <p:nvPr/>
            </p:nvSpPr>
            <p:spPr>
              <a:xfrm>
                <a:off x="3087593" y="463008"/>
                <a:ext cx="606397" cy="49989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800" b="1" kern="0" dirty="0">
                    <a:solidFill>
                      <a:srgbClr val="F78E1E"/>
                    </a:solidFill>
                    <a:cs typeface="Arial" pitchFamily="34" charset="0"/>
                  </a:rPr>
                  <a:t>14%</a:t>
                </a:r>
              </a:p>
              <a:p>
                <a:pPr algn="ctr" fontAlgn="auto">
                  <a:spcBef>
                    <a:spcPts val="0"/>
                  </a:spcBef>
                  <a:spcAft>
                    <a:spcPts val="0"/>
                  </a:spcAft>
                  <a:defRPr/>
                </a:pPr>
                <a:r>
                  <a:rPr lang="en-US" sz="1200" b="1" kern="0" dirty="0">
                    <a:solidFill>
                      <a:srgbClr val="F78E1E"/>
                    </a:solidFill>
                    <a:cs typeface="Arial" pitchFamily="34" charset="0"/>
                  </a:rPr>
                  <a:t>(4%-37%)</a:t>
                </a:r>
                <a:endParaRPr lang="en-GB" sz="1200" b="1" kern="0" dirty="0">
                  <a:solidFill>
                    <a:srgbClr val="F78E1E"/>
                  </a:solidFill>
                  <a:cs typeface="Arial" pitchFamily="34" charset="0"/>
                </a:endParaRPr>
              </a:p>
            </p:txBody>
          </p:sp>
        </p:grpSp>
      </p:grpSp>
      <p:sp>
        <p:nvSpPr>
          <p:cNvPr id="54" name="TextBox 53"/>
          <p:cNvSpPr txBox="1"/>
          <p:nvPr/>
        </p:nvSpPr>
        <p:spPr>
          <a:xfrm>
            <a:off x="4223792" y="3068960"/>
            <a:ext cx="977280" cy="707886"/>
          </a:xfrm>
          <a:prstGeom prst="rect">
            <a:avLst/>
          </a:prstGeom>
          <a:noFill/>
        </p:spPr>
        <p:txBody>
          <a:bodyPr wrap="square" rtlCol="0">
            <a:spAutoFit/>
          </a:bodyPr>
          <a:lstStyle/>
          <a:p>
            <a:pPr fontAlgn="auto">
              <a:spcBef>
                <a:spcPts val="0"/>
              </a:spcBef>
              <a:spcAft>
                <a:spcPts val="0"/>
              </a:spcAft>
            </a:pPr>
            <a:r>
              <a:rPr lang="en-US" sz="2000" b="1" dirty="0">
                <a:solidFill>
                  <a:prstClr val="white"/>
                </a:solidFill>
                <a:latin typeface="Arial"/>
                <a:cs typeface="Arial" panose="020B0604020202020204" pitchFamily="34" charset="0"/>
              </a:rPr>
              <a:t>4.1 M </a:t>
            </a:r>
          </a:p>
          <a:p>
            <a:pPr fontAlgn="auto">
              <a:spcBef>
                <a:spcPts val="0"/>
              </a:spcBef>
              <a:spcAft>
                <a:spcPts val="0"/>
              </a:spcAft>
            </a:pPr>
            <a:r>
              <a:rPr lang="en-US" sz="2000" b="1" dirty="0">
                <a:solidFill>
                  <a:prstClr val="white"/>
                </a:solidFill>
                <a:latin typeface="Arial"/>
                <a:cs typeface="Arial" panose="020B0604020202020204" pitchFamily="34" charset="0"/>
              </a:rPr>
              <a:t>PWID</a:t>
            </a:r>
            <a:endParaRPr lang="en-GB" sz="2000" b="1" dirty="0">
              <a:solidFill>
                <a:prstClr val="white"/>
              </a:solidFill>
              <a:latin typeface="Arial"/>
              <a:cs typeface="Arial" panose="020B0604020202020204" pitchFamily="34" charset="0"/>
            </a:endParaRPr>
          </a:p>
        </p:txBody>
      </p:sp>
      <p:sp>
        <p:nvSpPr>
          <p:cNvPr id="55" name="Striped Right Arrow 54"/>
          <p:cNvSpPr/>
          <p:nvPr/>
        </p:nvSpPr>
        <p:spPr>
          <a:xfrm rot="7995007">
            <a:off x="3460084" y="4561694"/>
            <a:ext cx="671257" cy="166246"/>
          </a:xfrm>
          <a:prstGeom prst="stripedRightArrow">
            <a:avLst/>
          </a:prstGeom>
          <a:solidFill>
            <a:srgbClr val="E31837"/>
          </a:solidFill>
          <a:ln w="25400" cap="flat" cmpd="sng" algn="ctr">
            <a:noFill/>
            <a:prstDash val="solid"/>
          </a:ln>
          <a:effectLst/>
        </p:spPr>
        <p:txBody>
          <a:bodyPr rtlCol="0" anchor="ctr"/>
          <a:lstStyle/>
          <a:p>
            <a:pPr algn="ctr" fontAlgn="auto">
              <a:spcBef>
                <a:spcPts val="0"/>
              </a:spcBef>
              <a:spcAft>
                <a:spcPts val="0"/>
              </a:spcAft>
              <a:defRPr/>
            </a:pPr>
            <a:endParaRPr lang="en-GB" sz="1800" kern="0">
              <a:solidFill>
                <a:prstClr val="white"/>
              </a:solidFill>
              <a:latin typeface="Calibri"/>
              <a:cs typeface="+mn-cs"/>
            </a:endParaRPr>
          </a:p>
        </p:txBody>
      </p:sp>
      <p:sp>
        <p:nvSpPr>
          <p:cNvPr id="56" name="Striped Right Arrow 55"/>
          <p:cNvSpPr/>
          <p:nvPr/>
        </p:nvSpPr>
        <p:spPr>
          <a:xfrm rot="13604993" flipH="1">
            <a:off x="5898484" y="4561694"/>
            <a:ext cx="671257" cy="166246"/>
          </a:xfrm>
          <a:prstGeom prst="stripedRightArrow">
            <a:avLst/>
          </a:prstGeom>
          <a:solidFill>
            <a:srgbClr val="E31837"/>
          </a:solidFill>
          <a:ln w="25400" cap="flat" cmpd="sng" algn="ctr">
            <a:noFill/>
            <a:prstDash val="solid"/>
          </a:ln>
          <a:effectLst/>
        </p:spPr>
        <p:txBody>
          <a:bodyPr rtlCol="0" anchor="ctr"/>
          <a:lstStyle/>
          <a:p>
            <a:pPr algn="ctr" fontAlgn="auto">
              <a:spcBef>
                <a:spcPts val="0"/>
              </a:spcBef>
              <a:spcAft>
                <a:spcPts val="0"/>
              </a:spcAft>
              <a:defRPr/>
            </a:pPr>
            <a:endParaRPr lang="en-GB" sz="1800" kern="0">
              <a:solidFill>
                <a:prstClr val="white"/>
              </a:solidFill>
              <a:latin typeface="Calibri"/>
              <a:cs typeface="+mn-cs"/>
            </a:endParaRPr>
          </a:p>
        </p:txBody>
      </p:sp>
      <p:sp>
        <p:nvSpPr>
          <p:cNvPr id="57" name="Striped Right Arrow 56"/>
          <p:cNvSpPr/>
          <p:nvPr/>
        </p:nvSpPr>
        <p:spPr>
          <a:xfrm rot="5400000">
            <a:off x="4988830" y="4764770"/>
            <a:ext cx="246986" cy="166246"/>
          </a:xfrm>
          <a:prstGeom prst="stripedRightArrow">
            <a:avLst/>
          </a:prstGeom>
          <a:solidFill>
            <a:srgbClr val="E31837"/>
          </a:solidFill>
          <a:ln w="25400" cap="flat" cmpd="sng" algn="ctr">
            <a:noFill/>
            <a:prstDash val="solid"/>
          </a:ln>
          <a:effectLst/>
        </p:spPr>
        <p:txBody>
          <a:bodyPr rtlCol="0" anchor="ctr"/>
          <a:lstStyle/>
          <a:p>
            <a:pPr algn="ctr" fontAlgn="auto">
              <a:spcBef>
                <a:spcPts val="0"/>
              </a:spcBef>
              <a:spcAft>
                <a:spcPts val="0"/>
              </a:spcAft>
              <a:defRPr/>
            </a:pPr>
            <a:endParaRPr lang="en-GB" sz="1800" kern="0">
              <a:solidFill>
                <a:prstClr val="white"/>
              </a:solidFill>
              <a:latin typeface="Calibri"/>
              <a:cs typeface="+mn-cs"/>
            </a:endParaRPr>
          </a:p>
        </p:txBody>
      </p:sp>
      <p:sp>
        <p:nvSpPr>
          <p:cNvPr id="58" name="TextBox 57"/>
          <p:cNvSpPr txBox="1"/>
          <p:nvPr/>
        </p:nvSpPr>
        <p:spPr>
          <a:xfrm>
            <a:off x="7866142" y="5868379"/>
            <a:ext cx="2801858" cy="400110"/>
          </a:xfrm>
          <a:prstGeom prst="rect">
            <a:avLst/>
          </a:prstGeom>
          <a:noFill/>
        </p:spPr>
        <p:txBody>
          <a:bodyPr wrap="square" rtlCol="0">
            <a:spAutoFit/>
          </a:bodyPr>
          <a:lstStyle/>
          <a:p>
            <a:pPr fontAlgn="auto">
              <a:spcBef>
                <a:spcPts val="0"/>
              </a:spcBef>
              <a:spcAft>
                <a:spcPts val="0"/>
              </a:spcAft>
            </a:pPr>
            <a:r>
              <a:rPr lang="en-US" sz="1000" b="1" dirty="0">
                <a:solidFill>
                  <a:prstClr val="black"/>
                </a:solidFill>
                <a:latin typeface="Arial"/>
                <a:cs typeface="Arial" panose="020B0604020202020204" pitchFamily="34" charset="0"/>
              </a:rPr>
              <a:t>Note: HCV prevalence among PWID in the region varies with a range of 20% to 80%</a:t>
            </a:r>
            <a:endParaRPr lang="en-GB" sz="1000" b="1"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26341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20636"/>
            <a:ext cx="11809312" cy="504000"/>
          </a:xfrm>
          <a:prstGeom prst="rect">
            <a:avLst/>
          </a:prstGeom>
        </p:spPr>
        <p:txBody>
          <a:bodyPr>
            <a:noAutofit/>
          </a:bodyPr>
          <a:lstStyle/>
          <a:p>
            <a:pPr algn="l"/>
            <a:r>
              <a:rPr lang="en-US" dirty="0"/>
              <a:t>Hepatitis C and syphilis prevalence among PWID, countries where data is available, 2009-2018</a:t>
            </a:r>
            <a:endParaRPr lang="en-GB" dirty="0"/>
          </a:p>
        </p:txBody>
      </p:sp>
      <p:sp>
        <p:nvSpPr>
          <p:cNvPr id="11" name="TextBox 10"/>
          <p:cNvSpPr txBox="1"/>
          <p:nvPr/>
        </p:nvSpPr>
        <p:spPr>
          <a:xfrm>
            <a:off x="0" y="6611372"/>
            <a:ext cx="88569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defTabSz="914400" fontAlgn="auto">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LnTx/>
                <a:uFillTx/>
                <a:latin typeface="Arial" charset="0"/>
                <a:cs typeface="Arial" charset="0"/>
              </a:defRPr>
            </a:lvl1pPr>
            <a:lvl2pPr marL="742950" indent="-285750" eaLnBrk="0" hangingPunct="0">
              <a:defRPr sz="2800">
                <a:latin typeface="Arial" charset="0"/>
                <a:cs typeface="Cordia New" pitchFamily="34" charset="-34"/>
              </a:defRPr>
            </a:lvl2pPr>
            <a:lvl3pPr marL="1143000" indent="-228600" eaLnBrk="0" hangingPunct="0">
              <a:defRPr sz="2800">
                <a:latin typeface="Arial" charset="0"/>
                <a:cs typeface="Cordia New" pitchFamily="34" charset="-34"/>
              </a:defRPr>
            </a:lvl3pPr>
            <a:lvl4pPr marL="1600200" indent="-228600" eaLnBrk="0" hangingPunct="0">
              <a:defRPr sz="2800">
                <a:latin typeface="Arial" charset="0"/>
                <a:cs typeface="Cordia New" pitchFamily="34" charset="-34"/>
              </a:defRPr>
            </a:lvl4pPr>
            <a:lvl5pPr marL="2057400" indent="-228600" eaLnBrk="0" hangingPunct="0">
              <a:defRPr sz="2800">
                <a:latin typeface="Arial" charset="0"/>
                <a:cs typeface="Cordia New" pitchFamily="34" charset="-34"/>
              </a:defRPr>
            </a:lvl5pPr>
            <a:lvl6pPr marL="2514600" indent="-228600" eaLnBrk="0" fontAlgn="base" hangingPunct="0">
              <a:spcBef>
                <a:spcPct val="0"/>
              </a:spcBef>
              <a:spcAft>
                <a:spcPct val="0"/>
              </a:spcAft>
              <a:defRPr sz="2800">
                <a:latin typeface="Arial" charset="0"/>
                <a:cs typeface="Cordia New" pitchFamily="34" charset="-34"/>
              </a:defRPr>
            </a:lvl6pPr>
            <a:lvl7pPr marL="2971800" indent="-228600" eaLnBrk="0" fontAlgn="base" hangingPunct="0">
              <a:spcBef>
                <a:spcPct val="0"/>
              </a:spcBef>
              <a:spcAft>
                <a:spcPct val="0"/>
              </a:spcAft>
              <a:defRPr sz="2800">
                <a:latin typeface="Arial" charset="0"/>
                <a:cs typeface="Cordia New" pitchFamily="34" charset="-34"/>
              </a:defRPr>
            </a:lvl7pPr>
            <a:lvl8pPr marL="3429000" indent="-228600" eaLnBrk="0" fontAlgn="base" hangingPunct="0">
              <a:spcBef>
                <a:spcPct val="0"/>
              </a:spcBef>
              <a:spcAft>
                <a:spcPct val="0"/>
              </a:spcAft>
              <a:defRPr sz="2800">
                <a:latin typeface="Arial" charset="0"/>
                <a:cs typeface="Cordia New" pitchFamily="34" charset="-34"/>
              </a:defRPr>
            </a:lvl8pPr>
            <a:lvl9pPr marL="3886200" indent="-228600" eaLnBrk="0" fontAlgn="base" hangingPunct="0">
              <a:spcBef>
                <a:spcPct val="0"/>
              </a:spcBef>
              <a:spcAft>
                <a:spcPct val="0"/>
              </a:spcAft>
              <a:defRPr sz="2800">
                <a:latin typeface="Arial" charset="0"/>
                <a:cs typeface="Cordia New" pitchFamily="34" charset="-34"/>
              </a:defRPr>
            </a:lvl9pPr>
          </a:lstStyle>
          <a:p>
            <a:pPr>
              <a:defRPr/>
            </a:pPr>
            <a:r>
              <a:rPr lang="en-US" dirty="0"/>
              <a:t>Source: Prepared by </a:t>
            </a:r>
            <a:r>
              <a:rPr lang="en-US" dirty="0">
                <a:hlinkClick r:id="rId3"/>
              </a:rPr>
              <a:t>www.aidsdatahub.org</a:t>
            </a:r>
            <a:r>
              <a:rPr lang="en-US" dirty="0"/>
              <a:t> based on 1) Integrated Biological and Behavioral </a:t>
            </a:r>
            <a:r>
              <a:rPr lang="en-US" sz="900" dirty="0">
                <a:solidFill>
                  <a:prstClr val="black"/>
                </a:solidFill>
                <a:latin typeface="Arial"/>
                <a:cs typeface="+mn-cs"/>
              </a:rPr>
              <a:t>Surveillance </a:t>
            </a:r>
            <a:r>
              <a:rPr lang="en-US" dirty="0"/>
              <a:t>Surveys and 2) HIV Sentinel Surveillance Surveys</a:t>
            </a:r>
            <a:endParaRPr lang="en-GB" dirty="0"/>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89927808"/>
              </p:ext>
            </p:extLst>
          </p:nvPr>
        </p:nvGraphicFramePr>
        <p:xfrm>
          <a:off x="335360" y="2276872"/>
          <a:ext cx="11521280" cy="43552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445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behaviors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43214"/>
            <a:ext cx="11709067" cy="504000"/>
          </a:xfrm>
        </p:spPr>
        <p:txBody>
          <a:bodyPr>
            <a:noAutofit/>
          </a:bodyPr>
          <a:lstStyle/>
          <a:p>
            <a:r>
              <a:rPr lang="en-US" sz="2400" dirty="0"/>
              <a:t>Only one in three people who inject drugs used a condom during their last sexual encounter </a:t>
            </a:r>
            <a:endParaRPr lang="en-GB" sz="2400" dirty="0"/>
          </a:p>
        </p:txBody>
      </p:sp>
      <p:sp>
        <p:nvSpPr>
          <p:cNvPr id="8" name="Rectangle 7"/>
          <p:cNvSpPr/>
          <p:nvPr/>
        </p:nvSpPr>
        <p:spPr>
          <a:xfrm>
            <a:off x="809409" y="2163238"/>
            <a:ext cx="10573183" cy="401666"/>
          </a:xfrm>
          <a:prstGeom prst="rect">
            <a:avLst/>
          </a:prstGeom>
        </p:spPr>
        <p:txBody>
          <a:bodyPr wrap="square" lIns="108297" tIns="54144" rIns="108297" bIns="54144" anchor="ctr">
            <a:spAutoFit/>
          </a:bodyPr>
          <a:lstStyle/>
          <a:p>
            <a:pPr algn="ctr" defTabSz="1086416" fontAlgn="auto">
              <a:spcBef>
                <a:spcPts val="0"/>
              </a:spcBef>
              <a:spcAft>
                <a:spcPts val="0"/>
              </a:spcAft>
              <a:defRPr/>
            </a:pPr>
            <a:r>
              <a:rPr lang="en-US" sz="1900" b="1" dirty="0">
                <a:solidFill>
                  <a:prstClr val="black"/>
                </a:solidFill>
                <a:cs typeface="Arial" pitchFamily="34" charset="0"/>
              </a:rPr>
              <a:t>Proportion of PWID who used a condom at last sex, 2015-2020 </a:t>
            </a:r>
            <a:endParaRPr lang="en-GB" sz="1900" b="1" dirty="0">
              <a:solidFill>
                <a:prstClr val="black"/>
              </a:solidFill>
              <a:cs typeface="Arial" pitchFamily="34" charset="0"/>
            </a:endParaRPr>
          </a:p>
        </p:txBody>
      </p:sp>
      <p:sp>
        <p:nvSpPr>
          <p:cNvPr id="10" name="Rectangle 6"/>
          <p:cNvSpPr>
            <a:spLocks noChangeArrowheads="1"/>
          </p:cNvSpPr>
          <p:nvPr/>
        </p:nvSpPr>
        <p:spPr bwMode="auto">
          <a:xfrm>
            <a:off x="69513" y="6567677"/>
            <a:ext cx="12140325" cy="247845"/>
          </a:xfrm>
          <a:prstGeom prst="rect">
            <a:avLst/>
          </a:prstGeom>
          <a:noFill/>
          <a:ln>
            <a:noFill/>
          </a:ln>
        </p:spPr>
        <p:txBody>
          <a:bodyPr wrap="square" lIns="108297" tIns="54144" rIns="108297" bIns="54144" anchor="ctr">
            <a:spAutoFit/>
          </a:bodyPr>
          <a:lstStyle/>
          <a:p>
            <a:pPr defTabSz="543206"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3"/>
              </a:rPr>
              <a:t>www.aidsdatahub.org</a:t>
            </a:r>
            <a:r>
              <a:rPr lang="en-US" sz="900" kern="0" dirty="0">
                <a:solidFill>
                  <a:prstClr val="black"/>
                </a:solidFill>
                <a:ea typeface="ＭＳ 明朝" charset="-128"/>
                <a:cs typeface="Arial" pitchFamily="34" charset="0"/>
              </a:rPr>
              <a:t> based on Integrated Biological and Behavioral Surveillance surveys; Behavioral Surveillance Surveys and Global AIDS Monitoring</a:t>
            </a:r>
          </a:p>
        </p:txBody>
      </p:sp>
      <p:graphicFrame>
        <p:nvGraphicFramePr>
          <p:cNvPr id="7" name="Chart 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417932972"/>
              </p:ext>
            </p:extLst>
          </p:nvPr>
        </p:nvGraphicFramePr>
        <p:xfrm>
          <a:off x="557120" y="2348880"/>
          <a:ext cx="11077760" cy="42506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602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07315892"/>
              </p:ext>
            </p:extLst>
          </p:nvPr>
        </p:nvGraphicFramePr>
        <p:xfrm>
          <a:off x="2508" y="2373590"/>
          <a:ext cx="12187592" cy="42309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597" y="1530049"/>
            <a:ext cx="11199512" cy="504000"/>
          </a:xfrm>
          <a:prstGeom prst="rect">
            <a:avLst/>
          </a:prstGeom>
        </p:spPr>
        <p:txBody>
          <a:bodyPr>
            <a:noAutofit/>
          </a:bodyPr>
          <a:lstStyle/>
          <a:p>
            <a:pPr algn="l"/>
            <a:r>
              <a:rPr lang="en-US" sz="2400" dirty="0"/>
              <a:t>Condom use among both males and females who inject drugs is still below 90% in Asia and the Pacific</a:t>
            </a:r>
            <a:endParaRPr lang="en-GB" sz="2400" dirty="0"/>
          </a:p>
        </p:txBody>
      </p:sp>
      <p:sp>
        <p:nvSpPr>
          <p:cNvPr id="9" name="Rectangle 8"/>
          <p:cNvSpPr/>
          <p:nvPr/>
        </p:nvSpPr>
        <p:spPr>
          <a:xfrm>
            <a:off x="913300" y="2373896"/>
            <a:ext cx="11037234" cy="402208"/>
          </a:xfrm>
          <a:prstGeom prst="rect">
            <a:avLst/>
          </a:prstGeom>
        </p:spPr>
        <p:txBody>
          <a:bodyPr wrap="square" lIns="108825" tIns="54412" rIns="108825" bIns="54412">
            <a:spAutoFit/>
          </a:bodyPr>
          <a:lstStyle/>
          <a:p>
            <a:pPr algn="ctr" defTabSz="1088284" fontAlgn="auto">
              <a:spcBef>
                <a:spcPts val="0"/>
              </a:spcBef>
              <a:spcAft>
                <a:spcPts val="0"/>
              </a:spcAft>
              <a:defRPr/>
            </a:pPr>
            <a:r>
              <a:rPr lang="en-US" sz="1900" b="1" dirty="0">
                <a:solidFill>
                  <a:prstClr val="black"/>
                </a:solidFill>
                <a:latin typeface="Arial"/>
                <a:cs typeface="Arial" pitchFamily="34" charset="0"/>
              </a:rPr>
              <a:t>Condom use at last sex among PWID by gender, (2015-2020)</a:t>
            </a:r>
          </a:p>
        </p:txBody>
      </p:sp>
      <p:sp>
        <p:nvSpPr>
          <p:cNvPr id="8" name="Rectangle 6">
            <a:extLst>
              <a:ext uri="{FF2B5EF4-FFF2-40B4-BE49-F238E27FC236}">
                <a16:creationId xmlns:a16="http://schemas.microsoft.com/office/drawing/2014/main" id="{609A85CD-39C1-49AD-8B83-4963AD5FB5CA}"/>
              </a:ext>
            </a:extLst>
          </p:cNvPr>
          <p:cNvSpPr>
            <a:spLocks noChangeArrowheads="1"/>
          </p:cNvSpPr>
          <p:nvPr/>
        </p:nvSpPr>
        <p:spPr bwMode="auto">
          <a:xfrm>
            <a:off x="69513" y="6567677"/>
            <a:ext cx="12140325" cy="247845"/>
          </a:xfrm>
          <a:prstGeom prst="rect">
            <a:avLst/>
          </a:prstGeom>
          <a:noFill/>
          <a:ln>
            <a:noFill/>
          </a:ln>
        </p:spPr>
        <p:txBody>
          <a:bodyPr wrap="square" lIns="108297" tIns="54144" rIns="108297" bIns="54144" anchor="ctr">
            <a:spAutoFit/>
          </a:bodyPr>
          <a:lstStyle/>
          <a:p>
            <a:pPr defTabSz="543206"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4"/>
              </a:rPr>
              <a:t>www.aidsdatahub.org</a:t>
            </a:r>
            <a:r>
              <a:rPr lang="en-US" sz="900" kern="0" dirty="0">
                <a:solidFill>
                  <a:prstClr val="black"/>
                </a:solidFill>
                <a:ea typeface="ＭＳ 明朝" charset="-128"/>
                <a:cs typeface="Arial" pitchFamily="34" charset="0"/>
              </a:rPr>
              <a:t> based on Integrated Biological and Behavioral Surveillance surveys; Behavioral Surveillance Surveys and Global AIDS Monitoring</a:t>
            </a:r>
          </a:p>
        </p:txBody>
      </p:sp>
    </p:spTree>
    <p:extLst>
      <p:ext uri="{BB962C8B-B14F-4D97-AF65-F5344CB8AC3E}">
        <p14:creationId xmlns:p14="http://schemas.microsoft.com/office/powerpoint/2010/main" val="232615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66" y="1633427"/>
            <a:ext cx="11709067" cy="504000"/>
          </a:xfrm>
        </p:spPr>
        <p:txBody>
          <a:bodyPr/>
          <a:lstStyle/>
          <a:p>
            <a:r>
              <a:rPr lang="en-US" sz="2400" dirty="0"/>
              <a:t>Safe injecting practices among people who inject drugs in Asia and the Pacific </a:t>
            </a:r>
            <a:endParaRPr lang="en-GB" sz="2400" dirty="0"/>
          </a:p>
        </p:txBody>
      </p:sp>
      <p:sp>
        <p:nvSpPr>
          <p:cNvPr id="3" name="Slide Number Placeholder 2"/>
          <p:cNvSpPr>
            <a:spLocks noGrp="1"/>
          </p:cNvSpPr>
          <p:nvPr>
            <p:ph type="sldNum" sz="quarter" idx="10"/>
          </p:nvPr>
        </p:nvSpPr>
        <p:spPr/>
        <p:txBody>
          <a:bodyPr/>
          <a:lstStyle/>
          <a:p>
            <a:pPr defTabSz="1086416">
              <a:defRPr/>
            </a:pPr>
            <a:fld id="{9D28C68A-2064-4B7C-AFCD-A80A23DCD611}" type="slidenum">
              <a:rPr lang="th-TH">
                <a:solidFill>
                  <a:prstClr val="black">
                    <a:tint val="75000"/>
                  </a:prstClr>
                </a:solidFill>
                <a:latin typeface="Arial"/>
                <a:cs typeface="Cordia New" panose="020B0304020202020204" pitchFamily="34" charset="-34"/>
              </a:rPr>
              <a:pPr defTabSz="1086416">
                <a:defRPr/>
              </a:pPr>
              <a:t>17</a:t>
            </a:fld>
            <a:endParaRPr lang="th-TH" dirty="0">
              <a:solidFill>
                <a:prstClr val="black">
                  <a:tint val="75000"/>
                </a:prstClr>
              </a:solidFill>
              <a:latin typeface="Arial"/>
              <a:cs typeface="Cordia New" panose="020B0304020202020204" pitchFamily="34" charset="-34"/>
            </a:endParaRPr>
          </a:p>
        </p:txBody>
      </p:sp>
      <p:sp>
        <p:nvSpPr>
          <p:cNvPr id="11" name="Rectangle 10"/>
          <p:cNvSpPr/>
          <p:nvPr/>
        </p:nvSpPr>
        <p:spPr>
          <a:xfrm>
            <a:off x="612190" y="2412347"/>
            <a:ext cx="11037234" cy="694662"/>
          </a:xfrm>
          <a:prstGeom prst="rect">
            <a:avLst/>
          </a:prstGeom>
        </p:spPr>
        <p:txBody>
          <a:bodyPr wrap="square" lIns="108825" tIns="54412" rIns="108825" bIns="54412">
            <a:spAutoFit/>
          </a:bodyPr>
          <a:lstStyle/>
          <a:p>
            <a:pPr algn="ctr" defTabSz="914217" fontAlgn="auto">
              <a:spcBef>
                <a:spcPts val="0"/>
              </a:spcBef>
              <a:spcAft>
                <a:spcPts val="0"/>
              </a:spcAft>
              <a:defRPr/>
            </a:pPr>
            <a:r>
              <a:rPr lang="en-US" sz="1900" b="1" dirty="0">
                <a:solidFill>
                  <a:prstClr val="black"/>
                </a:solidFill>
                <a:latin typeface="Arial"/>
                <a:cs typeface="Arial" pitchFamily="34" charset="0"/>
              </a:rPr>
              <a:t>Proportion of PWID reporting the use of sterile injecting equipment the last time they injected (2015-2020)</a:t>
            </a:r>
          </a:p>
        </p:txBody>
      </p:sp>
      <p:graphicFrame>
        <p:nvGraphicFramePr>
          <p:cNvPr id="8" name="Chart 7">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1284588292"/>
              </p:ext>
            </p:extLst>
          </p:nvPr>
        </p:nvGraphicFramePr>
        <p:xfrm>
          <a:off x="1086458" y="2962188"/>
          <a:ext cx="10019085" cy="35985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548E2A5-B7C7-4789-9956-AE2F7BEA9D60}"/>
              </a:ext>
            </a:extLst>
          </p:cNvPr>
          <p:cNvSpPr txBox="1"/>
          <p:nvPr/>
        </p:nvSpPr>
        <p:spPr>
          <a:xfrm>
            <a:off x="1450287" y="6300197"/>
            <a:ext cx="4680520" cy="307777"/>
          </a:xfrm>
          <a:prstGeom prst="rect">
            <a:avLst/>
          </a:prstGeom>
          <a:noFill/>
        </p:spPr>
        <p:txBody>
          <a:bodyPr wrap="square" rtlCol="0">
            <a:spAutoFit/>
          </a:bodyPr>
          <a:lstStyle/>
          <a:p>
            <a:r>
              <a:rPr lang="en-US" sz="1400" dirty="0"/>
              <a:t>* Kathmandu;   ** Cebu &amp; Mandaue</a:t>
            </a:r>
          </a:p>
        </p:txBody>
      </p:sp>
      <p:sp>
        <p:nvSpPr>
          <p:cNvPr id="12" name="Rectangle 6">
            <a:extLst>
              <a:ext uri="{FF2B5EF4-FFF2-40B4-BE49-F238E27FC236}">
                <a16:creationId xmlns:a16="http://schemas.microsoft.com/office/drawing/2014/main" id="{098592C1-04F5-4EF1-A998-282DA5AFCDEF}"/>
              </a:ext>
            </a:extLst>
          </p:cNvPr>
          <p:cNvSpPr>
            <a:spLocks noChangeArrowheads="1"/>
          </p:cNvSpPr>
          <p:nvPr/>
        </p:nvSpPr>
        <p:spPr bwMode="auto">
          <a:xfrm>
            <a:off x="69513" y="6567677"/>
            <a:ext cx="12140325" cy="247845"/>
          </a:xfrm>
          <a:prstGeom prst="rect">
            <a:avLst/>
          </a:prstGeom>
          <a:noFill/>
          <a:ln>
            <a:noFill/>
          </a:ln>
        </p:spPr>
        <p:txBody>
          <a:bodyPr wrap="square" lIns="108297" tIns="54144" rIns="108297" bIns="54144" anchor="ctr">
            <a:spAutoFit/>
          </a:bodyPr>
          <a:lstStyle/>
          <a:p>
            <a:pPr defTabSz="543206"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4"/>
              </a:rPr>
              <a:t>www.aidsdatahub.org</a:t>
            </a:r>
            <a:r>
              <a:rPr lang="en-US" sz="900" kern="0" dirty="0">
                <a:solidFill>
                  <a:prstClr val="black"/>
                </a:solidFill>
                <a:ea typeface="ＭＳ 明朝" charset="-128"/>
                <a:cs typeface="Arial" pitchFamily="34" charset="0"/>
              </a:rPr>
              <a:t> based on Integrated Biological and Behavioral Surveillance surveys; Behavioral Surveillance Surveys and Global AIDS Monitoring</a:t>
            </a:r>
          </a:p>
        </p:txBody>
      </p:sp>
    </p:spTree>
    <p:extLst>
      <p:ext uri="{BB962C8B-B14F-4D97-AF65-F5344CB8AC3E}">
        <p14:creationId xmlns:p14="http://schemas.microsoft.com/office/powerpoint/2010/main" val="137205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21071400"/>
              </p:ext>
            </p:extLst>
          </p:nvPr>
        </p:nvGraphicFramePr>
        <p:xfrm>
          <a:off x="-45106" y="2709224"/>
          <a:ext cx="12187592" cy="372408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41771" y="1514580"/>
            <a:ext cx="12187592" cy="843769"/>
          </a:xfrm>
          <a:prstGeom prst="rect">
            <a:avLst/>
          </a:prstGeom>
          <a:noFill/>
        </p:spPr>
        <p:txBody>
          <a:bodyPr lIns="108825" tIns="54412" rIns="108825" bIns="54412">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defTabSz="1088284">
              <a:defRPr/>
            </a:pPr>
            <a:r>
              <a:rPr lang="en-US" dirty="0">
                <a:latin typeface="Arial"/>
              </a:rPr>
              <a:t>No remarkable difference in safe injection practice among male and female PWID in countries where data is available</a:t>
            </a:r>
            <a:endParaRPr lang="en-GB" dirty="0">
              <a:latin typeface="Arial"/>
            </a:endParaRPr>
          </a:p>
        </p:txBody>
      </p:sp>
      <p:sp>
        <p:nvSpPr>
          <p:cNvPr id="6" name="TextBox 5"/>
          <p:cNvSpPr txBox="1">
            <a:spLocks/>
          </p:cNvSpPr>
          <p:nvPr/>
        </p:nvSpPr>
        <p:spPr>
          <a:xfrm>
            <a:off x="8687655" y="6237616"/>
            <a:ext cx="2975254" cy="294511"/>
          </a:xfrm>
          <a:prstGeom prst="rect">
            <a:avLst/>
          </a:prstGeom>
          <a:noFill/>
        </p:spPr>
        <p:txBody>
          <a:bodyPr wrap="square" lIns="108825" tIns="54412" rIns="108825" bIns="54412" rtlCol="0">
            <a:spAutoFit/>
          </a:bodyPr>
          <a:lstStyle/>
          <a:p>
            <a:pPr defTabSz="1088284" fontAlgn="auto">
              <a:spcBef>
                <a:spcPts val="0"/>
              </a:spcBef>
              <a:spcAft>
                <a:spcPts val="0"/>
              </a:spcAft>
              <a:defRPr/>
            </a:pPr>
            <a:r>
              <a:rPr lang="en-US" sz="1200" dirty="0">
                <a:solidFill>
                  <a:srgbClr val="000000"/>
                </a:solidFill>
                <a:latin typeface="Arial"/>
                <a:cs typeface="Arial" panose="020B0604020202020204" pitchFamily="34" charset="0"/>
              </a:rPr>
              <a:t>* Female PWID sample size &lt;100</a:t>
            </a:r>
            <a:endParaRPr lang="en-GB" sz="1200" dirty="0">
              <a:solidFill>
                <a:srgbClr val="000000"/>
              </a:solidFill>
              <a:latin typeface="Arial"/>
              <a:cs typeface="Arial" panose="020B0604020202020204" pitchFamily="34" charset="0"/>
            </a:endParaRPr>
          </a:p>
        </p:txBody>
      </p:sp>
      <p:sp>
        <p:nvSpPr>
          <p:cNvPr id="7" name="Rectangle 6"/>
          <p:cNvSpPr>
            <a:spLocks/>
          </p:cNvSpPr>
          <p:nvPr/>
        </p:nvSpPr>
        <p:spPr>
          <a:xfrm>
            <a:off x="1585435" y="2402450"/>
            <a:ext cx="9416623" cy="378478"/>
          </a:xfrm>
          <a:prstGeom prst="rect">
            <a:avLst/>
          </a:prstGeom>
          <a:noFill/>
          <a:ln>
            <a:noFill/>
          </a:ln>
        </p:spPr>
        <p:txBody>
          <a:bodyPr vert="horz" lIns="108825" tIns="54412" rIns="108825" bIns="54412" rtlCol="0" anchor="ctr">
            <a:noAutofit/>
          </a:bodyPr>
          <a:lstStyle/>
          <a:p>
            <a:pPr algn="ctr" defTabSz="1088284" fontAlgn="auto">
              <a:spcAft>
                <a:spcPts val="0"/>
              </a:spcAft>
              <a:defRPr/>
            </a:pPr>
            <a:r>
              <a:rPr lang="en-GB" sz="1900" b="1" dirty="0">
                <a:solidFill>
                  <a:srgbClr val="000000"/>
                </a:solidFill>
                <a:latin typeface="Arial"/>
                <a:ea typeface="ＭＳ Ｐゴシック" pitchFamily="34" charset="-128"/>
                <a:cs typeface="Arial" pitchFamily="34" charset="0"/>
              </a:rPr>
              <a:t>Safe injection practice among male and female PWID, </a:t>
            </a:r>
            <a:r>
              <a:rPr lang="en-US" sz="1900" b="1" dirty="0">
                <a:solidFill>
                  <a:srgbClr val="000000"/>
                </a:solidFill>
                <a:latin typeface="Arial"/>
                <a:ea typeface="ＭＳ Ｐゴシック" pitchFamily="34" charset="-128"/>
                <a:cs typeface="Arial" pitchFamily="34" charset="0"/>
              </a:rPr>
              <a:t>2015-</a:t>
            </a:r>
            <a:r>
              <a:rPr lang="en-GB" sz="1900" b="1" dirty="0">
                <a:solidFill>
                  <a:srgbClr val="000000"/>
                </a:solidFill>
                <a:latin typeface="Arial"/>
                <a:ea typeface="ＭＳ Ｐゴシック" pitchFamily="34" charset="-128"/>
                <a:cs typeface="Arial" pitchFamily="34" charset="0"/>
              </a:rPr>
              <a:t>2020</a:t>
            </a:r>
          </a:p>
        </p:txBody>
      </p:sp>
      <p:sp>
        <p:nvSpPr>
          <p:cNvPr id="9" name="Rectangle 6">
            <a:extLst>
              <a:ext uri="{FF2B5EF4-FFF2-40B4-BE49-F238E27FC236}">
                <a16:creationId xmlns:a16="http://schemas.microsoft.com/office/drawing/2014/main" id="{B6EA9B3C-9744-4036-87C1-48479DE44874}"/>
              </a:ext>
            </a:extLst>
          </p:cNvPr>
          <p:cNvSpPr>
            <a:spLocks noChangeArrowheads="1"/>
          </p:cNvSpPr>
          <p:nvPr/>
        </p:nvSpPr>
        <p:spPr bwMode="auto">
          <a:xfrm>
            <a:off x="69513" y="6567677"/>
            <a:ext cx="12140325" cy="247845"/>
          </a:xfrm>
          <a:prstGeom prst="rect">
            <a:avLst/>
          </a:prstGeom>
          <a:noFill/>
          <a:ln>
            <a:noFill/>
          </a:ln>
        </p:spPr>
        <p:txBody>
          <a:bodyPr wrap="square" lIns="108297" tIns="54144" rIns="108297" bIns="54144" anchor="ctr">
            <a:spAutoFit/>
          </a:bodyPr>
          <a:lstStyle/>
          <a:p>
            <a:pPr defTabSz="543206"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4"/>
              </a:rPr>
              <a:t>www.aidsdatahub.org</a:t>
            </a:r>
            <a:r>
              <a:rPr lang="en-US" sz="900" kern="0" dirty="0">
                <a:solidFill>
                  <a:prstClr val="black"/>
                </a:solidFill>
                <a:ea typeface="ＭＳ 明朝" charset="-128"/>
                <a:cs typeface="Arial" pitchFamily="34" charset="0"/>
              </a:rPr>
              <a:t> based on Integrated Biological and Behavioral Surveillance surveys; Behavioral Surveillance Surveys and Global AIDS Monitoring</a:t>
            </a:r>
          </a:p>
        </p:txBody>
      </p:sp>
    </p:spTree>
    <p:extLst>
      <p:ext uri="{BB962C8B-B14F-4D97-AF65-F5344CB8AC3E}">
        <p14:creationId xmlns:p14="http://schemas.microsoft.com/office/powerpoint/2010/main" val="138072348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241771" y="1514580"/>
            <a:ext cx="11542861" cy="843769"/>
          </a:xfrm>
          <a:prstGeom prst="rect">
            <a:avLst/>
          </a:prstGeom>
          <a:noFill/>
        </p:spPr>
        <p:txBody>
          <a:bodyPr lIns="108825" tIns="54412" rIns="108825" bIns="54412">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defTabSz="1088284">
              <a:defRPr/>
            </a:pPr>
            <a:r>
              <a:rPr lang="en-US" dirty="0">
                <a:latin typeface="Arial"/>
              </a:rPr>
              <a:t>Proportion of PWID who reported safe injection practices, by age group, </a:t>
            </a:r>
          </a:p>
          <a:p>
            <a:pPr defTabSz="1088284">
              <a:defRPr/>
            </a:pPr>
            <a:r>
              <a:rPr lang="en-US" dirty="0">
                <a:latin typeface="Arial"/>
              </a:rPr>
              <a:t>2015 - 2020</a:t>
            </a:r>
            <a:endParaRPr lang="en-GB" dirty="0">
              <a:latin typeface="Arial"/>
            </a:endParaRPr>
          </a:p>
        </p:txBody>
      </p:sp>
      <p:graphicFrame>
        <p:nvGraphicFramePr>
          <p:cNvPr id="9" name="Chart 8">
            <a:extLst>
              <a:ext uri="{FF2B5EF4-FFF2-40B4-BE49-F238E27FC236}">
                <a16:creationId xmlns:a16="http://schemas.microsoft.com/office/drawing/2014/main" id="{341DF5F4-02E2-4DDB-8109-651A13FD1649}"/>
              </a:ext>
            </a:extLst>
          </p:cNvPr>
          <p:cNvGraphicFramePr>
            <a:graphicFrameLocks/>
          </p:cNvGraphicFramePr>
          <p:nvPr>
            <p:extLst>
              <p:ext uri="{D42A27DB-BD31-4B8C-83A1-F6EECF244321}">
                <p14:modId xmlns:p14="http://schemas.microsoft.com/office/powerpoint/2010/main" val="3134941710"/>
              </p:ext>
            </p:extLst>
          </p:nvPr>
        </p:nvGraphicFramePr>
        <p:xfrm>
          <a:off x="1487488" y="2605373"/>
          <a:ext cx="9289032" cy="4086226"/>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Group 12">
            <a:extLst>
              <a:ext uri="{FF2B5EF4-FFF2-40B4-BE49-F238E27FC236}">
                <a16:creationId xmlns:a16="http://schemas.microsoft.com/office/drawing/2014/main" id="{610BC218-1B74-479A-AD3F-7409C1533962}"/>
              </a:ext>
            </a:extLst>
          </p:cNvPr>
          <p:cNvGrpSpPr/>
          <p:nvPr/>
        </p:nvGrpSpPr>
        <p:grpSpPr>
          <a:xfrm>
            <a:off x="5159896" y="2384533"/>
            <a:ext cx="3969172" cy="307777"/>
            <a:chOff x="5159896" y="2384533"/>
            <a:chExt cx="3969172" cy="307777"/>
          </a:xfrm>
        </p:grpSpPr>
        <p:sp>
          <p:nvSpPr>
            <p:cNvPr id="2" name="TextBox 1">
              <a:extLst>
                <a:ext uri="{FF2B5EF4-FFF2-40B4-BE49-F238E27FC236}">
                  <a16:creationId xmlns:a16="http://schemas.microsoft.com/office/drawing/2014/main" id="{FC0AD36B-E07B-4F7D-A2AD-695C3743ACDC}"/>
                </a:ext>
              </a:extLst>
            </p:cNvPr>
            <p:cNvSpPr txBox="1"/>
            <p:nvPr/>
          </p:nvSpPr>
          <p:spPr>
            <a:xfrm>
              <a:off x="5375920" y="2384533"/>
              <a:ext cx="1512168" cy="307777"/>
            </a:xfrm>
            <a:prstGeom prst="rect">
              <a:avLst/>
            </a:prstGeom>
            <a:noFill/>
          </p:spPr>
          <p:txBody>
            <a:bodyPr wrap="square" rtlCol="0">
              <a:spAutoFit/>
            </a:bodyPr>
            <a:lstStyle/>
            <a:p>
              <a:r>
                <a:rPr lang="en-US" sz="1400" b="1" dirty="0"/>
                <a:t>&lt;25 </a:t>
              </a:r>
              <a:r>
                <a:rPr lang="en-US" sz="1400" b="1" dirty="0" err="1"/>
                <a:t>yr</a:t>
              </a:r>
              <a:endParaRPr lang="en-US" sz="1400" b="1" dirty="0"/>
            </a:p>
          </p:txBody>
        </p:sp>
        <p:sp>
          <p:nvSpPr>
            <p:cNvPr id="11" name="TextBox 10">
              <a:extLst>
                <a:ext uri="{FF2B5EF4-FFF2-40B4-BE49-F238E27FC236}">
                  <a16:creationId xmlns:a16="http://schemas.microsoft.com/office/drawing/2014/main" id="{F103D6A9-A86C-426A-84B8-611F01006972}"/>
                </a:ext>
              </a:extLst>
            </p:cNvPr>
            <p:cNvSpPr txBox="1"/>
            <p:nvPr/>
          </p:nvSpPr>
          <p:spPr>
            <a:xfrm>
              <a:off x="7616900" y="2384533"/>
              <a:ext cx="1512168" cy="307777"/>
            </a:xfrm>
            <a:prstGeom prst="rect">
              <a:avLst/>
            </a:prstGeom>
            <a:noFill/>
          </p:spPr>
          <p:txBody>
            <a:bodyPr wrap="square" rtlCol="0">
              <a:spAutoFit/>
            </a:bodyPr>
            <a:lstStyle/>
            <a:p>
              <a:r>
                <a:rPr lang="en-US" sz="1400" b="1" dirty="0"/>
                <a:t>25+ </a:t>
              </a:r>
              <a:r>
                <a:rPr lang="en-US" sz="1400" b="1" dirty="0" err="1"/>
                <a:t>yr</a:t>
              </a:r>
              <a:endParaRPr lang="en-US" sz="1400" b="1" dirty="0"/>
            </a:p>
          </p:txBody>
        </p:sp>
        <p:sp>
          <p:nvSpPr>
            <p:cNvPr id="3" name="Rectangle 2">
              <a:extLst>
                <a:ext uri="{FF2B5EF4-FFF2-40B4-BE49-F238E27FC236}">
                  <a16:creationId xmlns:a16="http://schemas.microsoft.com/office/drawing/2014/main" id="{FDD2A437-B656-4CA9-9F47-EE027FD8AEEB}"/>
                </a:ext>
              </a:extLst>
            </p:cNvPr>
            <p:cNvSpPr/>
            <p:nvPr/>
          </p:nvSpPr>
          <p:spPr>
            <a:xfrm>
              <a:off x="5159896" y="2468775"/>
              <a:ext cx="216024" cy="139293"/>
            </a:xfrm>
            <a:prstGeom prst="rect">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CEB55A-77EC-4A49-9491-FF7854B64E6A}"/>
                </a:ext>
              </a:extLst>
            </p:cNvPr>
            <p:cNvSpPr/>
            <p:nvPr/>
          </p:nvSpPr>
          <p:spPr>
            <a:xfrm>
              <a:off x="7395113" y="2468775"/>
              <a:ext cx="216024" cy="139293"/>
            </a:xfrm>
            <a:prstGeom prst="rect">
              <a:avLst/>
            </a:prstGeom>
            <a:solidFill>
              <a:srgbClr val="F26B73"/>
            </a:solidFill>
            <a:ln>
              <a:solidFill>
                <a:srgbClr val="F26B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6">
            <a:extLst>
              <a:ext uri="{FF2B5EF4-FFF2-40B4-BE49-F238E27FC236}">
                <a16:creationId xmlns:a16="http://schemas.microsoft.com/office/drawing/2014/main" id="{F892C922-3B41-4959-A3DD-8E8F43CF4D62}"/>
              </a:ext>
            </a:extLst>
          </p:cNvPr>
          <p:cNvSpPr>
            <a:spLocks noChangeArrowheads="1"/>
          </p:cNvSpPr>
          <p:nvPr/>
        </p:nvSpPr>
        <p:spPr bwMode="auto">
          <a:xfrm>
            <a:off x="69513" y="6567677"/>
            <a:ext cx="12140325" cy="247845"/>
          </a:xfrm>
          <a:prstGeom prst="rect">
            <a:avLst/>
          </a:prstGeom>
          <a:noFill/>
          <a:ln>
            <a:noFill/>
          </a:ln>
        </p:spPr>
        <p:txBody>
          <a:bodyPr wrap="square" lIns="108297" tIns="54144" rIns="108297" bIns="54144" anchor="ctr">
            <a:spAutoFit/>
          </a:bodyPr>
          <a:lstStyle/>
          <a:p>
            <a:pPr defTabSz="543206"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5"/>
              </a:rPr>
              <a:t>www.aidsdatahub.org</a:t>
            </a:r>
            <a:r>
              <a:rPr lang="en-US" sz="900" kern="0" dirty="0">
                <a:solidFill>
                  <a:prstClr val="black"/>
                </a:solidFill>
                <a:ea typeface="ＭＳ 明朝" charset="-128"/>
                <a:cs typeface="Arial" pitchFamily="34" charset="0"/>
              </a:rPr>
              <a:t> based on Integrated Biological and Behavioral Surveillance surveys; Behavioral Surveillance Surveys and Global AIDS Monitoring</a:t>
            </a:r>
          </a:p>
        </p:txBody>
      </p:sp>
      <p:sp>
        <p:nvSpPr>
          <p:cNvPr id="4" name="TextBox 3">
            <a:extLst>
              <a:ext uri="{FF2B5EF4-FFF2-40B4-BE49-F238E27FC236}">
                <a16:creationId xmlns:a16="http://schemas.microsoft.com/office/drawing/2014/main" id="{11541510-5F71-4820-9485-E15A9E5F4C8A}"/>
              </a:ext>
            </a:extLst>
          </p:cNvPr>
          <p:cNvSpPr txBox="1"/>
          <p:nvPr/>
        </p:nvSpPr>
        <p:spPr>
          <a:xfrm>
            <a:off x="10595024" y="6335511"/>
            <a:ext cx="479376" cy="307777"/>
          </a:xfrm>
          <a:prstGeom prst="rect">
            <a:avLst/>
          </a:prstGeom>
          <a:noFill/>
        </p:spPr>
        <p:txBody>
          <a:bodyPr wrap="square" rtlCol="0">
            <a:spAutoFit/>
          </a:bodyPr>
          <a:lstStyle/>
          <a:p>
            <a:r>
              <a:rPr lang="en-US" sz="1400" b="1" dirty="0"/>
              <a:t>%</a:t>
            </a:r>
          </a:p>
        </p:txBody>
      </p:sp>
    </p:spTree>
    <p:extLst>
      <p:ext uri="{BB962C8B-B14F-4D97-AF65-F5344CB8AC3E}">
        <p14:creationId xmlns:p14="http://schemas.microsoft.com/office/powerpoint/2010/main" val="54343262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561801" y="235721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Population size estimates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263352" y="165236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4B334E0E-B3E3-4A5F-A422-1FB579838C00}" type="slidenum">
              <a:rPr lang="th-TH" smtClean="0">
                <a:solidFill>
                  <a:prstClr val="black">
                    <a:tint val="75000"/>
                  </a:prstClr>
                </a:solidFill>
              </a:rPr>
              <a:pPr>
                <a:defRPr/>
              </a:pPr>
              <a:t>20</a:t>
            </a:fld>
            <a:endParaRPr lang="th-TH">
              <a:solidFill>
                <a:prstClr val="black">
                  <a:tint val="75000"/>
                </a:prstClr>
              </a:solidFill>
            </a:endParaRPr>
          </a:p>
        </p:txBody>
      </p:sp>
      <p:sp>
        <p:nvSpPr>
          <p:cNvPr id="11" name="TextBox 10"/>
          <p:cNvSpPr txBox="1"/>
          <p:nvPr/>
        </p:nvSpPr>
        <p:spPr>
          <a:xfrm>
            <a:off x="263352" y="1327457"/>
            <a:ext cx="11809312" cy="830997"/>
          </a:xfrm>
          <a:prstGeom prst="rect">
            <a:avLst/>
          </a:prstGeom>
        </p:spPr>
        <p:txBody>
          <a:bodyPr>
            <a:noAutofit/>
          </a:bodyPr>
          <a:lstStyle>
            <a:lvl1pPr eaLnBrk="0" hangingPunct="0">
              <a:defRPr sz="2400" b="1">
                <a:solidFill>
                  <a:srgbClr val="C00000"/>
                </a:solidFill>
                <a:latin typeface="+mj-lt"/>
                <a:ea typeface="+mj-ea"/>
                <a:cs typeface="+mj-cs"/>
              </a:defRPr>
            </a:lvl1pPr>
            <a:lvl2pPr algn="ctr" eaLnBrk="0" hangingPunct="0">
              <a:defRPr sz="4400">
                <a:latin typeface="Arial" charset="0"/>
              </a:defRPr>
            </a:lvl2pPr>
            <a:lvl3pPr algn="ctr" eaLnBrk="0" hangingPunct="0">
              <a:defRPr sz="4400">
                <a:latin typeface="Arial" charset="0"/>
              </a:defRPr>
            </a:lvl3pPr>
            <a:lvl4pPr algn="ctr" eaLnBrk="0" hangingPunct="0">
              <a:defRPr sz="4400">
                <a:latin typeface="Arial" charset="0"/>
              </a:defRPr>
            </a:lvl4pPr>
            <a:lvl5pPr algn="ctr" eaLnBrk="0" hangingPunct="0">
              <a:defRPr sz="4400">
                <a:latin typeface="Arial" charset="0"/>
              </a:defRPr>
            </a:lvl5pPr>
            <a:lvl6pPr marL="457200" algn="ctr" fontAlgn="base">
              <a:spcBef>
                <a:spcPct val="0"/>
              </a:spcBef>
              <a:spcAft>
                <a:spcPct val="0"/>
              </a:spcAft>
              <a:defRPr sz="4400">
                <a:latin typeface="Arial" charset="0"/>
              </a:defRPr>
            </a:lvl6pPr>
            <a:lvl7pPr marL="914400" algn="ctr" fontAlgn="base">
              <a:spcBef>
                <a:spcPct val="0"/>
              </a:spcBef>
              <a:spcAft>
                <a:spcPct val="0"/>
              </a:spcAft>
              <a:defRPr sz="4400">
                <a:latin typeface="Arial" charset="0"/>
              </a:defRPr>
            </a:lvl7pPr>
            <a:lvl8pPr marL="1371600" algn="ctr" fontAlgn="base">
              <a:spcBef>
                <a:spcPct val="0"/>
              </a:spcBef>
              <a:spcAft>
                <a:spcPct val="0"/>
              </a:spcAft>
              <a:defRPr sz="4400">
                <a:latin typeface="Arial" charset="0"/>
              </a:defRPr>
            </a:lvl8pPr>
            <a:lvl9pPr marL="1828800" algn="ctr" fontAlgn="base">
              <a:spcBef>
                <a:spcPct val="0"/>
              </a:spcBef>
              <a:spcAft>
                <a:spcPct val="0"/>
              </a:spcAft>
              <a:defRPr sz="4400">
                <a:latin typeface="Arial" charset="0"/>
              </a:defRPr>
            </a:lvl9pPr>
          </a:lstStyle>
          <a:p>
            <a:r>
              <a:rPr lang="en-US" dirty="0"/>
              <a:t>The </a:t>
            </a:r>
            <a:r>
              <a:rPr lang="en-US" dirty="0" err="1"/>
              <a:t>syndemic</a:t>
            </a:r>
            <a:r>
              <a:rPr lang="en-US" dirty="0"/>
              <a:t> of HIV related risk and co-morbidities among women who use drug in Kuala Lumpur, Malaysia</a:t>
            </a:r>
            <a:endParaRPr lang="en-GB" dirty="0"/>
          </a:p>
        </p:txBody>
      </p:sp>
      <p:sp>
        <p:nvSpPr>
          <p:cNvPr id="12" name="Rectangle 11"/>
          <p:cNvSpPr/>
          <p:nvPr/>
        </p:nvSpPr>
        <p:spPr>
          <a:xfrm>
            <a:off x="0" y="6488668"/>
            <a:ext cx="11280575" cy="369332"/>
          </a:xfrm>
          <a:prstGeom prst="rect">
            <a:avLst/>
          </a:prstGeom>
        </p:spPr>
        <p:txBody>
          <a:bodyPr wrap="square">
            <a:spAutoFit/>
          </a:bodyPr>
          <a:lstStyle/>
          <a:p>
            <a:pPr fontAlgn="auto">
              <a:spcBef>
                <a:spcPts val="0"/>
              </a:spcBef>
              <a:spcAft>
                <a:spcPts val="0"/>
              </a:spcAft>
            </a:pPr>
            <a:r>
              <a:rPr lang="en-US" sz="900" dirty="0">
                <a:solidFill>
                  <a:prstClr val="black"/>
                </a:solidFill>
                <a:latin typeface="Arial"/>
                <a:cs typeface="Arial" panose="020B0604020202020204" pitchFamily="34" charset="0"/>
              </a:rPr>
              <a:t>Source: Prepared by </a:t>
            </a:r>
            <a:r>
              <a:rPr lang="en-US" sz="900" dirty="0">
                <a:solidFill>
                  <a:prstClr val="black"/>
                </a:solidFill>
                <a:latin typeface="Arial"/>
                <a:cs typeface="Arial" panose="020B0604020202020204" pitchFamily="34" charset="0"/>
                <a:hlinkClick r:id="rId2"/>
              </a:rPr>
              <a:t>www.aidsdatahub.org</a:t>
            </a:r>
            <a:r>
              <a:rPr lang="en-US" sz="900" dirty="0">
                <a:solidFill>
                  <a:prstClr val="black"/>
                </a:solidFill>
                <a:latin typeface="Arial"/>
                <a:cs typeface="Arial" panose="020B0604020202020204" pitchFamily="34" charset="0"/>
              </a:rPr>
              <a:t> based on </a:t>
            </a:r>
            <a:r>
              <a:rPr lang="en-US" sz="900" dirty="0" err="1">
                <a:solidFill>
                  <a:prstClr val="black"/>
                </a:solidFill>
                <a:latin typeface="Arial"/>
                <a:cs typeface="Arial" panose="020B0604020202020204" pitchFamily="34" charset="0"/>
              </a:rPr>
              <a:t>Loeliger</a:t>
            </a:r>
            <a:r>
              <a:rPr lang="en-US" sz="900" dirty="0">
                <a:solidFill>
                  <a:prstClr val="black"/>
                </a:solidFill>
                <a:latin typeface="Arial"/>
                <a:cs typeface="Arial" panose="020B0604020202020204" pitchFamily="34" charset="0"/>
              </a:rPr>
              <a:t>, K. B., Marcus, R., Wickersham, J. A., et al. (2016). The </a:t>
            </a:r>
            <a:r>
              <a:rPr lang="en-US" sz="900" dirty="0" err="1">
                <a:solidFill>
                  <a:prstClr val="black"/>
                </a:solidFill>
                <a:latin typeface="Arial"/>
                <a:cs typeface="Arial" panose="020B0604020202020204" pitchFamily="34" charset="0"/>
              </a:rPr>
              <a:t>syndemic</a:t>
            </a:r>
            <a:r>
              <a:rPr lang="en-US" sz="900" dirty="0">
                <a:solidFill>
                  <a:prstClr val="black"/>
                </a:solidFill>
                <a:latin typeface="Arial"/>
                <a:cs typeface="Arial" panose="020B0604020202020204" pitchFamily="34" charset="0"/>
              </a:rPr>
              <a:t> of HIV, HIV-related risk and multiple co-morbidities among women who use drugs in Malaysia: Important targets for intervention. Addictive Behaviors, 53, 31-39</a:t>
            </a:r>
            <a:endParaRPr lang="en-GB" sz="900" dirty="0">
              <a:solidFill>
                <a:prstClr val="black"/>
              </a:solidFill>
              <a:latin typeface="Arial"/>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250367293"/>
              </p:ext>
            </p:extLst>
          </p:nvPr>
        </p:nvGraphicFramePr>
        <p:xfrm>
          <a:off x="1790700" y="2286000"/>
          <a:ext cx="28194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342808445"/>
              </p:ext>
            </p:extLst>
          </p:nvPr>
        </p:nvGraphicFramePr>
        <p:xfrm>
          <a:off x="1790700" y="4495800"/>
          <a:ext cx="28194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4285081369"/>
              </p:ext>
            </p:extLst>
          </p:nvPr>
        </p:nvGraphicFramePr>
        <p:xfrm>
          <a:off x="4490662" y="2895600"/>
          <a:ext cx="2824538" cy="20843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2600093957"/>
              </p:ext>
            </p:extLst>
          </p:nvPr>
        </p:nvGraphicFramePr>
        <p:xfrm>
          <a:off x="7620000" y="2133600"/>
          <a:ext cx="2895600" cy="2188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ext uri="{D42A27DB-BD31-4B8C-83A1-F6EECF244321}">
                <p14:modId xmlns:p14="http://schemas.microsoft.com/office/powerpoint/2010/main" val="2605057040"/>
              </p:ext>
            </p:extLst>
          </p:nvPr>
        </p:nvGraphicFramePr>
        <p:xfrm>
          <a:off x="7696200" y="4419601"/>
          <a:ext cx="2743200" cy="202081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021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899027477"/>
              </p:ext>
            </p:extLst>
          </p:nvPr>
        </p:nvGraphicFramePr>
        <p:xfrm>
          <a:off x="335360" y="2132856"/>
          <a:ext cx="1152128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63352" y="1484784"/>
            <a:ext cx="11449272" cy="504000"/>
          </a:xfrm>
        </p:spPr>
        <p:txBody>
          <a:bodyPr/>
          <a:lstStyle/>
          <a:p>
            <a:r>
              <a:rPr lang="en-US" dirty="0"/>
              <a:t>Average number of injections among people who inject drugs, 2011-2018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21</a:t>
            </a:fld>
            <a:endParaRPr lang="th-TH" dirty="0"/>
          </a:p>
        </p:txBody>
      </p:sp>
      <p:sp>
        <p:nvSpPr>
          <p:cNvPr id="5" name="TextBox 4"/>
          <p:cNvSpPr txBox="1"/>
          <p:nvPr/>
        </p:nvSpPr>
        <p:spPr>
          <a:xfrm>
            <a:off x="29496" y="6630523"/>
            <a:ext cx="885698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Integrated Biological and Behavioral Surveillance Surveys; 2) Behavioral Surveillance Surveys; </a:t>
            </a:r>
            <a:endParaRPr lang="en-GB" sz="900" dirty="0">
              <a:solidFill>
                <a:prstClr val="black"/>
              </a:solidFill>
            </a:endParaRPr>
          </a:p>
        </p:txBody>
      </p:sp>
      <p:sp>
        <p:nvSpPr>
          <p:cNvPr id="6" name="TextBox 1"/>
          <p:cNvSpPr txBox="1"/>
          <p:nvPr/>
        </p:nvSpPr>
        <p:spPr>
          <a:xfrm>
            <a:off x="119336" y="5949280"/>
            <a:ext cx="6264696" cy="504056"/>
          </a:xfrm>
          <a:prstGeom prst="rect">
            <a:avLst/>
          </a:prstGeom>
          <a:ln w="19050">
            <a:solidFill>
              <a:srgbClr val="00CC99"/>
            </a:solidFill>
            <a:prstDash val="sysDot"/>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dirty="0">
                <a:latin typeface="Arial" pitchFamily="34" charset="0"/>
                <a:cs typeface="Arial" pitchFamily="34" charset="0"/>
              </a:rPr>
              <a:t>* Cebu and Mandaue; ** median value; ***</a:t>
            </a:r>
            <a:r>
              <a:rPr lang="en-US" sz="1050" dirty="0">
                <a:latin typeface="Arial" pitchFamily="34" charset="0"/>
                <a:cs typeface="Arial" pitchFamily="34" charset="0"/>
              </a:rPr>
              <a:t>More than 80% of all respondents injected 2-3 times a day.</a:t>
            </a:r>
            <a:endParaRPr lang="en-GB" sz="1050" dirty="0">
              <a:latin typeface="Arial" pitchFamily="34" charset="0"/>
              <a:cs typeface="Arial" pitchFamily="34" charset="0"/>
            </a:endParaRPr>
          </a:p>
        </p:txBody>
      </p:sp>
    </p:spTree>
    <p:extLst>
      <p:ext uri="{BB962C8B-B14F-4D97-AF65-F5344CB8AC3E}">
        <p14:creationId xmlns:p14="http://schemas.microsoft.com/office/powerpoint/2010/main" val="291077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0404648" cy="504000"/>
          </a:xfrm>
        </p:spPr>
        <p:txBody>
          <a:bodyPr/>
          <a:lstStyle/>
          <a:p>
            <a:r>
              <a:rPr lang="en-US" dirty="0"/>
              <a:t>Average duration of injecting drugs among PWID, 2012-2018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22</a:t>
            </a:fld>
            <a:endParaRPr lang="th-TH" dirty="0"/>
          </a:p>
        </p:txBody>
      </p:sp>
      <p:sp>
        <p:nvSpPr>
          <p:cNvPr id="5" name="TextBox 4"/>
          <p:cNvSpPr txBox="1"/>
          <p:nvPr/>
        </p:nvSpPr>
        <p:spPr>
          <a:xfrm>
            <a:off x="263352" y="6615342"/>
            <a:ext cx="885698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1) Integrated Biological and Behavioral Surveillance Surveys; 2) Behavioral Surveillance Surveys </a:t>
            </a:r>
            <a:endParaRPr lang="en-GB" sz="900" dirty="0">
              <a:solidFill>
                <a:prstClr val="black"/>
              </a:solidFill>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258529551"/>
              </p:ext>
            </p:extLst>
          </p:nvPr>
        </p:nvGraphicFramePr>
        <p:xfrm>
          <a:off x="407369" y="2132856"/>
          <a:ext cx="11377264" cy="4225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2708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1" y="1511943"/>
            <a:ext cx="11319049" cy="504000"/>
          </a:xfrm>
        </p:spPr>
        <p:txBody>
          <a:bodyPr/>
          <a:lstStyle/>
          <a:p>
            <a:r>
              <a:rPr lang="en-US" dirty="0"/>
              <a:t>Proportion of PWID who engaged in commercial sex in the past 12 months, 2012-2018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23</a:t>
            </a:fld>
            <a:endParaRPr lang="th-TH" dirty="0"/>
          </a:p>
        </p:txBody>
      </p:sp>
      <p:sp>
        <p:nvSpPr>
          <p:cNvPr id="5" name="TextBox 4"/>
          <p:cNvSpPr txBox="1"/>
          <p:nvPr/>
        </p:nvSpPr>
        <p:spPr>
          <a:xfrm>
            <a:off x="0" y="6654553"/>
            <a:ext cx="885698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1) Integrated Biological and Behavioral Surveillance Surveys; 2) Behavioral Surveillance Surveys </a:t>
            </a:r>
            <a:endParaRPr lang="en-GB" sz="900" dirty="0">
              <a:solidFill>
                <a:prstClr val="black"/>
              </a:solidFill>
            </a:endParaRPr>
          </a:p>
        </p:txBody>
      </p:sp>
      <p:graphicFrame>
        <p:nvGraphicFramePr>
          <p:cNvPr id="7" name="Chart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865778690"/>
              </p:ext>
            </p:extLst>
          </p:nvPr>
        </p:nvGraphicFramePr>
        <p:xfrm>
          <a:off x="767408" y="2204864"/>
          <a:ext cx="10297144" cy="4449689"/>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2">
            <a:extLst>
              <a:ext uri="{FF2B5EF4-FFF2-40B4-BE49-F238E27FC236}">
                <a16:creationId xmlns:a16="http://schemas.microsoft.com/office/drawing/2014/main" id="{3792CCCB-802B-40F4-A507-210BF660DEF3}"/>
              </a:ext>
            </a:extLst>
          </p:cNvPr>
          <p:cNvSpPr/>
          <p:nvPr/>
        </p:nvSpPr>
        <p:spPr>
          <a:xfrm>
            <a:off x="8434859" y="6114175"/>
            <a:ext cx="2808312" cy="574633"/>
          </a:xfrm>
          <a:prstGeom prst="round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ct val="150000"/>
              </a:lnSpc>
            </a:pPr>
            <a:r>
              <a:rPr lang="en-US" sz="1100" dirty="0">
                <a:solidFill>
                  <a:schemeClr val="tx1"/>
                </a:solidFill>
                <a:latin typeface="Arial" pitchFamily="34" charset="0"/>
                <a:cs typeface="Arial" pitchFamily="34" charset="0"/>
              </a:rPr>
              <a:t>* ever had sex with FSW </a:t>
            </a:r>
          </a:p>
          <a:p>
            <a:pPr algn="l">
              <a:lnSpc>
                <a:spcPct val="150000"/>
              </a:lnSpc>
            </a:pPr>
            <a:r>
              <a:rPr lang="en-US" sz="1100" dirty="0">
                <a:solidFill>
                  <a:schemeClr val="tx1"/>
                </a:solidFill>
                <a:latin typeface="Arial" pitchFamily="34" charset="0"/>
                <a:cs typeface="Arial" pitchFamily="34" charset="0"/>
              </a:rPr>
              <a:t>**had sex with FSW in the past 6 months </a:t>
            </a:r>
          </a:p>
        </p:txBody>
      </p:sp>
    </p:spTree>
    <p:extLst>
      <p:ext uri="{BB962C8B-B14F-4D97-AF65-F5344CB8AC3E}">
        <p14:creationId xmlns:p14="http://schemas.microsoft.com/office/powerpoint/2010/main" val="2073686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520996"/>
            <a:ext cx="11521280" cy="504000"/>
          </a:xfrm>
        </p:spPr>
        <p:txBody>
          <a:bodyPr/>
          <a:lstStyle/>
          <a:p>
            <a:r>
              <a:rPr lang="en-US" dirty="0"/>
              <a:t>Proportion of PWID who reported consistent condom use, 2011-2017</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24</a:t>
            </a:fld>
            <a:endParaRPr lang="th-TH" dirty="0"/>
          </a:p>
        </p:txBody>
      </p:sp>
      <p:sp>
        <p:nvSpPr>
          <p:cNvPr id="6" name="TextBox 5"/>
          <p:cNvSpPr txBox="1"/>
          <p:nvPr/>
        </p:nvSpPr>
        <p:spPr>
          <a:xfrm>
            <a:off x="191344" y="6598445"/>
            <a:ext cx="885698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Integrated Biological and Behavioral Surveillance Surveys; 2) Behavioral Surveillance Surveys </a:t>
            </a:r>
            <a:endParaRPr lang="en-GB" sz="900"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789508731"/>
              </p:ext>
            </p:extLst>
          </p:nvPr>
        </p:nvGraphicFramePr>
        <p:xfrm>
          <a:off x="1271463" y="2204864"/>
          <a:ext cx="9587037" cy="4371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1466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35360" y="3284984"/>
            <a:ext cx="952936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352" y="1628800"/>
            <a:ext cx="11199512" cy="504000"/>
          </a:xfrm>
        </p:spPr>
        <p:txBody>
          <a:bodyPr/>
          <a:lstStyle/>
          <a:p>
            <a:r>
              <a:rPr lang="en-US" sz="2400" dirty="0"/>
              <a:t>Proportion of PWID with comprehensive HIV knowledge, 2011-2019</a:t>
            </a:r>
            <a:endParaRPr lang="en-GB" sz="2400" dirty="0"/>
          </a:p>
        </p:txBody>
      </p:sp>
      <p:sp>
        <p:nvSpPr>
          <p:cNvPr id="5" name="TextBox 4"/>
          <p:cNvSpPr txBox="1"/>
          <p:nvPr/>
        </p:nvSpPr>
        <p:spPr>
          <a:xfrm>
            <a:off x="119336" y="6609233"/>
            <a:ext cx="12332232" cy="248386"/>
          </a:xfrm>
          <a:prstGeom prst="rect">
            <a:avLst/>
          </a:prstGeom>
          <a:noFill/>
        </p:spPr>
        <p:txBody>
          <a:bodyPr wrap="square" lIns="108825" tIns="54412" rIns="108825" bIns="54412" rtlCol="0">
            <a:spAutoFit/>
          </a:bodyPr>
          <a:lstStyle/>
          <a:p>
            <a:pPr defTabSz="914217"/>
            <a:r>
              <a:rPr lang="en-US" sz="900" dirty="0">
                <a:solidFill>
                  <a:prstClr val="black"/>
                </a:solidFill>
                <a:latin typeface="Arial"/>
              </a:rPr>
              <a:t>Source: Prepared by </a:t>
            </a:r>
            <a:r>
              <a:rPr lang="en-US" sz="900" dirty="0">
                <a:solidFill>
                  <a:prstClr val="black"/>
                </a:solidFill>
                <a:latin typeface="Arial"/>
                <a:hlinkClick r:id="rId2"/>
              </a:rPr>
              <a:t>www.aidsdatahub.org</a:t>
            </a:r>
            <a:r>
              <a:rPr lang="en-US" sz="900" dirty="0">
                <a:solidFill>
                  <a:prstClr val="black"/>
                </a:solidFill>
                <a:latin typeface="Arial"/>
              </a:rPr>
              <a:t> based on 1) Integrated Biological and Behavioral Surveillance Surveys; 2) Behavioral Surveillance Surveys</a:t>
            </a:r>
            <a:endParaRPr lang="en-GB" sz="900" dirty="0">
              <a:solidFill>
                <a:prstClr val="black"/>
              </a:solidFill>
              <a:latin typeface="Arial"/>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868760023"/>
              </p:ext>
            </p:extLst>
          </p:nvPr>
        </p:nvGraphicFramePr>
        <p:xfrm>
          <a:off x="9574" y="2252043"/>
          <a:ext cx="12172852" cy="4199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42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215292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noGrp="1"/>
          </p:cNvGraphicFramePr>
          <p:nvPr/>
        </p:nvGraphicFramePr>
        <p:xfrm>
          <a:off x="52987" y="2706959"/>
          <a:ext cx="12086028" cy="39624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30464" y="1295703"/>
            <a:ext cx="11859636" cy="504000"/>
          </a:xfrm>
        </p:spPr>
        <p:txBody>
          <a:bodyPr/>
          <a:lstStyle/>
          <a:p>
            <a:r>
              <a:rPr lang="en-US" sz="2400" dirty="0"/>
              <a:t>Key populations account for 98% of new HIV infections in Asia and the Pacific countries but less than half was spent for key populations HIV prevention programme</a:t>
            </a:r>
            <a:br>
              <a:rPr lang="en-US" sz="2400" dirty="0"/>
            </a:br>
            <a:endParaRPr lang="en-GB" sz="2400" dirty="0"/>
          </a:p>
        </p:txBody>
      </p:sp>
      <p:sp>
        <p:nvSpPr>
          <p:cNvPr id="5" name="Slide Number Placeholder 4"/>
          <p:cNvSpPr>
            <a:spLocks noGrp="1"/>
          </p:cNvSpPr>
          <p:nvPr>
            <p:ph type="sldNum" sz="quarter" idx="15"/>
          </p:nvPr>
        </p:nvSpPr>
        <p:spPr/>
        <p:txBody>
          <a:bodyPr/>
          <a:lstStyle/>
          <a:p>
            <a:pPr marL="0" marR="0" lvl="0" indent="0" algn="r" defTabSz="1086416" rtl="0" eaLnBrk="1" fontAlgn="auto" latinLnBrk="0" hangingPunct="1">
              <a:lnSpc>
                <a:spcPct val="100000"/>
              </a:lnSpc>
              <a:spcBef>
                <a:spcPts val="0"/>
              </a:spcBef>
              <a:spcAft>
                <a:spcPts val="0"/>
              </a:spcAft>
              <a:buClrTx/>
              <a:buSzTx/>
              <a:buFontTx/>
              <a:buNone/>
              <a:tabLst/>
              <a:defRPr/>
            </a:pPr>
            <a:fld id="{4B334E0E-B3E3-4A5F-A422-1FB579838C00}"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6416" rtl="0" eaLnBrk="1" fontAlgn="auto" latinLnBrk="0" hangingPunct="1">
                <a:lnSpc>
                  <a:spcPct val="100000"/>
                </a:lnSpc>
                <a:spcBef>
                  <a:spcPts val="0"/>
                </a:spcBef>
                <a:spcAft>
                  <a:spcPts val="0"/>
                </a:spcAft>
                <a:buClrTx/>
                <a:buSzTx/>
                <a:buFontTx/>
                <a:buNone/>
                <a:tabLst/>
                <a:defRPr/>
              </a:pPr>
              <a:t>28</a:t>
            </a:fld>
            <a:endPar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endParaRPr>
          </a:p>
        </p:txBody>
      </p:sp>
      <p:sp>
        <p:nvSpPr>
          <p:cNvPr id="17" name="TextBox 16"/>
          <p:cNvSpPr txBox="1"/>
          <p:nvPr/>
        </p:nvSpPr>
        <p:spPr>
          <a:xfrm>
            <a:off x="1525653" y="6190226"/>
            <a:ext cx="8328188" cy="479134"/>
          </a:xfrm>
          <a:prstGeom prst="rect">
            <a:avLst/>
          </a:prstGeom>
          <a:noFill/>
        </p:spPr>
        <p:txBody>
          <a:bodyPr wrap="square" lIns="108825" tIns="54412" rIns="108825" bIns="54412"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itchFamily="34" charset="0"/>
              </a:rPr>
              <a:t>20 countries: Afghanistan, Bangladesh, Cambodia, India, Indonesia, Kiribati,  Lao PDR, Malaysia, Myanmar, Nepal, Palau, Pakistan, Philippines, Samoa, Solomon Island, Sri Lanka, Thailand, Vanuatu, and Vietnam</a:t>
            </a:r>
            <a:endParaRPr kumimoji="0" lang="th-TH" sz="1200" b="0" i="0" u="none" strike="noStrike" kern="1200" cap="none" spc="0" normalizeH="0" baseline="0" noProof="0" dirty="0">
              <a:ln>
                <a:noFill/>
              </a:ln>
              <a:solidFill>
                <a:prstClr val="black"/>
              </a:solidFill>
              <a:effectLst/>
              <a:uLnTx/>
              <a:uFillTx/>
              <a:latin typeface="Arial"/>
              <a:ea typeface="+mn-ea"/>
              <a:cs typeface="Cordia New" pitchFamily="34" charset="-34"/>
            </a:endParaRPr>
          </a:p>
        </p:txBody>
      </p:sp>
      <p:sp>
        <p:nvSpPr>
          <p:cNvPr id="19" name="TextBox 6"/>
          <p:cNvSpPr txBox="1">
            <a:spLocks noChangeArrowheads="1"/>
          </p:cNvSpPr>
          <p:nvPr/>
        </p:nvSpPr>
        <p:spPr bwMode="auto">
          <a:xfrm>
            <a:off x="6437" y="6626231"/>
            <a:ext cx="11823657" cy="24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Prepared by </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based on Global AIDS Response Progress and Global AIDS Monitoring (GAM) reporting</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 name="Title 1"/>
          <p:cNvSpPr txBox="1">
            <a:spLocks/>
          </p:cNvSpPr>
          <p:nvPr/>
        </p:nvSpPr>
        <p:spPr>
          <a:xfrm>
            <a:off x="-1" y="2399928"/>
            <a:ext cx="12190101" cy="381000"/>
          </a:xfrm>
          <a:prstGeom prst="rect">
            <a:avLst/>
          </a:prstGeom>
        </p:spPr>
        <p:txBody>
          <a:bodyPr lIns="108825" tIns="54412" rIns="108825" bIns="54412">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109" rtl="0" eaLnBrk="0" fontAlgn="base" latinLnBrk="0" hangingPunct="0">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Arial"/>
                <a:ea typeface="ＭＳ Ｐゴシック" charset="-128"/>
                <a:cs typeface="Arial" pitchFamily="34" charset="0"/>
              </a:rPr>
              <a:t>Proportion of prevention spending among key populations in Asia and the Pacific region</a:t>
            </a:r>
            <a:endParaRPr kumimoji="0" lang="en-GB" sz="1900" b="1" i="0" u="none" strike="noStrike" kern="1200" cap="none" spc="0" normalizeH="0" baseline="0" noProof="0" dirty="0">
              <a:ln>
                <a:noFill/>
              </a:ln>
              <a:solidFill>
                <a:prstClr val="black"/>
              </a:solidFill>
              <a:effectLst/>
              <a:uLnTx/>
              <a:uFillTx/>
              <a:latin typeface="Arial"/>
              <a:ea typeface="ＭＳ Ｐゴシック" charset="-128"/>
              <a:cs typeface="Arial" pitchFamily="34" charset="0"/>
            </a:endParaRPr>
          </a:p>
        </p:txBody>
      </p:sp>
    </p:spTree>
    <p:extLst>
      <p:ext uri="{BB962C8B-B14F-4D97-AF65-F5344CB8AC3E}">
        <p14:creationId xmlns:p14="http://schemas.microsoft.com/office/powerpoint/2010/main" val="1280766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7" y="1522222"/>
            <a:ext cx="11199512" cy="504000"/>
          </a:xfrm>
        </p:spPr>
        <p:txBody>
          <a:bodyPr/>
          <a:lstStyle/>
          <a:p>
            <a:r>
              <a:rPr lang="en-GB" sz="2400" dirty="0"/>
              <a:t>Prevention spending on key populations is heavily dependent on international financing sources</a:t>
            </a:r>
            <a:br>
              <a:rPr lang="en-GB" sz="2400" dirty="0"/>
            </a:br>
            <a:br>
              <a:rPr lang="en-US" sz="2400" dirty="0"/>
            </a:br>
            <a:endParaRPr lang="en-GB" sz="2400" dirty="0"/>
          </a:p>
        </p:txBody>
      </p:sp>
      <p:sp>
        <p:nvSpPr>
          <p:cNvPr id="5" name="Slide Number Placeholder 4"/>
          <p:cNvSpPr>
            <a:spLocks noGrp="1"/>
          </p:cNvSpPr>
          <p:nvPr>
            <p:ph type="sldNum" sz="quarter" idx="15"/>
          </p:nvPr>
        </p:nvSpPr>
        <p:spPr/>
        <p:txBody>
          <a:bodyPr/>
          <a:lstStyle/>
          <a:p>
            <a:pPr marL="0" marR="0" lvl="0" indent="0" algn="r" defTabSz="1086416" rtl="0" eaLnBrk="1" fontAlgn="auto" latinLnBrk="0" hangingPunct="1">
              <a:lnSpc>
                <a:spcPct val="100000"/>
              </a:lnSpc>
              <a:spcBef>
                <a:spcPts val="0"/>
              </a:spcBef>
              <a:spcAft>
                <a:spcPts val="0"/>
              </a:spcAft>
              <a:buClrTx/>
              <a:buSzTx/>
              <a:buFontTx/>
              <a:buNone/>
              <a:tabLst/>
              <a:defRPr/>
            </a:pPr>
            <a:fld id="{4B334E0E-B3E3-4A5F-A422-1FB579838C00}"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6416" rtl="0" eaLnBrk="1" fontAlgn="auto" latinLnBrk="0" hangingPunct="1">
                <a:lnSpc>
                  <a:spcPct val="100000"/>
                </a:lnSpc>
                <a:spcBef>
                  <a:spcPts val="0"/>
                </a:spcBef>
                <a:spcAft>
                  <a:spcPts val="0"/>
                </a:spcAft>
                <a:buClrTx/>
                <a:buSzTx/>
                <a:buFontTx/>
                <a:buNone/>
                <a:tabLst/>
                <a:defRPr/>
              </a:pPr>
              <a:t>29</a:t>
            </a:fld>
            <a:endPar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9" name="Content Placeholder 3">
            <a:extLst>
              <a:ext uri="{FF2B5EF4-FFF2-40B4-BE49-F238E27FC236}">
                <a16:creationId xmlns:a16="http://schemas.microsoft.com/office/drawing/2014/main" id="{AA6982A7-237B-4380-8B0A-A2582B84EAA7}"/>
              </a:ext>
            </a:extLst>
          </p:cNvPr>
          <p:cNvGraphicFramePr>
            <a:graphicFrameLocks/>
          </p:cNvGraphicFramePr>
          <p:nvPr/>
        </p:nvGraphicFramePr>
        <p:xfrm>
          <a:off x="1379476" y="2207903"/>
          <a:ext cx="9433048" cy="37223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A48771E-AEA4-4D1E-BC19-75C3D30A7644}"/>
              </a:ext>
            </a:extLst>
          </p:cNvPr>
          <p:cNvSpPr txBox="1"/>
          <p:nvPr/>
        </p:nvSpPr>
        <p:spPr>
          <a:xfrm>
            <a:off x="2357490" y="6088832"/>
            <a:ext cx="7477021" cy="400110"/>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Note: Regional aggregate based on available data from 12 countries - Afghanistan, Bangladesh, Cambodia, Indonesia, Lao PDR, Malaysia, Myanmar, Nepal, Pakistan, Philippines, Thailand, Viet Nam - between 2012 and 2017  </a:t>
            </a:r>
          </a:p>
        </p:txBody>
      </p:sp>
      <p:sp>
        <p:nvSpPr>
          <p:cNvPr id="11" name="Rectangle 10">
            <a:extLst>
              <a:ext uri="{FF2B5EF4-FFF2-40B4-BE49-F238E27FC236}">
                <a16:creationId xmlns:a16="http://schemas.microsoft.com/office/drawing/2014/main" id="{DE114E9F-EE88-4426-903C-0FF249AE0053}"/>
              </a:ext>
            </a:extLst>
          </p:cNvPr>
          <p:cNvSpPr/>
          <p:nvPr/>
        </p:nvSpPr>
        <p:spPr>
          <a:xfrm>
            <a:off x="3568146" y="2370655"/>
            <a:ext cx="5418471" cy="338554"/>
          </a:xfrm>
          <a:prstGeom prst="rect">
            <a:avLst/>
          </a:prstGeom>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Cordia New" pitchFamily="34" charset="-34"/>
              </a:rPr>
              <a:t>Prevention spending by financing source, 2012 - 2017</a:t>
            </a:r>
          </a:p>
        </p:txBody>
      </p:sp>
      <p:sp>
        <p:nvSpPr>
          <p:cNvPr id="12" name="TextBox 11">
            <a:extLst>
              <a:ext uri="{FF2B5EF4-FFF2-40B4-BE49-F238E27FC236}">
                <a16:creationId xmlns:a16="http://schemas.microsoft.com/office/drawing/2014/main" id="{3FB89968-9E79-4AAC-8EEC-A807E375A702}"/>
              </a:ext>
            </a:extLst>
          </p:cNvPr>
          <p:cNvSpPr txBox="1"/>
          <p:nvPr/>
        </p:nvSpPr>
        <p:spPr>
          <a:xfrm>
            <a:off x="2205" y="6647522"/>
            <a:ext cx="9900303" cy="230832"/>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based on Global AIDS Monitoring Reporting, NASA reports</a:t>
            </a:r>
          </a:p>
        </p:txBody>
      </p:sp>
    </p:spTree>
    <p:extLst>
      <p:ext uri="{BB962C8B-B14F-4D97-AF65-F5344CB8AC3E}">
        <p14:creationId xmlns:p14="http://schemas.microsoft.com/office/powerpoint/2010/main" val="77295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63352" y="3429000"/>
            <a:ext cx="8671967" cy="1781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cs typeface="Cordia New" pitchFamily="34" charset="-34"/>
              </a:rPr>
              <a:t>Population size estimates</a:t>
            </a:r>
            <a:br>
              <a:rPr lang="en-US" sz="4000" dirty="0">
                <a:cs typeface="Cordia New" pitchFamily="34" charset="-34"/>
              </a:rPr>
            </a:br>
            <a:br>
              <a:rPr lang="th-TH" sz="4000" dirty="0"/>
            </a:br>
            <a:endParaRPr lang="en-US" sz="4000" dirty="0">
              <a:cs typeface="Cordia New" pitchFamily="34"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02572" y="4367250"/>
            <a:ext cx="2575304" cy="2223103"/>
            <a:chOff x="6857206" y="3941396"/>
            <a:chExt cx="1932875" cy="2223908"/>
          </a:xfrm>
        </p:grpSpPr>
        <p:grpSp>
          <p:nvGrpSpPr>
            <p:cNvPr id="31" name="Group 30"/>
            <p:cNvGrpSpPr/>
            <p:nvPr/>
          </p:nvGrpSpPr>
          <p:grpSpPr>
            <a:xfrm>
              <a:off x="6857206" y="3941396"/>
              <a:ext cx="1932875" cy="1863868"/>
              <a:chOff x="6322639" y="4047537"/>
              <a:chExt cx="1932875" cy="1863868"/>
            </a:xfrm>
          </p:grpSpPr>
          <p:sp>
            <p:nvSpPr>
              <p:cNvPr id="34" name="TextBox 41"/>
              <p:cNvSpPr txBox="1"/>
              <p:nvPr/>
            </p:nvSpPr>
            <p:spPr>
              <a:xfrm>
                <a:off x="6322639" y="4047537"/>
                <a:ext cx="1612671" cy="461558"/>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b="1" kern="0" dirty="0">
                    <a:solidFill>
                      <a:sysClr val="windowText" lastClr="000000"/>
                    </a:solidFill>
                    <a:latin typeface="Arial"/>
                    <a:cs typeface="Arial" pitchFamily="34" charset="0"/>
                  </a:rPr>
                  <a:t>OST programme coverage </a:t>
                </a:r>
              </a:p>
              <a:p>
                <a:pPr defTabSz="1087957" fontAlgn="auto">
                  <a:spcBef>
                    <a:spcPts val="0"/>
                  </a:spcBef>
                  <a:spcAft>
                    <a:spcPts val="0"/>
                  </a:spcAft>
                  <a:defRPr/>
                </a:pPr>
                <a:r>
                  <a:rPr lang="en-GB" sz="1200" kern="0" dirty="0">
                    <a:solidFill>
                      <a:sysClr val="windowText" lastClr="000000"/>
                    </a:solidFill>
                    <a:latin typeface="Arial"/>
                    <a:cs typeface="Arial" pitchFamily="34" charset="0"/>
                  </a:rPr>
                  <a:t>(% opioid injectors on OST)</a:t>
                </a:r>
              </a:p>
            </p:txBody>
          </p:sp>
          <p:grpSp>
            <p:nvGrpSpPr>
              <p:cNvPr id="35" name="Group 34"/>
              <p:cNvGrpSpPr/>
              <p:nvPr/>
            </p:nvGrpSpPr>
            <p:grpSpPr>
              <a:xfrm>
                <a:off x="6523805" y="4502730"/>
                <a:ext cx="1731709" cy="1408675"/>
                <a:chOff x="6523805" y="4502730"/>
                <a:chExt cx="1731709" cy="1408675"/>
              </a:xfrm>
            </p:grpSpPr>
            <p:sp>
              <p:nvSpPr>
                <p:cNvPr id="42" name="TextBox 38"/>
                <p:cNvSpPr txBox="1"/>
                <p:nvPr/>
              </p:nvSpPr>
              <p:spPr>
                <a:xfrm>
                  <a:off x="6523805" y="4502730"/>
                  <a:ext cx="1273591" cy="276935"/>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High coverage: &gt;40% </a:t>
                  </a:r>
                </a:p>
              </p:txBody>
            </p:sp>
            <p:sp>
              <p:nvSpPr>
                <p:cNvPr id="43" name="TextBox 39"/>
                <p:cNvSpPr txBox="1"/>
                <p:nvPr/>
              </p:nvSpPr>
              <p:spPr>
                <a:xfrm>
                  <a:off x="6523805" y="4853669"/>
                  <a:ext cx="1731709" cy="276935"/>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Medium coverage: 20 – ≤ 40% </a:t>
                  </a:r>
                </a:p>
              </p:txBody>
            </p:sp>
            <p:sp>
              <p:nvSpPr>
                <p:cNvPr id="44" name="TextBox 40"/>
                <p:cNvSpPr txBox="1"/>
                <p:nvPr/>
              </p:nvSpPr>
              <p:spPr>
                <a:xfrm>
                  <a:off x="6523805" y="5204608"/>
                  <a:ext cx="1248341" cy="276935"/>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Low coverage: &lt; 20%</a:t>
                  </a:r>
                </a:p>
              </p:txBody>
            </p:sp>
            <p:sp>
              <p:nvSpPr>
                <p:cNvPr id="45" name="TextBox 44"/>
                <p:cNvSpPr txBox="1"/>
                <p:nvPr/>
              </p:nvSpPr>
              <p:spPr>
                <a:xfrm>
                  <a:off x="6532911" y="5553615"/>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No service</a:t>
                  </a:r>
                </a:p>
              </p:txBody>
            </p:sp>
          </p:grpSp>
          <p:grpSp>
            <p:nvGrpSpPr>
              <p:cNvPr id="36" name="Group 35"/>
              <p:cNvGrpSpPr/>
              <p:nvPr/>
            </p:nvGrpSpPr>
            <p:grpSpPr>
              <a:xfrm>
                <a:off x="6407494" y="4505959"/>
                <a:ext cx="187767" cy="1306250"/>
                <a:chOff x="6407494" y="4505959"/>
                <a:chExt cx="187767" cy="1306250"/>
              </a:xfrm>
            </p:grpSpPr>
            <p:grpSp>
              <p:nvGrpSpPr>
                <p:cNvPr id="37" name="Group 36"/>
                <p:cNvGrpSpPr/>
                <p:nvPr/>
              </p:nvGrpSpPr>
              <p:grpSpPr>
                <a:xfrm>
                  <a:off x="6407494" y="4505959"/>
                  <a:ext cx="138566" cy="978813"/>
                  <a:chOff x="90920" y="3307051"/>
                  <a:chExt cx="120348" cy="1062657"/>
                </a:xfrm>
              </p:grpSpPr>
              <p:sp>
                <p:nvSpPr>
                  <p:cNvPr id="39" name="TextBox 43"/>
                  <p:cNvSpPr txBox="1"/>
                  <p:nvPr/>
                </p:nvSpPr>
                <p:spPr>
                  <a:xfrm>
                    <a:off x="90920" y="3307051"/>
                    <a:ext cx="120348" cy="300657"/>
                  </a:xfrm>
                  <a:prstGeom prst="rect">
                    <a:avLst/>
                  </a:prstGeom>
                  <a:solidFill>
                    <a:srgbClr val="00A99A"/>
                  </a:solid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sp>
                <p:nvSpPr>
                  <p:cNvPr id="40" name="TextBox 44"/>
                  <p:cNvSpPr txBox="1"/>
                  <p:nvPr/>
                </p:nvSpPr>
                <p:spPr>
                  <a:xfrm>
                    <a:off x="90920" y="3688051"/>
                    <a:ext cx="120348" cy="300657"/>
                  </a:xfrm>
                  <a:prstGeom prst="rect">
                    <a:avLst/>
                  </a:prstGeom>
                  <a:solidFill>
                    <a:srgbClr val="F78E1E"/>
                  </a:solid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sp>
                <p:nvSpPr>
                  <p:cNvPr id="41" name="TextBox 45"/>
                  <p:cNvSpPr txBox="1"/>
                  <p:nvPr/>
                </p:nvSpPr>
                <p:spPr>
                  <a:xfrm>
                    <a:off x="90920" y="4069051"/>
                    <a:ext cx="120348" cy="300657"/>
                  </a:xfrm>
                  <a:prstGeom prst="rect">
                    <a:avLst/>
                  </a:prstGeom>
                  <a:solidFill>
                    <a:srgbClr val="E31837"/>
                  </a:solid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sp>
              <p:nvSpPr>
                <p:cNvPr id="38" name="TextBox 17"/>
                <p:cNvSpPr txBox="1"/>
                <p:nvPr/>
              </p:nvSpPr>
              <p:spPr>
                <a:xfrm>
                  <a:off x="6415261" y="5560209"/>
                  <a:ext cx="180000" cy="252000"/>
                </a:xfrm>
                <a:prstGeom prst="rect">
                  <a:avLst/>
                </a:prstGeom>
                <a:solidFill>
                  <a:schemeClr val="tx1"/>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grpSp>
        <p:sp>
          <p:nvSpPr>
            <p:cNvPr id="32" name="TextBox 31"/>
            <p:cNvSpPr txBox="1"/>
            <p:nvPr/>
          </p:nvSpPr>
          <p:spPr>
            <a:xfrm>
              <a:off x="7067073" y="5807514"/>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No info/ not reported</a:t>
              </a:r>
            </a:p>
          </p:txBody>
        </p:sp>
        <p:sp>
          <p:nvSpPr>
            <p:cNvPr id="33" name="TextBox 17"/>
            <p:cNvSpPr txBox="1"/>
            <p:nvPr/>
          </p:nvSpPr>
          <p:spPr>
            <a:xfrm>
              <a:off x="6952533" y="5814108"/>
              <a:ext cx="180000" cy="252000"/>
            </a:xfrm>
            <a:prstGeom prst="rect">
              <a:avLst/>
            </a:prstGeom>
            <a:solidFill>
              <a:schemeClr val="bg1">
                <a:lumMod val="65000"/>
              </a:schemeClr>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sp>
        <p:nvSpPr>
          <p:cNvPr id="2" name="Title 1"/>
          <p:cNvSpPr>
            <a:spLocks noGrp="1"/>
          </p:cNvSpPr>
          <p:nvPr>
            <p:ph type="title"/>
          </p:nvPr>
        </p:nvSpPr>
        <p:spPr>
          <a:xfrm>
            <a:off x="230719" y="1279812"/>
            <a:ext cx="11195462" cy="503817"/>
          </a:xfrm>
          <a:prstGeom prst="rect">
            <a:avLst/>
          </a:prstGeom>
        </p:spPr>
        <p:txBody>
          <a:bodyPr>
            <a:noAutofit/>
          </a:bodyPr>
          <a:lstStyle/>
          <a:p>
            <a:r>
              <a:rPr lang="en-US" sz="2400" dirty="0"/>
              <a:t>Snapshot of harm reduction in Asia and the Pacific, 2020</a:t>
            </a:r>
            <a:endParaRPr lang="en-GB" sz="2400" dirty="0"/>
          </a:p>
        </p:txBody>
      </p:sp>
      <p:graphicFrame>
        <p:nvGraphicFramePr>
          <p:cNvPr id="8" name="Table 7"/>
          <p:cNvGraphicFramePr>
            <a:graphicFrameLocks noGrp="1"/>
          </p:cNvGraphicFramePr>
          <p:nvPr/>
        </p:nvGraphicFramePr>
        <p:xfrm>
          <a:off x="81387" y="1760728"/>
          <a:ext cx="9157371" cy="4729726"/>
        </p:xfrm>
        <a:graphic>
          <a:graphicData uri="http://schemas.openxmlformats.org/drawingml/2006/table">
            <a:tbl>
              <a:tblPr/>
              <a:tblGrid>
                <a:gridCol w="1243095">
                  <a:extLst>
                    <a:ext uri="{9D8B030D-6E8A-4147-A177-3AD203B41FA5}">
                      <a16:colId xmlns:a16="http://schemas.microsoft.com/office/drawing/2014/main" val="20000"/>
                    </a:ext>
                  </a:extLst>
                </a:gridCol>
                <a:gridCol w="1319046">
                  <a:extLst>
                    <a:ext uri="{9D8B030D-6E8A-4147-A177-3AD203B41FA5}">
                      <a16:colId xmlns:a16="http://schemas.microsoft.com/office/drawing/2014/main" val="20001"/>
                    </a:ext>
                  </a:extLst>
                </a:gridCol>
                <a:gridCol w="1319046">
                  <a:extLst>
                    <a:ext uri="{9D8B030D-6E8A-4147-A177-3AD203B41FA5}">
                      <a16:colId xmlns:a16="http://schemas.microsoft.com/office/drawing/2014/main" val="20002"/>
                    </a:ext>
                  </a:extLst>
                </a:gridCol>
                <a:gridCol w="1319046">
                  <a:extLst>
                    <a:ext uri="{9D8B030D-6E8A-4147-A177-3AD203B41FA5}">
                      <a16:colId xmlns:a16="http://schemas.microsoft.com/office/drawing/2014/main" val="20003"/>
                    </a:ext>
                  </a:extLst>
                </a:gridCol>
                <a:gridCol w="1319046">
                  <a:extLst>
                    <a:ext uri="{9D8B030D-6E8A-4147-A177-3AD203B41FA5}">
                      <a16:colId xmlns:a16="http://schemas.microsoft.com/office/drawing/2014/main" val="20004"/>
                    </a:ext>
                  </a:extLst>
                </a:gridCol>
                <a:gridCol w="1319046">
                  <a:extLst>
                    <a:ext uri="{9D8B030D-6E8A-4147-A177-3AD203B41FA5}">
                      <a16:colId xmlns:a16="http://schemas.microsoft.com/office/drawing/2014/main" val="20005"/>
                    </a:ext>
                  </a:extLst>
                </a:gridCol>
                <a:gridCol w="1319046">
                  <a:extLst>
                    <a:ext uri="{9D8B030D-6E8A-4147-A177-3AD203B41FA5}">
                      <a16:colId xmlns:a16="http://schemas.microsoft.com/office/drawing/2014/main" val="20006"/>
                    </a:ext>
                  </a:extLst>
                </a:gridCol>
              </a:tblGrid>
              <a:tr h="936805">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a:t>
                      </a:r>
                    </a:p>
                  </a:txBody>
                  <a:tcPr marL="12257" marR="12257" marT="9197"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FFFFFF"/>
                          </a:solidFill>
                          <a:effectLst/>
                          <a:latin typeface="Arial"/>
                        </a:rPr>
                        <a:t>Needle and syringe programmes operational </a:t>
                      </a:r>
                    </a:p>
                  </a:txBody>
                  <a:tcPr marL="12257" marR="12257" marT="9197"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Needle and syringe programmes</a:t>
                      </a:r>
                      <a:br>
                        <a:rPr lang="en-US" sz="1100" b="1" i="0" u="none" strike="noStrike" dirty="0">
                          <a:solidFill>
                            <a:srgbClr val="FFFFFF"/>
                          </a:solidFill>
                          <a:effectLst/>
                          <a:latin typeface="Arial"/>
                        </a:rPr>
                      </a:br>
                      <a:r>
                        <a:rPr lang="en-US" sz="1100" b="1" i="0" u="none" strike="noStrike" dirty="0">
                          <a:solidFill>
                            <a:srgbClr val="FFFFFF"/>
                          </a:solidFill>
                          <a:effectLst/>
                          <a:latin typeface="Arial"/>
                        </a:rPr>
                        <a:t>coverage</a:t>
                      </a:r>
                    </a:p>
                  </a:txBody>
                  <a:tcPr marL="12257" marR="12257" marT="919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D08DDB"/>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Possession of needle and syringe used as evidence for arrest</a:t>
                      </a:r>
                      <a:endParaRPr lang="en-GB" sz="1100" b="1" i="0" u="none" strike="noStrike" dirty="0">
                        <a:solidFill>
                          <a:srgbClr val="FFFFFF"/>
                        </a:solidFill>
                        <a:effectLst/>
                        <a:latin typeface="Arial"/>
                      </a:endParaRPr>
                    </a:p>
                  </a:txBody>
                  <a:tcPr marL="12257" marR="12257" marT="919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FFFFFF"/>
                          </a:solidFill>
                          <a:effectLst/>
                          <a:latin typeface="Arial"/>
                        </a:rPr>
                        <a:t>Opioid substitution therapy programmes operational </a:t>
                      </a:r>
                    </a:p>
                  </a:txBody>
                  <a:tcPr marL="12257" marR="12257" marT="919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Opioid substitution therapy programmes</a:t>
                      </a:r>
                      <a:br>
                        <a:rPr lang="en-US" sz="1100" b="1" i="0" u="none" strike="noStrike" dirty="0">
                          <a:solidFill>
                            <a:srgbClr val="FFFFFF"/>
                          </a:solidFill>
                          <a:effectLst/>
                          <a:latin typeface="Arial"/>
                        </a:rPr>
                      </a:br>
                      <a:r>
                        <a:rPr lang="en-US" sz="1100" b="1" i="0" u="none" strike="noStrike" dirty="0">
                          <a:solidFill>
                            <a:srgbClr val="FFFFFF"/>
                          </a:solidFill>
                          <a:effectLst/>
                          <a:latin typeface="Arial"/>
                        </a:rPr>
                        <a:t>coverage</a:t>
                      </a:r>
                    </a:p>
                  </a:txBody>
                  <a:tcPr marL="12257" marR="12257" marT="9197"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D08DDB"/>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Naloxone available through community distribution</a:t>
                      </a:r>
                    </a:p>
                  </a:txBody>
                  <a:tcPr marL="12257" marR="12257" marT="9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0"/>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Afghanistan</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algn="l" defTabSz="914400" rtl="0" eaLnBrk="1" fontAlgn="ctr" latinLnBrk="0" hangingPunct="1"/>
                      <a:r>
                        <a:rPr lang="en-GB" sz="1100" b="0" i="0" u="none" strike="noStrike" dirty="0">
                          <a:solidFill>
                            <a:srgbClr val="000000"/>
                          </a:solidFill>
                          <a:effectLst/>
                          <a:highlight>
                            <a:srgbClr val="F78E1E"/>
                          </a:highlight>
                          <a:latin typeface="Arial"/>
                        </a:rPr>
                        <a:t> </a:t>
                      </a:r>
                      <a:endParaRPr lang="en-GB" sz="1100" b="0" i="0" u="none" strike="noStrike" kern="1200" dirty="0">
                        <a:solidFill>
                          <a:srgbClr val="000000"/>
                        </a:solidFill>
                        <a:effectLst/>
                        <a:highlight>
                          <a:srgbClr val="F78E1E"/>
                        </a:highlight>
                        <a:latin typeface="Arial"/>
                        <a:ea typeface="+mn-ea"/>
                        <a:cs typeface="+mn-cs"/>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chemeClr val="tx1">
                              <a:lumMod val="65000"/>
                              <a:lumOff val="35000"/>
                            </a:schemeClr>
                          </a:solidFill>
                          <a:effectLst/>
                          <a:latin typeface="Arial"/>
                        </a:rPr>
                        <a:t>NO</a:t>
                      </a:r>
                      <a:r>
                        <a:rPr lang="en-GB" sz="1100" b="1" i="0" u="none" strike="noStrike" baseline="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Australia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chemeClr val="tx1">
                            <a:lumMod val="65000"/>
                            <a:lumOff val="35000"/>
                          </a:schemeClr>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chemeClr val="bg1"/>
                          </a:solidFill>
                          <a:effectLst/>
                          <a:latin typeface="Arial"/>
                        </a:rPr>
                        <a:t>  Bangladesh*</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No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Cambodia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a:t>
                      </a:r>
                      <a:r>
                        <a:rPr lang="en-GB" sz="1100" b="1" i="0" u="none" strike="noStrike" dirty="0">
                          <a:solidFill>
                            <a:schemeClr val="tx1"/>
                          </a:solidFill>
                          <a:effectLst/>
                          <a:latin typeface="Arial"/>
                        </a:rPr>
                        <a:t>China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No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India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Indonesia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Lao PDR</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endParaRPr lang="en-GB" sz="1100" b="1" i="0" u="none" strike="noStrike" dirty="0">
                        <a:solidFill>
                          <a:srgbClr val="E31837"/>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endParaRPr lang="en-GB" sz="1100" b="1" i="0" u="none" strike="noStrike" dirty="0">
                        <a:solidFill>
                          <a:srgbClr val="E31837"/>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Malaysia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No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Myanmar</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a:t>
                      </a:r>
                      <a:r>
                        <a:rPr lang="en-GB" sz="1100" b="1" i="0" u="none" strike="noStrike" dirty="0">
                          <a:solidFill>
                            <a:schemeClr val="tx1"/>
                          </a:solidFill>
                          <a:effectLst/>
                          <a:latin typeface="Arial"/>
                        </a:rPr>
                        <a:t>Nepal</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New Zealand</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Pakistan</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endParaRPr lang="en-GB" sz="1100" b="1" i="0" u="none" strike="noStrike" dirty="0">
                        <a:solidFill>
                          <a:srgbClr val="E31837"/>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Philippines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endParaRPr lang="en-GB" sz="1100" b="1" i="0" u="none" strike="noStrike" dirty="0">
                        <a:solidFill>
                          <a:srgbClr val="E31837"/>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Sri Lanka</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endParaRPr lang="en-GB" sz="1100" b="1" i="0" u="none" strike="noStrike" dirty="0">
                        <a:solidFill>
                          <a:srgbClr val="E31837"/>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Thailand</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3113">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  Viet Nam</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12257" marR="12257" marT="9197"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grpSp>
        <p:nvGrpSpPr>
          <p:cNvPr id="9" name="Group 8"/>
          <p:cNvGrpSpPr/>
          <p:nvPr/>
        </p:nvGrpSpPr>
        <p:grpSpPr>
          <a:xfrm>
            <a:off x="9429279" y="1739519"/>
            <a:ext cx="2872366" cy="315971"/>
            <a:chOff x="-2888139" y="1111879"/>
            <a:chExt cx="2155833" cy="316085"/>
          </a:xfrm>
        </p:grpSpPr>
        <p:sp>
          <p:nvSpPr>
            <p:cNvPr id="10" name="TextBox 9"/>
            <p:cNvSpPr txBox="1"/>
            <p:nvPr/>
          </p:nvSpPr>
          <p:spPr>
            <a:xfrm>
              <a:off x="-2729085" y="1111879"/>
              <a:ext cx="1996779" cy="31608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b="1" kern="0" dirty="0">
                  <a:solidFill>
                    <a:sysClr val="windowText" lastClr="000000"/>
                  </a:solidFill>
                  <a:latin typeface="Arial"/>
                  <a:cs typeface="Arial" pitchFamily="34" charset="0"/>
                </a:rPr>
                <a:t>Countries with HIV prevalence among PWID ≥ 5%</a:t>
              </a:r>
            </a:p>
          </p:txBody>
        </p:sp>
        <p:sp>
          <p:nvSpPr>
            <p:cNvPr id="13" name="TextBox 17"/>
            <p:cNvSpPr txBox="1"/>
            <p:nvPr/>
          </p:nvSpPr>
          <p:spPr>
            <a:xfrm>
              <a:off x="-2888139" y="1211964"/>
              <a:ext cx="180000" cy="216000"/>
            </a:xfrm>
            <a:prstGeom prst="rect">
              <a:avLst/>
            </a:prstGeom>
            <a:solidFill>
              <a:srgbClr val="00AEEF"/>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400" kern="0">
                <a:solidFill>
                  <a:srgbClr val="88C540"/>
                </a:solidFill>
                <a:latin typeface="Arial"/>
              </a:endParaRPr>
            </a:p>
          </p:txBody>
        </p:sp>
      </p:grpSp>
      <p:grpSp>
        <p:nvGrpSpPr>
          <p:cNvPr id="14" name="Group 13"/>
          <p:cNvGrpSpPr/>
          <p:nvPr/>
        </p:nvGrpSpPr>
        <p:grpSpPr>
          <a:xfrm>
            <a:off x="9294099" y="2180618"/>
            <a:ext cx="3549432" cy="2178296"/>
            <a:chOff x="6894767" y="1321925"/>
            <a:chExt cx="2664000" cy="2179083"/>
          </a:xfrm>
        </p:grpSpPr>
        <p:grpSp>
          <p:nvGrpSpPr>
            <p:cNvPr id="15" name="Group 14"/>
            <p:cNvGrpSpPr/>
            <p:nvPr/>
          </p:nvGrpSpPr>
          <p:grpSpPr>
            <a:xfrm>
              <a:off x="6894767" y="1321925"/>
              <a:ext cx="2664000" cy="1833452"/>
              <a:chOff x="6343538" y="1986424"/>
              <a:chExt cx="2664000" cy="1833452"/>
            </a:xfrm>
          </p:grpSpPr>
          <p:sp>
            <p:nvSpPr>
              <p:cNvPr id="18" name="TextBox 47"/>
              <p:cNvSpPr txBox="1"/>
              <p:nvPr/>
            </p:nvSpPr>
            <p:spPr>
              <a:xfrm>
                <a:off x="6343538" y="1986424"/>
                <a:ext cx="2664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b="1" kern="0" dirty="0">
                    <a:solidFill>
                      <a:sysClr val="windowText" lastClr="000000"/>
                    </a:solidFill>
                    <a:latin typeface="Arial"/>
                    <a:cs typeface="Arial" pitchFamily="34" charset="0"/>
                  </a:rPr>
                  <a:t>NSP programme coverage </a:t>
                </a:r>
              </a:p>
              <a:p>
                <a:pPr defTabSz="1087957" fontAlgn="auto">
                  <a:spcBef>
                    <a:spcPts val="0"/>
                  </a:spcBef>
                  <a:spcAft>
                    <a:spcPts val="0"/>
                  </a:spcAft>
                  <a:defRPr/>
                </a:pPr>
                <a:r>
                  <a:rPr lang="en-GB" sz="1200" kern="0" dirty="0">
                    <a:solidFill>
                      <a:sysClr val="windowText" lastClr="000000"/>
                    </a:solidFill>
                    <a:latin typeface="Arial"/>
                    <a:cs typeface="Arial" pitchFamily="34" charset="0"/>
                  </a:rPr>
                  <a:t>(syringes per PWID per year)</a:t>
                </a:r>
              </a:p>
            </p:txBody>
          </p:sp>
          <p:grpSp>
            <p:nvGrpSpPr>
              <p:cNvPr id="19" name="Group 18"/>
              <p:cNvGrpSpPr/>
              <p:nvPr/>
            </p:nvGrpSpPr>
            <p:grpSpPr>
              <a:xfrm>
                <a:off x="6429426" y="2432793"/>
                <a:ext cx="180000" cy="953876"/>
                <a:chOff x="107154" y="1233887"/>
                <a:chExt cx="180000" cy="953876"/>
              </a:xfrm>
            </p:grpSpPr>
            <p:sp>
              <p:nvSpPr>
                <p:cNvPr id="27" name="TextBox 19"/>
                <p:cNvSpPr txBox="1"/>
                <p:nvPr/>
              </p:nvSpPr>
              <p:spPr>
                <a:xfrm>
                  <a:off x="107154" y="1233887"/>
                  <a:ext cx="180000" cy="252000"/>
                </a:xfrm>
                <a:prstGeom prst="rect">
                  <a:avLst/>
                </a:prstGeom>
                <a:solidFill>
                  <a:srgbClr val="00A99A"/>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sp>
              <p:nvSpPr>
                <p:cNvPr id="28" name="TextBox 20"/>
                <p:cNvSpPr txBox="1"/>
                <p:nvPr/>
              </p:nvSpPr>
              <p:spPr>
                <a:xfrm>
                  <a:off x="107154" y="1584825"/>
                  <a:ext cx="180000" cy="252000"/>
                </a:xfrm>
                <a:prstGeom prst="rect">
                  <a:avLst/>
                </a:prstGeom>
                <a:solidFill>
                  <a:srgbClr val="F78E1E"/>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sp>
              <p:nvSpPr>
                <p:cNvPr id="29" name="TextBox 21"/>
                <p:cNvSpPr txBox="1"/>
                <p:nvPr/>
              </p:nvSpPr>
              <p:spPr>
                <a:xfrm>
                  <a:off x="107154" y="1935763"/>
                  <a:ext cx="180000" cy="252000"/>
                </a:xfrm>
                <a:prstGeom prst="rect">
                  <a:avLst/>
                </a:prstGeom>
                <a:solidFill>
                  <a:srgbClr val="E31837"/>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grpSp>
            <p:nvGrpSpPr>
              <p:cNvPr id="20" name="Group 19"/>
              <p:cNvGrpSpPr/>
              <p:nvPr/>
            </p:nvGrpSpPr>
            <p:grpSpPr>
              <a:xfrm>
                <a:off x="6559277" y="2422323"/>
                <a:ext cx="2340000" cy="1059665"/>
                <a:chOff x="237005" y="1223417"/>
                <a:chExt cx="2340000" cy="1059665"/>
              </a:xfrm>
            </p:grpSpPr>
            <p:sp>
              <p:nvSpPr>
                <p:cNvPr id="24" name="TextBox 13"/>
                <p:cNvSpPr txBox="1"/>
                <p:nvPr/>
              </p:nvSpPr>
              <p:spPr>
                <a:xfrm>
                  <a:off x="237005" y="1223417"/>
                  <a:ext cx="2124000"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High coverage: &gt;200</a:t>
                  </a:r>
                </a:p>
              </p:txBody>
            </p:sp>
            <p:sp>
              <p:nvSpPr>
                <p:cNvPr id="25" name="TextBox 14"/>
                <p:cNvSpPr txBox="1"/>
                <p:nvPr/>
              </p:nvSpPr>
              <p:spPr>
                <a:xfrm>
                  <a:off x="237005" y="1574355"/>
                  <a:ext cx="2340000"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Medium coverage: &gt;100–&lt;200</a:t>
                  </a:r>
                </a:p>
              </p:txBody>
            </p:sp>
            <p:sp>
              <p:nvSpPr>
                <p:cNvPr id="26" name="TextBox 15"/>
                <p:cNvSpPr txBox="1"/>
                <p:nvPr/>
              </p:nvSpPr>
              <p:spPr>
                <a:xfrm>
                  <a:off x="237005" y="1925293"/>
                  <a:ext cx="2333203"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Low coverage: &lt;100 </a:t>
                  </a:r>
                </a:p>
              </p:txBody>
            </p:sp>
          </p:grpSp>
          <p:grpSp>
            <p:nvGrpSpPr>
              <p:cNvPr id="21" name="Group 20"/>
              <p:cNvGrpSpPr/>
              <p:nvPr/>
            </p:nvGrpSpPr>
            <p:grpSpPr>
              <a:xfrm>
                <a:off x="6429426" y="3462086"/>
                <a:ext cx="1620016" cy="357790"/>
                <a:chOff x="9468544" y="2819561"/>
                <a:chExt cx="1620016" cy="357790"/>
              </a:xfrm>
            </p:grpSpPr>
            <p:sp>
              <p:nvSpPr>
                <p:cNvPr id="22" name="TextBox 21"/>
                <p:cNvSpPr txBox="1"/>
                <p:nvPr/>
              </p:nvSpPr>
              <p:spPr>
                <a:xfrm>
                  <a:off x="9612560" y="2819561"/>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No service</a:t>
                  </a:r>
                </a:p>
              </p:txBody>
            </p:sp>
            <p:sp>
              <p:nvSpPr>
                <p:cNvPr id="23" name="TextBox 17"/>
                <p:cNvSpPr txBox="1"/>
                <p:nvPr/>
              </p:nvSpPr>
              <p:spPr>
                <a:xfrm>
                  <a:off x="9468544" y="2826155"/>
                  <a:ext cx="180000" cy="252000"/>
                </a:xfrm>
                <a:prstGeom prst="rect">
                  <a:avLst/>
                </a:prstGeom>
                <a:solidFill>
                  <a:schemeClr val="tx1"/>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grpSp>
        <p:sp>
          <p:nvSpPr>
            <p:cNvPr id="16" name="TextBox 15"/>
            <p:cNvSpPr txBox="1"/>
            <p:nvPr/>
          </p:nvSpPr>
          <p:spPr>
            <a:xfrm>
              <a:off x="7128448" y="3143218"/>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r>
                <a:rPr lang="en-GB" sz="1200" kern="0" dirty="0">
                  <a:solidFill>
                    <a:sysClr val="windowText" lastClr="000000"/>
                  </a:solidFill>
                  <a:latin typeface="Arial"/>
                  <a:cs typeface="Arial" pitchFamily="34" charset="0"/>
                </a:rPr>
                <a:t>No info/ not reported</a:t>
              </a:r>
            </a:p>
          </p:txBody>
        </p:sp>
        <p:sp>
          <p:nvSpPr>
            <p:cNvPr id="17" name="TextBox 17"/>
            <p:cNvSpPr txBox="1"/>
            <p:nvPr/>
          </p:nvSpPr>
          <p:spPr>
            <a:xfrm>
              <a:off x="6984432" y="3149812"/>
              <a:ext cx="180000" cy="252000"/>
            </a:xfrm>
            <a:prstGeom prst="rect">
              <a:avLst/>
            </a:prstGeom>
            <a:solidFill>
              <a:schemeClr val="bg1">
                <a:lumMod val="65000"/>
              </a:schemeClr>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spcBef>
                  <a:spcPts val="0"/>
                </a:spcBef>
                <a:spcAft>
                  <a:spcPts val="0"/>
                </a:spcAft>
                <a:defRPr/>
              </a:pPr>
              <a:endParaRPr lang="en-GB" sz="1200" kern="0">
                <a:solidFill>
                  <a:srgbClr val="88C540"/>
                </a:solidFill>
                <a:latin typeface="Arial"/>
              </a:endParaRPr>
            </a:p>
          </p:txBody>
        </p:sp>
      </p:grpSp>
      <p:sp>
        <p:nvSpPr>
          <p:cNvPr id="46" name="TextBox 45"/>
          <p:cNvSpPr txBox="1"/>
          <p:nvPr/>
        </p:nvSpPr>
        <p:spPr>
          <a:xfrm>
            <a:off x="6416345" y="6482013"/>
            <a:ext cx="4305510" cy="294471"/>
          </a:xfrm>
          <a:prstGeom prst="rect">
            <a:avLst/>
          </a:prstGeom>
          <a:noFill/>
        </p:spPr>
        <p:txBody>
          <a:bodyPr wrap="none" lIns="108786" tIns="54392" rIns="108786" bIns="54392" rtlCol="0">
            <a:spAutoFit/>
          </a:bodyPr>
          <a:lstStyle/>
          <a:p>
            <a:pPr defTabSz="1087957" fontAlgn="auto">
              <a:spcBef>
                <a:spcPts val="0"/>
              </a:spcBef>
              <a:spcAft>
                <a:spcPts val="0"/>
              </a:spcAft>
              <a:defRPr/>
            </a:pPr>
            <a:r>
              <a:rPr lang="en-US" sz="1200" dirty="0">
                <a:solidFill>
                  <a:prstClr val="black"/>
                </a:solidFill>
                <a:latin typeface="Arial"/>
                <a:cs typeface="Arial" pitchFamily="34" charset="0"/>
              </a:rPr>
              <a:t>* HIV prevalence from sentinel sites – Dhaka A1, A2 and </a:t>
            </a:r>
            <a:r>
              <a:rPr lang="en-US" sz="1200" dirty="0" err="1">
                <a:solidFill>
                  <a:prstClr val="black"/>
                </a:solidFill>
                <a:latin typeface="Arial"/>
                <a:cs typeface="Arial" pitchFamily="34" charset="0"/>
              </a:rPr>
              <a:t>Hili</a:t>
            </a:r>
            <a:endParaRPr lang="en-GB" sz="1200" dirty="0">
              <a:solidFill>
                <a:prstClr val="black"/>
              </a:solidFill>
              <a:latin typeface="Arial"/>
              <a:cs typeface="Arial" pitchFamily="34" charset="0"/>
            </a:endParaRPr>
          </a:p>
        </p:txBody>
      </p:sp>
      <p:sp>
        <p:nvSpPr>
          <p:cNvPr id="47" name="TextBox 6"/>
          <p:cNvSpPr txBox="1">
            <a:spLocks noChangeArrowheads="1"/>
          </p:cNvSpPr>
          <p:nvPr/>
        </p:nvSpPr>
        <p:spPr bwMode="auto">
          <a:xfrm>
            <a:off x="4711" y="6647952"/>
            <a:ext cx="7192241" cy="24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6" tIns="54392" rIns="108786" bIns="54392">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defTabSz="1087957" eaLnBrk="1" fontAlgn="auto" hangingPunct="1">
              <a:spcBef>
                <a:spcPts val="0"/>
              </a:spcBef>
              <a:spcAft>
                <a:spcPts val="0"/>
              </a:spcAft>
              <a:defRPr/>
            </a:pPr>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UNAIDS 2021 HIV Estimates and Global AIDS Monitoring</a:t>
            </a:r>
            <a:endParaRPr lang="en-GB" sz="900" dirty="0">
              <a:solidFill>
                <a:srgbClr val="000000"/>
              </a:solidFill>
              <a:cs typeface="Arial" charset="0"/>
            </a:endParaRPr>
          </a:p>
        </p:txBody>
      </p:sp>
    </p:spTree>
    <p:extLst>
      <p:ext uri="{BB962C8B-B14F-4D97-AF65-F5344CB8AC3E}">
        <p14:creationId xmlns:p14="http://schemas.microsoft.com/office/powerpoint/2010/main" val="236970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84" y="1519464"/>
            <a:ext cx="11704833" cy="503817"/>
          </a:xfrm>
        </p:spPr>
        <p:txBody>
          <a:bodyPr/>
          <a:lstStyle/>
          <a:p>
            <a:r>
              <a:rPr lang="en-US" sz="2400" dirty="0"/>
              <a:t>Needles and syringes distributed per PWID per year in Asia and the Pacific, 2019-2020</a:t>
            </a:r>
            <a:endParaRPr lang="en-GB" sz="2400" dirty="0"/>
          </a:p>
        </p:txBody>
      </p:sp>
      <p:sp>
        <p:nvSpPr>
          <p:cNvPr id="3" name="Slide Number Placeholder 2"/>
          <p:cNvSpPr>
            <a:spLocks noGrp="1"/>
          </p:cNvSpPr>
          <p:nvPr>
            <p:ph type="sldNum" sz="quarter" idx="10"/>
          </p:nvPr>
        </p:nvSpPr>
        <p:spPr/>
        <p:txBody>
          <a:bodyPr/>
          <a:lstStyle/>
          <a:p>
            <a:pPr defTabSz="1086090">
              <a:defRPr/>
            </a:pPr>
            <a:fld id="{9D28C68A-2064-4B7C-AFCD-A80A23DCD611}" type="slidenum">
              <a:rPr lang="th-TH">
                <a:solidFill>
                  <a:prstClr val="black">
                    <a:tint val="75000"/>
                  </a:prstClr>
                </a:solidFill>
                <a:latin typeface="Arial"/>
                <a:cs typeface="Cordia New" panose="020B0304020202020204" pitchFamily="34" charset="-34"/>
              </a:rPr>
              <a:pPr defTabSz="1086090">
                <a:defRPr/>
              </a:pPr>
              <a:t>32</a:t>
            </a:fld>
            <a:endParaRPr lang="th-TH" dirty="0">
              <a:solidFill>
                <a:prstClr val="black">
                  <a:tint val="75000"/>
                </a:prstClr>
              </a:solidFill>
              <a:latin typeface="Arial"/>
              <a:cs typeface="Cordia New" panose="020B0304020202020204" pitchFamily="34" charset="-34"/>
            </a:endParaRPr>
          </a:p>
        </p:txBody>
      </p:sp>
      <p:sp>
        <p:nvSpPr>
          <p:cNvPr id="15" name="TextBox 14"/>
          <p:cNvSpPr txBox="1"/>
          <p:nvPr/>
        </p:nvSpPr>
        <p:spPr>
          <a:xfrm>
            <a:off x="18059" y="6617606"/>
            <a:ext cx="11800773" cy="248297"/>
          </a:xfrm>
          <a:prstGeom prst="rect">
            <a:avLst/>
          </a:prstGeom>
          <a:noFill/>
        </p:spPr>
        <p:txBody>
          <a:bodyPr wrap="square" lIns="108786" tIns="54392" rIns="108786" bIns="54392" rtlCol="0">
            <a:spAutoFit/>
          </a:bodyPr>
          <a:lstStyle/>
          <a:p>
            <a:pPr defTabSz="913943">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Global AIDS Monitoring </a:t>
            </a:r>
            <a:r>
              <a:rPr lang="en-US" sz="900" dirty="0">
                <a:solidFill>
                  <a:srgbClr val="000000"/>
                </a:solidFill>
                <a:latin typeface="Arial"/>
                <a:cs typeface="Arial" charset="0"/>
              </a:rPr>
              <a:t>and UNAIDS. (2020). UNAIDS Data 2020 </a:t>
            </a:r>
            <a:endParaRPr lang="en-GB" sz="900" dirty="0">
              <a:solidFill>
                <a:prstClr val="black"/>
              </a:solidFill>
              <a:latin typeface="Arial"/>
              <a:cs typeface="Arial" pitchFamily="34" charset="0"/>
            </a:endParaRPr>
          </a:p>
        </p:txBody>
      </p:sp>
      <p:grpSp>
        <p:nvGrpSpPr>
          <p:cNvPr id="13" name="Group 12">
            <a:extLst>
              <a:ext uri="{FF2B5EF4-FFF2-40B4-BE49-F238E27FC236}">
                <a16:creationId xmlns:a16="http://schemas.microsoft.com/office/drawing/2014/main" id="{E2604773-4A74-403D-8E6F-67DB18A329C9}"/>
              </a:ext>
            </a:extLst>
          </p:cNvPr>
          <p:cNvGrpSpPr/>
          <p:nvPr/>
        </p:nvGrpSpPr>
        <p:grpSpPr>
          <a:xfrm>
            <a:off x="759861" y="6020351"/>
            <a:ext cx="3397894" cy="477549"/>
            <a:chOff x="6593736" y="2407079"/>
            <a:chExt cx="2550265" cy="477722"/>
          </a:xfrm>
        </p:grpSpPr>
        <p:sp>
          <p:nvSpPr>
            <p:cNvPr id="16" name="Rounded Rectangle 11">
              <a:extLst>
                <a:ext uri="{FF2B5EF4-FFF2-40B4-BE49-F238E27FC236}">
                  <a16:creationId xmlns:a16="http://schemas.microsoft.com/office/drawing/2014/main" id="{EC0A0B4F-F1D5-4E84-A6DA-76A2BEC08157}"/>
                </a:ext>
              </a:extLst>
            </p:cNvPr>
            <p:cNvSpPr/>
            <p:nvPr/>
          </p:nvSpPr>
          <p:spPr>
            <a:xfrm>
              <a:off x="6738117" y="2407079"/>
              <a:ext cx="2405884" cy="477722"/>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High coverage: ≥200 syringes per PWID per year</a:t>
              </a:r>
            </a:p>
          </p:txBody>
        </p:sp>
        <p:sp>
          <p:nvSpPr>
            <p:cNvPr id="17" name="Rectangle: Rounded Corners 16">
              <a:extLst>
                <a:ext uri="{FF2B5EF4-FFF2-40B4-BE49-F238E27FC236}">
                  <a16:creationId xmlns:a16="http://schemas.microsoft.com/office/drawing/2014/main" id="{46E351BC-92BC-4396-A2F0-A606C90ACA7F}"/>
                </a:ext>
              </a:extLst>
            </p:cNvPr>
            <p:cNvSpPr/>
            <p:nvPr/>
          </p:nvSpPr>
          <p:spPr>
            <a:xfrm>
              <a:off x="6593736" y="2562932"/>
              <a:ext cx="216568" cy="204537"/>
            </a:xfrm>
            <a:prstGeom prst="roundRect">
              <a:avLst/>
            </a:prstGeom>
            <a:solidFill>
              <a:srgbClr val="009999"/>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pSp>
        <p:nvGrpSpPr>
          <p:cNvPr id="18" name="Group 17">
            <a:extLst>
              <a:ext uri="{FF2B5EF4-FFF2-40B4-BE49-F238E27FC236}">
                <a16:creationId xmlns:a16="http://schemas.microsoft.com/office/drawing/2014/main" id="{8BFDD379-84E3-44C8-A31C-6BD8F795EBD0}"/>
              </a:ext>
            </a:extLst>
          </p:cNvPr>
          <p:cNvGrpSpPr/>
          <p:nvPr/>
        </p:nvGrpSpPr>
        <p:grpSpPr>
          <a:xfrm>
            <a:off x="4638670" y="6030294"/>
            <a:ext cx="3397892" cy="458273"/>
            <a:chOff x="6593736" y="3028073"/>
            <a:chExt cx="2550264" cy="458439"/>
          </a:xfrm>
        </p:grpSpPr>
        <p:sp>
          <p:nvSpPr>
            <p:cNvPr id="19" name="Rounded Rectangle 9">
              <a:extLst>
                <a:ext uri="{FF2B5EF4-FFF2-40B4-BE49-F238E27FC236}">
                  <a16:creationId xmlns:a16="http://schemas.microsoft.com/office/drawing/2014/main" id="{7AE362F7-7D30-47E7-A18A-6FB3222F9EFD}"/>
                </a:ext>
              </a:extLst>
            </p:cNvPr>
            <p:cNvSpPr/>
            <p:nvPr/>
          </p:nvSpPr>
          <p:spPr>
            <a:xfrm>
              <a:off x="6738115" y="3028073"/>
              <a:ext cx="2405885" cy="458439"/>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Medium coverage: ≥100–&lt;200 syringes per PWID per year</a:t>
              </a:r>
            </a:p>
          </p:txBody>
        </p:sp>
        <p:sp>
          <p:nvSpPr>
            <p:cNvPr id="20" name="Rectangle: Rounded Corners 19">
              <a:extLst>
                <a:ext uri="{FF2B5EF4-FFF2-40B4-BE49-F238E27FC236}">
                  <a16:creationId xmlns:a16="http://schemas.microsoft.com/office/drawing/2014/main" id="{1F0FBEDD-84D0-4644-B76C-C6253C9300E1}"/>
                </a:ext>
              </a:extLst>
            </p:cNvPr>
            <p:cNvSpPr/>
            <p:nvPr/>
          </p:nvSpPr>
          <p:spPr>
            <a:xfrm>
              <a:off x="6593736" y="3179087"/>
              <a:ext cx="216568" cy="204537"/>
            </a:xfrm>
            <a:prstGeom prst="roundRect">
              <a:avLst/>
            </a:prstGeom>
            <a:solidFill>
              <a:srgbClr val="F78E1E"/>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pSp>
        <p:nvGrpSpPr>
          <p:cNvPr id="21" name="Group 20">
            <a:extLst>
              <a:ext uri="{FF2B5EF4-FFF2-40B4-BE49-F238E27FC236}">
                <a16:creationId xmlns:a16="http://schemas.microsoft.com/office/drawing/2014/main" id="{BB48CD6C-CA3D-4B8D-9224-FF5635D8E969}"/>
              </a:ext>
            </a:extLst>
          </p:cNvPr>
          <p:cNvGrpSpPr/>
          <p:nvPr/>
        </p:nvGrpSpPr>
        <p:grpSpPr>
          <a:xfrm>
            <a:off x="8501156" y="6030746"/>
            <a:ext cx="3397894" cy="456761"/>
            <a:chOff x="6593736" y="3667614"/>
            <a:chExt cx="2550265" cy="456926"/>
          </a:xfrm>
        </p:grpSpPr>
        <p:sp>
          <p:nvSpPr>
            <p:cNvPr id="22" name="Rounded Rectangle 10">
              <a:extLst>
                <a:ext uri="{FF2B5EF4-FFF2-40B4-BE49-F238E27FC236}">
                  <a16:creationId xmlns:a16="http://schemas.microsoft.com/office/drawing/2014/main" id="{543478BE-B1E8-48E7-9449-98F90BE28153}"/>
                </a:ext>
              </a:extLst>
            </p:cNvPr>
            <p:cNvSpPr/>
            <p:nvPr/>
          </p:nvSpPr>
          <p:spPr>
            <a:xfrm>
              <a:off x="6738119" y="3667614"/>
              <a:ext cx="2405882" cy="456926"/>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Low coverage: &lt;100 syringes per PWID per year</a:t>
              </a:r>
            </a:p>
          </p:txBody>
        </p:sp>
        <p:sp>
          <p:nvSpPr>
            <p:cNvPr id="23" name="Rectangle: Rounded Corners 22">
              <a:extLst>
                <a:ext uri="{FF2B5EF4-FFF2-40B4-BE49-F238E27FC236}">
                  <a16:creationId xmlns:a16="http://schemas.microsoft.com/office/drawing/2014/main" id="{5193DAA3-D779-48FF-A230-9936CC51BF3E}"/>
                </a:ext>
              </a:extLst>
            </p:cNvPr>
            <p:cNvSpPr/>
            <p:nvPr/>
          </p:nvSpPr>
          <p:spPr>
            <a:xfrm>
              <a:off x="6593736" y="3814422"/>
              <a:ext cx="216568" cy="204537"/>
            </a:xfrm>
            <a:prstGeom prst="roundRect">
              <a:avLst/>
            </a:prstGeom>
            <a:solidFill>
              <a:srgbClr val="F26B73"/>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aphicFrame>
        <p:nvGraphicFramePr>
          <p:cNvPr id="25" name="Chart 24"/>
          <p:cNvGraphicFramePr>
            <a:graphicFrameLocks/>
          </p:cNvGraphicFramePr>
          <p:nvPr/>
        </p:nvGraphicFramePr>
        <p:xfrm>
          <a:off x="203190" y="2277593"/>
          <a:ext cx="11695858" cy="38988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6682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89" y="1614043"/>
            <a:ext cx="11704833" cy="503817"/>
          </a:xfrm>
        </p:spPr>
        <p:txBody>
          <a:bodyPr/>
          <a:lstStyle/>
          <a:p>
            <a:r>
              <a:rPr lang="en-US" sz="2400" dirty="0"/>
              <a:t>Coverage of opioid substitution therapy among people who inject drugs, 2020</a:t>
            </a:r>
            <a:endParaRPr lang="en-GB" sz="2400" dirty="0"/>
          </a:p>
        </p:txBody>
      </p:sp>
      <p:sp>
        <p:nvSpPr>
          <p:cNvPr id="3" name="Slide Number Placeholder 2"/>
          <p:cNvSpPr>
            <a:spLocks noGrp="1"/>
          </p:cNvSpPr>
          <p:nvPr>
            <p:ph type="sldNum" sz="quarter" idx="10"/>
          </p:nvPr>
        </p:nvSpPr>
        <p:spPr/>
        <p:txBody>
          <a:bodyPr/>
          <a:lstStyle/>
          <a:p>
            <a:pPr defTabSz="1086090">
              <a:defRPr/>
            </a:pPr>
            <a:fld id="{9D28C68A-2064-4B7C-AFCD-A80A23DCD611}" type="slidenum">
              <a:rPr lang="th-TH">
                <a:solidFill>
                  <a:prstClr val="black">
                    <a:tint val="75000"/>
                  </a:prstClr>
                </a:solidFill>
                <a:latin typeface="Arial"/>
                <a:cs typeface="Cordia New" panose="020B0304020202020204" pitchFamily="34" charset="-34"/>
              </a:rPr>
              <a:pPr defTabSz="1086090">
                <a:defRPr/>
              </a:pPr>
              <a:t>33</a:t>
            </a:fld>
            <a:endParaRPr lang="th-TH" dirty="0">
              <a:solidFill>
                <a:prstClr val="black">
                  <a:tint val="75000"/>
                </a:prstClr>
              </a:solidFill>
              <a:latin typeface="Arial"/>
              <a:cs typeface="Cordia New" panose="020B0304020202020204" pitchFamily="34" charset="-34"/>
            </a:endParaRPr>
          </a:p>
        </p:txBody>
      </p:sp>
      <p:grpSp>
        <p:nvGrpSpPr>
          <p:cNvPr id="6" name="Group 5">
            <a:extLst>
              <a:ext uri="{FF2B5EF4-FFF2-40B4-BE49-F238E27FC236}">
                <a16:creationId xmlns:a16="http://schemas.microsoft.com/office/drawing/2014/main" id="{46EACC73-3476-4CD8-9150-2970C0F538D8}"/>
              </a:ext>
            </a:extLst>
          </p:cNvPr>
          <p:cNvGrpSpPr/>
          <p:nvPr/>
        </p:nvGrpSpPr>
        <p:grpSpPr>
          <a:xfrm>
            <a:off x="1593155" y="6046676"/>
            <a:ext cx="3397894" cy="477549"/>
            <a:chOff x="6593736" y="2407079"/>
            <a:chExt cx="2550265" cy="477722"/>
          </a:xfrm>
        </p:grpSpPr>
        <p:sp>
          <p:nvSpPr>
            <p:cNvPr id="7" name="Rounded Rectangle 11">
              <a:extLst>
                <a:ext uri="{FF2B5EF4-FFF2-40B4-BE49-F238E27FC236}">
                  <a16:creationId xmlns:a16="http://schemas.microsoft.com/office/drawing/2014/main" id="{EC4E5C1A-396A-46FC-9775-91A8BD6924CC}"/>
                </a:ext>
              </a:extLst>
            </p:cNvPr>
            <p:cNvSpPr/>
            <p:nvPr/>
          </p:nvSpPr>
          <p:spPr>
            <a:xfrm>
              <a:off x="6738117" y="2407079"/>
              <a:ext cx="2405884" cy="477722"/>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High coverage: &gt;40%</a:t>
              </a:r>
            </a:p>
          </p:txBody>
        </p:sp>
        <p:sp>
          <p:nvSpPr>
            <p:cNvPr id="9" name="Rectangle: Rounded Corners 8">
              <a:extLst>
                <a:ext uri="{FF2B5EF4-FFF2-40B4-BE49-F238E27FC236}">
                  <a16:creationId xmlns:a16="http://schemas.microsoft.com/office/drawing/2014/main" id="{11033E72-63E4-45AE-B318-B7666DCB3573}"/>
                </a:ext>
              </a:extLst>
            </p:cNvPr>
            <p:cNvSpPr/>
            <p:nvPr/>
          </p:nvSpPr>
          <p:spPr>
            <a:xfrm>
              <a:off x="6593736" y="2562932"/>
              <a:ext cx="216568" cy="204537"/>
            </a:xfrm>
            <a:prstGeom prst="roundRect">
              <a:avLst/>
            </a:prstGeom>
            <a:solidFill>
              <a:srgbClr val="009999"/>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pSp>
        <p:nvGrpSpPr>
          <p:cNvPr id="10" name="Group 9">
            <a:extLst>
              <a:ext uri="{FF2B5EF4-FFF2-40B4-BE49-F238E27FC236}">
                <a16:creationId xmlns:a16="http://schemas.microsoft.com/office/drawing/2014/main" id="{FAEF7B3A-67C5-4F74-A152-9ECBD5B7C098}"/>
              </a:ext>
            </a:extLst>
          </p:cNvPr>
          <p:cNvGrpSpPr/>
          <p:nvPr/>
        </p:nvGrpSpPr>
        <p:grpSpPr>
          <a:xfrm>
            <a:off x="4606607" y="6056618"/>
            <a:ext cx="3397892" cy="458273"/>
            <a:chOff x="6593736" y="3028073"/>
            <a:chExt cx="2550264" cy="458439"/>
          </a:xfrm>
        </p:grpSpPr>
        <p:sp>
          <p:nvSpPr>
            <p:cNvPr id="11" name="Rounded Rectangle 9">
              <a:extLst>
                <a:ext uri="{FF2B5EF4-FFF2-40B4-BE49-F238E27FC236}">
                  <a16:creationId xmlns:a16="http://schemas.microsoft.com/office/drawing/2014/main" id="{97CBAD17-DF88-4A88-9ED2-4648AFD4E744}"/>
                </a:ext>
              </a:extLst>
            </p:cNvPr>
            <p:cNvSpPr/>
            <p:nvPr/>
          </p:nvSpPr>
          <p:spPr>
            <a:xfrm>
              <a:off x="6738115" y="3028073"/>
              <a:ext cx="2405885" cy="458439"/>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Medium coverage: 20 – ≤ 40%</a:t>
              </a:r>
            </a:p>
          </p:txBody>
        </p:sp>
        <p:sp>
          <p:nvSpPr>
            <p:cNvPr id="12" name="Rectangle: Rounded Corners 11">
              <a:extLst>
                <a:ext uri="{FF2B5EF4-FFF2-40B4-BE49-F238E27FC236}">
                  <a16:creationId xmlns:a16="http://schemas.microsoft.com/office/drawing/2014/main" id="{93E21133-35FF-402E-B909-9E1567907060}"/>
                </a:ext>
              </a:extLst>
            </p:cNvPr>
            <p:cNvSpPr/>
            <p:nvPr/>
          </p:nvSpPr>
          <p:spPr>
            <a:xfrm>
              <a:off x="6593736" y="3179087"/>
              <a:ext cx="216568" cy="204537"/>
            </a:xfrm>
            <a:prstGeom prst="roundRect">
              <a:avLst/>
            </a:prstGeom>
            <a:solidFill>
              <a:srgbClr val="F78E1E"/>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pSp>
        <p:nvGrpSpPr>
          <p:cNvPr id="14" name="Group 13">
            <a:extLst>
              <a:ext uri="{FF2B5EF4-FFF2-40B4-BE49-F238E27FC236}">
                <a16:creationId xmlns:a16="http://schemas.microsoft.com/office/drawing/2014/main" id="{182979CB-1DBC-48D1-97A0-ED6DC64DB50B}"/>
              </a:ext>
            </a:extLst>
          </p:cNvPr>
          <p:cNvGrpSpPr/>
          <p:nvPr/>
        </p:nvGrpSpPr>
        <p:grpSpPr>
          <a:xfrm>
            <a:off x="8405272" y="6057070"/>
            <a:ext cx="3397894" cy="456761"/>
            <a:chOff x="6593736" y="3667614"/>
            <a:chExt cx="2550265" cy="456926"/>
          </a:xfrm>
        </p:grpSpPr>
        <p:sp>
          <p:nvSpPr>
            <p:cNvPr id="15" name="Rounded Rectangle 10">
              <a:extLst>
                <a:ext uri="{FF2B5EF4-FFF2-40B4-BE49-F238E27FC236}">
                  <a16:creationId xmlns:a16="http://schemas.microsoft.com/office/drawing/2014/main" id="{438E2407-4CC4-4F7F-B050-7DB0C0C69F3E}"/>
                </a:ext>
              </a:extLst>
            </p:cNvPr>
            <p:cNvSpPr/>
            <p:nvPr/>
          </p:nvSpPr>
          <p:spPr>
            <a:xfrm>
              <a:off x="6738119" y="3667614"/>
              <a:ext cx="2405882" cy="456926"/>
            </a:xfrm>
            <a:prstGeom prst="roundRect">
              <a:avLst/>
            </a:prstGeom>
            <a:noFill/>
            <a:ln w="22225" cap="flat" cmpd="sng" algn="ctr">
              <a:noFill/>
              <a:prstDash val="sysDash"/>
            </a:ln>
            <a:effectLst/>
          </p:spPr>
          <p:txBody>
            <a:bodyPr rot="0" spcFirstLastPara="0" vert="horz" wrap="square" lIns="91386" tIns="45692" rIns="91386" bIns="45692"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7957" fontAlgn="auto">
                <a:lnSpc>
                  <a:spcPct val="150000"/>
                </a:lnSpc>
                <a:spcBef>
                  <a:spcPts val="0"/>
                </a:spcBef>
                <a:spcAft>
                  <a:spcPts val="0"/>
                </a:spcAft>
                <a:defRPr/>
              </a:pPr>
              <a:r>
                <a:rPr lang="en-US" sz="1300" kern="0" dirty="0">
                  <a:solidFill>
                    <a:sysClr val="windowText" lastClr="000000"/>
                  </a:solidFill>
                  <a:latin typeface="Calibri"/>
                  <a:cs typeface="Arial" pitchFamily="34" charset="0"/>
                </a:rPr>
                <a:t>Low coverage: &lt;20%</a:t>
              </a:r>
            </a:p>
          </p:txBody>
        </p:sp>
        <p:sp>
          <p:nvSpPr>
            <p:cNvPr id="16" name="Rectangle: Rounded Corners 15">
              <a:extLst>
                <a:ext uri="{FF2B5EF4-FFF2-40B4-BE49-F238E27FC236}">
                  <a16:creationId xmlns:a16="http://schemas.microsoft.com/office/drawing/2014/main" id="{A93BAC08-425F-4DD1-BB1A-418CFF0CA506}"/>
                </a:ext>
              </a:extLst>
            </p:cNvPr>
            <p:cNvSpPr/>
            <p:nvPr/>
          </p:nvSpPr>
          <p:spPr>
            <a:xfrm>
              <a:off x="6593736" y="3814422"/>
              <a:ext cx="216568" cy="204537"/>
            </a:xfrm>
            <a:prstGeom prst="roundRect">
              <a:avLst/>
            </a:prstGeom>
            <a:solidFill>
              <a:srgbClr val="F26B73"/>
            </a:solidFill>
            <a:ln w="9525" cap="flat" cmpd="sng" algn="ctr">
              <a:noFill/>
              <a:prstDash val="solid"/>
            </a:ln>
            <a:effectLst>
              <a:outerShdw sx="1000" sy="1000" rotWithShape="0">
                <a:srgbClr val="000000"/>
              </a:outerShdw>
            </a:effectLst>
          </p:spPr>
          <p:txBody>
            <a:bodyPr rtlCol="0" anchor="ctr"/>
            <a:lstStyle/>
            <a:p>
              <a:pPr algn="ctr" defTabSz="543979" fontAlgn="auto">
                <a:spcBef>
                  <a:spcPts val="0"/>
                </a:spcBef>
                <a:spcAft>
                  <a:spcPts val="0"/>
                </a:spcAft>
                <a:defRPr/>
              </a:pPr>
              <a:endParaRPr lang="en-US" sz="2100" kern="0">
                <a:solidFill>
                  <a:prstClr val="white"/>
                </a:solidFill>
                <a:latin typeface="Calibri"/>
              </a:endParaRPr>
            </a:p>
          </p:txBody>
        </p:sp>
      </p:grpSp>
      <p:graphicFrame>
        <p:nvGraphicFramePr>
          <p:cNvPr id="17" name="Chart 16"/>
          <p:cNvGraphicFramePr>
            <a:graphicFrameLocks/>
          </p:cNvGraphicFramePr>
          <p:nvPr/>
        </p:nvGraphicFramePr>
        <p:xfrm>
          <a:off x="412607" y="2277289"/>
          <a:ext cx="11367395" cy="376938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7CE38959-D0BB-46BF-BEEB-E1DA92342632}"/>
              </a:ext>
            </a:extLst>
          </p:cNvPr>
          <p:cNvSpPr txBox="1"/>
          <p:nvPr/>
        </p:nvSpPr>
        <p:spPr>
          <a:xfrm>
            <a:off x="18059" y="6617606"/>
            <a:ext cx="11800773" cy="248297"/>
          </a:xfrm>
          <a:prstGeom prst="rect">
            <a:avLst/>
          </a:prstGeom>
          <a:noFill/>
        </p:spPr>
        <p:txBody>
          <a:bodyPr wrap="square" lIns="108786" tIns="54392" rIns="108786" bIns="54392" rtlCol="0">
            <a:spAutoFit/>
          </a:bodyPr>
          <a:lstStyle/>
          <a:p>
            <a:pPr defTabSz="913943">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4"/>
              </a:rPr>
              <a:t>www.aidsdatahub.org</a:t>
            </a:r>
            <a:r>
              <a:rPr lang="en-US" sz="900" dirty="0">
                <a:solidFill>
                  <a:prstClr val="black"/>
                </a:solidFill>
                <a:latin typeface="Arial"/>
                <a:cs typeface="Arial" pitchFamily="34" charset="0"/>
              </a:rPr>
              <a:t> based on Global AIDS Monitoring</a:t>
            </a:r>
            <a:endParaRPr lang="en-GB" sz="900" dirty="0">
              <a:solidFill>
                <a:prstClr val="black"/>
              </a:solidFill>
              <a:latin typeface="Arial"/>
              <a:cs typeface="Arial" pitchFamily="34" charset="0"/>
            </a:endParaRPr>
          </a:p>
        </p:txBody>
      </p:sp>
    </p:spTree>
    <p:extLst>
      <p:ext uri="{BB962C8B-B14F-4D97-AF65-F5344CB8AC3E}">
        <p14:creationId xmlns:p14="http://schemas.microsoft.com/office/powerpoint/2010/main" val="124899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4" y="1600590"/>
            <a:ext cx="11800773" cy="830095"/>
          </a:xfrm>
          <a:prstGeom prst="rect">
            <a:avLst/>
          </a:prstGeom>
        </p:spPr>
        <p:txBody>
          <a:bodyPr>
            <a:noAutofit/>
          </a:bodyPr>
          <a:lstStyle/>
          <a:p>
            <a:r>
              <a:rPr lang="en-US" sz="2400" dirty="0"/>
              <a:t>HIV testing coverage among people who inject drugs, 2014 - 2020</a:t>
            </a:r>
            <a:endParaRPr lang="en-GB" sz="2400" dirty="0"/>
          </a:p>
        </p:txBody>
      </p:sp>
      <p:grpSp>
        <p:nvGrpSpPr>
          <p:cNvPr id="24" name="Group 23"/>
          <p:cNvGrpSpPr/>
          <p:nvPr/>
        </p:nvGrpSpPr>
        <p:grpSpPr>
          <a:xfrm>
            <a:off x="11316901" y="2509240"/>
            <a:ext cx="730992" cy="686792"/>
            <a:chOff x="6822639" y="3835185"/>
            <a:chExt cx="548640" cy="548640"/>
          </a:xfrm>
        </p:grpSpPr>
        <p:sp>
          <p:nvSpPr>
            <p:cNvPr id="25" name="Oval 24"/>
            <p:cNvSpPr/>
            <p:nvPr/>
          </p:nvSpPr>
          <p:spPr>
            <a:xfrm>
              <a:off x="6822639" y="3835185"/>
              <a:ext cx="548640" cy="548640"/>
            </a:xfrm>
            <a:prstGeom prst="ellipse">
              <a:avLst/>
            </a:prstGeom>
            <a:solidFill>
              <a:srgbClr val="F76C63"/>
            </a:solidFill>
            <a:ln w="9525" cap="flat" cmpd="sng" algn="ctr">
              <a:noFill/>
              <a:prstDash val="solid"/>
            </a:ln>
            <a:effectLst>
              <a:outerShdw sx="1000" sy="1000" rotWithShape="0">
                <a:srgbClr val="000000"/>
              </a:outerShdw>
            </a:effectLst>
          </p:spPr>
          <p:txBody>
            <a:bodyPr rtlCol="0" anchor="ctr"/>
            <a:lstStyle/>
            <a:p>
              <a:pPr algn="ctr" defTabSz="1087957" fontAlgn="auto">
                <a:spcBef>
                  <a:spcPts val="0"/>
                </a:spcBef>
                <a:spcAft>
                  <a:spcPts val="0"/>
                </a:spcAft>
                <a:defRPr/>
              </a:pPr>
              <a:endParaRPr lang="en-US" sz="1300" kern="0" dirty="0">
                <a:solidFill>
                  <a:srgbClr val="000000"/>
                </a:solidFill>
                <a:latin typeface="Arial"/>
              </a:endParaRPr>
            </a:p>
          </p:txBody>
        </p:sp>
        <p:sp>
          <p:nvSpPr>
            <p:cNvPr id="26" name="TextBox 25"/>
            <p:cNvSpPr txBox="1"/>
            <p:nvPr/>
          </p:nvSpPr>
          <p:spPr>
            <a:xfrm>
              <a:off x="6833636" y="3960626"/>
              <a:ext cx="516379" cy="368799"/>
            </a:xfrm>
            <a:prstGeom prst="rect">
              <a:avLst/>
            </a:prstGeom>
            <a:noFill/>
          </p:spPr>
          <p:txBody>
            <a:bodyPr wrap="none" rtlCol="0" anchor="ctr">
              <a:spAutoFit/>
            </a:bodyPr>
            <a:lstStyle/>
            <a:p>
              <a:pPr algn="ctr" defTabSz="1087957" fontAlgn="auto">
                <a:spcBef>
                  <a:spcPts val="0"/>
                </a:spcBef>
                <a:spcAft>
                  <a:spcPts val="0"/>
                </a:spcAft>
                <a:defRPr/>
              </a:pPr>
              <a:r>
                <a:rPr lang="en-US" sz="2400" b="1" kern="0" dirty="0">
                  <a:solidFill>
                    <a:sysClr val="windowText" lastClr="000000"/>
                  </a:solidFill>
                  <a:latin typeface="Arial"/>
                  <a:cs typeface="Arial" pitchFamily="34" charset="0"/>
                </a:rPr>
                <a:t>90</a:t>
              </a:r>
              <a:r>
                <a:rPr lang="en-US" sz="1400" b="1" kern="0" dirty="0">
                  <a:solidFill>
                    <a:sysClr val="windowText" lastClr="000000"/>
                  </a:solidFill>
                  <a:latin typeface="Arial"/>
                  <a:cs typeface="Arial" pitchFamily="34" charset="0"/>
                </a:rPr>
                <a:t>%</a:t>
              </a:r>
              <a:endParaRPr lang="en-US" sz="2898" b="1" kern="0" dirty="0">
                <a:solidFill>
                  <a:sysClr val="windowText" lastClr="000000"/>
                </a:solidFill>
                <a:latin typeface="Arial"/>
                <a:cs typeface="Arial" pitchFamily="34" charset="0"/>
              </a:endParaRPr>
            </a:p>
          </p:txBody>
        </p:sp>
      </p:grpSp>
      <p:graphicFrame>
        <p:nvGraphicFramePr>
          <p:cNvPr id="8" name="Chart 7">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3221645279"/>
              </p:ext>
            </p:extLst>
          </p:nvPr>
        </p:nvGraphicFramePr>
        <p:xfrm>
          <a:off x="339830" y="2277288"/>
          <a:ext cx="11342867" cy="417495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9844FF5-AA7D-46BD-8D77-823C6B5BC434}"/>
              </a:ext>
            </a:extLst>
          </p:cNvPr>
          <p:cNvSpPr txBox="1"/>
          <p:nvPr/>
        </p:nvSpPr>
        <p:spPr>
          <a:xfrm>
            <a:off x="9543446" y="6091613"/>
            <a:ext cx="2308726" cy="276899"/>
          </a:xfrm>
          <a:prstGeom prst="rect">
            <a:avLst/>
          </a:prstGeom>
          <a:noFill/>
        </p:spPr>
        <p:txBody>
          <a:bodyPr wrap="square" rtlCol="0">
            <a:spAutoFit/>
          </a:bodyPr>
          <a:lstStyle/>
          <a:p>
            <a:pPr defTabSz="914126" fontAlgn="auto">
              <a:spcBef>
                <a:spcPts val="0"/>
              </a:spcBef>
              <a:spcAft>
                <a:spcPts val="0"/>
              </a:spcAft>
              <a:defRPr/>
            </a:pPr>
            <a:r>
              <a:rPr lang="en-US" sz="1200" dirty="0">
                <a:solidFill>
                  <a:prstClr val="black"/>
                </a:solidFill>
                <a:latin typeface="Arial"/>
              </a:rPr>
              <a:t>* Programme data</a:t>
            </a:r>
          </a:p>
        </p:txBody>
      </p:sp>
      <p:sp>
        <p:nvSpPr>
          <p:cNvPr id="10" name="TextBox 9">
            <a:extLst>
              <a:ext uri="{FF2B5EF4-FFF2-40B4-BE49-F238E27FC236}">
                <a16:creationId xmlns:a16="http://schemas.microsoft.com/office/drawing/2014/main" id="{46608619-C98B-459B-98A4-C1BF3D3FD37E}"/>
              </a:ext>
            </a:extLst>
          </p:cNvPr>
          <p:cNvSpPr txBox="1"/>
          <p:nvPr/>
        </p:nvSpPr>
        <p:spPr>
          <a:xfrm>
            <a:off x="22244" y="6492640"/>
            <a:ext cx="12165348" cy="248297"/>
          </a:xfrm>
          <a:prstGeom prst="rect">
            <a:avLst/>
          </a:prstGeom>
          <a:noFill/>
        </p:spPr>
        <p:txBody>
          <a:bodyPr wrap="square" lIns="108786" tIns="54392" rIns="108786" bIns="54392" rtlCol="0">
            <a:spAutoFit/>
          </a:bodyPr>
          <a:lstStyle/>
          <a:p>
            <a:pPr defTabSz="913943" fontAlgn="auto">
              <a:spcBef>
                <a:spcPts val="0"/>
              </a:spcBef>
              <a:spcAft>
                <a:spcPts val="0"/>
              </a:spcAft>
              <a:defRPr/>
            </a:pPr>
            <a:r>
              <a:rPr lang="en-US" sz="900" kern="0" dirty="0">
                <a:solidFill>
                  <a:prstClr val="black"/>
                </a:solidFill>
                <a:latin typeface="Arial"/>
              </a:rPr>
              <a:t>Source: Prepared by </a:t>
            </a:r>
            <a:r>
              <a:rPr lang="en-US" sz="900" kern="0" dirty="0">
                <a:solidFill>
                  <a:prstClr val="black"/>
                </a:solidFill>
                <a:latin typeface="Arial"/>
                <a:hlinkClick r:id="rId4"/>
              </a:rPr>
              <a:t>www.aidsdatahub.org</a:t>
            </a:r>
            <a:r>
              <a:rPr lang="en-US" sz="900" kern="0" dirty="0">
                <a:solidFill>
                  <a:prstClr val="black"/>
                </a:solidFill>
                <a:latin typeface="Arial"/>
              </a:rPr>
              <a:t> based on 1) Integrated Biological and Behavioral Surveillance Surveys ; 2. Behavioral  Surveillance Surveys and 3) Global AIDS Monitoring</a:t>
            </a:r>
            <a:endParaRPr lang="en-GB" sz="900" kern="0" dirty="0">
              <a:solidFill>
                <a:prstClr val="black"/>
              </a:solidFill>
              <a:latin typeface="Arial"/>
            </a:endParaRPr>
          </a:p>
        </p:txBody>
      </p:sp>
    </p:spTree>
    <p:extLst>
      <p:ext uri="{BB962C8B-B14F-4D97-AF65-F5344CB8AC3E}">
        <p14:creationId xmlns:p14="http://schemas.microsoft.com/office/powerpoint/2010/main" val="1663582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62" y="1524690"/>
            <a:ext cx="10270980" cy="752600"/>
          </a:xfrm>
        </p:spPr>
        <p:txBody>
          <a:bodyPr anchor="ctr"/>
          <a:lstStyle/>
          <a:p>
            <a:r>
              <a:rPr lang="en-US" dirty="0"/>
              <a:t>HIV testing coverage among male and female PWID, 2015-2020</a:t>
            </a:r>
          </a:p>
        </p:txBody>
      </p:sp>
      <p:sp>
        <p:nvSpPr>
          <p:cNvPr id="5" name="Slide Number Placeholder 4"/>
          <p:cNvSpPr>
            <a:spLocks noGrp="1"/>
          </p:cNvSpPr>
          <p:nvPr>
            <p:ph type="sldNum" sz="quarter" idx="15"/>
          </p:nvPr>
        </p:nvSpPr>
        <p:spPr/>
        <p:txBody>
          <a:bodyPr/>
          <a:lstStyle/>
          <a:p>
            <a:pPr defTabSz="914126">
              <a:defRPr/>
            </a:pPr>
            <a:fld id="{4B334E0E-B3E3-4A5F-A422-1FB579838C00}" type="slidenum">
              <a:rPr lang="th-TH">
                <a:solidFill>
                  <a:prstClr val="black">
                    <a:tint val="75000"/>
                  </a:prstClr>
                </a:solidFill>
                <a:latin typeface="Arial"/>
                <a:cs typeface="Cordia New" panose="020B0304020202020204" pitchFamily="34" charset="-34"/>
              </a:rPr>
              <a:pPr defTabSz="914126">
                <a:defRPr/>
              </a:pPr>
              <a:t>35</a:t>
            </a:fld>
            <a:endParaRPr lang="th-TH">
              <a:solidFill>
                <a:prstClr val="black">
                  <a:tint val="75000"/>
                </a:prstClr>
              </a:solidFill>
              <a:latin typeface="Arial"/>
              <a:cs typeface="Cordia New" panose="020B0304020202020204" pitchFamily="34" charset="-34"/>
            </a:endParaRPr>
          </a:p>
        </p:txBody>
      </p:sp>
      <p:sp>
        <p:nvSpPr>
          <p:cNvPr id="7" name="TextBox 6"/>
          <p:cNvSpPr txBox="1">
            <a:spLocks/>
          </p:cNvSpPr>
          <p:nvPr/>
        </p:nvSpPr>
        <p:spPr>
          <a:xfrm>
            <a:off x="8305001" y="6247382"/>
            <a:ext cx="2231440" cy="400017"/>
          </a:xfrm>
          <a:prstGeom prst="rect">
            <a:avLst/>
          </a:prstGeom>
          <a:noFill/>
        </p:spPr>
        <p:txBody>
          <a:bodyPr wrap="square" rtlCol="0">
            <a:spAutoFit/>
          </a:bodyPr>
          <a:lstStyle/>
          <a:p>
            <a:pPr defTabSz="914126" fontAlgn="auto">
              <a:spcBef>
                <a:spcPts val="0"/>
              </a:spcBef>
              <a:spcAft>
                <a:spcPts val="0"/>
              </a:spcAft>
              <a:defRPr/>
            </a:pPr>
            <a:r>
              <a:rPr lang="en-US" sz="1000" dirty="0">
                <a:solidFill>
                  <a:srgbClr val="000000"/>
                </a:solidFill>
                <a:latin typeface="Arial"/>
                <a:cs typeface="Arial" panose="020B0604020202020204" pitchFamily="34" charset="0"/>
              </a:rPr>
              <a:t>* Female PWID sample size &lt;100;   ** Programme data</a:t>
            </a:r>
            <a:endParaRPr lang="en-GB" sz="1000" dirty="0">
              <a:solidFill>
                <a:srgbClr val="000000"/>
              </a:solidFill>
              <a:latin typeface="Arial"/>
              <a:cs typeface="Arial" panose="020B0604020202020204" pitchFamily="34" charset="0"/>
            </a:endParaRPr>
          </a:p>
        </p:txBody>
      </p:sp>
      <p:sp>
        <p:nvSpPr>
          <p:cNvPr id="8" name="Rectangle 6"/>
          <p:cNvSpPr>
            <a:spLocks noChangeArrowheads="1"/>
          </p:cNvSpPr>
          <p:nvPr/>
        </p:nvSpPr>
        <p:spPr bwMode="auto">
          <a:xfrm>
            <a:off x="28008" y="6593750"/>
            <a:ext cx="10270979" cy="230749"/>
          </a:xfrm>
          <a:prstGeom prst="rect">
            <a:avLst/>
          </a:prstGeom>
          <a:solidFill>
            <a:sysClr val="window" lastClr="FFFFFF"/>
          </a:solidFill>
          <a:ln>
            <a:noFill/>
          </a:ln>
        </p:spPr>
        <p:txBody>
          <a:bodyPr wrap="square" anchor="ctr">
            <a:spAutoFit/>
          </a:bodyPr>
          <a:lstStyle/>
          <a:p>
            <a:pPr defTabSz="457063" eaLnBrk="0" hangingPunct="0">
              <a:defRPr/>
            </a:pPr>
            <a:r>
              <a:rPr lang="en-US" sz="900" kern="0" dirty="0">
                <a:solidFill>
                  <a:prstClr val="black"/>
                </a:solidFill>
                <a:latin typeface="Arial"/>
                <a:ea typeface="ＭＳ 明朝" charset="-128"/>
                <a:cs typeface="Arial" pitchFamily="34" charset="0"/>
              </a:rPr>
              <a:t>Source: Prepared by </a:t>
            </a:r>
            <a:r>
              <a:rPr lang="en-US" sz="900" kern="0" dirty="0">
                <a:solidFill>
                  <a:prstClr val="black"/>
                </a:solidFill>
                <a:latin typeface="Arial"/>
                <a:ea typeface="ＭＳ 明朝" charset="-128"/>
                <a:cs typeface="Arial" pitchFamily="34" charset="0"/>
                <a:hlinkClick r:id="rId3"/>
              </a:rPr>
              <a:t>www.aidsdatahub.org</a:t>
            </a:r>
            <a:r>
              <a:rPr lang="en-US" sz="900" kern="0" dirty="0">
                <a:solidFill>
                  <a:prstClr val="black"/>
                </a:solidFill>
                <a:latin typeface="Arial"/>
                <a:ea typeface="ＭＳ 明朝" charset="-128"/>
                <a:cs typeface="Arial" pitchFamily="34" charset="0"/>
              </a:rPr>
              <a:t> based on Integrated Biological and Behavioral Surveillance Surveys; Behavioral Surveillance Surveys and Global AIDS Monitoring</a:t>
            </a:r>
          </a:p>
        </p:txBody>
      </p:sp>
      <p:graphicFrame>
        <p:nvGraphicFramePr>
          <p:cNvPr id="9" name="Chart 8">
            <a:extLst>
              <a:ext uri="{FF2B5EF4-FFF2-40B4-BE49-F238E27FC236}">
                <a16:creationId xmlns:a16="http://schemas.microsoft.com/office/drawing/2014/main" id="{00000000-0008-0000-0700-000002000000}"/>
              </a:ext>
            </a:extLst>
          </p:cNvPr>
          <p:cNvGraphicFramePr>
            <a:graphicFrameLocks/>
          </p:cNvGraphicFramePr>
          <p:nvPr/>
        </p:nvGraphicFramePr>
        <p:xfrm>
          <a:off x="383405" y="2211662"/>
          <a:ext cx="11425191" cy="40357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2920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49492" y="2267580"/>
            <a:ext cx="2414460" cy="369332"/>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HIV testing coverage</a:t>
            </a:r>
            <a:endParaRPr lang="en-GB" sz="1800" dirty="0">
              <a:solidFill>
                <a:prstClr val="black"/>
              </a:solidFill>
              <a:cs typeface="Arial" pitchFamily="34" charset="0"/>
            </a:endParaRPr>
          </a:p>
        </p:txBody>
      </p:sp>
      <p:sp>
        <p:nvSpPr>
          <p:cNvPr id="9" name="TextBox 8"/>
          <p:cNvSpPr txBox="1"/>
          <p:nvPr/>
        </p:nvSpPr>
        <p:spPr>
          <a:xfrm>
            <a:off x="6284462" y="2267580"/>
            <a:ext cx="2619851" cy="369332"/>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Treatment coverage</a:t>
            </a:r>
            <a:endParaRPr lang="en-GB" sz="1800" dirty="0">
              <a:solidFill>
                <a:prstClr val="black"/>
              </a:solidFill>
              <a:cs typeface="Arial" pitchFamily="34" charset="0"/>
            </a:endParaRPr>
          </a:p>
        </p:txBody>
      </p:sp>
      <p:sp>
        <p:nvSpPr>
          <p:cNvPr id="43" name="TextBox 42"/>
          <p:cNvSpPr txBox="1"/>
          <p:nvPr/>
        </p:nvSpPr>
        <p:spPr>
          <a:xfrm>
            <a:off x="1675949" y="5657688"/>
            <a:ext cx="1477256" cy="646331"/>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Viet Nam (2019)</a:t>
            </a:r>
            <a:endParaRPr lang="en-GB" sz="1800" dirty="0">
              <a:solidFill>
                <a:prstClr val="black"/>
              </a:solidFill>
              <a:cs typeface="Arial" pitchFamily="34" charset="0"/>
            </a:endParaRPr>
          </a:p>
        </p:txBody>
      </p:sp>
      <p:sp>
        <p:nvSpPr>
          <p:cNvPr id="44" name="TextBox 43"/>
          <p:cNvSpPr txBox="1"/>
          <p:nvPr/>
        </p:nvSpPr>
        <p:spPr>
          <a:xfrm>
            <a:off x="1675949" y="4288375"/>
            <a:ext cx="1477256" cy="646331"/>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Myanmar</a:t>
            </a:r>
          </a:p>
          <a:p>
            <a:pPr fontAlgn="auto">
              <a:spcBef>
                <a:spcPts val="0"/>
              </a:spcBef>
              <a:spcAft>
                <a:spcPts val="0"/>
              </a:spcAft>
              <a:defRPr/>
            </a:pPr>
            <a:r>
              <a:rPr lang="en-US" sz="1800" dirty="0">
                <a:solidFill>
                  <a:prstClr val="black"/>
                </a:solidFill>
                <a:cs typeface="Arial" pitchFamily="34" charset="0"/>
              </a:rPr>
              <a:t>(2017)</a:t>
            </a:r>
            <a:endParaRPr lang="en-GB" sz="1800" dirty="0">
              <a:solidFill>
                <a:prstClr val="black"/>
              </a:solidFill>
              <a:cs typeface="Arial" pitchFamily="34" charset="0"/>
            </a:endParaRPr>
          </a:p>
        </p:txBody>
      </p:sp>
      <p:sp>
        <p:nvSpPr>
          <p:cNvPr id="45" name="TextBox 44"/>
          <p:cNvSpPr txBox="1"/>
          <p:nvPr/>
        </p:nvSpPr>
        <p:spPr>
          <a:xfrm>
            <a:off x="1675949" y="2980024"/>
            <a:ext cx="1477256" cy="646331"/>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China (2020)</a:t>
            </a:r>
            <a:endParaRPr lang="en-GB" sz="1800" dirty="0">
              <a:solidFill>
                <a:prstClr val="black"/>
              </a:solidFill>
              <a:cs typeface="Arial" pitchFamily="34" charset="0"/>
            </a:endParaRPr>
          </a:p>
        </p:txBody>
      </p:sp>
      <p:sp>
        <p:nvSpPr>
          <p:cNvPr id="46" name="Title 1"/>
          <p:cNvSpPr txBox="1">
            <a:spLocks/>
          </p:cNvSpPr>
          <p:nvPr/>
        </p:nvSpPr>
        <p:spPr>
          <a:xfrm>
            <a:off x="1545186" y="-1467544"/>
            <a:ext cx="9144000" cy="945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endParaRPr lang="en-GB" sz="2800" b="1" dirty="0">
              <a:solidFill>
                <a:srgbClr val="00B0F0"/>
              </a:solidFill>
              <a:latin typeface="Arial" pitchFamily="34" charset="0"/>
              <a:cs typeface="Arial" pitchFamily="34" charset="0"/>
            </a:endParaRPr>
          </a:p>
        </p:txBody>
      </p:sp>
      <p:sp>
        <p:nvSpPr>
          <p:cNvPr id="47" name="TextBox 46"/>
          <p:cNvSpPr txBox="1"/>
          <p:nvPr/>
        </p:nvSpPr>
        <p:spPr>
          <a:xfrm>
            <a:off x="0" y="6658896"/>
            <a:ext cx="8955468" cy="2308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Global AIDS Monitoring</a:t>
            </a:r>
            <a:endParaRPr lang="en-GB" sz="900" dirty="0">
              <a:solidFill>
                <a:prstClr val="black"/>
              </a:solidFill>
              <a:cs typeface="Arial" pitchFamily="34" charset="0"/>
            </a:endParaRPr>
          </a:p>
        </p:txBody>
      </p:sp>
      <p:grpSp>
        <p:nvGrpSpPr>
          <p:cNvPr id="63" name="Group 62"/>
          <p:cNvGrpSpPr/>
          <p:nvPr/>
        </p:nvGrpSpPr>
        <p:grpSpPr>
          <a:xfrm>
            <a:off x="8257707" y="4005065"/>
            <a:ext cx="2232248" cy="307777"/>
            <a:chOff x="3131840" y="5669367"/>
            <a:chExt cx="2232248" cy="307777"/>
          </a:xfrm>
        </p:grpSpPr>
        <p:sp>
          <p:nvSpPr>
            <p:cNvPr id="58" name="Rounded Rectangle 57"/>
            <p:cNvSpPr/>
            <p:nvPr/>
          </p:nvSpPr>
          <p:spPr>
            <a:xfrm>
              <a:off x="3131840" y="5733256"/>
              <a:ext cx="180000" cy="180000"/>
            </a:xfrm>
            <a:prstGeom prst="roundRect">
              <a:avLst/>
            </a:prstGeom>
            <a:solidFill>
              <a:srgbClr val="FF7C8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sz="1600" kern="0">
                <a:solidFill>
                  <a:sysClr val="window" lastClr="FFFFFF"/>
                </a:solidFill>
                <a:latin typeface="Arial" pitchFamily="34" charset="0"/>
                <a:cs typeface="Arial" pitchFamily="34" charset="0"/>
              </a:endParaRPr>
            </a:p>
          </p:txBody>
        </p:sp>
        <p:sp>
          <p:nvSpPr>
            <p:cNvPr id="59" name="TextBox 58"/>
            <p:cNvSpPr txBox="1"/>
            <p:nvPr/>
          </p:nvSpPr>
          <p:spPr>
            <a:xfrm>
              <a:off x="3275856" y="5669367"/>
              <a:ext cx="2088232" cy="307777"/>
            </a:xfrm>
            <a:prstGeom prst="rect">
              <a:avLst/>
            </a:prstGeom>
            <a:noFill/>
          </p:spPr>
          <p:txBody>
            <a:bodyPr wrap="square" rtlCol="0">
              <a:spAutoFit/>
            </a:bodyPr>
            <a:lstStyle/>
            <a:p>
              <a:pPr fontAlgn="auto">
                <a:spcBef>
                  <a:spcPts val="0"/>
                </a:spcBef>
                <a:spcAft>
                  <a:spcPts val="0"/>
                </a:spcAft>
                <a:defRPr/>
              </a:pPr>
              <a:r>
                <a:rPr lang="en-US" sz="1400" dirty="0">
                  <a:solidFill>
                    <a:prstClr val="black"/>
                  </a:solidFill>
                  <a:cs typeface="Arial" pitchFamily="34" charset="0"/>
                </a:rPr>
                <a:t>HIV testing coverage</a:t>
              </a:r>
              <a:endParaRPr lang="en-GB" sz="1400" dirty="0">
                <a:solidFill>
                  <a:prstClr val="black"/>
                </a:solidFill>
                <a:cs typeface="Arial" pitchFamily="34" charset="0"/>
              </a:endParaRPr>
            </a:p>
          </p:txBody>
        </p:sp>
      </p:grpSp>
      <p:grpSp>
        <p:nvGrpSpPr>
          <p:cNvPr id="64" name="Group 63"/>
          <p:cNvGrpSpPr/>
          <p:nvPr/>
        </p:nvGrpSpPr>
        <p:grpSpPr>
          <a:xfrm>
            <a:off x="8256241" y="4555758"/>
            <a:ext cx="2230869" cy="307777"/>
            <a:chOff x="3133219" y="5961434"/>
            <a:chExt cx="2230869" cy="307777"/>
          </a:xfrm>
        </p:grpSpPr>
        <p:sp>
          <p:nvSpPr>
            <p:cNvPr id="57" name="Rounded Rectangle 56"/>
            <p:cNvSpPr/>
            <p:nvPr/>
          </p:nvSpPr>
          <p:spPr>
            <a:xfrm>
              <a:off x="3133219" y="6021288"/>
              <a:ext cx="180000" cy="180000"/>
            </a:xfrm>
            <a:prstGeom prst="roundRect">
              <a:avLst/>
            </a:prstGeom>
            <a:solidFill>
              <a:srgbClr val="00A99A"/>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sz="1600" kern="0">
                <a:solidFill>
                  <a:sysClr val="window" lastClr="FFFFFF"/>
                </a:solidFill>
                <a:latin typeface="Arial" pitchFamily="34" charset="0"/>
                <a:cs typeface="Arial" pitchFamily="34" charset="0"/>
              </a:endParaRPr>
            </a:p>
          </p:txBody>
        </p:sp>
        <p:sp>
          <p:nvSpPr>
            <p:cNvPr id="60" name="TextBox 59"/>
            <p:cNvSpPr txBox="1"/>
            <p:nvPr/>
          </p:nvSpPr>
          <p:spPr>
            <a:xfrm>
              <a:off x="3275856" y="5961434"/>
              <a:ext cx="2088232" cy="307777"/>
            </a:xfrm>
            <a:prstGeom prst="rect">
              <a:avLst/>
            </a:prstGeom>
            <a:noFill/>
          </p:spPr>
          <p:txBody>
            <a:bodyPr wrap="square" rtlCol="0">
              <a:spAutoFit/>
            </a:bodyPr>
            <a:lstStyle/>
            <a:p>
              <a:pPr fontAlgn="auto">
                <a:spcBef>
                  <a:spcPts val="0"/>
                </a:spcBef>
                <a:spcAft>
                  <a:spcPts val="0"/>
                </a:spcAft>
                <a:defRPr/>
              </a:pPr>
              <a:r>
                <a:rPr lang="en-US" sz="1400" dirty="0">
                  <a:solidFill>
                    <a:prstClr val="black"/>
                  </a:solidFill>
                  <a:cs typeface="Arial" pitchFamily="34" charset="0"/>
                </a:rPr>
                <a:t>Treatment coverage</a:t>
              </a:r>
              <a:endParaRPr lang="en-GB" sz="1400" dirty="0">
                <a:solidFill>
                  <a:prstClr val="black"/>
                </a:solidFill>
                <a:cs typeface="Arial" pitchFamily="34" charset="0"/>
              </a:endParaRPr>
            </a:p>
          </p:txBody>
        </p:sp>
      </p:grpSp>
      <p:grpSp>
        <p:nvGrpSpPr>
          <p:cNvPr id="65" name="Group 64"/>
          <p:cNvGrpSpPr/>
          <p:nvPr/>
        </p:nvGrpSpPr>
        <p:grpSpPr>
          <a:xfrm>
            <a:off x="8268341" y="5106451"/>
            <a:ext cx="2234641" cy="307777"/>
            <a:chOff x="3133219" y="6247945"/>
            <a:chExt cx="2234641" cy="307777"/>
          </a:xfrm>
        </p:grpSpPr>
        <p:sp>
          <p:nvSpPr>
            <p:cNvPr id="56" name="Rounded Rectangle 55"/>
            <p:cNvSpPr/>
            <p:nvPr/>
          </p:nvSpPr>
          <p:spPr>
            <a:xfrm>
              <a:off x="3133219" y="6309320"/>
              <a:ext cx="180000" cy="180000"/>
            </a:xfrm>
            <a:prstGeom prst="roundRect">
              <a:avLst/>
            </a:prstGeom>
            <a:solidFill>
              <a:srgbClr val="BFBFBF"/>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sz="1600" kern="0">
                <a:solidFill>
                  <a:sysClr val="window" lastClr="FFFFFF"/>
                </a:solidFill>
                <a:latin typeface="Arial" pitchFamily="34" charset="0"/>
                <a:cs typeface="Arial" pitchFamily="34" charset="0"/>
              </a:endParaRPr>
            </a:p>
          </p:txBody>
        </p:sp>
        <p:sp>
          <p:nvSpPr>
            <p:cNvPr id="62" name="TextBox 61"/>
            <p:cNvSpPr txBox="1"/>
            <p:nvPr/>
          </p:nvSpPr>
          <p:spPr>
            <a:xfrm>
              <a:off x="3279628" y="6247945"/>
              <a:ext cx="2088232" cy="307777"/>
            </a:xfrm>
            <a:prstGeom prst="rect">
              <a:avLst/>
            </a:prstGeom>
            <a:noFill/>
          </p:spPr>
          <p:txBody>
            <a:bodyPr wrap="square" rtlCol="0">
              <a:spAutoFit/>
            </a:bodyPr>
            <a:lstStyle/>
            <a:p>
              <a:pPr fontAlgn="auto">
                <a:spcBef>
                  <a:spcPts val="0"/>
                </a:spcBef>
                <a:spcAft>
                  <a:spcPts val="0"/>
                </a:spcAft>
                <a:defRPr/>
              </a:pPr>
              <a:r>
                <a:rPr lang="en-US" sz="1400" dirty="0">
                  <a:solidFill>
                    <a:prstClr val="black"/>
                  </a:solidFill>
                  <a:cs typeface="Arial" pitchFamily="34" charset="0"/>
                </a:rPr>
                <a:t>Response gap</a:t>
              </a:r>
              <a:endParaRPr lang="en-GB" sz="1400" dirty="0">
                <a:solidFill>
                  <a:prstClr val="black"/>
                </a:solidFill>
                <a:cs typeface="Arial" pitchFamily="34" charset="0"/>
              </a:endParaRPr>
            </a:p>
          </p:txBody>
        </p:sp>
      </p:grpSp>
      <p:cxnSp>
        <p:nvCxnSpPr>
          <p:cNvPr id="17" name="Straight Connector 16"/>
          <p:cNvCxnSpPr/>
          <p:nvPr/>
        </p:nvCxnSpPr>
        <p:spPr>
          <a:xfrm>
            <a:off x="1775520" y="4077072"/>
            <a:ext cx="5908368" cy="0"/>
          </a:xfrm>
          <a:prstGeom prst="line">
            <a:avLst/>
          </a:prstGeom>
          <a:ln>
            <a:solidFill>
              <a:schemeClr val="bg1">
                <a:lumMod val="50000"/>
              </a:schemeClr>
            </a:solidFill>
            <a:prstDash val="sysDot"/>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771808" y="5373216"/>
            <a:ext cx="5908368" cy="0"/>
          </a:xfrm>
          <a:prstGeom prst="line">
            <a:avLst/>
          </a:prstGeom>
          <a:ln>
            <a:solidFill>
              <a:schemeClr val="bg1">
                <a:lumMod val="50000"/>
              </a:schemeClr>
            </a:solidFill>
            <a:prstDash val="sysDot"/>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263352" y="1530385"/>
            <a:ext cx="11794494" cy="504000"/>
          </a:xfrm>
        </p:spPr>
        <p:txBody>
          <a:bodyPr/>
          <a:lstStyle/>
          <a:p>
            <a:r>
              <a:rPr lang="en-GB" dirty="0"/>
              <a:t>HIV testing and treatment coverage, and response gap among PWID, select countries, 2017-2020</a:t>
            </a:r>
            <a:br>
              <a:rPr lang="en-GB" dirty="0"/>
            </a:br>
            <a:endParaRPr lang="en-GB" dirty="0"/>
          </a:p>
        </p:txBody>
      </p:sp>
      <p:graphicFrame>
        <p:nvGraphicFramePr>
          <p:cNvPr id="66" name="Chart 65"/>
          <p:cNvGraphicFramePr>
            <a:graphicFrameLocks/>
          </p:cNvGraphicFramePr>
          <p:nvPr>
            <p:extLst>
              <p:ext uri="{D42A27DB-BD31-4B8C-83A1-F6EECF244321}">
                <p14:modId xmlns:p14="http://schemas.microsoft.com/office/powerpoint/2010/main" val="2270904812"/>
              </p:ext>
            </p:extLst>
          </p:nvPr>
        </p:nvGraphicFramePr>
        <p:xfrm>
          <a:off x="3431704" y="2633464"/>
          <a:ext cx="1828800" cy="137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p:cNvGraphicFramePr>
            <a:graphicFrameLocks/>
          </p:cNvGraphicFramePr>
          <p:nvPr>
            <p:extLst>
              <p:ext uri="{D42A27DB-BD31-4B8C-83A1-F6EECF244321}">
                <p14:modId xmlns:p14="http://schemas.microsoft.com/office/powerpoint/2010/main" val="1233942214"/>
              </p:ext>
            </p:extLst>
          </p:nvPr>
        </p:nvGraphicFramePr>
        <p:xfrm>
          <a:off x="6297457" y="2633464"/>
          <a:ext cx="1828800" cy="137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p:cNvGraphicFramePr>
            <a:graphicFrameLocks/>
          </p:cNvGraphicFramePr>
          <p:nvPr>
            <p:extLst>
              <p:ext uri="{D42A27DB-BD31-4B8C-83A1-F6EECF244321}">
                <p14:modId xmlns:p14="http://schemas.microsoft.com/office/powerpoint/2010/main" val="2629532277"/>
              </p:ext>
            </p:extLst>
          </p:nvPr>
        </p:nvGraphicFramePr>
        <p:xfrm>
          <a:off x="3397782" y="5406826"/>
          <a:ext cx="1833033" cy="1377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p:cNvGraphicFramePr>
            <a:graphicFrameLocks/>
          </p:cNvGraphicFramePr>
          <p:nvPr>
            <p:extLst>
              <p:ext uri="{D42A27DB-BD31-4B8C-83A1-F6EECF244321}">
                <p14:modId xmlns:p14="http://schemas.microsoft.com/office/powerpoint/2010/main" val="111306376"/>
              </p:ext>
            </p:extLst>
          </p:nvPr>
        </p:nvGraphicFramePr>
        <p:xfrm>
          <a:off x="3431705" y="4059474"/>
          <a:ext cx="1833033" cy="13779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0" name="Chart 69"/>
          <p:cNvGraphicFramePr>
            <a:graphicFrameLocks/>
          </p:cNvGraphicFramePr>
          <p:nvPr>
            <p:extLst>
              <p:ext uri="{D42A27DB-BD31-4B8C-83A1-F6EECF244321}">
                <p14:modId xmlns:p14="http://schemas.microsoft.com/office/powerpoint/2010/main" val="2241531275"/>
              </p:ext>
            </p:extLst>
          </p:nvPr>
        </p:nvGraphicFramePr>
        <p:xfrm>
          <a:off x="6295341" y="4045991"/>
          <a:ext cx="1833033" cy="13779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1" name="Chart 70"/>
          <p:cNvGraphicFramePr>
            <a:graphicFrameLocks/>
          </p:cNvGraphicFramePr>
          <p:nvPr>
            <p:extLst>
              <p:ext uri="{D42A27DB-BD31-4B8C-83A1-F6EECF244321}">
                <p14:modId xmlns:p14="http://schemas.microsoft.com/office/powerpoint/2010/main" val="2736758773"/>
              </p:ext>
            </p:extLst>
          </p:nvPr>
        </p:nvGraphicFramePr>
        <p:xfrm>
          <a:off x="6295341" y="5373216"/>
          <a:ext cx="1833033" cy="1377950"/>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Box 1">
            <a:extLst>
              <a:ext uri="{FF2B5EF4-FFF2-40B4-BE49-F238E27FC236}">
                <a16:creationId xmlns:a16="http://schemas.microsoft.com/office/drawing/2014/main" id="{D2CB019A-F3F9-4C00-9FC9-BAD90D6D1EB3}"/>
              </a:ext>
            </a:extLst>
          </p:cNvPr>
          <p:cNvSpPr txBox="1"/>
          <p:nvPr/>
        </p:nvSpPr>
        <p:spPr>
          <a:xfrm>
            <a:off x="6804445" y="5797269"/>
            <a:ext cx="864092" cy="49876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dirty="0">
                <a:solidFill>
                  <a:srgbClr val="00A99A"/>
                </a:solidFill>
                <a:latin typeface="Arial" panose="020B0604020202020204" pitchFamily="34" charset="0"/>
                <a:cs typeface="Arial" panose="020B0604020202020204" pitchFamily="34" charset="0"/>
              </a:rPr>
              <a:t>64</a:t>
            </a:r>
            <a:r>
              <a:rPr lang="en-US" sz="1200" b="0" i="0" u="none" strike="noStrike" dirty="0">
                <a:solidFill>
                  <a:srgbClr val="00A99A"/>
                </a:solidFill>
                <a:latin typeface="Times New Roman"/>
                <a:cs typeface="Times New Roman"/>
              </a:rPr>
              <a:t>%</a:t>
            </a:r>
            <a:endParaRPr lang="en-US" sz="1100" dirty="0">
              <a:solidFill>
                <a:srgbClr val="00A99A"/>
              </a:solidFill>
            </a:endParaRPr>
          </a:p>
        </p:txBody>
      </p:sp>
      <p:sp>
        <p:nvSpPr>
          <p:cNvPr id="28" name="TextBox 1">
            <a:extLst>
              <a:ext uri="{FF2B5EF4-FFF2-40B4-BE49-F238E27FC236}">
                <a16:creationId xmlns:a16="http://schemas.microsoft.com/office/drawing/2014/main" id="{BD66E49A-D2A7-4DAA-9CE8-D6BDFF11F141}"/>
              </a:ext>
            </a:extLst>
          </p:cNvPr>
          <p:cNvSpPr txBox="1"/>
          <p:nvPr/>
        </p:nvSpPr>
        <p:spPr>
          <a:xfrm>
            <a:off x="6829228" y="4408574"/>
            <a:ext cx="814526" cy="5455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i="0" u="none" strike="noStrike" dirty="0">
                <a:solidFill>
                  <a:srgbClr val="00A99A"/>
                </a:solidFill>
                <a:latin typeface="Arial" panose="020B0604020202020204" pitchFamily="34" charset="0"/>
                <a:cs typeface="Arial" panose="020B0604020202020204" pitchFamily="34" charset="0"/>
              </a:rPr>
              <a:t>14</a:t>
            </a:r>
            <a:r>
              <a:rPr lang="en-US" sz="1200" b="0" i="0" u="none" strike="noStrike" dirty="0">
                <a:solidFill>
                  <a:srgbClr val="00A99A"/>
                </a:solidFill>
                <a:latin typeface="Times New Roman"/>
                <a:cs typeface="Times New Roman"/>
              </a:rPr>
              <a:t>%</a:t>
            </a:r>
            <a:endParaRPr lang="en-US" sz="1100" dirty="0">
              <a:solidFill>
                <a:srgbClr val="00A99A"/>
              </a:solidFill>
            </a:endParaRPr>
          </a:p>
        </p:txBody>
      </p:sp>
      <p:sp>
        <p:nvSpPr>
          <p:cNvPr id="29" name="TextBox 33">
            <a:extLst>
              <a:ext uri="{FF2B5EF4-FFF2-40B4-BE49-F238E27FC236}">
                <a16:creationId xmlns:a16="http://schemas.microsoft.com/office/drawing/2014/main" id="{80E4DB5E-2685-46E4-A80E-7EAF9C47710B}"/>
              </a:ext>
            </a:extLst>
          </p:cNvPr>
          <p:cNvSpPr txBox="1">
            <a:spLocks noChangeArrowheads="1"/>
          </p:cNvSpPr>
          <p:nvPr/>
        </p:nvSpPr>
        <p:spPr bwMode="auto">
          <a:xfrm>
            <a:off x="6792806" y="3008826"/>
            <a:ext cx="887370" cy="5847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a:solidFill>
                  <a:srgbClr val="00A99A"/>
                </a:solidFill>
                <a:latin typeface="Arial" charset="0"/>
              </a:rPr>
              <a:t>88</a:t>
            </a:r>
            <a:r>
              <a:rPr kumimoji="0" lang="en-US" sz="1200" b="1" i="0" u="none" strike="noStrike" kern="0" cap="none" spc="0" normalizeH="0" baseline="0" noProof="0" dirty="0">
                <a:ln>
                  <a:noFill/>
                </a:ln>
                <a:solidFill>
                  <a:srgbClr val="00A99A"/>
                </a:solidFill>
                <a:effectLst/>
                <a:uLnTx/>
                <a:uFillTx/>
                <a:latin typeface="Arial" charset="0"/>
                <a:ea typeface="+mn-ea"/>
                <a:cs typeface="+mn-cs"/>
              </a:rPr>
              <a:t>%</a:t>
            </a:r>
            <a:endParaRPr kumimoji="0" lang="en-GB" sz="2800" b="1" i="0" u="none" strike="noStrike" kern="0" cap="none" spc="0" normalizeH="0" baseline="0" noProof="0" dirty="0">
              <a:ln>
                <a:noFill/>
              </a:ln>
              <a:solidFill>
                <a:srgbClr val="00A99A"/>
              </a:solidFill>
              <a:effectLst/>
              <a:uLnTx/>
              <a:uFillTx/>
              <a:latin typeface="Arial" charset="0"/>
              <a:ea typeface="+mn-ea"/>
              <a:cs typeface="+mn-cs"/>
            </a:endParaRPr>
          </a:p>
        </p:txBody>
      </p:sp>
      <p:cxnSp>
        <p:nvCxnSpPr>
          <p:cNvPr id="30" name="Straight Connector 29">
            <a:extLst>
              <a:ext uri="{FF2B5EF4-FFF2-40B4-BE49-F238E27FC236}">
                <a16:creationId xmlns:a16="http://schemas.microsoft.com/office/drawing/2014/main" id="{9BC66A14-4860-4029-8A31-C22888FD5EDB}"/>
              </a:ext>
            </a:extLst>
          </p:cNvPr>
          <p:cNvCxnSpPr/>
          <p:nvPr/>
        </p:nvCxnSpPr>
        <p:spPr>
          <a:xfrm>
            <a:off x="3926707" y="5589065"/>
            <a:ext cx="219579" cy="258365"/>
          </a:xfrm>
          <a:prstGeom prst="line">
            <a:avLst/>
          </a:prstGeom>
          <a:ln w="28575">
            <a:solidFill>
              <a:srgbClr val="63CDF6"/>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20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PWID in South Asia, </a:t>
            </a:r>
            <a:br>
              <a:rPr lang="en-US" dirty="0"/>
            </a:br>
            <a:r>
              <a:rPr lang="en-US" dirty="0"/>
              <a:t>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6914506"/>
              </p:ext>
            </p:extLst>
          </p:nvPr>
        </p:nvGraphicFramePr>
        <p:xfrm>
          <a:off x="407368" y="2276872"/>
          <a:ext cx="6400800" cy="3940283"/>
        </p:xfrm>
        <a:graphic>
          <a:graphicData uri="http://schemas.openxmlformats.org/drawingml/2006/table">
            <a:tbl>
              <a:tblPr/>
              <a:tblGrid>
                <a:gridCol w="14630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336196362"/>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Corporal or capital punishment for drug offences</a:t>
                      </a:r>
                      <a:endParaRPr lang="en-GB" sz="14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Compulsory center for PWID</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Diversion from prisons to community service</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Afghanistan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Bangladesh</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Bhutan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India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Maldives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Nepal</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Pakistan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Sri Lanka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pSp>
        <p:nvGrpSpPr>
          <p:cNvPr id="32" name="Group 31">
            <a:extLst>
              <a:ext uri="{FF2B5EF4-FFF2-40B4-BE49-F238E27FC236}">
                <a16:creationId xmlns:a16="http://schemas.microsoft.com/office/drawing/2014/main" id="{AF34E3D6-F378-4CA6-AA7A-131A01960D24}"/>
              </a:ext>
            </a:extLst>
          </p:cNvPr>
          <p:cNvGrpSpPr/>
          <p:nvPr/>
        </p:nvGrpSpPr>
        <p:grpSpPr>
          <a:xfrm>
            <a:off x="2497975" y="2924944"/>
            <a:ext cx="411480" cy="3312368"/>
            <a:chOff x="2497975" y="2924944"/>
            <a:chExt cx="411480" cy="3312368"/>
          </a:xfrm>
        </p:grpSpPr>
        <p:sp>
          <p:nvSpPr>
            <p:cNvPr id="4" name="Oval 3">
              <a:extLst>
                <a:ext uri="{FF2B5EF4-FFF2-40B4-BE49-F238E27FC236}">
                  <a16:creationId xmlns:a16="http://schemas.microsoft.com/office/drawing/2014/main" id="{7E479F92-D03C-4806-8461-EF79B5EECA60}"/>
                </a:ext>
              </a:extLst>
            </p:cNvPr>
            <p:cNvSpPr/>
            <p:nvPr/>
          </p:nvSpPr>
          <p:spPr>
            <a:xfrm>
              <a:off x="2497975" y="2924944"/>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2A4687-BC2B-4681-8AE2-70B65331A84F}"/>
                </a:ext>
              </a:extLst>
            </p:cNvPr>
            <p:cNvSpPr/>
            <p:nvPr/>
          </p:nvSpPr>
          <p:spPr>
            <a:xfrm>
              <a:off x="2497975" y="333935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D848595-9D63-4809-A57A-CF7D17EE84DD}"/>
                </a:ext>
              </a:extLst>
            </p:cNvPr>
            <p:cNvSpPr/>
            <p:nvPr/>
          </p:nvSpPr>
          <p:spPr>
            <a:xfrm>
              <a:off x="2497975" y="375377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AA744F-7CD4-44F2-834B-8D64CF5AF3F1}"/>
                </a:ext>
              </a:extLst>
            </p:cNvPr>
            <p:cNvSpPr/>
            <p:nvPr/>
          </p:nvSpPr>
          <p:spPr>
            <a:xfrm>
              <a:off x="2497975" y="416818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2CE37BA-C93C-413B-B865-7491383EAA91}"/>
                </a:ext>
              </a:extLst>
            </p:cNvPr>
            <p:cNvSpPr/>
            <p:nvPr/>
          </p:nvSpPr>
          <p:spPr>
            <a:xfrm>
              <a:off x="2497975" y="4582596"/>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5F74109-2237-4951-B99C-2080918B3B48}"/>
                </a:ext>
              </a:extLst>
            </p:cNvPr>
            <p:cNvSpPr/>
            <p:nvPr/>
          </p:nvSpPr>
          <p:spPr>
            <a:xfrm>
              <a:off x="2497975" y="4997009"/>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CBE5B2B-F018-4397-9A5E-FB5E3FBBFC1C}"/>
                </a:ext>
              </a:extLst>
            </p:cNvPr>
            <p:cNvSpPr/>
            <p:nvPr/>
          </p:nvSpPr>
          <p:spPr>
            <a:xfrm>
              <a:off x="2497975" y="541142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37E12A1-E583-4FAA-9051-7A27D2C4F9CF}"/>
                </a:ext>
              </a:extLst>
            </p:cNvPr>
            <p:cNvSpPr/>
            <p:nvPr/>
          </p:nvSpPr>
          <p:spPr>
            <a:xfrm>
              <a:off x="2497975" y="582583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9F3DE772-0AAB-4B5A-A729-2D87281B669E}"/>
              </a:ext>
            </a:extLst>
          </p:cNvPr>
          <p:cNvGrpSpPr/>
          <p:nvPr/>
        </p:nvGrpSpPr>
        <p:grpSpPr>
          <a:xfrm>
            <a:off x="4141788" y="2924944"/>
            <a:ext cx="411480" cy="3312368"/>
            <a:chOff x="2497975" y="2924944"/>
            <a:chExt cx="411480" cy="3312368"/>
          </a:xfrm>
        </p:grpSpPr>
        <p:sp>
          <p:nvSpPr>
            <p:cNvPr id="34" name="Oval 33">
              <a:extLst>
                <a:ext uri="{FF2B5EF4-FFF2-40B4-BE49-F238E27FC236}">
                  <a16:creationId xmlns:a16="http://schemas.microsoft.com/office/drawing/2014/main" id="{EE0327DB-7CA1-4FD2-B387-BE310CCDA833}"/>
                </a:ext>
              </a:extLst>
            </p:cNvPr>
            <p:cNvSpPr/>
            <p:nvPr/>
          </p:nvSpPr>
          <p:spPr>
            <a:xfrm>
              <a:off x="2497975" y="292494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0867C73-3508-4DC1-8702-E61342BF727D}"/>
                </a:ext>
              </a:extLst>
            </p:cNvPr>
            <p:cNvSpPr/>
            <p:nvPr/>
          </p:nvSpPr>
          <p:spPr>
            <a:xfrm>
              <a:off x="2497975" y="333935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FBC99D-CFEE-4CA2-827D-292E5C0C98A9}"/>
                </a:ext>
              </a:extLst>
            </p:cNvPr>
            <p:cNvSpPr/>
            <p:nvPr/>
          </p:nvSpPr>
          <p:spPr>
            <a:xfrm>
              <a:off x="2497975" y="3753770"/>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8B29861-C585-435F-BE16-3A4C7ED81762}"/>
                </a:ext>
              </a:extLst>
            </p:cNvPr>
            <p:cNvSpPr/>
            <p:nvPr/>
          </p:nvSpPr>
          <p:spPr>
            <a:xfrm>
              <a:off x="2497975" y="416818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E67462B-32AB-4BC7-BBF7-0634FA4BA0E6}"/>
                </a:ext>
              </a:extLst>
            </p:cNvPr>
            <p:cNvSpPr/>
            <p:nvPr/>
          </p:nvSpPr>
          <p:spPr>
            <a:xfrm>
              <a:off x="2497975" y="4582596"/>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E3D1886-844A-4253-B067-D15DD219F35A}"/>
                </a:ext>
              </a:extLst>
            </p:cNvPr>
            <p:cNvSpPr/>
            <p:nvPr/>
          </p:nvSpPr>
          <p:spPr>
            <a:xfrm>
              <a:off x="2497975" y="4997009"/>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0F34BFF-8B3A-4199-A0D2-E723E379F555}"/>
                </a:ext>
              </a:extLst>
            </p:cNvPr>
            <p:cNvSpPr/>
            <p:nvPr/>
          </p:nvSpPr>
          <p:spPr>
            <a:xfrm>
              <a:off x="2497975" y="541142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F5953C5-7E95-4E1C-B6DC-0C2FCC45D59F}"/>
                </a:ext>
              </a:extLst>
            </p:cNvPr>
            <p:cNvSpPr/>
            <p:nvPr/>
          </p:nvSpPr>
          <p:spPr>
            <a:xfrm>
              <a:off x="2497975" y="582583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B0B558C-6785-4042-A4C6-4110C3B01A00}"/>
              </a:ext>
            </a:extLst>
          </p:cNvPr>
          <p:cNvGrpSpPr/>
          <p:nvPr/>
        </p:nvGrpSpPr>
        <p:grpSpPr>
          <a:xfrm>
            <a:off x="5785602" y="2924944"/>
            <a:ext cx="411480" cy="3312368"/>
            <a:chOff x="2497975" y="2924944"/>
            <a:chExt cx="411480" cy="3312368"/>
          </a:xfrm>
        </p:grpSpPr>
        <p:sp>
          <p:nvSpPr>
            <p:cNvPr id="43" name="Oval 42">
              <a:extLst>
                <a:ext uri="{FF2B5EF4-FFF2-40B4-BE49-F238E27FC236}">
                  <a16:creationId xmlns:a16="http://schemas.microsoft.com/office/drawing/2014/main" id="{C086F53D-EC03-4098-A497-368E949042EF}"/>
                </a:ext>
              </a:extLst>
            </p:cNvPr>
            <p:cNvSpPr/>
            <p:nvPr/>
          </p:nvSpPr>
          <p:spPr>
            <a:xfrm>
              <a:off x="2497975" y="292494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A9D6BAB-168F-43DB-BBD3-DFC00E2E68AE}"/>
                </a:ext>
              </a:extLst>
            </p:cNvPr>
            <p:cNvSpPr/>
            <p:nvPr/>
          </p:nvSpPr>
          <p:spPr>
            <a:xfrm>
              <a:off x="2497975" y="333935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17C03D-C14C-4EA0-A8A4-849684D6611E}"/>
                </a:ext>
              </a:extLst>
            </p:cNvPr>
            <p:cNvSpPr/>
            <p:nvPr/>
          </p:nvSpPr>
          <p:spPr>
            <a:xfrm>
              <a:off x="2497975" y="375377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54F2340-0D6D-402C-B762-E640659CAAD5}"/>
                </a:ext>
              </a:extLst>
            </p:cNvPr>
            <p:cNvSpPr/>
            <p:nvPr/>
          </p:nvSpPr>
          <p:spPr>
            <a:xfrm>
              <a:off x="2497975" y="416818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46DE881-AE70-4E62-83F8-16D2A7EA3F03}"/>
                </a:ext>
              </a:extLst>
            </p:cNvPr>
            <p:cNvSpPr/>
            <p:nvPr/>
          </p:nvSpPr>
          <p:spPr>
            <a:xfrm>
              <a:off x="2497975" y="458259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C29763D-7DB4-475B-A83E-E52395EC99CD}"/>
                </a:ext>
              </a:extLst>
            </p:cNvPr>
            <p:cNvSpPr/>
            <p:nvPr/>
          </p:nvSpPr>
          <p:spPr>
            <a:xfrm>
              <a:off x="2497975" y="4997009"/>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B3F52A4-0AEC-42C7-ACF1-B09FA2E266D2}"/>
                </a:ext>
              </a:extLst>
            </p:cNvPr>
            <p:cNvSpPr/>
            <p:nvPr/>
          </p:nvSpPr>
          <p:spPr>
            <a:xfrm>
              <a:off x="2497975" y="541142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1931046-6047-4EFD-9F7C-0597A88E49F5}"/>
                </a:ext>
              </a:extLst>
            </p:cNvPr>
            <p:cNvSpPr/>
            <p:nvPr/>
          </p:nvSpPr>
          <p:spPr>
            <a:xfrm>
              <a:off x="2497975" y="582583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1" name="Table 50">
            <a:extLst>
              <a:ext uri="{FF2B5EF4-FFF2-40B4-BE49-F238E27FC236}">
                <a16:creationId xmlns:a16="http://schemas.microsoft.com/office/drawing/2014/main" id="{AE110FD3-4117-48C1-9DC3-F05BF2ACF797}"/>
              </a:ext>
            </a:extLst>
          </p:cNvPr>
          <p:cNvGraphicFramePr>
            <a:graphicFrameLocks noGrp="1"/>
          </p:cNvGraphicFramePr>
          <p:nvPr>
            <p:extLst>
              <p:ext uri="{D42A27DB-BD31-4B8C-83A1-F6EECF244321}">
                <p14:modId xmlns:p14="http://schemas.microsoft.com/office/powerpoint/2010/main" val="1430430953"/>
              </p:ext>
            </p:extLst>
          </p:nvPr>
        </p:nvGraphicFramePr>
        <p:xfrm>
          <a:off x="7524628" y="3279903"/>
          <a:ext cx="4207440" cy="1813560"/>
        </p:xfrm>
        <a:graphic>
          <a:graphicData uri="http://schemas.openxmlformats.org/drawingml/2006/table">
            <a:tbl>
              <a:tblPr firstRow="1" bandRow="1">
                <a:tableStyleId>{5C22544A-7EE6-4342-B048-85BDC9FD1C3A}</a:tableStyleId>
              </a:tblPr>
              <a:tblGrid>
                <a:gridCol w="4207440">
                  <a:extLst>
                    <a:ext uri="{9D8B030D-6E8A-4147-A177-3AD203B41FA5}">
                      <a16:colId xmlns:a16="http://schemas.microsoft.com/office/drawing/2014/main" val="2008839283"/>
                    </a:ext>
                  </a:extLst>
                </a:gridCol>
              </a:tblGrid>
              <a:tr h="365760">
                <a:tc>
                  <a:txBody>
                    <a:bodyPr/>
                    <a:lstStyle/>
                    <a:p>
                      <a:pPr algn="l"/>
                      <a:r>
                        <a:rPr lang="en-US" sz="1100" b="0" kern="1200" dirty="0">
                          <a:solidFill>
                            <a:schemeClr val="tx1"/>
                          </a:solidFill>
                          <a:latin typeface="+mn-lt"/>
                          <a:ea typeface="+mn-ea"/>
                          <a:cs typeface="+mn-cs"/>
                        </a:rPr>
                        <a:t>The law or policy provides an enabling environment</a:t>
                      </a:r>
                    </a:p>
                    <a:p>
                      <a:pPr algn="l"/>
                      <a:r>
                        <a:rPr lang="en-US" sz="1100" b="0" kern="1200" dirty="0">
                          <a:solidFill>
                            <a:schemeClr val="tx1"/>
                          </a:solidFill>
                          <a:latin typeface="+mn-lt"/>
                          <a:ea typeface="+mn-ea"/>
                          <a:cs typeface="+mn-cs"/>
                        </a:rPr>
                        <a:t>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pPr algn="just"/>
                      <a:r>
                        <a:rPr lang="en-US" sz="1100" dirty="0">
                          <a:solidFill>
                            <a:schemeClr val="tx1"/>
                          </a:solidFill>
                        </a:rPr>
                        <a:t>Punitive law or policy; there is no enabling law or policy; the law or policy does not provide an enabling environment 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r>
                        <a:rPr lang="en-US" sz="1100" dirty="0">
                          <a:solidFill>
                            <a:schemeClr val="tx1"/>
                          </a:solidFill>
                        </a:rPr>
                        <a:t>Information is unavailable or unclear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60" name="Group 59">
            <a:extLst>
              <a:ext uri="{FF2B5EF4-FFF2-40B4-BE49-F238E27FC236}">
                <a16:creationId xmlns:a16="http://schemas.microsoft.com/office/drawing/2014/main" id="{2297D2C2-1543-43CC-82C3-63C64C0F0ED2}"/>
              </a:ext>
            </a:extLst>
          </p:cNvPr>
          <p:cNvGrpSpPr/>
          <p:nvPr/>
        </p:nvGrpSpPr>
        <p:grpSpPr>
          <a:xfrm>
            <a:off x="7104112" y="3342867"/>
            <a:ext cx="411480" cy="1814325"/>
            <a:chOff x="7228684" y="2919098"/>
            <a:chExt cx="411480" cy="1814325"/>
          </a:xfrm>
        </p:grpSpPr>
        <p:sp>
          <p:nvSpPr>
            <p:cNvPr id="56" name="Oval 55">
              <a:extLst>
                <a:ext uri="{FF2B5EF4-FFF2-40B4-BE49-F238E27FC236}">
                  <a16:creationId xmlns:a16="http://schemas.microsoft.com/office/drawing/2014/main" id="{32FC009B-A65E-44DA-B80D-523816CD3D6D}"/>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4EB30DC-EBBD-4722-B5F9-86FD68743821}"/>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FD74709-4982-4873-9584-4E944711EC35}"/>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667EBB7-EBDB-4DF3-8346-68D0FF856DF4}"/>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11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among PWID in South-East Asia,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7176120" y="6463059"/>
            <a:ext cx="4807464" cy="5078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20781993"/>
              </p:ext>
            </p:extLst>
          </p:nvPr>
        </p:nvGraphicFramePr>
        <p:xfrm>
          <a:off x="766440" y="1700808"/>
          <a:ext cx="6172200" cy="5174723"/>
        </p:xfrm>
        <a:graphic>
          <a:graphicData uri="http://schemas.openxmlformats.org/drawingml/2006/table">
            <a:tbl>
              <a:tblPr/>
              <a:tblGrid>
                <a:gridCol w="12344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742823737"/>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Corporal or capital punishment for drug offences</a:t>
                      </a:r>
                      <a:endParaRPr lang="en-GB" sz="14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Compulsory center for PWID</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Diversion from prisons to community service</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Brunei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Cambodia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Indonesia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Lao PDR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Malaysia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Myanmar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Philippines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Singapore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Thailand</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9308245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Timor-Leste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370841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Viet Nam</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74620401"/>
                  </a:ext>
                </a:extLst>
              </a:tr>
            </a:tbl>
          </a:graphicData>
        </a:graphic>
      </p:graphicFrame>
      <p:grpSp>
        <p:nvGrpSpPr>
          <p:cNvPr id="4" name="Group 3">
            <a:extLst>
              <a:ext uri="{FF2B5EF4-FFF2-40B4-BE49-F238E27FC236}">
                <a16:creationId xmlns:a16="http://schemas.microsoft.com/office/drawing/2014/main" id="{63018F9F-4C68-4C97-8383-EE55CDA777D9}"/>
              </a:ext>
            </a:extLst>
          </p:cNvPr>
          <p:cNvGrpSpPr/>
          <p:nvPr/>
        </p:nvGrpSpPr>
        <p:grpSpPr>
          <a:xfrm>
            <a:off x="2660184" y="2348878"/>
            <a:ext cx="411480" cy="4506093"/>
            <a:chOff x="2497975" y="2348880"/>
            <a:chExt cx="411480" cy="4506093"/>
          </a:xfrm>
        </p:grpSpPr>
        <p:sp>
          <p:nvSpPr>
            <p:cNvPr id="10" name="Oval 9">
              <a:extLst>
                <a:ext uri="{FF2B5EF4-FFF2-40B4-BE49-F238E27FC236}">
                  <a16:creationId xmlns:a16="http://schemas.microsoft.com/office/drawing/2014/main" id="{1BE9B2DD-B593-4870-B40B-04CFE0FEAB1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A4CE845-D09E-4C52-80F6-BACD09886A88}"/>
                </a:ext>
              </a:extLst>
            </p:cNvPr>
            <p:cNvSpPr/>
            <p:nvPr/>
          </p:nvSpPr>
          <p:spPr>
            <a:xfrm>
              <a:off x="2497975" y="2758341"/>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EDFBE7B-ACC8-4D46-BD34-48B61A746718}"/>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980C365-9959-4AAC-B90A-DBB02D548E6D}"/>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DBEACA0-E864-424C-A63A-AFFC64F88FD5}"/>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1F3576-26A4-4935-B217-8A4E87A79A07}"/>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6E9166B-0CE3-42E7-BB43-F84CF0ABC382}"/>
                </a:ext>
              </a:extLst>
            </p:cNvPr>
            <p:cNvSpPr/>
            <p:nvPr/>
          </p:nvSpPr>
          <p:spPr>
            <a:xfrm>
              <a:off x="2497975" y="4805646"/>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08CE2D2-E3A3-431C-A014-B128C5BED8F1}"/>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BC6CD9-86E7-476A-A8A6-97C1B18914B5}"/>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703412-6846-4A91-9729-050E239A45CC}"/>
                </a:ext>
              </a:extLst>
            </p:cNvPr>
            <p:cNvSpPr/>
            <p:nvPr/>
          </p:nvSpPr>
          <p:spPr>
            <a:xfrm>
              <a:off x="2497975" y="6034029"/>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A17B5C1-BB89-4291-AEFA-EA0CD1D18D6B}"/>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90E7BF8-2970-4B2B-8F61-0836516192C2}"/>
              </a:ext>
            </a:extLst>
          </p:cNvPr>
          <p:cNvGrpSpPr/>
          <p:nvPr/>
        </p:nvGrpSpPr>
        <p:grpSpPr>
          <a:xfrm>
            <a:off x="4246691" y="2348878"/>
            <a:ext cx="411480" cy="4506093"/>
            <a:chOff x="2497975" y="2348880"/>
            <a:chExt cx="411480" cy="4506093"/>
          </a:xfrm>
        </p:grpSpPr>
        <p:sp>
          <p:nvSpPr>
            <p:cNvPr id="22" name="Oval 21">
              <a:extLst>
                <a:ext uri="{FF2B5EF4-FFF2-40B4-BE49-F238E27FC236}">
                  <a16:creationId xmlns:a16="http://schemas.microsoft.com/office/drawing/2014/main" id="{92ED797C-DECA-4EA8-BE1F-0CF033EE3723}"/>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508AE78-1E02-446A-AFFF-7F134AD20EB3}"/>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2042E8-836D-4BDD-8F16-E794EAEE98A0}"/>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82A68F9-D7E4-48D0-A86E-693DDC1F41BE}"/>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1A96DB6-38D3-43EA-AB41-581D52B7C05D}"/>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DFD2CA9-910E-48AB-870B-0D3DD582FB92}"/>
                </a:ext>
              </a:extLst>
            </p:cNvPr>
            <p:cNvSpPr/>
            <p:nvPr/>
          </p:nvSpPr>
          <p:spPr>
            <a:xfrm>
              <a:off x="2497975" y="4396185"/>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9F2DE90-AA4A-437E-BF6E-EB05E297C71A}"/>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3FEABE3-462D-48A5-A212-6269CF463D1C}"/>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CDABCC7-DB7B-492E-87AE-6C8D27B76DC5}"/>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3659F52-5011-4A3C-8E36-4A1A34592469}"/>
                </a:ext>
              </a:extLst>
            </p:cNvPr>
            <p:cNvSpPr/>
            <p:nvPr/>
          </p:nvSpPr>
          <p:spPr>
            <a:xfrm>
              <a:off x="2497975" y="6034029"/>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71CC081-2B19-4BF8-9B8E-ED1FEB2AD430}"/>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8D2A606-1543-48AF-A0BE-91713DF37650}"/>
              </a:ext>
            </a:extLst>
          </p:cNvPr>
          <p:cNvGrpSpPr/>
          <p:nvPr/>
        </p:nvGrpSpPr>
        <p:grpSpPr>
          <a:xfrm>
            <a:off x="5841620" y="2348878"/>
            <a:ext cx="411480" cy="4506093"/>
            <a:chOff x="2497975" y="2348880"/>
            <a:chExt cx="411480" cy="4506093"/>
          </a:xfrm>
        </p:grpSpPr>
        <p:sp>
          <p:nvSpPr>
            <p:cNvPr id="34" name="Oval 33">
              <a:extLst>
                <a:ext uri="{FF2B5EF4-FFF2-40B4-BE49-F238E27FC236}">
                  <a16:creationId xmlns:a16="http://schemas.microsoft.com/office/drawing/2014/main" id="{35964D49-0B34-41CE-B40A-8BE7BE7AC9B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2805CF-8963-44CF-BED0-B5C15A9819A3}"/>
                </a:ext>
              </a:extLst>
            </p:cNvPr>
            <p:cNvSpPr/>
            <p:nvPr/>
          </p:nvSpPr>
          <p:spPr>
            <a:xfrm>
              <a:off x="2497975" y="2758341"/>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8BC5530-133F-4461-8B7B-A85E9E79B42D}"/>
                </a:ext>
              </a:extLst>
            </p:cNvPr>
            <p:cNvSpPr/>
            <p:nvPr/>
          </p:nvSpPr>
          <p:spPr>
            <a:xfrm>
              <a:off x="2497975" y="316780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A024CBB-C20D-4BCE-93D3-57BC10E4A670}"/>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82D2011-39A3-4500-9EC4-C3D09719C53E}"/>
                </a:ext>
              </a:extLst>
            </p:cNvPr>
            <p:cNvSpPr/>
            <p:nvPr/>
          </p:nvSpPr>
          <p:spPr>
            <a:xfrm>
              <a:off x="2497975" y="398672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E35E30D-65E1-40C3-9836-6FA313535105}"/>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20971EC-596E-45BA-8FA2-C5BEF2F6A721}"/>
                </a:ext>
              </a:extLst>
            </p:cNvPr>
            <p:cNvSpPr/>
            <p:nvPr/>
          </p:nvSpPr>
          <p:spPr>
            <a:xfrm>
              <a:off x="2497975" y="4805646"/>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B8D4BC0-A209-4EDD-95D5-23510848A2B2}"/>
                </a:ext>
              </a:extLst>
            </p:cNvPr>
            <p:cNvSpPr/>
            <p:nvPr/>
          </p:nvSpPr>
          <p:spPr>
            <a:xfrm>
              <a:off x="2497975" y="521510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5781BBD-190E-4675-A4ED-F0E362122E6A}"/>
                </a:ext>
              </a:extLst>
            </p:cNvPr>
            <p:cNvSpPr/>
            <p:nvPr/>
          </p:nvSpPr>
          <p:spPr>
            <a:xfrm>
              <a:off x="2497975" y="562456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D7A4249-322C-485F-BB47-5F243D2F163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7746BBB-4175-402E-B9CB-0316A64F2D48}"/>
                </a:ext>
              </a:extLst>
            </p:cNvPr>
            <p:cNvSpPr/>
            <p:nvPr/>
          </p:nvSpPr>
          <p:spPr>
            <a:xfrm>
              <a:off x="2497975" y="644349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5" name="Table 44">
            <a:extLst>
              <a:ext uri="{FF2B5EF4-FFF2-40B4-BE49-F238E27FC236}">
                <a16:creationId xmlns:a16="http://schemas.microsoft.com/office/drawing/2014/main" id="{23606767-61BA-477B-A80A-83A97ACD4EE6}"/>
              </a:ext>
            </a:extLst>
          </p:cNvPr>
          <p:cNvGraphicFramePr>
            <a:graphicFrameLocks noGrp="1"/>
          </p:cNvGraphicFramePr>
          <p:nvPr>
            <p:extLst>
              <p:ext uri="{D42A27DB-BD31-4B8C-83A1-F6EECF244321}">
                <p14:modId xmlns:p14="http://schemas.microsoft.com/office/powerpoint/2010/main" val="1123372405"/>
              </p:ext>
            </p:extLst>
          </p:nvPr>
        </p:nvGraphicFramePr>
        <p:xfrm>
          <a:off x="7524628" y="3279903"/>
          <a:ext cx="4207440" cy="1813560"/>
        </p:xfrm>
        <a:graphic>
          <a:graphicData uri="http://schemas.openxmlformats.org/drawingml/2006/table">
            <a:tbl>
              <a:tblPr firstRow="1" bandRow="1">
                <a:tableStyleId>{5C22544A-7EE6-4342-B048-85BDC9FD1C3A}</a:tableStyleId>
              </a:tblPr>
              <a:tblGrid>
                <a:gridCol w="4207440">
                  <a:extLst>
                    <a:ext uri="{9D8B030D-6E8A-4147-A177-3AD203B41FA5}">
                      <a16:colId xmlns:a16="http://schemas.microsoft.com/office/drawing/2014/main" val="2008839283"/>
                    </a:ext>
                  </a:extLst>
                </a:gridCol>
              </a:tblGrid>
              <a:tr h="365760">
                <a:tc>
                  <a:txBody>
                    <a:bodyPr/>
                    <a:lstStyle/>
                    <a:p>
                      <a:pPr algn="l"/>
                      <a:r>
                        <a:rPr lang="en-US" sz="1100" b="0" kern="1200" dirty="0">
                          <a:solidFill>
                            <a:schemeClr val="tx1"/>
                          </a:solidFill>
                          <a:latin typeface="+mn-lt"/>
                          <a:ea typeface="+mn-ea"/>
                          <a:cs typeface="+mn-cs"/>
                        </a:rPr>
                        <a:t>The law or policy provides an enabling environment</a:t>
                      </a:r>
                    </a:p>
                    <a:p>
                      <a:pPr algn="l"/>
                      <a:r>
                        <a:rPr lang="en-US" sz="1100" b="0" kern="1200" dirty="0">
                          <a:solidFill>
                            <a:schemeClr val="tx1"/>
                          </a:solidFill>
                          <a:latin typeface="+mn-lt"/>
                          <a:ea typeface="+mn-ea"/>
                          <a:cs typeface="+mn-cs"/>
                        </a:rPr>
                        <a:t>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pPr algn="just"/>
                      <a:r>
                        <a:rPr lang="en-US" sz="1100" dirty="0">
                          <a:solidFill>
                            <a:schemeClr val="tx1"/>
                          </a:solidFill>
                        </a:rPr>
                        <a:t>Punitive law or policy; there is no enabling law or policy; the law or policy does not provide an enabling environment 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r>
                        <a:rPr lang="en-US" sz="1100" dirty="0">
                          <a:solidFill>
                            <a:schemeClr val="tx1"/>
                          </a:solidFill>
                        </a:rPr>
                        <a:t>Information is unavailable or unclear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46" name="Group 45">
            <a:extLst>
              <a:ext uri="{FF2B5EF4-FFF2-40B4-BE49-F238E27FC236}">
                <a16:creationId xmlns:a16="http://schemas.microsoft.com/office/drawing/2014/main" id="{A32F9E37-512B-4C07-9841-4C665E3F785E}"/>
              </a:ext>
            </a:extLst>
          </p:cNvPr>
          <p:cNvGrpSpPr/>
          <p:nvPr/>
        </p:nvGrpSpPr>
        <p:grpSpPr>
          <a:xfrm>
            <a:off x="7104112" y="3342867"/>
            <a:ext cx="411480" cy="1814325"/>
            <a:chOff x="7228684" y="2919098"/>
            <a:chExt cx="411480" cy="1814325"/>
          </a:xfrm>
        </p:grpSpPr>
        <p:sp>
          <p:nvSpPr>
            <p:cNvPr id="47" name="Oval 46">
              <a:extLst>
                <a:ext uri="{FF2B5EF4-FFF2-40B4-BE49-F238E27FC236}">
                  <a16:creationId xmlns:a16="http://schemas.microsoft.com/office/drawing/2014/main" id="{0CF8104C-685D-41D2-8936-39C0F8292063}"/>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85F6D93-83C3-4405-BD3C-D726D23EA23A}"/>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AB2171C-1527-4411-8C7C-4C3F6ED71680}"/>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E1BA3DB-AC26-4D2C-A300-79400589E6FC}"/>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6283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PWID in East Asia,</a:t>
            </a:r>
            <a:br>
              <a:rPr lang="en-US" dirty="0"/>
            </a:br>
            <a:r>
              <a:rPr lang="en-US" dirty="0"/>
              <a:t>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55164119"/>
              </p:ext>
            </p:extLst>
          </p:nvPr>
        </p:nvGraphicFramePr>
        <p:xfrm>
          <a:off x="766440" y="2335659"/>
          <a:ext cx="6172200" cy="3848843"/>
        </p:xfrm>
        <a:graphic>
          <a:graphicData uri="http://schemas.openxmlformats.org/drawingml/2006/table">
            <a:tbl>
              <a:tblPr/>
              <a:tblGrid>
                <a:gridCol w="12344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3833198990"/>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Corporal or capital punishment for drug offences</a:t>
                      </a:r>
                      <a:endParaRPr lang="en-GB" sz="14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Compulsory center for PWID</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Diversion from prisons to community service</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China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Japan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Mongolia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DPR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Republic of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8" name="Table 7">
            <a:extLst>
              <a:ext uri="{FF2B5EF4-FFF2-40B4-BE49-F238E27FC236}">
                <a16:creationId xmlns:a16="http://schemas.microsoft.com/office/drawing/2014/main" id="{9BB9186C-A25F-41C0-A866-36F75EA0D6E3}"/>
              </a:ext>
            </a:extLst>
          </p:cNvPr>
          <p:cNvGraphicFramePr>
            <a:graphicFrameLocks noGrp="1"/>
          </p:cNvGraphicFramePr>
          <p:nvPr>
            <p:extLst>
              <p:ext uri="{D42A27DB-BD31-4B8C-83A1-F6EECF244321}">
                <p14:modId xmlns:p14="http://schemas.microsoft.com/office/powerpoint/2010/main" val="2686499399"/>
              </p:ext>
            </p:extLst>
          </p:nvPr>
        </p:nvGraphicFramePr>
        <p:xfrm>
          <a:off x="7524628" y="3279903"/>
          <a:ext cx="4207440" cy="1813560"/>
        </p:xfrm>
        <a:graphic>
          <a:graphicData uri="http://schemas.openxmlformats.org/drawingml/2006/table">
            <a:tbl>
              <a:tblPr firstRow="1" bandRow="1">
                <a:tableStyleId>{5C22544A-7EE6-4342-B048-85BDC9FD1C3A}</a:tableStyleId>
              </a:tblPr>
              <a:tblGrid>
                <a:gridCol w="4207440">
                  <a:extLst>
                    <a:ext uri="{9D8B030D-6E8A-4147-A177-3AD203B41FA5}">
                      <a16:colId xmlns:a16="http://schemas.microsoft.com/office/drawing/2014/main" val="2008839283"/>
                    </a:ext>
                  </a:extLst>
                </a:gridCol>
              </a:tblGrid>
              <a:tr h="365760">
                <a:tc>
                  <a:txBody>
                    <a:bodyPr/>
                    <a:lstStyle/>
                    <a:p>
                      <a:pPr algn="l"/>
                      <a:r>
                        <a:rPr lang="en-US" sz="1100" b="0" kern="1200" dirty="0">
                          <a:solidFill>
                            <a:schemeClr val="tx1"/>
                          </a:solidFill>
                          <a:latin typeface="+mn-lt"/>
                          <a:ea typeface="+mn-ea"/>
                          <a:cs typeface="+mn-cs"/>
                        </a:rPr>
                        <a:t>The law or policy provides an enabling environment</a:t>
                      </a:r>
                    </a:p>
                    <a:p>
                      <a:pPr algn="l"/>
                      <a:r>
                        <a:rPr lang="en-US" sz="1100" b="0" kern="1200" dirty="0">
                          <a:solidFill>
                            <a:schemeClr val="tx1"/>
                          </a:solidFill>
                          <a:latin typeface="+mn-lt"/>
                          <a:ea typeface="+mn-ea"/>
                          <a:cs typeface="+mn-cs"/>
                        </a:rPr>
                        <a:t>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pPr algn="just"/>
                      <a:r>
                        <a:rPr lang="en-US" sz="1100" dirty="0">
                          <a:solidFill>
                            <a:schemeClr val="tx1"/>
                          </a:solidFill>
                        </a:rPr>
                        <a:t>Punitive law or policy; there is no enabling law or policy; the law or policy does not provide an enabling environment 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r>
                        <a:rPr lang="en-US" sz="1100" dirty="0">
                          <a:solidFill>
                            <a:schemeClr val="tx1"/>
                          </a:solidFill>
                        </a:rPr>
                        <a:t>Information is unavailable or unclear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10" name="Group 9">
            <a:extLst>
              <a:ext uri="{FF2B5EF4-FFF2-40B4-BE49-F238E27FC236}">
                <a16:creationId xmlns:a16="http://schemas.microsoft.com/office/drawing/2014/main" id="{EE0DE8E1-0CF2-427C-AA4F-9BAF2165D5E8}"/>
              </a:ext>
            </a:extLst>
          </p:cNvPr>
          <p:cNvGrpSpPr/>
          <p:nvPr/>
        </p:nvGrpSpPr>
        <p:grpSpPr>
          <a:xfrm>
            <a:off x="7104112" y="3342867"/>
            <a:ext cx="411480" cy="1814325"/>
            <a:chOff x="7228684" y="2919098"/>
            <a:chExt cx="411480" cy="1814325"/>
          </a:xfrm>
        </p:grpSpPr>
        <p:sp>
          <p:nvSpPr>
            <p:cNvPr id="11" name="Oval 10">
              <a:extLst>
                <a:ext uri="{FF2B5EF4-FFF2-40B4-BE49-F238E27FC236}">
                  <a16:creationId xmlns:a16="http://schemas.microsoft.com/office/drawing/2014/main" id="{E7A36A71-EC11-47AA-A7F2-57E237E54449}"/>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C59992-D745-4583-ADC9-3DF164F418FA}"/>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3C588F3-85CA-41EF-B4D0-1ACD0AFFAC46}"/>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AFD4066-5DAB-46C4-80AD-E5835A4FD6FF}"/>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B3AFF8E-80E5-4FC4-B450-6175D2102B1C}"/>
              </a:ext>
            </a:extLst>
          </p:cNvPr>
          <p:cNvGrpSpPr/>
          <p:nvPr/>
        </p:nvGrpSpPr>
        <p:grpSpPr>
          <a:xfrm>
            <a:off x="2567608" y="3083467"/>
            <a:ext cx="411480" cy="3003768"/>
            <a:chOff x="2497975" y="3089528"/>
            <a:chExt cx="411480" cy="3003768"/>
          </a:xfrm>
        </p:grpSpPr>
        <p:sp>
          <p:nvSpPr>
            <p:cNvPr id="16" name="Oval 15">
              <a:extLst>
                <a:ext uri="{FF2B5EF4-FFF2-40B4-BE49-F238E27FC236}">
                  <a16:creationId xmlns:a16="http://schemas.microsoft.com/office/drawing/2014/main" id="{E7B706C8-CA5A-4170-A324-4E7CE23EB24C}"/>
                </a:ext>
              </a:extLst>
            </p:cNvPr>
            <p:cNvSpPr/>
            <p:nvPr/>
          </p:nvSpPr>
          <p:spPr>
            <a:xfrm>
              <a:off x="2497975" y="308952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AD2020-773D-4C80-84DF-C8F9DB90C073}"/>
                </a:ext>
              </a:extLst>
            </p:cNvPr>
            <p:cNvSpPr/>
            <p:nvPr/>
          </p:nvSpPr>
          <p:spPr>
            <a:xfrm>
              <a:off x="2497975" y="373760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D07B92B-B539-4BDE-B4EF-FCDFDCB5896C}"/>
                </a:ext>
              </a:extLst>
            </p:cNvPr>
            <p:cNvSpPr/>
            <p:nvPr/>
          </p:nvSpPr>
          <p:spPr>
            <a:xfrm>
              <a:off x="2497975" y="4385672"/>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F521F2A-7DB8-405B-8446-49C402C8338B}"/>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CDED2BF-D1DC-4F50-AAAB-9045CE902742}"/>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2CBA204-9302-4FDD-8EB3-F2270CF1EEFE}"/>
              </a:ext>
            </a:extLst>
          </p:cNvPr>
          <p:cNvGrpSpPr/>
          <p:nvPr/>
        </p:nvGrpSpPr>
        <p:grpSpPr>
          <a:xfrm>
            <a:off x="4306827" y="3083467"/>
            <a:ext cx="411480" cy="3003768"/>
            <a:chOff x="2497975" y="3089528"/>
            <a:chExt cx="411480" cy="3003768"/>
          </a:xfrm>
        </p:grpSpPr>
        <p:sp>
          <p:nvSpPr>
            <p:cNvPr id="26" name="Oval 25">
              <a:extLst>
                <a:ext uri="{FF2B5EF4-FFF2-40B4-BE49-F238E27FC236}">
                  <a16:creationId xmlns:a16="http://schemas.microsoft.com/office/drawing/2014/main" id="{31611C9F-BA99-4599-AFB4-130977BCE56F}"/>
                </a:ext>
              </a:extLst>
            </p:cNvPr>
            <p:cNvSpPr/>
            <p:nvPr/>
          </p:nvSpPr>
          <p:spPr>
            <a:xfrm>
              <a:off x="2497975" y="308952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E33E64E-F76A-41DE-9F55-AE040CA7ED5A}"/>
                </a:ext>
              </a:extLst>
            </p:cNvPr>
            <p:cNvSpPr/>
            <p:nvPr/>
          </p:nvSpPr>
          <p:spPr>
            <a:xfrm>
              <a:off x="2497975" y="373760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E90CEAE-2615-415C-BA4B-27AD43031CAD}"/>
                </a:ext>
              </a:extLst>
            </p:cNvPr>
            <p:cNvSpPr/>
            <p:nvPr/>
          </p:nvSpPr>
          <p:spPr>
            <a:xfrm>
              <a:off x="2497975" y="438567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3255CD1-AA73-49D4-A988-13A7613A1442}"/>
                </a:ext>
              </a:extLst>
            </p:cNvPr>
            <p:cNvSpPr/>
            <p:nvPr/>
          </p:nvSpPr>
          <p:spPr>
            <a:xfrm>
              <a:off x="2497975" y="5015742"/>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C14E981-CDAD-4CE9-B36E-B8C719832952}"/>
                </a:ext>
              </a:extLst>
            </p:cNvPr>
            <p:cNvSpPr/>
            <p:nvPr/>
          </p:nvSpPr>
          <p:spPr>
            <a:xfrm>
              <a:off x="2497975" y="5681816"/>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3A1145A-EB50-4AE5-A3DD-977CE6D006D6}"/>
              </a:ext>
            </a:extLst>
          </p:cNvPr>
          <p:cNvGrpSpPr/>
          <p:nvPr/>
        </p:nvGrpSpPr>
        <p:grpSpPr>
          <a:xfrm>
            <a:off x="5890260" y="3083467"/>
            <a:ext cx="411480" cy="3003768"/>
            <a:chOff x="2497975" y="3089528"/>
            <a:chExt cx="411480" cy="3003768"/>
          </a:xfrm>
        </p:grpSpPr>
        <p:sp>
          <p:nvSpPr>
            <p:cNvPr id="32" name="Oval 31">
              <a:extLst>
                <a:ext uri="{FF2B5EF4-FFF2-40B4-BE49-F238E27FC236}">
                  <a16:creationId xmlns:a16="http://schemas.microsoft.com/office/drawing/2014/main" id="{51421D1A-F296-4AC1-8988-654F3F17A75A}"/>
                </a:ext>
              </a:extLst>
            </p:cNvPr>
            <p:cNvSpPr/>
            <p:nvPr/>
          </p:nvSpPr>
          <p:spPr>
            <a:xfrm>
              <a:off x="2497975" y="30895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B8BCDF9-1B31-4A32-9845-C5E656D10160}"/>
                </a:ext>
              </a:extLst>
            </p:cNvPr>
            <p:cNvSpPr/>
            <p:nvPr/>
          </p:nvSpPr>
          <p:spPr>
            <a:xfrm>
              <a:off x="2497975" y="3737600"/>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8AF62EC-680E-4BF5-A621-43073269520B}"/>
                </a:ext>
              </a:extLst>
            </p:cNvPr>
            <p:cNvSpPr/>
            <p:nvPr/>
          </p:nvSpPr>
          <p:spPr>
            <a:xfrm>
              <a:off x="2497975" y="438567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5EA7E62-9270-4F9E-9BC6-7A195A492580}"/>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C22E593-11A1-489D-9B7B-DCB1AD964FE8}"/>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494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7" y="-68410"/>
            <a:ext cx="11395925" cy="618132"/>
          </a:xfrm>
        </p:spPr>
        <p:txBody>
          <a:bodyPr vert="horz" lIns="108786" tIns="54392" rIns="108786" bIns="54392" rtlCol="0" anchor="ctr">
            <a:noAutofit/>
          </a:bodyPr>
          <a:lstStyle/>
          <a:p>
            <a:pPr algn="l" eaLnBrk="0" fontAlgn="base" hangingPunct="0">
              <a:spcAft>
                <a:spcPct val="0"/>
              </a:spcAft>
            </a:pPr>
            <a:r>
              <a:rPr lang="en-US" sz="2800" b="1" dirty="0">
                <a:solidFill>
                  <a:srgbClr val="C00000"/>
                </a:solidFill>
              </a:rPr>
              <a:t>People who inject drugs (PWID) population size estimates</a:t>
            </a:r>
            <a:endParaRPr lang="en-GB" sz="2800" b="1" dirty="0">
              <a:solidFill>
                <a:srgbClr val="C0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88225688"/>
              </p:ext>
            </p:extLst>
          </p:nvPr>
        </p:nvGraphicFramePr>
        <p:xfrm>
          <a:off x="120237" y="426180"/>
          <a:ext cx="11924121" cy="5861315"/>
        </p:xfrm>
        <a:graphic>
          <a:graphicData uri="http://schemas.openxmlformats.org/drawingml/2006/table">
            <a:tbl>
              <a:tblPr firstRow="1" bandRow="1">
                <a:tableStyleId>{F5AB1C69-6EDB-4FF4-983F-18BD219EF322}</a:tableStyleId>
              </a:tblPr>
              <a:tblGrid>
                <a:gridCol w="1473306">
                  <a:extLst>
                    <a:ext uri="{9D8B030D-6E8A-4147-A177-3AD203B41FA5}">
                      <a16:colId xmlns:a16="http://schemas.microsoft.com/office/drawing/2014/main" val="20000"/>
                    </a:ext>
                  </a:extLst>
                </a:gridCol>
                <a:gridCol w="1528279">
                  <a:extLst>
                    <a:ext uri="{9D8B030D-6E8A-4147-A177-3AD203B41FA5}">
                      <a16:colId xmlns:a16="http://schemas.microsoft.com/office/drawing/2014/main" val="20001"/>
                    </a:ext>
                  </a:extLst>
                </a:gridCol>
                <a:gridCol w="6934941">
                  <a:extLst>
                    <a:ext uri="{9D8B030D-6E8A-4147-A177-3AD203B41FA5}">
                      <a16:colId xmlns:a16="http://schemas.microsoft.com/office/drawing/2014/main" val="20002"/>
                    </a:ext>
                  </a:extLst>
                </a:gridCol>
                <a:gridCol w="1057902">
                  <a:extLst>
                    <a:ext uri="{9D8B030D-6E8A-4147-A177-3AD203B41FA5}">
                      <a16:colId xmlns:a16="http://schemas.microsoft.com/office/drawing/2014/main" val="20003"/>
                    </a:ext>
                  </a:extLst>
                </a:gridCol>
                <a:gridCol w="929693">
                  <a:extLst>
                    <a:ext uri="{9D8B030D-6E8A-4147-A177-3AD203B41FA5}">
                      <a16:colId xmlns:a16="http://schemas.microsoft.com/office/drawing/2014/main" val="20004"/>
                    </a:ext>
                  </a:extLst>
                </a:gridCol>
              </a:tblGrid>
              <a:tr h="580437">
                <a:tc>
                  <a:txBody>
                    <a:bodyPr/>
                    <a:lstStyle/>
                    <a:p>
                      <a:pPr algn="ctr"/>
                      <a:r>
                        <a:rPr lang="en-US" sz="1200" dirty="0">
                          <a:latin typeface="Arial" panose="020B0604020202020204" pitchFamily="34" charset="0"/>
                          <a:cs typeface="Arial" panose="020B0604020202020204" pitchFamily="34" charset="0"/>
                        </a:rPr>
                        <a:t>Country</a:t>
                      </a:r>
                      <a:endParaRPr lang="en-GB" sz="1200" dirty="0">
                        <a:latin typeface="Arial" panose="020B0604020202020204" pitchFamily="34" charset="0"/>
                        <a:cs typeface="Arial" panose="020B0604020202020204" pitchFamily="34" charset="0"/>
                      </a:endParaRPr>
                    </a:p>
                  </a:txBody>
                  <a:tcPr marL="54591" marR="54591" marT="20477" marB="20477" anchor="ctr"/>
                </a:tc>
                <a:tc>
                  <a:txBody>
                    <a:bodyPr/>
                    <a:lstStyle/>
                    <a:p>
                      <a:pPr algn="ctr"/>
                      <a:r>
                        <a:rPr lang="en-US" sz="1200" dirty="0">
                          <a:latin typeface="Arial" panose="020B0604020202020204" pitchFamily="34" charset="0"/>
                          <a:cs typeface="Arial" panose="020B0604020202020204" pitchFamily="34" charset="0"/>
                        </a:rPr>
                        <a:t>Estimated size</a:t>
                      </a:r>
                      <a:endParaRPr lang="en-GB" sz="1200" dirty="0">
                        <a:latin typeface="Arial" panose="020B0604020202020204" pitchFamily="34" charset="0"/>
                        <a:cs typeface="Arial" panose="020B0604020202020204" pitchFamily="34" charset="0"/>
                      </a:endParaRPr>
                    </a:p>
                  </a:txBody>
                  <a:tcPr marL="54591" marR="54591" marT="20477" marB="20477" anchor="ctr"/>
                </a:tc>
                <a:tc>
                  <a:txBody>
                    <a:bodyPr/>
                    <a:lstStyle/>
                    <a:p>
                      <a:pPr algn="ctr"/>
                      <a:r>
                        <a:rPr lang="en-US" sz="1200" dirty="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Definition		</a:t>
                      </a:r>
                      <a:endParaRPr lang="en-GB" sz="1200" dirty="0">
                        <a:latin typeface="Arial" panose="020B0604020202020204" pitchFamily="34" charset="0"/>
                        <a:cs typeface="Arial" panose="020B0604020202020204" pitchFamily="34" charset="0"/>
                      </a:endParaRPr>
                    </a:p>
                  </a:txBody>
                  <a:tcPr marL="54591" marR="54591" marT="20477" marB="20477" anchor="ctr"/>
                </a:tc>
                <a:tc>
                  <a:txBody>
                    <a:bodyPr/>
                    <a:lstStyle/>
                    <a:p>
                      <a:pPr algn="ctr"/>
                      <a:r>
                        <a:rPr lang="en-US" sz="1200" dirty="0">
                          <a:latin typeface="Arial" panose="020B0604020202020204" pitchFamily="34" charset="0"/>
                          <a:cs typeface="Arial" panose="020B0604020202020204" pitchFamily="34" charset="0"/>
                        </a:rPr>
                        <a:t>Males </a:t>
                      </a:r>
                    </a:p>
                    <a:p>
                      <a:pPr algn="ctr"/>
                      <a:r>
                        <a:rPr lang="en-US" sz="1200" dirty="0">
                          <a:latin typeface="Arial" panose="020B0604020202020204" pitchFamily="34" charset="0"/>
                          <a:cs typeface="Arial" panose="020B0604020202020204" pitchFamily="34" charset="0"/>
                        </a:rPr>
                        <a:t>(15-49)</a:t>
                      </a:r>
                      <a:endParaRPr lang="en-GB" sz="1200" dirty="0">
                        <a:latin typeface="Arial" panose="020B0604020202020204" pitchFamily="34" charset="0"/>
                        <a:cs typeface="Arial" panose="020B0604020202020204" pitchFamily="34" charset="0"/>
                      </a:endParaRPr>
                    </a:p>
                  </a:txBody>
                  <a:tcPr marL="54591" marR="54591" marT="20477" marB="2047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As% of</a:t>
                      </a:r>
                      <a:r>
                        <a:rPr lang="en-US" sz="1200" baseline="0" dirty="0">
                          <a:latin typeface="Arial" panose="020B0604020202020204" pitchFamily="34" charset="0"/>
                          <a:cs typeface="Arial" panose="020B0604020202020204" pitchFamily="34" charset="0"/>
                        </a:rPr>
                        <a:t> males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(15-49)</a:t>
                      </a:r>
                      <a:endParaRPr lang="en-US" sz="1200" dirty="0">
                        <a:latin typeface="Arial" panose="020B0604020202020204" pitchFamily="34" charset="0"/>
                        <a:cs typeface="Arial" panose="020B0604020202020204" pitchFamily="34" charset="0"/>
                      </a:endParaRPr>
                    </a:p>
                  </a:txBody>
                  <a:tcPr marL="54591" marR="54591" marT="20477" marB="20477"/>
                </a:tc>
                <a:extLst>
                  <a:ext uri="{0D108BD9-81ED-4DB2-BD59-A6C34878D82A}">
                    <a16:rowId xmlns:a16="http://schemas.microsoft.com/office/drawing/2014/main" val="10000"/>
                  </a:ext>
                </a:extLst>
              </a:tr>
              <a:tr h="306439">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Afghanistan (2019)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25,734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 Information</a:t>
                      </a:r>
                      <a:r>
                        <a:rPr lang="en-US" sz="1000" kern="1200" baseline="0" dirty="0">
                          <a:latin typeface="Arial" panose="020B0604020202020204" pitchFamily="34" charset="0"/>
                          <a:cs typeface="Arial" panose="020B0604020202020204" pitchFamily="34" charset="0"/>
                        </a:rPr>
                        <a:t> n</a:t>
                      </a:r>
                      <a:r>
                        <a:rPr lang="en-US" sz="1000" kern="1200" dirty="0">
                          <a:latin typeface="Arial" panose="020B0604020202020204" pitchFamily="34" charset="0"/>
                          <a:cs typeface="Arial" panose="020B0604020202020204" pitchFamily="34" charset="0"/>
                        </a:rPr>
                        <a:t>ot</a:t>
                      </a:r>
                      <a:r>
                        <a:rPr lang="en-US" sz="1000" kern="1200" baseline="0" dirty="0">
                          <a:latin typeface="Arial" panose="020B0604020202020204" pitchFamily="34" charset="0"/>
                          <a:cs typeface="Arial" panose="020B0604020202020204" pitchFamily="34" charset="0"/>
                        </a:rPr>
                        <a: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9,596,723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0.27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1"/>
                  </a:ext>
                </a:extLst>
              </a:tr>
              <a:tr h="289202">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Australia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215,000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l" defTabSz="914400" rtl="0" eaLnBrk="1" latinLnBrk="0" hangingPunct="1"/>
                      <a:r>
                        <a:rPr lang="en-US" sz="1000" dirty="0">
                          <a:latin typeface="Arial" panose="020B0604020202020204" pitchFamily="34" charset="0"/>
                          <a:cs typeface="Arial" panose="020B0604020202020204" pitchFamily="34" charset="0"/>
                        </a:rPr>
                        <a:t> </a:t>
                      </a:r>
                      <a:r>
                        <a:rPr lang="en-US" sz="1000" kern="1200" dirty="0">
                          <a:latin typeface="Arial" panose="020B0604020202020204" pitchFamily="34" charset="0"/>
                          <a:cs typeface="Arial" panose="020B0604020202020204" pitchFamily="34" charset="0"/>
                        </a:rPr>
                        <a:t>Information</a:t>
                      </a:r>
                      <a:r>
                        <a:rPr lang="en-US" sz="1000" kern="1200" baseline="0" dirty="0">
                          <a:latin typeface="Arial" panose="020B0604020202020204" pitchFamily="34" charset="0"/>
                          <a:cs typeface="Arial" panose="020B0604020202020204" pitchFamily="34" charset="0"/>
                        </a:rPr>
                        <a:t> n</a:t>
                      </a:r>
                      <a:r>
                        <a:rPr lang="en-US" sz="1000" kern="1200" dirty="0">
                          <a:latin typeface="Arial" panose="020B0604020202020204" pitchFamily="34" charset="0"/>
                          <a:cs typeface="Arial" panose="020B0604020202020204" pitchFamily="34" charset="0"/>
                        </a:rPr>
                        <a:t>ot</a:t>
                      </a:r>
                      <a:r>
                        <a:rPr lang="en-US" sz="1000" kern="1200" baseline="0" dirty="0">
                          <a:latin typeface="Arial" panose="020B0604020202020204" pitchFamily="34" charset="0"/>
                          <a:cs typeface="Arial" panose="020B0604020202020204" pitchFamily="34" charset="0"/>
                        </a:rPr>
                        <a: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5,822,784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2"/>
                  </a:ext>
                </a:extLst>
              </a:tr>
              <a:tr h="504645">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Bangladesh (2015)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33,067 (Total)</a:t>
                      </a:r>
                    </a:p>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32,021 (Male)</a:t>
                      </a:r>
                    </a:p>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1045 (Female)</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l" defTabSz="914400" rtl="0" eaLnBrk="1" latinLnBrk="0" hangingPunct="1"/>
                      <a:r>
                        <a:rPr lang="en-US" sz="1000" kern="1200" dirty="0">
                          <a:latin typeface="Arial" panose="020B0604020202020204" pitchFamily="34" charset="0"/>
                          <a:cs typeface="Arial" panose="020B0604020202020204" pitchFamily="34" charset="0"/>
                        </a:rPr>
                        <a:t> Males who injected drugs within the last 1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 Females who injected drugs within the last 1 year</a:t>
                      </a:r>
                      <a:endParaRPr lang="en-US"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43,789,365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3"/>
                  </a:ext>
                </a:extLst>
              </a:tr>
              <a:tr h="464584">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Cambodia (2017)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3,202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GB" sz="1000" kern="1200" dirty="0">
                          <a:latin typeface="Arial" panose="020B0604020202020204" pitchFamily="34" charset="0"/>
                          <a:cs typeface="Arial" panose="020B0604020202020204" pitchFamily="34" charset="0"/>
                        </a:rPr>
                        <a:t>Biological male at birth, 15-49 years old, who injected drug one or more time in the last month</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4,247,759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4"/>
                  </a:ext>
                </a:extLst>
              </a:tr>
              <a:tr h="280971">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China (2013)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1,930,000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just"/>
                      <a:r>
                        <a:rPr lang="en-US" sz="1000" dirty="0">
                          <a:latin typeface="Arial" panose="020B0604020202020204" pitchFamily="34" charset="0"/>
                          <a:cs typeface="Arial" panose="020B0604020202020204" pitchFamily="34" charset="0"/>
                        </a:rPr>
                        <a:t>Persons who ever injected drugs</a:t>
                      </a:r>
                      <a:endParaRPr lang="en-GB" sz="1000" dirty="0">
                        <a:latin typeface="Arial" panose="020B0604020202020204" pitchFamily="34" charset="0"/>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397,300,323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5"/>
                  </a:ext>
                </a:extLst>
              </a:tr>
              <a:tr h="320625">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India (2016)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850,000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Persons who used any intoxicating substance through injecting route at least once within past three months</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kern="1200" dirty="0">
                          <a:effectLst/>
                          <a:latin typeface="Arial" panose="020B0604020202020204" pitchFamily="34" charset="0"/>
                          <a:cs typeface="Arial" panose="020B0604020202020204" pitchFamily="34" charset="0"/>
                        </a:rPr>
                        <a:t>336,701,558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0.25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6"/>
                  </a:ext>
                </a:extLst>
              </a:tr>
              <a:tr h="331751">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Indonesia (2019)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34,517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US" sz="1000" kern="1200" dirty="0">
                          <a:latin typeface="Arial" panose="020B0604020202020204" pitchFamily="34" charset="0"/>
                          <a:cs typeface="Arial" panose="020B0604020202020204" pitchFamily="34" charset="0"/>
                        </a:rPr>
                        <a:t>Persons who has a history of using narcotics and/or other injectable addictive substances in the past 1 year.</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73,407,113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0.05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7"/>
                  </a:ext>
                </a:extLst>
              </a:tr>
              <a:tr h="307108">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Lao PDR</a:t>
                      </a:r>
                      <a:r>
                        <a:rPr lang="en-GB" sz="1000" u="none" strike="noStrike" kern="1200" baseline="0" dirty="0">
                          <a:effectLst/>
                          <a:latin typeface="Arial" panose="020B0604020202020204" pitchFamily="34" charset="0"/>
                          <a:cs typeface="Arial" panose="020B0604020202020204" pitchFamily="34" charset="0"/>
                        </a:rPr>
                        <a:t> </a:t>
                      </a:r>
                      <a:r>
                        <a:rPr lang="en-GB" sz="1000" u="none" strike="noStrike" kern="1200" dirty="0">
                          <a:effectLst/>
                          <a:latin typeface="Arial" panose="020B0604020202020204" pitchFamily="34" charset="0"/>
                          <a:cs typeface="Arial" panose="020B0604020202020204" pitchFamily="34" charset="0"/>
                        </a:rPr>
                        <a:t>(2019)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1,661</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Information not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1,945,101</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0.09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31904637"/>
                  </a:ext>
                </a:extLst>
              </a:tr>
              <a:tr h="307108">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Malaysia (2018)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75,000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Current injectors who had been injecting drugs for at least six months</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9,173,055</a:t>
                      </a: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0.82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8"/>
                  </a:ext>
                </a:extLst>
              </a:tr>
              <a:tr h="307108">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Myanmar (2017)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93,000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Males 15+ </a:t>
                      </a:r>
                      <a:r>
                        <a:rPr lang="en-US" sz="1000" kern="1200" dirty="0" err="1">
                          <a:latin typeface="Arial" panose="020B0604020202020204" pitchFamily="34" charset="0"/>
                          <a:cs typeface="Arial" panose="020B0604020202020204" pitchFamily="34" charset="0"/>
                        </a:rPr>
                        <a:t>yrs</a:t>
                      </a:r>
                      <a:r>
                        <a:rPr lang="en-US" sz="1000" kern="1200" dirty="0">
                          <a:latin typeface="Arial" panose="020B0604020202020204" pitchFamily="34" charset="0"/>
                          <a:cs typeface="Arial" panose="020B0604020202020204" pitchFamily="34" charset="0"/>
                        </a:rPr>
                        <a:t>, who injected drugs for non-medical purposes in the past one month</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14,151,246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0.66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9"/>
                  </a:ext>
                </a:extLst>
              </a:tr>
              <a:tr h="331751">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Nepal (2016)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30,868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l" defTabSz="914400" rtl="0" eaLnBrk="1" latinLnBrk="0" hangingPunct="1"/>
                      <a:r>
                        <a:rPr lang="en-US" sz="1000" kern="1200" dirty="0">
                          <a:latin typeface="Arial" panose="020B0604020202020204" pitchFamily="34" charset="0"/>
                          <a:cs typeface="Arial" panose="020B0604020202020204" pitchFamily="34" charset="0"/>
                        </a:rPr>
                        <a:t>People who inject various drugs into their muscles or veins for the purpose of intoxication in the last 12 months</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kern="1200" dirty="0">
                          <a:effectLst/>
                          <a:latin typeface="Arial" panose="020B0604020202020204" pitchFamily="34" charset="0"/>
                          <a:cs typeface="Arial" panose="020B0604020202020204" pitchFamily="34" charset="0"/>
                        </a:rPr>
                        <a:t>5,982,377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0.52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0"/>
                  </a:ext>
                </a:extLst>
              </a:tr>
              <a:tr h="331751">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Pakistan (2016)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113,776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US" sz="1000" kern="1200" dirty="0">
                          <a:latin typeface="Arial" panose="020B0604020202020204" pitchFamily="34" charset="0"/>
                          <a:cs typeface="Arial" panose="020B0604020202020204" pitchFamily="34" charset="0"/>
                        </a:rPr>
                        <a:t>Persons 15+</a:t>
                      </a:r>
                      <a:r>
                        <a:rPr lang="en-US" sz="1000" kern="1200" baseline="0" dirty="0">
                          <a:latin typeface="Arial" panose="020B0604020202020204" pitchFamily="34" charset="0"/>
                          <a:cs typeface="Arial" panose="020B0604020202020204" pitchFamily="34" charset="0"/>
                        </a:rPr>
                        <a:t> </a:t>
                      </a:r>
                      <a:r>
                        <a:rPr lang="en-US" sz="1000" kern="1200" baseline="0" dirty="0" err="1">
                          <a:latin typeface="Arial" panose="020B0604020202020204" pitchFamily="34" charset="0"/>
                          <a:cs typeface="Arial" panose="020B0604020202020204" pitchFamily="34" charset="0"/>
                        </a:rPr>
                        <a:t>yrs</a:t>
                      </a:r>
                      <a:r>
                        <a:rPr lang="en-US" sz="1000" kern="1200" baseline="0" dirty="0">
                          <a:latin typeface="Arial" panose="020B0604020202020204" pitchFamily="34" charset="0"/>
                          <a:cs typeface="Arial" panose="020B0604020202020204" pitchFamily="34" charset="0"/>
                        </a:rPr>
                        <a:t>; who injected drugs regularly, for non-therapeutic purposes in the last 6 months</a:t>
                      </a:r>
                      <a:endParaRPr lang="en-US"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53,596,310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0.21</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1"/>
                  </a:ext>
                </a:extLst>
              </a:tr>
              <a:tr h="322500">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Philippines (2019)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7,400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Males</a:t>
                      </a:r>
                      <a:r>
                        <a:rPr lang="en-US" sz="1000" kern="1200" baseline="0" dirty="0">
                          <a:latin typeface="Arial" panose="020B0604020202020204" pitchFamily="34" charset="0"/>
                          <a:cs typeface="Arial" panose="020B0604020202020204" pitchFamily="34" charset="0"/>
                        </a:rPr>
                        <a:t> 15+ </a:t>
                      </a:r>
                      <a:r>
                        <a:rPr lang="en-US" sz="1000" kern="1200" baseline="0" dirty="0" err="1">
                          <a:latin typeface="Arial" panose="020B0604020202020204" pitchFamily="34" charset="0"/>
                          <a:cs typeface="Arial" panose="020B0604020202020204" pitchFamily="34" charset="0"/>
                        </a:rPr>
                        <a:t>yrs</a:t>
                      </a:r>
                      <a:r>
                        <a:rPr lang="en-US" sz="1000" kern="1200" baseline="0" dirty="0">
                          <a:latin typeface="Arial" panose="020B0604020202020204" pitchFamily="34" charset="0"/>
                          <a:cs typeface="Arial" panose="020B0604020202020204" pitchFamily="34" charset="0"/>
                        </a:rPr>
                        <a:t>; who injected drugs for non-medical purposes in the last six months</a:t>
                      </a:r>
                      <a:endParaRPr lang="en-US"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28,957,687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2"/>
                  </a:ext>
                </a:extLst>
              </a:tr>
              <a:tr h="254354">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Sri Lanka (2018)**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2,672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US" sz="1000" kern="1200" baseline="0" dirty="0">
                          <a:latin typeface="Arial" panose="020B0604020202020204" pitchFamily="34" charset="0"/>
                          <a:cs typeface="Arial" panose="020B0604020202020204" pitchFamily="34" charset="0"/>
                        </a:rPr>
                        <a:t>Persons who are currently injecting drugs</a:t>
                      </a:r>
                      <a:endParaRPr lang="en-GB" sz="1000" b="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4,972,656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3"/>
                  </a:ext>
                </a:extLst>
              </a:tr>
              <a:tr h="307518">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Thailand (2015)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42,650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People who inject drugs at least once within the last month</a:t>
                      </a:r>
                      <a:endParaRPr lang="en-US" sz="1000" b="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17,686,522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0.24</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4"/>
                  </a:ext>
                </a:extLst>
              </a:tr>
              <a:tr h="304306">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Viet Nam (2019)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189,000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 </a:t>
                      </a:r>
                      <a:r>
                        <a:rPr lang="en-GB" sz="1000" kern="1200" dirty="0">
                          <a:latin typeface="Arial" panose="020B0604020202020204" pitchFamily="34" charset="0"/>
                          <a:cs typeface="Arial" panose="020B0604020202020204" pitchFamily="34" charset="0"/>
                        </a:rPr>
                        <a:t>Males 16 years or older, inject drug at least 1 time in the last month</a:t>
                      </a:r>
                      <a:endParaRPr lang="en-GB" sz="1000" kern="1200" dirty="0">
                        <a:solidFill>
                          <a:schemeClr val="dk1"/>
                        </a:solidFill>
                        <a:latin typeface="Arial" panose="020B0604020202020204" pitchFamily="34" charset="0"/>
                        <a:ea typeface="+mn-ea"/>
                        <a:cs typeface="Arial" panose="020B0604020202020204" pitchFamily="34" charset="0"/>
                      </a:endParaRPr>
                    </a:p>
                  </a:txBody>
                  <a:tcPr marL="54591" marR="54591" marT="20477" marB="20477"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26,232,936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0.72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5"/>
                  </a:ext>
                </a:extLst>
              </a:tr>
            </a:tbl>
          </a:graphicData>
        </a:graphic>
      </p:graphicFrame>
      <p:sp>
        <p:nvSpPr>
          <p:cNvPr id="6" name="TextBox 5">
            <a:extLst>
              <a:ext uri="{FF2B5EF4-FFF2-40B4-BE49-F238E27FC236}">
                <a16:creationId xmlns:a16="http://schemas.microsoft.com/office/drawing/2014/main" id="{3C8875F7-C984-4829-BDF2-F5BD717CECA5}"/>
              </a:ext>
            </a:extLst>
          </p:cNvPr>
          <p:cNvSpPr txBox="1"/>
          <p:nvPr/>
        </p:nvSpPr>
        <p:spPr>
          <a:xfrm>
            <a:off x="9939231" y="6237312"/>
            <a:ext cx="2565481" cy="232957"/>
          </a:xfrm>
          <a:prstGeom prst="rect">
            <a:avLst/>
          </a:prstGeom>
          <a:noFill/>
        </p:spPr>
        <p:txBody>
          <a:bodyPr wrap="square" lIns="108786" tIns="54392" rIns="108786" bIns="54392" rtlCol="0">
            <a:spAutoFit/>
          </a:bodyPr>
          <a:lstStyle/>
          <a:p>
            <a:pPr defTabSz="1087957">
              <a:defRPr/>
            </a:pPr>
            <a:r>
              <a:rPr lang="en-US" sz="800" dirty="0">
                <a:solidFill>
                  <a:prstClr val="black"/>
                </a:solidFill>
                <a:cs typeface="Arial" panose="020B0604020202020204" pitchFamily="34" charset="0"/>
              </a:rPr>
              <a:t>* Based on mapping and enumeration, 2018. </a:t>
            </a:r>
            <a:endParaRPr lang="en-GB" sz="800" dirty="0">
              <a:solidFill>
                <a:prstClr val="black"/>
              </a:solidFill>
              <a:cs typeface="Arial" panose="020B0604020202020204" pitchFamily="34" charset="0"/>
            </a:endParaRPr>
          </a:p>
        </p:txBody>
      </p:sp>
      <p:sp>
        <p:nvSpPr>
          <p:cNvPr id="3" name="TextBox 2">
            <a:extLst>
              <a:ext uri="{FF2B5EF4-FFF2-40B4-BE49-F238E27FC236}">
                <a16:creationId xmlns:a16="http://schemas.microsoft.com/office/drawing/2014/main" id="{5B498784-368B-4092-81C5-5A6B6DC0BFB7}"/>
              </a:ext>
            </a:extLst>
          </p:cNvPr>
          <p:cNvSpPr txBox="1"/>
          <p:nvPr/>
        </p:nvSpPr>
        <p:spPr>
          <a:xfrm>
            <a:off x="1" y="6377004"/>
            <a:ext cx="11395926" cy="507831"/>
          </a:xfrm>
          <a:prstGeom prst="rect">
            <a:avLst/>
          </a:prstGeom>
          <a:noFill/>
        </p:spPr>
        <p:txBody>
          <a:bodyPr wrap="square" rtlCol="0">
            <a:spAutoFit/>
          </a:bodyPr>
          <a:lstStyle/>
          <a:p>
            <a:pPr defTabSz="914034">
              <a:defRPr/>
            </a:pPr>
            <a:r>
              <a:rPr lang="en-US" sz="900" dirty="0">
                <a:solidFill>
                  <a:prstClr val="black"/>
                </a:solidFill>
                <a:cs typeface="Arial" panose="020B0604020202020204" pitchFamily="34" charset="0"/>
              </a:rPr>
              <a:t>Source: Global AIDS Monitoring reporting  2016 to 2020, China 2013 HIV estimation, </a:t>
            </a:r>
            <a:r>
              <a:rPr lang="en-US" sz="900" dirty="0" err="1">
                <a:solidFill>
                  <a:prstClr val="black"/>
                </a:solidFill>
                <a:cs typeface="Arial" panose="020B0604020202020204" pitchFamily="34" charset="0"/>
              </a:rPr>
              <a:t>Ambekar</a:t>
            </a:r>
            <a:r>
              <a:rPr lang="en-US" sz="900" dirty="0">
                <a:solidFill>
                  <a:prstClr val="black"/>
                </a:solidFill>
                <a:cs typeface="Arial" panose="020B0604020202020204" pitchFamily="34" charset="0"/>
              </a:rPr>
              <a:t> A, Agrawal A, Rao R, Mishra AK, Khandelwal SK, </a:t>
            </a:r>
            <a:r>
              <a:rPr lang="en-US" sz="900" dirty="0" err="1">
                <a:solidFill>
                  <a:prstClr val="black"/>
                </a:solidFill>
                <a:cs typeface="Arial" panose="020B0604020202020204" pitchFamily="34" charset="0"/>
              </a:rPr>
              <a:t>Chadda</a:t>
            </a:r>
            <a:r>
              <a:rPr lang="en-US" sz="900" dirty="0">
                <a:solidFill>
                  <a:prstClr val="black"/>
                </a:solidFill>
                <a:cs typeface="Arial" panose="020B0604020202020204" pitchFamily="34" charset="0"/>
              </a:rPr>
              <a:t> RK on behalf of the group of investigators for the National Survey on Extent and Pattern of Substance Use in India (2019). Magnitude of Substance Use in India. New Delhi: Ministry of Social Justice and Empowerment, Government of </a:t>
            </a:r>
            <a:r>
              <a:rPr lang="en-US" sz="900" dirty="0" err="1">
                <a:solidFill>
                  <a:prstClr val="black"/>
                </a:solidFill>
                <a:cs typeface="Arial" panose="020B0604020202020204" pitchFamily="34" charset="0"/>
              </a:rPr>
              <a:t>Indiaand</a:t>
            </a:r>
            <a:r>
              <a:rPr lang="en-US" sz="900" dirty="0">
                <a:solidFill>
                  <a:prstClr val="black"/>
                </a:solidFill>
                <a:cs typeface="Arial" panose="020B0604020202020204" pitchFamily="34" charset="0"/>
              </a:rPr>
              <a:t> United Nations, Department of Economic and Social Affairs, Population Division (2020). World Population Prospects 2019</a:t>
            </a:r>
            <a:endParaRPr lang="en-GB" sz="900" dirty="0">
              <a:solidFill>
                <a:prstClr val="black"/>
              </a:solidFill>
              <a:cs typeface="Arial" panose="020B0604020202020204" pitchFamily="34" charset="0"/>
            </a:endParaRPr>
          </a:p>
        </p:txBody>
      </p:sp>
    </p:spTree>
    <p:extLst>
      <p:ext uri="{BB962C8B-B14F-4D97-AF65-F5344CB8AC3E}">
        <p14:creationId xmlns:p14="http://schemas.microsoft.com/office/powerpoint/2010/main" val="4094245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227388"/>
            <a:ext cx="11792240" cy="504000"/>
          </a:xfrm>
        </p:spPr>
        <p:txBody>
          <a:bodyPr/>
          <a:lstStyle/>
          <a:p>
            <a:r>
              <a:rPr lang="en-US" dirty="0"/>
              <a:t>Punitive laws hindering the HIV response among PWID in the Pacific,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7176120" y="6463059"/>
            <a:ext cx="4807464" cy="5078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36323631"/>
              </p:ext>
            </p:extLst>
          </p:nvPr>
        </p:nvGraphicFramePr>
        <p:xfrm>
          <a:off x="623392" y="1700808"/>
          <a:ext cx="6400800" cy="5174723"/>
        </p:xfrm>
        <a:graphic>
          <a:graphicData uri="http://schemas.openxmlformats.org/drawingml/2006/table">
            <a:tbl>
              <a:tblPr/>
              <a:tblGrid>
                <a:gridCol w="14630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742823737"/>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Corporal or capital punishment for drug offences</a:t>
                      </a:r>
                      <a:endParaRPr lang="en-GB" sz="14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400" b="1" i="0" u="none" strike="noStrike" dirty="0">
                          <a:solidFill>
                            <a:srgbClr val="595959"/>
                          </a:solidFill>
                          <a:effectLst/>
                          <a:latin typeface="Arial" pitchFamily="34" charset="0"/>
                          <a:cs typeface="Arial" pitchFamily="34" charset="0"/>
                        </a:rPr>
                        <a:t>Compulsory center for PWID</a:t>
                      </a:r>
                      <a:endParaRPr lang="en-GB" sz="14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Diversion from prisons to community service</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Fiji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Kiribati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Marshall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FSM *</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Nauru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PNG</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Samoa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Solomon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Tonga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9308245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Tuvalu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370841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Vanuatu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74620401"/>
                  </a:ext>
                </a:extLst>
              </a:tr>
            </a:tbl>
          </a:graphicData>
        </a:graphic>
      </p:graphicFrame>
      <p:grpSp>
        <p:nvGrpSpPr>
          <p:cNvPr id="4" name="Group 3">
            <a:extLst>
              <a:ext uri="{FF2B5EF4-FFF2-40B4-BE49-F238E27FC236}">
                <a16:creationId xmlns:a16="http://schemas.microsoft.com/office/drawing/2014/main" id="{63018F9F-4C68-4C97-8383-EE55CDA777D9}"/>
              </a:ext>
            </a:extLst>
          </p:cNvPr>
          <p:cNvGrpSpPr/>
          <p:nvPr/>
        </p:nvGrpSpPr>
        <p:grpSpPr>
          <a:xfrm>
            <a:off x="2660184" y="2348878"/>
            <a:ext cx="411480" cy="4506093"/>
            <a:chOff x="2497975" y="2348880"/>
            <a:chExt cx="411480" cy="4506093"/>
          </a:xfrm>
        </p:grpSpPr>
        <p:sp>
          <p:nvSpPr>
            <p:cNvPr id="10" name="Oval 9">
              <a:extLst>
                <a:ext uri="{FF2B5EF4-FFF2-40B4-BE49-F238E27FC236}">
                  <a16:creationId xmlns:a16="http://schemas.microsoft.com/office/drawing/2014/main" id="{1BE9B2DD-B593-4870-B40B-04CFE0FEAB1D}"/>
                </a:ext>
              </a:extLst>
            </p:cNvPr>
            <p:cNvSpPr/>
            <p:nvPr/>
          </p:nvSpPr>
          <p:spPr>
            <a:xfrm>
              <a:off x="2497975" y="234888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9A4CE845-D09E-4C52-80F6-BACD09886A88}"/>
                </a:ext>
              </a:extLst>
            </p:cNvPr>
            <p:cNvSpPr/>
            <p:nvPr/>
          </p:nvSpPr>
          <p:spPr>
            <a:xfrm>
              <a:off x="2497975" y="2758341"/>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EDFBE7B-ACC8-4D46-BD34-48B61A746718}"/>
                </a:ext>
              </a:extLst>
            </p:cNvPr>
            <p:cNvSpPr/>
            <p:nvPr/>
          </p:nvSpPr>
          <p:spPr>
            <a:xfrm>
              <a:off x="2497975" y="3167802"/>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0980C365-9959-4AAC-B90A-DBB02D548E6D}"/>
                </a:ext>
              </a:extLst>
            </p:cNvPr>
            <p:cNvSpPr/>
            <p:nvPr/>
          </p:nvSpPr>
          <p:spPr>
            <a:xfrm>
              <a:off x="2497975" y="357726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5DBEACA0-E864-424C-A63A-AFFC64F88FD5}"/>
                </a:ext>
              </a:extLst>
            </p:cNvPr>
            <p:cNvSpPr/>
            <p:nvPr/>
          </p:nvSpPr>
          <p:spPr>
            <a:xfrm>
              <a:off x="2497975" y="3986724"/>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5" name="Oval 14">
              <a:extLst>
                <a:ext uri="{FF2B5EF4-FFF2-40B4-BE49-F238E27FC236}">
                  <a16:creationId xmlns:a16="http://schemas.microsoft.com/office/drawing/2014/main" id="{B11F3576-26A4-4935-B217-8A4E87A79A07}"/>
                </a:ext>
              </a:extLst>
            </p:cNvPr>
            <p:cNvSpPr/>
            <p:nvPr/>
          </p:nvSpPr>
          <p:spPr>
            <a:xfrm>
              <a:off x="2497975" y="4396185"/>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6" name="Oval 15">
              <a:extLst>
                <a:ext uri="{FF2B5EF4-FFF2-40B4-BE49-F238E27FC236}">
                  <a16:creationId xmlns:a16="http://schemas.microsoft.com/office/drawing/2014/main" id="{B6E9166B-0CE3-42E7-BB43-F84CF0ABC382}"/>
                </a:ext>
              </a:extLst>
            </p:cNvPr>
            <p:cNvSpPr/>
            <p:nvPr/>
          </p:nvSpPr>
          <p:spPr>
            <a:xfrm>
              <a:off x="2497975" y="4805646"/>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408CE2D2-E3A3-431C-A014-B128C5BED8F1}"/>
                </a:ext>
              </a:extLst>
            </p:cNvPr>
            <p:cNvSpPr/>
            <p:nvPr/>
          </p:nvSpPr>
          <p:spPr>
            <a:xfrm>
              <a:off x="2497975" y="5215107"/>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42BC6CD9-86E7-476A-A8A6-97C1B18914B5}"/>
                </a:ext>
              </a:extLst>
            </p:cNvPr>
            <p:cNvSpPr/>
            <p:nvPr/>
          </p:nvSpPr>
          <p:spPr>
            <a:xfrm>
              <a:off x="2497975" y="562456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id="{C3703412-6846-4A91-9729-050E239A45CC}"/>
                </a:ext>
              </a:extLst>
            </p:cNvPr>
            <p:cNvSpPr/>
            <p:nvPr/>
          </p:nvSpPr>
          <p:spPr>
            <a:xfrm>
              <a:off x="2497975" y="6034029"/>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FA17B5C1-BB89-4291-AEFA-EA0CD1D18D6B}"/>
                </a:ext>
              </a:extLst>
            </p:cNvPr>
            <p:cNvSpPr/>
            <p:nvPr/>
          </p:nvSpPr>
          <p:spPr>
            <a:xfrm>
              <a:off x="2497975" y="644349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990E7BF8-2970-4B2B-8F61-0836516192C2}"/>
              </a:ext>
            </a:extLst>
          </p:cNvPr>
          <p:cNvGrpSpPr/>
          <p:nvPr/>
        </p:nvGrpSpPr>
        <p:grpSpPr>
          <a:xfrm>
            <a:off x="4246691" y="2348878"/>
            <a:ext cx="411480" cy="4506093"/>
            <a:chOff x="2497975" y="2348880"/>
            <a:chExt cx="411480" cy="4506093"/>
          </a:xfrm>
        </p:grpSpPr>
        <p:sp>
          <p:nvSpPr>
            <p:cNvPr id="22" name="Oval 21">
              <a:extLst>
                <a:ext uri="{FF2B5EF4-FFF2-40B4-BE49-F238E27FC236}">
                  <a16:creationId xmlns:a16="http://schemas.microsoft.com/office/drawing/2014/main" id="{92ED797C-DECA-4EA8-BE1F-0CF033EE3723}"/>
                </a:ext>
              </a:extLst>
            </p:cNvPr>
            <p:cNvSpPr/>
            <p:nvPr/>
          </p:nvSpPr>
          <p:spPr>
            <a:xfrm>
              <a:off x="2497975" y="2348880"/>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1508AE78-1E02-446A-AFFF-7F134AD20EB3}"/>
                </a:ext>
              </a:extLst>
            </p:cNvPr>
            <p:cNvSpPr/>
            <p:nvPr/>
          </p:nvSpPr>
          <p:spPr>
            <a:xfrm>
              <a:off x="2497975" y="2758341"/>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8A2042E8-836D-4BDD-8F16-E794EAEE98A0}"/>
                </a:ext>
              </a:extLst>
            </p:cNvPr>
            <p:cNvSpPr/>
            <p:nvPr/>
          </p:nvSpPr>
          <p:spPr>
            <a:xfrm>
              <a:off x="2497975" y="3167802"/>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5" name="Oval 24">
              <a:extLst>
                <a:ext uri="{FF2B5EF4-FFF2-40B4-BE49-F238E27FC236}">
                  <a16:creationId xmlns:a16="http://schemas.microsoft.com/office/drawing/2014/main" id="{C82A68F9-D7E4-48D0-A86E-693DDC1F41BE}"/>
                </a:ext>
              </a:extLst>
            </p:cNvPr>
            <p:cNvSpPr/>
            <p:nvPr/>
          </p:nvSpPr>
          <p:spPr>
            <a:xfrm>
              <a:off x="2497975" y="357726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91A96DB6-38D3-43EA-AB41-581D52B7C05D}"/>
                </a:ext>
              </a:extLst>
            </p:cNvPr>
            <p:cNvSpPr/>
            <p:nvPr/>
          </p:nvSpPr>
          <p:spPr>
            <a:xfrm>
              <a:off x="2497975" y="3986724"/>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2DFD2CA9-910E-48AB-870B-0D3DD582FB92}"/>
                </a:ext>
              </a:extLst>
            </p:cNvPr>
            <p:cNvSpPr/>
            <p:nvPr/>
          </p:nvSpPr>
          <p:spPr>
            <a:xfrm>
              <a:off x="2497975" y="4396185"/>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F9F2DE90-AA4A-437E-BF6E-EB05E297C71A}"/>
                </a:ext>
              </a:extLst>
            </p:cNvPr>
            <p:cNvSpPr/>
            <p:nvPr/>
          </p:nvSpPr>
          <p:spPr>
            <a:xfrm>
              <a:off x="2497975" y="4805646"/>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B3FEABE3-462D-48A5-A212-6269CF463D1C}"/>
                </a:ext>
              </a:extLst>
            </p:cNvPr>
            <p:cNvSpPr/>
            <p:nvPr/>
          </p:nvSpPr>
          <p:spPr>
            <a:xfrm>
              <a:off x="2497975" y="5215107"/>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ACDABCC7-DB7B-492E-87AE-6C8D27B76DC5}"/>
                </a:ext>
              </a:extLst>
            </p:cNvPr>
            <p:cNvSpPr/>
            <p:nvPr/>
          </p:nvSpPr>
          <p:spPr>
            <a:xfrm>
              <a:off x="2497975" y="562456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1" name="Oval 30">
              <a:extLst>
                <a:ext uri="{FF2B5EF4-FFF2-40B4-BE49-F238E27FC236}">
                  <a16:creationId xmlns:a16="http://schemas.microsoft.com/office/drawing/2014/main" id="{33659F52-5011-4A3C-8E36-4A1A34592469}"/>
                </a:ext>
              </a:extLst>
            </p:cNvPr>
            <p:cNvSpPr/>
            <p:nvPr/>
          </p:nvSpPr>
          <p:spPr>
            <a:xfrm>
              <a:off x="2497975" y="6034029"/>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2" name="Oval 31">
              <a:extLst>
                <a:ext uri="{FF2B5EF4-FFF2-40B4-BE49-F238E27FC236}">
                  <a16:creationId xmlns:a16="http://schemas.microsoft.com/office/drawing/2014/main" id="{E71CC081-2B19-4BF8-9B8E-ED1FEB2AD430}"/>
                </a:ext>
              </a:extLst>
            </p:cNvPr>
            <p:cNvSpPr/>
            <p:nvPr/>
          </p:nvSpPr>
          <p:spPr>
            <a:xfrm>
              <a:off x="2497975" y="644349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88D2A606-1543-48AF-A0BE-91713DF37650}"/>
              </a:ext>
            </a:extLst>
          </p:cNvPr>
          <p:cNvGrpSpPr/>
          <p:nvPr/>
        </p:nvGrpSpPr>
        <p:grpSpPr>
          <a:xfrm>
            <a:off x="5841620" y="2348878"/>
            <a:ext cx="411480" cy="4506093"/>
            <a:chOff x="2497975" y="2348880"/>
            <a:chExt cx="411480" cy="4506093"/>
          </a:xfrm>
        </p:grpSpPr>
        <p:sp>
          <p:nvSpPr>
            <p:cNvPr id="34" name="Oval 33">
              <a:extLst>
                <a:ext uri="{FF2B5EF4-FFF2-40B4-BE49-F238E27FC236}">
                  <a16:creationId xmlns:a16="http://schemas.microsoft.com/office/drawing/2014/main" id="{35964D49-0B34-41CE-B40A-8BE7BE7AC9B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F72805CF-8963-44CF-BED0-B5C15A9819A3}"/>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B8BC5530-133F-4461-8B7B-A85E9E79B42D}"/>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2A024CBB-C20D-4BCE-93D3-57BC10E4A670}"/>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482D2011-39A3-4500-9EC4-C3D09719C53E}"/>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extLst>
                <a:ext uri="{FF2B5EF4-FFF2-40B4-BE49-F238E27FC236}">
                  <a16:creationId xmlns:a16="http://schemas.microsoft.com/office/drawing/2014/main" id="{9E35E30D-65E1-40C3-9836-6FA313535105}"/>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extLst>
                <a:ext uri="{FF2B5EF4-FFF2-40B4-BE49-F238E27FC236}">
                  <a16:creationId xmlns:a16="http://schemas.microsoft.com/office/drawing/2014/main" id="{720971EC-596E-45BA-8FA2-C5BEF2F6A721}"/>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4B8D4BC0-A209-4EDD-95D5-23510848A2B2}"/>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25781BBD-190E-4675-A4ED-F0E362122E6A}"/>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3" name="Oval 42">
              <a:extLst>
                <a:ext uri="{FF2B5EF4-FFF2-40B4-BE49-F238E27FC236}">
                  <a16:creationId xmlns:a16="http://schemas.microsoft.com/office/drawing/2014/main" id="{6D7A4249-322C-485F-BB47-5F243D2F163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4" name="Oval 43">
              <a:extLst>
                <a:ext uri="{FF2B5EF4-FFF2-40B4-BE49-F238E27FC236}">
                  <a16:creationId xmlns:a16="http://schemas.microsoft.com/office/drawing/2014/main" id="{57746BBB-4175-402E-B9CB-0316A64F2D48}"/>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45" name="Table 44">
            <a:extLst>
              <a:ext uri="{FF2B5EF4-FFF2-40B4-BE49-F238E27FC236}">
                <a16:creationId xmlns:a16="http://schemas.microsoft.com/office/drawing/2014/main" id="{23606767-61BA-477B-A80A-83A97ACD4EE6}"/>
              </a:ext>
            </a:extLst>
          </p:cNvPr>
          <p:cNvGraphicFramePr>
            <a:graphicFrameLocks noGrp="1"/>
          </p:cNvGraphicFramePr>
          <p:nvPr/>
        </p:nvGraphicFramePr>
        <p:xfrm>
          <a:off x="7524628" y="3279903"/>
          <a:ext cx="4207440" cy="1813560"/>
        </p:xfrm>
        <a:graphic>
          <a:graphicData uri="http://schemas.openxmlformats.org/drawingml/2006/table">
            <a:tbl>
              <a:tblPr firstRow="1" bandRow="1">
                <a:tableStyleId>{5C22544A-7EE6-4342-B048-85BDC9FD1C3A}</a:tableStyleId>
              </a:tblPr>
              <a:tblGrid>
                <a:gridCol w="4207440">
                  <a:extLst>
                    <a:ext uri="{9D8B030D-6E8A-4147-A177-3AD203B41FA5}">
                      <a16:colId xmlns:a16="http://schemas.microsoft.com/office/drawing/2014/main" val="2008839283"/>
                    </a:ext>
                  </a:extLst>
                </a:gridCol>
              </a:tblGrid>
              <a:tr h="365760">
                <a:tc>
                  <a:txBody>
                    <a:bodyPr/>
                    <a:lstStyle/>
                    <a:p>
                      <a:pPr algn="l"/>
                      <a:r>
                        <a:rPr lang="en-US" sz="1100" b="0" kern="1200" dirty="0">
                          <a:solidFill>
                            <a:schemeClr val="tx1"/>
                          </a:solidFill>
                          <a:latin typeface="+mn-lt"/>
                          <a:ea typeface="+mn-ea"/>
                          <a:cs typeface="+mn-cs"/>
                        </a:rPr>
                        <a:t>The law or policy provides an enabling environment</a:t>
                      </a:r>
                    </a:p>
                    <a:p>
                      <a:pPr algn="l"/>
                      <a:r>
                        <a:rPr lang="en-US" sz="1100" b="0" kern="1200" dirty="0">
                          <a:solidFill>
                            <a:schemeClr val="tx1"/>
                          </a:solidFill>
                          <a:latin typeface="+mn-lt"/>
                          <a:ea typeface="+mn-ea"/>
                          <a:cs typeface="+mn-cs"/>
                        </a:rPr>
                        <a:t>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pPr algn="just"/>
                      <a:r>
                        <a:rPr lang="en-US" sz="1100" dirty="0">
                          <a:solidFill>
                            <a:schemeClr val="tx1"/>
                          </a:solidFill>
                        </a:rPr>
                        <a:t>Punitive law or policy; there is no enabling law or policy; the law or policy does not provide an enabling environment for HIV responses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r>
                        <a:rPr lang="en-US" sz="1100" dirty="0">
                          <a:solidFill>
                            <a:schemeClr val="tx1"/>
                          </a:solidFill>
                        </a:rPr>
                        <a:t>Information is unavailable or unclear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46" name="Group 45">
            <a:extLst>
              <a:ext uri="{FF2B5EF4-FFF2-40B4-BE49-F238E27FC236}">
                <a16:creationId xmlns:a16="http://schemas.microsoft.com/office/drawing/2014/main" id="{A32F9E37-512B-4C07-9841-4C665E3F785E}"/>
              </a:ext>
            </a:extLst>
          </p:cNvPr>
          <p:cNvGrpSpPr/>
          <p:nvPr/>
        </p:nvGrpSpPr>
        <p:grpSpPr>
          <a:xfrm>
            <a:off x="7104112" y="3342867"/>
            <a:ext cx="411480" cy="1814325"/>
            <a:chOff x="7228684" y="2919098"/>
            <a:chExt cx="411480" cy="1814325"/>
          </a:xfrm>
        </p:grpSpPr>
        <p:sp>
          <p:nvSpPr>
            <p:cNvPr id="47" name="Oval 46">
              <a:extLst>
                <a:ext uri="{FF2B5EF4-FFF2-40B4-BE49-F238E27FC236}">
                  <a16:creationId xmlns:a16="http://schemas.microsoft.com/office/drawing/2014/main" id="{0CF8104C-685D-41D2-8936-39C0F8292063}"/>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l 47">
              <a:extLst>
                <a:ext uri="{FF2B5EF4-FFF2-40B4-BE49-F238E27FC236}">
                  <a16:creationId xmlns:a16="http://schemas.microsoft.com/office/drawing/2014/main" id="{685F6D93-83C3-4405-BD3C-D726D23EA23A}"/>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EAB2171C-1527-4411-8C7C-4C3F6ED71680}"/>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0" name="Oval 49">
              <a:extLst>
                <a:ext uri="{FF2B5EF4-FFF2-40B4-BE49-F238E27FC236}">
                  <a16:creationId xmlns:a16="http://schemas.microsoft.com/office/drawing/2014/main" id="{2E1BA3DB-AC26-4D2C-A300-79400589E6FC}"/>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sp>
        <p:nvSpPr>
          <p:cNvPr id="51" name="TextBox 50">
            <a:extLst>
              <a:ext uri="{FF2B5EF4-FFF2-40B4-BE49-F238E27FC236}">
                <a16:creationId xmlns:a16="http://schemas.microsoft.com/office/drawing/2014/main" id="{8A0233C5-0BD8-4F7F-9FD7-52C4A43356E8}"/>
              </a:ext>
            </a:extLst>
          </p:cNvPr>
          <p:cNvSpPr txBox="1"/>
          <p:nvPr/>
        </p:nvSpPr>
        <p:spPr>
          <a:xfrm>
            <a:off x="7306382" y="5962768"/>
            <a:ext cx="309634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 Micronesia (Federated States of)</a:t>
            </a:r>
          </a:p>
        </p:txBody>
      </p:sp>
    </p:spTree>
    <p:extLst>
      <p:ext uri="{BB962C8B-B14F-4D97-AF65-F5344CB8AC3E}">
        <p14:creationId xmlns:p14="http://schemas.microsoft.com/office/powerpoint/2010/main" val="1324854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PWID in South Asia, </a:t>
            </a:r>
            <a:br>
              <a:rPr lang="en-US" dirty="0"/>
            </a:br>
            <a:r>
              <a:rPr lang="en-US" dirty="0"/>
              <a:t>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02915613"/>
              </p:ext>
            </p:extLst>
          </p:nvPr>
        </p:nvGraphicFramePr>
        <p:xfrm>
          <a:off x="580786" y="2276872"/>
          <a:ext cx="7747462" cy="3928902"/>
        </p:xfrm>
        <a:graphic>
          <a:graphicData uri="http://schemas.openxmlformats.org/drawingml/2006/table">
            <a:tbl>
              <a:tblPr/>
              <a:tblGrid>
                <a:gridCol w="1163782">
                  <a:extLst>
                    <a:ext uri="{9D8B030D-6E8A-4147-A177-3AD203B41FA5}">
                      <a16:colId xmlns:a16="http://schemas.microsoft.com/office/drawing/2014/main" val="20000"/>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336196362"/>
                    </a:ext>
                  </a:extLst>
                </a:gridCol>
                <a:gridCol w="1645920">
                  <a:extLst>
                    <a:ext uri="{9D8B030D-6E8A-4147-A177-3AD203B41FA5}">
                      <a16:colId xmlns:a16="http://schemas.microsoft.com/office/drawing/2014/main" val="1349028068"/>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200" b="1" i="0" u="none" strike="noStrike" dirty="0">
                          <a:solidFill>
                            <a:srgbClr val="595959"/>
                          </a:solidFill>
                          <a:effectLst/>
                          <a:latin typeface="Arial" pitchFamily="34" charset="0"/>
                          <a:cs typeface="Arial" pitchFamily="34" charset="0"/>
                        </a:rPr>
                        <a:t>OST provided through government approved programs</a:t>
                      </a:r>
                      <a:endParaRPr lang="en-GB" sz="12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200" b="1" i="0" u="none" strike="noStrike" dirty="0">
                          <a:solidFill>
                            <a:srgbClr val="595959"/>
                          </a:solidFill>
                          <a:effectLst/>
                          <a:latin typeface="Arial" pitchFamily="34" charset="0"/>
                          <a:cs typeface="Arial" pitchFamily="34" charset="0"/>
                        </a:rPr>
                        <a:t>Young people can access OST without parental consent</a:t>
                      </a:r>
                      <a:endParaRPr lang="en-GB" sz="12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NSP provided through government approved programs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Young people can access NSP without parental consent</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Afghanistan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Bangladesh</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Bhutan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India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Maldives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Nepal</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Pakistan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Sri Lanka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pSp>
        <p:nvGrpSpPr>
          <p:cNvPr id="32" name="Group 31">
            <a:extLst>
              <a:ext uri="{FF2B5EF4-FFF2-40B4-BE49-F238E27FC236}">
                <a16:creationId xmlns:a16="http://schemas.microsoft.com/office/drawing/2014/main" id="{AF34E3D6-F378-4CA6-AA7A-131A01960D24}"/>
              </a:ext>
            </a:extLst>
          </p:cNvPr>
          <p:cNvGrpSpPr/>
          <p:nvPr/>
        </p:nvGrpSpPr>
        <p:grpSpPr>
          <a:xfrm>
            <a:off x="2308978" y="2924944"/>
            <a:ext cx="411480" cy="3312368"/>
            <a:chOff x="2497975" y="2924944"/>
            <a:chExt cx="411480" cy="3312368"/>
          </a:xfrm>
        </p:grpSpPr>
        <p:sp>
          <p:nvSpPr>
            <p:cNvPr id="4" name="Oval 3">
              <a:extLst>
                <a:ext uri="{FF2B5EF4-FFF2-40B4-BE49-F238E27FC236}">
                  <a16:creationId xmlns:a16="http://schemas.microsoft.com/office/drawing/2014/main" id="{7E479F92-D03C-4806-8461-EF79B5EECA60}"/>
                </a:ext>
              </a:extLst>
            </p:cNvPr>
            <p:cNvSpPr/>
            <p:nvPr/>
          </p:nvSpPr>
          <p:spPr>
            <a:xfrm>
              <a:off x="2497975" y="292494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F72A4687-BC2B-4681-8AE2-70B65331A84F}"/>
                </a:ext>
              </a:extLst>
            </p:cNvPr>
            <p:cNvSpPr/>
            <p:nvPr/>
          </p:nvSpPr>
          <p:spPr>
            <a:xfrm>
              <a:off x="2497975" y="333935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AD848595-9D63-4809-A57A-CF7D17EE84DD}"/>
                </a:ext>
              </a:extLst>
            </p:cNvPr>
            <p:cNvSpPr/>
            <p:nvPr/>
          </p:nvSpPr>
          <p:spPr>
            <a:xfrm>
              <a:off x="2497975" y="375377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96AA744F-7CD4-44F2-834B-8D64CF5AF3F1}"/>
                </a:ext>
              </a:extLst>
            </p:cNvPr>
            <p:cNvSpPr/>
            <p:nvPr/>
          </p:nvSpPr>
          <p:spPr>
            <a:xfrm>
              <a:off x="2497975" y="416818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F2CE37BA-C93C-413B-B865-7491383EAA91}"/>
                </a:ext>
              </a:extLst>
            </p:cNvPr>
            <p:cNvSpPr/>
            <p:nvPr/>
          </p:nvSpPr>
          <p:spPr>
            <a:xfrm>
              <a:off x="2497975" y="4582596"/>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85F74109-2237-4951-B99C-2080918B3B48}"/>
                </a:ext>
              </a:extLst>
            </p:cNvPr>
            <p:cNvSpPr/>
            <p:nvPr/>
          </p:nvSpPr>
          <p:spPr>
            <a:xfrm>
              <a:off x="2497975" y="4997009"/>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0CBE5B2B-F018-4397-9A5E-FB5E3FBBFC1C}"/>
                </a:ext>
              </a:extLst>
            </p:cNvPr>
            <p:cNvSpPr/>
            <p:nvPr/>
          </p:nvSpPr>
          <p:spPr>
            <a:xfrm>
              <a:off x="2497975" y="541142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337E12A1-E583-4FAA-9051-7A27D2C4F9CF}"/>
                </a:ext>
              </a:extLst>
            </p:cNvPr>
            <p:cNvSpPr/>
            <p:nvPr/>
          </p:nvSpPr>
          <p:spPr>
            <a:xfrm>
              <a:off x="2497975" y="582583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9F3DE772-0AAB-4B5A-A729-2D87281B669E}"/>
              </a:ext>
            </a:extLst>
          </p:cNvPr>
          <p:cNvGrpSpPr/>
          <p:nvPr/>
        </p:nvGrpSpPr>
        <p:grpSpPr>
          <a:xfrm>
            <a:off x="3965162" y="2924944"/>
            <a:ext cx="411480" cy="3312368"/>
            <a:chOff x="2497975" y="2924944"/>
            <a:chExt cx="411480" cy="3312368"/>
          </a:xfrm>
        </p:grpSpPr>
        <p:sp>
          <p:nvSpPr>
            <p:cNvPr id="34" name="Oval 33">
              <a:extLst>
                <a:ext uri="{FF2B5EF4-FFF2-40B4-BE49-F238E27FC236}">
                  <a16:creationId xmlns:a16="http://schemas.microsoft.com/office/drawing/2014/main" id="{EE0327DB-7CA1-4FD2-B387-BE310CCDA833}"/>
                </a:ext>
              </a:extLst>
            </p:cNvPr>
            <p:cNvSpPr/>
            <p:nvPr/>
          </p:nvSpPr>
          <p:spPr>
            <a:xfrm>
              <a:off x="2497975" y="292494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70867C73-3508-4DC1-8702-E61342BF727D}"/>
                </a:ext>
              </a:extLst>
            </p:cNvPr>
            <p:cNvSpPr/>
            <p:nvPr/>
          </p:nvSpPr>
          <p:spPr>
            <a:xfrm>
              <a:off x="2497975" y="333935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3CFBC99D-CFEE-4CA2-827D-292E5C0C98A9}"/>
                </a:ext>
              </a:extLst>
            </p:cNvPr>
            <p:cNvSpPr/>
            <p:nvPr/>
          </p:nvSpPr>
          <p:spPr>
            <a:xfrm>
              <a:off x="2497975" y="375377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58B29861-C585-435F-BE16-3A4C7ED81762}"/>
                </a:ext>
              </a:extLst>
            </p:cNvPr>
            <p:cNvSpPr/>
            <p:nvPr/>
          </p:nvSpPr>
          <p:spPr>
            <a:xfrm>
              <a:off x="2497975" y="416818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3E67462B-32AB-4BC7-BBF7-0634FA4BA0E6}"/>
                </a:ext>
              </a:extLst>
            </p:cNvPr>
            <p:cNvSpPr/>
            <p:nvPr/>
          </p:nvSpPr>
          <p:spPr>
            <a:xfrm>
              <a:off x="2497975" y="458259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extLst>
                <a:ext uri="{FF2B5EF4-FFF2-40B4-BE49-F238E27FC236}">
                  <a16:creationId xmlns:a16="http://schemas.microsoft.com/office/drawing/2014/main" id="{3E3D1886-844A-4253-B067-D15DD219F35A}"/>
                </a:ext>
              </a:extLst>
            </p:cNvPr>
            <p:cNvSpPr/>
            <p:nvPr/>
          </p:nvSpPr>
          <p:spPr>
            <a:xfrm>
              <a:off x="2497975" y="499700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extLst>
                <a:ext uri="{FF2B5EF4-FFF2-40B4-BE49-F238E27FC236}">
                  <a16:creationId xmlns:a16="http://schemas.microsoft.com/office/drawing/2014/main" id="{10F34BFF-8B3A-4199-A0D2-E723E379F555}"/>
                </a:ext>
              </a:extLst>
            </p:cNvPr>
            <p:cNvSpPr/>
            <p:nvPr/>
          </p:nvSpPr>
          <p:spPr>
            <a:xfrm>
              <a:off x="2497975" y="541142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0F5953C5-7E95-4E1C-B6DC-0C2FCC45D59F}"/>
                </a:ext>
              </a:extLst>
            </p:cNvPr>
            <p:cNvSpPr/>
            <p:nvPr/>
          </p:nvSpPr>
          <p:spPr>
            <a:xfrm>
              <a:off x="2497975" y="582583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FB0B558C-6785-4042-A4C6-4110C3B01A00}"/>
              </a:ext>
            </a:extLst>
          </p:cNvPr>
          <p:cNvGrpSpPr/>
          <p:nvPr/>
        </p:nvGrpSpPr>
        <p:grpSpPr>
          <a:xfrm>
            <a:off x="5621346" y="2924944"/>
            <a:ext cx="411480" cy="3312368"/>
            <a:chOff x="2497975" y="2924944"/>
            <a:chExt cx="411480" cy="3312368"/>
          </a:xfrm>
        </p:grpSpPr>
        <p:sp>
          <p:nvSpPr>
            <p:cNvPr id="43" name="Oval 42">
              <a:extLst>
                <a:ext uri="{FF2B5EF4-FFF2-40B4-BE49-F238E27FC236}">
                  <a16:creationId xmlns:a16="http://schemas.microsoft.com/office/drawing/2014/main" id="{C086F53D-EC03-4098-A497-368E949042EF}"/>
                </a:ext>
              </a:extLst>
            </p:cNvPr>
            <p:cNvSpPr/>
            <p:nvPr/>
          </p:nvSpPr>
          <p:spPr>
            <a:xfrm>
              <a:off x="2497975" y="292494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4" name="Oval 43">
              <a:extLst>
                <a:ext uri="{FF2B5EF4-FFF2-40B4-BE49-F238E27FC236}">
                  <a16:creationId xmlns:a16="http://schemas.microsoft.com/office/drawing/2014/main" id="{3A9D6BAB-168F-43DB-BBD3-DFC00E2E68AE}"/>
                </a:ext>
              </a:extLst>
            </p:cNvPr>
            <p:cNvSpPr/>
            <p:nvPr/>
          </p:nvSpPr>
          <p:spPr>
            <a:xfrm>
              <a:off x="2497975" y="333935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5" name="Oval 44">
              <a:extLst>
                <a:ext uri="{FF2B5EF4-FFF2-40B4-BE49-F238E27FC236}">
                  <a16:creationId xmlns:a16="http://schemas.microsoft.com/office/drawing/2014/main" id="{C217C03D-C14C-4EA0-A8A4-849684D6611E}"/>
                </a:ext>
              </a:extLst>
            </p:cNvPr>
            <p:cNvSpPr/>
            <p:nvPr/>
          </p:nvSpPr>
          <p:spPr>
            <a:xfrm>
              <a:off x="2497975" y="375377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6" name="Oval 45">
              <a:extLst>
                <a:ext uri="{FF2B5EF4-FFF2-40B4-BE49-F238E27FC236}">
                  <a16:creationId xmlns:a16="http://schemas.microsoft.com/office/drawing/2014/main" id="{A54F2340-0D6D-402C-B762-E640659CAAD5}"/>
                </a:ext>
              </a:extLst>
            </p:cNvPr>
            <p:cNvSpPr/>
            <p:nvPr/>
          </p:nvSpPr>
          <p:spPr>
            <a:xfrm>
              <a:off x="2497975" y="416818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7" name="Oval 46">
              <a:extLst>
                <a:ext uri="{FF2B5EF4-FFF2-40B4-BE49-F238E27FC236}">
                  <a16:creationId xmlns:a16="http://schemas.microsoft.com/office/drawing/2014/main" id="{346DE881-AE70-4E62-83F8-16D2A7EA3F03}"/>
                </a:ext>
              </a:extLst>
            </p:cNvPr>
            <p:cNvSpPr/>
            <p:nvPr/>
          </p:nvSpPr>
          <p:spPr>
            <a:xfrm>
              <a:off x="2497975" y="458259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l 47">
              <a:extLst>
                <a:ext uri="{FF2B5EF4-FFF2-40B4-BE49-F238E27FC236}">
                  <a16:creationId xmlns:a16="http://schemas.microsoft.com/office/drawing/2014/main" id="{9C29763D-7DB4-475B-A83E-E52395EC99CD}"/>
                </a:ext>
              </a:extLst>
            </p:cNvPr>
            <p:cNvSpPr/>
            <p:nvPr/>
          </p:nvSpPr>
          <p:spPr>
            <a:xfrm>
              <a:off x="2497975" y="4997009"/>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AB3F52A4-0AEC-42C7-ACF1-B09FA2E266D2}"/>
                </a:ext>
              </a:extLst>
            </p:cNvPr>
            <p:cNvSpPr/>
            <p:nvPr/>
          </p:nvSpPr>
          <p:spPr>
            <a:xfrm>
              <a:off x="2497975" y="541142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0" name="Oval 49">
              <a:extLst>
                <a:ext uri="{FF2B5EF4-FFF2-40B4-BE49-F238E27FC236}">
                  <a16:creationId xmlns:a16="http://schemas.microsoft.com/office/drawing/2014/main" id="{41931046-6047-4EFD-9F7C-0597A88E49F5}"/>
                </a:ext>
              </a:extLst>
            </p:cNvPr>
            <p:cNvSpPr/>
            <p:nvPr/>
          </p:nvSpPr>
          <p:spPr>
            <a:xfrm>
              <a:off x="2497975" y="582583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2" name="Group 51">
            <a:extLst>
              <a:ext uri="{FF2B5EF4-FFF2-40B4-BE49-F238E27FC236}">
                <a16:creationId xmlns:a16="http://schemas.microsoft.com/office/drawing/2014/main" id="{26868CAC-3EF6-459A-BB9F-AB0544106A41}"/>
              </a:ext>
            </a:extLst>
          </p:cNvPr>
          <p:cNvGrpSpPr/>
          <p:nvPr/>
        </p:nvGrpSpPr>
        <p:grpSpPr>
          <a:xfrm>
            <a:off x="7277530" y="2924944"/>
            <a:ext cx="411480" cy="3312368"/>
            <a:chOff x="2497975" y="2924944"/>
            <a:chExt cx="411480" cy="3312368"/>
          </a:xfrm>
        </p:grpSpPr>
        <p:sp>
          <p:nvSpPr>
            <p:cNvPr id="53" name="Oval 52">
              <a:extLst>
                <a:ext uri="{FF2B5EF4-FFF2-40B4-BE49-F238E27FC236}">
                  <a16:creationId xmlns:a16="http://schemas.microsoft.com/office/drawing/2014/main" id="{6049C9AF-2DAE-455F-BEBD-B6AC054607ED}"/>
                </a:ext>
              </a:extLst>
            </p:cNvPr>
            <p:cNvSpPr/>
            <p:nvPr/>
          </p:nvSpPr>
          <p:spPr>
            <a:xfrm>
              <a:off x="2497975" y="292494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4" name="Oval 53">
              <a:extLst>
                <a:ext uri="{FF2B5EF4-FFF2-40B4-BE49-F238E27FC236}">
                  <a16:creationId xmlns:a16="http://schemas.microsoft.com/office/drawing/2014/main" id="{2211590E-6C9D-4B69-8276-00F5576CEF6E}"/>
                </a:ext>
              </a:extLst>
            </p:cNvPr>
            <p:cNvSpPr/>
            <p:nvPr/>
          </p:nvSpPr>
          <p:spPr>
            <a:xfrm>
              <a:off x="2497975" y="333935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5" name="Oval 54">
              <a:extLst>
                <a:ext uri="{FF2B5EF4-FFF2-40B4-BE49-F238E27FC236}">
                  <a16:creationId xmlns:a16="http://schemas.microsoft.com/office/drawing/2014/main" id="{4F39380A-E558-4A59-BEED-4805AD99D378}"/>
                </a:ext>
              </a:extLst>
            </p:cNvPr>
            <p:cNvSpPr/>
            <p:nvPr/>
          </p:nvSpPr>
          <p:spPr>
            <a:xfrm>
              <a:off x="2497975" y="375377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1" name="Oval 60">
              <a:extLst>
                <a:ext uri="{FF2B5EF4-FFF2-40B4-BE49-F238E27FC236}">
                  <a16:creationId xmlns:a16="http://schemas.microsoft.com/office/drawing/2014/main" id="{C1BCED08-C8B4-4BD0-AD8A-45A612C7463C}"/>
                </a:ext>
              </a:extLst>
            </p:cNvPr>
            <p:cNvSpPr/>
            <p:nvPr/>
          </p:nvSpPr>
          <p:spPr>
            <a:xfrm>
              <a:off x="2497975" y="416818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2" name="Oval 61">
              <a:extLst>
                <a:ext uri="{FF2B5EF4-FFF2-40B4-BE49-F238E27FC236}">
                  <a16:creationId xmlns:a16="http://schemas.microsoft.com/office/drawing/2014/main" id="{86D28DD5-E035-47BF-A1F2-AF33056D1CDC}"/>
                </a:ext>
              </a:extLst>
            </p:cNvPr>
            <p:cNvSpPr/>
            <p:nvPr/>
          </p:nvSpPr>
          <p:spPr>
            <a:xfrm>
              <a:off x="2497975" y="458259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3" name="Oval 62">
              <a:extLst>
                <a:ext uri="{FF2B5EF4-FFF2-40B4-BE49-F238E27FC236}">
                  <a16:creationId xmlns:a16="http://schemas.microsoft.com/office/drawing/2014/main" id="{C89286C9-75F1-4E34-AAAC-27024C30235B}"/>
                </a:ext>
              </a:extLst>
            </p:cNvPr>
            <p:cNvSpPr/>
            <p:nvPr/>
          </p:nvSpPr>
          <p:spPr>
            <a:xfrm>
              <a:off x="2497975" y="499700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4" name="Oval 63">
              <a:extLst>
                <a:ext uri="{FF2B5EF4-FFF2-40B4-BE49-F238E27FC236}">
                  <a16:creationId xmlns:a16="http://schemas.microsoft.com/office/drawing/2014/main" id="{45140349-FF0E-419D-9EE3-9205E84617C5}"/>
                </a:ext>
              </a:extLst>
            </p:cNvPr>
            <p:cNvSpPr/>
            <p:nvPr/>
          </p:nvSpPr>
          <p:spPr>
            <a:xfrm>
              <a:off x="2497975" y="541142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5" name="Oval 64">
              <a:extLst>
                <a:ext uri="{FF2B5EF4-FFF2-40B4-BE49-F238E27FC236}">
                  <a16:creationId xmlns:a16="http://schemas.microsoft.com/office/drawing/2014/main" id="{08EA1688-730B-46DB-964C-1C454A06986F}"/>
                </a:ext>
              </a:extLst>
            </p:cNvPr>
            <p:cNvSpPr/>
            <p:nvPr/>
          </p:nvSpPr>
          <p:spPr>
            <a:xfrm>
              <a:off x="2497975" y="582583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66" name="Table 65">
            <a:extLst>
              <a:ext uri="{FF2B5EF4-FFF2-40B4-BE49-F238E27FC236}">
                <a16:creationId xmlns:a16="http://schemas.microsoft.com/office/drawing/2014/main" id="{D8F7F0CE-F365-4F50-8E2D-2AC072522570}"/>
              </a:ext>
            </a:extLst>
          </p:cNvPr>
          <p:cNvGraphicFramePr>
            <a:graphicFrameLocks noGrp="1"/>
          </p:cNvGraphicFramePr>
          <p:nvPr>
            <p:extLst>
              <p:ext uri="{D42A27DB-BD31-4B8C-83A1-F6EECF244321}">
                <p14:modId xmlns:p14="http://schemas.microsoft.com/office/powerpoint/2010/main" val="1519374436"/>
              </p:ext>
            </p:extLst>
          </p:nvPr>
        </p:nvGraphicFramePr>
        <p:xfrm>
          <a:off x="9240030" y="3400400"/>
          <a:ext cx="2328578" cy="1828800"/>
        </p:xfrm>
        <a:graphic>
          <a:graphicData uri="http://schemas.openxmlformats.org/drawingml/2006/table">
            <a:tbl>
              <a:tblPr firstRow="1" bandRow="1">
                <a:tableStyleId>{5C22544A-7EE6-4342-B048-85BDC9FD1C3A}</a:tableStyleId>
              </a:tblPr>
              <a:tblGrid>
                <a:gridCol w="2328578">
                  <a:extLst>
                    <a:ext uri="{9D8B030D-6E8A-4147-A177-3AD203B41FA5}">
                      <a16:colId xmlns:a16="http://schemas.microsoft.com/office/drawing/2014/main" val="2008839283"/>
                    </a:ext>
                  </a:extLst>
                </a:gridCol>
              </a:tblGrid>
              <a:tr h="457200">
                <a:tc>
                  <a:txBody>
                    <a:bodyPr/>
                    <a:lstStyle/>
                    <a:p>
                      <a:pPr algn="l"/>
                      <a:r>
                        <a:rPr lang="en-US" sz="1100" b="0" kern="1200" dirty="0">
                          <a:solidFill>
                            <a:schemeClr val="tx1"/>
                          </a:solidFill>
                          <a:latin typeface="+mn-lt"/>
                          <a:ea typeface="+mn-ea"/>
                          <a:cs typeface="+mn-cs"/>
                        </a:rPr>
                        <a:t>Yes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457200">
                <a:tc>
                  <a:txBody>
                    <a:bodyPr/>
                    <a:lstStyle/>
                    <a:p>
                      <a:pPr algn="just"/>
                      <a:r>
                        <a:rPr lang="en-US" sz="1100" dirty="0">
                          <a:solidFill>
                            <a:schemeClr val="tx1"/>
                          </a:solidFill>
                        </a:rPr>
                        <a:t>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457200">
                <a:tc>
                  <a:txBody>
                    <a:bodyPr/>
                    <a:lstStyle/>
                    <a:p>
                      <a:pPr algn="just"/>
                      <a:r>
                        <a:rPr lang="en-US" sz="1100" dirty="0">
                          <a:solidFill>
                            <a:schemeClr val="tx1"/>
                          </a:solidFill>
                        </a:rPr>
                        <a:t>Partial or ambiguous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457200">
                <a:tc>
                  <a:txBody>
                    <a:bodyPr/>
                    <a:lstStyle/>
                    <a:p>
                      <a:r>
                        <a:rPr lang="en-US" sz="1100" dirty="0">
                          <a:solidFill>
                            <a:schemeClr val="tx1"/>
                          </a:solidFill>
                        </a:rPr>
                        <a:t>No information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67" name="Group 66">
            <a:extLst>
              <a:ext uri="{FF2B5EF4-FFF2-40B4-BE49-F238E27FC236}">
                <a16:creationId xmlns:a16="http://schemas.microsoft.com/office/drawing/2014/main" id="{6FE1C588-0BE0-4204-BE26-2DA25416A42E}"/>
              </a:ext>
            </a:extLst>
          </p:cNvPr>
          <p:cNvGrpSpPr/>
          <p:nvPr/>
        </p:nvGrpSpPr>
        <p:grpSpPr>
          <a:xfrm>
            <a:off x="8819514" y="3407638"/>
            <a:ext cx="411480" cy="1814325"/>
            <a:chOff x="7228684" y="2919098"/>
            <a:chExt cx="411480" cy="1814325"/>
          </a:xfrm>
        </p:grpSpPr>
        <p:sp>
          <p:nvSpPr>
            <p:cNvPr id="68" name="Oval 67">
              <a:extLst>
                <a:ext uri="{FF2B5EF4-FFF2-40B4-BE49-F238E27FC236}">
                  <a16:creationId xmlns:a16="http://schemas.microsoft.com/office/drawing/2014/main" id="{432B3173-E787-4BDC-AD1F-A878D3811A8C}"/>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9" name="Oval 68">
              <a:extLst>
                <a:ext uri="{FF2B5EF4-FFF2-40B4-BE49-F238E27FC236}">
                  <a16:creationId xmlns:a16="http://schemas.microsoft.com/office/drawing/2014/main" id="{B89D5167-1A52-4907-ABBA-1C1909959739}"/>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70" name="Oval 69">
              <a:extLst>
                <a:ext uri="{FF2B5EF4-FFF2-40B4-BE49-F238E27FC236}">
                  <a16:creationId xmlns:a16="http://schemas.microsoft.com/office/drawing/2014/main" id="{0A4FD4BB-FF3D-477A-9520-DA79F739E395}"/>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71" name="Oval 70">
              <a:extLst>
                <a:ext uri="{FF2B5EF4-FFF2-40B4-BE49-F238E27FC236}">
                  <a16:creationId xmlns:a16="http://schemas.microsoft.com/office/drawing/2014/main" id="{C20EA9FB-EA3B-42E0-8F38-CD2B1AC5F21B}"/>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472510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among PWID in South-East Asia,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8977528" y="6217335"/>
            <a:ext cx="3006056"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97012379"/>
              </p:ext>
            </p:extLst>
          </p:nvPr>
        </p:nvGraphicFramePr>
        <p:xfrm>
          <a:off x="766440" y="1700808"/>
          <a:ext cx="7772400" cy="5163342"/>
        </p:xfrm>
        <a:graphic>
          <a:graphicData uri="http://schemas.openxmlformats.org/drawingml/2006/table">
            <a:tbl>
              <a:tblPr/>
              <a:tblGrid>
                <a:gridCol w="11887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742823737"/>
                    </a:ext>
                  </a:extLst>
                </a:gridCol>
                <a:gridCol w="1645920">
                  <a:extLst>
                    <a:ext uri="{9D8B030D-6E8A-4147-A177-3AD203B41FA5}">
                      <a16:colId xmlns:a16="http://schemas.microsoft.com/office/drawing/2014/main" val="646416930"/>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200" b="1" i="0" u="none" strike="noStrike" dirty="0">
                          <a:solidFill>
                            <a:srgbClr val="595959"/>
                          </a:solidFill>
                          <a:effectLst/>
                          <a:latin typeface="Arial" pitchFamily="34" charset="0"/>
                          <a:cs typeface="Arial" pitchFamily="34" charset="0"/>
                        </a:rPr>
                        <a:t>OST provided through government approved programs</a:t>
                      </a:r>
                      <a:endParaRPr lang="en-GB" sz="12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200" b="1" i="0" u="none" strike="noStrike" dirty="0">
                          <a:solidFill>
                            <a:srgbClr val="595959"/>
                          </a:solidFill>
                          <a:effectLst/>
                          <a:latin typeface="Arial" pitchFamily="34" charset="0"/>
                          <a:cs typeface="Arial" pitchFamily="34" charset="0"/>
                        </a:rPr>
                        <a:t>Young people can access OST without parental consent</a:t>
                      </a:r>
                      <a:endParaRPr lang="en-GB" sz="12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NSP provided through government approved programs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Young people can access NSP without parental consent</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Brunei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Cambodia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Indonesia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Lao PDR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Malaysia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Myanmar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Philippines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Singapore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Thailand</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9308245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Timor-Leste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370841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Viet Nam</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74620401"/>
                  </a:ext>
                </a:extLst>
              </a:tr>
            </a:tbl>
          </a:graphicData>
        </a:graphic>
      </p:graphicFrame>
      <p:grpSp>
        <p:nvGrpSpPr>
          <p:cNvPr id="4" name="Group 3">
            <a:extLst>
              <a:ext uri="{FF2B5EF4-FFF2-40B4-BE49-F238E27FC236}">
                <a16:creationId xmlns:a16="http://schemas.microsoft.com/office/drawing/2014/main" id="{63018F9F-4C68-4C97-8383-EE55CDA777D9}"/>
              </a:ext>
            </a:extLst>
          </p:cNvPr>
          <p:cNvGrpSpPr/>
          <p:nvPr/>
        </p:nvGrpSpPr>
        <p:grpSpPr>
          <a:xfrm>
            <a:off x="2660184" y="2348878"/>
            <a:ext cx="411480" cy="4506093"/>
            <a:chOff x="2497975" y="2348880"/>
            <a:chExt cx="411480" cy="4506093"/>
          </a:xfrm>
        </p:grpSpPr>
        <p:sp>
          <p:nvSpPr>
            <p:cNvPr id="10" name="Oval 9">
              <a:extLst>
                <a:ext uri="{FF2B5EF4-FFF2-40B4-BE49-F238E27FC236}">
                  <a16:creationId xmlns:a16="http://schemas.microsoft.com/office/drawing/2014/main" id="{1BE9B2DD-B593-4870-B40B-04CFE0FEAB1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9A4CE845-D09E-4C52-80F6-BACD09886A88}"/>
                </a:ext>
              </a:extLst>
            </p:cNvPr>
            <p:cNvSpPr/>
            <p:nvPr/>
          </p:nvSpPr>
          <p:spPr>
            <a:xfrm>
              <a:off x="2497975" y="2758341"/>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EDFBE7B-ACC8-4D46-BD34-48B61A746718}"/>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0980C365-9959-4AAC-B90A-DBB02D548E6D}"/>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5DBEACA0-E864-424C-A63A-AFFC64F88FD5}"/>
                </a:ext>
              </a:extLst>
            </p:cNvPr>
            <p:cNvSpPr/>
            <p:nvPr/>
          </p:nvSpPr>
          <p:spPr>
            <a:xfrm>
              <a:off x="2497975" y="3986724"/>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5" name="Oval 14">
              <a:extLst>
                <a:ext uri="{FF2B5EF4-FFF2-40B4-BE49-F238E27FC236}">
                  <a16:creationId xmlns:a16="http://schemas.microsoft.com/office/drawing/2014/main" id="{B11F3576-26A4-4935-B217-8A4E87A79A07}"/>
                </a:ext>
              </a:extLst>
            </p:cNvPr>
            <p:cNvSpPr/>
            <p:nvPr/>
          </p:nvSpPr>
          <p:spPr>
            <a:xfrm>
              <a:off x="2497975" y="4396185"/>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6" name="Oval 15">
              <a:extLst>
                <a:ext uri="{FF2B5EF4-FFF2-40B4-BE49-F238E27FC236}">
                  <a16:creationId xmlns:a16="http://schemas.microsoft.com/office/drawing/2014/main" id="{B6E9166B-0CE3-42E7-BB43-F84CF0ABC382}"/>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408CE2D2-E3A3-431C-A014-B128C5BED8F1}"/>
                </a:ext>
              </a:extLst>
            </p:cNvPr>
            <p:cNvSpPr/>
            <p:nvPr/>
          </p:nvSpPr>
          <p:spPr>
            <a:xfrm>
              <a:off x="2497975" y="5215107"/>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42BC6CD9-86E7-476A-A8A6-97C1B18914B5}"/>
                </a:ext>
              </a:extLst>
            </p:cNvPr>
            <p:cNvSpPr/>
            <p:nvPr/>
          </p:nvSpPr>
          <p:spPr>
            <a:xfrm>
              <a:off x="2497975" y="562456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id="{C3703412-6846-4A91-9729-050E239A45CC}"/>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FA17B5C1-BB89-4291-AEFA-EA0CD1D18D6B}"/>
                </a:ext>
              </a:extLst>
            </p:cNvPr>
            <p:cNvSpPr/>
            <p:nvPr/>
          </p:nvSpPr>
          <p:spPr>
            <a:xfrm>
              <a:off x="2497975" y="644349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990E7BF8-2970-4B2B-8F61-0836516192C2}"/>
              </a:ext>
            </a:extLst>
          </p:cNvPr>
          <p:cNvGrpSpPr/>
          <p:nvPr/>
        </p:nvGrpSpPr>
        <p:grpSpPr>
          <a:xfrm>
            <a:off x="4246691" y="2348878"/>
            <a:ext cx="411480" cy="4506093"/>
            <a:chOff x="2497975" y="2348880"/>
            <a:chExt cx="411480" cy="4506093"/>
          </a:xfrm>
        </p:grpSpPr>
        <p:sp>
          <p:nvSpPr>
            <p:cNvPr id="22" name="Oval 21">
              <a:extLst>
                <a:ext uri="{FF2B5EF4-FFF2-40B4-BE49-F238E27FC236}">
                  <a16:creationId xmlns:a16="http://schemas.microsoft.com/office/drawing/2014/main" id="{92ED797C-DECA-4EA8-BE1F-0CF033EE3723}"/>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1508AE78-1E02-446A-AFFF-7F134AD20EB3}"/>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8A2042E8-836D-4BDD-8F16-E794EAEE98A0}"/>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5" name="Oval 24">
              <a:extLst>
                <a:ext uri="{FF2B5EF4-FFF2-40B4-BE49-F238E27FC236}">
                  <a16:creationId xmlns:a16="http://schemas.microsoft.com/office/drawing/2014/main" id="{C82A68F9-D7E4-48D0-A86E-693DDC1F41BE}"/>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91A96DB6-38D3-43EA-AB41-581D52B7C05D}"/>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2DFD2CA9-910E-48AB-870B-0D3DD582FB92}"/>
                </a:ext>
              </a:extLst>
            </p:cNvPr>
            <p:cNvSpPr/>
            <p:nvPr/>
          </p:nvSpPr>
          <p:spPr>
            <a:xfrm>
              <a:off x="2497975" y="4396185"/>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F9F2DE90-AA4A-437E-BF6E-EB05E297C71A}"/>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B3FEABE3-462D-48A5-A212-6269CF463D1C}"/>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ACDABCC7-DB7B-492E-87AE-6C8D27B76DC5}"/>
                </a:ext>
              </a:extLst>
            </p:cNvPr>
            <p:cNvSpPr/>
            <p:nvPr/>
          </p:nvSpPr>
          <p:spPr>
            <a:xfrm>
              <a:off x="2497975" y="562456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1" name="Oval 30">
              <a:extLst>
                <a:ext uri="{FF2B5EF4-FFF2-40B4-BE49-F238E27FC236}">
                  <a16:creationId xmlns:a16="http://schemas.microsoft.com/office/drawing/2014/main" id="{33659F52-5011-4A3C-8E36-4A1A34592469}"/>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2" name="Oval 31">
              <a:extLst>
                <a:ext uri="{FF2B5EF4-FFF2-40B4-BE49-F238E27FC236}">
                  <a16:creationId xmlns:a16="http://schemas.microsoft.com/office/drawing/2014/main" id="{E71CC081-2B19-4BF8-9B8E-ED1FEB2AD430}"/>
                </a:ext>
              </a:extLst>
            </p:cNvPr>
            <p:cNvSpPr/>
            <p:nvPr/>
          </p:nvSpPr>
          <p:spPr>
            <a:xfrm>
              <a:off x="2497975" y="644349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88D2A606-1543-48AF-A0BE-91713DF37650}"/>
              </a:ext>
            </a:extLst>
          </p:cNvPr>
          <p:cNvGrpSpPr/>
          <p:nvPr/>
        </p:nvGrpSpPr>
        <p:grpSpPr>
          <a:xfrm>
            <a:off x="5841620" y="2348878"/>
            <a:ext cx="411480" cy="4506093"/>
            <a:chOff x="2497975" y="2348880"/>
            <a:chExt cx="411480" cy="4506093"/>
          </a:xfrm>
        </p:grpSpPr>
        <p:sp>
          <p:nvSpPr>
            <p:cNvPr id="34" name="Oval 33">
              <a:extLst>
                <a:ext uri="{FF2B5EF4-FFF2-40B4-BE49-F238E27FC236}">
                  <a16:creationId xmlns:a16="http://schemas.microsoft.com/office/drawing/2014/main" id="{35964D49-0B34-41CE-B40A-8BE7BE7AC9B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F72805CF-8963-44CF-BED0-B5C15A9819A3}"/>
                </a:ext>
              </a:extLst>
            </p:cNvPr>
            <p:cNvSpPr/>
            <p:nvPr/>
          </p:nvSpPr>
          <p:spPr>
            <a:xfrm>
              <a:off x="2497975" y="2758341"/>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B8BC5530-133F-4461-8B7B-A85E9E79B42D}"/>
                </a:ext>
              </a:extLst>
            </p:cNvPr>
            <p:cNvSpPr/>
            <p:nvPr/>
          </p:nvSpPr>
          <p:spPr>
            <a:xfrm>
              <a:off x="2497975" y="316780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2A024CBB-C20D-4BCE-93D3-57BC10E4A670}"/>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482D2011-39A3-4500-9EC4-C3D09719C53E}"/>
                </a:ext>
              </a:extLst>
            </p:cNvPr>
            <p:cNvSpPr/>
            <p:nvPr/>
          </p:nvSpPr>
          <p:spPr>
            <a:xfrm>
              <a:off x="2497975" y="3986724"/>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extLst>
                <a:ext uri="{FF2B5EF4-FFF2-40B4-BE49-F238E27FC236}">
                  <a16:creationId xmlns:a16="http://schemas.microsoft.com/office/drawing/2014/main" id="{9E35E30D-65E1-40C3-9836-6FA313535105}"/>
                </a:ext>
              </a:extLst>
            </p:cNvPr>
            <p:cNvSpPr/>
            <p:nvPr/>
          </p:nvSpPr>
          <p:spPr>
            <a:xfrm>
              <a:off x="2497975" y="4396185"/>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extLst>
                <a:ext uri="{FF2B5EF4-FFF2-40B4-BE49-F238E27FC236}">
                  <a16:creationId xmlns:a16="http://schemas.microsoft.com/office/drawing/2014/main" id="{720971EC-596E-45BA-8FA2-C5BEF2F6A721}"/>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4B8D4BC0-A209-4EDD-95D5-23510848A2B2}"/>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25781BBD-190E-4675-A4ED-F0E362122E6A}"/>
                </a:ext>
              </a:extLst>
            </p:cNvPr>
            <p:cNvSpPr/>
            <p:nvPr/>
          </p:nvSpPr>
          <p:spPr>
            <a:xfrm>
              <a:off x="2497975" y="562456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3" name="Oval 42">
              <a:extLst>
                <a:ext uri="{FF2B5EF4-FFF2-40B4-BE49-F238E27FC236}">
                  <a16:creationId xmlns:a16="http://schemas.microsoft.com/office/drawing/2014/main" id="{6D7A4249-322C-485F-BB47-5F243D2F163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4" name="Oval 43">
              <a:extLst>
                <a:ext uri="{FF2B5EF4-FFF2-40B4-BE49-F238E27FC236}">
                  <a16:creationId xmlns:a16="http://schemas.microsoft.com/office/drawing/2014/main" id="{57746BBB-4175-402E-B9CB-0316A64F2D48}"/>
                </a:ext>
              </a:extLst>
            </p:cNvPr>
            <p:cNvSpPr/>
            <p:nvPr/>
          </p:nvSpPr>
          <p:spPr>
            <a:xfrm>
              <a:off x="2497975" y="6443493"/>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51" name="Table 50">
            <a:extLst>
              <a:ext uri="{FF2B5EF4-FFF2-40B4-BE49-F238E27FC236}">
                <a16:creationId xmlns:a16="http://schemas.microsoft.com/office/drawing/2014/main" id="{2E3AF375-9325-4F9C-B777-CBC336E9D8F9}"/>
              </a:ext>
            </a:extLst>
          </p:cNvPr>
          <p:cNvGraphicFramePr>
            <a:graphicFrameLocks noGrp="1"/>
          </p:cNvGraphicFramePr>
          <p:nvPr>
            <p:extLst>
              <p:ext uri="{D42A27DB-BD31-4B8C-83A1-F6EECF244321}">
                <p14:modId xmlns:p14="http://schemas.microsoft.com/office/powerpoint/2010/main" val="2695501643"/>
              </p:ext>
            </p:extLst>
          </p:nvPr>
        </p:nvGraphicFramePr>
        <p:xfrm>
          <a:off x="9312038" y="3400400"/>
          <a:ext cx="2328578" cy="1828800"/>
        </p:xfrm>
        <a:graphic>
          <a:graphicData uri="http://schemas.openxmlformats.org/drawingml/2006/table">
            <a:tbl>
              <a:tblPr firstRow="1" bandRow="1">
                <a:tableStyleId>{5C22544A-7EE6-4342-B048-85BDC9FD1C3A}</a:tableStyleId>
              </a:tblPr>
              <a:tblGrid>
                <a:gridCol w="2328578">
                  <a:extLst>
                    <a:ext uri="{9D8B030D-6E8A-4147-A177-3AD203B41FA5}">
                      <a16:colId xmlns:a16="http://schemas.microsoft.com/office/drawing/2014/main" val="2008839283"/>
                    </a:ext>
                  </a:extLst>
                </a:gridCol>
              </a:tblGrid>
              <a:tr h="457200">
                <a:tc>
                  <a:txBody>
                    <a:bodyPr/>
                    <a:lstStyle/>
                    <a:p>
                      <a:pPr algn="l"/>
                      <a:r>
                        <a:rPr lang="en-US" sz="1100" b="0" kern="1200" dirty="0">
                          <a:solidFill>
                            <a:schemeClr val="tx1"/>
                          </a:solidFill>
                          <a:latin typeface="+mn-lt"/>
                          <a:ea typeface="+mn-ea"/>
                          <a:cs typeface="+mn-cs"/>
                        </a:rPr>
                        <a:t>Yes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457200">
                <a:tc>
                  <a:txBody>
                    <a:bodyPr/>
                    <a:lstStyle/>
                    <a:p>
                      <a:pPr algn="just"/>
                      <a:r>
                        <a:rPr lang="en-US" sz="1100" dirty="0">
                          <a:solidFill>
                            <a:schemeClr val="tx1"/>
                          </a:solidFill>
                        </a:rPr>
                        <a:t>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457200">
                <a:tc>
                  <a:txBody>
                    <a:bodyPr/>
                    <a:lstStyle/>
                    <a:p>
                      <a:pPr algn="just"/>
                      <a:r>
                        <a:rPr lang="en-US" sz="1100" dirty="0">
                          <a:solidFill>
                            <a:schemeClr val="tx1"/>
                          </a:solidFill>
                        </a:rPr>
                        <a:t>Partial or ambiguous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457200">
                <a:tc>
                  <a:txBody>
                    <a:bodyPr/>
                    <a:lstStyle/>
                    <a:p>
                      <a:r>
                        <a:rPr lang="en-US" sz="1100" dirty="0">
                          <a:solidFill>
                            <a:schemeClr val="tx1"/>
                          </a:solidFill>
                        </a:rPr>
                        <a:t>No information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52" name="Group 51">
            <a:extLst>
              <a:ext uri="{FF2B5EF4-FFF2-40B4-BE49-F238E27FC236}">
                <a16:creationId xmlns:a16="http://schemas.microsoft.com/office/drawing/2014/main" id="{3FDF870A-6770-42E4-8749-B60B889D8A3E}"/>
              </a:ext>
            </a:extLst>
          </p:cNvPr>
          <p:cNvGrpSpPr/>
          <p:nvPr/>
        </p:nvGrpSpPr>
        <p:grpSpPr>
          <a:xfrm>
            <a:off x="8891522" y="3407638"/>
            <a:ext cx="411480" cy="1814325"/>
            <a:chOff x="7228684" y="2919098"/>
            <a:chExt cx="411480" cy="1814325"/>
          </a:xfrm>
        </p:grpSpPr>
        <p:sp>
          <p:nvSpPr>
            <p:cNvPr id="53" name="Oval 52">
              <a:extLst>
                <a:ext uri="{FF2B5EF4-FFF2-40B4-BE49-F238E27FC236}">
                  <a16:creationId xmlns:a16="http://schemas.microsoft.com/office/drawing/2014/main" id="{1D0C304D-E0C3-4187-82DB-006EA90560A5}"/>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4" name="Oval 53">
              <a:extLst>
                <a:ext uri="{FF2B5EF4-FFF2-40B4-BE49-F238E27FC236}">
                  <a16:creationId xmlns:a16="http://schemas.microsoft.com/office/drawing/2014/main" id="{3EF9ED0F-F77F-4F02-88A8-DD4EE2C54D51}"/>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5" name="Oval 54">
              <a:extLst>
                <a:ext uri="{FF2B5EF4-FFF2-40B4-BE49-F238E27FC236}">
                  <a16:creationId xmlns:a16="http://schemas.microsoft.com/office/drawing/2014/main" id="{F98C269C-9A90-4256-A208-8EEB1B963189}"/>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6" name="Oval 55">
              <a:extLst>
                <a:ext uri="{FF2B5EF4-FFF2-40B4-BE49-F238E27FC236}">
                  <a16:creationId xmlns:a16="http://schemas.microsoft.com/office/drawing/2014/main" id="{75BE2860-F1E5-4589-8105-FD449945DA99}"/>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7" name="Group 56">
            <a:extLst>
              <a:ext uri="{FF2B5EF4-FFF2-40B4-BE49-F238E27FC236}">
                <a16:creationId xmlns:a16="http://schemas.microsoft.com/office/drawing/2014/main" id="{AC267A30-27E8-4389-A6FD-970344622A3C}"/>
              </a:ext>
            </a:extLst>
          </p:cNvPr>
          <p:cNvGrpSpPr/>
          <p:nvPr/>
        </p:nvGrpSpPr>
        <p:grpSpPr>
          <a:xfrm>
            <a:off x="7455684" y="2351907"/>
            <a:ext cx="411480" cy="4506093"/>
            <a:chOff x="2497975" y="2348880"/>
            <a:chExt cx="411480" cy="4506093"/>
          </a:xfrm>
        </p:grpSpPr>
        <p:sp>
          <p:nvSpPr>
            <p:cNvPr id="58" name="Oval 57">
              <a:extLst>
                <a:ext uri="{FF2B5EF4-FFF2-40B4-BE49-F238E27FC236}">
                  <a16:creationId xmlns:a16="http://schemas.microsoft.com/office/drawing/2014/main" id="{ED66D479-0D8D-4FB9-ACA4-FD69FD155473}"/>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9" name="Oval 58">
              <a:extLst>
                <a:ext uri="{FF2B5EF4-FFF2-40B4-BE49-F238E27FC236}">
                  <a16:creationId xmlns:a16="http://schemas.microsoft.com/office/drawing/2014/main" id="{91A6F2DC-2844-4A9C-B714-E61B02C98177}"/>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0" name="Oval 59">
              <a:extLst>
                <a:ext uri="{FF2B5EF4-FFF2-40B4-BE49-F238E27FC236}">
                  <a16:creationId xmlns:a16="http://schemas.microsoft.com/office/drawing/2014/main" id="{FFAE05D2-8483-42CB-8F3C-DADFB550D187}"/>
                </a:ext>
              </a:extLst>
            </p:cNvPr>
            <p:cNvSpPr/>
            <p:nvPr/>
          </p:nvSpPr>
          <p:spPr>
            <a:xfrm>
              <a:off x="2497975" y="3167802"/>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1" name="Oval 60">
              <a:extLst>
                <a:ext uri="{FF2B5EF4-FFF2-40B4-BE49-F238E27FC236}">
                  <a16:creationId xmlns:a16="http://schemas.microsoft.com/office/drawing/2014/main" id="{197BE3A5-FCC4-41D4-AAB7-3E384BF5BD1B}"/>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2" name="Oval 61">
              <a:extLst>
                <a:ext uri="{FF2B5EF4-FFF2-40B4-BE49-F238E27FC236}">
                  <a16:creationId xmlns:a16="http://schemas.microsoft.com/office/drawing/2014/main" id="{C9E3ECA3-EBF6-4047-848C-877A4D7E8987}"/>
                </a:ext>
              </a:extLst>
            </p:cNvPr>
            <p:cNvSpPr/>
            <p:nvPr/>
          </p:nvSpPr>
          <p:spPr>
            <a:xfrm>
              <a:off x="2497975" y="3986724"/>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3" name="Oval 62">
              <a:extLst>
                <a:ext uri="{FF2B5EF4-FFF2-40B4-BE49-F238E27FC236}">
                  <a16:creationId xmlns:a16="http://schemas.microsoft.com/office/drawing/2014/main" id="{FA3EF191-F9C8-417A-BC6D-4CDFD9DFC2ED}"/>
                </a:ext>
              </a:extLst>
            </p:cNvPr>
            <p:cNvSpPr/>
            <p:nvPr/>
          </p:nvSpPr>
          <p:spPr>
            <a:xfrm>
              <a:off x="2497975" y="4396185"/>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4" name="Oval 63">
              <a:extLst>
                <a:ext uri="{FF2B5EF4-FFF2-40B4-BE49-F238E27FC236}">
                  <a16:creationId xmlns:a16="http://schemas.microsoft.com/office/drawing/2014/main" id="{452AADC8-85F2-4EF2-9D01-2949F75CEBA5}"/>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5" name="Oval 64">
              <a:extLst>
                <a:ext uri="{FF2B5EF4-FFF2-40B4-BE49-F238E27FC236}">
                  <a16:creationId xmlns:a16="http://schemas.microsoft.com/office/drawing/2014/main" id="{2D1B016B-EAB3-4B28-BEEE-79CCA4A6096E}"/>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6" name="Oval 65">
              <a:extLst>
                <a:ext uri="{FF2B5EF4-FFF2-40B4-BE49-F238E27FC236}">
                  <a16:creationId xmlns:a16="http://schemas.microsoft.com/office/drawing/2014/main" id="{FBA2B629-1E65-4665-90D8-8A28FDE6C383}"/>
                </a:ext>
              </a:extLst>
            </p:cNvPr>
            <p:cNvSpPr/>
            <p:nvPr/>
          </p:nvSpPr>
          <p:spPr>
            <a:xfrm>
              <a:off x="2497975" y="562456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7" name="Oval 66">
              <a:extLst>
                <a:ext uri="{FF2B5EF4-FFF2-40B4-BE49-F238E27FC236}">
                  <a16:creationId xmlns:a16="http://schemas.microsoft.com/office/drawing/2014/main" id="{36C496A8-CEF3-4D01-AB98-563F5F0F405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8" name="Oval 67">
              <a:extLst>
                <a:ext uri="{FF2B5EF4-FFF2-40B4-BE49-F238E27FC236}">
                  <a16:creationId xmlns:a16="http://schemas.microsoft.com/office/drawing/2014/main" id="{518FECF0-1C86-452B-912B-854E28716702}"/>
                </a:ext>
              </a:extLst>
            </p:cNvPr>
            <p:cNvSpPr/>
            <p:nvPr/>
          </p:nvSpPr>
          <p:spPr>
            <a:xfrm>
              <a:off x="2497975" y="6443493"/>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948457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PWID in East Asia,</a:t>
            </a:r>
            <a:br>
              <a:rPr lang="en-US" dirty="0"/>
            </a:br>
            <a:r>
              <a:rPr lang="en-US" dirty="0"/>
              <a:t>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82490534"/>
              </p:ext>
            </p:extLst>
          </p:nvPr>
        </p:nvGraphicFramePr>
        <p:xfrm>
          <a:off x="766440" y="2335659"/>
          <a:ext cx="7772400" cy="3837462"/>
        </p:xfrm>
        <a:graphic>
          <a:graphicData uri="http://schemas.openxmlformats.org/drawingml/2006/table">
            <a:tbl>
              <a:tblPr/>
              <a:tblGrid>
                <a:gridCol w="11887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3833198990"/>
                    </a:ext>
                  </a:extLst>
                </a:gridCol>
                <a:gridCol w="1645920">
                  <a:extLst>
                    <a:ext uri="{9D8B030D-6E8A-4147-A177-3AD203B41FA5}">
                      <a16:colId xmlns:a16="http://schemas.microsoft.com/office/drawing/2014/main" val="3314370813"/>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200" b="1" i="0" u="none" strike="noStrike" dirty="0">
                          <a:solidFill>
                            <a:srgbClr val="595959"/>
                          </a:solidFill>
                          <a:effectLst/>
                          <a:latin typeface="Arial" pitchFamily="34" charset="0"/>
                          <a:cs typeface="Arial" pitchFamily="34" charset="0"/>
                        </a:rPr>
                        <a:t>OST provided through government approved programs</a:t>
                      </a:r>
                      <a:endParaRPr lang="en-GB" sz="12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200" b="1" i="0" u="none" strike="noStrike" dirty="0">
                          <a:solidFill>
                            <a:srgbClr val="595959"/>
                          </a:solidFill>
                          <a:effectLst/>
                          <a:latin typeface="Arial" pitchFamily="34" charset="0"/>
                          <a:cs typeface="Arial" pitchFamily="34" charset="0"/>
                        </a:rPr>
                        <a:t>Young people can access OST without parental consent</a:t>
                      </a:r>
                      <a:endParaRPr lang="en-GB" sz="12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NSP provided through government approved programs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Young people can access NSP without parental consent</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China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Japan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Mongolia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DPR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640080">
                <a:tc>
                  <a:txBody>
                    <a:bodyPr/>
                    <a:lstStyle/>
                    <a:p>
                      <a:pPr algn="ctr" fontAlgn="b"/>
                      <a:r>
                        <a:rPr lang="en-GB" sz="1400" b="1" i="0" u="none" strike="noStrike" dirty="0">
                          <a:solidFill>
                            <a:srgbClr val="D9D9D9"/>
                          </a:solidFill>
                          <a:effectLst/>
                          <a:latin typeface="Arial" pitchFamily="34" charset="0"/>
                          <a:cs typeface="Arial" pitchFamily="34" charset="0"/>
                        </a:rPr>
                        <a:t>Republic of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pSp>
        <p:nvGrpSpPr>
          <p:cNvPr id="24" name="Group 23">
            <a:extLst>
              <a:ext uri="{FF2B5EF4-FFF2-40B4-BE49-F238E27FC236}">
                <a16:creationId xmlns:a16="http://schemas.microsoft.com/office/drawing/2014/main" id="{2B3AFF8E-80E5-4FC4-B450-6175D2102B1C}"/>
              </a:ext>
            </a:extLst>
          </p:cNvPr>
          <p:cNvGrpSpPr/>
          <p:nvPr/>
        </p:nvGrpSpPr>
        <p:grpSpPr>
          <a:xfrm>
            <a:off x="2567608" y="3083467"/>
            <a:ext cx="411480" cy="3003768"/>
            <a:chOff x="2497975" y="3089528"/>
            <a:chExt cx="411480" cy="3003768"/>
          </a:xfrm>
        </p:grpSpPr>
        <p:sp>
          <p:nvSpPr>
            <p:cNvPr id="16" name="Oval 15">
              <a:extLst>
                <a:ext uri="{FF2B5EF4-FFF2-40B4-BE49-F238E27FC236}">
                  <a16:creationId xmlns:a16="http://schemas.microsoft.com/office/drawing/2014/main" id="{E7B706C8-CA5A-4170-A324-4E7CE23EB24C}"/>
                </a:ext>
              </a:extLst>
            </p:cNvPr>
            <p:cNvSpPr/>
            <p:nvPr/>
          </p:nvSpPr>
          <p:spPr>
            <a:xfrm>
              <a:off x="2497975" y="308952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06AD2020-773D-4C80-84DF-C8F9DB90C073}"/>
                </a:ext>
              </a:extLst>
            </p:cNvPr>
            <p:cNvSpPr/>
            <p:nvPr/>
          </p:nvSpPr>
          <p:spPr>
            <a:xfrm>
              <a:off x="2497975" y="373760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FD07B92B-B539-4BDE-B4EF-FCDFDCB5896C}"/>
                </a:ext>
              </a:extLst>
            </p:cNvPr>
            <p:cNvSpPr/>
            <p:nvPr/>
          </p:nvSpPr>
          <p:spPr>
            <a:xfrm>
              <a:off x="2497975" y="438567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5F521F2A-7DB8-405B-8446-49C402C8338B}"/>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1CDED2BF-D1DC-4F50-AAAB-9045CE902742}"/>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5" name="Group 24">
            <a:extLst>
              <a:ext uri="{FF2B5EF4-FFF2-40B4-BE49-F238E27FC236}">
                <a16:creationId xmlns:a16="http://schemas.microsoft.com/office/drawing/2014/main" id="{B2CBA204-9302-4FDD-8EB3-F2270CF1EEFE}"/>
              </a:ext>
            </a:extLst>
          </p:cNvPr>
          <p:cNvGrpSpPr/>
          <p:nvPr/>
        </p:nvGrpSpPr>
        <p:grpSpPr>
          <a:xfrm>
            <a:off x="4306827" y="3083467"/>
            <a:ext cx="411480" cy="3003768"/>
            <a:chOff x="2497975" y="3089528"/>
            <a:chExt cx="411480" cy="3003768"/>
          </a:xfrm>
        </p:grpSpPr>
        <p:sp>
          <p:nvSpPr>
            <p:cNvPr id="26" name="Oval 25">
              <a:extLst>
                <a:ext uri="{FF2B5EF4-FFF2-40B4-BE49-F238E27FC236}">
                  <a16:creationId xmlns:a16="http://schemas.microsoft.com/office/drawing/2014/main" id="{31611C9F-BA99-4599-AFB4-130977BCE56F}"/>
                </a:ext>
              </a:extLst>
            </p:cNvPr>
            <p:cNvSpPr/>
            <p:nvPr/>
          </p:nvSpPr>
          <p:spPr>
            <a:xfrm>
              <a:off x="2497975" y="308952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FE33E64E-F76A-41DE-9F55-AE040CA7ED5A}"/>
                </a:ext>
              </a:extLst>
            </p:cNvPr>
            <p:cNvSpPr/>
            <p:nvPr/>
          </p:nvSpPr>
          <p:spPr>
            <a:xfrm>
              <a:off x="2497975" y="373760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BE90CEAE-2615-415C-BA4B-27AD43031CAD}"/>
                </a:ext>
              </a:extLst>
            </p:cNvPr>
            <p:cNvSpPr/>
            <p:nvPr/>
          </p:nvSpPr>
          <p:spPr>
            <a:xfrm>
              <a:off x="2497975" y="438567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93255CD1-AA73-49D4-A988-13A7613A1442}"/>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FC14E981-CDAD-4CE9-B36E-B8C719832952}"/>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23A1145A-EB50-4AE5-A3DD-977CE6D006D6}"/>
              </a:ext>
            </a:extLst>
          </p:cNvPr>
          <p:cNvGrpSpPr/>
          <p:nvPr/>
        </p:nvGrpSpPr>
        <p:grpSpPr>
          <a:xfrm>
            <a:off x="5890260" y="3083467"/>
            <a:ext cx="411480" cy="3003768"/>
            <a:chOff x="2497975" y="3089528"/>
            <a:chExt cx="411480" cy="3003768"/>
          </a:xfrm>
        </p:grpSpPr>
        <p:sp>
          <p:nvSpPr>
            <p:cNvPr id="32" name="Oval 31">
              <a:extLst>
                <a:ext uri="{FF2B5EF4-FFF2-40B4-BE49-F238E27FC236}">
                  <a16:creationId xmlns:a16="http://schemas.microsoft.com/office/drawing/2014/main" id="{51421D1A-F296-4AC1-8988-654F3F17A75A}"/>
                </a:ext>
              </a:extLst>
            </p:cNvPr>
            <p:cNvSpPr/>
            <p:nvPr/>
          </p:nvSpPr>
          <p:spPr>
            <a:xfrm>
              <a:off x="2497975" y="30895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3" name="Oval 32">
              <a:extLst>
                <a:ext uri="{FF2B5EF4-FFF2-40B4-BE49-F238E27FC236}">
                  <a16:creationId xmlns:a16="http://schemas.microsoft.com/office/drawing/2014/main" id="{CB8BCDF9-1B31-4A32-9845-C5E656D10160}"/>
                </a:ext>
              </a:extLst>
            </p:cNvPr>
            <p:cNvSpPr/>
            <p:nvPr/>
          </p:nvSpPr>
          <p:spPr>
            <a:xfrm>
              <a:off x="2497975" y="373760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C8AF62EC-680E-4BF5-A621-43073269520B}"/>
                </a:ext>
              </a:extLst>
            </p:cNvPr>
            <p:cNvSpPr/>
            <p:nvPr/>
          </p:nvSpPr>
          <p:spPr>
            <a:xfrm>
              <a:off x="2497975" y="438567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25EA7E62-9270-4F9E-9BC6-7A195A492580}"/>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CC22E593-11A1-489D-9B7B-DCB1AD964FE8}"/>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DFA72870-299A-43AB-9763-1F90BAEA7792}"/>
              </a:ext>
            </a:extLst>
          </p:cNvPr>
          <p:cNvGrpSpPr/>
          <p:nvPr/>
        </p:nvGrpSpPr>
        <p:grpSpPr>
          <a:xfrm>
            <a:off x="7471849" y="3103353"/>
            <a:ext cx="411480" cy="3003768"/>
            <a:chOff x="2497975" y="3089528"/>
            <a:chExt cx="411480" cy="3003768"/>
          </a:xfrm>
        </p:grpSpPr>
        <p:sp>
          <p:nvSpPr>
            <p:cNvPr id="38" name="Oval 37">
              <a:extLst>
                <a:ext uri="{FF2B5EF4-FFF2-40B4-BE49-F238E27FC236}">
                  <a16:creationId xmlns:a16="http://schemas.microsoft.com/office/drawing/2014/main" id="{FC4E4EB6-A0BC-44FA-8F03-CBB4E4D04436}"/>
                </a:ext>
              </a:extLst>
            </p:cNvPr>
            <p:cNvSpPr/>
            <p:nvPr/>
          </p:nvSpPr>
          <p:spPr>
            <a:xfrm>
              <a:off x="2497975" y="308952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extLst>
                <a:ext uri="{FF2B5EF4-FFF2-40B4-BE49-F238E27FC236}">
                  <a16:creationId xmlns:a16="http://schemas.microsoft.com/office/drawing/2014/main" id="{6CABF6B3-7336-4624-A036-8693078CE4F4}"/>
                </a:ext>
              </a:extLst>
            </p:cNvPr>
            <p:cNvSpPr/>
            <p:nvPr/>
          </p:nvSpPr>
          <p:spPr>
            <a:xfrm>
              <a:off x="2497975" y="373760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extLst>
                <a:ext uri="{FF2B5EF4-FFF2-40B4-BE49-F238E27FC236}">
                  <a16:creationId xmlns:a16="http://schemas.microsoft.com/office/drawing/2014/main" id="{18B106B5-5FD3-4790-AB12-2A381BD2622A}"/>
                </a:ext>
              </a:extLst>
            </p:cNvPr>
            <p:cNvSpPr/>
            <p:nvPr/>
          </p:nvSpPr>
          <p:spPr>
            <a:xfrm>
              <a:off x="2497975" y="438567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260D961B-3F5F-483F-9DBF-E6C659E2876D}"/>
                </a:ext>
              </a:extLst>
            </p:cNvPr>
            <p:cNvSpPr/>
            <p:nvPr/>
          </p:nvSpPr>
          <p:spPr>
            <a:xfrm>
              <a:off x="2497975" y="501574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95BBF098-796B-4BA2-B13E-30132B3DD0B1}"/>
                </a:ext>
              </a:extLst>
            </p:cNvPr>
            <p:cNvSpPr/>
            <p:nvPr/>
          </p:nvSpPr>
          <p:spPr>
            <a:xfrm>
              <a:off x="2497975" y="568181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43" name="Table 42">
            <a:extLst>
              <a:ext uri="{FF2B5EF4-FFF2-40B4-BE49-F238E27FC236}">
                <a16:creationId xmlns:a16="http://schemas.microsoft.com/office/drawing/2014/main" id="{F535C635-133E-42B4-9909-C758B6B2E126}"/>
              </a:ext>
            </a:extLst>
          </p:cNvPr>
          <p:cNvGraphicFramePr>
            <a:graphicFrameLocks noGrp="1"/>
          </p:cNvGraphicFramePr>
          <p:nvPr>
            <p:extLst>
              <p:ext uri="{D42A27DB-BD31-4B8C-83A1-F6EECF244321}">
                <p14:modId xmlns:p14="http://schemas.microsoft.com/office/powerpoint/2010/main" val="2414580508"/>
              </p:ext>
            </p:extLst>
          </p:nvPr>
        </p:nvGraphicFramePr>
        <p:xfrm>
          <a:off x="9312038" y="3400400"/>
          <a:ext cx="2328578" cy="1828800"/>
        </p:xfrm>
        <a:graphic>
          <a:graphicData uri="http://schemas.openxmlformats.org/drawingml/2006/table">
            <a:tbl>
              <a:tblPr firstRow="1" bandRow="1">
                <a:tableStyleId>{5C22544A-7EE6-4342-B048-85BDC9FD1C3A}</a:tableStyleId>
              </a:tblPr>
              <a:tblGrid>
                <a:gridCol w="2328578">
                  <a:extLst>
                    <a:ext uri="{9D8B030D-6E8A-4147-A177-3AD203B41FA5}">
                      <a16:colId xmlns:a16="http://schemas.microsoft.com/office/drawing/2014/main" val="2008839283"/>
                    </a:ext>
                  </a:extLst>
                </a:gridCol>
              </a:tblGrid>
              <a:tr h="457200">
                <a:tc>
                  <a:txBody>
                    <a:bodyPr/>
                    <a:lstStyle/>
                    <a:p>
                      <a:pPr algn="l"/>
                      <a:r>
                        <a:rPr lang="en-US" sz="1100" b="0" kern="1200" dirty="0">
                          <a:solidFill>
                            <a:schemeClr val="tx1"/>
                          </a:solidFill>
                          <a:latin typeface="+mn-lt"/>
                          <a:ea typeface="+mn-ea"/>
                          <a:cs typeface="+mn-cs"/>
                        </a:rPr>
                        <a:t>Yes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457200">
                <a:tc>
                  <a:txBody>
                    <a:bodyPr/>
                    <a:lstStyle/>
                    <a:p>
                      <a:pPr algn="just"/>
                      <a:r>
                        <a:rPr lang="en-US" sz="1100" dirty="0">
                          <a:solidFill>
                            <a:schemeClr val="tx1"/>
                          </a:solidFill>
                        </a:rPr>
                        <a:t>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457200">
                <a:tc>
                  <a:txBody>
                    <a:bodyPr/>
                    <a:lstStyle/>
                    <a:p>
                      <a:pPr algn="just"/>
                      <a:r>
                        <a:rPr lang="en-US" sz="1100" dirty="0">
                          <a:solidFill>
                            <a:schemeClr val="tx1"/>
                          </a:solidFill>
                        </a:rPr>
                        <a:t>Partial or ambiguous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457200">
                <a:tc>
                  <a:txBody>
                    <a:bodyPr/>
                    <a:lstStyle/>
                    <a:p>
                      <a:r>
                        <a:rPr lang="en-US" sz="1100" dirty="0">
                          <a:solidFill>
                            <a:schemeClr val="tx1"/>
                          </a:solidFill>
                        </a:rPr>
                        <a:t>No information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44" name="Group 43">
            <a:extLst>
              <a:ext uri="{FF2B5EF4-FFF2-40B4-BE49-F238E27FC236}">
                <a16:creationId xmlns:a16="http://schemas.microsoft.com/office/drawing/2014/main" id="{BCEF73FD-1EA4-4CA1-AA8D-13B6FE0D1666}"/>
              </a:ext>
            </a:extLst>
          </p:cNvPr>
          <p:cNvGrpSpPr/>
          <p:nvPr/>
        </p:nvGrpSpPr>
        <p:grpSpPr>
          <a:xfrm>
            <a:off x="8891522" y="3407638"/>
            <a:ext cx="411480" cy="1814325"/>
            <a:chOff x="7228684" y="2919098"/>
            <a:chExt cx="411480" cy="1814325"/>
          </a:xfrm>
        </p:grpSpPr>
        <p:sp>
          <p:nvSpPr>
            <p:cNvPr id="45" name="Oval 44">
              <a:extLst>
                <a:ext uri="{FF2B5EF4-FFF2-40B4-BE49-F238E27FC236}">
                  <a16:creationId xmlns:a16="http://schemas.microsoft.com/office/drawing/2014/main" id="{5816C896-6D50-4D3E-86EC-6DC5CB1F8D2B}"/>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6" name="Oval 45">
              <a:extLst>
                <a:ext uri="{FF2B5EF4-FFF2-40B4-BE49-F238E27FC236}">
                  <a16:creationId xmlns:a16="http://schemas.microsoft.com/office/drawing/2014/main" id="{C104DD9C-8811-4333-B0EE-E29CB9DE7B7D}"/>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7" name="Oval 46">
              <a:extLst>
                <a:ext uri="{FF2B5EF4-FFF2-40B4-BE49-F238E27FC236}">
                  <a16:creationId xmlns:a16="http://schemas.microsoft.com/office/drawing/2014/main" id="{30B93235-D259-486A-B567-634559EAA3BA}"/>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l 47">
              <a:extLst>
                <a:ext uri="{FF2B5EF4-FFF2-40B4-BE49-F238E27FC236}">
                  <a16:creationId xmlns:a16="http://schemas.microsoft.com/office/drawing/2014/main" id="{F83FAF8D-F14E-40C7-8C28-A9614F020395}"/>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880332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among PWID in the pacific,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8977528" y="6217335"/>
            <a:ext cx="3006056"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21576455"/>
              </p:ext>
            </p:extLst>
          </p:nvPr>
        </p:nvGraphicFramePr>
        <p:xfrm>
          <a:off x="766440" y="1700808"/>
          <a:ext cx="8046720" cy="5163342"/>
        </p:xfrm>
        <a:graphic>
          <a:graphicData uri="http://schemas.openxmlformats.org/drawingml/2006/table">
            <a:tbl>
              <a:tblPr/>
              <a:tblGrid>
                <a:gridCol w="14630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52255006"/>
                    </a:ext>
                  </a:extLst>
                </a:gridCol>
                <a:gridCol w="1645920">
                  <a:extLst>
                    <a:ext uri="{9D8B030D-6E8A-4147-A177-3AD203B41FA5}">
                      <a16:colId xmlns:a16="http://schemas.microsoft.com/office/drawing/2014/main" val="2742823737"/>
                    </a:ext>
                  </a:extLst>
                </a:gridCol>
                <a:gridCol w="1645920">
                  <a:extLst>
                    <a:ext uri="{9D8B030D-6E8A-4147-A177-3AD203B41FA5}">
                      <a16:colId xmlns:a16="http://schemas.microsoft.com/office/drawing/2014/main" val="646416930"/>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200" b="1" i="0" u="none" strike="noStrike" dirty="0">
                          <a:solidFill>
                            <a:srgbClr val="595959"/>
                          </a:solidFill>
                          <a:effectLst/>
                          <a:latin typeface="Arial" pitchFamily="34" charset="0"/>
                          <a:cs typeface="Arial" pitchFamily="34" charset="0"/>
                        </a:rPr>
                        <a:t>OST provided through government approved programs</a:t>
                      </a:r>
                      <a:endParaRPr lang="en-GB" sz="1200" b="1" i="0" u="none" strike="noStrike" dirty="0">
                        <a:solidFill>
                          <a:srgbClr val="595959"/>
                        </a:solidFill>
                        <a:effectLst/>
                        <a:latin typeface="Arial" pitchFamily="34" charset="0"/>
                        <a:cs typeface="Arial" pitchFamily="34" charset="0"/>
                      </a:endParaRP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US" sz="1200" b="1" i="0" u="none" strike="noStrike" dirty="0">
                          <a:solidFill>
                            <a:srgbClr val="595959"/>
                          </a:solidFill>
                          <a:effectLst/>
                          <a:latin typeface="Arial" pitchFamily="34" charset="0"/>
                          <a:cs typeface="Arial" pitchFamily="34" charset="0"/>
                        </a:rPr>
                        <a:t>Young people can access OST without parental consent</a:t>
                      </a:r>
                      <a:endParaRPr lang="en-GB" sz="1200" b="1" i="0" u="none" strike="noStrike" dirty="0">
                        <a:solidFill>
                          <a:srgbClr val="595959"/>
                        </a:solidFill>
                        <a:effectLst/>
                        <a:latin typeface="Arial" pitchFamily="34" charset="0"/>
                        <a:cs typeface="Arial" pitchFamily="34" charset="0"/>
                      </a:endParaRP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NSP provided through government approved programs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200" b="1" i="0" u="none" strike="noStrike" dirty="0">
                          <a:solidFill>
                            <a:srgbClr val="595959"/>
                          </a:solidFill>
                          <a:effectLst/>
                          <a:latin typeface="Arial" pitchFamily="34" charset="0"/>
                          <a:cs typeface="Arial" pitchFamily="34" charset="0"/>
                        </a:rPr>
                        <a:t>Young people can access NSP without parental consent</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Fiji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Kiribati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3"/>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Marshall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4"/>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FSM *</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5"/>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Nauru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PNG</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7"/>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Samoa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8"/>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Solomon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09"/>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Tonga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93082456"/>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Tuvalu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370841002"/>
                  </a:ext>
                </a:extLst>
              </a:tr>
              <a:tr h="411480">
                <a:tc>
                  <a:txBody>
                    <a:bodyPr/>
                    <a:lstStyle/>
                    <a:p>
                      <a:pPr algn="ctr" fontAlgn="b"/>
                      <a:r>
                        <a:rPr lang="en-GB" sz="1400" b="1" i="0" u="none" strike="noStrike" dirty="0">
                          <a:solidFill>
                            <a:srgbClr val="D9D9D9"/>
                          </a:solidFill>
                          <a:effectLst/>
                          <a:latin typeface="Arial" pitchFamily="34" charset="0"/>
                          <a:cs typeface="Arial" pitchFamily="34" charset="0"/>
                        </a:rPr>
                        <a:t>Vanuatu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74620401"/>
                  </a:ext>
                </a:extLst>
              </a:tr>
            </a:tbl>
          </a:graphicData>
        </a:graphic>
      </p:graphicFrame>
      <p:grpSp>
        <p:nvGrpSpPr>
          <p:cNvPr id="4" name="Group 3">
            <a:extLst>
              <a:ext uri="{FF2B5EF4-FFF2-40B4-BE49-F238E27FC236}">
                <a16:creationId xmlns:a16="http://schemas.microsoft.com/office/drawing/2014/main" id="{63018F9F-4C68-4C97-8383-EE55CDA777D9}"/>
              </a:ext>
            </a:extLst>
          </p:cNvPr>
          <p:cNvGrpSpPr/>
          <p:nvPr/>
        </p:nvGrpSpPr>
        <p:grpSpPr>
          <a:xfrm>
            <a:off x="2905244" y="2348878"/>
            <a:ext cx="411480" cy="4506093"/>
            <a:chOff x="2497975" y="2348880"/>
            <a:chExt cx="411480" cy="4506093"/>
          </a:xfrm>
        </p:grpSpPr>
        <p:sp>
          <p:nvSpPr>
            <p:cNvPr id="10" name="Oval 9">
              <a:extLst>
                <a:ext uri="{FF2B5EF4-FFF2-40B4-BE49-F238E27FC236}">
                  <a16:creationId xmlns:a16="http://schemas.microsoft.com/office/drawing/2014/main" id="{1BE9B2DD-B593-4870-B40B-04CFE0FEAB1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9A4CE845-D09E-4C52-80F6-BACD09886A88}"/>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EDFBE7B-ACC8-4D46-BD34-48B61A746718}"/>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0980C365-9959-4AAC-B90A-DBB02D548E6D}"/>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5DBEACA0-E864-424C-A63A-AFFC64F88FD5}"/>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5" name="Oval 14">
              <a:extLst>
                <a:ext uri="{FF2B5EF4-FFF2-40B4-BE49-F238E27FC236}">
                  <a16:creationId xmlns:a16="http://schemas.microsoft.com/office/drawing/2014/main" id="{B11F3576-26A4-4935-B217-8A4E87A79A07}"/>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6" name="Oval 15">
              <a:extLst>
                <a:ext uri="{FF2B5EF4-FFF2-40B4-BE49-F238E27FC236}">
                  <a16:creationId xmlns:a16="http://schemas.microsoft.com/office/drawing/2014/main" id="{B6E9166B-0CE3-42E7-BB43-F84CF0ABC382}"/>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408CE2D2-E3A3-431C-A014-B128C5BED8F1}"/>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42BC6CD9-86E7-476A-A8A6-97C1B18914B5}"/>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id="{C3703412-6846-4A91-9729-050E239A45CC}"/>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FA17B5C1-BB89-4291-AEFA-EA0CD1D18D6B}"/>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990E7BF8-2970-4B2B-8F61-0836516192C2}"/>
              </a:ext>
            </a:extLst>
          </p:cNvPr>
          <p:cNvGrpSpPr/>
          <p:nvPr/>
        </p:nvGrpSpPr>
        <p:grpSpPr>
          <a:xfrm>
            <a:off x="4491751" y="2348878"/>
            <a:ext cx="411480" cy="4506093"/>
            <a:chOff x="2497975" y="2348880"/>
            <a:chExt cx="411480" cy="4506093"/>
          </a:xfrm>
        </p:grpSpPr>
        <p:sp>
          <p:nvSpPr>
            <p:cNvPr id="22" name="Oval 21">
              <a:extLst>
                <a:ext uri="{FF2B5EF4-FFF2-40B4-BE49-F238E27FC236}">
                  <a16:creationId xmlns:a16="http://schemas.microsoft.com/office/drawing/2014/main" id="{92ED797C-DECA-4EA8-BE1F-0CF033EE3723}"/>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1508AE78-1E02-446A-AFFF-7F134AD20EB3}"/>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8A2042E8-836D-4BDD-8F16-E794EAEE98A0}"/>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5" name="Oval 24">
              <a:extLst>
                <a:ext uri="{FF2B5EF4-FFF2-40B4-BE49-F238E27FC236}">
                  <a16:creationId xmlns:a16="http://schemas.microsoft.com/office/drawing/2014/main" id="{C82A68F9-D7E4-48D0-A86E-693DDC1F41BE}"/>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91A96DB6-38D3-43EA-AB41-581D52B7C05D}"/>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2DFD2CA9-910E-48AB-870B-0D3DD582FB92}"/>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F9F2DE90-AA4A-437E-BF6E-EB05E297C71A}"/>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29" name="Oval 28">
              <a:extLst>
                <a:ext uri="{FF2B5EF4-FFF2-40B4-BE49-F238E27FC236}">
                  <a16:creationId xmlns:a16="http://schemas.microsoft.com/office/drawing/2014/main" id="{B3FEABE3-462D-48A5-A212-6269CF463D1C}"/>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ACDABCC7-DB7B-492E-87AE-6C8D27B76DC5}"/>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1" name="Oval 30">
              <a:extLst>
                <a:ext uri="{FF2B5EF4-FFF2-40B4-BE49-F238E27FC236}">
                  <a16:creationId xmlns:a16="http://schemas.microsoft.com/office/drawing/2014/main" id="{33659F52-5011-4A3C-8E36-4A1A34592469}"/>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2" name="Oval 31">
              <a:extLst>
                <a:ext uri="{FF2B5EF4-FFF2-40B4-BE49-F238E27FC236}">
                  <a16:creationId xmlns:a16="http://schemas.microsoft.com/office/drawing/2014/main" id="{E71CC081-2B19-4BF8-9B8E-ED1FEB2AD430}"/>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88D2A606-1543-48AF-A0BE-91713DF37650}"/>
              </a:ext>
            </a:extLst>
          </p:cNvPr>
          <p:cNvGrpSpPr/>
          <p:nvPr/>
        </p:nvGrpSpPr>
        <p:grpSpPr>
          <a:xfrm>
            <a:off x="6086680" y="2348878"/>
            <a:ext cx="411480" cy="4506093"/>
            <a:chOff x="2497975" y="2348880"/>
            <a:chExt cx="411480" cy="4506093"/>
          </a:xfrm>
        </p:grpSpPr>
        <p:sp>
          <p:nvSpPr>
            <p:cNvPr id="34" name="Oval 33">
              <a:extLst>
                <a:ext uri="{FF2B5EF4-FFF2-40B4-BE49-F238E27FC236}">
                  <a16:creationId xmlns:a16="http://schemas.microsoft.com/office/drawing/2014/main" id="{35964D49-0B34-41CE-B40A-8BE7BE7AC9BD}"/>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F72805CF-8963-44CF-BED0-B5C15A9819A3}"/>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B8BC5530-133F-4461-8B7B-A85E9E79B42D}"/>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2A024CBB-C20D-4BCE-93D3-57BC10E4A670}"/>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482D2011-39A3-4500-9EC4-C3D09719C53E}"/>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39" name="Oval 38">
              <a:extLst>
                <a:ext uri="{FF2B5EF4-FFF2-40B4-BE49-F238E27FC236}">
                  <a16:creationId xmlns:a16="http://schemas.microsoft.com/office/drawing/2014/main" id="{9E35E30D-65E1-40C3-9836-6FA313535105}"/>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0" name="Oval 39">
              <a:extLst>
                <a:ext uri="{FF2B5EF4-FFF2-40B4-BE49-F238E27FC236}">
                  <a16:creationId xmlns:a16="http://schemas.microsoft.com/office/drawing/2014/main" id="{720971EC-596E-45BA-8FA2-C5BEF2F6A721}"/>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4B8D4BC0-A209-4EDD-95D5-23510848A2B2}"/>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25781BBD-190E-4675-A4ED-F0E362122E6A}"/>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3" name="Oval 42">
              <a:extLst>
                <a:ext uri="{FF2B5EF4-FFF2-40B4-BE49-F238E27FC236}">
                  <a16:creationId xmlns:a16="http://schemas.microsoft.com/office/drawing/2014/main" id="{6D7A4249-322C-485F-BB47-5F243D2F163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44" name="Oval 43">
              <a:extLst>
                <a:ext uri="{FF2B5EF4-FFF2-40B4-BE49-F238E27FC236}">
                  <a16:creationId xmlns:a16="http://schemas.microsoft.com/office/drawing/2014/main" id="{57746BBB-4175-402E-B9CB-0316A64F2D48}"/>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aphicFrame>
        <p:nvGraphicFramePr>
          <p:cNvPr id="51" name="Table 50">
            <a:extLst>
              <a:ext uri="{FF2B5EF4-FFF2-40B4-BE49-F238E27FC236}">
                <a16:creationId xmlns:a16="http://schemas.microsoft.com/office/drawing/2014/main" id="{2E3AF375-9325-4F9C-B777-CBC336E9D8F9}"/>
              </a:ext>
            </a:extLst>
          </p:cNvPr>
          <p:cNvGraphicFramePr>
            <a:graphicFrameLocks noGrp="1"/>
          </p:cNvGraphicFramePr>
          <p:nvPr/>
        </p:nvGraphicFramePr>
        <p:xfrm>
          <a:off x="9312038" y="3400400"/>
          <a:ext cx="2328578" cy="1828800"/>
        </p:xfrm>
        <a:graphic>
          <a:graphicData uri="http://schemas.openxmlformats.org/drawingml/2006/table">
            <a:tbl>
              <a:tblPr firstRow="1" bandRow="1">
                <a:tableStyleId>{5C22544A-7EE6-4342-B048-85BDC9FD1C3A}</a:tableStyleId>
              </a:tblPr>
              <a:tblGrid>
                <a:gridCol w="2328578">
                  <a:extLst>
                    <a:ext uri="{9D8B030D-6E8A-4147-A177-3AD203B41FA5}">
                      <a16:colId xmlns:a16="http://schemas.microsoft.com/office/drawing/2014/main" val="2008839283"/>
                    </a:ext>
                  </a:extLst>
                </a:gridCol>
              </a:tblGrid>
              <a:tr h="457200">
                <a:tc>
                  <a:txBody>
                    <a:bodyPr/>
                    <a:lstStyle/>
                    <a:p>
                      <a:pPr algn="l"/>
                      <a:r>
                        <a:rPr lang="en-US" sz="1100" b="0" kern="1200" dirty="0">
                          <a:solidFill>
                            <a:schemeClr val="tx1"/>
                          </a:solidFill>
                          <a:latin typeface="+mn-lt"/>
                          <a:ea typeface="+mn-ea"/>
                          <a:cs typeface="+mn-cs"/>
                        </a:rPr>
                        <a:t>Yes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457200">
                <a:tc>
                  <a:txBody>
                    <a:bodyPr/>
                    <a:lstStyle/>
                    <a:p>
                      <a:pPr algn="just"/>
                      <a:r>
                        <a:rPr lang="en-US" sz="1100" dirty="0">
                          <a:solidFill>
                            <a:schemeClr val="tx1"/>
                          </a:solidFill>
                        </a:rPr>
                        <a:t>No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457200">
                <a:tc>
                  <a:txBody>
                    <a:bodyPr/>
                    <a:lstStyle/>
                    <a:p>
                      <a:pPr algn="just"/>
                      <a:r>
                        <a:rPr lang="en-US" sz="1100" dirty="0">
                          <a:solidFill>
                            <a:schemeClr val="tx1"/>
                          </a:solidFill>
                        </a:rPr>
                        <a:t>Partial or ambiguous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457200">
                <a:tc>
                  <a:txBody>
                    <a:bodyPr/>
                    <a:lstStyle/>
                    <a:p>
                      <a:r>
                        <a:rPr lang="en-US" sz="1100" dirty="0">
                          <a:solidFill>
                            <a:schemeClr val="tx1"/>
                          </a:solidFill>
                        </a:rPr>
                        <a:t>No information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pSp>
        <p:nvGrpSpPr>
          <p:cNvPr id="52" name="Group 51">
            <a:extLst>
              <a:ext uri="{FF2B5EF4-FFF2-40B4-BE49-F238E27FC236}">
                <a16:creationId xmlns:a16="http://schemas.microsoft.com/office/drawing/2014/main" id="{3FDF870A-6770-42E4-8749-B60B889D8A3E}"/>
              </a:ext>
            </a:extLst>
          </p:cNvPr>
          <p:cNvGrpSpPr/>
          <p:nvPr/>
        </p:nvGrpSpPr>
        <p:grpSpPr>
          <a:xfrm>
            <a:off x="8891522" y="3407638"/>
            <a:ext cx="411480" cy="1814325"/>
            <a:chOff x="7228684" y="2919098"/>
            <a:chExt cx="411480" cy="1814325"/>
          </a:xfrm>
        </p:grpSpPr>
        <p:sp>
          <p:nvSpPr>
            <p:cNvPr id="53" name="Oval 52">
              <a:extLst>
                <a:ext uri="{FF2B5EF4-FFF2-40B4-BE49-F238E27FC236}">
                  <a16:creationId xmlns:a16="http://schemas.microsoft.com/office/drawing/2014/main" id="{1D0C304D-E0C3-4187-82DB-006EA90560A5}"/>
                </a:ext>
              </a:extLst>
            </p:cNvPr>
            <p:cNvSpPr/>
            <p:nvPr/>
          </p:nvSpPr>
          <p:spPr>
            <a:xfrm>
              <a:off x="7228684" y="2919098"/>
              <a:ext cx="411480" cy="41148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4" name="Oval 53">
              <a:extLst>
                <a:ext uri="{FF2B5EF4-FFF2-40B4-BE49-F238E27FC236}">
                  <a16:creationId xmlns:a16="http://schemas.microsoft.com/office/drawing/2014/main" id="{3EF9ED0F-F77F-4F02-88A8-DD4EE2C54D51}"/>
                </a:ext>
              </a:extLst>
            </p:cNvPr>
            <p:cNvSpPr/>
            <p:nvPr/>
          </p:nvSpPr>
          <p:spPr>
            <a:xfrm>
              <a:off x="7228684" y="338671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5" name="Oval 54">
              <a:extLst>
                <a:ext uri="{FF2B5EF4-FFF2-40B4-BE49-F238E27FC236}">
                  <a16:creationId xmlns:a16="http://schemas.microsoft.com/office/drawing/2014/main" id="{F98C269C-9A90-4256-A208-8EEB1B963189}"/>
                </a:ext>
              </a:extLst>
            </p:cNvPr>
            <p:cNvSpPr/>
            <p:nvPr/>
          </p:nvSpPr>
          <p:spPr>
            <a:xfrm>
              <a:off x="7228684" y="3854328"/>
              <a:ext cx="411480" cy="411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6" name="Oval 55">
              <a:extLst>
                <a:ext uri="{FF2B5EF4-FFF2-40B4-BE49-F238E27FC236}">
                  <a16:creationId xmlns:a16="http://schemas.microsoft.com/office/drawing/2014/main" id="{75BE2860-F1E5-4589-8105-FD449945DA99}"/>
                </a:ext>
              </a:extLst>
            </p:cNvPr>
            <p:cNvSpPr/>
            <p:nvPr/>
          </p:nvSpPr>
          <p:spPr>
            <a:xfrm>
              <a:off x="7228684" y="4321943"/>
              <a:ext cx="411480" cy="4114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7" name="Group 56">
            <a:extLst>
              <a:ext uri="{FF2B5EF4-FFF2-40B4-BE49-F238E27FC236}">
                <a16:creationId xmlns:a16="http://schemas.microsoft.com/office/drawing/2014/main" id="{AC267A30-27E8-4389-A6FD-970344622A3C}"/>
              </a:ext>
            </a:extLst>
          </p:cNvPr>
          <p:cNvGrpSpPr/>
          <p:nvPr/>
        </p:nvGrpSpPr>
        <p:grpSpPr>
          <a:xfrm>
            <a:off x="7700744" y="2351907"/>
            <a:ext cx="411480" cy="4506093"/>
            <a:chOff x="2497975" y="2348880"/>
            <a:chExt cx="411480" cy="4506093"/>
          </a:xfrm>
        </p:grpSpPr>
        <p:sp>
          <p:nvSpPr>
            <p:cNvPr id="58" name="Oval 57">
              <a:extLst>
                <a:ext uri="{FF2B5EF4-FFF2-40B4-BE49-F238E27FC236}">
                  <a16:creationId xmlns:a16="http://schemas.microsoft.com/office/drawing/2014/main" id="{ED66D479-0D8D-4FB9-ACA4-FD69FD155473}"/>
                </a:ext>
              </a:extLst>
            </p:cNvPr>
            <p:cNvSpPr/>
            <p:nvPr/>
          </p:nvSpPr>
          <p:spPr>
            <a:xfrm>
              <a:off x="2497975" y="2348880"/>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59" name="Oval 58">
              <a:extLst>
                <a:ext uri="{FF2B5EF4-FFF2-40B4-BE49-F238E27FC236}">
                  <a16:creationId xmlns:a16="http://schemas.microsoft.com/office/drawing/2014/main" id="{91A6F2DC-2844-4A9C-B714-E61B02C98177}"/>
                </a:ext>
              </a:extLst>
            </p:cNvPr>
            <p:cNvSpPr/>
            <p:nvPr/>
          </p:nvSpPr>
          <p:spPr>
            <a:xfrm>
              <a:off x="2497975" y="2758341"/>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0" name="Oval 59">
              <a:extLst>
                <a:ext uri="{FF2B5EF4-FFF2-40B4-BE49-F238E27FC236}">
                  <a16:creationId xmlns:a16="http://schemas.microsoft.com/office/drawing/2014/main" id="{FFAE05D2-8483-42CB-8F3C-DADFB550D187}"/>
                </a:ext>
              </a:extLst>
            </p:cNvPr>
            <p:cNvSpPr/>
            <p:nvPr/>
          </p:nvSpPr>
          <p:spPr>
            <a:xfrm>
              <a:off x="2497975" y="3167802"/>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1" name="Oval 60">
              <a:extLst>
                <a:ext uri="{FF2B5EF4-FFF2-40B4-BE49-F238E27FC236}">
                  <a16:creationId xmlns:a16="http://schemas.microsoft.com/office/drawing/2014/main" id="{197BE3A5-FCC4-41D4-AAB7-3E384BF5BD1B}"/>
                </a:ext>
              </a:extLst>
            </p:cNvPr>
            <p:cNvSpPr/>
            <p:nvPr/>
          </p:nvSpPr>
          <p:spPr>
            <a:xfrm>
              <a:off x="2497975" y="357726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2" name="Oval 61">
              <a:extLst>
                <a:ext uri="{FF2B5EF4-FFF2-40B4-BE49-F238E27FC236}">
                  <a16:creationId xmlns:a16="http://schemas.microsoft.com/office/drawing/2014/main" id="{C9E3ECA3-EBF6-4047-848C-877A4D7E8987}"/>
                </a:ext>
              </a:extLst>
            </p:cNvPr>
            <p:cNvSpPr/>
            <p:nvPr/>
          </p:nvSpPr>
          <p:spPr>
            <a:xfrm>
              <a:off x="2497975" y="3986724"/>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3" name="Oval 62">
              <a:extLst>
                <a:ext uri="{FF2B5EF4-FFF2-40B4-BE49-F238E27FC236}">
                  <a16:creationId xmlns:a16="http://schemas.microsoft.com/office/drawing/2014/main" id="{FA3EF191-F9C8-417A-BC6D-4CDFD9DFC2ED}"/>
                </a:ext>
              </a:extLst>
            </p:cNvPr>
            <p:cNvSpPr/>
            <p:nvPr/>
          </p:nvSpPr>
          <p:spPr>
            <a:xfrm>
              <a:off x="2497975" y="4396185"/>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4" name="Oval 63">
              <a:extLst>
                <a:ext uri="{FF2B5EF4-FFF2-40B4-BE49-F238E27FC236}">
                  <a16:creationId xmlns:a16="http://schemas.microsoft.com/office/drawing/2014/main" id="{452AADC8-85F2-4EF2-9D01-2949F75CEBA5}"/>
                </a:ext>
              </a:extLst>
            </p:cNvPr>
            <p:cNvSpPr/>
            <p:nvPr/>
          </p:nvSpPr>
          <p:spPr>
            <a:xfrm>
              <a:off x="2497975" y="4805646"/>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5" name="Oval 64">
              <a:extLst>
                <a:ext uri="{FF2B5EF4-FFF2-40B4-BE49-F238E27FC236}">
                  <a16:creationId xmlns:a16="http://schemas.microsoft.com/office/drawing/2014/main" id="{2D1B016B-EAB3-4B28-BEEE-79CCA4A6096E}"/>
                </a:ext>
              </a:extLst>
            </p:cNvPr>
            <p:cNvSpPr/>
            <p:nvPr/>
          </p:nvSpPr>
          <p:spPr>
            <a:xfrm>
              <a:off x="2497975" y="5215107"/>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6" name="Oval 65">
              <a:extLst>
                <a:ext uri="{FF2B5EF4-FFF2-40B4-BE49-F238E27FC236}">
                  <a16:creationId xmlns:a16="http://schemas.microsoft.com/office/drawing/2014/main" id="{FBA2B629-1E65-4665-90D8-8A28FDE6C383}"/>
                </a:ext>
              </a:extLst>
            </p:cNvPr>
            <p:cNvSpPr/>
            <p:nvPr/>
          </p:nvSpPr>
          <p:spPr>
            <a:xfrm>
              <a:off x="2497975" y="5624568"/>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7" name="Oval 66">
              <a:extLst>
                <a:ext uri="{FF2B5EF4-FFF2-40B4-BE49-F238E27FC236}">
                  <a16:creationId xmlns:a16="http://schemas.microsoft.com/office/drawing/2014/main" id="{36C496A8-CEF3-4D01-AB98-563F5F0F405B}"/>
                </a:ext>
              </a:extLst>
            </p:cNvPr>
            <p:cNvSpPr/>
            <p:nvPr/>
          </p:nvSpPr>
          <p:spPr>
            <a:xfrm>
              <a:off x="2497975" y="6034029"/>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68" name="Oval 67">
              <a:extLst>
                <a:ext uri="{FF2B5EF4-FFF2-40B4-BE49-F238E27FC236}">
                  <a16:creationId xmlns:a16="http://schemas.microsoft.com/office/drawing/2014/main" id="{518FECF0-1C86-452B-912B-854E28716702}"/>
                </a:ext>
              </a:extLst>
            </p:cNvPr>
            <p:cNvSpPr/>
            <p:nvPr/>
          </p:nvSpPr>
          <p:spPr>
            <a:xfrm>
              <a:off x="2497975" y="6443493"/>
              <a:ext cx="411480" cy="411480"/>
            </a:xfrm>
            <a:prstGeom prst="ellipse">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grpSp>
      <p:sp>
        <p:nvSpPr>
          <p:cNvPr id="69" name="TextBox 68">
            <a:extLst>
              <a:ext uri="{FF2B5EF4-FFF2-40B4-BE49-F238E27FC236}">
                <a16:creationId xmlns:a16="http://schemas.microsoft.com/office/drawing/2014/main" id="{A77B262A-DC77-46BE-AE70-6EE366361AAA}"/>
              </a:ext>
            </a:extLst>
          </p:cNvPr>
          <p:cNvSpPr txBox="1"/>
          <p:nvPr/>
        </p:nvSpPr>
        <p:spPr>
          <a:xfrm>
            <a:off x="8977528" y="5698857"/>
            <a:ext cx="309634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 Micronesia (Federated States of)</a:t>
            </a:r>
          </a:p>
        </p:txBody>
      </p:sp>
    </p:spTree>
    <p:extLst>
      <p:ext uri="{BB962C8B-B14F-4D97-AF65-F5344CB8AC3E}">
        <p14:creationId xmlns:p14="http://schemas.microsoft.com/office/powerpoint/2010/main" val="4174616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people deprived of liberty in South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nvGraphicFramePr>
        <p:xfrm>
          <a:off x="6705599" y="3529194"/>
          <a:ext cx="4955179" cy="1958733"/>
        </p:xfrm>
        <a:graphic>
          <a:graphicData uri="http://schemas.openxmlformats.org/drawingml/2006/table">
            <a:tbl>
              <a:tblPr firstRow="1" bandRow="1">
                <a:tableStyleId>{5C22544A-7EE6-4342-B048-85BDC9FD1C3A}</a:tableStyleId>
              </a:tblPr>
              <a:tblGrid>
                <a:gridCol w="367050">
                  <a:extLst>
                    <a:ext uri="{9D8B030D-6E8A-4147-A177-3AD203B41FA5}">
                      <a16:colId xmlns:a16="http://schemas.microsoft.com/office/drawing/2014/main" val="1342676805"/>
                    </a:ext>
                  </a:extLst>
                </a:gridCol>
                <a:gridCol w="4588129">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Key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The law or policy provides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Punitive law or policy; there is no enabling law or policy; the law or policy does not provide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graphicFrame>
        <p:nvGraphicFramePr>
          <p:cNvPr id="4" name="Table 3">
            <a:extLst>
              <a:ext uri="{FF2B5EF4-FFF2-40B4-BE49-F238E27FC236}">
                <a16:creationId xmlns:a16="http://schemas.microsoft.com/office/drawing/2014/main" id="{E95BDE7F-0DB3-4AC9-AFC1-35B609A75485}"/>
              </a:ext>
            </a:extLst>
          </p:cNvPr>
          <p:cNvGraphicFramePr>
            <a:graphicFrameLocks noGrp="1"/>
          </p:cNvGraphicFramePr>
          <p:nvPr/>
        </p:nvGraphicFramePr>
        <p:xfrm>
          <a:off x="464457" y="2738680"/>
          <a:ext cx="6009640" cy="3054350"/>
        </p:xfrm>
        <a:graphic>
          <a:graphicData uri="http://schemas.openxmlformats.org/drawingml/2006/table">
            <a:tbl>
              <a:tblPr/>
              <a:tblGrid>
                <a:gridCol w="1346200">
                  <a:extLst>
                    <a:ext uri="{9D8B030D-6E8A-4147-A177-3AD203B41FA5}">
                      <a16:colId xmlns:a16="http://schemas.microsoft.com/office/drawing/2014/main" val="2985548223"/>
                    </a:ext>
                  </a:extLst>
                </a:gridCol>
                <a:gridCol w="1554480">
                  <a:extLst>
                    <a:ext uri="{9D8B030D-6E8A-4147-A177-3AD203B41FA5}">
                      <a16:colId xmlns:a16="http://schemas.microsoft.com/office/drawing/2014/main" val="4242038024"/>
                    </a:ext>
                  </a:extLst>
                </a:gridCol>
                <a:gridCol w="1554480">
                  <a:extLst>
                    <a:ext uri="{9D8B030D-6E8A-4147-A177-3AD203B41FA5}">
                      <a16:colId xmlns:a16="http://schemas.microsoft.com/office/drawing/2014/main" val="3561734786"/>
                    </a:ext>
                  </a:extLst>
                </a:gridCol>
                <a:gridCol w="1554480">
                  <a:extLst>
                    <a:ext uri="{9D8B030D-6E8A-4147-A177-3AD203B41FA5}">
                      <a16:colId xmlns:a16="http://schemas.microsoft.com/office/drawing/2014/main" val="2430176317"/>
                    </a:ext>
                  </a:extLst>
                </a:gridCol>
              </a:tblGrid>
              <a:tr h="768350">
                <a:tc>
                  <a:txBody>
                    <a:bodyPr/>
                    <a:lstStyle/>
                    <a:p>
                      <a:pPr algn="l" fontAlgn="b"/>
                      <a:r>
                        <a:rPr lang="en-US" sz="1600" b="1" i="0" u="none" strike="noStrike" kern="1200" dirty="0">
                          <a:solidFill>
                            <a:schemeClr val="bg1"/>
                          </a:solidFill>
                          <a:effectLst/>
                          <a:latin typeface="Arial" pitchFamily="34" charset="0"/>
                          <a:ea typeface="+mn-ea"/>
                          <a:cs typeface="Arial" pitchFamily="34" charset="0"/>
                        </a:rPr>
                        <a:t> </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opioid-substitution therapy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needle and syringe programmes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condoms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190673962"/>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Afghanistan</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71576212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Bangladesh</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760044047"/>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Bhutan</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257022604"/>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India</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852760438"/>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Maldives</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804357272"/>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Nepal</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970649257"/>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Pakistan</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755863809"/>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Sri Lanka</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68477648"/>
                  </a:ext>
                </a:extLst>
              </a:tr>
            </a:tbl>
          </a:graphicData>
        </a:graphic>
      </p:graphicFrame>
    </p:spTree>
    <p:extLst>
      <p:ext uri="{BB962C8B-B14F-4D97-AF65-F5344CB8AC3E}">
        <p14:creationId xmlns:p14="http://schemas.microsoft.com/office/powerpoint/2010/main" val="147677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among people deprived of liberty in South-East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119336" y="6597352"/>
            <a:ext cx="1186424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4" name="Table 3">
            <a:extLst>
              <a:ext uri="{FF2B5EF4-FFF2-40B4-BE49-F238E27FC236}">
                <a16:creationId xmlns:a16="http://schemas.microsoft.com/office/drawing/2014/main" id="{E290DE59-2543-422F-8482-BEF1E9895EEE}"/>
              </a:ext>
            </a:extLst>
          </p:cNvPr>
          <p:cNvGraphicFramePr>
            <a:graphicFrameLocks noGrp="1"/>
          </p:cNvGraphicFramePr>
          <p:nvPr/>
        </p:nvGraphicFramePr>
        <p:xfrm>
          <a:off x="457904" y="2166939"/>
          <a:ext cx="6009640" cy="3877310"/>
        </p:xfrm>
        <a:graphic>
          <a:graphicData uri="http://schemas.openxmlformats.org/drawingml/2006/table">
            <a:tbl>
              <a:tblPr/>
              <a:tblGrid>
                <a:gridCol w="1346200">
                  <a:extLst>
                    <a:ext uri="{9D8B030D-6E8A-4147-A177-3AD203B41FA5}">
                      <a16:colId xmlns:a16="http://schemas.microsoft.com/office/drawing/2014/main" val="3170571365"/>
                    </a:ext>
                  </a:extLst>
                </a:gridCol>
                <a:gridCol w="1554480">
                  <a:extLst>
                    <a:ext uri="{9D8B030D-6E8A-4147-A177-3AD203B41FA5}">
                      <a16:colId xmlns:a16="http://schemas.microsoft.com/office/drawing/2014/main" val="3409481809"/>
                    </a:ext>
                  </a:extLst>
                </a:gridCol>
                <a:gridCol w="1554480">
                  <a:extLst>
                    <a:ext uri="{9D8B030D-6E8A-4147-A177-3AD203B41FA5}">
                      <a16:colId xmlns:a16="http://schemas.microsoft.com/office/drawing/2014/main" val="3957847890"/>
                    </a:ext>
                  </a:extLst>
                </a:gridCol>
                <a:gridCol w="1554480">
                  <a:extLst>
                    <a:ext uri="{9D8B030D-6E8A-4147-A177-3AD203B41FA5}">
                      <a16:colId xmlns:a16="http://schemas.microsoft.com/office/drawing/2014/main" val="2445447213"/>
                    </a:ext>
                  </a:extLst>
                </a:gridCol>
              </a:tblGrid>
              <a:tr h="768350">
                <a:tc>
                  <a:txBody>
                    <a:bodyPr/>
                    <a:lstStyle/>
                    <a:p>
                      <a:pPr algn="l" fontAlgn="b"/>
                      <a:r>
                        <a:rPr lang="en-US" sz="1400" b="1" i="0" u="none" strike="noStrike" kern="1200" dirty="0">
                          <a:solidFill>
                            <a:schemeClr val="bg1"/>
                          </a:solidFill>
                          <a:effectLst/>
                          <a:latin typeface="Arial" pitchFamily="34" charset="0"/>
                          <a:ea typeface="+mn-ea"/>
                          <a:cs typeface="Arial" pitchFamily="34" charset="0"/>
                        </a:rPr>
                        <a:t> </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opioid-substitution therapy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needle and syringe programmes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condoms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675299866"/>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Brunei</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69686464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Cambodia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54636085"/>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Indonesia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5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234422734"/>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Lao PDR</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35922743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Malaysia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6293510"/>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Myanmar</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431815040"/>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Philippines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92570582"/>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Singapore</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36536220"/>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Thailand</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734122935"/>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Timor-Leste</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608792897"/>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Viet Nam</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804007459"/>
                  </a:ext>
                </a:extLst>
              </a:tr>
            </a:tbl>
          </a:graphicData>
        </a:graphic>
      </p:graphicFrame>
      <p:graphicFrame>
        <p:nvGraphicFramePr>
          <p:cNvPr id="10" name="Table 9">
            <a:extLst>
              <a:ext uri="{FF2B5EF4-FFF2-40B4-BE49-F238E27FC236}">
                <a16:creationId xmlns:a16="http://schemas.microsoft.com/office/drawing/2014/main" id="{B8967419-0D69-4C9F-8697-07CF8049EA91}"/>
              </a:ext>
            </a:extLst>
          </p:cNvPr>
          <p:cNvGraphicFramePr>
            <a:graphicFrameLocks noGrp="1"/>
          </p:cNvGraphicFramePr>
          <p:nvPr/>
        </p:nvGraphicFramePr>
        <p:xfrm>
          <a:off x="6705599" y="3529194"/>
          <a:ext cx="4955179" cy="1958733"/>
        </p:xfrm>
        <a:graphic>
          <a:graphicData uri="http://schemas.openxmlformats.org/drawingml/2006/table">
            <a:tbl>
              <a:tblPr firstRow="1" bandRow="1">
                <a:tableStyleId>{5C22544A-7EE6-4342-B048-85BDC9FD1C3A}</a:tableStyleId>
              </a:tblPr>
              <a:tblGrid>
                <a:gridCol w="367050">
                  <a:extLst>
                    <a:ext uri="{9D8B030D-6E8A-4147-A177-3AD203B41FA5}">
                      <a16:colId xmlns:a16="http://schemas.microsoft.com/office/drawing/2014/main" val="1342676805"/>
                    </a:ext>
                  </a:extLst>
                </a:gridCol>
                <a:gridCol w="4588129">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Key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The law or policy provides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Punitive law or policy; there is no enabling law or policy; the law or policy does not provide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3752665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among people deprived of liberty in East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4" name="Table 3">
            <a:extLst>
              <a:ext uri="{FF2B5EF4-FFF2-40B4-BE49-F238E27FC236}">
                <a16:creationId xmlns:a16="http://schemas.microsoft.com/office/drawing/2014/main" id="{3256387C-FCDD-4D08-8667-71DCBD695AC1}"/>
              </a:ext>
            </a:extLst>
          </p:cNvPr>
          <p:cNvGraphicFramePr>
            <a:graphicFrameLocks noGrp="1"/>
          </p:cNvGraphicFramePr>
          <p:nvPr/>
        </p:nvGraphicFramePr>
        <p:xfrm>
          <a:off x="376392" y="3034824"/>
          <a:ext cx="6492240" cy="3002212"/>
        </p:xfrm>
        <a:graphic>
          <a:graphicData uri="http://schemas.openxmlformats.org/drawingml/2006/table">
            <a:tbl>
              <a:tblPr/>
              <a:tblGrid>
                <a:gridCol w="1828800">
                  <a:extLst>
                    <a:ext uri="{9D8B030D-6E8A-4147-A177-3AD203B41FA5}">
                      <a16:colId xmlns:a16="http://schemas.microsoft.com/office/drawing/2014/main" val="11259629"/>
                    </a:ext>
                  </a:extLst>
                </a:gridCol>
                <a:gridCol w="1554480">
                  <a:extLst>
                    <a:ext uri="{9D8B030D-6E8A-4147-A177-3AD203B41FA5}">
                      <a16:colId xmlns:a16="http://schemas.microsoft.com/office/drawing/2014/main" val="2016950634"/>
                    </a:ext>
                  </a:extLst>
                </a:gridCol>
                <a:gridCol w="1554480">
                  <a:extLst>
                    <a:ext uri="{9D8B030D-6E8A-4147-A177-3AD203B41FA5}">
                      <a16:colId xmlns:a16="http://schemas.microsoft.com/office/drawing/2014/main" val="3382981909"/>
                    </a:ext>
                  </a:extLst>
                </a:gridCol>
                <a:gridCol w="1554480">
                  <a:extLst>
                    <a:ext uri="{9D8B030D-6E8A-4147-A177-3AD203B41FA5}">
                      <a16:colId xmlns:a16="http://schemas.microsoft.com/office/drawing/2014/main" val="2824015617"/>
                    </a:ext>
                  </a:extLst>
                </a:gridCol>
              </a:tblGrid>
              <a:tr h="923222">
                <a:tc>
                  <a:txBody>
                    <a:bodyPr/>
                    <a:lstStyle/>
                    <a:p>
                      <a:pPr algn="l" fontAlgn="b"/>
                      <a:r>
                        <a:rPr lang="en-US" sz="900" b="0" i="0" u="none" strike="noStrike">
                          <a:solidFill>
                            <a:srgbClr val="000000"/>
                          </a:solidFill>
                          <a:effectLst/>
                          <a:latin typeface="Calibri" panose="020F0502020204030204" pitchFamily="34" charset="0"/>
                        </a:rPr>
                        <a:t> </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opioid-substitution therapy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needle and syringe programmes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condoms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486881929"/>
                  </a:ext>
                </a:extLst>
              </a:tr>
              <a:tr h="41148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China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111219805"/>
                  </a:ext>
                </a:extLst>
              </a:tr>
              <a:tr h="9144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Democratic People’s Republic of Korea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297658224"/>
                  </a:ext>
                </a:extLst>
              </a:tr>
              <a:tr h="41148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Japan</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754607422"/>
                  </a:ext>
                </a:extLst>
              </a:tr>
              <a:tr h="41148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Mongolia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722297273"/>
                  </a:ext>
                </a:extLst>
              </a:tr>
              <a:tr h="41148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Republic of Korea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791690431"/>
                  </a:ext>
                </a:extLst>
              </a:tr>
            </a:tbl>
          </a:graphicData>
        </a:graphic>
      </p:graphicFrame>
      <p:graphicFrame>
        <p:nvGraphicFramePr>
          <p:cNvPr id="10" name="Table 9">
            <a:extLst>
              <a:ext uri="{FF2B5EF4-FFF2-40B4-BE49-F238E27FC236}">
                <a16:creationId xmlns:a16="http://schemas.microsoft.com/office/drawing/2014/main" id="{590D4901-2398-47D1-8551-EB3B94997ED0}"/>
              </a:ext>
            </a:extLst>
          </p:cNvPr>
          <p:cNvGraphicFramePr>
            <a:graphicFrameLocks noGrp="1"/>
          </p:cNvGraphicFramePr>
          <p:nvPr/>
        </p:nvGraphicFramePr>
        <p:xfrm>
          <a:off x="6975565" y="3651114"/>
          <a:ext cx="4955179" cy="1958733"/>
        </p:xfrm>
        <a:graphic>
          <a:graphicData uri="http://schemas.openxmlformats.org/drawingml/2006/table">
            <a:tbl>
              <a:tblPr firstRow="1" bandRow="1">
                <a:tableStyleId>{5C22544A-7EE6-4342-B048-85BDC9FD1C3A}</a:tableStyleId>
              </a:tblPr>
              <a:tblGrid>
                <a:gridCol w="367050">
                  <a:extLst>
                    <a:ext uri="{9D8B030D-6E8A-4147-A177-3AD203B41FA5}">
                      <a16:colId xmlns:a16="http://schemas.microsoft.com/office/drawing/2014/main" val="1342676805"/>
                    </a:ext>
                  </a:extLst>
                </a:gridCol>
                <a:gridCol w="4588129">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Key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The law or policy provides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Punitive law or policy; there is no enabling law or policy; the law or policy does not provide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4274081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among people deprived of liberty in the  Pacific,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327753" y="6654552"/>
            <a:ext cx="1186424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extBox 3">
            <a:extLst>
              <a:ext uri="{FF2B5EF4-FFF2-40B4-BE49-F238E27FC236}">
                <a16:creationId xmlns:a16="http://schemas.microsoft.com/office/drawing/2014/main" id="{E101C5E7-C368-4A8C-BCC7-DC7B3533C141}"/>
              </a:ext>
            </a:extLst>
          </p:cNvPr>
          <p:cNvSpPr txBox="1"/>
          <p:nvPr/>
        </p:nvSpPr>
        <p:spPr>
          <a:xfrm>
            <a:off x="609599" y="6380772"/>
            <a:ext cx="309634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 Micronesia (Federated States of)</a:t>
            </a:r>
          </a:p>
        </p:txBody>
      </p:sp>
      <p:graphicFrame>
        <p:nvGraphicFramePr>
          <p:cNvPr id="7" name="Table 6">
            <a:extLst>
              <a:ext uri="{FF2B5EF4-FFF2-40B4-BE49-F238E27FC236}">
                <a16:creationId xmlns:a16="http://schemas.microsoft.com/office/drawing/2014/main" id="{91889588-2303-4C54-AB1D-7EC8F6CBA108}"/>
              </a:ext>
            </a:extLst>
          </p:cNvPr>
          <p:cNvGraphicFramePr>
            <a:graphicFrameLocks noGrp="1"/>
          </p:cNvGraphicFramePr>
          <p:nvPr/>
        </p:nvGraphicFramePr>
        <p:xfrm>
          <a:off x="339627" y="2354012"/>
          <a:ext cx="6583680" cy="3877310"/>
        </p:xfrm>
        <a:graphic>
          <a:graphicData uri="http://schemas.openxmlformats.org/drawingml/2006/table">
            <a:tbl>
              <a:tblPr/>
              <a:tblGrid>
                <a:gridCol w="1920240">
                  <a:extLst>
                    <a:ext uri="{9D8B030D-6E8A-4147-A177-3AD203B41FA5}">
                      <a16:colId xmlns:a16="http://schemas.microsoft.com/office/drawing/2014/main" val="371032439"/>
                    </a:ext>
                  </a:extLst>
                </a:gridCol>
                <a:gridCol w="1554480">
                  <a:extLst>
                    <a:ext uri="{9D8B030D-6E8A-4147-A177-3AD203B41FA5}">
                      <a16:colId xmlns:a16="http://schemas.microsoft.com/office/drawing/2014/main" val="3284646142"/>
                    </a:ext>
                  </a:extLst>
                </a:gridCol>
                <a:gridCol w="1554480">
                  <a:extLst>
                    <a:ext uri="{9D8B030D-6E8A-4147-A177-3AD203B41FA5}">
                      <a16:colId xmlns:a16="http://schemas.microsoft.com/office/drawing/2014/main" val="1322172570"/>
                    </a:ext>
                  </a:extLst>
                </a:gridCol>
                <a:gridCol w="1554480">
                  <a:extLst>
                    <a:ext uri="{9D8B030D-6E8A-4147-A177-3AD203B41FA5}">
                      <a16:colId xmlns:a16="http://schemas.microsoft.com/office/drawing/2014/main" val="476914613"/>
                    </a:ext>
                  </a:extLst>
                </a:gridCol>
              </a:tblGrid>
              <a:tr h="768350">
                <a:tc>
                  <a:txBody>
                    <a:bodyPr/>
                    <a:lstStyle/>
                    <a:p>
                      <a:pPr algn="l" fontAlgn="b"/>
                      <a:r>
                        <a:rPr lang="en-US" sz="900" b="0" i="0" u="none" strike="noStrike">
                          <a:solidFill>
                            <a:srgbClr val="000000"/>
                          </a:solidFill>
                          <a:effectLst/>
                          <a:latin typeface="Calibri" panose="020F0502020204030204" pitchFamily="34" charset="0"/>
                        </a:rPr>
                        <a:t> </a:t>
                      </a: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opioid-substitution therapy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needle and syringe programmes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tc>
                  <a:txBody>
                    <a:bodyPr/>
                    <a:lstStyle/>
                    <a:p>
                      <a:pPr algn="ctr" fontAlgn="b"/>
                      <a:r>
                        <a:rPr lang="en-US" sz="1400" b="1" i="0" u="none" strike="noStrike" kern="1200" dirty="0">
                          <a:solidFill>
                            <a:schemeClr val="bg1"/>
                          </a:solidFill>
                          <a:effectLst/>
                          <a:latin typeface="Arial" pitchFamily="34" charset="0"/>
                          <a:ea typeface="+mn-ea"/>
                          <a:cs typeface="Arial" pitchFamily="34" charset="0"/>
                        </a:rPr>
                        <a:t>Access to condoms in prisons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723378401"/>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Fiji</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266497399"/>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Kiribati</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14279352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Marshall Islands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01779946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Micronesia*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319128826"/>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Nauru</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741026834"/>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PNG</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230553863"/>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Samoa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224380097"/>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Solomon Islands</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32830090"/>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Tonga</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773010472"/>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Tuvalu</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861321356"/>
                  </a:ext>
                </a:extLst>
              </a:tr>
              <a:tr h="274320">
                <a:tc>
                  <a:txBody>
                    <a:bodyPr/>
                    <a:lstStyle/>
                    <a:p>
                      <a:pPr algn="l" fontAlgn="b"/>
                      <a:r>
                        <a:rPr lang="en-US" sz="1400" b="1" i="0" u="none" strike="noStrike" kern="1200" dirty="0">
                          <a:solidFill>
                            <a:srgbClr val="D9D9D9"/>
                          </a:solidFill>
                          <a:effectLst/>
                          <a:latin typeface="Arial" pitchFamily="34" charset="0"/>
                          <a:ea typeface="+mn-ea"/>
                          <a:cs typeface="Arial" pitchFamily="34" charset="0"/>
                        </a:rPr>
                        <a:t>  Vanuatu</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783506980"/>
                  </a:ext>
                </a:extLst>
              </a:tr>
            </a:tbl>
          </a:graphicData>
        </a:graphic>
      </p:graphicFrame>
      <p:graphicFrame>
        <p:nvGraphicFramePr>
          <p:cNvPr id="11" name="Table 10">
            <a:extLst>
              <a:ext uri="{FF2B5EF4-FFF2-40B4-BE49-F238E27FC236}">
                <a16:creationId xmlns:a16="http://schemas.microsoft.com/office/drawing/2014/main" id="{9C3E575B-4B9B-4D16-AB58-D65E6CF6A978}"/>
              </a:ext>
            </a:extLst>
          </p:cNvPr>
          <p:cNvGraphicFramePr>
            <a:graphicFrameLocks noGrp="1"/>
          </p:cNvGraphicFramePr>
          <p:nvPr/>
        </p:nvGraphicFramePr>
        <p:xfrm>
          <a:off x="7053941" y="3429000"/>
          <a:ext cx="4955179" cy="1958733"/>
        </p:xfrm>
        <a:graphic>
          <a:graphicData uri="http://schemas.openxmlformats.org/drawingml/2006/table">
            <a:tbl>
              <a:tblPr firstRow="1" bandRow="1">
                <a:tableStyleId>{5C22544A-7EE6-4342-B048-85BDC9FD1C3A}</a:tableStyleId>
              </a:tblPr>
              <a:tblGrid>
                <a:gridCol w="367050">
                  <a:extLst>
                    <a:ext uri="{9D8B030D-6E8A-4147-A177-3AD203B41FA5}">
                      <a16:colId xmlns:a16="http://schemas.microsoft.com/office/drawing/2014/main" val="1342676805"/>
                    </a:ext>
                  </a:extLst>
                </a:gridCol>
                <a:gridCol w="4588129">
                  <a:extLst>
                    <a:ext uri="{9D8B030D-6E8A-4147-A177-3AD203B41FA5}">
                      <a16:colId xmlns:a16="http://schemas.microsoft.com/office/drawing/2014/main" val="2008839283"/>
                    </a:ext>
                  </a:extLst>
                </a:gridCol>
              </a:tblGrid>
              <a:tr h="373773">
                <a:tc gridSpan="2">
                  <a:txBody>
                    <a:bodyPr/>
                    <a:lstStyle/>
                    <a:p>
                      <a:r>
                        <a:rPr lang="en-US" sz="1800" dirty="0">
                          <a:solidFill>
                            <a:schemeClr val="tx1"/>
                          </a:solidFill>
                        </a:rPr>
                        <a:t>Key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l"/>
                      <a:endParaRPr lang="en-US" sz="1200" b="0" kern="1200" dirty="0">
                        <a:solidFill>
                          <a:schemeClr val="tx1"/>
                        </a:solidFill>
                        <a:latin typeface="+mn-lt"/>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2098301"/>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100" b="0" kern="1200" dirty="0">
                          <a:solidFill>
                            <a:schemeClr val="tx1"/>
                          </a:solidFill>
                          <a:latin typeface="+mn-lt"/>
                          <a:ea typeface="+mn-ea"/>
                          <a:cs typeface="+mn-cs"/>
                        </a:rPr>
                        <a:t>The law or policy provides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5171989"/>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100" dirty="0">
                          <a:solidFill>
                            <a:schemeClr val="tx1"/>
                          </a:solidFill>
                        </a:rPr>
                        <a:t>Punitive law or policy; there is no enabling law or policy; the law or policy does not provide an enabling environment for HIV response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0967488"/>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100" dirty="0">
                          <a:solidFill>
                            <a:schemeClr val="tx1"/>
                          </a:solidFill>
                        </a:rPr>
                        <a:t>Partially enabling; enabling but subject to significant limitations; some aspects of the law or policy are punitive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4664207"/>
                  </a:ext>
                </a:extLst>
              </a:tr>
              <a:tr h="36576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100" dirty="0">
                          <a:solidFill>
                            <a:schemeClr val="tx1"/>
                          </a:solidFill>
                        </a:rPr>
                        <a:t>Information is unavailable or unclear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2526664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49</a:t>
            </a:fld>
            <a:endParaRPr lang="th-TH" dirty="0"/>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19A3A9B-61E9-36D4-E061-F01165347FCA}"/>
              </a:ext>
            </a:extLst>
          </p:cNvPr>
          <p:cNvGraphicFramePr>
            <a:graphicFrameLocks noGrp="1"/>
          </p:cNvGraphicFramePr>
          <p:nvPr>
            <p:ph idx="1"/>
            <p:extLst>
              <p:ext uri="{D42A27DB-BD31-4B8C-83A1-F6EECF244321}">
                <p14:modId xmlns:p14="http://schemas.microsoft.com/office/powerpoint/2010/main" val="903019506"/>
              </p:ext>
            </p:extLst>
          </p:nvPr>
        </p:nvGraphicFramePr>
        <p:xfrm>
          <a:off x="119337" y="1340768"/>
          <a:ext cx="11917674" cy="4495744"/>
        </p:xfrm>
        <a:graphic>
          <a:graphicData uri="http://schemas.openxmlformats.org/drawingml/2006/table">
            <a:tbl>
              <a:tblPr firstRow="1" firstCol="1" bandRow="1"/>
              <a:tblGrid>
                <a:gridCol w="3017943">
                  <a:extLst>
                    <a:ext uri="{9D8B030D-6E8A-4147-A177-3AD203B41FA5}">
                      <a16:colId xmlns:a16="http://schemas.microsoft.com/office/drawing/2014/main" val="2500535468"/>
                    </a:ext>
                  </a:extLst>
                </a:gridCol>
                <a:gridCol w="988859">
                  <a:extLst>
                    <a:ext uri="{9D8B030D-6E8A-4147-A177-3AD203B41FA5}">
                      <a16:colId xmlns:a16="http://schemas.microsoft.com/office/drawing/2014/main" val="441018589"/>
                    </a:ext>
                  </a:extLst>
                </a:gridCol>
                <a:gridCol w="988859">
                  <a:extLst>
                    <a:ext uri="{9D8B030D-6E8A-4147-A177-3AD203B41FA5}">
                      <a16:colId xmlns:a16="http://schemas.microsoft.com/office/drawing/2014/main" val="328969441"/>
                    </a:ext>
                  </a:extLst>
                </a:gridCol>
                <a:gridCol w="988859">
                  <a:extLst>
                    <a:ext uri="{9D8B030D-6E8A-4147-A177-3AD203B41FA5}">
                      <a16:colId xmlns:a16="http://schemas.microsoft.com/office/drawing/2014/main" val="3140084836"/>
                    </a:ext>
                  </a:extLst>
                </a:gridCol>
                <a:gridCol w="988859">
                  <a:extLst>
                    <a:ext uri="{9D8B030D-6E8A-4147-A177-3AD203B41FA5}">
                      <a16:colId xmlns:a16="http://schemas.microsoft.com/office/drawing/2014/main" val="400122610"/>
                    </a:ext>
                  </a:extLst>
                </a:gridCol>
                <a:gridCol w="988859">
                  <a:extLst>
                    <a:ext uri="{9D8B030D-6E8A-4147-A177-3AD203B41FA5}">
                      <a16:colId xmlns:a16="http://schemas.microsoft.com/office/drawing/2014/main" val="2182578070"/>
                    </a:ext>
                  </a:extLst>
                </a:gridCol>
                <a:gridCol w="988859">
                  <a:extLst>
                    <a:ext uri="{9D8B030D-6E8A-4147-A177-3AD203B41FA5}">
                      <a16:colId xmlns:a16="http://schemas.microsoft.com/office/drawing/2014/main" val="1324470952"/>
                    </a:ext>
                  </a:extLst>
                </a:gridCol>
                <a:gridCol w="988859">
                  <a:extLst>
                    <a:ext uri="{9D8B030D-6E8A-4147-A177-3AD203B41FA5}">
                      <a16:colId xmlns:a16="http://schemas.microsoft.com/office/drawing/2014/main" val="871190740"/>
                    </a:ext>
                  </a:extLst>
                </a:gridCol>
                <a:gridCol w="988859">
                  <a:extLst>
                    <a:ext uri="{9D8B030D-6E8A-4147-A177-3AD203B41FA5}">
                      <a16:colId xmlns:a16="http://schemas.microsoft.com/office/drawing/2014/main" val="1402999279"/>
                    </a:ext>
                  </a:extLst>
                </a:gridCol>
                <a:gridCol w="988859">
                  <a:extLst>
                    <a:ext uri="{9D8B030D-6E8A-4147-A177-3AD203B41FA5}">
                      <a16:colId xmlns:a16="http://schemas.microsoft.com/office/drawing/2014/main" val="601868457"/>
                    </a:ext>
                  </a:extLst>
                </a:gridCol>
              </a:tblGrid>
              <a:tr h="389653">
                <a:tc rowSpan="3">
                  <a:txBody>
                    <a:bodyPr/>
                    <a:lstStyle/>
                    <a:p>
                      <a:pPr marL="0" marR="0" algn="ctr">
                        <a:spcBef>
                          <a:spcPts val="0"/>
                        </a:spcBef>
                        <a:spcAft>
                          <a:spcPts val="0"/>
                        </a:spcAft>
                      </a:pPr>
                      <a:r>
                        <a:rPr lang="en-US" sz="1400" b="1" dirty="0">
                          <a:solidFill>
                            <a:srgbClr val="FFFFFF"/>
                          </a:solidFill>
                          <a:effectLst/>
                          <a:latin typeface="Arial Nova" panose="020B0504020202020204" pitchFamily="34" charset="0"/>
                          <a:ea typeface="Calibri" panose="020F0502020204030204" pitchFamily="34" charset="0"/>
                        </a:rPr>
                        <a:t>Region or subregion</a:t>
                      </a:r>
                      <a:endParaRPr lang="en-US" sz="1200" dirty="0">
                        <a:effectLst/>
                        <a:latin typeface="Calibri" panose="020F0502020204030204" pitchFamily="34" charset="0"/>
                        <a:ea typeface="Calibri" panose="020F0502020204030204" pitchFamily="34" charset="0"/>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gridSpan="3">
                  <a:txBody>
                    <a:bodyPr/>
                    <a:lstStyle/>
                    <a:p>
                      <a:pPr marL="0" marR="0" algn="ctr">
                        <a:spcBef>
                          <a:spcPts val="0"/>
                        </a:spcBef>
                        <a:spcAft>
                          <a:spcPts val="0"/>
                        </a:spcAft>
                      </a:pPr>
                      <a:r>
                        <a:rPr lang="en-US" sz="1400" b="1" dirty="0">
                          <a:solidFill>
                            <a:srgbClr val="000000"/>
                          </a:solidFill>
                          <a:effectLst/>
                          <a:latin typeface="Arial Nova" panose="020B0504020202020204" pitchFamily="34" charset="0"/>
                          <a:ea typeface="Calibri" panose="020F0502020204030204" pitchFamily="34" charset="0"/>
                        </a:rPr>
                        <a:t>Cannabis</a:t>
                      </a:r>
                      <a:endParaRPr lang="en-US" sz="1200" dirty="0">
                        <a:effectLst/>
                        <a:latin typeface="Calibri" panose="020F0502020204030204" pitchFamily="34" charset="0"/>
                        <a:ea typeface="Calibri" panose="020F0502020204030204" pitchFamily="34" charset="0"/>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400" b="1" dirty="0">
                          <a:solidFill>
                            <a:srgbClr val="000000"/>
                          </a:solidFill>
                          <a:effectLst/>
                          <a:latin typeface="Arial Nova" panose="020B0504020202020204" pitchFamily="34" charset="0"/>
                          <a:ea typeface="Calibri" panose="020F0502020204030204" pitchFamily="34" charset="0"/>
                        </a:rPr>
                        <a:t>Opioids (opiates and prescription opioids)</a:t>
                      </a:r>
                      <a:endParaRPr lang="en-US" sz="1200" dirty="0">
                        <a:effectLst/>
                        <a:latin typeface="Calibri" panose="020F0502020204030204" pitchFamily="34" charset="0"/>
                        <a:ea typeface="Calibri" panose="020F0502020204030204" pitchFamily="34" charset="0"/>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400" b="1" dirty="0">
                          <a:solidFill>
                            <a:srgbClr val="000000"/>
                          </a:solidFill>
                          <a:effectLst/>
                          <a:latin typeface="Arial Nova" panose="020B0504020202020204" pitchFamily="34" charset="0"/>
                          <a:ea typeface="Calibri" panose="020F0502020204030204" pitchFamily="34" charset="0"/>
                        </a:rPr>
                        <a:t>Opiates</a:t>
                      </a:r>
                      <a:endParaRPr lang="en-US" sz="1200" dirty="0">
                        <a:effectLst/>
                        <a:latin typeface="Calibri" panose="020F0502020204030204" pitchFamily="34" charset="0"/>
                        <a:ea typeface="Calibri" panose="020F0502020204030204" pitchFamily="34" charset="0"/>
                      </a:endParaRPr>
                    </a:p>
                  </a:txBody>
                  <a:tcPr marL="57050" marR="57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2392816"/>
                  </a:ext>
                </a:extLst>
              </a:tr>
              <a:tr h="210213">
                <a:tc vMerge="1">
                  <a:txBody>
                    <a:bodyPr/>
                    <a:lstStyle/>
                    <a:p>
                      <a:endParaRPr lang="en-US"/>
                    </a:p>
                  </a:txBody>
                  <a:tcPr/>
                </a:tc>
                <a:tc gridSpan="3">
                  <a:txBody>
                    <a:bodyPr/>
                    <a:lstStyle/>
                    <a:p>
                      <a:pPr marL="0" marR="0" algn="ctr">
                        <a:spcBef>
                          <a:spcPts val="0"/>
                        </a:spcBef>
                        <a:spcAft>
                          <a:spcPts val="0"/>
                        </a:spcAft>
                      </a:pPr>
                      <a:r>
                        <a:rPr lang="en-US" sz="1200" b="1">
                          <a:solidFill>
                            <a:srgbClr val="FFFFFF"/>
                          </a:solidFill>
                          <a:effectLst/>
                          <a:latin typeface="Arial Nova" panose="020B0504020202020204" pitchFamily="34" charset="0"/>
                          <a:ea typeface="Calibri" panose="020F0502020204030204" pitchFamily="34" charset="0"/>
                        </a:rPr>
                        <a:t>Number (thousands)</a:t>
                      </a:r>
                      <a:endParaRPr lang="en-US" sz="110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b="1">
                          <a:solidFill>
                            <a:srgbClr val="FFFFFF"/>
                          </a:solidFill>
                          <a:effectLst/>
                          <a:latin typeface="Arial Nova" panose="020B0504020202020204" pitchFamily="34" charset="0"/>
                          <a:ea typeface="Calibri" panose="020F0502020204030204" pitchFamily="34" charset="0"/>
                        </a:rPr>
                        <a:t>Number (thousands)</a:t>
                      </a:r>
                      <a:endParaRPr lang="en-US" sz="110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b="1" dirty="0">
                          <a:solidFill>
                            <a:srgbClr val="FFFFFF"/>
                          </a:solidFill>
                          <a:effectLst/>
                          <a:latin typeface="Arial Nova" panose="020B0504020202020204" pitchFamily="34" charset="0"/>
                          <a:ea typeface="Calibri" panose="020F0502020204030204" pitchFamily="34" charset="0"/>
                        </a:rPr>
                        <a:t>Number (thousands)</a:t>
                      </a:r>
                      <a:endParaRPr lang="en-US" sz="1100" dirty="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9017868"/>
                  </a:ext>
                </a:extLst>
              </a:tr>
              <a:tr h="427209">
                <a:tc vMerge="1">
                  <a:txBody>
                    <a:bodyPr/>
                    <a:lstStyle/>
                    <a:p>
                      <a:endParaRPr lang="en-US"/>
                    </a:p>
                  </a:txBody>
                  <a:tcPr/>
                </a:tc>
                <a:tc>
                  <a:txBody>
                    <a:bodyPr/>
                    <a:lstStyle/>
                    <a:p>
                      <a:pPr marL="0" marR="0" algn="ctr">
                        <a:spcBef>
                          <a:spcPts val="0"/>
                        </a:spcBef>
                        <a:spcAft>
                          <a:spcPts val="0"/>
                        </a:spcAft>
                      </a:pPr>
                      <a:r>
                        <a:rPr lang="en-US" sz="1400" b="1" dirty="0">
                          <a:solidFill>
                            <a:srgbClr val="FFFFFF"/>
                          </a:solidFill>
                          <a:effectLst/>
                          <a:latin typeface="Arial Nova" panose="020B0504020202020204" pitchFamily="34" charset="0"/>
                          <a:ea typeface="Calibri" panose="020F0502020204030204" pitchFamily="34" charset="0"/>
                        </a:rPr>
                        <a:t>Best</a:t>
                      </a:r>
                      <a:br>
                        <a:rPr lang="en-US" sz="1400" b="1" dirty="0">
                          <a:solidFill>
                            <a:srgbClr val="FFFFFF"/>
                          </a:solidFill>
                          <a:effectLst/>
                          <a:latin typeface="Arial Nova" panose="020B0504020202020204" pitchFamily="34" charset="0"/>
                          <a:ea typeface="Calibri" panose="020F0502020204030204" pitchFamily="34" charset="0"/>
                        </a:rPr>
                      </a:br>
                      <a:r>
                        <a:rPr lang="en-US" sz="1400" b="1" dirty="0">
                          <a:solidFill>
                            <a:srgbClr val="FFFFFF"/>
                          </a:solidFill>
                          <a:effectLst/>
                          <a:latin typeface="Arial Nova" panose="020B0504020202020204" pitchFamily="34" charset="0"/>
                          <a:ea typeface="Calibri" panose="020F0502020204030204" pitchFamily="34" charset="0"/>
                        </a:rPr>
                        <a:t>estimate</a:t>
                      </a:r>
                      <a:endParaRPr lang="en-US" sz="1200" dirty="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Lower</a:t>
                      </a:r>
                      <a:endParaRPr lang="en-US" sz="1200">
                        <a:effectLst/>
                        <a:latin typeface="Calibri" panose="020F0502020204030204" pitchFamily="34" charset="0"/>
                        <a:ea typeface="Calibri" panose="020F0502020204030204" pitchFamily="34" charset="0"/>
                      </a:endParaRPr>
                    </a:p>
                  </a:txBody>
                  <a:tcPr marL="57050" marR="57050" marT="0" marB="0">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Upper</a:t>
                      </a:r>
                      <a:endParaRPr lang="en-US" sz="1200">
                        <a:effectLst/>
                        <a:latin typeface="Calibri" panose="020F0502020204030204" pitchFamily="34" charset="0"/>
                        <a:ea typeface="Calibri" panose="020F0502020204030204" pitchFamily="34" charset="0"/>
                      </a:endParaRPr>
                    </a:p>
                  </a:txBody>
                  <a:tcPr marL="57050" marR="57050" marT="0" marB="0">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Best</a:t>
                      </a:r>
                      <a:br>
                        <a:rPr lang="en-US" sz="1400" b="1">
                          <a:solidFill>
                            <a:srgbClr val="FFFFFF"/>
                          </a:solidFill>
                          <a:effectLst/>
                          <a:latin typeface="Arial Nova" panose="020B0504020202020204" pitchFamily="34" charset="0"/>
                          <a:ea typeface="Calibri" panose="020F0502020204030204" pitchFamily="34" charset="0"/>
                        </a:rPr>
                      </a:br>
                      <a:r>
                        <a:rPr lang="en-US" sz="1400" b="1">
                          <a:solidFill>
                            <a:srgbClr val="FFFFFF"/>
                          </a:solidFill>
                          <a:effectLst/>
                          <a:latin typeface="Arial Nova" panose="020B0504020202020204" pitchFamily="34" charset="0"/>
                          <a:ea typeface="Calibri" panose="020F0502020204030204" pitchFamily="34" charset="0"/>
                        </a:rPr>
                        <a:t>estimate</a:t>
                      </a:r>
                      <a:endParaRPr lang="en-US" sz="120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Lower</a:t>
                      </a:r>
                      <a:endParaRPr lang="en-US" sz="1200">
                        <a:effectLst/>
                        <a:latin typeface="Calibri" panose="020F0502020204030204" pitchFamily="34" charset="0"/>
                        <a:ea typeface="Calibri" panose="020F0502020204030204" pitchFamily="34" charset="0"/>
                      </a:endParaRPr>
                    </a:p>
                  </a:txBody>
                  <a:tcPr marL="57050" marR="57050" marT="0" marB="0">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Upper</a:t>
                      </a:r>
                      <a:endParaRPr lang="en-US" sz="1200">
                        <a:effectLst/>
                        <a:latin typeface="Calibri" panose="020F0502020204030204" pitchFamily="34" charset="0"/>
                        <a:ea typeface="Calibri" panose="020F0502020204030204" pitchFamily="34" charset="0"/>
                      </a:endParaRPr>
                    </a:p>
                  </a:txBody>
                  <a:tcPr marL="57050" marR="57050" marT="0" marB="0">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Best</a:t>
                      </a:r>
                      <a:br>
                        <a:rPr lang="en-US" sz="1400" b="1">
                          <a:solidFill>
                            <a:srgbClr val="FFFFFF"/>
                          </a:solidFill>
                          <a:effectLst/>
                          <a:latin typeface="Arial Nova" panose="020B0504020202020204" pitchFamily="34" charset="0"/>
                          <a:ea typeface="Calibri" panose="020F0502020204030204" pitchFamily="34" charset="0"/>
                        </a:rPr>
                      </a:br>
                      <a:r>
                        <a:rPr lang="en-US" sz="1400" b="1">
                          <a:solidFill>
                            <a:srgbClr val="FFFFFF"/>
                          </a:solidFill>
                          <a:effectLst/>
                          <a:latin typeface="Arial Nova" panose="020B0504020202020204" pitchFamily="34" charset="0"/>
                          <a:ea typeface="Calibri" panose="020F0502020204030204" pitchFamily="34" charset="0"/>
                        </a:rPr>
                        <a:t>estimate</a:t>
                      </a:r>
                      <a:endParaRPr lang="en-US" sz="120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Lower</a:t>
                      </a:r>
                      <a:endParaRPr lang="en-US" sz="1200">
                        <a:effectLst/>
                        <a:latin typeface="Calibri" panose="020F0502020204030204" pitchFamily="34" charset="0"/>
                        <a:ea typeface="Calibri" panose="020F0502020204030204" pitchFamily="34" charset="0"/>
                      </a:endParaRPr>
                    </a:p>
                  </a:txBody>
                  <a:tcPr marL="57050" marR="57050" marT="0" marB="0">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dirty="0">
                          <a:solidFill>
                            <a:srgbClr val="FFFFFF"/>
                          </a:solidFill>
                          <a:effectLst/>
                          <a:latin typeface="Arial Nova" panose="020B0504020202020204" pitchFamily="34" charset="0"/>
                          <a:ea typeface="Calibri" panose="020F0502020204030204" pitchFamily="34" charset="0"/>
                        </a:rPr>
                        <a:t>Upper</a:t>
                      </a:r>
                      <a:endParaRPr lang="en-US" sz="1200" dirty="0">
                        <a:effectLst/>
                        <a:latin typeface="Calibri" panose="020F0502020204030204" pitchFamily="34" charset="0"/>
                        <a:ea typeface="Calibri" panose="020F0502020204030204" pitchFamily="34" charset="0"/>
                      </a:endParaRPr>
                    </a:p>
                  </a:txBody>
                  <a:tcPr marL="57050" marR="57050" marT="0" marB="0">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199896077"/>
                  </a:ext>
                </a:extLst>
              </a:tr>
              <a:tr h="212538">
                <a:tc>
                  <a:txBody>
                    <a:bodyPr/>
                    <a:lstStyle/>
                    <a:p>
                      <a:pPr marL="0" marR="0">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Asia</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62,000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25,300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95,240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34,290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15,050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45,990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21,610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8,990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dirty="0">
                          <a:solidFill>
                            <a:srgbClr val="000000"/>
                          </a:solidFill>
                          <a:effectLst/>
                          <a:latin typeface="Arial Nova" panose="020B0504020202020204" pitchFamily="34" charset="0"/>
                          <a:ea typeface="Calibri" panose="020F0502020204030204" pitchFamily="34" charset="0"/>
                        </a:rPr>
                        <a:t>29,890</a:t>
                      </a:r>
                      <a:endParaRPr lang="en-US" sz="1200" dirty="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extLst>
                  <a:ext uri="{0D108BD9-81ED-4DB2-BD59-A6C34878D82A}">
                    <a16:rowId xmlns:a16="http://schemas.microsoft.com/office/drawing/2014/main" val="3186084241"/>
                  </a:ext>
                </a:extLst>
              </a:tr>
              <a:tr h="212538">
                <a:tc>
                  <a:txBody>
                    <a:bodyPr/>
                    <a:lstStyle/>
                    <a:p>
                      <a:pPr marL="0" marR="0" indent="139700">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East and South-East Asia</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19,270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8,940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23,740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2,780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1,960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3,560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2,800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1,940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dirty="0">
                          <a:solidFill>
                            <a:srgbClr val="000000"/>
                          </a:solidFill>
                          <a:effectLst/>
                          <a:latin typeface="Arial Nova" panose="020B0504020202020204" pitchFamily="34" charset="0"/>
                          <a:ea typeface="Calibri" panose="020F0502020204030204" pitchFamily="34" charset="0"/>
                        </a:rPr>
                        <a:t>3,590</a:t>
                      </a:r>
                      <a:endParaRPr lang="en-US" sz="1200" dirty="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extLst>
                  <a:ext uri="{0D108BD9-81ED-4DB2-BD59-A6C34878D82A}">
                    <a16:rowId xmlns:a16="http://schemas.microsoft.com/office/drawing/2014/main" val="3643913451"/>
                  </a:ext>
                </a:extLst>
              </a:tr>
              <a:tr h="212538">
                <a:tc>
                  <a:txBody>
                    <a:bodyPr/>
                    <a:lstStyle/>
                    <a:p>
                      <a:pPr marL="0" marR="0" indent="139700">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South Asia</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30,890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8,360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56,660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20,190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3,770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28,400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12,290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2,290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dirty="0">
                          <a:solidFill>
                            <a:srgbClr val="000000"/>
                          </a:solidFill>
                          <a:effectLst/>
                          <a:latin typeface="Arial Nova" panose="020B0504020202020204" pitchFamily="34" charset="0"/>
                          <a:ea typeface="Calibri" panose="020F0502020204030204" pitchFamily="34" charset="0"/>
                        </a:rPr>
                        <a:t>17,240</a:t>
                      </a:r>
                      <a:endParaRPr lang="en-US" sz="1200" dirty="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extLst>
                  <a:ext uri="{0D108BD9-81ED-4DB2-BD59-A6C34878D82A}">
                    <a16:rowId xmlns:a16="http://schemas.microsoft.com/office/drawing/2014/main" val="1740704364"/>
                  </a:ext>
                </a:extLst>
              </a:tr>
              <a:tr h="216995">
                <a:tc>
                  <a:txBody>
                    <a:bodyPr/>
                    <a:lstStyle/>
                    <a:p>
                      <a:pPr marL="0" marR="0">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Oceania</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3,450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3,380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3,590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680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600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740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30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20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dirty="0">
                          <a:solidFill>
                            <a:srgbClr val="000000"/>
                          </a:solidFill>
                          <a:effectLst/>
                          <a:latin typeface="Arial Nova" panose="020B0504020202020204" pitchFamily="34" charset="0"/>
                          <a:ea typeface="Calibri" panose="020F0502020204030204" pitchFamily="34" charset="0"/>
                        </a:rPr>
                        <a:t>30</a:t>
                      </a:r>
                      <a:endParaRPr lang="en-US" sz="1200" dirty="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extLst>
                  <a:ext uri="{0D108BD9-81ED-4DB2-BD59-A6C34878D82A}">
                    <a16:rowId xmlns:a16="http://schemas.microsoft.com/office/drawing/2014/main" val="3747299093"/>
                  </a:ext>
                </a:extLst>
              </a:tr>
              <a:tr h="216995">
                <a:tc>
                  <a:txBody>
                    <a:bodyPr/>
                    <a:lstStyle/>
                    <a:p>
                      <a:pPr marL="0" marR="0">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GLOBAL ESTIMATE</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218,990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157,910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276,320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60,380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37,080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dirty="0">
                          <a:solidFill>
                            <a:schemeClr val="bg1"/>
                          </a:solidFill>
                          <a:effectLst/>
                          <a:latin typeface="Arial Nova" panose="020B0504020202020204" pitchFamily="34" charset="0"/>
                          <a:ea typeface="Calibri" panose="020F0502020204030204" pitchFamily="34" charset="0"/>
                        </a:rPr>
                        <a:t>76,470</a:t>
                      </a:r>
                      <a:endParaRPr lang="en-US" sz="1200" dirty="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31,510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15,640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dirty="0">
                          <a:solidFill>
                            <a:schemeClr val="bg1"/>
                          </a:solidFill>
                          <a:effectLst/>
                          <a:latin typeface="Arial Nova" panose="020B0504020202020204" pitchFamily="34" charset="0"/>
                          <a:ea typeface="Calibri" panose="020F0502020204030204" pitchFamily="34" charset="0"/>
                        </a:rPr>
                        <a:t>45,380</a:t>
                      </a:r>
                      <a:endParaRPr lang="en-US" sz="1200" dirty="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extLst>
                  <a:ext uri="{0D108BD9-81ED-4DB2-BD59-A6C34878D82A}">
                    <a16:rowId xmlns:a16="http://schemas.microsoft.com/office/drawing/2014/main" val="405059379"/>
                  </a:ext>
                </a:extLst>
              </a:tr>
              <a:tr h="216995">
                <a:tc>
                  <a:txBody>
                    <a:bodyPr/>
                    <a:lstStyle/>
                    <a:p>
                      <a:endParaRPr lang="en-US" sz="1200">
                        <a:effectLst/>
                        <a:latin typeface="Times New Roman" panose="02020603050405020304" pitchFamily="18" charset="0"/>
                      </a:endParaRPr>
                    </a:p>
                  </a:txBody>
                  <a:tcPr marL="57050" marR="570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effectLst/>
                        <a:latin typeface="Times New Roman" panose="02020603050405020304" pitchFamily="18" charset="0"/>
                      </a:endParaRPr>
                    </a:p>
                  </a:txBody>
                  <a:tcPr marL="57050" marR="570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effectLst/>
                        <a:latin typeface="Times New Roman" panose="02020603050405020304" pitchFamily="18" charset="0"/>
                      </a:endParaRPr>
                    </a:p>
                  </a:txBody>
                  <a:tcPr marL="57050" marR="570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effectLst/>
                        <a:latin typeface="Times New Roman" panose="02020603050405020304" pitchFamily="18" charset="0"/>
                      </a:endParaRPr>
                    </a:p>
                  </a:txBody>
                  <a:tcPr marL="57050" marR="570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effectLst/>
                        <a:latin typeface="Times New Roman" panose="02020603050405020304" pitchFamily="18" charset="0"/>
                      </a:endParaRPr>
                    </a:p>
                  </a:txBody>
                  <a:tcPr marL="57050" marR="570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effectLst/>
                        <a:latin typeface="Times New Roman" panose="02020603050405020304" pitchFamily="18" charset="0"/>
                      </a:endParaRPr>
                    </a:p>
                  </a:txBody>
                  <a:tcPr marL="57050" marR="570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effectLst/>
                        <a:latin typeface="Times New Roman" panose="02020603050405020304" pitchFamily="18" charset="0"/>
                      </a:endParaRPr>
                    </a:p>
                  </a:txBody>
                  <a:tcPr marL="57050" marR="570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effectLst/>
                        <a:latin typeface="Times New Roman" panose="02020603050405020304" pitchFamily="18" charset="0"/>
                      </a:endParaRPr>
                    </a:p>
                  </a:txBody>
                  <a:tcPr marL="57050" marR="570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effectLst/>
                        <a:latin typeface="Times New Roman" panose="02020603050405020304" pitchFamily="18" charset="0"/>
                      </a:endParaRPr>
                    </a:p>
                  </a:txBody>
                  <a:tcPr marL="57050" marR="570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effectLst/>
                        <a:latin typeface="Times New Roman" panose="02020603050405020304" pitchFamily="18" charset="0"/>
                      </a:endParaRPr>
                    </a:p>
                  </a:txBody>
                  <a:tcPr marL="57050" marR="570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878691"/>
                  </a:ext>
                </a:extLst>
              </a:tr>
              <a:tr h="425077">
                <a:tc rowSpan="3">
                  <a:txBody>
                    <a:bodyPr/>
                    <a:lstStyle/>
                    <a:p>
                      <a:pPr marL="0" marR="0" algn="ctr">
                        <a:spcBef>
                          <a:spcPts val="0"/>
                        </a:spcBef>
                        <a:spcAft>
                          <a:spcPts val="0"/>
                        </a:spcAft>
                      </a:pPr>
                      <a:r>
                        <a:rPr lang="en-US" sz="1400" b="1" dirty="0">
                          <a:solidFill>
                            <a:srgbClr val="FFFFFF"/>
                          </a:solidFill>
                          <a:effectLst/>
                          <a:latin typeface="Arial Nova" panose="020B0504020202020204" pitchFamily="34" charset="0"/>
                          <a:ea typeface="Calibri" panose="020F0502020204030204" pitchFamily="34" charset="0"/>
                        </a:rPr>
                        <a:t>Region or subregion</a:t>
                      </a:r>
                      <a:endParaRPr lang="en-US" sz="1200" dirty="0">
                        <a:effectLst/>
                        <a:latin typeface="Calibri" panose="020F0502020204030204" pitchFamily="34" charset="0"/>
                        <a:ea typeface="Calibri" panose="020F0502020204030204" pitchFamily="34" charset="0"/>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gridSpan="3">
                  <a:txBody>
                    <a:bodyPr/>
                    <a:lstStyle/>
                    <a:p>
                      <a:pPr marL="0" marR="0" algn="ctr">
                        <a:spcBef>
                          <a:spcPts val="0"/>
                        </a:spcBef>
                        <a:spcAft>
                          <a:spcPts val="0"/>
                        </a:spcAft>
                      </a:pPr>
                      <a:r>
                        <a:rPr lang="en-US" sz="1400" b="1" dirty="0" err="1">
                          <a:solidFill>
                            <a:srgbClr val="000000"/>
                          </a:solidFill>
                          <a:effectLst/>
                          <a:latin typeface="Arial Nova" panose="020B0504020202020204" pitchFamily="34" charset="0"/>
                          <a:ea typeface="Calibri" panose="020F0502020204030204" pitchFamily="34" charset="0"/>
                        </a:rPr>
                        <a:t>Cocaine</a:t>
                      </a:r>
                      <a:r>
                        <a:rPr lang="en-US" sz="1400" b="1" baseline="30000" dirty="0" err="1">
                          <a:solidFill>
                            <a:srgbClr val="000000"/>
                          </a:solidFill>
                          <a:effectLst/>
                          <a:latin typeface="Arial Nova" panose="020B0504020202020204" pitchFamily="34" charset="0"/>
                          <a:ea typeface="Calibri" panose="020F0502020204030204" pitchFamily="34" charset="0"/>
                        </a:rPr>
                        <a:t>a</a:t>
                      </a:r>
                      <a:endParaRPr lang="en-US" sz="1200" dirty="0">
                        <a:effectLst/>
                        <a:latin typeface="Calibri" panose="020F0502020204030204" pitchFamily="34" charset="0"/>
                        <a:ea typeface="Calibri" panose="020F0502020204030204" pitchFamily="34" charset="0"/>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400" b="1" dirty="0" err="1">
                          <a:solidFill>
                            <a:srgbClr val="000000"/>
                          </a:solidFill>
                          <a:effectLst/>
                          <a:latin typeface="Arial Nova" panose="020B0504020202020204" pitchFamily="34" charset="0"/>
                          <a:ea typeface="Calibri" panose="020F0502020204030204" pitchFamily="34" charset="0"/>
                        </a:rPr>
                        <a:t>Amphetamines</a:t>
                      </a:r>
                      <a:r>
                        <a:rPr lang="en-US" sz="1400" b="1" baseline="30000" dirty="0" err="1">
                          <a:solidFill>
                            <a:srgbClr val="000000"/>
                          </a:solidFill>
                          <a:effectLst/>
                          <a:latin typeface="Arial Nova" panose="020B0504020202020204" pitchFamily="34" charset="0"/>
                          <a:ea typeface="Calibri" panose="020F0502020204030204" pitchFamily="34" charset="0"/>
                        </a:rPr>
                        <a:t>b</a:t>
                      </a:r>
                      <a:r>
                        <a:rPr lang="en-US" sz="1400" b="1" dirty="0">
                          <a:solidFill>
                            <a:srgbClr val="000000"/>
                          </a:solidFill>
                          <a:effectLst/>
                          <a:latin typeface="Arial Nova" panose="020B0504020202020204" pitchFamily="34" charset="0"/>
                          <a:ea typeface="Calibri" panose="020F0502020204030204" pitchFamily="34" charset="0"/>
                        </a:rPr>
                        <a:t> and prescription stimulants</a:t>
                      </a:r>
                      <a:endParaRPr lang="en-US" sz="1200" dirty="0">
                        <a:effectLst/>
                        <a:latin typeface="Calibri" panose="020F0502020204030204" pitchFamily="34" charset="0"/>
                        <a:ea typeface="Calibri" panose="020F0502020204030204" pitchFamily="34" charset="0"/>
                      </a:endParaRPr>
                    </a:p>
                  </a:txBody>
                  <a:tcPr marL="57050" marR="5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400" b="1" dirty="0">
                          <a:solidFill>
                            <a:srgbClr val="000000"/>
                          </a:solidFill>
                          <a:effectLst/>
                          <a:latin typeface="Arial Nova" panose="020B0504020202020204" pitchFamily="34" charset="0"/>
                          <a:ea typeface="Calibri" panose="020F0502020204030204" pitchFamily="34" charset="0"/>
                        </a:rPr>
                        <a:t>"Ecstasy"</a:t>
                      </a:r>
                      <a:endParaRPr lang="en-US" sz="1200" dirty="0">
                        <a:effectLst/>
                        <a:latin typeface="Calibri" panose="020F0502020204030204" pitchFamily="34" charset="0"/>
                        <a:ea typeface="Calibri" panose="020F0502020204030204" pitchFamily="34" charset="0"/>
                      </a:endParaRPr>
                    </a:p>
                  </a:txBody>
                  <a:tcPr marL="57050" marR="57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2644899"/>
                  </a:ext>
                </a:extLst>
              </a:tr>
              <a:tr h="212538">
                <a:tc vMerge="1">
                  <a:txBody>
                    <a:bodyPr/>
                    <a:lstStyle/>
                    <a:p>
                      <a:endParaRPr lang="en-US"/>
                    </a:p>
                  </a:txBody>
                  <a:tcPr/>
                </a:tc>
                <a:tc gridSpan="3">
                  <a:txBody>
                    <a:bodyPr/>
                    <a:lstStyle/>
                    <a:p>
                      <a:pPr marL="0" marR="0" algn="ctr">
                        <a:spcBef>
                          <a:spcPts val="0"/>
                        </a:spcBef>
                        <a:spcAft>
                          <a:spcPts val="0"/>
                        </a:spcAft>
                      </a:pPr>
                      <a:r>
                        <a:rPr lang="en-US" sz="1200" b="1" dirty="0">
                          <a:solidFill>
                            <a:srgbClr val="FFFFFF"/>
                          </a:solidFill>
                          <a:effectLst/>
                          <a:latin typeface="Arial Nova" panose="020B0504020202020204" pitchFamily="34" charset="0"/>
                          <a:ea typeface="Calibri" panose="020F0502020204030204" pitchFamily="34" charset="0"/>
                        </a:rPr>
                        <a:t>Number (thousands)</a:t>
                      </a:r>
                      <a:endParaRPr lang="en-US" sz="1100" dirty="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b="1" dirty="0">
                          <a:solidFill>
                            <a:srgbClr val="FFFFFF"/>
                          </a:solidFill>
                          <a:effectLst/>
                          <a:latin typeface="Arial Nova" panose="020B0504020202020204" pitchFamily="34" charset="0"/>
                          <a:ea typeface="Calibri" panose="020F0502020204030204" pitchFamily="34" charset="0"/>
                        </a:rPr>
                        <a:t>Number (thousands)</a:t>
                      </a:r>
                      <a:endParaRPr lang="en-US" sz="1100" dirty="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b="1" dirty="0">
                          <a:solidFill>
                            <a:srgbClr val="FFFFFF"/>
                          </a:solidFill>
                          <a:effectLst/>
                          <a:latin typeface="Arial Nova" panose="020B0504020202020204" pitchFamily="34" charset="0"/>
                          <a:ea typeface="Calibri" panose="020F0502020204030204" pitchFamily="34" charset="0"/>
                        </a:rPr>
                        <a:t>Number (thousands)</a:t>
                      </a:r>
                      <a:endParaRPr lang="en-US" sz="1100" dirty="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9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2339487"/>
                  </a:ext>
                </a:extLst>
              </a:tr>
              <a:tr h="427209">
                <a:tc vMerge="1">
                  <a:txBody>
                    <a:bodyPr/>
                    <a:lstStyle/>
                    <a:p>
                      <a:endParaRPr lang="en-US"/>
                    </a:p>
                  </a:txBody>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Best</a:t>
                      </a:r>
                      <a:br>
                        <a:rPr lang="en-US" sz="1400" b="1">
                          <a:solidFill>
                            <a:srgbClr val="FFFFFF"/>
                          </a:solidFill>
                          <a:effectLst/>
                          <a:latin typeface="Arial Nova" panose="020B0504020202020204" pitchFamily="34" charset="0"/>
                          <a:ea typeface="Calibri" panose="020F0502020204030204" pitchFamily="34" charset="0"/>
                        </a:rPr>
                      </a:br>
                      <a:r>
                        <a:rPr lang="en-US" sz="1400" b="1">
                          <a:solidFill>
                            <a:srgbClr val="FFFFFF"/>
                          </a:solidFill>
                          <a:effectLst/>
                          <a:latin typeface="Arial Nova" panose="020B0504020202020204" pitchFamily="34" charset="0"/>
                          <a:ea typeface="Calibri" panose="020F0502020204030204" pitchFamily="34" charset="0"/>
                        </a:rPr>
                        <a:t>estimate</a:t>
                      </a:r>
                      <a:endParaRPr lang="en-US" sz="120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Lower</a:t>
                      </a:r>
                      <a:endParaRPr lang="en-US" sz="1200">
                        <a:effectLst/>
                        <a:latin typeface="Calibri" panose="020F0502020204030204" pitchFamily="34" charset="0"/>
                        <a:ea typeface="Calibri" panose="020F0502020204030204" pitchFamily="34" charset="0"/>
                      </a:endParaRPr>
                    </a:p>
                  </a:txBody>
                  <a:tcPr marL="57050" marR="57050" marT="0" marB="0">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Upper</a:t>
                      </a:r>
                      <a:endParaRPr lang="en-US" sz="1200">
                        <a:effectLst/>
                        <a:latin typeface="Calibri" panose="020F0502020204030204" pitchFamily="34" charset="0"/>
                        <a:ea typeface="Calibri" panose="020F0502020204030204" pitchFamily="34" charset="0"/>
                      </a:endParaRPr>
                    </a:p>
                  </a:txBody>
                  <a:tcPr marL="57050" marR="57050" marT="0" marB="0">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Best</a:t>
                      </a:r>
                      <a:br>
                        <a:rPr lang="en-US" sz="1400" b="1">
                          <a:solidFill>
                            <a:srgbClr val="FFFFFF"/>
                          </a:solidFill>
                          <a:effectLst/>
                          <a:latin typeface="Arial Nova" panose="020B0504020202020204" pitchFamily="34" charset="0"/>
                          <a:ea typeface="Calibri" panose="020F0502020204030204" pitchFamily="34" charset="0"/>
                        </a:rPr>
                      </a:br>
                      <a:r>
                        <a:rPr lang="en-US" sz="1400" b="1">
                          <a:solidFill>
                            <a:srgbClr val="FFFFFF"/>
                          </a:solidFill>
                          <a:effectLst/>
                          <a:latin typeface="Arial Nova" panose="020B0504020202020204" pitchFamily="34" charset="0"/>
                          <a:ea typeface="Calibri" panose="020F0502020204030204" pitchFamily="34" charset="0"/>
                        </a:rPr>
                        <a:t>estimate</a:t>
                      </a:r>
                      <a:endParaRPr lang="en-US" sz="120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Lower</a:t>
                      </a:r>
                      <a:endParaRPr lang="en-US" sz="1200">
                        <a:effectLst/>
                        <a:latin typeface="Calibri" panose="020F0502020204030204" pitchFamily="34" charset="0"/>
                        <a:ea typeface="Calibri" panose="020F0502020204030204" pitchFamily="34" charset="0"/>
                      </a:endParaRPr>
                    </a:p>
                  </a:txBody>
                  <a:tcPr marL="57050" marR="57050" marT="0" marB="0">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Upper</a:t>
                      </a:r>
                      <a:endParaRPr lang="en-US" sz="1200">
                        <a:effectLst/>
                        <a:latin typeface="Calibri" panose="020F0502020204030204" pitchFamily="34" charset="0"/>
                        <a:ea typeface="Calibri" panose="020F0502020204030204" pitchFamily="34" charset="0"/>
                      </a:endParaRPr>
                    </a:p>
                  </a:txBody>
                  <a:tcPr marL="57050" marR="57050" marT="0" marB="0">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Best</a:t>
                      </a:r>
                      <a:br>
                        <a:rPr lang="en-US" sz="1400" b="1">
                          <a:solidFill>
                            <a:srgbClr val="FFFFFF"/>
                          </a:solidFill>
                          <a:effectLst/>
                          <a:latin typeface="Arial Nova" panose="020B0504020202020204" pitchFamily="34" charset="0"/>
                          <a:ea typeface="Calibri" panose="020F0502020204030204" pitchFamily="34" charset="0"/>
                        </a:rPr>
                      </a:br>
                      <a:r>
                        <a:rPr lang="en-US" sz="1400" b="1">
                          <a:solidFill>
                            <a:srgbClr val="FFFFFF"/>
                          </a:solidFill>
                          <a:effectLst/>
                          <a:latin typeface="Arial Nova" panose="020B0504020202020204" pitchFamily="34" charset="0"/>
                          <a:ea typeface="Calibri" panose="020F0502020204030204" pitchFamily="34" charset="0"/>
                        </a:rPr>
                        <a:t>estimate</a:t>
                      </a:r>
                      <a:endParaRPr lang="en-US" sz="120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a:solidFill>
                            <a:srgbClr val="FFFFFF"/>
                          </a:solidFill>
                          <a:effectLst/>
                          <a:latin typeface="Arial Nova" panose="020B0504020202020204" pitchFamily="34" charset="0"/>
                          <a:ea typeface="Calibri" panose="020F0502020204030204" pitchFamily="34" charset="0"/>
                        </a:rPr>
                        <a:t>Lower</a:t>
                      </a:r>
                      <a:endParaRPr lang="en-US" sz="120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en-US" sz="1400" b="1" dirty="0">
                          <a:solidFill>
                            <a:srgbClr val="FFFFFF"/>
                          </a:solidFill>
                          <a:effectLst/>
                          <a:latin typeface="Arial Nova" panose="020B0504020202020204" pitchFamily="34" charset="0"/>
                          <a:ea typeface="Calibri" panose="020F0502020204030204" pitchFamily="34" charset="0"/>
                        </a:rPr>
                        <a:t>Upper</a:t>
                      </a:r>
                      <a:endParaRPr lang="en-US" sz="1200" dirty="0">
                        <a:effectLst/>
                        <a:latin typeface="Calibri" panose="020F0502020204030204" pitchFamily="34" charset="0"/>
                        <a:ea typeface="Calibri" panose="020F0502020204030204" pitchFamily="34" charset="0"/>
                      </a:endParaRPr>
                    </a:p>
                  </a:txBody>
                  <a:tcPr marL="57050" marR="5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186627713"/>
                  </a:ext>
                </a:extLst>
              </a:tr>
              <a:tr h="212538">
                <a:tc>
                  <a:txBody>
                    <a:bodyPr/>
                    <a:lstStyle/>
                    <a:p>
                      <a:pPr marL="0" marR="0">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Asia</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2,060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1,640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2,670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13,900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12,310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15,830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10,190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1,990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18,400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extLst>
                  <a:ext uri="{0D108BD9-81ED-4DB2-BD59-A6C34878D82A}">
                    <a16:rowId xmlns:a16="http://schemas.microsoft.com/office/drawing/2014/main" val="1799447171"/>
                  </a:ext>
                </a:extLst>
              </a:tr>
              <a:tr h="212538">
                <a:tc>
                  <a:txBody>
                    <a:bodyPr/>
                    <a:lstStyle/>
                    <a:p>
                      <a:pPr marL="0" marR="0" indent="139700">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East and South-East Asia</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770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530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1,020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9,800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9,440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10,250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3,620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1,220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dirty="0">
                          <a:solidFill>
                            <a:srgbClr val="000000"/>
                          </a:solidFill>
                          <a:effectLst/>
                          <a:latin typeface="Arial Nova" panose="020B0504020202020204" pitchFamily="34" charset="0"/>
                          <a:ea typeface="Calibri" panose="020F0502020204030204" pitchFamily="34" charset="0"/>
                        </a:rPr>
                        <a:t>6,020</a:t>
                      </a:r>
                      <a:endParaRPr lang="en-US" sz="1200" dirty="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extLst>
                  <a:ext uri="{0D108BD9-81ED-4DB2-BD59-A6C34878D82A}">
                    <a16:rowId xmlns:a16="http://schemas.microsoft.com/office/drawing/2014/main" val="845436920"/>
                  </a:ext>
                </a:extLst>
              </a:tr>
              <a:tr h="212538">
                <a:tc>
                  <a:txBody>
                    <a:bodyPr/>
                    <a:lstStyle/>
                    <a:p>
                      <a:pPr marL="0" marR="0" indent="139700">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South Asia</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1,100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1,100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1,100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3,140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2,360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4,170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a:solidFill>
                            <a:srgbClr val="000000"/>
                          </a:solidFill>
                          <a:effectLst/>
                          <a:latin typeface="Arial Nova" panose="020B0504020202020204" pitchFamily="34" charset="0"/>
                          <a:ea typeface="Calibri" panose="020F0502020204030204" pitchFamily="34" charset="0"/>
                        </a:rPr>
                        <a:t>-</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tc>
                  <a:txBody>
                    <a:bodyPr/>
                    <a:lstStyle/>
                    <a:p>
                      <a:pPr marL="0" marR="0" algn="r">
                        <a:spcBef>
                          <a:spcPts val="0"/>
                        </a:spcBef>
                        <a:spcAft>
                          <a:spcPts val="0"/>
                        </a:spcAft>
                      </a:pPr>
                      <a:r>
                        <a:rPr lang="en-US" sz="1400" dirty="0">
                          <a:solidFill>
                            <a:srgbClr val="000000"/>
                          </a:solidFill>
                          <a:effectLst/>
                          <a:latin typeface="Arial Nova" panose="020B0504020202020204" pitchFamily="34" charset="0"/>
                          <a:ea typeface="Calibri" panose="020F0502020204030204" pitchFamily="34" charset="0"/>
                        </a:rPr>
                        <a:t>-</a:t>
                      </a:r>
                      <a:endParaRPr lang="en-US" sz="1200" dirty="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ABE1FA"/>
                    </a:solidFill>
                  </a:tcPr>
                </a:tc>
                <a:extLst>
                  <a:ext uri="{0D108BD9-81ED-4DB2-BD59-A6C34878D82A}">
                    <a16:rowId xmlns:a16="http://schemas.microsoft.com/office/drawing/2014/main" val="1826781343"/>
                  </a:ext>
                </a:extLst>
              </a:tr>
              <a:tr h="216995">
                <a:tc>
                  <a:txBody>
                    <a:bodyPr/>
                    <a:lstStyle/>
                    <a:p>
                      <a:pPr marL="0" marR="0">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Oceania</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750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720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760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370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360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370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610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a:solidFill>
                            <a:srgbClr val="000000"/>
                          </a:solidFill>
                          <a:effectLst/>
                          <a:latin typeface="Arial Nova" panose="020B0504020202020204" pitchFamily="34" charset="0"/>
                          <a:ea typeface="Calibri" panose="020F0502020204030204" pitchFamily="34" charset="0"/>
                        </a:rPr>
                        <a:t>570</a:t>
                      </a:r>
                      <a:endParaRPr lang="en-US" sz="120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1400" b="1" dirty="0">
                          <a:solidFill>
                            <a:srgbClr val="000000"/>
                          </a:solidFill>
                          <a:effectLst/>
                          <a:latin typeface="Arial Nova" panose="020B0504020202020204" pitchFamily="34" charset="0"/>
                          <a:ea typeface="Calibri" panose="020F0502020204030204" pitchFamily="34" charset="0"/>
                        </a:rPr>
                        <a:t>620</a:t>
                      </a:r>
                      <a:endParaRPr lang="en-US" sz="1200" dirty="0">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DDD9C4"/>
                    </a:solidFill>
                  </a:tcPr>
                </a:tc>
                <a:extLst>
                  <a:ext uri="{0D108BD9-81ED-4DB2-BD59-A6C34878D82A}">
                    <a16:rowId xmlns:a16="http://schemas.microsoft.com/office/drawing/2014/main" val="3361105769"/>
                  </a:ext>
                </a:extLst>
              </a:tr>
              <a:tr h="216995">
                <a:tc>
                  <a:txBody>
                    <a:bodyPr/>
                    <a:lstStyle/>
                    <a:p>
                      <a:pPr marL="0" marR="0">
                        <a:spcBef>
                          <a:spcPts val="0"/>
                        </a:spcBef>
                        <a:spcAft>
                          <a:spcPts val="0"/>
                        </a:spcAft>
                      </a:pPr>
                      <a:r>
                        <a:rPr lang="en-US" sz="1400" b="1" dirty="0">
                          <a:solidFill>
                            <a:schemeClr val="bg1"/>
                          </a:solidFill>
                          <a:effectLst/>
                          <a:latin typeface="Arial Nova" panose="020B0504020202020204" pitchFamily="34" charset="0"/>
                          <a:ea typeface="Calibri" panose="020F0502020204030204" pitchFamily="34" charset="0"/>
                        </a:rPr>
                        <a:t>GLOBAL ESTIMATE</a:t>
                      </a:r>
                      <a:endParaRPr lang="en-US" sz="1200" dirty="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21,640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18,250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26,200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35,910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29,400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43,960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20,230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a:solidFill>
                            <a:schemeClr val="bg1"/>
                          </a:solidFill>
                          <a:effectLst/>
                          <a:latin typeface="Arial Nova" panose="020B0504020202020204" pitchFamily="34" charset="0"/>
                          <a:ea typeface="Calibri" panose="020F0502020204030204" pitchFamily="34" charset="0"/>
                        </a:rPr>
                        <a:t>9,010</a:t>
                      </a:r>
                      <a:endParaRPr lang="en-US" sz="120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marL="0" marR="0" algn="r">
                        <a:spcBef>
                          <a:spcPts val="0"/>
                        </a:spcBef>
                        <a:spcAft>
                          <a:spcPts val="0"/>
                        </a:spcAft>
                      </a:pPr>
                      <a:r>
                        <a:rPr lang="en-US" sz="1400" b="1" dirty="0">
                          <a:solidFill>
                            <a:schemeClr val="bg1"/>
                          </a:solidFill>
                          <a:effectLst/>
                          <a:latin typeface="Arial Nova" panose="020B0504020202020204" pitchFamily="34" charset="0"/>
                          <a:ea typeface="Calibri" panose="020F0502020204030204" pitchFamily="34" charset="0"/>
                        </a:rPr>
                        <a:t>36,690</a:t>
                      </a:r>
                      <a:endParaRPr lang="en-US" sz="1200" dirty="0">
                        <a:solidFill>
                          <a:schemeClr val="bg1"/>
                        </a:solidFill>
                        <a:effectLst/>
                        <a:latin typeface="Calibri" panose="020F0502020204030204" pitchFamily="34" charset="0"/>
                        <a:ea typeface="Calibri" panose="020F0502020204030204" pitchFamily="34" charset="0"/>
                      </a:endParaRPr>
                    </a:p>
                  </a:txBody>
                  <a:tcPr marL="57050" marR="57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extLst>
                  <a:ext uri="{0D108BD9-81ED-4DB2-BD59-A6C34878D82A}">
                    <a16:rowId xmlns:a16="http://schemas.microsoft.com/office/drawing/2014/main" val="366797113"/>
                  </a:ext>
                </a:extLst>
              </a:tr>
            </a:tbl>
          </a:graphicData>
        </a:graphic>
      </p:graphicFrame>
      <p:sp>
        <p:nvSpPr>
          <p:cNvPr id="6" name="Title 1">
            <a:extLst>
              <a:ext uri="{FF2B5EF4-FFF2-40B4-BE49-F238E27FC236}">
                <a16:creationId xmlns:a16="http://schemas.microsoft.com/office/drawing/2014/main" id="{F2EB1E54-D2D8-BE27-C0B1-CA579DDEB47F}"/>
              </a:ext>
            </a:extLst>
          </p:cNvPr>
          <p:cNvSpPr>
            <a:spLocks noGrp="1"/>
          </p:cNvSpPr>
          <p:nvPr>
            <p:ph type="title"/>
          </p:nvPr>
        </p:nvSpPr>
        <p:spPr>
          <a:xfrm>
            <a:off x="119337" y="0"/>
            <a:ext cx="12169352" cy="1268760"/>
          </a:xfrm>
        </p:spPr>
        <p:txBody>
          <a:bodyPr vert="horz" lIns="108786" tIns="54392" rIns="108786" bIns="54392" rtlCol="0" anchor="ctr">
            <a:noAutofit/>
          </a:bodyPr>
          <a:lstStyle/>
          <a:p>
            <a:pPr algn="l" eaLnBrk="0" fontAlgn="base" hangingPunct="0">
              <a:spcAft>
                <a:spcPct val="0"/>
              </a:spcAft>
            </a:pPr>
            <a:r>
              <a:rPr lang="en-US" sz="2800" b="1" dirty="0">
                <a:solidFill>
                  <a:srgbClr val="C00000"/>
                </a:solidFill>
                <a:latin typeface="Arial Nova" panose="020B0504020202020204" pitchFamily="34" charset="0"/>
              </a:rPr>
              <a:t>Annual prevalence of the use of cannabis, cocaine, opioids, opiates, amphetamine-type stimulants and "ecstasy" in the population aged 15-64, by region and globally, 2021</a:t>
            </a:r>
            <a:endParaRPr lang="en-GB" sz="2800" b="1" dirty="0">
              <a:solidFill>
                <a:srgbClr val="C00000"/>
              </a:solidFill>
              <a:latin typeface="Arial Nova" panose="020B0504020202020204" pitchFamily="34" charset="0"/>
            </a:endParaRPr>
          </a:p>
        </p:txBody>
      </p:sp>
      <p:sp>
        <p:nvSpPr>
          <p:cNvPr id="10" name="TextBox 9">
            <a:extLst>
              <a:ext uri="{FF2B5EF4-FFF2-40B4-BE49-F238E27FC236}">
                <a16:creationId xmlns:a16="http://schemas.microsoft.com/office/drawing/2014/main" id="{7EEE548E-2634-5E67-ABC0-EF6143E48FA6}"/>
              </a:ext>
            </a:extLst>
          </p:cNvPr>
          <p:cNvSpPr txBox="1"/>
          <p:nvPr/>
        </p:nvSpPr>
        <p:spPr>
          <a:xfrm>
            <a:off x="119337" y="6109846"/>
            <a:ext cx="11593284" cy="415498"/>
          </a:xfrm>
          <a:prstGeom prst="rect">
            <a:avLst/>
          </a:prstGeom>
          <a:noFill/>
        </p:spPr>
        <p:txBody>
          <a:bodyPr wrap="square">
            <a:spAutoFit/>
          </a:bodyPr>
          <a:lstStyle/>
          <a:p>
            <a:pPr>
              <a:spcBef>
                <a:spcPts val="0"/>
              </a:spcBef>
              <a:spcAft>
                <a:spcPts val="0"/>
              </a:spcAft>
            </a:pPr>
            <a:r>
              <a:rPr lang="en-US" sz="1050" baseline="30000" dirty="0">
                <a:effectLst/>
                <a:latin typeface="Arial Nova" panose="020B0504020202020204" pitchFamily="34" charset="0"/>
                <a:ea typeface="Calibri" panose="020F0502020204030204" pitchFamily="34" charset="0"/>
              </a:rPr>
              <a:t>a </a:t>
            </a:r>
            <a:r>
              <a:rPr lang="en-US" sz="1050" dirty="0">
                <a:effectLst/>
                <a:latin typeface="Arial Nova" panose="020B0504020202020204" pitchFamily="34" charset="0"/>
                <a:ea typeface="Calibri" panose="020F0502020204030204" pitchFamily="34" charset="0"/>
              </a:rPr>
              <a:t>Cocaine includes cocaine salt, "crack" cocaine and other types such as coca paste, cocaine base, </a:t>
            </a:r>
            <a:r>
              <a:rPr lang="en-US" sz="1050" i="1" dirty="0" err="1">
                <a:effectLst/>
                <a:latin typeface="Arial Nova" panose="020B0504020202020204" pitchFamily="34" charset="0"/>
                <a:ea typeface="Calibri" panose="020F0502020204030204" pitchFamily="34" charset="0"/>
              </a:rPr>
              <a:t>basuco</a:t>
            </a:r>
            <a:r>
              <a:rPr lang="en-US" sz="1050" dirty="0">
                <a:effectLst/>
                <a:latin typeface="Arial Nova" panose="020B0504020202020204" pitchFamily="34" charset="0"/>
                <a:ea typeface="Calibri" panose="020F0502020204030204" pitchFamily="34" charset="0"/>
              </a:rPr>
              <a:t>, </a:t>
            </a:r>
            <a:r>
              <a:rPr lang="en-US" sz="1050" i="1" dirty="0">
                <a:effectLst/>
                <a:latin typeface="Arial Nova" panose="020B0504020202020204" pitchFamily="34" charset="0"/>
                <a:ea typeface="Calibri" panose="020F0502020204030204" pitchFamily="34" charset="0"/>
              </a:rPr>
              <a:t>paco</a:t>
            </a:r>
            <a:r>
              <a:rPr lang="en-US" sz="1050" dirty="0">
                <a:effectLst/>
                <a:latin typeface="Arial Nova" panose="020B0504020202020204" pitchFamily="34" charset="0"/>
                <a:ea typeface="Calibri" panose="020F0502020204030204" pitchFamily="34" charset="0"/>
              </a:rPr>
              <a:t> and </a:t>
            </a:r>
            <a:r>
              <a:rPr lang="en-US" sz="1050" i="1" dirty="0" err="1">
                <a:effectLst/>
                <a:latin typeface="Arial Nova" panose="020B0504020202020204" pitchFamily="34" charset="0"/>
                <a:ea typeface="Calibri" panose="020F0502020204030204" pitchFamily="34" charset="0"/>
              </a:rPr>
              <a:t>merla</a:t>
            </a:r>
            <a:r>
              <a:rPr lang="en-US" sz="1050" i="1" dirty="0">
                <a:latin typeface="Arial Nova" panose="020B0504020202020204" pitchFamily="34" charset="0"/>
                <a:ea typeface="Calibri" panose="020F0502020204030204" pitchFamily="34" charset="0"/>
              </a:rPr>
              <a:t>; </a:t>
            </a:r>
            <a:r>
              <a:rPr lang="en-US" sz="1050" baseline="30000" dirty="0">
                <a:effectLst/>
                <a:latin typeface="Arial Nova" panose="020B0504020202020204" pitchFamily="34" charset="0"/>
                <a:ea typeface="Calibri" panose="020F0502020204030204" pitchFamily="34" charset="0"/>
              </a:rPr>
              <a:t>b</a:t>
            </a:r>
            <a:r>
              <a:rPr lang="en-US" sz="1050" dirty="0">
                <a:effectLst/>
                <a:latin typeface="Arial Nova" panose="020B0504020202020204" pitchFamily="34" charset="0"/>
                <a:ea typeface="Calibri" panose="020F0502020204030204" pitchFamily="34" charset="0"/>
              </a:rPr>
              <a:t> Amphetamines include both amphetamine and methamphetamine; * Asia region also includes Central Asia and Transcaucasia, and South-West Asia/Near and Middle East</a:t>
            </a:r>
            <a:endParaRPr lang="en-US" sz="105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C1491EBE-9095-045E-C600-263650B60276}"/>
              </a:ext>
            </a:extLst>
          </p:cNvPr>
          <p:cNvSpPr txBox="1"/>
          <p:nvPr/>
        </p:nvSpPr>
        <p:spPr>
          <a:xfrm>
            <a:off x="119337" y="6525344"/>
            <a:ext cx="8424936" cy="230832"/>
          </a:xfrm>
          <a:prstGeom prst="rect">
            <a:avLst/>
          </a:prstGeom>
          <a:noFill/>
        </p:spPr>
        <p:txBody>
          <a:bodyPr wrap="square" rtlCol="0">
            <a:spAutoFit/>
          </a:bodyPr>
          <a:lstStyle>
            <a:defPPr>
              <a:defRPr lang="th-TH"/>
            </a:defPPr>
            <a:lvl1pPr defTabSz="914034">
              <a:defRPr sz="900">
                <a:solidFill>
                  <a:prstClr val="black"/>
                </a:solidFill>
                <a:cs typeface="Arial" panose="020B0604020202020204" pitchFamily="34" charset="0"/>
              </a:defRPr>
            </a:lvl1pPr>
          </a:lstStyle>
          <a:p>
            <a:r>
              <a:rPr lang="en-US" dirty="0"/>
              <a:t>Sources: United Nations Office on Drugs and Crime estimates based on annual report questionnaire data and other official sources.</a:t>
            </a:r>
          </a:p>
        </p:txBody>
      </p:sp>
    </p:spTree>
    <p:extLst>
      <p:ext uri="{BB962C8B-B14F-4D97-AF65-F5344CB8AC3E}">
        <p14:creationId xmlns:p14="http://schemas.microsoft.com/office/powerpoint/2010/main" val="347883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189241" y="6607471"/>
            <a:ext cx="6901087"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special analysis, 2022</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7" name="Title 1">
            <a:extLst>
              <a:ext uri="{FF2B5EF4-FFF2-40B4-BE49-F238E27FC236}">
                <a16:creationId xmlns:a16="http://schemas.microsoft.com/office/drawing/2014/main" id="{A6E72C19-BF2D-4D9B-A12F-78D384AAC2DD}"/>
              </a:ext>
            </a:extLst>
          </p:cNvPr>
          <p:cNvSpPr txBox="1">
            <a:spLocks/>
          </p:cNvSpPr>
          <p:nvPr/>
        </p:nvSpPr>
        <p:spPr>
          <a:xfrm>
            <a:off x="430235" y="1189379"/>
            <a:ext cx="11063064" cy="94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063" rtl="0" eaLnBrk="1" fontAlgn="base" latinLnBrk="0" hangingPunct="1">
              <a:lnSpc>
                <a:spcPct val="90000"/>
              </a:lnSpc>
              <a:spcBef>
                <a:spcPct val="0"/>
              </a:spcBef>
              <a:spcAft>
                <a:spcPct val="0"/>
              </a:spcAft>
              <a:buClrTx/>
              <a:buSzTx/>
              <a:buFontTx/>
              <a:buNone/>
              <a:tabLst/>
              <a:defRPr/>
            </a:pPr>
            <a: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Need for focused response in HIV: </a:t>
            </a:r>
            <a:b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Epidemic mostly affecting key populations and their partners</a:t>
            </a:r>
            <a:endParaRPr kumimoji="0" lang="en-GB"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4" name="Group 3">
            <a:extLst>
              <a:ext uri="{FF2B5EF4-FFF2-40B4-BE49-F238E27FC236}">
                <a16:creationId xmlns:a16="http://schemas.microsoft.com/office/drawing/2014/main" id="{C2A83EE8-3F29-4DAD-A1B0-8950FD975106}"/>
              </a:ext>
            </a:extLst>
          </p:cNvPr>
          <p:cNvGrpSpPr/>
          <p:nvPr/>
        </p:nvGrpSpPr>
        <p:grpSpPr>
          <a:xfrm>
            <a:off x="1014870" y="2566684"/>
            <a:ext cx="6094183" cy="3341556"/>
            <a:chOff x="3433664" y="1743257"/>
            <a:chExt cx="6094183" cy="3341556"/>
          </a:xfrm>
        </p:grpSpPr>
        <p:graphicFrame>
          <p:nvGraphicFramePr>
            <p:cNvPr id="5" name="Content Placeholder 5">
              <a:extLst>
                <a:ext uri="{FF2B5EF4-FFF2-40B4-BE49-F238E27FC236}">
                  <a16:creationId xmlns:a16="http://schemas.microsoft.com/office/drawing/2014/main" id="{B88D698E-E09D-2C3F-5BA3-E7D61DBF3409}"/>
                </a:ext>
              </a:extLst>
            </p:cNvPr>
            <p:cNvGraphicFramePr>
              <a:graphicFrameLocks/>
            </p:cNvGraphicFramePr>
            <p:nvPr>
              <p:extLst>
                <p:ext uri="{D42A27DB-BD31-4B8C-83A1-F6EECF244321}">
                  <p14:modId xmlns:p14="http://schemas.microsoft.com/office/powerpoint/2010/main" val="1055590034"/>
                </p:ext>
              </p:extLst>
            </p:nvPr>
          </p:nvGraphicFramePr>
          <p:xfrm>
            <a:off x="3433664" y="1743257"/>
            <a:ext cx="6094183" cy="3341556"/>
          </p:xfrm>
          <a:graphic>
            <a:graphicData uri="http://schemas.openxmlformats.org/drawingml/2006/chart">
              <c:chart xmlns:c="http://schemas.openxmlformats.org/drawingml/2006/chart" xmlns:r="http://schemas.openxmlformats.org/officeDocument/2006/relationships" r:id="rId5"/>
            </a:graphicData>
          </a:graphic>
        </p:graphicFrame>
        <p:grpSp>
          <p:nvGrpSpPr>
            <p:cNvPr id="6" name="Group 5">
              <a:extLst>
                <a:ext uri="{FF2B5EF4-FFF2-40B4-BE49-F238E27FC236}">
                  <a16:creationId xmlns:a16="http://schemas.microsoft.com/office/drawing/2014/main" id="{64143C22-71FE-12BF-DF2E-7AD572FC5BBF}"/>
                </a:ext>
              </a:extLst>
            </p:cNvPr>
            <p:cNvGrpSpPr/>
            <p:nvPr/>
          </p:nvGrpSpPr>
          <p:grpSpPr>
            <a:xfrm>
              <a:off x="3847362" y="2395461"/>
              <a:ext cx="3751495" cy="2340343"/>
              <a:chOff x="4592404" y="1975180"/>
              <a:chExt cx="3751495" cy="2340343"/>
            </a:xfrm>
          </p:grpSpPr>
          <p:graphicFrame>
            <p:nvGraphicFramePr>
              <p:cNvPr id="7" name="Chart 6">
                <a:extLst>
                  <a:ext uri="{FF2B5EF4-FFF2-40B4-BE49-F238E27FC236}">
                    <a16:creationId xmlns:a16="http://schemas.microsoft.com/office/drawing/2014/main" id="{5C553A7D-58DD-6585-7B81-C9DF36359162}"/>
                  </a:ext>
                </a:extLst>
              </p:cNvPr>
              <p:cNvGraphicFramePr>
                <a:graphicFrameLocks/>
              </p:cNvGraphicFramePr>
              <p:nvPr/>
            </p:nvGraphicFramePr>
            <p:xfrm>
              <a:off x="4592404" y="1975180"/>
              <a:ext cx="3751495" cy="2340343"/>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251AF93D-02C6-E45E-2E74-8029DC015818}"/>
                  </a:ext>
                </a:extLst>
              </p:cNvPr>
              <p:cNvSpPr txBox="1"/>
              <p:nvPr/>
            </p:nvSpPr>
            <p:spPr>
              <a:xfrm>
                <a:off x="6092560" y="2507327"/>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5050"/>
                    </a:solidFill>
                    <a:effectLst/>
                    <a:uLnTx/>
                    <a:uFillTx/>
                    <a:latin typeface="Calibri" panose="020F0502020204030204"/>
                    <a:ea typeface="+mn-ea"/>
                    <a:cs typeface="Arial" pitchFamily="34" charset="0"/>
                  </a:rPr>
                  <a:t>96</a:t>
                </a:r>
                <a:r>
                  <a:rPr kumimoji="0" lang="en-US" sz="1400" b="1" i="0" u="none" strike="noStrike" kern="0" cap="none" spc="0" normalizeH="0" baseline="0" noProof="0" dirty="0">
                    <a:ln>
                      <a:noFill/>
                    </a:ln>
                    <a:solidFill>
                      <a:srgbClr val="FF5050"/>
                    </a:solidFill>
                    <a:effectLst/>
                    <a:uLnTx/>
                    <a:uFillTx/>
                    <a:latin typeface="Calibri" panose="020F0502020204030204"/>
                    <a:ea typeface="+mn-ea"/>
                    <a:cs typeface="Arial" pitchFamily="34" charset="0"/>
                  </a:rPr>
                  <a:t>%</a:t>
                </a:r>
                <a:endParaRPr kumimoji="0" lang="en-GB" sz="2800" b="1" i="0" u="none" strike="noStrike" kern="0" cap="none" spc="0" normalizeH="0" baseline="0" noProof="0" dirty="0">
                  <a:ln>
                    <a:noFill/>
                  </a:ln>
                  <a:solidFill>
                    <a:srgbClr val="FF5050"/>
                  </a:solidFill>
                  <a:effectLst/>
                  <a:uLnTx/>
                  <a:uFillTx/>
                  <a:latin typeface="Calibri" panose="020F0502020204030204"/>
                  <a:ea typeface="+mn-ea"/>
                  <a:cs typeface="Arial" pitchFamily="34" charset="0"/>
                </a:endParaRPr>
              </a:p>
            </p:txBody>
          </p:sp>
          <p:cxnSp>
            <p:nvCxnSpPr>
              <p:cNvPr id="9" name="Straight Connector 8">
                <a:extLst>
                  <a:ext uri="{FF2B5EF4-FFF2-40B4-BE49-F238E27FC236}">
                    <a16:creationId xmlns:a16="http://schemas.microsoft.com/office/drawing/2014/main" id="{4CA03999-D156-E807-D904-493853583F7A}"/>
                  </a:ext>
                </a:extLst>
              </p:cNvPr>
              <p:cNvCxnSpPr/>
              <p:nvPr/>
            </p:nvCxnSpPr>
            <p:spPr>
              <a:xfrm>
                <a:off x="6476537" y="2142767"/>
                <a:ext cx="0" cy="360000"/>
              </a:xfrm>
              <a:prstGeom prst="line">
                <a:avLst/>
              </a:prstGeom>
              <a:solidFill>
                <a:srgbClr val="00CCFF"/>
              </a:solidFill>
              <a:ln w="34925" cap="flat" cmpd="sng" algn="ctr">
                <a:solidFill>
                  <a:srgbClr val="92D050"/>
                </a:solidFill>
                <a:prstDash val="solid"/>
              </a:ln>
              <a:effectLst/>
            </p:spPr>
          </p:cxnSp>
          <p:sp>
            <p:nvSpPr>
              <p:cNvPr id="10" name="Oval 9">
                <a:extLst>
                  <a:ext uri="{FF2B5EF4-FFF2-40B4-BE49-F238E27FC236}">
                    <a16:creationId xmlns:a16="http://schemas.microsoft.com/office/drawing/2014/main" id="{7E0DF663-8723-1723-4BB1-5FE60159BDCB}"/>
                  </a:ext>
                </a:extLst>
              </p:cNvPr>
              <p:cNvSpPr/>
              <p:nvPr/>
            </p:nvSpPr>
            <p:spPr>
              <a:xfrm rot="10800000" flipV="1">
                <a:off x="6424053" y="2479944"/>
                <a:ext cx="108000" cy="108000"/>
              </a:xfrm>
              <a:prstGeom prst="ellipse">
                <a:avLst/>
              </a:prstGeom>
              <a:solidFill>
                <a:srgbClr val="92D050"/>
              </a:solidFill>
              <a:ln w="25400" cap="flat" cmpd="sng" algn="ctr">
                <a:solidFill>
                  <a:srgbClr val="92D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78D9EB6-AAB4-2ECE-6106-9C18FD304B14}"/>
                  </a:ext>
                </a:extLst>
              </p:cNvPr>
              <p:cNvSpPr txBox="1"/>
              <p:nvPr/>
            </p:nvSpPr>
            <p:spPr>
              <a:xfrm>
                <a:off x="5549649" y="2940544"/>
                <a:ext cx="183600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panose="020B0604020202020204" pitchFamily="34" charset="0"/>
                  </a:rPr>
                  <a:t>of new HIV infections among key populations and their partners</a:t>
                </a:r>
                <a:endParaRPr kumimoji="0" lang="en-GB" sz="1400" b="0" i="0" u="none" strike="noStrike" kern="0" cap="none" spc="0" normalizeH="0" baseline="0" noProof="0" dirty="0">
                  <a:ln>
                    <a:noFill/>
                  </a:ln>
                  <a:solidFill>
                    <a:prstClr val="black"/>
                  </a:solidFill>
                  <a:effectLst/>
                  <a:uLnTx/>
                  <a:uFillTx/>
                  <a:cs typeface="Arial" panose="020B0604020202020204" pitchFamily="34" charset="0"/>
                </a:endParaRPr>
              </a:p>
            </p:txBody>
          </p:sp>
        </p:grpSp>
      </p:grpSp>
      <p:grpSp>
        <p:nvGrpSpPr>
          <p:cNvPr id="42" name="Group 41">
            <a:extLst>
              <a:ext uri="{FF2B5EF4-FFF2-40B4-BE49-F238E27FC236}">
                <a16:creationId xmlns:a16="http://schemas.microsoft.com/office/drawing/2014/main" id="{B4893E76-797A-7DAD-DEC7-E63300BBDF7C}"/>
              </a:ext>
            </a:extLst>
          </p:cNvPr>
          <p:cNvGrpSpPr/>
          <p:nvPr/>
        </p:nvGrpSpPr>
        <p:grpSpPr>
          <a:xfrm>
            <a:off x="5798264" y="3642564"/>
            <a:ext cx="5378866" cy="1469726"/>
            <a:chOff x="4371873" y="5294266"/>
            <a:chExt cx="5378866" cy="1469726"/>
          </a:xfrm>
        </p:grpSpPr>
        <p:grpSp>
          <p:nvGrpSpPr>
            <p:cNvPr id="12" name="Group 11">
              <a:extLst>
                <a:ext uri="{FF2B5EF4-FFF2-40B4-BE49-F238E27FC236}">
                  <a16:creationId xmlns:a16="http://schemas.microsoft.com/office/drawing/2014/main" id="{AB3CAE1E-C60D-A8D2-575D-F484841B7D28}"/>
                </a:ext>
              </a:extLst>
            </p:cNvPr>
            <p:cNvGrpSpPr/>
            <p:nvPr/>
          </p:nvGrpSpPr>
          <p:grpSpPr>
            <a:xfrm>
              <a:off x="4371873" y="6456215"/>
              <a:ext cx="2626912" cy="307777"/>
              <a:chOff x="3733480" y="5341189"/>
              <a:chExt cx="2626912" cy="307777"/>
            </a:xfrm>
          </p:grpSpPr>
          <p:sp>
            <p:nvSpPr>
              <p:cNvPr id="13" name="TextBox 33">
                <a:extLst>
                  <a:ext uri="{FF2B5EF4-FFF2-40B4-BE49-F238E27FC236}">
                    <a16:creationId xmlns:a16="http://schemas.microsoft.com/office/drawing/2014/main" id="{52E7A7EF-FB29-8259-7E13-A5727F852770}"/>
                  </a:ext>
                </a:extLst>
              </p:cNvPr>
              <p:cNvSpPr txBox="1"/>
              <p:nvPr/>
            </p:nvSpPr>
            <p:spPr>
              <a:xfrm>
                <a:off x="3733480" y="5409703"/>
                <a:ext cx="180000" cy="182880"/>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GB" sz="1400" kern="0">
                  <a:solidFill>
                    <a:sysClr val="windowText" lastClr="000000"/>
                  </a:solidFill>
                  <a:cs typeface="Arial" panose="020B0604020202020204" pitchFamily="34" charset="0"/>
                </a:endParaRPr>
              </a:p>
            </p:txBody>
          </p:sp>
          <p:sp>
            <p:nvSpPr>
              <p:cNvPr id="14" name="Rectangle 13">
                <a:extLst>
                  <a:ext uri="{FF2B5EF4-FFF2-40B4-BE49-F238E27FC236}">
                    <a16:creationId xmlns:a16="http://schemas.microsoft.com/office/drawing/2014/main" id="{61D15FAB-1F3D-AADB-056B-99BAF24CEBF9}"/>
                  </a:ext>
                </a:extLst>
              </p:cNvPr>
              <p:cNvSpPr/>
              <p:nvPr/>
            </p:nvSpPr>
            <p:spPr>
              <a:xfrm>
                <a:off x="3872547" y="5341189"/>
                <a:ext cx="2487845"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1400" kern="0" dirty="0">
                    <a:solidFill>
                      <a:prstClr val="black"/>
                    </a:solidFill>
                    <a:cs typeface="Arial" panose="020B0604020202020204" pitchFamily="34" charset="0"/>
                  </a:rPr>
                  <a:t>Men who have sex with men</a:t>
                </a:r>
              </a:p>
            </p:txBody>
          </p:sp>
        </p:grpSp>
        <p:grpSp>
          <p:nvGrpSpPr>
            <p:cNvPr id="16" name="Group 15">
              <a:extLst>
                <a:ext uri="{FF2B5EF4-FFF2-40B4-BE49-F238E27FC236}">
                  <a16:creationId xmlns:a16="http://schemas.microsoft.com/office/drawing/2014/main" id="{681001D9-1787-D91D-120F-32E2BE58065C}"/>
                </a:ext>
              </a:extLst>
            </p:cNvPr>
            <p:cNvGrpSpPr/>
            <p:nvPr/>
          </p:nvGrpSpPr>
          <p:grpSpPr>
            <a:xfrm>
              <a:off x="4381020" y="5870525"/>
              <a:ext cx="2311691" cy="307777"/>
              <a:chOff x="5695627" y="4884463"/>
              <a:chExt cx="2311691" cy="307777"/>
            </a:xfrm>
          </p:grpSpPr>
          <p:sp>
            <p:nvSpPr>
              <p:cNvPr id="17" name="Rectangle 16">
                <a:extLst>
                  <a:ext uri="{FF2B5EF4-FFF2-40B4-BE49-F238E27FC236}">
                    <a16:creationId xmlns:a16="http://schemas.microsoft.com/office/drawing/2014/main" id="{13CE5CB4-BDD4-1BC8-053F-E59155B736D4}"/>
                  </a:ext>
                </a:extLst>
              </p:cNvPr>
              <p:cNvSpPr/>
              <p:nvPr/>
            </p:nvSpPr>
            <p:spPr>
              <a:xfrm>
                <a:off x="5695627" y="4938316"/>
                <a:ext cx="180000" cy="180000"/>
              </a:xfrm>
              <a:prstGeom prst="rect">
                <a:avLst/>
              </a:prstGeom>
              <a:solidFill>
                <a:srgbClr val="00CC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400" b="1" kern="0" dirty="0">
                  <a:solidFill>
                    <a:sysClr val="window" lastClr="FFFFFF"/>
                  </a:solidFill>
                  <a:cs typeface="Arial" panose="020B0604020202020204" pitchFamily="34" charset="0"/>
                </a:endParaRPr>
              </a:p>
            </p:txBody>
          </p:sp>
          <p:sp>
            <p:nvSpPr>
              <p:cNvPr id="18" name="Rectangle 17">
                <a:extLst>
                  <a:ext uri="{FF2B5EF4-FFF2-40B4-BE49-F238E27FC236}">
                    <a16:creationId xmlns:a16="http://schemas.microsoft.com/office/drawing/2014/main" id="{D826BA86-85EB-3E9D-44F0-92B7EDD56F8B}"/>
                  </a:ext>
                </a:extLst>
              </p:cNvPr>
              <p:cNvSpPr/>
              <p:nvPr/>
            </p:nvSpPr>
            <p:spPr>
              <a:xfrm>
                <a:off x="5825071" y="4884463"/>
                <a:ext cx="218224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400" kern="0" dirty="0">
                    <a:solidFill>
                      <a:prstClr val="black"/>
                    </a:solidFill>
                    <a:cs typeface="Arial" panose="020B0604020202020204" pitchFamily="34" charset="0"/>
                  </a:rPr>
                  <a:t>People who inject drugs</a:t>
                </a:r>
                <a:endParaRPr lang="en-GB" sz="1400" kern="0" dirty="0">
                  <a:solidFill>
                    <a:prstClr val="black"/>
                  </a:solidFill>
                  <a:cs typeface="Arial" panose="020B0604020202020204" pitchFamily="34" charset="0"/>
                </a:endParaRPr>
              </a:p>
            </p:txBody>
          </p:sp>
        </p:grpSp>
        <p:grpSp>
          <p:nvGrpSpPr>
            <p:cNvPr id="19" name="Group 18">
              <a:extLst>
                <a:ext uri="{FF2B5EF4-FFF2-40B4-BE49-F238E27FC236}">
                  <a16:creationId xmlns:a16="http://schemas.microsoft.com/office/drawing/2014/main" id="{E5F543F8-9D8A-0985-5AEC-461E7DC39964}"/>
                </a:ext>
              </a:extLst>
            </p:cNvPr>
            <p:cNvGrpSpPr/>
            <p:nvPr/>
          </p:nvGrpSpPr>
          <p:grpSpPr>
            <a:xfrm>
              <a:off x="7073261" y="6456215"/>
              <a:ext cx="2007160" cy="307777"/>
              <a:chOff x="5691470" y="5777154"/>
              <a:chExt cx="2007160" cy="307777"/>
            </a:xfrm>
          </p:grpSpPr>
          <p:sp>
            <p:nvSpPr>
              <p:cNvPr id="20" name="Rectangle 19">
                <a:extLst>
                  <a:ext uri="{FF2B5EF4-FFF2-40B4-BE49-F238E27FC236}">
                    <a16:creationId xmlns:a16="http://schemas.microsoft.com/office/drawing/2014/main" id="{12707C2A-1988-100E-EA08-FF7E4F549D7F}"/>
                  </a:ext>
                </a:extLst>
              </p:cNvPr>
              <p:cNvSpPr/>
              <p:nvPr/>
            </p:nvSpPr>
            <p:spPr>
              <a:xfrm>
                <a:off x="5691470" y="5810140"/>
                <a:ext cx="180000" cy="180000"/>
              </a:xfrm>
              <a:prstGeom prst="rect">
                <a:avLst/>
              </a:prstGeom>
              <a:solidFill>
                <a:sysClr val="window" lastClr="FFFFFF">
                  <a:lumMod val="85000"/>
                </a:sys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pitchFamily="34" charset="0"/>
                </a:endParaRPr>
              </a:p>
            </p:txBody>
          </p:sp>
          <p:sp>
            <p:nvSpPr>
              <p:cNvPr id="21" name="Rectangle 20">
                <a:extLst>
                  <a:ext uri="{FF2B5EF4-FFF2-40B4-BE49-F238E27FC236}">
                    <a16:creationId xmlns:a16="http://schemas.microsoft.com/office/drawing/2014/main" id="{00BFB9AB-E5D3-A3F3-5BB9-4143BF94FB72}"/>
                  </a:ext>
                </a:extLst>
              </p:cNvPr>
              <p:cNvSpPr/>
              <p:nvPr/>
            </p:nvSpPr>
            <p:spPr>
              <a:xfrm>
                <a:off x="5830539" y="5777154"/>
                <a:ext cx="1868091"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Rest of population</a:t>
                </a:r>
              </a:p>
            </p:txBody>
          </p:sp>
        </p:grpSp>
        <p:grpSp>
          <p:nvGrpSpPr>
            <p:cNvPr id="23" name="Group 22">
              <a:extLst>
                <a:ext uri="{FF2B5EF4-FFF2-40B4-BE49-F238E27FC236}">
                  <a16:creationId xmlns:a16="http://schemas.microsoft.com/office/drawing/2014/main" id="{B4A16218-E384-9BBE-71E1-A6878C72A688}"/>
                </a:ext>
              </a:extLst>
            </p:cNvPr>
            <p:cNvGrpSpPr/>
            <p:nvPr/>
          </p:nvGrpSpPr>
          <p:grpSpPr>
            <a:xfrm>
              <a:off x="7073261" y="5294266"/>
              <a:ext cx="2198467" cy="307777"/>
              <a:chOff x="5695627" y="5304103"/>
              <a:chExt cx="2198467" cy="307777"/>
            </a:xfrm>
          </p:grpSpPr>
          <p:sp>
            <p:nvSpPr>
              <p:cNvPr id="24" name="TextBox 33">
                <a:extLst>
                  <a:ext uri="{FF2B5EF4-FFF2-40B4-BE49-F238E27FC236}">
                    <a16:creationId xmlns:a16="http://schemas.microsoft.com/office/drawing/2014/main" id="{1A4CE00A-1178-5C3A-85EE-FFCF64191D5F}"/>
                  </a:ext>
                </a:extLst>
              </p:cNvPr>
              <p:cNvSpPr txBox="1"/>
              <p:nvPr/>
            </p:nvSpPr>
            <p:spPr>
              <a:xfrm>
                <a:off x="5695627" y="5366685"/>
                <a:ext cx="180000" cy="182880"/>
              </a:xfrm>
              <a:prstGeom prst="rect">
                <a:avLst/>
              </a:prstGeom>
              <a:solidFill>
                <a:srgbClr val="FFCC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GB" sz="1400" kern="0">
                  <a:solidFill>
                    <a:sysClr val="windowText" lastClr="000000"/>
                  </a:solidFill>
                  <a:cs typeface="Arial" panose="020B0604020202020204" pitchFamily="34" charset="0"/>
                </a:endParaRPr>
              </a:p>
            </p:txBody>
          </p:sp>
          <p:sp>
            <p:nvSpPr>
              <p:cNvPr id="25" name="Rectangle 24">
                <a:extLst>
                  <a:ext uri="{FF2B5EF4-FFF2-40B4-BE49-F238E27FC236}">
                    <a16:creationId xmlns:a16="http://schemas.microsoft.com/office/drawing/2014/main" id="{BFB64AAB-94EB-57D2-B5E0-FC2F52A883A8}"/>
                  </a:ext>
                </a:extLst>
              </p:cNvPr>
              <p:cNvSpPr/>
              <p:nvPr/>
            </p:nvSpPr>
            <p:spPr>
              <a:xfrm>
                <a:off x="5825337" y="5304103"/>
                <a:ext cx="206875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1400" kern="0" dirty="0">
                    <a:solidFill>
                      <a:prstClr val="black"/>
                    </a:solidFill>
                    <a:cs typeface="Arial" panose="020B0604020202020204" pitchFamily="34" charset="0"/>
                  </a:rPr>
                  <a:t>Transgender women</a:t>
                </a:r>
              </a:p>
            </p:txBody>
          </p:sp>
        </p:grpSp>
        <p:grpSp>
          <p:nvGrpSpPr>
            <p:cNvPr id="26" name="Group 25">
              <a:extLst>
                <a:ext uri="{FF2B5EF4-FFF2-40B4-BE49-F238E27FC236}">
                  <a16:creationId xmlns:a16="http://schemas.microsoft.com/office/drawing/2014/main" id="{0D6AC7FD-89CD-453D-A6C5-12CB766D3079}"/>
                </a:ext>
              </a:extLst>
            </p:cNvPr>
            <p:cNvGrpSpPr/>
            <p:nvPr/>
          </p:nvGrpSpPr>
          <p:grpSpPr>
            <a:xfrm>
              <a:off x="4397520" y="5294266"/>
              <a:ext cx="1480233" cy="307777"/>
              <a:chOff x="3733479" y="4892820"/>
              <a:chExt cx="1480233" cy="307777"/>
            </a:xfrm>
          </p:grpSpPr>
          <p:sp>
            <p:nvSpPr>
              <p:cNvPr id="27" name="Rectangle 26">
                <a:extLst>
                  <a:ext uri="{FF2B5EF4-FFF2-40B4-BE49-F238E27FC236}">
                    <a16:creationId xmlns:a16="http://schemas.microsoft.com/office/drawing/2014/main" id="{16AB95FB-CA75-94C4-AAE3-3ACAA64CB0EE}"/>
                  </a:ext>
                </a:extLst>
              </p:cNvPr>
              <p:cNvSpPr/>
              <p:nvPr/>
            </p:nvSpPr>
            <p:spPr>
              <a:xfrm>
                <a:off x="3733479" y="4925806"/>
                <a:ext cx="180000" cy="180000"/>
              </a:xfrm>
              <a:prstGeom prst="rect">
                <a:avLst/>
              </a:prstGeom>
              <a:solidFill>
                <a:srgbClr val="FF99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400" b="1" kern="0">
                  <a:solidFill>
                    <a:sysClr val="window" lastClr="FFFFFF"/>
                  </a:solidFill>
                  <a:cs typeface="Arial" panose="020B0604020202020204" pitchFamily="34" charset="0"/>
                </a:endParaRPr>
              </a:p>
            </p:txBody>
          </p:sp>
          <p:sp>
            <p:nvSpPr>
              <p:cNvPr id="28" name="Rectangle 27">
                <a:extLst>
                  <a:ext uri="{FF2B5EF4-FFF2-40B4-BE49-F238E27FC236}">
                    <a16:creationId xmlns:a16="http://schemas.microsoft.com/office/drawing/2014/main" id="{7A39E824-A329-5690-3C3D-3178FF975F76}"/>
                  </a:ext>
                </a:extLst>
              </p:cNvPr>
              <p:cNvSpPr/>
              <p:nvPr/>
            </p:nvSpPr>
            <p:spPr>
              <a:xfrm>
                <a:off x="3872644" y="4892820"/>
                <a:ext cx="1341068"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1400" kern="0" dirty="0">
                    <a:solidFill>
                      <a:prstClr val="black"/>
                    </a:solidFill>
                    <a:cs typeface="Arial" panose="020B0604020202020204" pitchFamily="34" charset="0"/>
                  </a:rPr>
                  <a:t>Sex workers</a:t>
                </a:r>
              </a:p>
            </p:txBody>
          </p:sp>
        </p:grpSp>
        <p:grpSp>
          <p:nvGrpSpPr>
            <p:cNvPr id="29" name="Group 28">
              <a:extLst>
                <a:ext uri="{FF2B5EF4-FFF2-40B4-BE49-F238E27FC236}">
                  <a16:creationId xmlns:a16="http://schemas.microsoft.com/office/drawing/2014/main" id="{6E72FCC9-CAFB-C5A0-BE3C-A85C51D0DE29}"/>
                </a:ext>
              </a:extLst>
            </p:cNvPr>
            <p:cNvGrpSpPr/>
            <p:nvPr/>
          </p:nvGrpSpPr>
          <p:grpSpPr>
            <a:xfrm>
              <a:off x="7073261" y="5850861"/>
              <a:ext cx="2677478" cy="523220"/>
              <a:chOff x="3733477" y="5708920"/>
              <a:chExt cx="2677478" cy="523220"/>
            </a:xfrm>
          </p:grpSpPr>
          <p:sp>
            <p:nvSpPr>
              <p:cNvPr id="30" name="Rectangle 29">
                <a:extLst>
                  <a:ext uri="{FF2B5EF4-FFF2-40B4-BE49-F238E27FC236}">
                    <a16:creationId xmlns:a16="http://schemas.microsoft.com/office/drawing/2014/main" id="{8FC11BC6-4F7C-512B-52F9-DA3ECA49C9EE}"/>
                  </a:ext>
                </a:extLst>
              </p:cNvPr>
              <p:cNvSpPr/>
              <p:nvPr/>
            </p:nvSpPr>
            <p:spPr>
              <a:xfrm>
                <a:off x="3733477" y="5807563"/>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400" b="1" kern="0">
                  <a:solidFill>
                    <a:sysClr val="window" lastClr="FFFFFF"/>
                  </a:solidFill>
                  <a:cs typeface="Arial" panose="020B0604020202020204" pitchFamily="34" charset="0"/>
                </a:endParaRPr>
              </a:p>
            </p:txBody>
          </p:sp>
          <p:sp>
            <p:nvSpPr>
              <p:cNvPr id="31" name="Rectangle 30">
                <a:extLst>
                  <a:ext uri="{FF2B5EF4-FFF2-40B4-BE49-F238E27FC236}">
                    <a16:creationId xmlns:a16="http://schemas.microsoft.com/office/drawing/2014/main" id="{14B63CFB-5E4E-F972-86F1-791BEADCCA0E}"/>
                  </a:ext>
                </a:extLst>
              </p:cNvPr>
              <p:cNvSpPr/>
              <p:nvPr/>
            </p:nvSpPr>
            <p:spPr>
              <a:xfrm>
                <a:off x="3872545" y="5708920"/>
                <a:ext cx="2538410"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1400" kern="0" dirty="0">
                    <a:solidFill>
                      <a:prstClr val="black"/>
                    </a:solidFill>
                    <a:cs typeface="Arial" panose="020B0604020202020204" pitchFamily="34" charset="0"/>
                  </a:rPr>
                  <a:t>Clients of sex workers and partners of key populations</a:t>
                </a:r>
              </a:p>
            </p:txBody>
          </p:sp>
        </p:grpSp>
      </p:grpSp>
      <p:sp>
        <p:nvSpPr>
          <p:cNvPr id="43" name="TextBox 42">
            <a:extLst>
              <a:ext uri="{FF2B5EF4-FFF2-40B4-BE49-F238E27FC236}">
                <a16:creationId xmlns:a16="http://schemas.microsoft.com/office/drawing/2014/main" id="{3DCFFF0E-B0A5-1939-26D2-3DB6B8E0D6DF}"/>
              </a:ext>
            </a:extLst>
          </p:cNvPr>
          <p:cNvSpPr txBox="1"/>
          <p:nvPr/>
        </p:nvSpPr>
        <p:spPr>
          <a:xfrm>
            <a:off x="3260216" y="2303587"/>
            <a:ext cx="6096000" cy="369332"/>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Distribution of new HIV infections by population, 2021</a:t>
            </a:r>
          </a:p>
        </p:txBody>
      </p:sp>
    </p:spTree>
    <p:extLst>
      <p:ext uri="{BB962C8B-B14F-4D97-AF65-F5344CB8AC3E}">
        <p14:creationId xmlns:p14="http://schemas.microsoft.com/office/powerpoint/2010/main" val="57124597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719" y="1572615"/>
            <a:ext cx="11956874" cy="503817"/>
          </a:xfrm>
        </p:spPr>
        <p:txBody>
          <a:bodyPr/>
          <a:lstStyle/>
          <a:p>
            <a:r>
              <a:rPr lang="en-US" sz="2400" dirty="0"/>
              <a:t>HIV prevalence among people who inject drugs, 2012-2020</a:t>
            </a:r>
            <a:endParaRPr lang="en-GB" sz="2400" dirty="0"/>
          </a:p>
        </p:txBody>
      </p:sp>
      <p:sp>
        <p:nvSpPr>
          <p:cNvPr id="8" name="TextBox 7"/>
          <p:cNvSpPr txBox="1"/>
          <p:nvPr/>
        </p:nvSpPr>
        <p:spPr>
          <a:xfrm>
            <a:off x="18060" y="6575689"/>
            <a:ext cx="11800773" cy="247756"/>
          </a:xfrm>
          <a:prstGeom prst="rect">
            <a:avLst/>
          </a:prstGeom>
          <a:noFill/>
        </p:spPr>
        <p:txBody>
          <a:bodyPr wrap="square" lIns="108258" tIns="54124" rIns="108258" bIns="54124" rtlCol="0">
            <a:spAutoFit/>
          </a:bodyPr>
          <a:lstStyle/>
          <a:p>
            <a:pPr defTabSz="1086090"/>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Integrated Biological and Behavioral Surveillance Surveys; HIV Sentinel Surveillance Surveys and Global AIDS Monitoring</a:t>
            </a:r>
            <a:endParaRPr lang="en-GB" sz="900" dirty="0">
              <a:solidFill>
                <a:prstClr val="black"/>
              </a:solidFill>
              <a:latin typeface="Arial"/>
              <a:cs typeface="Arial" pitchFamily="34" charset="0"/>
            </a:endParaRPr>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noGrp="1"/>
          </p:cNvGraphicFramePr>
          <p:nvPr/>
        </p:nvGraphicFramePr>
        <p:xfrm>
          <a:off x="770567" y="2133955"/>
          <a:ext cx="10650867" cy="43225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419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3057" y="1413837"/>
          <a:ext cx="12184538" cy="530100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65462" y="1543900"/>
            <a:ext cx="12280479" cy="575856"/>
          </a:xfrm>
        </p:spPr>
        <p:txBody>
          <a:bodyPr>
            <a:noAutofit/>
          </a:bodyPr>
          <a:lstStyle/>
          <a:p>
            <a:r>
              <a:rPr lang="en-US" sz="2400" dirty="0"/>
              <a:t>HIV prevalence among who inject drugs by gender, 2012-2020</a:t>
            </a:r>
            <a:endParaRPr lang="en-GB" sz="2400" dirty="0"/>
          </a:p>
        </p:txBody>
      </p:sp>
      <p:sp>
        <p:nvSpPr>
          <p:cNvPr id="5" name="TextBox 4"/>
          <p:cNvSpPr txBox="1"/>
          <p:nvPr/>
        </p:nvSpPr>
        <p:spPr>
          <a:xfrm>
            <a:off x="65353" y="6609005"/>
            <a:ext cx="12122242" cy="247756"/>
          </a:xfrm>
          <a:prstGeom prst="rect">
            <a:avLst/>
          </a:prstGeom>
          <a:noFill/>
        </p:spPr>
        <p:txBody>
          <a:bodyPr wrap="square" lIns="108258" tIns="54124" rIns="108258" bIns="54124" rtlCol="0">
            <a:spAutoFit/>
          </a:bodyPr>
          <a:lstStyle/>
          <a:p>
            <a:pPr defTabSz="1086090" fontAlgn="auto">
              <a:spcBef>
                <a:spcPts val="0"/>
              </a:spcBef>
              <a:spcAft>
                <a:spcPts val="0"/>
              </a:spcAft>
              <a:defRPr/>
            </a:pPr>
            <a:r>
              <a:rPr lang="en-US" sz="900" dirty="0">
                <a:solidFill>
                  <a:prstClr val="black"/>
                </a:solidFill>
                <a:latin typeface="Arial"/>
              </a:rPr>
              <a:t>Source: Prepared by </a:t>
            </a:r>
            <a:r>
              <a:rPr lang="en-US" sz="900" dirty="0">
                <a:solidFill>
                  <a:prstClr val="black"/>
                </a:solidFill>
                <a:latin typeface="Arial"/>
                <a:hlinkClick r:id="rId4"/>
              </a:rPr>
              <a:t>www.aidsdatahub.org</a:t>
            </a:r>
            <a:r>
              <a:rPr lang="en-US" sz="900" dirty="0">
                <a:solidFill>
                  <a:prstClr val="black"/>
                </a:solidFill>
                <a:latin typeface="Arial"/>
              </a:rPr>
              <a:t> based on 1) Integrated Biological and Behavioral Surveillance Surveys; 2) HIV Sentinel Surveillance Surveys; and 3) Global AIDS Monitoring</a:t>
            </a:r>
            <a:endParaRPr lang="en-GB" sz="900" dirty="0">
              <a:solidFill>
                <a:prstClr val="black"/>
              </a:solidFill>
              <a:latin typeface="Arial"/>
            </a:endParaRPr>
          </a:p>
        </p:txBody>
      </p:sp>
      <p:grpSp>
        <p:nvGrpSpPr>
          <p:cNvPr id="7" name="Group 6"/>
          <p:cNvGrpSpPr/>
          <p:nvPr/>
        </p:nvGrpSpPr>
        <p:grpSpPr>
          <a:xfrm>
            <a:off x="3734304" y="5820631"/>
            <a:ext cx="3267131" cy="274221"/>
            <a:chOff x="2756913" y="5995596"/>
            <a:chExt cx="2452122" cy="274319"/>
          </a:xfrm>
        </p:grpSpPr>
        <p:sp>
          <p:nvSpPr>
            <p:cNvPr id="2" name="Oval 1"/>
            <p:cNvSpPr/>
            <p:nvPr/>
          </p:nvSpPr>
          <p:spPr>
            <a:xfrm>
              <a:off x="2756913" y="5995596"/>
              <a:ext cx="205814" cy="274319"/>
            </a:xfrm>
            <a:prstGeom prst="ellipse">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090" fontAlgn="auto">
                <a:spcBef>
                  <a:spcPts val="0"/>
                </a:spcBef>
                <a:spcAft>
                  <a:spcPts val="0"/>
                </a:spcAft>
                <a:defRPr/>
              </a:pPr>
              <a:endParaRPr lang="en-GB" sz="2100">
                <a:solidFill>
                  <a:prstClr val="white"/>
                </a:solidFill>
                <a:latin typeface="Arial"/>
              </a:endParaRPr>
            </a:p>
          </p:txBody>
        </p:sp>
        <p:sp>
          <p:nvSpPr>
            <p:cNvPr id="6" name="Oval 5"/>
            <p:cNvSpPr/>
            <p:nvPr/>
          </p:nvSpPr>
          <p:spPr>
            <a:xfrm>
              <a:off x="5003221" y="5995596"/>
              <a:ext cx="205814" cy="274319"/>
            </a:xfrm>
            <a:prstGeom prst="ellipse">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090" fontAlgn="auto">
                <a:spcBef>
                  <a:spcPts val="0"/>
                </a:spcBef>
                <a:spcAft>
                  <a:spcPts val="0"/>
                </a:spcAft>
                <a:defRPr/>
              </a:pPr>
              <a:endParaRPr lang="en-GB" sz="2100">
                <a:solidFill>
                  <a:prstClr val="white"/>
                </a:solidFill>
                <a:latin typeface="Arial"/>
              </a:endParaRPr>
            </a:p>
          </p:txBody>
        </p:sp>
      </p:grpSp>
      <p:sp>
        <p:nvSpPr>
          <p:cNvPr id="8" name="Oval 7"/>
          <p:cNvSpPr/>
          <p:nvPr/>
        </p:nvSpPr>
        <p:spPr>
          <a:xfrm>
            <a:off x="2785597" y="4508928"/>
            <a:ext cx="844568" cy="1223494"/>
          </a:xfrm>
          <a:prstGeom prst="ellipse">
            <a:avLst/>
          </a:prstGeom>
          <a:noFill/>
          <a:ln>
            <a:solidFill>
              <a:srgbClr val="F15B4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rtlCol="0" anchor="ctr"/>
          <a:lstStyle/>
          <a:p>
            <a:pPr algn="ctr" defTabSz="1086090" fontAlgn="auto">
              <a:spcBef>
                <a:spcPts val="0"/>
              </a:spcBef>
              <a:spcAft>
                <a:spcPts val="0"/>
              </a:spcAft>
              <a:defRPr/>
            </a:pPr>
            <a:endParaRPr lang="en-GB" sz="2100">
              <a:solidFill>
                <a:prstClr val="white"/>
              </a:solidFill>
              <a:latin typeface="Arial"/>
            </a:endParaRPr>
          </a:p>
        </p:txBody>
      </p:sp>
      <p:sp>
        <p:nvSpPr>
          <p:cNvPr id="9" name="Oval 8"/>
          <p:cNvSpPr/>
          <p:nvPr/>
        </p:nvSpPr>
        <p:spPr>
          <a:xfrm>
            <a:off x="8255459" y="3069091"/>
            <a:ext cx="1889824" cy="1943513"/>
          </a:xfrm>
          <a:prstGeom prst="ellipse">
            <a:avLst/>
          </a:prstGeom>
          <a:noFill/>
          <a:ln>
            <a:solidFill>
              <a:srgbClr val="F15B4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rtlCol="0" anchor="ctr"/>
          <a:lstStyle/>
          <a:p>
            <a:pPr algn="ctr" defTabSz="1086090" fontAlgn="auto">
              <a:spcBef>
                <a:spcPts val="0"/>
              </a:spcBef>
              <a:spcAft>
                <a:spcPts val="0"/>
              </a:spcAft>
              <a:defRPr/>
            </a:pPr>
            <a:endParaRPr lang="en-GB" sz="2100">
              <a:solidFill>
                <a:prstClr val="white"/>
              </a:solidFill>
              <a:latin typeface="Arial"/>
            </a:endParaRPr>
          </a:p>
        </p:txBody>
      </p:sp>
      <p:sp>
        <p:nvSpPr>
          <p:cNvPr id="10" name="Oval 9"/>
          <p:cNvSpPr/>
          <p:nvPr/>
        </p:nvSpPr>
        <p:spPr>
          <a:xfrm>
            <a:off x="4513068" y="3717219"/>
            <a:ext cx="1026435" cy="1943513"/>
          </a:xfrm>
          <a:prstGeom prst="ellipse">
            <a:avLst/>
          </a:prstGeom>
          <a:noFill/>
          <a:ln>
            <a:solidFill>
              <a:srgbClr val="F15B4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rtlCol="0" anchor="ctr"/>
          <a:lstStyle/>
          <a:p>
            <a:pPr algn="ctr" defTabSz="1086090" fontAlgn="auto">
              <a:spcBef>
                <a:spcPts val="0"/>
              </a:spcBef>
              <a:spcAft>
                <a:spcPts val="0"/>
              </a:spcAft>
              <a:defRPr/>
            </a:pPr>
            <a:endParaRPr lang="en-GB" sz="2100">
              <a:solidFill>
                <a:prstClr val="white"/>
              </a:solidFill>
              <a:latin typeface="Arial"/>
            </a:endParaRPr>
          </a:p>
        </p:txBody>
      </p:sp>
      <p:sp>
        <p:nvSpPr>
          <p:cNvPr id="11" name="TextBox 3"/>
          <p:cNvSpPr txBox="1"/>
          <p:nvPr/>
        </p:nvSpPr>
        <p:spPr>
          <a:xfrm>
            <a:off x="4411" y="6164329"/>
            <a:ext cx="12183184" cy="293864"/>
          </a:xfrm>
          <a:prstGeom prst="rect">
            <a:avLst/>
          </a:prstGeom>
          <a:noFill/>
          <a:ln>
            <a:noFill/>
          </a:ln>
          <a:effectLst/>
        </p:spPr>
        <p:txBody>
          <a:bodyPr wrap="square" lIns="108258" tIns="54124" rIns="108258" bIns="54124"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1086090" fontAlgn="auto">
              <a:spcBef>
                <a:spcPts val="0"/>
              </a:spcBef>
              <a:spcAft>
                <a:spcPts val="0"/>
              </a:spcAft>
              <a:defRPr/>
            </a:pPr>
            <a:r>
              <a:rPr lang="en-GB" sz="1200" kern="0" dirty="0">
                <a:solidFill>
                  <a:sysClr val="windowText" lastClr="000000"/>
                </a:solidFill>
                <a:latin typeface="Arial" pitchFamily="34" charset="0"/>
                <a:cs typeface="Arial" pitchFamily="34" charset="0"/>
              </a:rPr>
              <a:t>* Male PWID – Dhaka and </a:t>
            </a:r>
            <a:r>
              <a:rPr lang="en-GB" sz="1200" kern="0" dirty="0" err="1">
                <a:solidFill>
                  <a:sysClr val="windowText" lastClr="000000"/>
                </a:solidFill>
                <a:latin typeface="Arial" pitchFamily="34" charset="0"/>
                <a:cs typeface="Arial" pitchFamily="34" charset="0"/>
              </a:rPr>
              <a:t>Hili</a:t>
            </a:r>
            <a:r>
              <a:rPr lang="en-GB" sz="1200" kern="0" dirty="0">
                <a:solidFill>
                  <a:sysClr val="windowText" lastClr="000000"/>
                </a:solidFill>
                <a:latin typeface="Arial" pitchFamily="34" charset="0"/>
                <a:cs typeface="Arial" pitchFamily="34" charset="0"/>
              </a:rPr>
              <a:t>; female PWID – Dhaka            **Small sample size for female PWID</a:t>
            </a:r>
          </a:p>
        </p:txBody>
      </p:sp>
    </p:spTree>
    <p:extLst>
      <p:ext uri="{BB962C8B-B14F-4D97-AF65-F5344CB8AC3E}">
        <p14:creationId xmlns:p14="http://schemas.microsoft.com/office/powerpoint/2010/main" val="14317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3)">
                                      <p:cBhvr>
                                        <p:cTn id="7" dur="1000"/>
                                        <p:tgtEl>
                                          <p:spTgt spid="10"/>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3)">
                                      <p:cBhvr>
                                        <p:cTn id="10" dur="1000"/>
                                        <p:tgtEl>
                                          <p:spTgt spid="9"/>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3)">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6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7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7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34986</TotalTime>
  <Words>4535</Words>
  <Application>Microsoft Office PowerPoint</Application>
  <PresentationFormat>Widescreen</PresentationFormat>
  <Paragraphs>859</Paragraphs>
  <Slides>49</Slides>
  <Notes>31</Notes>
  <HiddenSlides>0</HiddenSlides>
  <MMClips>0</MMClips>
  <ScaleCrop>false</ScaleCrop>
  <HeadingPairs>
    <vt:vector size="6" baseType="variant">
      <vt:variant>
        <vt:lpstr>Fonts Used</vt:lpstr>
      </vt:variant>
      <vt:variant>
        <vt:i4>4</vt:i4>
      </vt:variant>
      <vt:variant>
        <vt:lpstr>Theme</vt:lpstr>
      </vt:variant>
      <vt:variant>
        <vt:i4>28</vt:i4>
      </vt:variant>
      <vt:variant>
        <vt:lpstr>Slide Titles</vt:lpstr>
      </vt:variant>
      <vt:variant>
        <vt:i4>49</vt:i4>
      </vt:variant>
    </vt:vector>
  </HeadingPairs>
  <TitlesOfParts>
    <vt:vector size="81" baseType="lpstr">
      <vt:lpstr>Arial</vt:lpstr>
      <vt:lpstr>Arial Nova</vt:lpstr>
      <vt:lpstr>Calibri</vt:lpstr>
      <vt:lpstr>Times New Roman</vt:lpstr>
      <vt:lpstr>1_Cover Design</vt:lpstr>
      <vt:lpstr>Layout</vt:lpstr>
      <vt:lpstr>Layout with Latest!</vt:lpstr>
      <vt:lpstr>2_Cover Design</vt:lpstr>
      <vt:lpstr>3_Cover Design</vt:lpstr>
      <vt:lpstr>1_Layout</vt:lpstr>
      <vt:lpstr>4_Cover Design</vt:lpstr>
      <vt:lpstr>2_Layout with Latest!</vt:lpstr>
      <vt:lpstr>2_Layout</vt:lpstr>
      <vt:lpstr>1_Layout with Latest!</vt:lpstr>
      <vt:lpstr>63_Layout</vt:lpstr>
      <vt:lpstr>7_Layout</vt:lpstr>
      <vt:lpstr>3_Layout</vt:lpstr>
      <vt:lpstr>28_Layout</vt:lpstr>
      <vt:lpstr>4_Office Theme</vt:lpstr>
      <vt:lpstr>4_Layout</vt:lpstr>
      <vt:lpstr>29_Layout</vt:lpstr>
      <vt:lpstr>8_Layout</vt:lpstr>
      <vt:lpstr>9_Layout</vt:lpstr>
      <vt:lpstr>69_Layout</vt:lpstr>
      <vt:lpstr>64_Layout</vt:lpstr>
      <vt:lpstr>11_Layout</vt:lpstr>
      <vt:lpstr>5_Layout</vt:lpstr>
      <vt:lpstr>65_Layout</vt:lpstr>
      <vt:lpstr>31_Layout</vt:lpstr>
      <vt:lpstr>26_Layout</vt:lpstr>
      <vt:lpstr>71_Layout</vt:lpstr>
      <vt:lpstr>73_Layout</vt:lpstr>
      <vt:lpstr>People who inject drugs</vt:lpstr>
      <vt:lpstr>CONTENT</vt:lpstr>
      <vt:lpstr>Population size estimates  </vt:lpstr>
      <vt:lpstr>People who inject drugs (PWID) population size estimates</vt:lpstr>
      <vt:lpstr>Annual prevalence of the use of cannabis, cocaine, opioids, opiates, amphetamine-type stimulants and "ecstasy" in the population aged 15-64, by region and globally, 2021</vt:lpstr>
      <vt:lpstr>HIV prevalence and  epidemiology</vt:lpstr>
      <vt:lpstr>PowerPoint Presentation</vt:lpstr>
      <vt:lpstr>HIV prevalence among people who inject drugs, 2012-2020</vt:lpstr>
      <vt:lpstr>HIV prevalence among who inject drugs by gender, 2012-2020</vt:lpstr>
      <vt:lpstr>HIV prevalence among PWID in selected geographical locations with prevalence higher than national average, 2012-2020</vt:lpstr>
      <vt:lpstr>Double disease burden of HIV and HCV among PWID in Asia and the Pacific</vt:lpstr>
      <vt:lpstr>HIV and HCV burden among PWID and population interactions with other populations - implications on onward transmissions</vt:lpstr>
      <vt:lpstr>Hepatitis C and syphilis prevalence among PWID, countries where data is available, 2009-2018</vt:lpstr>
      <vt:lpstr>Risk behaviors  </vt:lpstr>
      <vt:lpstr>Only one in three people who inject drugs used a condom during their last sexual encounter </vt:lpstr>
      <vt:lpstr>Condom use among both males and females who inject drugs is still below 90% in Asia and the Pacific</vt:lpstr>
      <vt:lpstr>Safe injecting practices among people who inject drugs in Asia and the Pacific </vt:lpstr>
      <vt:lpstr>PowerPoint Presentation</vt:lpstr>
      <vt:lpstr>PowerPoint Presentation</vt:lpstr>
      <vt:lpstr>PowerPoint Presentation</vt:lpstr>
      <vt:lpstr>Average number of injections among people who inject drugs, 2011-2018</vt:lpstr>
      <vt:lpstr>Average duration of injecting drugs among PWID, 2012-2018</vt:lpstr>
      <vt:lpstr>Proportion of PWID who engaged in commercial sex in the past 12 months, 2012-2018</vt:lpstr>
      <vt:lpstr>Proportion of PWID who reported consistent condom use, 2011-2017</vt:lpstr>
      <vt:lpstr>Vulnerability and  HIV knowledge</vt:lpstr>
      <vt:lpstr>Proportion of PWID with comprehensive HIV knowledge, 2011-2019</vt:lpstr>
      <vt:lpstr>HIV expenditure </vt:lpstr>
      <vt:lpstr>Key populations account for 98% of new HIV infections in Asia and the Pacific countries but less than half was spent for key populations HIV prevention programme </vt:lpstr>
      <vt:lpstr>Prevention spending on key populations is heavily dependent on international financing sources  </vt:lpstr>
      <vt:lpstr>National response </vt:lpstr>
      <vt:lpstr>Snapshot of harm reduction in Asia and the Pacific, 2020</vt:lpstr>
      <vt:lpstr>Needles and syringes distributed per PWID per year in Asia and the Pacific, 2019-2020</vt:lpstr>
      <vt:lpstr>Coverage of opioid substitution therapy among people who inject drugs, 2020</vt:lpstr>
      <vt:lpstr>HIV testing coverage among people who inject drugs, 2014 - 2020</vt:lpstr>
      <vt:lpstr>HIV testing coverage among male and female PWID, 2015-2020</vt:lpstr>
      <vt:lpstr>HIV testing and treatment coverage, and response gap among PWID, select countries, 2017-2020 </vt:lpstr>
      <vt:lpstr>Punitive laws hindering the HIV response among PWID in South Asia,  2014-2019</vt:lpstr>
      <vt:lpstr>Punitive laws hindering the HIV response among PWID in South-East Asia, 2014-2019</vt:lpstr>
      <vt:lpstr>Punitive laws hindering the HIV response among PWID in East Asia, 2014-2019</vt:lpstr>
      <vt:lpstr>Punitive laws hindering the HIV response among PWID in the Pacific, 2014-2019</vt:lpstr>
      <vt:lpstr>Punitive laws hindering the HIV response among PWID in South Asia,  2014-2019</vt:lpstr>
      <vt:lpstr>Punitive laws hindering the HIV response among PWID in South-East Asia, 2014-2019</vt:lpstr>
      <vt:lpstr>Punitive laws hindering the HIV response among PWID in East Asia, 2014-2019</vt:lpstr>
      <vt:lpstr>Punitive laws hindering the HIV response among PWID in the pacific, 2014-2019</vt:lpstr>
      <vt:lpstr>Punitive laws hindering the HIV response among people deprived of liberty in South Asia, latest available data, 2014-2019</vt:lpstr>
      <vt:lpstr>Punitive laws hindering the HIV response among people deprived of liberty in South-East Asia, latest available data, 2014-2019</vt:lpstr>
      <vt:lpstr>Punitive laws hindering the HIV response among people deprived of liberty in East Asia, latest available data, 2014-2019</vt:lpstr>
      <vt:lpstr>Punitive laws hindering the HIV response among people deprived of liberty in the  Pacific, latest available data, 2014-2019</vt:lpstr>
      <vt:lpstr>PowerPoint Presentation</vt:lpstr>
    </vt:vector>
  </TitlesOfParts>
  <Manager/>
  <Company>HIV and AIDS Data Hub for Asia-Pacific</Company>
  <LinksUpToDate>false</LinksUpToDate>
  <SharedDoc>false</SharedDoc>
  <HyperlinkBase>https://www.aidsdatahub.org/resource/people-who-inject-drugs-pwid-slides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People Who Inject Drugs (PWID)</dc:title>
  <dc:subject>Get an overview of the HIV/AIDS situation for People Who Inject Drugs (PWID) populations in 2019. Browse and view charts and graphs illustrating data on this population's basic socio-demographic indicators, HIV prevalence and epidemiology, risk behaviors,</dc:subject>
  <dc:creator>HIV and AIDS Data Hub for Asia-Pacific</dc:creator>
  <cp:keywords>hiv, aids, socio-demographic indicators, prevalence, epidemiology, risk behaviors, vulnerability, national response</cp:keywords>
  <dc:description/>
  <cp:lastModifiedBy>SHWE, Ye Yu</cp:lastModifiedBy>
  <cp:revision>1866</cp:revision>
  <dcterms:created xsi:type="dcterms:W3CDTF">2010-11-08T08:31:49Z</dcterms:created>
  <dcterms:modified xsi:type="dcterms:W3CDTF">2023-07-25T12:07:07Z</dcterms:modified>
  <cp:category/>
</cp:coreProperties>
</file>