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6.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notesSlides/notesSlide7.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notesSlides/notesSlide8.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90" r:id="rId2"/>
    <p:sldMasterId id="2147483699" r:id="rId3"/>
    <p:sldMasterId id="2147483702" r:id="rId4"/>
    <p:sldMasterId id="2147483705" r:id="rId5"/>
    <p:sldMasterId id="2147483715" r:id="rId6"/>
    <p:sldMasterId id="2147483724" r:id="rId7"/>
  </p:sldMasterIdLst>
  <p:notesMasterIdLst>
    <p:notesMasterId r:id="rId34"/>
  </p:notesMasterIdLst>
  <p:sldIdLst>
    <p:sldId id="317" r:id="rId8"/>
    <p:sldId id="316" r:id="rId9"/>
    <p:sldId id="338" r:id="rId10"/>
    <p:sldId id="339" r:id="rId11"/>
    <p:sldId id="267" r:id="rId12"/>
    <p:sldId id="340" r:id="rId13"/>
    <p:sldId id="329" r:id="rId14"/>
    <p:sldId id="336" r:id="rId15"/>
    <p:sldId id="287" r:id="rId16"/>
    <p:sldId id="289" r:id="rId17"/>
    <p:sldId id="288" r:id="rId18"/>
    <p:sldId id="291" r:id="rId19"/>
    <p:sldId id="292" r:id="rId20"/>
    <p:sldId id="290" r:id="rId21"/>
    <p:sldId id="274" r:id="rId22"/>
    <p:sldId id="356" r:id="rId23"/>
    <p:sldId id="294" r:id="rId24"/>
    <p:sldId id="295" r:id="rId25"/>
    <p:sldId id="296" r:id="rId26"/>
    <p:sldId id="304" r:id="rId27"/>
    <p:sldId id="282" r:id="rId28"/>
    <p:sldId id="358" r:id="rId29"/>
    <p:sldId id="350" r:id="rId30"/>
    <p:sldId id="306" r:id="rId31"/>
    <p:sldId id="357" r:id="rId32"/>
    <p:sldId id="318"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9A"/>
    <a:srgbClr val="F78E1E"/>
    <a:srgbClr val="E31837"/>
    <a:srgbClr val="88C540"/>
    <a:srgbClr val="EC008C"/>
    <a:srgbClr val="F26B73"/>
    <a:srgbClr val="00AEEF"/>
    <a:srgbClr val="EDED09"/>
    <a:srgbClr val="FFA3DA"/>
    <a:srgbClr val="9C5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8E4A7-CC7C-4523-9449-A44DF0354A87}" v="77" dt="2022-06-09T06:49:08.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19" autoAdjust="0"/>
  </p:normalViewPr>
  <p:slideViewPr>
    <p:cSldViewPr>
      <p:cViewPr varScale="1">
        <p:scale>
          <a:sx n="84" d="100"/>
          <a:sy n="84" d="100"/>
        </p:scale>
        <p:origin x="1512"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gs" Target="tags/tag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WODZI, Desire Tarwireyi" userId="f2e414da-657a-4eae-9cb2-9d4947cf517c" providerId="ADAL" clId="{0188E4A7-CC7C-4523-9449-A44DF0354A87}"/>
    <pc:docChg chg="custSel modSld">
      <pc:chgData name="RWODZI, Desire Tarwireyi" userId="f2e414da-657a-4eae-9cb2-9d4947cf517c" providerId="ADAL" clId="{0188E4A7-CC7C-4523-9449-A44DF0354A87}" dt="2022-06-09T06:49:08.703" v="193" actId="12788"/>
      <pc:docMkLst>
        <pc:docMk/>
      </pc:docMkLst>
      <pc:sldChg chg="addSp delSp modSp mod modShow">
        <pc:chgData name="RWODZI, Desire Tarwireyi" userId="f2e414da-657a-4eae-9cb2-9d4947cf517c" providerId="ADAL" clId="{0188E4A7-CC7C-4523-9449-A44DF0354A87}" dt="2022-06-09T06:49:08.703" v="193" actId="12788"/>
        <pc:sldMkLst>
          <pc:docMk/>
          <pc:sldMk cId="169018711" sldId="287"/>
        </pc:sldMkLst>
        <pc:spChg chg="mod">
          <ac:chgData name="RWODZI, Desire Tarwireyi" userId="f2e414da-657a-4eae-9cb2-9d4947cf517c" providerId="ADAL" clId="{0188E4A7-CC7C-4523-9449-A44DF0354A87}" dt="2022-06-09T06:42:24.524" v="183" actId="20577"/>
          <ac:spMkLst>
            <pc:docMk/>
            <pc:sldMk cId="169018711" sldId="287"/>
            <ac:spMk id="2" creationId="{00000000-0000-0000-0000-000000000000}"/>
          </ac:spMkLst>
        </pc:spChg>
        <pc:spChg chg="mod">
          <ac:chgData name="RWODZI, Desire Tarwireyi" userId="f2e414da-657a-4eae-9cb2-9d4947cf517c" providerId="ADAL" clId="{0188E4A7-CC7C-4523-9449-A44DF0354A87}" dt="2022-06-09T06:48:13.050" v="189" actId="1076"/>
          <ac:spMkLst>
            <pc:docMk/>
            <pc:sldMk cId="169018711" sldId="287"/>
            <ac:spMk id="7" creationId="{00000000-0000-0000-0000-000000000000}"/>
          </ac:spMkLst>
        </pc:spChg>
        <pc:graphicFrameChg chg="add del mod">
          <ac:chgData name="RWODZI, Desire Tarwireyi" userId="f2e414da-657a-4eae-9cb2-9d4947cf517c" providerId="ADAL" clId="{0188E4A7-CC7C-4523-9449-A44DF0354A87}" dt="2022-06-09T06:47:39.067" v="184" actId="478"/>
          <ac:graphicFrameMkLst>
            <pc:docMk/>
            <pc:sldMk cId="169018711" sldId="287"/>
            <ac:graphicFrameMk id="6" creationId="{3F12E01B-BEB3-41D6-A0F3-6693C6112342}"/>
          </ac:graphicFrameMkLst>
        </pc:graphicFrameChg>
        <pc:graphicFrameChg chg="add mod ord">
          <ac:chgData name="RWODZI, Desire Tarwireyi" userId="f2e414da-657a-4eae-9cb2-9d4947cf517c" providerId="ADAL" clId="{0188E4A7-CC7C-4523-9449-A44DF0354A87}" dt="2022-06-09T06:49:08.703" v="193" actId="12788"/>
          <ac:graphicFrameMkLst>
            <pc:docMk/>
            <pc:sldMk cId="169018711" sldId="287"/>
            <ac:graphicFrameMk id="8" creationId="{1CB44AA7-A80A-42B0-8131-01F807312FED}"/>
          </ac:graphicFrameMkLst>
        </pc:graphicFrameChg>
        <pc:graphicFrameChg chg="del">
          <ac:chgData name="RWODZI, Desire Tarwireyi" userId="f2e414da-657a-4eae-9cb2-9d4947cf517c" providerId="ADAL" clId="{0188E4A7-CC7C-4523-9449-A44DF0354A87}" dt="2022-06-03T03:07:32.709" v="55" actId="478"/>
          <ac:graphicFrameMkLst>
            <pc:docMk/>
            <pc:sldMk cId="169018711" sldId="287"/>
            <ac:graphicFrameMk id="10" creationId="{3F12E01B-BEB3-41D6-A0F3-6693C6112342}"/>
          </ac:graphicFrameMkLst>
        </pc:graphicFrameChg>
      </pc:sldChg>
      <pc:sldChg chg="mod modShow">
        <pc:chgData name="RWODZI, Desire Tarwireyi" userId="f2e414da-657a-4eae-9cb2-9d4947cf517c" providerId="ADAL" clId="{0188E4A7-CC7C-4523-9449-A44DF0354A87}" dt="2022-06-03T02:07:14.005" v="28" actId="729"/>
        <pc:sldMkLst>
          <pc:docMk/>
          <pc:sldMk cId="2280788225" sldId="288"/>
        </pc:sldMkLst>
      </pc:sldChg>
      <pc:sldChg chg="addSp delSp modSp mod modShow">
        <pc:chgData name="RWODZI, Desire Tarwireyi" userId="f2e414da-657a-4eae-9cb2-9d4947cf517c" providerId="ADAL" clId="{0188E4A7-CC7C-4523-9449-A44DF0354A87}" dt="2022-06-03T03:12:11.941" v="99"/>
        <pc:sldMkLst>
          <pc:docMk/>
          <pc:sldMk cId="4153140747" sldId="289"/>
        </pc:sldMkLst>
        <pc:graphicFrameChg chg="add mod">
          <ac:chgData name="RWODZI, Desire Tarwireyi" userId="f2e414da-657a-4eae-9cb2-9d4947cf517c" providerId="ADAL" clId="{0188E4A7-CC7C-4523-9449-A44DF0354A87}" dt="2022-06-03T03:12:11.941" v="99"/>
          <ac:graphicFrameMkLst>
            <pc:docMk/>
            <pc:sldMk cId="4153140747" sldId="289"/>
            <ac:graphicFrameMk id="7" creationId="{8D403B87-4D51-4411-86C5-21CEFD44A14E}"/>
          </ac:graphicFrameMkLst>
        </pc:graphicFrameChg>
        <pc:graphicFrameChg chg="del">
          <ac:chgData name="RWODZI, Desire Tarwireyi" userId="f2e414da-657a-4eae-9cb2-9d4947cf517c" providerId="ADAL" clId="{0188E4A7-CC7C-4523-9449-A44DF0354A87}" dt="2022-06-03T03:10:41.817" v="61" actId="478"/>
          <ac:graphicFrameMkLst>
            <pc:docMk/>
            <pc:sldMk cId="4153140747" sldId="289"/>
            <ac:graphicFrameMk id="9" creationId="{8D403B87-4D51-4411-86C5-21CEFD44A14E}"/>
          </ac:graphicFrameMkLst>
        </pc:graphicFrameChg>
      </pc:sldChg>
      <pc:sldChg chg="modSp mod modShow">
        <pc:chgData name="RWODZI, Desire Tarwireyi" userId="f2e414da-657a-4eae-9cb2-9d4947cf517c" providerId="ADAL" clId="{0188E4A7-CC7C-4523-9449-A44DF0354A87}" dt="2022-06-03T03:15:30.756" v="107" actId="729"/>
        <pc:sldMkLst>
          <pc:docMk/>
          <pc:sldMk cId="2432548145" sldId="290"/>
        </pc:sldMkLst>
        <pc:graphicFrameChg chg="mod">
          <ac:chgData name="RWODZI, Desire Tarwireyi" userId="f2e414da-657a-4eae-9cb2-9d4947cf517c" providerId="ADAL" clId="{0188E4A7-CC7C-4523-9449-A44DF0354A87}" dt="2022-06-03T03:14:23.658" v="104"/>
          <ac:graphicFrameMkLst>
            <pc:docMk/>
            <pc:sldMk cId="2432548145" sldId="290"/>
            <ac:graphicFrameMk id="8" creationId="{F6D24462-AB41-4A78-BB17-850887912A8D}"/>
          </ac:graphicFrameMkLst>
        </pc:graphicFrameChg>
      </pc:sldChg>
      <pc:sldChg chg="mod modShow">
        <pc:chgData name="RWODZI, Desire Tarwireyi" userId="f2e414da-657a-4eae-9cb2-9d4947cf517c" providerId="ADAL" clId="{0188E4A7-CC7C-4523-9449-A44DF0354A87}" dt="2022-06-03T07:01:36.636" v="148" actId="27918"/>
        <pc:sldMkLst>
          <pc:docMk/>
          <pc:sldMk cId="3573382796" sldId="291"/>
        </pc:sldMkLst>
      </pc:sldChg>
      <pc:sldChg chg="mod modShow modNotesTx">
        <pc:chgData name="RWODZI, Desire Tarwireyi" userId="f2e414da-657a-4eae-9cb2-9d4947cf517c" providerId="ADAL" clId="{0188E4A7-CC7C-4523-9449-A44DF0354A87}" dt="2022-06-03T03:15:27.538" v="106" actId="729"/>
        <pc:sldMkLst>
          <pc:docMk/>
          <pc:sldMk cId="370019621" sldId="292"/>
        </pc:sldMkLst>
      </pc:sldChg>
      <pc:sldChg chg="mod modShow">
        <pc:chgData name="RWODZI, Desire Tarwireyi" userId="f2e414da-657a-4eae-9cb2-9d4947cf517c" providerId="ADAL" clId="{0188E4A7-CC7C-4523-9449-A44DF0354A87}" dt="2022-06-03T03:15:51.110" v="109" actId="729"/>
        <pc:sldMkLst>
          <pc:docMk/>
          <pc:sldMk cId="812142998" sldId="294"/>
        </pc:sldMkLst>
      </pc:sldChg>
      <pc:sldChg chg="mod modShow">
        <pc:chgData name="RWODZI, Desire Tarwireyi" userId="f2e414da-657a-4eae-9cb2-9d4947cf517c" providerId="ADAL" clId="{0188E4A7-CC7C-4523-9449-A44DF0354A87}" dt="2022-06-03T03:15:59.400" v="111" actId="729"/>
        <pc:sldMkLst>
          <pc:docMk/>
          <pc:sldMk cId="1774888528" sldId="295"/>
        </pc:sldMkLst>
      </pc:sldChg>
      <pc:sldChg chg="mod modShow">
        <pc:chgData name="RWODZI, Desire Tarwireyi" userId="f2e414da-657a-4eae-9cb2-9d4947cf517c" providerId="ADAL" clId="{0188E4A7-CC7C-4523-9449-A44DF0354A87}" dt="2022-06-03T03:16:03.467" v="112" actId="729"/>
        <pc:sldMkLst>
          <pc:docMk/>
          <pc:sldMk cId="916846923" sldId="296"/>
        </pc:sldMkLst>
      </pc:sldChg>
      <pc:sldChg chg="modSp mod modShow modNotesTx">
        <pc:chgData name="RWODZI, Desire Tarwireyi" userId="f2e414da-657a-4eae-9cb2-9d4947cf517c" providerId="ADAL" clId="{0188E4A7-CC7C-4523-9449-A44DF0354A87}" dt="2022-06-03T03:22:37.198" v="122" actId="6549"/>
        <pc:sldMkLst>
          <pc:docMk/>
          <pc:sldMk cId="808169923" sldId="304"/>
        </pc:sldMkLst>
        <pc:spChg chg="mod">
          <ac:chgData name="RWODZI, Desire Tarwireyi" userId="f2e414da-657a-4eae-9cb2-9d4947cf517c" providerId="ADAL" clId="{0188E4A7-CC7C-4523-9449-A44DF0354A87}" dt="2022-06-03T03:16:54.417" v="120" actId="20577"/>
          <ac:spMkLst>
            <pc:docMk/>
            <pc:sldMk cId="808169923" sldId="304"/>
            <ac:spMk id="2" creationId="{00000000-0000-0000-0000-000000000000}"/>
          </ac:spMkLst>
        </pc:spChg>
        <pc:graphicFrameChg chg="mod">
          <ac:chgData name="RWODZI, Desire Tarwireyi" userId="f2e414da-657a-4eae-9cb2-9d4947cf517c" providerId="ADAL" clId="{0188E4A7-CC7C-4523-9449-A44DF0354A87}" dt="2022-06-03T03:16:46.487" v="116" actId="14100"/>
          <ac:graphicFrameMkLst>
            <pc:docMk/>
            <pc:sldMk cId="808169923" sldId="304"/>
            <ac:graphicFrameMk id="7" creationId="{C35329A6-2E10-4A4F-A424-122081CF5328}"/>
          </ac:graphicFrameMkLst>
        </pc:graphicFrameChg>
      </pc:sldChg>
      <pc:sldChg chg="addSp delSp modSp mod modShow modNotesTx">
        <pc:chgData name="RWODZI, Desire Tarwireyi" userId="f2e414da-657a-4eae-9cb2-9d4947cf517c" providerId="ADAL" clId="{0188E4A7-CC7C-4523-9449-A44DF0354A87}" dt="2022-06-03T07:35:02.613" v="174" actId="27918"/>
        <pc:sldMkLst>
          <pc:docMk/>
          <pc:sldMk cId="305494873" sldId="329"/>
        </pc:sldMkLst>
        <pc:spChg chg="mod">
          <ac:chgData name="RWODZI, Desire Tarwireyi" userId="f2e414da-657a-4eae-9cb2-9d4947cf517c" providerId="ADAL" clId="{0188E4A7-CC7C-4523-9449-A44DF0354A87}" dt="2022-06-03T01:30:29.016" v="11" actId="20577"/>
          <ac:spMkLst>
            <pc:docMk/>
            <pc:sldMk cId="305494873" sldId="329"/>
            <ac:spMk id="2" creationId="{00000000-0000-0000-0000-000000000000}"/>
          </ac:spMkLst>
        </pc:spChg>
        <pc:graphicFrameChg chg="add mod">
          <ac:chgData name="RWODZI, Desire Tarwireyi" userId="f2e414da-657a-4eae-9cb2-9d4947cf517c" providerId="ADAL" clId="{0188E4A7-CC7C-4523-9449-A44DF0354A87}" dt="2022-06-03T07:34:55.333" v="172" actId="1076"/>
          <ac:graphicFrameMkLst>
            <pc:docMk/>
            <pc:sldMk cId="305494873" sldId="329"/>
            <ac:graphicFrameMk id="6" creationId="{FCB8A934-4C39-44A0-B2C7-CAA51D70B575}"/>
          </ac:graphicFrameMkLst>
        </pc:graphicFrameChg>
        <pc:graphicFrameChg chg="del mod">
          <ac:chgData name="RWODZI, Desire Tarwireyi" userId="f2e414da-657a-4eae-9cb2-9d4947cf517c" providerId="ADAL" clId="{0188E4A7-CC7C-4523-9449-A44DF0354A87}" dt="2022-06-03T07:34:46.971" v="169" actId="478"/>
          <ac:graphicFrameMkLst>
            <pc:docMk/>
            <pc:sldMk cId="305494873" sldId="329"/>
            <ac:graphicFrameMk id="11" creationId="{6785014D-C9E3-4846-8E9B-D4B79EBA18CE}"/>
          </ac:graphicFrameMkLst>
        </pc:graphicFrameChg>
      </pc:sldChg>
      <pc:sldChg chg="addSp delSp modSp mod modShow modNotesTx">
        <pc:chgData name="RWODZI, Desire Tarwireyi" userId="f2e414da-657a-4eae-9cb2-9d4947cf517c" providerId="ADAL" clId="{0188E4A7-CC7C-4523-9449-A44DF0354A87}" dt="2022-06-03T07:36:42.354" v="181"/>
        <pc:sldMkLst>
          <pc:docMk/>
          <pc:sldMk cId="1363766469" sldId="336"/>
        </pc:sldMkLst>
        <pc:spChg chg="mod">
          <ac:chgData name="RWODZI, Desire Tarwireyi" userId="f2e414da-657a-4eae-9cb2-9d4947cf517c" providerId="ADAL" clId="{0188E4A7-CC7C-4523-9449-A44DF0354A87}" dt="2022-06-03T01:32:01.615" v="22" actId="20577"/>
          <ac:spMkLst>
            <pc:docMk/>
            <pc:sldMk cId="1363766469" sldId="336"/>
            <ac:spMk id="2" creationId="{00000000-0000-0000-0000-000000000000}"/>
          </ac:spMkLst>
        </pc:spChg>
        <pc:graphicFrameChg chg="del mod">
          <ac:chgData name="RWODZI, Desire Tarwireyi" userId="f2e414da-657a-4eae-9cb2-9d4947cf517c" providerId="ADAL" clId="{0188E4A7-CC7C-4523-9449-A44DF0354A87}" dt="2022-06-03T07:30:56.812" v="155" actId="478"/>
          <ac:graphicFrameMkLst>
            <pc:docMk/>
            <pc:sldMk cId="1363766469" sldId="336"/>
            <ac:graphicFrameMk id="6" creationId="{98C32136-E460-4D2F-BE10-1AE89F97CF1E}"/>
          </ac:graphicFrameMkLst>
        </pc:graphicFrameChg>
        <pc:graphicFrameChg chg="add del mod">
          <ac:chgData name="RWODZI, Desire Tarwireyi" userId="f2e414da-657a-4eae-9cb2-9d4947cf517c" providerId="ADAL" clId="{0188E4A7-CC7C-4523-9449-A44DF0354A87}" dt="2022-06-03T07:31:12.077" v="158" actId="478"/>
          <ac:graphicFrameMkLst>
            <pc:docMk/>
            <pc:sldMk cId="1363766469" sldId="336"/>
            <ac:graphicFrameMk id="8" creationId="{98C32136-E460-4D2F-BE10-1AE89F97CF1E}"/>
          </ac:graphicFrameMkLst>
        </pc:graphicFrameChg>
        <pc:graphicFrameChg chg="add del mod">
          <ac:chgData name="RWODZI, Desire Tarwireyi" userId="f2e414da-657a-4eae-9cb2-9d4947cf517c" providerId="ADAL" clId="{0188E4A7-CC7C-4523-9449-A44DF0354A87}" dt="2022-06-03T07:31:36.320" v="162" actId="478"/>
          <ac:graphicFrameMkLst>
            <pc:docMk/>
            <pc:sldMk cId="1363766469" sldId="336"/>
            <ac:graphicFrameMk id="9" creationId="{98C32136-E460-4D2F-BE10-1AE89F97CF1E}"/>
          </ac:graphicFrameMkLst>
        </pc:graphicFrameChg>
        <pc:graphicFrameChg chg="add mod">
          <ac:chgData name="RWODZI, Desire Tarwireyi" userId="f2e414da-657a-4eae-9cb2-9d4947cf517c" providerId="ADAL" clId="{0188E4A7-CC7C-4523-9449-A44DF0354A87}" dt="2022-06-03T07:36:42.354" v="181"/>
          <ac:graphicFrameMkLst>
            <pc:docMk/>
            <pc:sldMk cId="1363766469" sldId="336"/>
            <ac:graphicFrameMk id="10" creationId="{98C32136-E460-4D2F-BE10-1AE89F97CF1E}"/>
          </ac:graphicFrameMkLst>
        </pc:graphicFrameChg>
      </pc:sldChg>
      <pc:sldChg chg="mod modShow">
        <pc:chgData name="RWODZI, Desire Tarwireyi" userId="f2e414da-657a-4eae-9cb2-9d4947cf517c" providerId="ADAL" clId="{0188E4A7-CC7C-4523-9449-A44DF0354A87}" dt="2022-06-03T01:28:39.371" v="0" actId="729"/>
        <pc:sldMkLst>
          <pc:docMk/>
          <pc:sldMk cId="603922833" sldId="338"/>
        </pc:sldMkLst>
      </pc:sldChg>
      <pc:sldChg chg="mod modShow">
        <pc:chgData name="RWODZI, Desire Tarwireyi" userId="f2e414da-657a-4eae-9cb2-9d4947cf517c" providerId="ADAL" clId="{0188E4A7-CC7C-4523-9449-A44DF0354A87}" dt="2022-06-03T01:28:42.657" v="1" actId="729"/>
        <pc:sldMkLst>
          <pc:docMk/>
          <pc:sldMk cId="1434589947" sldId="339"/>
        </pc:sldMkLst>
      </pc:sldChg>
      <pc:sldChg chg="mod modShow">
        <pc:chgData name="RWODZI, Desire Tarwireyi" userId="f2e414da-657a-4eae-9cb2-9d4947cf517c" providerId="ADAL" clId="{0188E4A7-CC7C-4523-9449-A44DF0354A87}" dt="2022-06-03T01:28:48.611" v="2" actId="729"/>
        <pc:sldMkLst>
          <pc:docMk/>
          <pc:sldMk cId="2613413400" sldId="340"/>
        </pc:sldMkLst>
      </pc:sldChg>
      <pc:sldChg chg="addSp delSp modSp mod modShow modNotesTx">
        <pc:chgData name="RWODZI, Desire Tarwireyi" userId="f2e414da-657a-4eae-9cb2-9d4947cf517c" providerId="ADAL" clId="{0188E4A7-CC7C-4523-9449-A44DF0354A87}" dt="2022-06-03T07:18:29.958" v="154" actId="27918"/>
        <pc:sldMkLst>
          <pc:docMk/>
          <pc:sldMk cId="1596595905" sldId="350"/>
        </pc:sldMkLst>
        <pc:graphicFrameChg chg="del">
          <ac:chgData name="RWODZI, Desire Tarwireyi" userId="f2e414da-657a-4eae-9cb2-9d4947cf517c" providerId="ADAL" clId="{0188E4A7-CC7C-4523-9449-A44DF0354A87}" dt="2022-06-03T04:43:42.053" v="124" actId="478"/>
          <ac:graphicFrameMkLst>
            <pc:docMk/>
            <pc:sldMk cId="1596595905" sldId="350"/>
            <ac:graphicFrameMk id="7" creationId="{8B0EA91F-50DC-8BA2-CF08-5F733E3875C5}"/>
          </ac:graphicFrameMkLst>
        </pc:graphicFrameChg>
        <pc:graphicFrameChg chg="add del mod">
          <ac:chgData name="RWODZI, Desire Tarwireyi" userId="f2e414da-657a-4eae-9cb2-9d4947cf517c" providerId="ADAL" clId="{0188E4A7-CC7C-4523-9449-A44DF0354A87}" dt="2022-06-03T07:18:07.673" v="149" actId="478"/>
          <ac:graphicFrameMkLst>
            <pc:docMk/>
            <pc:sldMk cId="1596595905" sldId="350"/>
            <ac:graphicFrameMk id="8" creationId="{7397F074-5D35-4340-B390-AE0C7EBA63D7}"/>
          </ac:graphicFrameMkLst>
        </pc:graphicFrameChg>
        <pc:graphicFrameChg chg="add mod">
          <ac:chgData name="RWODZI, Desire Tarwireyi" userId="f2e414da-657a-4eae-9cb2-9d4947cf517c" providerId="ADAL" clId="{0188E4A7-CC7C-4523-9449-A44DF0354A87}" dt="2022-06-03T07:18:23.589" v="152" actId="1076"/>
          <ac:graphicFrameMkLst>
            <pc:docMk/>
            <pc:sldMk cId="1596595905" sldId="350"/>
            <ac:graphicFrameMk id="9" creationId="{7397F074-5D35-4340-B390-AE0C7EBA63D7}"/>
          </ac:graphicFrameMkLst>
        </pc:graphicFrameChg>
      </pc:sldChg>
      <pc:sldChg chg="mod modShow">
        <pc:chgData name="RWODZI, Desire Tarwireyi" userId="f2e414da-657a-4eae-9cb2-9d4947cf517c" providerId="ADAL" clId="{0188E4A7-CC7C-4523-9449-A44DF0354A87}" dt="2022-06-03T03:15:55.343" v="110" actId="729"/>
        <pc:sldMkLst>
          <pc:docMk/>
          <pc:sldMk cId="1010558854" sldId="356"/>
        </pc:sldMkLst>
      </pc:sldChg>
      <pc:sldChg chg="mod modShow">
        <pc:chgData name="RWODZI, Desire Tarwireyi" userId="f2e414da-657a-4eae-9cb2-9d4947cf517c" providerId="ADAL" clId="{0188E4A7-CC7C-4523-9449-A44DF0354A87}" dt="2022-06-03T04:45:56.558" v="137" actId="729"/>
        <pc:sldMkLst>
          <pc:docMk/>
          <pc:sldMk cId="1920539614" sldId="357"/>
        </pc:sldMkLst>
      </pc:sldChg>
      <pc:sldChg chg="mod modShow">
        <pc:chgData name="RWODZI, Desire Tarwireyi" userId="f2e414da-657a-4eae-9cb2-9d4947cf517c" providerId="ADAL" clId="{0188E4A7-CC7C-4523-9449-A44DF0354A87}" dt="2022-06-03T03:47:40.044" v="123" actId="729"/>
        <pc:sldMkLst>
          <pc:docMk/>
          <pc:sldMk cId="3615363768" sldId="358"/>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587295618144456E-2"/>
          <c:y val="3.7429372926817653E-2"/>
          <c:w val="0.87616225085539123"/>
          <c:h val="0.63913915577066627"/>
        </c:manualLayout>
      </c:layout>
      <c:barChart>
        <c:barDir val="col"/>
        <c:grouping val="stacked"/>
        <c:varyColors val="0"/>
        <c:ser>
          <c:idx val="0"/>
          <c:order val="0"/>
          <c:tx>
            <c:strRef>
              <c:f>'AP region_trend data upto 2021'!$D$1</c:f>
              <c:strCache>
                <c:ptCount val="1"/>
                <c:pt idx="0">
                  <c:v>Domestic sources</c:v>
                </c:pt>
              </c:strCache>
            </c:strRef>
          </c:tx>
          <c:spPr>
            <a:solidFill>
              <a:srgbClr val="00A99A"/>
            </a:solidFill>
            <a:ln>
              <a:solidFill>
                <a:sysClr val="window" lastClr="FFFFFF"/>
              </a:solidFill>
            </a:ln>
          </c:spPr>
          <c:invertIfNegative val="0"/>
          <c:dLbls>
            <c:dLbl>
              <c:idx val="14"/>
              <c:layout>
                <c:manualLayout>
                  <c:x val="3.595154357170781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41-4F54-B26C-3B214EB7257E}"/>
                </c:ext>
              </c:extLst>
            </c:dLbl>
            <c:numFmt formatCode="#,##0.0" sourceLinked="0"/>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'AP region_trend data upto 2021'!$C$2:$C$16</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'AP region_trend data upto 2021'!$D$2:$D$16</c:f>
              <c:numCache>
                <c:formatCode>General</c:formatCode>
                <c:ptCount val="15"/>
                <c:pt idx="0">
                  <c:v>1011524726</c:v>
                </c:pt>
                <c:pt idx="1">
                  <c:v>1218340495</c:v>
                </c:pt>
                <c:pt idx="2">
                  <c:v>1315838091</c:v>
                </c:pt>
                <c:pt idx="3">
                  <c:v>1271188534</c:v>
                </c:pt>
                <c:pt idx="4">
                  <c:v>1445103898</c:v>
                </c:pt>
                <c:pt idx="5">
                  <c:v>1823341971</c:v>
                </c:pt>
                <c:pt idx="6">
                  <c:v>1866144301</c:v>
                </c:pt>
                <c:pt idx="7">
                  <c:v>1975337170</c:v>
                </c:pt>
                <c:pt idx="8">
                  <c:v>2110459870</c:v>
                </c:pt>
                <c:pt idx="9">
                  <c:v>2193263527</c:v>
                </c:pt>
                <c:pt idx="10">
                  <c:v>2302376443</c:v>
                </c:pt>
                <c:pt idx="11">
                  <c:v>2483009714</c:v>
                </c:pt>
                <c:pt idx="12">
                  <c:v>3123515460</c:v>
                </c:pt>
                <c:pt idx="13">
                  <c:v>2688262665</c:v>
                </c:pt>
                <c:pt idx="14">
                  <c:v>2888489508</c:v>
                </c:pt>
              </c:numCache>
            </c:numRef>
          </c:val>
          <c:extLst>
            <c:ext xmlns:c16="http://schemas.microsoft.com/office/drawing/2014/chart" uri="{C3380CC4-5D6E-409C-BE32-E72D297353CC}">
              <c16:uniqueId val="{00000001-E541-4F54-B26C-3B214EB7257E}"/>
            </c:ext>
          </c:extLst>
        </c:ser>
        <c:ser>
          <c:idx val="1"/>
          <c:order val="1"/>
          <c:tx>
            <c:strRef>
              <c:f>'AP region_trend data upto 2021'!$E$1</c:f>
              <c:strCache>
                <c:ptCount val="1"/>
                <c:pt idx="0">
                  <c:v>Bilateral sources</c:v>
                </c:pt>
              </c:strCache>
            </c:strRef>
          </c:tx>
          <c:spPr>
            <a:solidFill>
              <a:srgbClr val="CDC884"/>
            </a:solidFill>
            <a:ln>
              <a:solidFill>
                <a:sysClr val="window" lastClr="FFFFFF"/>
              </a:solidFill>
            </a:ln>
          </c:spPr>
          <c:invertIfNegative val="0"/>
          <c:dLbls>
            <c:dLbl>
              <c:idx val="14"/>
              <c:layout>
                <c:manualLayout>
                  <c:x val="3.9077764751856196E-2"/>
                  <c:y val="3.05810397553516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41-4F54-B26C-3B214EB7257E}"/>
                </c:ext>
              </c:extLst>
            </c:dLbl>
            <c:numFmt formatCode="#,##0.0" sourceLinked="0"/>
            <c:spPr>
              <a:noFill/>
              <a:ln>
                <a:noFill/>
              </a:ln>
              <a:effectLst/>
            </c:spPr>
            <c:txPr>
              <a:bodyPr wrap="square" lIns="38100" tIns="19050" rIns="38100" bIns="19050" anchor="ctr">
                <a:spAutoFit/>
              </a:bodyPr>
              <a:lstStyle/>
              <a:p>
                <a:pPr>
                  <a:defRPr>
                    <a:solidFill>
                      <a:srgbClr val="CDC884"/>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'AP region_trend data upto 2021'!$C$2:$C$16</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'AP region_trend data upto 2021'!$E$2:$E$16</c:f>
              <c:numCache>
                <c:formatCode>General</c:formatCode>
                <c:ptCount val="15"/>
                <c:pt idx="0">
                  <c:v>213180466</c:v>
                </c:pt>
                <c:pt idx="1">
                  <c:v>249564018</c:v>
                </c:pt>
                <c:pt idx="2">
                  <c:v>222739726</c:v>
                </c:pt>
                <c:pt idx="3">
                  <c:v>236946594</c:v>
                </c:pt>
                <c:pt idx="4">
                  <c:v>183056130</c:v>
                </c:pt>
                <c:pt idx="5">
                  <c:v>225520046</c:v>
                </c:pt>
                <c:pt idx="6">
                  <c:v>181754770</c:v>
                </c:pt>
                <c:pt idx="7">
                  <c:v>182428067</c:v>
                </c:pt>
                <c:pt idx="8">
                  <c:v>174840148</c:v>
                </c:pt>
                <c:pt idx="9">
                  <c:v>167562248</c:v>
                </c:pt>
                <c:pt idx="10">
                  <c:v>129508771</c:v>
                </c:pt>
                <c:pt idx="11">
                  <c:v>155020725</c:v>
                </c:pt>
                <c:pt idx="12">
                  <c:v>160381809</c:v>
                </c:pt>
                <c:pt idx="13">
                  <c:v>162787438</c:v>
                </c:pt>
                <c:pt idx="14">
                  <c:v>160838079</c:v>
                </c:pt>
              </c:numCache>
            </c:numRef>
          </c:val>
          <c:extLst>
            <c:ext xmlns:c16="http://schemas.microsoft.com/office/drawing/2014/chart" uri="{C3380CC4-5D6E-409C-BE32-E72D297353CC}">
              <c16:uniqueId val="{00000003-E541-4F54-B26C-3B214EB7257E}"/>
            </c:ext>
          </c:extLst>
        </c:ser>
        <c:ser>
          <c:idx val="2"/>
          <c:order val="2"/>
          <c:tx>
            <c:strRef>
              <c:f>'AP region_trend data upto 2021'!$F$1</c:f>
              <c:strCache>
                <c:ptCount val="1"/>
                <c:pt idx="0">
                  <c:v>Global Fund</c:v>
                </c:pt>
              </c:strCache>
            </c:strRef>
          </c:tx>
          <c:spPr>
            <a:solidFill>
              <a:srgbClr val="F26B73"/>
            </a:solidFill>
            <a:ln w="9525">
              <a:solidFill>
                <a:sysClr val="window" lastClr="FFFFFF"/>
              </a:solidFill>
            </a:ln>
          </c:spPr>
          <c:invertIfNegative val="0"/>
          <c:dLbls>
            <c:dLbl>
              <c:idx val="14"/>
              <c:layout>
                <c:manualLayout>
                  <c:x val="3.907776475185619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41-4F54-B26C-3B214EB7257E}"/>
                </c:ext>
              </c:extLst>
            </c:dLbl>
            <c:numFmt formatCode="#,##0.0" sourceLinked="0"/>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'AP region_trend data upto 2021'!$C$2:$C$16</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'AP region_trend data upto 2021'!$F$2:$F$16</c:f>
              <c:numCache>
                <c:formatCode>General</c:formatCode>
                <c:ptCount val="15"/>
                <c:pt idx="0">
                  <c:v>154433729</c:v>
                </c:pt>
                <c:pt idx="1">
                  <c:v>203449057</c:v>
                </c:pt>
                <c:pt idx="2">
                  <c:v>272785065</c:v>
                </c:pt>
                <c:pt idx="3">
                  <c:v>445917067</c:v>
                </c:pt>
                <c:pt idx="4">
                  <c:v>256386012</c:v>
                </c:pt>
                <c:pt idx="5">
                  <c:v>342820858</c:v>
                </c:pt>
                <c:pt idx="6">
                  <c:v>344389172</c:v>
                </c:pt>
                <c:pt idx="7">
                  <c:v>422098444</c:v>
                </c:pt>
                <c:pt idx="8">
                  <c:v>212379247</c:v>
                </c:pt>
                <c:pt idx="9">
                  <c:v>323054593</c:v>
                </c:pt>
                <c:pt idx="10">
                  <c:v>247733774</c:v>
                </c:pt>
                <c:pt idx="11">
                  <c:v>273185929</c:v>
                </c:pt>
                <c:pt idx="12">
                  <c:v>170715240</c:v>
                </c:pt>
                <c:pt idx="13">
                  <c:v>192030656</c:v>
                </c:pt>
                <c:pt idx="14">
                  <c:v>230772370</c:v>
                </c:pt>
              </c:numCache>
            </c:numRef>
          </c:val>
          <c:extLst>
            <c:ext xmlns:c16="http://schemas.microsoft.com/office/drawing/2014/chart" uri="{C3380CC4-5D6E-409C-BE32-E72D297353CC}">
              <c16:uniqueId val="{00000005-E541-4F54-B26C-3B214EB7257E}"/>
            </c:ext>
          </c:extLst>
        </c:ser>
        <c:ser>
          <c:idx val="3"/>
          <c:order val="3"/>
          <c:tx>
            <c:strRef>
              <c:f>'AP region_trend data upto 2021'!$G$1</c:f>
              <c:strCache>
                <c:ptCount val="1"/>
                <c:pt idx="0">
                  <c:v>All other international sources</c:v>
                </c:pt>
              </c:strCache>
            </c:strRef>
          </c:tx>
          <c:spPr>
            <a:solidFill>
              <a:sysClr val="window" lastClr="FFFFFF">
                <a:lumMod val="65000"/>
              </a:sysClr>
            </a:solidFill>
            <a:ln>
              <a:solidFill>
                <a:sysClr val="window" lastClr="FFFFFF"/>
              </a:solidFill>
            </a:ln>
          </c:spPr>
          <c:invertIfNegative val="0"/>
          <c:dLbls>
            <c:dLbl>
              <c:idx val="14"/>
              <c:layout>
                <c:manualLayout>
                  <c:x val="3.7514654161781943E-2"/>
                  <c:y val="-1.401614797213210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541-4F54-B26C-3B214EB7257E}"/>
                </c:ext>
              </c:extLst>
            </c:dLbl>
            <c:numFmt formatCode="#,##0.0" sourceLinked="0"/>
            <c:spPr>
              <a:noFill/>
              <a:ln>
                <a:noFill/>
              </a:ln>
              <a:effectLst/>
            </c:spPr>
            <c:txPr>
              <a:bodyPr wrap="square" lIns="38100" tIns="19050" rIns="38100" bIns="19050" anchor="ctr">
                <a:spAutoFit/>
              </a:bodyPr>
              <a:lstStyle/>
              <a:p>
                <a:pPr>
                  <a:defRPr>
                    <a:solidFill>
                      <a:schemeClr val="bg1">
                        <a:lumMod val="5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'AP region_trend data upto 2021'!$C$2:$C$16</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'AP region_trend data upto 2021'!$G$2:$G$16</c:f>
              <c:numCache>
                <c:formatCode>General</c:formatCode>
                <c:ptCount val="15"/>
                <c:pt idx="0">
                  <c:v>429716579</c:v>
                </c:pt>
                <c:pt idx="1">
                  <c:v>524636440</c:v>
                </c:pt>
                <c:pt idx="2">
                  <c:v>714342082</c:v>
                </c:pt>
                <c:pt idx="3">
                  <c:v>921721872</c:v>
                </c:pt>
                <c:pt idx="4">
                  <c:v>832368915</c:v>
                </c:pt>
                <c:pt idx="5">
                  <c:v>884771038</c:v>
                </c:pt>
                <c:pt idx="6">
                  <c:v>840685200</c:v>
                </c:pt>
                <c:pt idx="7">
                  <c:v>825040476</c:v>
                </c:pt>
                <c:pt idx="8">
                  <c:v>902062811</c:v>
                </c:pt>
                <c:pt idx="9">
                  <c:v>792876872</c:v>
                </c:pt>
                <c:pt idx="10">
                  <c:v>672453669</c:v>
                </c:pt>
                <c:pt idx="11">
                  <c:v>372973452</c:v>
                </c:pt>
                <c:pt idx="12">
                  <c:v>335187000</c:v>
                </c:pt>
                <c:pt idx="13">
                  <c:v>249562810</c:v>
                </c:pt>
                <c:pt idx="14">
                  <c:v>230319680</c:v>
                </c:pt>
              </c:numCache>
            </c:numRef>
          </c:val>
          <c:extLst>
            <c:ext xmlns:c16="http://schemas.microsoft.com/office/drawing/2014/chart" uri="{C3380CC4-5D6E-409C-BE32-E72D297353CC}">
              <c16:uniqueId val="{00000007-E541-4F54-B26C-3B214EB7257E}"/>
            </c:ext>
          </c:extLst>
        </c:ser>
        <c:dLbls>
          <c:showLegendKey val="0"/>
          <c:showVal val="0"/>
          <c:showCatName val="0"/>
          <c:showSerName val="0"/>
          <c:showPercent val="0"/>
          <c:showBubbleSize val="0"/>
        </c:dLbls>
        <c:gapWidth val="60"/>
        <c:overlap val="100"/>
        <c:axId val="188862464"/>
        <c:axId val="188864000"/>
      </c:barChart>
      <c:lineChart>
        <c:grouping val="standard"/>
        <c:varyColors val="0"/>
        <c:ser>
          <c:idx val="4"/>
          <c:order val="4"/>
          <c:tx>
            <c:strRef>
              <c:f>'AP region_trend data upto 2021'!$H$1</c:f>
              <c:strCache>
                <c:ptCount val="1"/>
                <c:pt idx="0">
                  <c:v>Resources available for LMICs in Asia and the Pacific</c:v>
                </c:pt>
              </c:strCache>
            </c:strRef>
          </c:tx>
          <c:spPr>
            <a:ln w="38100">
              <a:solidFill>
                <a:srgbClr val="00B0F0"/>
              </a:solidFill>
            </a:ln>
          </c:spPr>
          <c:marker>
            <c:symbol val="none"/>
          </c:marker>
          <c:dLbls>
            <c:dLbl>
              <c:idx val="14"/>
              <c:layout>
                <c:manualLayout>
                  <c:x val="-1.7731804364676664E-2"/>
                  <c:y val="-4.2846212700841622E-2"/>
                </c:manualLayout>
              </c:layout>
              <c:numFmt formatCode="#,##0.0" sourceLinked="0"/>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541-4F54-B26C-3B214EB7257E}"/>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'AP region_trend data upto 2021'!$C$2:$C$16</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'AP region_trend data upto 2021'!$H$2:$H$16</c:f>
              <c:numCache>
                <c:formatCode>General</c:formatCode>
                <c:ptCount val="15"/>
                <c:pt idx="0">
                  <c:v>1808855500</c:v>
                </c:pt>
                <c:pt idx="1">
                  <c:v>2195990010</c:v>
                </c:pt>
                <c:pt idx="2">
                  <c:v>2525704964</c:v>
                </c:pt>
                <c:pt idx="3">
                  <c:v>2875774067</c:v>
                </c:pt>
                <c:pt idx="4">
                  <c:v>2716914955</c:v>
                </c:pt>
                <c:pt idx="5">
                  <c:v>3276453913</c:v>
                </c:pt>
                <c:pt idx="6">
                  <c:v>3232973443</c:v>
                </c:pt>
                <c:pt idx="7">
                  <c:v>3404904157</c:v>
                </c:pt>
                <c:pt idx="8">
                  <c:v>3399742076</c:v>
                </c:pt>
                <c:pt idx="9">
                  <c:v>3476757240</c:v>
                </c:pt>
                <c:pt idx="10">
                  <c:v>3352072657</c:v>
                </c:pt>
                <c:pt idx="11">
                  <c:v>3284189820</c:v>
                </c:pt>
                <c:pt idx="12">
                  <c:v>3789799509</c:v>
                </c:pt>
                <c:pt idx="13">
                  <c:v>3292643569</c:v>
                </c:pt>
                <c:pt idx="14">
                  <c:v>3510419637</c:v>
                </c:pt>
              </c:numCache>
            </c:numRef>
          </c:val>
          <c:smooth val="0"/>
          <c:extLst>
            <c:ext xmlns:c16="http://schemas.microsoft.com/office/drawing/2014/chart" uri="{C3380CC4-5D6E-409C-BE32-E72D297353CC}">
              <c16:uniqueId val="{00000009-E541-4F54-B26C-3B214EB7257E}"/>
            </c:ext>
          </c:extLst>
        </c:ser>
        <c:dLbls>
          <c:showLegendKey val="0"/>
          <c:showVal val="0"/>
          <c:showCatName val="0"/>
          <c:showSerName val="0"/>
          <c:showPercent val="0"/>
          <c:showBubbleSize val="0"/>
        </c:dLbls>
        <c:marker val="1"/>
        <c:smooth val="0"/>
        <c:axId val="188862464"/>
        <c:axId val="188864000"/>
      </c:lineChart>
      <c:catAx>
        <c:axId val="188862464"/>
        <c:scaling>
          <c:orientation val="minMax"/>
        </c:scaling>
        <c:delete val="0"/>
        <c:axPos val="b"/>
        <c:numFmt formatCode="General" sourceLinked="1"/>
        <c:majorTickMark val="out"/>
        <c:minorTickMark val="none"/>
        <c:tickLblPos val="nextTo"/>
        <c:txPr>
          <a:bodyPr rot="-2700000"/>
          <a:lstStyle/>
          <a:p>
            <a:pPr>
              <a:defRPr/>
            </a:pPr>
            <a:endParaRPr lang="en-US"/>
          </a:p>
        </c:txPr>
        <c:crossAx val="188864000"/>
        <c:crosses val="autoZero"/>
        <c:auto val="1"/>
        <c:lblAlgn val="ctr"/>
        <c:lblOffset val="100"/>
        <c:noMultiLvlLbl val="0"/>
      </c:catAx>
      <c:valAx>
        <c:axId val="188864000"/>
        <c:scaling>
          <c:orientation val="minMax"/>
        </c:scaling>
        <c:delete val="0"/>
        <c:axPos val="l"/>
        <c:title>
          <c:tx>
            <c:rich>
              <a:bodyPr rot="-5400000" vert="horz"/>
              <a:lstStyle/>
              <a:p>
                <a:pPr>
                  <a:defRPr/>
                </a:pPr>
                <a:r>
                  <a:rPr lang="en-GB" dirty="0"/>
                  <a:t>US$</a:t>
                </a:r>
                <a:r>
                  <a:rPr lang="en-GB" baseline="0" dirty="0"/>
                  <a:t> </a:t>
                </a:r>
                <a:r>
                  <a:rPr lang="en-GB" sz="1400" b="1" i="0" u="none" strike="noStrike" baseline="0" dirty="0">
                    <a:effectLst/>
                  </a:rPr>
                  <a:t>billion</a:t>
                </a:r>
                <a:endParaRPr lang="en-GB" dirty="0"/>
              </a:p>
            </c:rich>
          </c:tx>
          <c:layout>
            <c:manualLayout>
              <c:xMode val="edge"/>
              <c:yMode val="edge"/>
              <c:x val="5.7320019997778027E-3"/>
              <c:y val="1.3883415469559979E-2"/>
            </c:manualLayout>
          </c:layout>
          <c:overlay val="0"/>
        </c:title>
        <c:numFmt formatCode="_([$$-409]* #,##0_);_([$$-409]* \(#,##0\);_([$$-409]* &quot;-&quot;_);_(@_)" sourceLinked="0"/>
        <c:majorTickMark val="out"/>
        <c:minorTickMark val="none"/>
        <c:tickLblPos val="nextTo"/>
        <c:crossAx val="188862464"/>
        <c:crosses val="autoZero"/>
        <c:crossBetween val="between"/>
        <c:minorUnit val="1000000000"/>
        <c:dispUnits>
          <c:builtInUnit val="billions"/>
        </c:dispUnits>
      </c:valAx>
      <c:spPr>
        <a:ln>
          <a:solidFill>
            <a:schemeClr val="bg1"/>
          </a:solidFill>
        </a:ln>
      </c:spPr>
    </c:plotArea>
    <c:legend>
      <c:legendPos val="b"/>
      <c:layout>
        <c:manualLayout>
          <c:xMode val="edge"/>
          <c:yMode val="edge"/>
          <c:x val="3.3553861210302289E-3"/>
          <c:y val="0.83401189530207809"/>
          <c:w val="0.9959242990087398"/>
          <c:h val="0.16598810469792194"/>
        </c:manualLayout>
      </c:layout>
      <c:overlay val="0"/>
    </c:legend>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AIDS spending by category (%)</a:t>
            </a:r>
          </a:p>
        </c:rich>
      </c:tx>
      <c:overlay val="0"/>
    </c:title>
    <c:autoTitleDeleted val="0"/>
    <c:plotArea>
      <c:layout/>
      <c:barChart>
        <c:barDir val="bar"/>
        <c:grouping val="percentStacked"/>
        <c:varyColors val="0"/>
        <c:ser>
          <c:idx val="1"/>
          <c:order val="0"/>
          <c:tx>
            <c:strRef>
              <c:f>'Spending by category_ASEAN'!$C$2</c:f>
              <c:strCache>
                <c:ptCount val="1"/>
                <c:pt idx="0">
                  <c:v>Treatment, care and support</c:v>
                </c:pt>
              </c:strCache>
            </c:strRef>
          </c:tx>
          <c:spPr>
            <a:solidFill>
              <a:srgbClr val="ED7D31"/>
            </a:solidFill>
            <a:ln>
              <a:solidFill>
                <a:sysClr val="window" lastClr="FFFFFF"/>
              </a:solidFill>
            </a:ln>
          </c:spPr>
          <c:invertIfNegative val="0"/>
          <c:dLbls>
            <c:dLbl>
              <c:idx val="0"/>
              <c:tx>
                <c:rich>
                  <a:bodyPr/>
                  <a:lstStyle/>
                  <a:p>
                    <a:fld id="{97F46940-12DE-493C-A9BD-03D527CE4E2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9125-4602-975F-C0EF75B55359}"/>
                </c:ext>
              </c:extLst>
            </c:dLbl>
            <c:dLbl>
              <c:idx val="1"/>
              <c:tx>
                <c:rich>
                  <a:bodyPr/>
                  <a:lstStyle/>
                  <a:p>
                    <a:fld id="{4E2C5DA4-CF51-4A3A-8C6A-F3F35A3AB53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125-4602-975F-C0EF75B55359}"/>
                </c:ext>
              </c:extLst>
            </c:dLbl>
            <c:dLbl>
              <c:idx val="2"/>
              <c:tx>
                <c:rich>
                  <a:bodyPr/>
                  <a:lstStyle/>
                  <a:p>
                    <a:fld id="{B37B28F7-540E-4926-BFDC-88E4670838B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125-4602-975F-C0EF75B55359}"/>
                </c:ext>
              </c:extLst>
            </c:dLbl>
            <c:dLbl>
              <c:idx val="3"/>
              <c:tx>
                <c:rich>
                  <a:bodyPr/>
                  <a:lstStyle/>
                  <a:p>
                    <a:fld id="{9EB0BDB1-40F0-4404-8E63-E92FC6CA49F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125-4602-975F-C0EF75B55359}"/>
                </c:ext>
              </c:extLst>
            </c:dLbl>
            <c:dLbl>
              <c:idx val="4"/>
              <c:tx>
                <c:rich>
                  <a:bodyPr/>
                  <a:lstStyle/>
                  <a:p>
                    <a:fld id="{0377C23B-C49E-45D2-813F-EE62049786C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125-4602-975F-C0EF75B55359}"/>
                </c:ext>
              </c:extLst>
            </c:dLbl>
            <c:dLbl>
              <c:idx val="5"/>
              <c:tx>
                <c:rich>
                  <a:bodyPr/>
                  <a:lstStyle/>
                  <a:p>
                    <a:fld id="{6366ACBA-75E4-497C-AED1-874264A88CA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125-4602-975F-C0EF75B55359}"/>
                </c:ext>
              </c:extLst>
            </c:dLbl>
            <c:dLbl>
              <c:idx val="6"/>
              <c:tx>
                <c:rich>
                  <a:bodyPr/>
                  <a:lstStyle/>
                  <a:p>
                    <a:fld id="{1ABB5EE6-5D44-433D-AC2A-3455F967BAC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125-4602-975F-C0EF75B55359}"/>
                </c:ext>
              </c:extLst>
            </c:dLbl>
            <c:dLbl>
              <c:idx val="7"/>
              <c:tx>
                <c:rich>
                  <a:bodyPr/>
                  <a:lstStyle/>
                  <a:p>
                    <a:fld id="{8D09B44C-40BA-4D8B-8B78-47243EB2392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125-4602-975F-C0EF75B55359}"/>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'Spending by category_ASEAN'!$B$3:$B$10</c:f>
              <c:strCache>
                <c:ptCount val="8"/>
                <c:pt idx="0">
                  <c:v>Malaysia (2020)</c:v>
                </c:pt>
                <c:pt idx="1">
                  <c:v>Thailand (2019)</c:v>
                </c:pt>
                <c:pt idx="2">
                  <c:v>Indonesia (2018)</c:v>
                </c:pt>
                <c:pt idx="3">
                  <c:v>Philippines (2017)</c:v>
                </c:pt>
                <c:pt idx="4">
                  <c:v>Lao PDR (2020)</c:v>
                </c:pt>
                <c:pt idx="5">
                  <c:v>Myanmar (2017)</c:v>
                </c:pt>
                <c:pt idx="6">
                  <c:v>Cambodia (2017)</c:v>
                </c:pt>
                <c:pt idx="7">
                  <c:v>Viet Nam (2017)</c:v>
                </c:pt>
              </c:strCache>
            </c:strRef>
          </c:cat>
          <c:val>
            <c:numRef>
              <c:f>'Spending by category_ASEAN'!$C$3:$C$10</c:f>
              <c:numCache>
                <c:formatCode>_(* #,##0_);_(* \(#,##0\);_(* "-"??_);_(@_)</c:formatCode>
                <c:ptCount val="8"/>
                <c:pt idx="0">
                  <c:v>15611856.19897656</c:v>
                </c:pt>
                <c:pt idx="1">
                  <c:v>215978246.47676319</c:v>
                </c:pt>
                <c:pt idx="2">
                  <c:v>85108494.489999995</c:v>
                </c:pt>
                <c:pt idx="3" formatCode="General">
                  <c:v>16616000</c:v>
                </c:pt>
                <c:pt idx="4">
                  <c:v>2479605.64</c:v>
                </c:pt>
                <c:pt idx="5">
                  <c:v>52427739.329999998</c:v>
                </c:pt>
                <c:pt idx="6" formatCode="General">
                  <c:v>15904335</c:v>
                </c:pt>
                <c:pt idx="7" formatCode="General">
                  <c:v>33200000</c:v>
                </c:pt>
              </c:numCache>
            </c:numRef>
          </c:val>
          <c:extLst>
            <c:ext xmlns:c15="http://schemas.microsoft.com/office/drawing/2012/chart" uri="{02D57815-91ED-43cb-92C2-25804820EDAC}">
              <c15:datalabelsRange>
                <c15:f>'Spending by category_ASEAN'!$G$3:$G$10</c15:f>
                <c15:dlblRangeCache>
                  <c:ptCount val="8"/>
                  <c:pt idx="0">
                    <c:v>75</c:v>
                  </c:pt>
                  <c:pt idx="1">
                    <c:v>72</c:v>
                  </c:pt>
                  <c:pt idx="2">
                    <c:v>71</c:v>
                  </c:pt>
                  <c:pt idx="3">
                    <c:v>62</c:v>
                  </c:pt>
                  <c:pt idx="4">
                    <c:v>58</c:v>
                  </c:pt>
                  <c:pt idx="5">
                    <c:v>49</c:v>
                  </c:pt>
                  <c:pt idx="6">
                    <c:v>46</c:v>
                  </c:pt>
                  <c:pt idx="7">
                    <c:v>40</c:v>
                  </c:pt>
                </c15:dlblRangeCache>
              </c15:datalabelsRange>
            </c:ext>
            <c:ext xmlns:c16="http://schemas.microsoft.com/office/drawing/2014/chart" uri="{C3380CC4-5D6E-409C-BE32-E72D297353CC}">
              <c16:uniqueId val="{00000008-9125-4602-975F-C0EF75B55359}"/>
            </c:ext>
          </c:extLst>
        </c:ser>
        <c:ser>
          <c:idx val="0"/>
          <c:order val="1"/>
          <c:tx>
            <c:strRef>
              <c:f>'Spending by category_ASEAN'!$D$2</c:f>
              <c:strCache>
                <c:ptCount val="1"/>
                <c:pt idx="0">
                  <c:v>Prevention</c:v>
                </c:pt>
              </c:strCache>
            </c:strRef>
          </c:tx>
          <c:spPr>
            <a:solidFill>
              <a:srgbClr val="00A99A"/>
            </a:solidFill>
            <a:ln>
              <a:solidFill>
                <a:sysClr val="window" lastClr="FFFFFF"/>
              </a:solidFill>
            </a:ln>
          </c:spPr>
          <c:invertIfNegative val="0"/>
          <c:dLbls>
            <c:dLbl>
              <c:idx val="0"/>
              <c:tx>
                <c:rich>
                  <a:bodyPr/>
                  <a:lstStyle/>
                  <a:p>
                    <a:r>
                      <a:rPr lang="en-US"/>
                      <a:t>10</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9-9125-4602-975F-C0EF75B55359}"/>
                </c:ext>
              </c:extLst>
            </c:dLbl>
            <c:dLbl>
              <c:idx val="1"/>
              <c:tx>
                <c:rich>
                  <a:bodyPr/>
                  <a:lstStyle/>
                  <a:p>
                    <a:fld id="{F1E8C3A7-E2F4-46E8-92BB-EAFEB43789F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125-4602-975F-C0EF75B55359}"/>
                </c:ext>
              </c:extLst>
            </c:dLbl>
            <c:dLbl>
              <c:idx val="2"/>
              <c:tx>
                <c:rich>
                  <a:bodyPr/>
                  <a:lstStyle/>
                  <a:p>
                    <a:r>
                      <a:rPr lang="en-US"/>
                      <a:t>8</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125-4602-975F-C0EF75B55359}"/>
                </c:ext>
              </c:extLst>
            </c:dLbl>
            <c:dLbl>
              <c:idx val="3"/>
              <c:tx>
                <c:rich>
                  <a:bodyPr/>
                  <a:lstStyle/>
                  <a:p>
                    <a:fld id="{BBAA643A-37BD-4EA4-92ED-1AA56DC847E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9125-4602-975F-C0EF75B55359}"/>
                </c:ext>
              </c:extLst>
            </c:dLbl>
            <c:dLbl>
              <c:idx val="4"/>
              <c:tx>
                <c:rich>
                  <a:bodyPr/>
                  <a:lstStyle/>
                  <a:p>
                    <a:fld id="{CE24A8CB-F89F-4CA4-B53D-06AC88F4C8D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125-4602-975F-C0EF75B55359}"/>
                </c:ext>
              </c:extLst>
            </c:dLbl>
            <c:dLbl>
              <c:idx val="5"/>
              <c:tx>
                <c:rich>
                  <a:bodyPr/>
                  <a:lstStyle/>
                  <a:p>
                    <a:fld id="{B5DFE5C0-2C72-4A7E-BA8A-40772F6FE17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9125-4602-975F-C0EF75B55359}"/>
                </c:ext>
              </c:extLst>
            </c:dLbl>
            <c:dLbl>
              <c:idx val="6"/>
              <c:tx>
                <c:rich>
                  <a:bodyPr/>
                  <a:lstStyle/>
                  <a:p>
                    <a:fld id="{56996ACC-8308-45AA-9420-1E8ECCFA512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9125-4602-975F-C0EF75B55359}"/>
                </c:ext>
              </c:extLst>
            </c:dLbl>
            <c:dLbl>
              <c:idx val="7"/>
              <c:tx>
                <c:rich>
                  <a:bodyPr/>
                  <a:lstStyle/>
                  <a:p>
                    <a:fld id="{B90DCEA7-1931-4FD1-B7E3-862E6F26D4F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9125-4602-975F-C0EF75B55359}"/>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'Spending by category_ASEAN'!$B$3:$B$10</c:f>
              <c:strCache>
                <c:ptCount val="8"/>
                <c:pt idx="0">
                  <c:v>Malaysia (2020)</c:v>
                </c:pt>
                <c:pt idx="1">
                  <c:v>Thailand (2019)</c:v>
                </c:pt>
                <c:pt idx="2">
                  <c:v>Indonesia (2018)</c:v>
                </c:pt>
                <c:pt idx="3">
                  <c:v>Philippines (2017)</c:v>
                </c:pt>
                <c:pt idx="4">
                  <c:v>Lao PDR (2020)</c:v>
                </c:pt>
                <c:pt idx="5">
                  <c:v>Myanmar (2017)</c:v>
                </c:pt>
                <c:pt idx="6">
                  <c:v>Cambodia (2017)</c:v>
                </c:pt>
                <c:pt idx="7">
                  <c:v>Viet Nam (2017)</c:v>
                </c:pt>
              </c:strCache>
            </c:strRef>
          </c:cat>
          <c:val>
            <c:numRef>
              <c:f>'Spending by category_ASEAN'!$D$3:$D$10</c:f>
              <c:numCache>
                <c:formatCode>_(* #,##0_);_(* \(#,##0\);_(* "-"??_);_(@_)</c:formatCode>
                <c:ptCount val="8"/>
                <c:pt idx="0">
                  <c:v>1886514.6185885989</c:v>
                </c:pt>
                <c:pt idx="1">
                  <c:v>37978674.192406036</c:v>
                </c:pt>
                <c:pt idx="2">
                  <c:v>8805291.6199999992</c:v>
                </c:pt>
                <c:pt idx="3" formatCode="General">
                  <c:v>6700000</c:v>
                </c:pt>
                <c:pt idx="4">
                  <c:v>1270013</c:v>
                </c:pt>
                <c:pt idx="5">
                  <c:v>25442220.100000001</c:v>
                </c:pt>
                <c:pt idx="6" formatCode="General">
                  <c:v>5098459</c:v>
                </c:pt>
                <c:pt idx="7" formatCode="General">
                  <c:v>14940000.000000002</c:v>
                </c:pt>
              </c:numCache>
            </c:numRef>
          </c:val>
          <c:extLst>
            <c:ext xmlns:c15="http://schemas.microsoft.com/office/drawing/2012/chart" uri="{02D57815-91ED-43cb-92C2-25804820EDAC}">
              <c15:datalabelsRange>
                <c15:f>'Spending by category_ASEAN'!$H$3:$H$10</c15:f>
                <c15:dlblRangeCache>
                  <c:ptCount val="8"/>
                  <c:pt idx="0">
                    <c:v>9</c:v>
                  </c:pt>
                  <c:pt idx="1">
                    <c:v>13</c:v>
                  </c:pt>
                  <c:pt idx="2">
                    <c:v>7</c:v>
                  </c:pt>
                  <c:pt idx="3">
                    <c:v>25</c:v>
                  </c:pt>
                  <c:pt idx="4">
                    <c:v>30</c:v>
                  </c:pt>
                  <c:pt idx="5">
                    <c:v>24</c:v>
                  </c:pt>
                  <c:pt idx="6">
                    <c:v>15</c:v>
                  </c:pt>
                  <c:pt idx="7">
                    <c:v>18</c:v>
                  </c:pt>
                </c15:dlblRangeCache>
              </c15:datalabelsRange>
            </c:ext>
            <c:ext xmlns:c16="http://schemas.microsoft.com/office/drawing/2014/chart" uri="{C3380CC4-5D6E-409C-BE32-E72D297353CC}">
              <c16:uniqueId val="{00000011-9125-4602-975F-C0EF75B55359}"/>
            </c:ext>
          </c:extLst>
        </c:ser>
        <c:ser>
          <c:idx val="2"/>
          <c:order val="2"/>
          <c:tx>
            <c:strRef>
              <c:f>'Spending by category_ASEAN'!$E$2</c:f>
              <c:strCache>
                <c:ptCount val="1"/>
                <c:pt idx="0">
                  <c:v>Others</c:v>
                </c:pt>
              </c:strCache>
            </c:strRef>
          </c:tx>
          <c:spPr>
            <a:pattFill prst="dkUpDiag">
              <a:fgClr>
                <a:sysClr val="window" lastClr="FFFFFF">
                  <a:lumMod val="65000"/>
                </a:sysClr>
              </a:fgClr>
              <a:bgClr>
                <a:sysClr val="window" lastClr="FFFFFF"/>
              </a:bgClr>
            </a:pattFill>
          </c:spPr>
          <c:invertIfNegative val="0"/>
          <c:dLbls>
            <c:dLbl>
              <c:idx val="0"/>
              <c:tx>
                <c:rich>
                  <a:bodyPr/>
                  <a:lstStyle/>
                  <a:p>
                    <a:fld id="{29FFC361-7335-4506-8698-BDB961F98B3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9125-4602-975F-C0EF75B55359}"/>
                </c:ext>
              </c:extLst>
            </c:dLbl>
            <c:dLbl>
              <c:idx val="1"/>
              <c:tx>
                <c:rich>
                  <a:bodyPr/>
                  <a:lstStyle/>
                  <a:p>
                    <a:fld id="{450D2811-0FCF-4D79-AD05-7438090BDE6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9125-4602-975F-C0EF75B55359}"/>
                </c:ext>
              </c:extLst>
            </c:dLbl>
            <c:dLbl>
              <c:idx val="2"/>
              <c:tx>
                <c:rich>
                  <a:bodyPr/>
                  <a:lstStyle/>
                  <a:p>
                    <a:fld id="{BE4376F7-3687-4E2E-AB48-462F93F41E8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9125-4602-975F-C0EF75B55359}"/>
                </c:ext>
              </c:extLst>
            </c:dLbl>
            <c:dLbl>
              <c:idx val="3"/>
              <c:tx>
                <c:rich>
                  <a:bodyPr/>
                  <a:lstStyle/>
                  <a:p>
                    <a:fld id="{353CE5AD-31D8-4ED5-8E3B-B35B2F11DCF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9125-4602-975F-C0EF75B55359}"/>
                </c:ext>
              </c:extLst>
            </c:dLbl>
            <c:dLbl>
              <c:idx val="4"/>
              <c:tx>
                <c:rich>
                  <a:bodyPr/>
                  <a:lstStyle/>
                  <a:p>
                    <a:r>
                      <a:rPr lang="en-US"/>
                      <a:t>12</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6-9125-4602-975F-C0EF75B55359}"/>
                </c:ext>
              </c:extLst>
            </c:dLbl>
            <c:dLbl>
              <c:idx val="5"/>
              <c:tx>
                <c:rich>
                  <a:bodyPr/>
                  <a:lstStyle/>
                  <a:p>
                    <a:fld id="{46D61D89-E1EB-42E7-B796-1FD24F9EC30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9125-4602-975F-C0EF75B55359}"/>
                </c:ext>
              </c:extLst>
            </c:dLbl>
            <c:dLbl>
              <c:idx val="6"/>
              <c:tx>
                <c:rich>
                  <a:bodyPr/>
                  <a:lstStyle/>
                  <a:p>
                    <a:fld id="{E97E82DC-26A9-41C6-8D47-1C79343C445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9125-4602-975F-C0EF75B55359}"/>
                </c:ext>
              </c:extLst>
            </c:dLbl>
            <c:dLbl>
              <c:idx val="7"/>
              <c:tx>
                <c:rich>
                  <a:bodyPr/>
                  <a:lstStyle/>
                  <a:p>
                    <a:fld id="{231369A1-C211-4ABF-8DF2-84B4206F8D8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9125-4602-975F-C0EF75B55359}"/>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'Spending by category_ASEAN'!$B$3:$B$10</c:f>
              <c:strCache>
                <c:ptCount val="8"/>
                <c:pt idx="0">
                  <c:v>Malaysia (2020)</c:v>
                </c:pt>
                <c:pt idx="1">
                  <c:v>Thailand (2019)</c:v>
                </c:pt>
                <c:pt idx="2">
                  <c:v>Indonesia (2018)</c:v>
                </c:pt>
                <c:pt idx="3">
                  <c:v>Philippines (2017)</c:v>
                </c:pt>
                <c:pt idx="4">
                  <c:v>Lao PDR (2020)</c:v>
                </c:pt>
                <c:pt idx="5">
                  <c:v>Myanmar (2017)</c:v>
                </c:pt>
                <c:pt idx="6">
                  <c:v>Cambodia (2017)</c:v>
                </c:pt>
                <c:pt idx="7">
                  <c:v>Viet Nam (2017)</c:v>
                </c:pt>
              </c:strCache>
            </c:strRef>
          </c:cat>
          <c:val>
            <c:numRef>
              <c:f>'Spending by category_ASEAN'!$E$3:$E$10</c:f>
              <c:numCache>
                <c:formatCode>_(* #,##0_);_(* \(#,##0\);_(* "-"??_);_(@_)</c:formatCode>
                <c:ptCount val="8"/>
                <c:pt idx="0">
                  <c:v>3196556.4203260727</c:v>
                </c:pt>
                <c:pt idx="1">
                  <c:v>44890217.493524045</c:v>
                </c:pt>
                <c:pt idx="2">
                  <c:v>25188325.680000007</c:v>
                </c:pt>
                <c:pt idx="3">
                  <c:v>3484000</c:v>
                </c:pt>
                <c:pt idx="4">
                  <c:v>537851.99999999953</c:v>
                </c:pt>
                <c:pt idx="5">
                  <c:v>28599282.099999994</c:v>
                </c:pt>
                <c:pt idx="6">
                  <c:v>13445094</c:v>
                </c:pt>
                <c:pt idx="7">
                  <c:v>34860000</c:v>
                </c:pt>
              </c:numCache>
            </c:numRef>
          </c:val>
          <c:extLst>
            <c:ext xmlns:c15="http://schemas.microsoft.com/office/drawing/2012/chart" uri="{02D57815-91ED-43cb-92C2-25804820EDAC}">
              <c15:datalabelsRange>
                <c15:f>'Spending by category_ASEAN'!$I$3:$I$10</c15:f>
                <c15:dlblRangeCache>
                  <c:ptCount val="8"/>
                  <c:pt idx="0">
                    <c:v>15</c:v>
                  </c:pt>
                  <c:pt idx="1">
                    <c:v>15</c:v>
                  </c:pt>
                  <c:pt idx="2">
                    <c:v>21</c:v>
                  </c:pt>
                  <c:pt idx="3">
                    <c:v>13</c:v>
                  </c:pt>
                  <c:pt idx="4">
                    <c:v>13</c:v>
                  </c:pt>
                  <c:pt idx="5">
                    <c:v>27</c:v>
                  </c:pt>
                  <c:pt idx="6">
                    <c:v>39</c:v>
                  </c:pt>
                  <c:pt idx="7">
                    <c:v>42</c:v>
                  </c:pt>
                </c15:dlblRangeCache>
              </c15:datalabelsRange>
            </c:ext>
            <c:ext xmlns:c16="http://schemas.microsoft.com/office/drawing/2014/chart" uri="{C3380CC4-5D6E-409C-BE32-E72D297353CC}">
              <c16:uniqueId val="{0000001A-9125-4602-975F-C0EF75B55359}"/>
            </c:ext>
          </c:extLst>
        </c:ser>
        <c:dLbls>
          <c:showLegendKey val="0"/>
          <c:showVal val="0"/>
          <c:showCatName val="0"/>
          <c:showSerName val="0"/>
          <c:showPercent val="0"/>
          <c:showBubbleSize val="0"/>
        </c:dLbls>
        <c:gapWidth val="22"/>
        <c:overlap val="100"/>
        <c:axId val="267287168"/>
        <c:axId val="270197888"/>
      </c:barChart>
      <c:catAx>
        <c:axId val="267287168"/>
        <c:scaling>
          <c:orientation val="maxMin"/>
        </c:scaling>
        <c:delete val="0"/>
        <c:axPos val="l"/>
        <c:numFmt formatCode="General" sourceLinked="1"/>
        <c:majorTickMark val="out"/>
        <c:minorTickMark val="none"/>
        <c:tickLblPos val="nextTo"/>
        <c:crossAx val="270197888"/>
        <c:crosses val="autoZero"/>
        <c:auto val="1"/>
        <c:lblAlgn val="ctr"/>
        <c:lblOffset val="100"/>
        <c:noMultiLvlLbl val="0"/>
      </c:catAx>
      <c:valAx>
        <c:axId val="270197888"/>
        <c:scaling>
          <c:orientation val="minMax"/>
          <c:max val="1"/>
          <c:min val="0"/>
        </c:scaling>
        <c:delete val="0"/>
        <c:axPos val="t"/>
        <c:numFmt formatCode="0%" sourceLinked="1"/>
        <c:majorTickMark val="out"/>
        <c:minorTickMark val="none"/>
        <c:tickLblPos val="nextTo"/>
        <c:crossAx val="267287168"/>
        <c:crosses val="autoZero"/>
        <c:crossBetween val="between"/>
        <c:majorUnit val="0.2"/>
      </c:valAx>
    </c:plotArea>
    <c:legend>
      <c:legendPos val="b"/>
      <c:layout>
        <c:manualLayout>
          <c:xMode val="edge"/>
          <c:yMode val="edge"/>
          <c:x val="5.4410029437193988E-2"/>
          <c:y val="0.93443908910570272"/>
          <c:w val="0.92534243679666528"/>
          <c:h val="6.5560920941086911E-2"/>
        </c:manualLayout>
      </c:layout>
      <c:overlay val="0"/>
      <c:spPr>
        <a:noFill/>
      </c:spPr>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AIDS spending by category (%)</a:t>
            </a:r>
          </a:p>
        </c:rich>
      </c:tx>
      <c:layout>
        <c:manualLayout>
          <c:xMode val="edge"/>
          <c:yMode val="edge"/>
          <c:x val="0.38405894219939951"/>
          <c:y val="1.9915851606519226E-2"/>
        </c:manualLayout>
      </c:layout>
      <c:overlay val="0"/>
    </c:title>
    <c:autoTitleDeleted val="0"/>
    <c:plotArea>
      <c:layout/>
      <c:barChart>
        <c:barDir val="bar"/>
        <c:grouping val="percentStacked"/>
        <c:varyColors val="0"/>
        <c:ser>
          <c:idx val="1"/>
          <c:order val="0"/>
          <c:tx>
            <c:strRef>
              <c:f>'Spending by category_East Asia'!$C$2</c:f>
              <c:strCache>
                <c:ptCount val="1"/>
                <c:pt idx="0">
                  <c:v>Treatment, care and support</c:v>
                </c:pt>
              </c:strCache>
            </c:strRef>
          </c:tx>
          <c:spPr>
            <a:solidFill>
              <a:srgbClr val="ED7D31"/>
            </a:solidFill>
            <a:ln>
              <a:solidFill>
                <a:sysClr val="window" lastClr="FFFFFF"/>
              </a:solidFill>
            </a:ln>
          </c:spPr>
          <c:invertIfNegative val="0"/>
          <c:dLbls>
            <c:dLbl>
              <c:idx val="0"/>
              <c:tx>
                <c:rich>
                  <a:bodyPr/>
                  <a:lstStyle/>
                  <a:p>
                    <a:fld id="{64C2E567-41CA-4C9D-97ED-A85F8292C79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58-4434-A182-267FB67DC361}"/>
                </c:ext>
              </c:extLst>
            </c:dLbl>
            <c:dLbl>
              <c:idx val="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A558-4434-A182-267FB67DC361}"/>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'Spending by category_East Asia'!$B$3:$B$4</c:f>
              <c:strCache>
                <c:ptCount val="2"/>
                <c:pt idx="0">
                  <c:v>Mongolia (2019)</c:v>
                </c:pt>
                <c:pt idx="1">
                  <c:v>DPR Korea (2011)</c:v>
                </c:pt>
              </c:strCache>
            </c:strRef>
          </c:cat>
          <c:val>
            <c:numRef>
              <c:f>'Spending by category_East Asia'!$C$3:$C$4</c:f>
              <c:numCache>
                <c:formatCode>General</c:formatCode>
                <c:ptCount val="2"/>
                <c:pt idx="0" formatCode="_(* #,##0_);_(* \(#,##0\);_(* &quot;-&quot;??_);_(@_)">
                  <c:v>334413</c:v>
                </c:pt>
              </c:numCache>
            </c:numRef>
          </c:val>
          <c:extLst>
            <c:ext xmlns:c15="http://schemas.microsoft.com/office/drawing/2012/chart" uri="{02D57815-91ED-43cb-92C2-25804820EDAC}">
              <c15:datalabelsRange>
                <c15:f>'Spending by category_East Asia'!$G$3:$G$16</c15:f>
                <c15:dlblRangeCache>
                  <c:ptCount val="14"/>
                  <c:pt idx="0">
                    <c:v>17</c:v>
                  </c:pt>
                  <c:pt idx="1">
                    <c:v>0</c:v>
                  </c:pt>
                  <c:pt idx="2">
                    <c:v>34</c:v>
                  </c:pt>
                  <c:pt idx="3">
                    <c:v>36</c:v>
                  </c:pt>
                  <c:pt idx="4">
                    <c:v>40</c:v>
                  </c:pt>
                  <c:pt idx="5">
                    <c:v>46</c:v>
                  </c:pt>
                  <c:pt idx="6">
                    <c:v>49</c:v>
                  </c:pt>
                  <c:pt idx="7">
                    <c:v>58</c:v>
                  </c:pt>
                  <c:pt idx="8">
                    <c:v>62</c:v>
                  </c:pt>
                  <c:pt idx="9">
                    <c:v>65</c:v>
                  </c:pt>
                  <c:pt idx="10">
                    <c:v>71</c:v>
                  </c:pt>
                  <c:pt idx="11">
                    <c:v>72</c:v>
                  </c:pt>
                  <c:pt idx="12">
                    <c:v>75</c:v>
                  </c:pt>
                  <c:pt idx="13">
                    <c:v>81</c:v>
                  </c:pt>
                </c15:dlblRangeCache>
              </c15:datalabelsRange>
            </c:ext>
            <c:ext xmlns:c16="http://schemas.microsoft.com/office/drawing/2014/chart" uri="{C3380CC4-5D6E-409C-BE32-E72D297353CC}">
              <c16:uniqueId val="{00000002-A558-4434-A182-267FB67DC361}"/>
            </c:ext>
          </c:extLst>
        </c:ser>
        <c:ser>
          <c:idx val="0"/>
          <c:order val="1"/>
          <c:tx>
            <c:strRef>
              <c:f>'Spending by category_East Asia'!$D$2</c:f>
              <c:strCache>
                <c:ptCount val="1"/>
                <c:pt idx="0">
                  <c:v>Prevention</c:v>
                </c:pt>
              </c:strCache>
            </c:strRef>
          </c:tx>
          <c:spPr>
            <a:solidFill>
              <a:srgbClr val="00A99A"/>
            </a:solidFill>
            <a:ln>
              <a:solidFill>
                <a:sysClr val="window" lastClr="FFFFFF"/>
              </a:solidFill>
            </a:ln>
          </c:spPr>
          <c:invertIfNegative val="0"/>
          <c:dLbls>
            <c:dLbl>
              <c:idx val="0"/>
              <c:tx>
                <c:rich>
                  <a:bodyPr/>
                  <a:lstStyle/>
                  <a:p>
                    <a:fld id="{6B100D56-9670-473C-887A-479FE787412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558-4434-A182-267FB67DC361}"/>
                </c:ext>
              </c:extLst>
            </c:dLbl>
            <c:dLbl>
              <c:idx val="1"/>
              <c:tx>
                <c:rich>
                  <a:bodyPr/>
                  <a:lstStyle/>
                  <a:p>
                    <a:fld id="{2F9F5EAD-2A88-4209-BA10-0165158C0BD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558-4434-A182-267FB67DC361}"/>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'Spending by category_East Asia'!$B$3:$B$4</c:f>
              <c:strCache>
                <c:ptCount val="2"/>
                <c:pt idx="0">
                  <c:v>Mongolia (2019)</c:v>
                </c:pt>
                <c:pt idx="1">
                  <c:v>DPR Korea (2011)</c:v>
                </c:pt>
              </c:strCache>
            </c:strRef>
          </c:cat>
          <c:val>
            <c:numRef>
              <c:f>'Spending by category_East Asia'!$D$3:$D$4</c:f>
              <c:numCache>
                <c:formatCode>General</c:formatCode>
                <c:ptCount val="2"/>
                <c:pt idx="0" formatCode="_(* #,##0_);_(* \(#,##0\);_(* &quot;-&quot;??_);_(@_)">
                  <c:v>800000</c:v>
                </c:pt>
                <c:pt idx="1">
                  <c:v>101000</c:v>
                </c:pt>
              </c:numCache>
            </c:numRef>
          </c:val>
          <c:extLst>
            <c:ext xmlns:c15="http://schemas.microsoft.com/office/drawing/2012/chart" uri="{02D57815-91ED-43cb-92C2-25804820EDAC}">
              <c15:datalabelsRange>
                <c15:f>'Spending by category_East Asia'!$H$3:$H$16</c15:f>
                <c15:dlblRangeCache>
                  <c:ptCount val="14"/>
                  <c:pt idx="0">
                    <c:v>40</c:v>
                  </c:pt>
                  <c:pt idx="1">
                    <c:v>9</c:v>
                  </c:pt>
                  <c:pt idx="2">
                    <c:v>13</c:v>
                  </c:pt>
                  <c:pt idx="3">
                    <c:v>46</c:v>
                  </c:pt>
                  <c:pt idx="4">
                    <c:v>18</c:v>
                  </c:pt>
                  <c:pt idx="5">
                    <c:v>15</c:v>
                  </c:pt>
                  <c:pt idx="6">
                    <c:v>24</c:v>
                  </c:pt>
                  <c:pt idx="7">
                    <c:v>30</c:v>
                  </c:pt>
                  <c:pt idx="8">
                    <c:v>25</c:v>
                  </c:pt>
                  <c:pt idx="9">
                    <c:v>18</c:v>
                  </c:pt>
                  <c:pt idx="10">
                    <c:v>7</c:v>
                  </c:pt>
                  <c:pt idx="11">
                    <c:v>13</c:v>
                  </c:pt>
                  <c:pt idx="12">
                    <c:v>9</c:v>
                  </c:pt>
                  <c:pt idx="13">
                    <c:v>18</c:v>
                  </c:pt>
                </c15:dlblRangeCache>
              </c15:datalabelsRange>
            </c:ext>
            <c:ext xmlns:c16="http://schemas.microsoft.com/office/drawing/2014/chart" uri="{C3380CC4-5D6E-409C-BE32-E72D297353CC}">
              <c16:uniqueId val="{00000005-A558-4434-A182-267FB67DC361}"/>
            </c:ext>
          </c:extLst>
        </c:ser>
        <c:ser>
          <c:idx val="2"/>
          <c:order val="2"/>
          <c:tx>
            <c:strRef>
              <c:f>'Spending by category_East Asia'!$E$2</c:f>
              <c:strCache>
                <c:ptCount val="1"/>
                <c:pt idx="0">
                  <c:v>Others</c:v>
                </c:pt>
              </c:strCache>
            </c:strRef>
          </c:tx>
          <c:spPr>
            <a:pattFill prst="dkUpDiag">
              <a:fgClr>
                <a:sysClr val="window" lastClr="FFFFFF">
                  <a:lumMod val="65000"/>
                </a:sysClr>
              </a:fgClr>
              <a:bgClr>
                <a:sysClr val="window" lastClr="FFFFFF"/>
              </a:bgClr>
            </a:pattFill>
          </c:spPr>
          <c:invertIfNegative val="0"/>
          <c:dLbls>
            <c:dLbl>
              <c:idx val="0"/>
              <c:tx>
                <c:rich>
                  <a:bodyPr/>
                  <a:lstStyle/>
                  <a:p>
                    <a:fld id="{1F432EA2-270B-49D4-8DA4-B5270B31562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558-4434-A182-267FB67DC361}"/>
                </c:ext>
              </c:extLst>
            </c:dLbl>
            <c:dLbl>
              <c:idx val="1"/>
              <c:tx>
                <c:rich>
                  <a:bodyPr/>
                  <a:lstStyle/>
                  <a:p>
                    <a:fld id="{DCAE06EB-BCAD-4593-9C85-DDDFBF57191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558-4434-A182-267FB67DC361}"/>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'Spending by category_East Asia'!$B$3:$B$4</c:f>
              <c:strCache>
                <c:ptCount val="2"/>
                <c:pt idx="0">
                  <c:v>Mongolia (2019)</c:v>
                </c:pt>
                <c:pt idx="1">
                  <c:v>DPR Korea (2011)</c:v>
                </c:pt>
              </c:strCache>
            </c:strRef>
          </c:cat>
          <c:val>
            <c:numRef>
              <c:f>'Spending by category_East Asia'!$E$3:$E$4</c:f>
              <c:numCache>
                <c:formatCode>_(* #,##0_);_(* \(#,##0\);_(* "-"??_);_(@_)</c:formatCode>
                <c:ptCount val="2"/>
                <c:pt idx="0">
                  <c:v>861678</c:v>
                </c:pt>
                <c:pt idx="1">
                  <c:v>1044420</c:v>
                </c:pt>
              </c:numCache>
            </c:numRef>
          </c:val>
          <c:extLst>
            <c:ext xmlns:c15="http://schemas.microsoft.com/office/drawing/2012/chart" uri="{02D57815-91ED-43cb-92C2-25804820EDAC}">
              <c15:datalabelsRange>
                <c15:f>'Spending by category_East Asia'!$I$3:$I$16</c15:f>
                <c15:dlblRangeCache>
                  <c:ptCount val="14"/>
                  <c:pt idx="0">
                    <c:v>43</c:v>
                  </c:pt>
                  <c:pt idx="1">
                    <c:v>91</c:v>
                  </c:pt>
                  <c:pt idx="2">
                    <c:v>53</c:v>
                  </c:pt>
                  <c:pt idx="3">
                    <c:v>18</c:v>
                  </c:pt>
                  <c:pt idx="4">
                    <c:v>42</c:v>
                  </c:pt>
                  <c:pt idx="5">
                    <c:v>39</c:v>
                  </c:pt>
                  <c:pt idx="6">
                    <c:v>27</c:v>
                  </c:pt>
                  <c:pt idx="7">
                    <c:v>13</c:v>
                  </c:pt>
                  <c:pt idx="8">
                    <c:v>13</c:v>
                  </c:pt>
                  <c:pt idx="9">
                    <c:v>17</c:v>
                  </c:pt>
                  <c:pt idx="10">
                    <c:v>21</c:v>
                  </c:pt>
                  <c:pt idx="11">
                    <c:v>15</c:v>
                  </c:pt>
                  <c:pt idx="12">
                    <c:v>15</c:v>
                  </c:pt>
                  <c:pt idx="13">
                    <c:v>1</c:v>
                  </c:pt>
                </c15:dlblRangeCache>
              </c15:datalabelsRange>
            </c:ext>
            <c:ext xmlns:c16="http://schemas.microsoft.com/office/drawing/2014/chart" uri="{C3380CC4-5D6E-409C-BE32-E72D297353CC}">
              <c16:uniqueId val="{00000008-A558-4434-A182-267FB67DC361}"/>
            </c:ext>
          </c:extLst>
        </c:ser>
        <c:dLbls>
          <c:showLegendKey val="0"/>
          <c:showVal val="0"/>
          <c:showCatName val="0"/>
          <c:showSerName val="0"/>
          <c:showPercent val="0"/>
          <c:showBubbleSize val="0"/>
        </c:dLbls>
        <c:gapWidth val="22"/>
        <c:overlap val="100"/>
        <c:axId val="267287168"/>
        <c:axId val="270197888"/>
      </c:barChart>
      <c:catAx>
        <c:axId val="267287168"/>
        <c:scaling>
          <c:orientation val="maxMin"/>
        </c:scaling>
        <c:delete val="0"/>
        <c:axPos val="l"/>
        <c:numFmt formatCode="General" sourceLinked="1"/>
        <c:majorTickMark val="out"/>
        <c:minorTickMark val="none"/>
        <c:tickLblPos val="nextTo"/>
        <c:crossAx val="270197888"/>
        <c:crosses val="autoZero"/>
        <c:auto val="1"/>
        <c:lblAlgn val="ctr"/>
        <c:lblOffset val="100"/>
        <c:noMultiLvlLbl val="0"/>
      </c:catAx>
      <c:valAx>
        <c:axId val="270197888"/>
        <c:scaling>
          <c:orientation val="minMax"/>
          <c:max val="1"/>
          <c:min val="0"/>
        </c:scaling>
        <c:delete val="0"/>
        <c:axPos val="t"/>
        <c:numFmt formatCode="0%" sourceLinked="1"/>
        <c:majorTickMark val="out"/>
        <c:minorTickMark val="none"/>
        <c:tickLblPos val="nextTo"/>
        <c:crossAx val="267287168"/>
        <c:crosses val="autoZero"/>
        <c:crossBetween val="between"/>
        <c:majorUnit val="0.2"/>
      </c:valAx>
    </c:plotArea>
    <c:legend>
      <c:legendPos val="b"/>
      <c:layout>
        <c:manualLayout>
          <c:xMode val="edge"/>
          <c:yMode val="edge"/>
          <c:x val="5.4409979583308885E-2"/>
          <c:y val="0.92170932140515005"/>
          <c:w val="0.92534243679666528"/>
          <c:h val="6.5560920941086911E-2"/>
        </c:manualLayout>
      </c:layout>
      <c:overlay val="0"/>
      <c:spPr>
        <a:noFill/>
      </c:spPr>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AIDS spending by category (%)</a:t>
            </a:r>
          </a:p>
        </c:rich>
      </c:tx>
      <c:overlay val="0"/>
    </c:title>
    <c:autoTitleDeleted val="0"/>
    <c:plotArea>
      <c:layout/>
      <c:barChart>
        <c:barDir val="bar"/>
        <c:grouping val="percentStacked"/>
        <c:varyColors val="0"/>
        <c:ser>
          <c:idx val="1"/>
          <c:order val="0"/>
          <c:tx>
            <c:strRef>
              <c:f>'Spending by category_South Asia'!$C$2</c:f>
              <c:strCache>
                <c:ptCount val="1"/>
                <c:pt idx="0">
                  <c:v>Treatment, care and support</c:v>
                </c:pt>
              </c:strCache>
            </c:strRef>
          </c:tx>
          <c:spPr>
            <a:solidFill>
              <a:srgbClr val="ED7D31"/>
            </a:solidFill>
            <a:ln>
              <a:solidFill>
                <a:sysClr val="window" lastClr="FFFFFF"/>
              </a:solidFill>
            </a:ln>
          </c:spPr>
          <c:invertIfNegative val="0"/>
          <c:dLbls>
            <c:dLbl>
              <c:idx val="0"/>
              <c:tx>
                <c:rich>
                  <a:bodyPr/>
                  <a:lstStyle/>
                  <a:p>
                    <a:fld id="{1D8F9A21-A38D-4479-B6E1-183A32DEDE7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1063-4B48-9A49-2FA55FC0922D}"/>
                </c:ext>
              </c:extLst>
            </c:dLbl>
            <c:dLbl>
              <c:idx val="1"/>
              <c:tx>
                <c:rich>
                  <a:bodyPr/>
                  <a:lstStyle/>
                  <a:p>
                    <a:fld id="{52AB451D-00B1-44D5-9F6A-253C7BA84C7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063-4B48-9A49-2FA55FC0922D}"/>
                </c:ext>
              </c:extLst>
            </c:dLbl>
            <c:dLbl>
              <c:idx val="2"/>
              <c:tx>
                <c:rich>
                  <a:bodyPr/>
                  <a:lstStyle/>
                  <a:p>
                    <a:fld id="{9F3B6039-5F02-4F38-93BB-AA5657517EA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063-4B48-9A49-2FA55FC0922D}"/>
                </c:ext>
              </c:extLst>
            </c:dLbl>
            <c:dLbl>
              <c:idx val="3"/>
              <c:tx>
                <c:rich>
                  <a:bodyPr/>
                  <a:lstStyle/>
                  <a:p>
                    <a:fld id="{2FE817E7-EE7F-4927-B435-49D5B50FA5E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063-4B48-9A49-2FA55FC0922D}"/>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'Spending by category_South Asia'!$B$3:$B$16</c:f>
              <c:strCache>
                <c:ptCount val="4"/>
                <c:pt idx="0">
                  <c:v>Bangladesh (2018)</c:v>
                </c:pt>
                <c:pt idx="1">
                  <c:v>Nepal (2020)</c:v>
                </c:pt>
                <c:pt idx="2">
                  <c:v>India (2020)</c:v>
                </c:pt>
                <c:pt idx="3">
                  <c:v>Afghanistan (2018)</c:v>
                </c:pt>
              </c:strCache>
            </c:strRef>
          </c:cat>
          <c:val>
            <c:numRef>
              <c:f>'Spending by category_South Asia'!$C$3:$C$16</c:f>
              <c:numCache>
                <c:formatCode>_(* #,##0_);_(* \(#,##0\);_(* "-"??_);_(@_)</c:formatCode>
                <c:ptCount val="4"/>
                <c:pt idx="0">
                  <c:v>5425698</c:v>
                </c:pt>
                <c:pt idx="1">
                  <c:v>9939283.4928020295</c:v>
                </c:pt>
                <c:pt idx="2">
                  <c:v>268165714.2857143</c:v>
                </c:pt>
                <c:pt idx="3">
                  <c:v>8172184.2699999996</c:v>
                </c:pt>
              </c:numCache>
            </c:numRef>
          </c:val>
          <c:extLst>
            <c:ext xmlns:c15="http://schemas.microsoft.com/office/drawing/2012/chart" uri="{02D57815-91ED-43cb-92C2-25804820EDAC}">
              <c15:datalabelsRange>
                <c15:f>'Spending by category_South Asia'!$G$3:$G$16</c15:f>
                <c15:dlblRangeCache>
                  <c:ptCount val="4"/>
                  <c:pt idx="0">
                    <c:v>36</c:v>
                  </c:pt>
                  <c:pt idx="1">
                    <c:v>62</c:v>
                  </c:pt>
                  <c:pt idx="2">
                    <c:v>65</c:v>
                  </c:pt>
                  <c:pt idx="3">
                    <c:v>81</c:v>
                  </c:pt>
                </c15:dlblRangeCache>
              </c15:datalabelsRange>
            </c:ext>
            <c:ext xmlns:c16="http://schemas.microsoft.com/office/drawing/2014/chart" uri="{C3380CC4-5D6E-409C-BE32-E72D297353CC}">
              <c16:uniqueId val="{00000004-1063-4B48-9A49-2FA55FC0922D}"/>
            </c:ext>
          </c:extLst>
        </c:ser>
        <c:ser>
          <c:idx val="0"/>
          <c:order val="1"/>
          <c:tx>
            <c:strRef>
              <c:f>'Spending by category_South Asia'!$D$2</c:f>
              <c:strCache>
                <c:ptCount val="1"/>
                <c:pt idx="0">
                  <c:v>Prevention</c:v>
                </c:pt>
              </c:strCache>
            </c:strRef>
          </c:tx>
          <c:spPr>
            <a:solidFill>
              <a:srgbClr val="00A99A"/>
            </a:solidFill>
            <a:ln>
              <a:solidFill>
                <a:sysClr val="window" lastClr="FFFFFF"/>
              </a:solidFill>
            </a:ln>
          </c:spPr>
          <c:invertIfNegative val="0"/>
          <c:dLbls>
            <c:dLbl>
              <c:idx val="0"/>
              <c:tx>
                <c:rich>
                  <a:bodyPr/>
                  <a:lstStyle/>
                  <a:p>
                    <a:fld id="{A2F855A3-5D99-4B22-A278-EE2341A3E8F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063-4B48-9A49-2FA55FC0922D}"/>
                </c:ext>
              </c:extLst>
            </c:dLbl>
            <c:dLbl>
              <c:idx val="1"/>
              <c:tx>
                <c:rich>
                  <a:bodyPr/>
                  <a:lstStyle/>
                  <a:p>
                    <a:fld id="{E50259FA-6D2F-4BFB-BF40-ED07BA8795D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063-4B48-9A49-2FA55FC0922D}"/>
                </c:ext>
              </c:extLst>
            </c:dLbl>
            <c:dLbl>
              <c:idx val="2"/>
              <c:tx>
                <c:rich>
                  <a:bodyPr/>
                  <a:lstStyle/>
                  <a:p>
                    <a:fld id="{EB39F5F2-44D2-4261-8632-1FA88C25F61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063-4B48-9A49-2FA55FC0922D}"/>
                </c:ext>
              </c:extLst>
            </c:dLbl>
            <c:dLbl>
              <c:idx val="3"/>
              <c:tx>
                <c:rich>
                  <a:bodyPr/>
                  <a:lstStyle/>
                  <a:p>
                    <a:fld id="{ECCD3093-5374-48DB-9736-35EF38CF501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063-4B48-9A49-2FA55FC0922D}"/>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'Spending by category_South Asia'!$B$3:$B$16</c:f>
              <c:strCache>
                <c:ptCount val="4"/>
                <c:pt idx="0">
                  <c:v>Bangladesh (2018)</c:v>
                </c:pt>
                <c:pt idx="1">
                  <c:v>Nepal (2020)</c:v>
                </c:pt>
                <c:pt idx="2">
                  <c:v>India (2020)</c:v>
                </c:pt>
                <c:pt idx="3">
                  <c:v>Afghanistan (2018)</c:v>
                </c:pt>
              </c:strCache>
            </c:strRef>
          </c:cat>
          <c:val>
            <c:numRef>
              <c:f>'Spending by category_South Asia'!$D$3:$D$16</c:f>
              <c:numCache>
                <c:formatCode>_(* #,##0_);_(* \(#,##0\);_(* "-"??_);_(@_)</c:formatCode>
                <c:ptCount val="4"/>
                <c:pt idx="0">
                  <c:v>6910196</c:v>
                </c:pt>
                <c:pt idx="1">
                  <c:v>4010909.6655402873</c:v>
                </c:pt>
                <c:pt idx="2">
                  <c:v>73834285.714285716</c:v>
                </c:pt>
                <c:pt idx="3">
                  <c:v>1774519.58</c:v>
                </c:pt>
              </c:numCache>
            </c:numRef>
          </c:val>
          <c:extLst>
            <c:ext xmlns:c15="http://schemas.microsoft.com/office/drawing/2012/chart" uri="{02D57815-91ED-43cb-92C2-25804820EDAC}">
              <c15:datalabelsRange>
                <c15:f>'Spending by category_South Asia'!$H$3:$H$16</c15:f>
                <c15:dlblRangeCache>
                  <c:ptCount val="4"/>
                  <c:pt idx="0">
                    <c:v>46</c:v>
                  </c:pt>
                  <c:pt idx="1">
                    <c:v>25</c:v>
                  </c:pt>
                  <c:pt idx="2">
                    <c:v>18</c:v>
                  </c:pt>
                  <c:pt idx="3">
                    <c:v>18</c:v>
                  </c:pt>
                </c15:dlblRangeCache>
              </c15:datalabelsRange>
            </c:ext>
            <c:ext xmlns:c16="http://schemas.microsoft.com/office/drawing/2014/chart" uri="{C3380CC4-5D6E-409C-BE32-E72D297353CC}">
              <c16:uniqueId val="{00000009-1063-4B48-9A49-2FA55FC0922D}"/>
            </c:ext>
          </c:extLst>
        </c:ser>
        <c:ser>
          <c:idx val="2"/>
          <c:order val="2"/>
          <c:tx>
            <c:strRef>
              <c:f>'Spending by category_South Asia'!$E$2</c:f>
              <c:strCache>
                <c:ptCount val="1"/>
                <c:pt idx="0">
                  <c:v>Others</c:v>
                </c:pt>
              </c:strCache>
            </c:strRef>
          </c:tx>
          <c:spPr>
            <a:pattFill prst="dkUpDiag">
              <a:fgClr>
                <a:sysClr val="window" lastClr="FFFFFF">
                  <a:lumMod val="65000"/>
                </a:sysClr>
              </a:fgClr>
              <a:bgClr>
                <a:sysClr val="window" lastClr="FFFFFF"/>
              </a:bgClr>
            </a:pattFill>
          </c:spPr>
          <c:invertIfNegative val="0"/>
          <c:dLbls>
            <c:dLbl>
              <c:idx val="0"/>
              <c:tx>
                <c:rich>
                  <a:bodyPr/>
                  <a:lstStyle/>
                  <a:p>
                    <a:fld id="{B556306D-2D21-4C8E-AACA-F3CD0DD324B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063-4B48-9A49-2FA55FC0922D}"/>
                </c:ext>
              </c:extLst>
            </c:dLbl>
            <c:dLbl>
              <c:idx val="1"/>
              <c:tx>
                <c:rich>
                  <a:bodyPr/>
                  <a:lstStyle/>
                  <a:p>
                    <a:fld id="{448BA70D-0667-43E3-91BE-1E6C73544EE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063-4B48-9A49-2FA55FC0922D}"/>
                </c:ext>
              </c:extLst>
            </c:dLbl>
            <c:dLbl>
              <c:idx val="2"/>
              <c:tx>
                <c:rich>
                  <a:bodyPr/>
                  <a:lstStyle/>
                  <a:p>
                    <a:fld id="{91465BB2-E18A-4E8F-8ED8-C8E9358A79B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063-4B48-9A49-2FA55FC0922D}"/>
                </c:ext>
              </c:extLst>
            </c:dLbl>
            <c:dLbl>
              <c:idx val="3"/>
              <c:tx>
                <c:rich>
                  <a:bodyPr/>
                  <a:lstStyle/>
                  <a:p>
                    <a:fld id="{FA45727B-5E0E-4B8D-BD70-E7A173BA347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1063-4B48-9A49-2FA55FC0922D}"/>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'Spending by category_South Asia'!$B$3:$B$16</c:f>
              <c:strCache>
                <c:ptCount val="4"/>
                <c:pt idx="0">
                  <c:v>Bangladesh (2018)</c:v>
                </c:pt>
                <c:pt idx="1">
                  <c:v>Nepal (2020)</c:v>
                </c:pt>
                <c:pt idx="2">
                  <c:v>India (2020)</c:v>
                </c:pt>
                <c:pt idx="3">
                  <c:v>Afghanistan (2018)</c:v>
                </c:pt>
              </c:strCache>
            </c:strRef>
          </c:cat>
          <c:val>
            <c:numRef>
              <c:f>'Spending by category_South Asia'!$E$3:$E$16</c:f>
              <c:numCache>
                <c:formatCode>_(* #,##0_);_(* \(#,##0\);_(* "-"??_);_(@_)</c:formatCode>
                <c:ptCount val="4"/>
                <c:pt idx="0">
                  <c:v>2735672</c:v>
                </c:pt>
                <c:pt idx="1">
                  <c:v>2102635.8416576833</c:v>
                </c:pt>
                <c:pt idx="2">
                  <c:v>72285714.285714328</c:v>
                </c:pt>
                <c:pt idx="3">
                  <c:v>131188.91000000015</c:v>
                </c:pt>
              </c:numCache>
            </c:numRef>
          </c:val>
          <c:extLst>
            <c:ext xmlns:c15="http://schemas.microsoft.com/office/drawing/2012/chart" uri="{02D57815-91ED-43cb-92C2-25804820EDAC}">
              <c15:datalabelsRange>
                <c15:f>'Spending by category_South Asia'!$I$3:$I$16</c15:f>
                <c15:dlblRangeCache>
                  <c:ptCount val="4"/>
                  <c:pt idx="0">
                    <c:v>18</c:v>
                  </c:pt>
                  <c:pt idx="1">
                    <c:v>13</c:v>
                  </c:pt>
                  <c:pt idx="2">
                    <c:v>17</c:v>
                  </c:pt>
                  <c:pt idx="3">
                    <c:v>1</c:v>
                  </c:pt>
                </c15:dlblRangeCache>
              </c15:datalabelsRange>
            </c:ext>
            <c:ext xmlns:c16="http://schemas.microsoft.com/office/drawing/2014/chart" uri="{C3380CC4-5D6E-409C-BE32-E72D297353CC}">
              <c16:uniqueId val="{0000000E-1063-4B48-9A49-2FA55FC0922D}"/>
            </c:ext>
          </c:extLst>
        </c:ser>
        <c:dLbls>
          <c:showLegendKey val="0"/>
          <c:showVal val="0"/>
          <c:showCatName val="0"/>
          <c:showSerName val="0"/>
          <c:showPercent val="0"/>
          <c:showBubbleSize val="0"/>
        </c:dLbls>
        <c:gapWidth val="22"/>
        <c:overlap val="100"/>
        <c:axId val="267287168"/>
        <c:axId val="270197888"/>
      </c:barChart>
      <c:catAx>
        <c:axId val="267287168"/>
        <c:scaling>
          <c:orientation val="maxMin"/>
        </c:scaling>
        <c:delete val="0"/>
        <c:axPos val="l"/>
        <c:numFmt formatCode="General" sourceLinked="1"/>
        <c:majorTickMark val="out"/>
        <c:minorTickMark val="none"/>
        <c:tickLblPos val="nextTo"/>
        <c:crossAx val="270197888"/>
        <c:crosses val="autoZero"/>
        <c:auto val="1"/>
        <c:lblAlgn val="ctr"/>
        <c:lblOffset val="100"/>
        <c:noMultiLvlLbl val="0"/>
      </c:catAx>
      <c:valAx>
        <c:axId val="270197888"/>
        <c:scaling>
          <c:orientation val="minMax"/>
          <c:max val="1"/>
          <c:min val="0"/>
        </c:scaling>
        <c:delete val="0"/>
        <c:axPos val="t"/>
        <c:numFmt formatCode="0%" sourceLinked="1"/>
        <c:majorTickMark val="out"/>
        <c:minorTickMark val="none"/>
        <c:tickLblPos val="nextTo"/>
        <c:crossAx val="267287168"/>
        <c:crosses val="autoZero"/>
        <c:crossBetween val="between"/>
        <c:majorUnit val="0.2"/>
      </c:valAx>
    </c:plotArea>
    <c:legend>
      <c:legendPos val="b"/>
      <c:layout>
        <c:manualLayout>
          <c:xMode val="edge"/>
          <c:yMode val="edge"/>
          <c:x val="5.4409979583308885E-2"/>
          <c:y val="0.92170932140515005"/>
          <c:w val="0.92534243679666528"/>
          <c:h val="6.5560920941086911E-2"/>
        </c:manualLayout>
      </c:layout>
      <c:overlay val="0"/>
      <c:spPr>
        <a:noFill/>
      </c:spPr>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AIDS spending by category (%)</a:t>
            </a:r>
          </a:p>
        </c:rich>
      </c:tx>
      <c:overlay val="0"/>
    </c:title>
    <c:autoTitleDeleted val="0"/>
    <c:plotArea>
      <c:layout/>
      <c:barChart>
        <c:barDir val="bar"/>
        <c:grouping val="percentStacked"/>
        <c:varyColors val="0"/>
        <c:ser>
          <c:idx val="1"/>
          <c:order val="0"/>
          <c:tx>
            <c:strRef>
              <c:f>'Spending by category_ASEAN'!$C$2</c:f>
              <c:strCache>
                <c:ptCount val="1"/>
                <c:pt idx="0">
                  <c:v>Treatment, care and support</c:v>
                </c:pt>
              </c:strCache>
            </c:strRef>
          </c:tx>
          <c:spPr>
            <a:solidFill>
              <a:srgbClr val="ED7D31"/>
            </a:solidFill>
            <a:ln>
              <a:solidFill>
                <a:sysClr val="window" lastClr="FFFFFF"/>
              </a:solidFill>
            </a:ln>
          </c:spPr>
          <c:invertIfNegative val="0"/>
          <c:dLbls>
            <c:dLbl>
              <c:idx val="0"/>
              <c:tx>
                <c:rich>
                  <a:bodyPr/>
                  <a:lstStyle/>
                  <a:p>
                    <a:fld id="{D8C860B7-24BE-4699-AAAE-F30D9263D90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9125-4602-975F-C0EF75B55359}"/>
                </c:ext>
              </c:extLst>
            </c:dLbl>
            <c:dLbl>
              <c:idx val="1"/>
              <c:tx>
                <c:rich>
                  <a:bodyPr/>
                  <a:lstStyle/>
                  <a:p>
                    <a:fld id="{671122B8-30F3-4508-B449-3DAD9926C53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125-4602-975F-C0EF75B55359}"/>
                </c:ext>
              </c:extLst>
            </c:dLbl>
            <c:dLbl>
              <c:idx val="2"/>
              <c:tx>
                <c:rich>
                  <a:bodyPr/>
                  <a:lstStyle/>
                  <a:p>
                    <a:fld id="{58416F6E-A0F1-4EDC-86B5-5E65CB4AA58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125-4602-975F-C0EF75B55359}"/>
                </c:ext>
              </c:extLst>
            </c:dLbl>
            <c:dLbl>
              <c:idx val="3"/>
              <c:tx>
                <c:rich>
                  <a:bodyPr/>
                  <a:lstStyle/>
                  <a:p>
                    <a:fld id="{FDF50B46-A839-49B3-A8C2-44C923DF4B0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125-4602-975F-C0EF75B55359}"/>
                </c:ext>
              </c:extLst>
            </c:dLbl>
            <c:dLbl>
              <c:idx val="4"/>
              <c:tx>
                <c:rich>
                  <a:bodyPr/>
                  <a:lstStyle/>
                  <a:p>
                    <a:fld id="{E9450225-8668-4576-A70B-E8DB29E2ADC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125-4602-975F-C0EF75B55359}"/>
                </c:ext>
              </c:extLst>
            </c:dLbl>
            <c:dLbl>
              <c:idx val="5"/>
              <c:tx>
                <c:rich>
                  <a:bodyPr/>
                  <a:lstStyle/>
                  <a:p>
                    <a:fld id="{992D1170-0EC1-4263-BDCF-F905D62A971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125-4602-975F-C0EF75B55359}"/>
                </c:ext>
              </c:extLst>
            </c:dLbl>
            <c:dLbl>
              <c:idx val="6"/>
              <c:tx>
                <c:rich>
                  <a:bodyPr/>
                  <a:lstStyle/>
                  <a:p>
                    <a:fld id="{20383BB4-EF05-48AB-8B3F-E09B79AFBFD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125-4602-975F-C0EF75B55359}"/>
                </c:ext>
              </c:extLst>
            </c:dLbl>
            <c:dLbl>
              <c:idx val="7"/>
              <c:tx>
                <c:rich>
                  <a:bodyPr/>
                  <a:lstStyle/>
                  <a:p>
                    <a:fld id="{7F01C62D-36C7-4EDC-A561-160A33B7E3D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125-4602-975F-C0EF75B55359}"/>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'Spending by category_ASEAN'!$B$3:$B$10</c:f>
              <c:strCache>
                <c:ptCount val="8"/>
                <c:pt idx="0">
                  <c:v>Malaysia (2020)</c:v>
                </c:pt>
                <c:pt idx="1">
                  <c:v>Thailand (2019)</c:v>
                </c:pt>
                <c:pt idx="2">
                  <c:v>Indonesia (2018)</c:v>
                </c:pt>
                <c:pt idx="3">
                  <c:v>Philippines (2017)</c:v>
                </c:pt>
                <c:pt idx="4">
                  <c:v>Lao PDR (2020)</c:v>
                </c:pt>
                <c:pt idx="5">
                  <c:v>Myanmar (2017)</c:v>
                </c:pt>
                <c:pt idx="6">
                  <c:v>Cambodia (2017)</c:v>
                </c:pt>
                <c:pt idx="7">
                  <c:v>Viet Nam (2017)</c:v>
                </c:pt>
              </c:strCache>
            </c:strRef>
          </c:cat>
          <c:val>
            <c:numRef>
              <c:f>'Spending by category_ASEAN'!$C$3:$C$10</c:f>
              <c:numCache>
                <c:formatCode>_(* #,##0_);_(* \(#,##0\);_(* "-"??_);_(@_)</c:formatCode>
                <c:ptCount val="8"/>
                <c:pt idx="0">
                  <c:v>15611856.19897656</c:v>
                </c:pt>
                <c:pt idx="1">
                  <c:v>215978246.47676319</c:v>
                </c:pt>
                <c:pt idx="2">
                  <c:v>85108494.489999995</c:v>
                </c:pt>
                <c:pt idx="3" formatCode="General">
                  <c:v>16616000</c:v>
                </c:pt>
                <c:pt idx="4">
                  <c:v>2479605.64</c:v>
                </c:pt>
                <c:pt idx="5">
                  <c:v>52427739.329999998</c:v>
                </c:pt>
                <c:pt idx="6" formatCode="General">
                  <c:v>15904335</c:v>
                </c:pt>
                <c:pt idx="7" formatCode="General">
                  <c:v>33200000</c:v>
                </c:pt>
              </c:numCache>
            </c:numRef>
          </c:val>
          <c:extLst>
            <c:ext xmlns:c15="http://schemas.microsoft.com/office/drawing/2012/chart" uri="{02D57815-91ED-43cb-92C2-25804820EDAC}">
              <c15:datalabelsRange>
                <c15:f>'Spending by category_ASEAN'!$G$3:$G$10</c15:f>
                <c15:dlblRangeCache>
                  <c:ptCount val="8"/>
                  <c:pt idx="0">
                    <c:v>75</c:v>
                  </c:pt>
                  <c:pt idx="1">
                    <c:v>72</c:v>
                  </c:pt>
                  <c:pt idx="2">
                    <c:v>71</c:v>
                  </c:pt>
                  <c:pt idx="3">
                    <c:v>62</c:v>
                  </c:pt>
                  <c:pt idx="4">
                    <c:v>58</c:v>
                  </c:pt>
                  <c:pt idx="5">
                    <c:v>49</c:v>
                  </c:pt>
                  <c:pt idx="6">
                    <c:v>46</c:v>
                  </c:pt>
                  <c:pt idx="7">
                    <c:v>40</c:v>
                  </c:pt>
                </c15:dlblRangeCache>
              </c15:datalabelsRange>
            </c:ext>
            <c:ext xmlns:c16="http://schemas.microsoft.com/office/drawing/2014/chart" uri="{C3380CC4-5D6E-409C-BE32-E72D297353CC}">
              <c16:uniqueId val="{00000008-9125-4602-975F-C0EF75B55359}"/>
            </c:ext>
          </c:extLst>
        </c:ser>
        <c:ser>
          <c:idx val="0"/>
          <c:order val="1"/>
          <c:tx>
            <c:strRef>
              <c:f>'Spending by category_ASEAN'!$D$2</c:f>
              <c:strCache>
                <c:ptCount val="1"/>
                <c:pt idx="0">
                  <c:v>Prevention</c:v>
                </c:pt>
              </c:strCache>
            </c:strRef>
          </c:tx>
          <c:spPr>
            <a:solidFill>
              <a:srgbClr val="00A99A"/>
            </a:solidFill>
            <a:ln>
              <a:solidFill>
                <a:sysClr val="window" lastClr="FFFFFF"/>
              </a:solidFill>
            </a:ln>
          </c:spPr>
          <c:invertIfNegative val="0"/>
          <c:dLbls>
            <c:dLbl>
              <c:idx val="0"/>
              <c:tx>
                <c:rich>
                  <a:bodyPr/>
                  <a:lstStyle/>
                  <a:p>
                    <a:r>
                      <a:rPr lang="en-US"/>
                      <a:t>10</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9-9125-4602-975F-C0EF75B55359}"/>
                </c:ext>
              </c:extLst>
            </c:dLbl>
            <c:dLbl>
              <c:idx val="1"/>
              <c:tx>
                <c:rich>
                  <a:bodyPr/>
                  <a:lstStyle/>
                  <a:p>
                    <a:fld id="{16301460-56A4-433D-9DE9-8D080001E3B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125-4602-975F-C0EF75B55359}"/>
                </c:ext>
              </c:extLst>
            </c:dLbl>
            <c:dLbl>
              <c:idx val="2"/>
              <c:tx>
                <c:rich>
                  <a:bodyPr/>
                  <a:lstStyle/>
                  <a:p>
                    <a:r>
                      <a:rPr lang="en-US"/>
                      <a:t>8</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125-4602-975F-C0EF75B55359}"/>
                </c:ext>
              </c:extLst>
            </c:dLbl>
            <c:dLbl>
              <c:idx val="3"/>
              <c:tx>
                <c:rich>
                  <a:bodyPr/>
                  <a:lstStyle/>
                  <a:p>
                    <a:fld id="{EBAA078A-4A3C-4D7D-B0EE-ABC30A6C9DF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9125-4602-975F-C0EF75B55359}"/>
                </c:ext>
              </c:extLst>
            </c:dLbl>
            <c:dLbl>
              <c:idx val="4"/>
              <c:tx>
                <c:rich>
                  <a:bodyPr/>
                  <a:lstStyle/>
                  <a:p>
                    <a:fld id="{22B73BF9-7DDC-42CE-96DE-1C3246A6B22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125-4602-975F-C0EF75B55359}"/>
                </c:ext>
              </c:extLst>
            </c:dLbl>
            <c:dLbl>
              <c:idx val="5"/>
              <c:tx>
                <c:rich>
                  <a:bodyPr/>
                  <a:lstStyle/>
                  <a:p>
                    <a:fld id="{50ABC34E-177D-400B-80B6-C1C0A0AD8BB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9125-4602-975F-C0EF75B55359}"/>
                </c:ext>
              </c:extLst>
            </c:dLbl>
            <c:dLbl>
              <c:idx val="6"/>
              <c:tx>
                <c:rich>
                  <a:bodyPr/>
                  <a:lstStyle/>
                  <a:p>
                    <a:fld id="{FA0A345E-BC1E-4F95-B79B-1FFBA8E4D08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9125-4602-975F-C0EF75B55359}"/>
                </c:ext>
              </c:extLst>
            </c:dLbl>
            <c:dLbl>
              <c:idx val="7"/>
              <c:tx>
                <c:rich>
                  <a:bodyPr/>
                  <a:lstStyle/>
                  <a:p>
                    <a:fld id="{5E89EF3D-0B8E-473D-BB37-7261CACFF8A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9125-4602-975F-C0EF75B55359}"/>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'Spending by category_ASEAN'!$B$3:$B$10</c:f>
              <c:strCache>
                <c:ptCount val="8"/>
                <c:pt idx="0">
                  <c:v>Malaysia (2020)</c:v>
                </c:pt>
                <c:pt idx="1">
                  <c:v>Thailand (2019)</c:v>
                </c:pt>
                <c:pt idx="2">
                  <c:v>Indonesia (2018)</c:v>
                </c:pt>
                <c:pt idx="3">
                  <c:v>Philippines (2017)</c:v>
                </c:pt>
                <c:pt idx="4">
                  <c:v>Lao PDR (2020)</c:v>
                </c:pt>
                <c:pt idx="5">
                  <c:v>Myanmar (2017)</c:v>
                </c:pt>
                <c:pt idx="6">
                  <c:v>Cambodia (2017)</c:v>
                </c:pt>
                <c:pt idx="7">
                  <c:v>Viet Nam (2017)</c:v>
                </c:pt>
              </c:strCache>
            </c:strRef>
          </c:cat>
          <c:val>
            <c:numRef>
              <c:f>'Spending by category_ASEAN'!$D$3:$D$10</c:f>
              <c:numCache>
                <c:formatCode>_(* #,##0_);_(* \(#,##0\);_(* "-"??_);_(@_)</c:formatCode>
                <c:ptCount val="8"/>
                <c:pt idx="0">
                  <c:v>1886514.6185885989</c:v>
                </c:pt>
                <c:pt idx="1">
                  <c:v>37978674.192406036</c:v>
                </c:pt>
                <c:pt idx="2">
                  <c:v>8805291.6199999992</c:v>
                </c:pt>
                <c:pt idx="3" formatCode="General">
                  <c:v>6700000</c:v>
                </c:pt>
                <c:pt idx="4">
                  <c:v>1270013</c:v>
                </c:pt>
                <c:pt idx="5">
                  <c:v>25442220.100000001</c:v>
                </c:pt>
                <c:pt idx="6" formatCode="General">
                  <c:v>5098459</c:v>
                </c:pt>
                <c:pt idx="7" formatCode="General">
                  <c:v>14940000.000000002</c:v>
                </c:pt>
              </c:numCache>
            </c:numRef>
          </c:val>
          <c:extLst>
            <c:ext xmlns:c15="http://schemas.microsoft.com/office/drawing/2012/chart" uri="{02D57815-91ED-43cb-92C2-25804820EDAC}">
              <c15:datalabelsRange>
                <c15:f>'Spending by category_ASEAN'!$H$3:$H$10</c15:f>
                <c15:dlblRangeCache>
                  <c:ptCount val="8"/>
                  <c:pt idx="0">
                    <c:v>9</c:v>
                  </c:pt>
                  <c:pt idx="1">
                    <c:v>13</c:v>
                  </c:pt>
                  <c:pt idx="2">
                    <c:v>7</c:v>
                  </c:pt>
                  <c:pt idx="3">
                    <c:v>25</c:v>
                  </c:pt>
                  <c:pt idx="4">
                    <c:v>30</c:v>
                  </c:pt>
                  <c:pt idx="5">
                    <c:v>24</c:v>
                  </c:pt>
                  <c:pt idx="6">
                    <c:v>15</c:v>
                  </c:pt>
                  <c:pt idx="7">
                    <c:v>18</c:v>
                  </c:pt>
                </c15:dlblRangeCache>
              </c15:datalabelsRange>
            </c:ext>
            <c:ext xmlns:c16="http://schemas.microsoft.com/office/drawing/2014/chart" uri="{C3380CC4-5D6E-409C-BE32-E72D297353CC}">
              <c16:uniqueId val="{00000011-9125-4602-975F-C0EF75B55359}"/>
            </c:ext>
          </c:extLst>
        </c:ser>
        <c:ser>
          <c:idx val="2"/>
          <c:order val="2"/>
          <c:tx>
            <c:strRef>
              <c:f>'Spending by category_ASEAN'!$E$2</c:f>
              <c:strCache>
                <c:ptCount val="1"/>
                <c:pt idx="0">
                  <c:v>Others</c:v>
                </c:pt>
              </c:strCache>
            </c:strRef>
          </c:tx>
          <c:spPr>
            <a:pattFill prst="dkUpDiag">
              <a:fgClr>
                <a:sysClr val="window" lastClr="FFFFFF">
                  <a:lumMod val="65000"/>
                </a:sysClr>
              </a:fgClr>
              <a:bgClr>
                <a:sysClr val="window" lastClr="FFFFFF"/>
              </a:bgClr>
            </a:pattFill>
          </c:spPr>
          <c:invertIfNegative val="0"/>
          <c:dLbls>
            <c:dLbl>
              <c:idx val="0"/>
              <c:tx>
                <c:rich>
                  <a:bodyPr/>
                  <a:lstStyle/>
                  <a:p>
                    <a:fld id="{F2A438B9-CF19-4B23-B7C9-7C5A99252A3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9125-4602-975F-C0EF75B55359}"/>
                </c:ext>
              </c:extLst>
            </c:dLbl>
            <c:dLbl>
              <c:idx val="1"/>
              <c:tx>
                <c:rich>
                  <a:bodyPr/>
                  <a:lstStyle/>
                  <a:p>
                    <a:fld id="{BA25E598-947D-40AF-9152-AD62D449060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9125-4602-975F-C0EF75B55359}"/>
                </c:ext>
              </c:extLst>
            </c:dLbl>
            <c:dLbl>
              <c:idx val="2"/>
              <c:tx>
                <c:rich>
                  <a:bodyPr/>
                  <a:lstStyle/>
                  <a:p>
                    <a:fld id="{E0C0FCD4-1603-4038-BD30-AAE1E7A501C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9125-4602-975F-C0EF75B55359}"/>
                </c:ext>
              </c:extLst>
            </c:dLbl>
            <c:dLbl>
              <c:idx val="3"/>
              <c:tx>
                <c:rich>
                  <a:bodyPr/>
                  <a:lstStyle/>
                  <a:p>
                    <a:fld id="{594CFA78-B4B1-4E80-8070-9E0096C7DAB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9125-4602-975F-C0EF75B55359}"/>
                </c:ext>
              </c:extLst>
            </c:dLbl>
            <c:dLbl>
              <c:idx val="4"/>
              <c:tx>
                <c:rich>
                  <a:bodyPr/>
                  <a:lstStyle/>
                  <a:p>
                    <a:r>
                      <a:rPr lang="en-US"/>
                      <a:t>12</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6-9125-4602-975F-C0EF75B55359}"/>
                </c:ext>
              </c:extLst>
            </c:dLbl>
            <c:dLbl>
              <c:idx val="5"/>
              <c:tx>
                <c:rich>
                  <a:bodyPr/>
                  <a:lstStyle/>
                  <a:p>
                    <a:fld id="{EF36A704-E06D-4A3C-8CE6-9DADEA6A113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9125-4602-975F-C0EF75B55359}"/>
                </c:ext>
              </c:extLst>
            </c:dLbl>
            <c:dLbl>
              <c:idx val="6"/>
              <c:tx>
                <c:rich>
                  <a:bodyPr/>
                  <a:lstStyle/>
                  <a:p>
                    <a:fld id="{1099895D-43D7-49C3-B25C-5157DD4CC6F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9125-4602-975F-C0EF75B55359}"/>
                </c:ext>
              </c:extLst>
            </c:dLbl>
            <c:dLbl>
              <c:idx val="7"/>
              <c:tx>
                <c:rich>
                  <a:bodyPr/>
                  <a:lstStyle/>
                  <a:p>
                    <a:fld id="{789595EB-4F12-4555-BA1E-563480284B2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9125-4602-975F-C0EF75B55359}"/>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'Spending by category_ASEAN'!$B$3:$B$10</c:f>
              <c:strCache>
                <c:ptCount val="8"/>
                <c:pt idx="0">
                  <c:v>Malaysia (2020)</c:v>
                </c:pt>
                <c:pt idx="1">
                  <c:v>Thailand (2019)</c:v>
                </c:pt>
                <c:pt idx="2">
                  <c:v>Indonesia (2018)</c:v>
                </c:pt>
                <c:pt idx="3">
                  <c:v>Philippines (2017)</c:v>
                </c:pt>
                <c:pt idx="4">
                  <c:v>Lao PDR (2020)</c:v>
                </c:pt>
                <c:pt idx="5">
                  <c:v>Myanmar (2017)</c:v>
                </c:pt>
                <c:pt idx="6">
                  <c:v>Cambodia (2017)</c:v>
                </c:pt>
                <c:pt idx="7">
                  <c:v>Viet Nam (2017)</c:v>
                </c:pt>
              </c:strCache>
            </c:strRef>
          </c:cat>
          <c:val>
            <c:numRef>
              <c:f>'Spending by category_ASEAN'!$E$3:$E$10</c:f>
              <c:numCache>
                <c:formatCode>_(* #,##0_);_(* \(#,##0\);_(* "-"??_);_(@_)</c:formatCode>
                <c:ptCount val="8"/>
                <c:pt idx="0">
                  <c:v>3196556.4203260727</c:v>
                </c:pt>
                <c:pt idx="1">
                  <c:v>44890217.493524045</c:v>
                </c:pt>
                <c:pt idx="2">
                  <c:v>25188325.680000007</c:v>
                </c:pt>
                <c:pt idx="3">
                  <c:v>3484000</c:v>
                </c:pt>
                <c:pt idx="4">
                  <c:v>537851.99999999953</c:v>
                </c:pt>
                <c:pt idx="5">
                  <c:v>28599282.099999994</c:v>
                </c:pt>
                <c:pt idx="6">
                  <c:v>13445094</c:v>
                </c:pt>
                <c:pt idx="7">
                  <c:v>34860000</c:v>
                </c:pt>
              </c:numCache>
            </c:numRef>
          </c:val>
          <c:extLst>
            <c:ext xmlns:c15="http://schemas.microsoft.com/office/drawing/2012/chart" uri="{02D57815-91ED-43cb-92C2-25804820EDAC}">
              <c15:datalabelsRange>
                <c15:f>'Spending by category_ASEAN'!$I$3:$I$10</c15:f>
                <c15:dlblRangeCache>
                  <c:ptCount val="8"/>
                  <c:pt idx="0">
                    <c:v>15</c:v>
                  </c:pt>
                  <c:pt idx="1">
                    <c:v>15</c:v>
                  </c:pt>
                  <c:pt idx="2">
                    <c:v>21</c:v>
                  </c:pt>
                  <c:pt idx="3">
                    <c:v>13</c:v>
                  </c:pt>
                  <c:pt idx="4">
                    <c:v>13</c:v>
                  </c:pt>
                  <c:pt idx="5">
                    <c:v>27</c:v>
                  </c:pt>
                  <c:pt idx="6">
                    <c:v>39</c:v>
                  </c:pt>
                  <c:pt idx="7">
                    <c:v>42</c:v>
                  </c:pt>
                </c15:dlblRangeCache>
              </c15:datalabelsRange>
            </c:ext>
            <c:ext xmlns:c16="http://schemas.microsoft.com/office/drawing/2014/chart" uri="{C3380CC4-5D6E-409C-BE32-E72D297353CC}">
              <c16:uniqueId val="{0000001A-9125-4602-975F-C0EF75B55359}"/>
            </c:ext>
          </c:extLst>
        </c:ser>
        <c:dLbls>
          <c:showLegendKey val="0"/>
          <c:showVal val="0"/>
          <c:showCatName val="0"/>
          <c:showSerName val="0"/>
          <c:showPercent val="0"/>
          <c:showBubbleSize val="0"/>
        </c:dLbls>
        <c:gapWidth val="22"/>
        <c:overlap val="100"/>
        <c:axId val="267287168"/>
        <c:axId val="270197888"/>
      </c:barChart>
      <c:catAx>
        <c:axId val="267287168"/>
        <c:scaling>
          <c:orientation val="maxMin"/>
        </c:scaling>
        <c:delete val="0"/>
        <c:axPos val="l"/>
        <c:numFmt formatCode="General" sourceLinked="1"/>
        <c:majorTickMark val="out"/>
        <c:minorTickMark val="none"/>
        <c:tickLblPos val="nextTo"/>
        <c:crossAx val="270197888"/>
        <c:crosses val="autoZero"/>
        <c:auto val="1"/>
        <c:lblAlgn val="ctr"/>
        <c:lblOffset val="100"/>
        <c:noMultiLvlLbl val="0"/>
      </c:catAx>
      <c:valAx>
        <c:axId val="270197888"/>
        <c:scaling>
          <c:orientation val="minMax"/>
          <c:max val="1"/>
          <c:min val="0"/>
        </c:scaling>
        <c:delete val="0"/>
        <c:axPos val="t"/>
        <c:numFmt formatCode="0%" sourceLinked="1"/>
        <c:majorTickMark val="out"/>
        <c:minorTickMark val="none"/>
        <c:tickLblPos val="nextTo"/>
        <c:crossAx val="267287168"/>
        <c:crosses val="autoZero"/>
        <c:crossBetween val="between"/>
        <c:majorUnit val="0.2"/>
      </c:valAx>
    </c:plotArea>
    <c:legend>
      <c:legendPos val="b"/>
      <c:layout>
        <c:manualLayout>
          <c:xMode val="edge"/>
          <c:yMode val="edge"/>
          <c:x val="5.4410029437193988E-2"/>
          <c:y val="0.93443908910570272"/>
          <c:w val="0.92534243679666528"/>
          <c:h val="6.5560920941086911E-2"/>
        </c:manualLayout>
      </c:layout>
      <c:overlay val="0"/>
      <c:spPr>
        <a:noFill/>
      </c:spPr>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AIDS spending by category (%)</a:t>
            </a:r>
          </a:p>
        </c:rich>
      </c:tx>
      <c:overlay val="0"/>
    </c:title>
    <c:autoTitleDeleted val="0"/>
    <c:plotArea>
      <c:layout/>
      <c:barChart>
        <c:barDir val="bar"/>
        <c:grouping val="percentStacked"/>
        <c:varyColors val="0"/>
        <c:ser>
          <c:idx val="1"/>
          <c:order val="0"/>
          <c:tx>
            <c:strRef>
              <c:f>'Spending by category_Pacific'!$C$3</c:f>
              <c:strCache>
                <c:ptCount val="1"/>
                <c:pt idx="0">
                  <c:v>Care and treament</c:v>
                </c:pt>
              </c:strCache>
            </c:strRef>
          </c:tx>
          <c:spPr>
            <a:solidFill>
              <a:srgbClr val="ED7D31"/>
            </a:solidFill>
            <a:ln>
              <a:solidFill>
                <a:sysClr val="window" lastClr="FFFFFF"/>
              </a:solidFill>
            </a:ln>
          </c:spPr>
          <c:invertIfNegative val="0"/>
          <c:dLbls>
            <c:dLbl>
              <c:idx val="0"/>
              <c:tx>
                <c:rich>
                  <a:bodyPr/>
                  <a:lstStyle/>
                  <a:p>
                    <a:fld id="{ABA543BD-FCC5-44DA-B6C6-CE073E39F0A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D98-4113-B6B4-AC980F993A64}"/>
                </c:ext>
              </c:extLst>
            </c:dLbl>
            <c:dLbl>
              <c:idx val="1"/>
              <c:tx>
                <c:rich>
                  <a:bodyPr/>
                  <a:lstStyle/>
                  <a:p>
                    <a:fld id="{BA1E375E-670F-4EAD-9367-EAB6ECF5513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D98-4113-B6B4-AC980F993A64}"/>
                </c:ext>
              </c:extLst>
            </c:dLbl>
            <c:dLbl>
              <c:idx val="2"/>
              <c:tx>
                <c:rich>
                  <a:bodyPr/>
                  <a:lstStyle/>
                  <a:p>
                    <a:fld id="{A8AC77DC-BC07-4946-8C51-06D1C2F29EB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D98-4113-B6B4-AC980F993A64}"/>
                </c:ext>
              </c:extLst>
            </c:dLbl>
            <c:dLbl>
              <c:idx val="3"/>
              <c:tx>
                <c:rich>
                  <a:bodyPr/>
                  <a:lstStyle/>
                  <a:p>
                    <a:fld id="{FA4C74FB-F527-4E97-8B3B-D8C95C94943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D98-4113-B6B4-AC980F993A64}"/>
                </c:ext>
              </c:extLst>
            </c:dLbl>
            <c:dLbl>
              <c:idx val="4"/>
              <c:tx>
                <c:rich>
                  <a:bodyPr/>
                  <a:lstStyle/>
                  <a:p>
                    <a:fld id="{DBC3CC97-8675-40D4-9400-5E1A86BC2EC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D98-4113-B6B4-AC980F993A64}"/>
                </c:ext>
              </c:extLst>
            </c:dLbl>
            <c:dLbl>
              <c:idx val="5"/>
              <c:tx>
                <c:rich>
                  <a:bodyPr/>
                  <a:lstStyle/>
                  <a:p>
                    <a:fld id="{4042B4A1-BAEF-4964-A551-76DAB88A170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D98-4113-B6B4-AC980F993A64}"/>
                </c:ext>
              </c:extLst>
            </c:dLbl>
            <c:dLbl>
              <c:idx val="6"/>
              <c:tx>
                <c:rich>
                  <a:bodyPr/>
                  <a:lstStyle/>
                  <a:p>
                    <a:fld id="{158EC7BC-6ACE-4A99-9BDD-45BB191D052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D98-4113-B6B4-AC980F993A64}"/>
                </c:ext>
              </c:extLst>
            </c:dLbl>
            <c:dLbl>
              <c:idx val="7"/>
              <c:tx>
                <c:rich>
                  <a:bodyPr/>
                  <a:lstStyle/>
                  <a:p>
                    <a:fld id="{F885DC4A-A984-42C1-8687-182D3C58B51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D98-4113-B6B4-AC980F993A64}"/>
                </c:ext>
              </c:extLst>
            </c:dLbl>
            <c:dLbl>
              <c:idx val="8"/>
              <c:tx>
                <c:rich>
                  <a:bodyPr/>
                  <a:lstStyle/>
                  <a:p>
                    <a:fld id="{A2F23508-4560-40CD-B598-6E225F2D34E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3D98-4113-B6B4-AC980F993A64}"/>
                </c:ext>
              </c:extLst>
            </c:dLbl>
            <c:dLbl>
              <c:idx val="9"/>
              <c:delete val="1"/>
              <c:extLst>
                <c:ext xmlns:c15="http://schemas.microsoft.com/office/drawing/2012/chart" uri="{CE6537A1-D6FC-4f65-9D91-7224C49458BB}"/>
                <c:ext xmlns:c16="http://schemas.microsoft.com/office/drawing/2014/chart" uri="{C3380CC4-5D6E-409C-BE32-E72D297353CC}">
                  <c16:uniqueId val="{00000009-3D98-4113-B6B4-AC980F993A64}"/>
                </c:ext>
              </c:extLst>
            </c:dLbl>
            <c:dLbl>
              <c:idx val="10"/>
              <c:delete val="1"/>
              <c:extLst>
                <c:ext xmlns:c15="http://schemas.microsoft.com/office/drawing/2012/chart" uri="{CE6537A1-D6FC-4f65-9D91-7224C49458BB}"/>
                <c:ext xmlns:c16="http://schemas.microsoft.com/office/drawing/2014/chart" uri="{C3380CC4-5D6E-409C-BE32-E72D297353CC}">
                  <c16:uniqueId val="{0000000A-3D98-4113-B6B4-AC980F993A64}"/>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'Spending by category_Pacific'!$B$4:$B$14</c:f>
              <c:strCache>
                <c:ptCount val="9"/>
                <c:pt idx="0">
                  <c:v>Solomon Islands (2018)</c:v>
                </c:pt>
                <c:pt idx="1">
                  <c:v>Vanuatu (2016)</c:v>
                </c:pt>
                <c:pt idx="2">
                  <c:v>PNG (2019)</c:v>
                </c:pt>
                <c:pt idx="3">
                  <c:v>Kiribati (2019)</c:v>
                </c:pt>
                <c:pt idx="4">
                  <c:v>Marshall Islands (2012)</c:v>
                </c:pt>
                <c:pt idx="5">
                  <c:v>Micronesia (2017)</c:v>
                </c:pt>
                <c:pt idx="6">
                  <c:v>Samoa (2019)</c:v>
                </c:pt>
                <c:pt idx="7">
                  <c:v>Palau (2013)</c:v>
                </c:pt>
                <c:pt idx="8">
                  <c:v>Tuvalu (2013)</c:v>
                </c:pt>
              </c:strCache>
            </c:strRef>
          </c:cat>
          <c:val>
            <c:numRef>
              <c:f>'Spending by category_Pacific'!$C$4:$C$14</c:f>
              <c:numCache>
                <c:formatCode>_(* #,##0_);_(* \(#,##0\);_(* "-"??_);_(@_)</c:formatCode>
                <c:ptCount val="9"/>
                <c:pt idx="0">
                  <c:v>1232876.71</c:v>
                </c:pt>
                <c:pt idx="1">
                  <c:v>59062.02</c:v>
                </c:pt>
                <c:pt idx="2">
                  <c:v>7992427.3399999999</c:v>
                </c:pt>
                <c:pt idx="3">
                  <c:v>39000</c:v>
                </c:pt>
                <c:pt idx="4">
                  <c:v>64829</c:v>
                </c:pt>
                <c:pt idx="5">
                  <c:v>56235</c:v>
                </c:pt>
                <c:pt idx="6">
                  <c:v>9615.3846153846171</c:v>
                </c:pt>
                <c:pt idx="7">
                  <c:v>4984</c:v>
                </c:pt>
                <c:pt idx="8">
                  <c:v>0</c:v>
                </c:pt>
              </c:numCache>
            </c:numRef>
          </c:val>
          <c:extLst>
            <c:ext xmlns:c15="http://schemas.microsoft.com/office/drawing/2012/chart" uri="{02D57815-91ED-43cb-92C2-25804820EDAC}">
              <c15:datalabelsRange>
                <c15:f>'Spending by category_Pacific'!$F$4:$F$14</c15:f>
                <c15:dlblRangeCache>
                  <c:ptCount val="9"/>
                  <c:pt idx="0">
                    <c:v> 100 </c:v>
                  </c:pt>
                  <c:pt idx="1">
                    <c:v> 68 </c:v>
                  </c:pt>
                  <c:pt idx="2">
                    <c:v> 34 </c:v>
                  </c:pt>
                  <c:pt idx="3">
                    <c:v> 24 </c:v>
                  </c:pt>
                  <c:pt idx="4">
                    <c:v> 15 </c:v>
                  </c:pt>
                  <c:pt idx="5">
                    <c:v> 14 </c:v>
                  </c:pt>
                  <c:pt idx="6">
                    <c:v> 12 </c:v>
                  </c:pt>
                  <c:pt idx="7">
                    <c:v> 1 </c:v>
                  </c:pt>
                  <c:pt idx="8">
                    <c:v> -   </c:v>
                  </c:pt>
                </c15:dlblRangeCache>
              </c15:datalabelsRange>
            </c:ext>
            <c:ext xmlns:c16="http://schemas.microsoft.com/office/drawing/2014/chart" uri="{C3380CC4-5D6E-409C-BE32-E72D297353CC}">
              <c16:uniqueId val="{0000000B-3D98-4113-B6B4-AC980F993A64}"/>
            </c:ext>
          </c:extLst>
        </c:ser>
        <c:ser>
          <c:idx val="0"/>
          <c:order val="1"/>
          <c:tx>
            <c:strRef>
              <c:f>'Spending by category_Pacific'!$D$3</c:f>
              <c:strCache>
                <c:ptCount val="1"/>
                <c:pt idx="0">
                  <c:v>Prevention</c:v>
                </c:pt>
              </c:strCache>
            </c:strRef>
          </c:tx>
          <c:spPr>
            <a:solidFill>
              <a:srgbClr val="00A99A"/>
            </a:solidFill>
            <a:ln>
              <a:solidFill>
                <a:sysClr val="window" lastClr="FFFFFF"/>
              </a:solidFill>
            </a:ln>
          </c:spPr>
          <c:invertIfNegative val="0"/>
          <c:dLbls>
            <c:dLbl>
              <c:idx val="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3D98-4113-B6B4-AC980F993A64}"/>
                </c:ext>
              </c:extLst>
            </c:dLbl>
            <c:dLbl>
              <c:idx val="1"/>
              <c:tx>
                <c:rich>
                  <a:bodyPr/>
                  <a:lstStyle/>
                  <a:p>
                    <a:fld id="{B3C86736-1B1D-43E5-BA67-B3393B55929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D98-4113-B6B4-AC980F993A64}"/>
                </c:ext>
              </c:extLst>
            </c:dLbl>
            <c:dLbl>
              <c:idx val="2"/>
              <c:tx>
                <c:rich>
                  <a:bodyPr/>
                  <a:lstStyle/>
                  <a:p>
                    <a:r>
                      <a:rPr lang="en-US"/>
                      <a:t>8</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E-3D98-4113-B6B4-AC980F993A64}"/>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3D98-4113-B6B4-AC980F993A64}"/>
                </c:ext>
              </c:extLst>
            </c:dLbl>
            <c:dLbl>
              <c:idx val="4"/>
              <c:tx>
                <c:rich>
                  <a:bodyPr/>
                  <a:lstStyle/>
                  <a:p>
                    <a:fld id="{E13B7277-B800-409C-9841-BE1549A5490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3D98-4113-B6B4-AC980F993A64}"/>
                </c:ext>
              </c:extLst>
            </c:dLbl>
            <c:dLbl>
              <c:idx val="5"/>
              <c:tx>
                <c:rich>
                  <a:bodyPr/>
                  <a:lstStyle/>
                  <a:p>
                    <a:fld id="{08018578-F6B7-42CD-91C0-EF1BB1D45DD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3D98-4113-B6B4-AC980F993A64}"/>
                </c:ext>
              </c:extLst>
            </c:dLbl>
            <c:dLbl>
              <c:idx val="6"/>
              <c:tx>
                <c:rich>
                  <a:bodyPr/>
                  <a:lstStyle/>
                  <a:p>
                    <a:fld id="{27338B6B-9AB3-44E8-AA4E-5031620171E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3D98-4113-B6B4-AC980F993A64}"/>
                </c:ext>
              </c:extLst>
            </c:dLbl>
            <c:dLbl>
              <c:idx val="7"/>
              <c:tx>
                <c:rich>
                  <a:bodyPr/>
                  <a:lstStyle/>
                  <a:p>
                    <a:fld id="{94E2810D-0D2D-4D8F-90B3-45DA6381214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3D98-4113-B6B4-AC980F993A64}"/>
                </c:ext>
              </c:extLst>
            </c:dLbl>
            <c:dLbl>
              <c:idx val="8"/>
              <c:tx>
                <c:rich>
                  <a:bodyPr/>
                  <a:lstStyle/>
                  <a:p>
                    <a:fld id="{84BD07E6-5046-401E-92E1-84D046BD4BF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3D98-4113-B6B4-AC980F993A64}"/>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'Spending by category_Pacific'!$B$4:$B$14</c:f>
              <c:strCache>
                <c:ptCount val="9"/>
                <c:pt idx="0">
                  <c:v>Solomon Islands (2018)</c:v>
                </c:pt>
                <c:pt idx="1">
                  <c:v>Vanuatu (2016)</c:v>
                </c:pt>
                <c:pt idx="2">
                  <c:v>PNG (2019)</c:v>
                </c:pt>
                <c:pt idx="3">
                  <c:v>Kiribati (2019)</c:v>
                </c:pt>
                <c:pt idx="4">
                  <c:v>Marshall Islands (2012)</c:v>
                </c:pt>
                <c:pt idx="5">
                  <c:v>Micronesia (2017)</c:v>
                </c:pt>
                <c:pt idx="6">
                  <c:v>Samoa (2019)</c:v>
                </c:pt>
                <c:pt idx="7">
                  <c:v>Palau (2013)</c:v>
                </c:pt>
                <c:pt idx="8">
                  <c:v>Tuvalu (2013)</c:v>
                </c:pt>
              </c:strCache>
            </c:strRef>
          </c:cat>
          <c:val>
            <c:numRef>
              <c:f>'Spending by category_Pacific'!$D$4:$D$14</c:f>
              <c:numCache>
                <c:formatCode>_(* #,##0_);_(* \(#,##0\);_(* "-"??_);_(@_)</c:formatCode>
                <c:ptCount val="9"/>
                <c:pt idx="1">
                  <c:v>27525.67</c:v>
                </c:pt>
                <c:pt idx="2">
                  <c:v>3116977.38</c:v>
                </c:pt>
                <c:pt idx="4">
                  <c:v>253257</c:v>
                </c:pt>
                <c:pt idx="5">
                  <c:v>22502</c:v>
                </c:pt>
                <c:pt idx="6">
                  <c:v>36538.461538461539</c:v>
                </c:pt>
                <c:pt idx="7">
                  <c:v>11534.580078125</c:v>
                </c:pt>
                <c:pt idx="8">
                  <c:v>10000</c:v>
                </c:pt>
              </c:numCache>
            </c:numRef>
          </c:val>
          <c:extLst>
            <c:ext xmlns:c15="http://schemas.microsoft.com/office/drawing/2012/chart" uri="{02D57815-91ED-43cb-92C2-25804820EDAC}">
              <c15:datalabelsRange>
                <c15:f>'Spending by category_Pacific'!$G$4:$G$14</c15:f>
                <c15:dlblRangeCache>
                  <c:ptCount val="9"/>
                  <c:pt idx="0">
                    <c:v> -   </c:v>
                  </c:pt>
                  <c:pt idx="1">
                    <c:v> 32 </c:v>
                  </c:pt>
                  <c:pt idx="2">
                    <c:v> 13 </c:v>
                  </c:pt>
                  <c:pt idx="3">
                    <c:v> -   </c:v>
                  </c:pt>
                  <c:pt idx="4">
                    <c:v> 57 </c:v>
                  </c:pt>
                  <c:pt idx="5">
                    <c:v> 6 </c:v>
                  </c:pt>
                  <c:pt idx="6">
                    <c:v> 46 </c:v>
                  </c:pt>
                  <c:pt idx="7">
                    <c:v> 3 </c:v>
                  </c:pt>
                  <c:pt idx="8">
                    <c:v> 29 </c:v>
                  </c:pt>
                </c15:dlblRangeCache>
              </c15:datalabelsRange>
            </c:ext>
            <c:ext xmlns:c16="http://schemas.microsoft.com/office/drawing/2014/chart" uri="{C3380CC4-5D6E-409C-BE32-E72D297353CC}">
              <c16:uniqueId val="{00000017-3D98-4113-B6B4-AC980F993A64}"/>
            </c:ext>
          </c:extLst>
        </c:ser>
        <c:ser>
          <c:idx val="2"/>
          <c:order val="2"/>
          <c:tx>
            <c:strRef>
              <c:f>'Spending by category_Pacific'!$E$3</c:f>
              <c:strCache>
                <c:ptCount val="1"/>
                <c:pt idx="0">
                  <c:v>Others</c:v>
                </c:pt>
              </c:strCache>
            </c:strRef>
          </c:tx>
          <c:spPr>
            <a:pattFill prst="dkUpDiag">
              <a:fgClr>
                <a:sysClr val="window" lastClr="FFFFFF">
                  <a:lumMod val="65000"/>
                </a:sysClr>
              </a:fgClr>
              <a:bgClr>
                <a:sysClr val="window" lastClr="FFFFFF"/>
              </a:bgClr>
            </a:patt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8-3D98-4113-B6B4-AC980F993A64}"/>
                </c:ext>
              </c:extLst>
            </c:dLbl>
            <c:dLbl>
              <c:idx val="1"/>
              <c:delete val="1"/>
              <c:extLst>
                <c:ext xmlns:c15="http://schemas.microsoft.com/office/drawing/2012/chart" uri="{CE6537A1-D6FC-4f65-9D91-7224C49458BB}"/>
                <c:ext xmlns:c16="http://schemas.microsoft.com/office/drawing/2014/chart" uri="{C3380CC4-5D6E-409C-BE32-E72D297353CC}">
                  <c16:uniqueId val="{00000019-3D98-4113-B6B4-AC980F993A64}"/>
                </c:ext>
              </c:extLst>
            </c:dLbl>
            <c:dLbl>
              <c:idx val="2"/>
              <c:tx>
                <c:rich>
                  <a:bodyPr/>
                  <a:lstStyle/>
                  <a:p>
                    <a:fld id="{F24D51A0-DFD5-4D0F-AF67-772317887D8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3D98-4113-B6B4-AC980F993A64}"/>
                </c:ext>
              </c:extLst>
            </c:dLbl>
            <c:dLbl>
              <c:idx val="3"/>
              <c:tx>
                <c:rich>
                  <a:bodyPr/>
                  <a:lstStyle/>
                  <a:p>
                    <a:fld id="{4E77C63C-2E99-41BF-857A-1C166CCD245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3D98-4113-B6B4-AC980F993A64}"/>
                </c:ext>
              </c:extLst>
            </c:dLbl>
            <c:dLbl>
              <c:idx val="4"/>
              <c:tx>
                <c:rich>
                  <a:bodyPr/>
                  <a:lstStyle/>
                  <a:p>
                    <a:fld id="{2F87B46A-C0FB-48BD-90A8-761D519B391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3D98-4113-B6B4-AC980F993A64}"/>
                </c:ext>
              </c:extLst>
            </c:dLbl>
            <c:dLbl>
              <c:idx val="5"/>
              <c:tx>
                <c:rich>
                  <a:bodyPr/>
                  <a:lstStyle/>
                  <a:p>
                    <a:r>
                      <a:rPr lang="en-US"/>
                      <a:t>28</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D-3D98-4113-B6B4-AC980F993A64}"/>
                </c:ext>
              </c:extLst>
            </c:dLbl>
            <c:dLbl>
              <c:idx val="6"/>
              <c:tx>
                <c:rich>
                  <a:bodyPr/>
                  <a:lstStyle/>
                  <a:p>
                    <a:r>
                      <a:rPr lang="en-US"/>
                      <a:t>80</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E-3D98-4113-B6B4-AC980F993A64}"/>
                </c:ext>
              </c:extLst>
            </c:dLbl>
            <c:dLbl>
              <c:idx val="7"/>
              <c:tx>
                <c:rich>
                  <a:bodyPr/>
                  <a:lstStyle/>
                  <a:p>
                    <a:fld id="{201FC882-8B4A-4793-8F7C-5147DB01218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3D98-4113-B6B4-AC980F993A64}"/>
                </c:ext>
              </c:extLst>
            </c:dLbl>
            <c:dLbl>
              <c:idx val="8"/>
              <c:tx>
                <c:rich>
                  <a:bodyPr/>
                  <a:lstStyle/>
                  <a:p>
                    <a:fld id="{85C7C9A9-F0F4-4417-8EF9-B986C83FB47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3D98-4113-B6B4-AC980F993A64}"/>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'Spending by category_Pacific'!$B$4:$B$14</c:f>
              <c:strCache>
                <c:ptCount val="9"/>
                <c:pt idx="0">
                  <c:v>Solomon Islands (2018)</c:v>
                </c:pt>
                <c:pt idx="1">
                  <c:v>Vanuatu (2016)</c:v>
                </c:pt>
                <c:pt idx="2">
                  <c:v>PNG (2019)</c:v>
                </c:pt>
                <c:pt idx="3">
                  <c:v>Kiribati (2019)</c:v>
                </c:pt>
                <c:pt idx="4">
                  <c:v>Marshall Islands (2012)</c:v>
                </c:pt>
                <c:pt idx="5">
                  <c:v>Micronesia (2017)</c:v>
                </c:pt>
                <c:pt idx="6">
                  <c:v>Samoa (2019)</c:v>
                </c:pt>
                <c:pt idx="7">
                  <c:v>Palau (2013)</c:v>
                </c:pt>
                <c:pt idx="8">
                  <c:v>Tuvalu (2013)</c:v>
                </c:pt>
              </c:strCache>
            </c:strRef>
          </c:cat>
          <c:val>
            <c:numRef>
              <c:f>'Spending by category_Pacific'!$E$4:$E$14</c:f>
              <c:numCache>
                <c:formatCode>_-* #,##0_-;\-* #,##0_-;_-* "-"??_-;_-@_-</c:formatCode>
                <c:ptCount val="9"/>
                <c:pt idx="0">
                  <c:v>0</c:v>
                </c:pt>
                <c:pt idx="1">
                  <c:v>0</c:v>
                </c:pt>
                <c:pt idx="2">
                  <c:v>12710317.850000001</c:v>
                </c:pt>
                <c:pt idx="3">
                  <c:v>126150</c:v>
                </c:pt>
                <c:pt idx="4">
                  <c:v>128056</c:v>
                </c:pt>
                <c:pt idx="5">
                  <c:v>326381</c:v>
                </c:pt>
                <c:pt idx="6">
                  <c:v>33653.846153846156</c:v>
                </c:pt>
                <c:pt idx="7">
                  <c:v>392522.763671875</c:v>
                </c:pt>
                <c:pt idx="8">
                  <c:v>24455</c:v>
                </c:pt>
              </c:numCache>
            </c:numRef>
          </c:val>
          <c:extLst>
            <c:ext xmlns:c15="http://schemas.microsoft.com/office/drawing/2012/chart" uri="{02D57815-91ED-43cb-92C2-25804820EDAC}">
              <c15:datalabelsRange>
                <c15:f>'Spending by category_Pacific'!$H$4:$H$14</c15:f>
                <c15:dlblRangeCache>
                  <c:ptCount val="9"/>
                  <c:pt idx="0">
                    <c:v> -   </c:v>
                  </c:pt>
                  <c:pt idx="1">
                    <c:v> -   </c:v>
                  </c:pt>
                  <c:pt idx="2">
                    <c:v> 53 </c:v>
                  </c:pt>
                  <c:pt idx="3">
                    <c:v> 76 </c:v>
                  </c:pt>
                  <c:pt idx="4">
                    <c:v> 29 </c:v>
                  </c:pt>
                  <c:pt idx="5">
                    <c:v> 81 </c:v>
                  </c:pt>
                  <c:pt idx="6">
                    <c:v> 42 </c:v>
                  </c:pt>
                  <c:pt idx="7">
                    <c:v> 96 </c:v>
                  </c:pt>
                  <c:pt idx="8">
                    <c:v> 71 </c:v>
                  </c:pt>
                </c15:dlblRangeCache>
              </c15:datalabelsRange>
            </c:ext>
            <c:ext xmlns:c16="http://schemas.microsoft.com/office/drawing/2014/chart" uri="{C3380CC4-5D6E-409C-BE32-E72D297353CC}">
              <c16:uniqueId val="{00000023-3D98-4113-B6B4-AC980F993A64}"/>
            </c:ext>
          </c:extLst>
        </c:ser>
        <c:dLbls>
          <c:showLegendKey val="0"/>
          <c:showVal val="0"/>
          <c:showCatName val="0"/>
          <c:showSerName val="0"/>
          <c:showPercent val="0"/>
          <c:showBubbleSize val="0"/>
        </c:dLbls>
        <c:gapWidth val="22"/>
        <c:overlap val="100"/>
        <c:axId val="267287168"/>
        <c:axId val="270197888"/>
      </c:barChart>
      <c:catAx>
        <c:axId val="267287168"/>
        <c:scaling>
          <c:orientation val="maxMin"/>
        </c:scaling>
        <c:delete val="0"/>
        <c:axPos val="l"/>
        <c:numFmt formatCode="General" sourceLinked="1"/>
        <c:majorTickMark val="out"/>
        <c:minorTickMark val="none"/>
        <c:tickLblPos val="nextTo"/>
        <c:crossAx val="270197888"/>
        <c:crosses val="autoZero"/>
        <c:auto val="1"/>
        <c:lblAlgn val="ctr"/>
        <c:lblOffset val="100"/>
        <c:noMultiLvlLbl val="0"/>
      </c:catAx>
      <c:valAx>
        <c:axId val="270197888"/>
        <c:scaling>
          <c:orientation val="minMax"/>
          <c:max val="1"/>
          <c:min val="0"/>
        </c:scaling>
        <c:delete val="0"/>
        <c:axPos val="t"/>
        <c:numFmt formatCode="0%" sourceLinked="1"/>
        <c:majorTickMark val="out"/>
        <c:minorTickMark val="none"/>
        <c:tickLblPos val="nextTo"/>
        <c:crossAx val="267287168"/>
        <c:crosses val="autoZero"/>
        <c:crossBetween val="between"/>
        <c:majorUnit val="0.2"/>
      </c:valAx>
    </c:plotArea>
    <c:legend>
      <c:legendPos val="b"/>
      <c:layout>
        <c:manualLayout>
          <c:xMode val="edge"/>
          <c:yMode val="edge"/>
          <c:x val="5.4409979583308885E-2"/>
          <c:y val="0.92170932140515005"/>
          <c:w val="0.92534243679666528"/>
          <c:h val="6.5560920941086911E-2"/>
        </c:manualLayout>
      </c:layout>
      <c:overlay val="0"/>
      <c:spPr>
        <a:noFill/>
      </c:spPr>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385286126206058E-2"/>
          <c:y val="8.3558503558606084E-2"/>
          <c:w val="0.92260417821891982"/>
          <c:h val="0.50408568616412464"/>
        </c:manualLayout>
      </c:layout>
      <c:barChart>
        <c:barDir val="col"/>
        <c:grouping val="percentStacked"/>
        <c:varyColors val="0"/>
        <c:ser>
          <c:idx val="0"/>
          <c:order val="0"/>
          <c:tx>
            <c:strRef>
              <c:f>'Prevention by funding source'!$C$1</c:f>
              <c:strCache>
                <c:ptCount val="1"/>
                <c:pt idx="0">
                  <c:v> Domestic Public </c:v>
                </c:pt>
              </c:strCache>
            </c:strRef>
          </c:tx>
          <c:spPr>
            <a:solidFill>
              <a:srgbClr val="00A99A"/>
            </a:solidFill>
            <a:ln>
              <a:noFill/>
            </a:ln>
          </c:spPr>
          <c:invertIfNegative val="0"/>
          <c:dPt>
            <c:idx val="15"/>
            <c:invertIfNegative val="0"/>
            <c:bubble3D val="0"/>
            <c:extLst>
              <c:ext xmlns:c16="http://schemas.microsoft.com/office/drawing/2014/chart" uri="{C3380CC4-5D6E-409C-BE32-E72D297353CC}">
                <c16:uniqueId val="{00000000-6545-4812-ABF4-57D4698C230B}"/>
              </c:ext>
            </c:extLst>
          </c:dPt>
          <c:cat>
            <c:strRef>
              <c:f>'Prevention by funding source'!$A$2:$A$18</c:f>
              <c:strCache>
                <c:ptCount val="17"/>
                <c:pt idx="0">
                  <c:v>India (2020)</c:v>
                </c:pt>
                <c:pt idx="1">
                  <c:v>Thailand (2019)</c:v>
                </c:pt>
                <c:pt idx="2">
                  <c:v>Malaysia (2020)</c:v>
                </c:pt>
                <c:pt idx="3">
                  <c:v>Fiji (2016)</c:v>
                </c:pt>
                <c:pt idx="4">
                  <c:v>Indonesia (2018)</c:v>
                </c:pt>
                <c:pt idx="5">
                  <c:v>PNG (2019)</c:v>
                </c:pt>
                <c:pt idx="6">
                  <c:v>Nepal (2020)</c:v>
                </c:pt>
                <c:pt idx="7">
                  <c:v>Bangladesh (2018)</c:v>
                </c:pt>
                <c:pt idx="8">
                  <c:v>Myanmar (2017)</c:v>
                </c:pt>
                <c:pt idx="9">
                  <c:v>Samoa (2019)</c:v>
                </c:pt>
                <c:pt idx="10">
                  <c:v>Lao PDR (2020)</c:v>
                </c:pt>
                <c:pt idx="11">
                  <c:v>Afghanistan (2018)</c:v>
                </c:pt>
                <c:pt idx="12">
                  <c:v>Cambodia (2017)</c:v>
                </c:pt>
                <c:pt idx="13">
                  <c:v>Kiribati (2017)</c:v>
                </c:pt>
                <c:pt idx="14">
                  <c:v>Micronesia (2017)</c:v>
                </c:pt>
                <c:pt idx="15">
                  <c:v>Mongolia (2019)</c:v>
                </c:pt>
                <c:pt idx="16">
                  <c:v>Vanuatu (2016)</c:v>
                </c:pt>
              </c:strCache>
            </c:strRef>
          </c:cat>
          <c:val>
            <c:numRef>
              <c:f>'Prevention by funding source'!$C$2:$C$18</c:f>
              <c:numCache>
                <c:formatCode>_(* #,##0_);_(* \(#,##0\);_(* "-"??_);_(@_)</c:formatCode>
                <c:ptCount val="17"/>
                <c:pt idx="0">
                  <c:v>73834285.714285716</c:v>
                </c:pt>
                <c:pt idx="1">
                  <c:v>31093104.215905461</c:v>
                </c:pt>
                <c:pt idx="2">
                  <c:v>1161027.4997024869</c:v>
                </c:pt>
                <c:pt idx="3">
                  <c:v>167065</c:v>
                </c:pt>
                <c:pt idx="4">
                  <c:v>2788614.26</c:v>
                </c:pt>
                <c:pt idx="5">
                  <c:v>766498.37</c:v>
                </c:pt>
                <c:pt idx="6">
                  <c:v>452735.67202028743</c:v>
                </c:pt>
                <c:pt idx="7">
                  <c:v>559108</c:v>
                </c:pt>
                <c:pt idx="8">
                  <c:v>1915352.1</c:v>
                </c:pt>
                <c:pt idx="9">
                  <c:v>1923.0769230769231</c:v>
                </c:pt>
                <c:pt idx="10">
                  <c:v>44723</c:v>
                </c:pt>
                <c:pt idx="11">
                  <c:v>29084.880000000001</c:v>
                </c:pt>
                <c:pt idx="12">
                  <c:v>74407</c:v>
                </c:pt>
              </c:numCache>
            </c:numRef>
          </c:val>
          <c:extLst>
            <c:ext xmlns:c16="http://schemas.microsoft.com/office/drawing/2014/chart" uri="{C3380CC4-5D6E-409C-BE32-E72D297353CC}">
              <c16:uniqueId val="{00000001-6545-4812-ABF4-57D4698C230B}"/>
            </c:ext>
          </c:extLst>
        </c:ser>
        <c:ser>
          <c:idx val="1"/>
          <c:order val="1"/>
          <c:tx>
            <c:strRef>
              <c:f>'Prevention by funding source'!$D$1</c:f>
              <c:strCache>
                <c:ptCount val="1"/>
                <c:pt idx="0">
                  <c:v> Domestic private </c:v>
                </c:pt>
              </c:strCache>
            </c:strRef>
          </c:tx>
          <c:spPr>
            <a:solidFill>
              <a:srgbClr val="CDC884"/>
            </a:solidFill>
            <a:ln>
              <a:noFill/>
            </a:ln>
          </c:spPr>
          <c:invertIfNegative val="0"/>
          <c:cat>
            <c:strRef>
              <c:f>'Prevention by funding source'!$A$2:$A$18</c:f>
              <c:strCache>
                <c:ptCount val="17"/>
                <c:pt idx="0">
                  <c:v>India (2020)</c:v>
                </c:pt>
                <c:pt idx="1">
                  <c:v>Thailand (2019)</c:v>
                </c:pt>
                <c:pt idx="2">
                  <c:v>Malaysia (2020)</c:v>
                </c:pt>
                <c:pt idx="3">
                  <c:v>Fiji (2016)</c:v>
                </c:pt>
                <c:pt idx="4">
                  <c:v>Indonesia (2018)</c:v>
                </c:pt>
                <c:pt idx="5">
                  <c:v>PNG (2019)</c:v>
                </c:pt>
                <c:pt idx="6">
                  <c:v>Nepal (2020)</c:v>
                </c:pt>
                <c:pt idx="7">
                  <c:v>Bangladesh (2018)</c:v>
                </c:pt>
                <c:pt idx="8">
                  <c:v>Myanmar (2017)</c:v>
                </c:pt>
                <c:pt idx="9">
                  <c:v>Samoa (2019)</c:v>
                </c:pt>
                <c:pt idx="10">
                  <c:v>Lao PDR (2020)</c:v>
                </c:pt>
                <c:pt idx="11">
                  <c:v>Afghanistan (2018)</c:v>
                </c:pt>
                <c:pt idx="12">
                  <c:v>Cambodia (2017)</c:v>
                </c:pt>
                <c:pt idx="13">
                  <c:v>Kiribati (2017)</c:v>
                </c:pt>
                <c:pt idx="14">
                  <c:v>Micronesia (2017)</c:v>
                </c:pt>
                <c:pt idx="15">
                  <c:v>Mongolia (2019)</c:v>
                </c:pt>
                <c:pt idx="16">
                  <c:v>Vanuatu (2016)</c:v>
                </c:pt>
              </c:strCache>
            </c:strRef>
          </c:cat>
          <c:val>
            <c:numRef>
              <c:f>'Prevention by funding source'!$D$2:$D$18</c:f>
              <c:numCache>
                <c:formatCode>_(* #,##0_);_(* \(#,##0\);_(* "-"??_);_(@_)</c:formatCode>
                <c:ptCount val="17"/>
                <c:pt idx="1">
                  <c:v>255509.42190993289</c:v>
                </c:pt>
                <c:pt idx="2">
                  <c:v>113109.34904200881</c:v>
                </c:pt>
                <c:pt idx="8">
                  <c:v>131232</c:v>
                </c:pt>
                <c:pt idx="12">
                  <c:v>64626</c:v>
                </c:pt>
              </c:numCache>
            </c:numRef>
          </c:val>
          <c:extLst>
            <c:ext xmlns:c16="http://schemas.microsoft.com/office/drawing/2014/chart" uri="{C3380CC4-5D6E-409C-BE32-E72D297353CC}">
              <c16:uniqueId val="{00000002-6545-4812-ABF4-57D4698C230B}"/>
            </c:ext>
          </c:extLst>
        </c:ser>
        <c:ser>
          <c:idx val="2"/>
          <c:order val="2"/>
          <c:tx>
            <c:strRef>
              <c:f>'Prevention by funding source'!$E$1</c:f>
              <c:strCache>
                <c:ptCount val="1"/>
                <c:pt idx="0">
                  <c:v> PEPFAR </c:v>
                </c:pt>
              </c:strCache>
            </c:strRef>
          </c:tx>
          <c:spPr>
            <a:solidFill>
              <a:srgbClr val="F78F20"/>
            </a:solidFill>
            <a:ln>
              <a:noFill/>
            </a:ln>
          </c:spPr>
          <c:invertIfNegative val="0"/>
          <c:cat>
            <c:strRef>
              <c:f>'Prevention by funding source'!$A$2:$A$18</c:f>
              <c:strCache>
                <c:ptCount val="17"/>
                <c:pt idx="0">
                  <c:v>India (2020)</c:v>
                </c:pt>
                <c:pt idx="1">
                  <c:v>Thailand (2019)</c:v>
                </c:pt>
                <c:pt idx="2">
                  <c:v>Malaysia (2020)</c:v>
                </c:pt>
                <c:pt idx="3">
                  <c:v>Fiji (2016)</c:v>
                </c:pt>
                <c:pt idx="4">
                  <c:v>Indonesia (2018)</c:v>
                </c:pt>
                <c:pt idx="5">
                  <c:v>PNG (2019)</c:v>
                </c:pt>
                <c:pt idx="6">
                  <c:v>Nepal (2020)</c:v>
                </c:pt>
                <c:pt idx="7">
                  <c:v>Bangladesh (2018)</c:v>
                </c:pt>
                <c:pt idx="8">
                  <c:v>Myanmar (2017)</c:v>
                </c:pt>
                <c:pt idx="9">
                  <c:v>Samoa (2019)</c:v>
                </c:pt>
                <c:pt idx="10">
                  <c:v>Lao PDR (2020)</c:v>
                </c:pt>
                <c:pt idx="11">
                  <c:v>Afghanistan (2018)</c:v>
                </c:pt>
                <c:pt idx="12">
                  <c:v>Cambodia (2017)</c:v>
                </c:pt>
                <c:pt idx="13">
                  <c:v>Kiribati (2017)</c:v>
                </c:pt>
                <c:pt idx="14">
                  <c:v>Micronesia (2017)</c:v>
                </c:pt>
                <c:pt idx="15">
                  <c:v>Mongolia (2019)</c:v>
                </c:pt>
                <c:pt idx="16">
                  <c:v>Vanuatu (2016)</c:v>
                </c:pt>
              </c:strCache>
            </c:strRef>
          </c:cat>
          <c:val>
            <c:numRef>
              <c:f>'Prevention by funding source'!$E$2:$E$18</c:f>
              <c:numCache>
                <c:formatCode>_(* #,##0_);_(* \(#,##0\);_(* "-"??_);_(@_)</c:formatCode>
                <c:ptCount val="17"/>
                <c:pt idx="1">
                  <c:v>4738652.9415522199</c:v>
                </c:pt>
                <c:pt idx="4">
                  <c:v>1164525.28</c:v>
                </c:pt>
                <c:pt idx="5">
                  <c:v>443978.37</c:v>
                </c:pt>
                <c:pt idx="6">
                  <c:v>607554.98352000013</c:v>
                </c:pt>
                <c:pt idx="8">
                  <c:v>6813889.4000000004</c:v>
                </c:pt>
                <c:pt idx="10">
                  <c:v>469086</c:v>
                </c:pt>
                <c:pt idx="13">
                  <c:v>0</c:v>
                </c:pt>
              </c:numCache>
            </c:numRef>
          </c:val>
          <c:extLst>
            <c:ext xmlns:c16="http://schemas.microsoft.com/office/drawing/2014/chart" uri="{C3380CC4-5D6E-409C-BE32-E72D297353CC}">
              <c16:uniqueId val="{00000003-6545-4812-ABF4-57D4698C230B}"/>
            </c:ext>
          </c:extLst>
        </c:ser>
        <c:ser>
          <c:idx val="3"/>
          <c:order val="3"/>
          <c:tx>
            <c:strRef>
              <c:f>'Prevention by funding source'!$F$1</c:f>
              <c:strCache>
                <c:ptCount val="1"/>
                <c:pt idx="0">
                  <c:v> Global Fund </c:v>
                </c:pt>
              </c:strCache>
            </c:strRef>
          </c:tx>
          <c:spPr>
            <a:solidFill>
              <a:srgbClr val="F26B73"/>
            </a:solidFill>
          </c:spPr>
          <c:invertIfNegative val="0"/>
          <c:cat>
            <c:strRef>
              <c:f>'Prevention by funding source'!$A$2:$A$18</c:f>
              <c:strCache>
                <c:ptCount val="17"/>
                <c:pt idx="0">
                  <c:v>India (2020)</c:v>
                </c:pt>
                <c:pt idx="1">
                  <c:v>Thailand (2019)</c:v>
                </c:pt>
                <c:pt idx="2">
                  <c:v>Malaysia (2020)</c:v>
                </c:pt>
                <c:pt idx="3">
                  <c:v>Fiji (2016)</c:v>
                </c:pt>
                <c:pt idx="4">
                  <c:v>Indonesia (2018)</c:v>
                </c:pt>
                <c:pt idx="5">
                  <c:v>PNG (2019)</c:v>
                </c:pt>
                <c:pt idx="6">
                  <c:v>Nepal (2020)</c:v>
                </c:pt>
                <c:pt idx="7">
                  <c:v>Bangladesh (2018)</c:v>
                </c:pt>
                <c:pt idx="8">
                  <c:v>Myanmar (2017)</c:v>
                </c:pt>
                <c:pt idx="9">
                  <c:v>Samoa (2019)</c:v>
                </c:pt>
                <c:pt idx="10">
                  <c:v>Lao PDR (2020)</c:v>
                </c:pt>
                <c:pt idx="11">
                  <c:v>Afghanistan (2018)</c:v>
                </c:pt>
                <c:pt idx="12">
                  <c:v>Cambodia (2017)</c:v>
                </c:pt>
                <c:pt idx="13">
                  <c:v>Kiribati (2017)</c:v>
                </c:pt>
                <c:pt idx="14">
                  <c:v>Micronesia (2017)</c:v>
                </c:pt>
                <c:pt idx="15">
                  <c:v>Mongolia (2019)</c:v>
                </c:pt>
                <c:pt idx="16">
                  <c:v>Vanuatu (2016)</c:v>
                </c:pt>
              </c:strCache>
            </c:strRef>
          </c:cat>
          <c:val>
            <c:numRef>
              <c:f>'Prevention by funding source'!$F$2:$F$18</c:f>
              <c:numCache>
                <c:formatCode>_(* #,##0_);_(* \(#,##0\);_(* "-"??_);_(@_)</c:formatCode>
                <c:ptCount val="17"/>
                <c:pt idx="1">
                  <c:v>1430880.912168636</c:v>
                </c:pt>
                <c:pt idx="2">
                  <c:v>574869.75127930497</c:v>
                </c:pt>
                <c:pt idx="4">
                  <c:v>3833118.45</c:v>
                </c:pt>
                <c:pt idx="5">
                  <c:v>1642571.04</c:v>
                </c:pt>
                <c:pt idx="6">
                  <c:v>2948619.01</c:v>
                </c:pt>
                <c:pt idx="7">
                  <c:v>5973933</c:v>
                </c:pt>
                <c:pt idx="8">
                  <c:v>10052883.9</c:v>
                </c:pt>
                <c:pt idx="9">
                  <c:v>25000</c:v>
                </c:pt>
                <c:pt idx="10">
                  <c:v>685592</c:v>
                </c:pt>
                <c:pt idx="11">
                  <c:v>1745434.7</c:v>
                </c:pt>
                <c:pt idx="12">
                  <c:v>1861111</c:v>
                </c:pt>
                <c:pt idx="13">
                  <c:v>25512.36</c:v>
                </c:pt>
                <c:pt idx="14">
                  <c:v>15128</c:v>
                </c:pt>
                <c:pt idx="15">
                  <c:v>800000</c:v>
                </c:pt>
              </c:numCache>
            </c:numRef>
          </c:val>
          <c:extLst>
            <c:ext xmlns:c16="http://schemas.microsoft.com/office/drawing/2014/chart" uri="{C3380CC4-5D6E-409C-BE32-E72D297353CC}">
              <c16:uniqueId val="{00000004-6545-4812-ABF4-57D4698C230B}"/>
            </c:ext>
          </c:extLst>
        </c:ser>
        <c:ser>
          <c:idx val="4"/>
          <c:order val="4"/>
          <c:tx>
            <c:strRef>
              <c:f>'Prevention by funding source'!$G$1</c:f>
              <c:strCache>
                <c:ptCount val="1"/>
                <c:pt idx="0">
                  <c:v> All other international </c:v>
                </c:pt>
              </c:strCache>
            </c:strRef>
          </c:tx>
          <c:spPr>
            <a:pattFill prst="dkUpDiag">
              <a:fgClr>
                <a:srgbClr val="E31837"/>
              </a:fgClr>
              <a:bgClr>
                <a:sysClr val="window" lastClr="FFFFFF"/>
              </a:bgClr>
            </a:pattFill>
          </c:spPr>
          <c:invertIfNegative val="0"/>
          <c:cat>
            <c:strRef>
              <c:f>'Prevention by funding source'!$A$2:$A$18</c:f>
              <c:strCache>
                <c:ptCount val="17"/>
                <c:pt idx="0">
                  <c:v>India (2020)</c:v>
                </c:pt>
                <c:pt idx="1">
                  <c:v>Thailand (2019)</c:v>
                </c:pt>
                <c:pt idx="2">
                  <c:v>Malaysia (2020)</c:v>
                </c:pt>
                <c:pt idx="3">
                  <c:v>Fiji (2016)</c:v>
                </c:pt>
                <c:pt idx="4">
                  <c:v>Indonesia (2018)</c:v>
                </c:pt>
                <c:pt idx="5">
                  <c:v>PNG (2019)</c:v>
                </c:pt>
                <c:pt idx="6">
                  <c:v>Nepal (2020)</c:v>
                </c:pt>
                <c:pt idx="7">
                  <c:v>Bangladesh (2018)</c:v>
                </c:pt>
                <c:pt idx="8">
                  <c:v>Myanmar (2017)</c:v>
                </c:pt>
                <c:pt idx="9">
                  <c:v>Samoa (2019)</c:v>
                </c:pt>
                <c:pt idx="10">
                  <c:v>Lao PDR (2020)</c:v>
                </c:pt>
                <c:pt idx="11">
                  <c:v>Afghanistan (2018)</c:v>
                </c:pt>
                <c:pt idx="12">
                  <c:v>Cambodia (2017)</c:v>
                </c:pt>
                <c:pt idx="13">
                  <c:v>Kiribati (2017)</c:v>
                </c:pt>
                <c:pt idx="14">
                  <c:v>Micronesia (2017)</c:v>
                </c:pt>
                <c:pt idx="15">
                  <c:v>Mongolia (2019)</c:v>
                </c:pt>
                <c:pt idx="16">
                  <c:v>Vanuatu (2016)</c:v>
                </c:pt>
              </c:strCache>
            </c:strRef>
          </c:cat>
          <c:val>
            <c:numRef>
              <c:f>'Prevention by funding source'!$G$2:$G$18</c:f>
              <c:numCache>
                <c:formatCode>_(* #,##0_);_(* \(#,##0\);_(* "-"??_);_(@_)</c:formatCode>
                <c:ptCount val="17"/>
                <c:pt idx="1">
                  <c:v>84500.223570744507</c:v>
                </c:pt>
                <c:pt idx="2">
                  <c:v>37508.018564798287</c:v>
                </c:pt>
                <c:pt idx="3">
                  <c:v>127395</c:v>
                </c:pt>
                <c:pt idx="4">
                  <c:v>1019033.6300000001</c:v>
                </c:pt>
                <c:pt idx="5">
                  <c:v>263929.59999999974</c:v>
                </c:pt>
                <c:pt idx="6">
                  <c:v>2000</c:v>
                </c:pt>
                <c:pt idx="7">
                  <c:v>377155</c:v>
                </c:pt>
                <c:pt idx="8">
                  <c:v>6528862.6999999993</c:v>
                </c:pt>
                <c:pt idx="9">
                  <c:v>9615.3846153846171</c:v>
                </c:pt>
                <c:pt idx="10">
                  <c:v>70612</c:v>
                </c:pt>
                <c:pt idx="12">
                  <c:v>3098314</c:v>
                </c:pt>
                <c:pt idx="14">
                  <c:v>7374</c:v>
                </c:pt>
                <c:pt idx="16">
                  <c:v>27525.67</c:v>
                </c:pt>
              </c:numCache>
            </c:numRef>
          </c:val>
          <c:extLst>
            <c:ext xmlns:c16="http://schemas.microsoft.com/office/drawing/2014/chart" uri="{C3380CC4-5D6E-409C-BE32-E72D297353CC}">
              <c16:uniqueId val="{00000005-6545-4812-ABF4-57D4698C230B}"/>
            </c:ext>
          </c:extLst>
        </c:ser>
        <c:dLbls>
          <c:showLegendKey val="0"/>
          <c:showVal val="0"/>
          <c:showCatName val="0"/>
          <c:showSerName val="0"/>
          <c:showPercent val="0"/>
          <c:showBubbleSize val="0"/>
        </c:dLbls>
        <c:gapWidth val="36"/>
        <c:overlap val="100"/>
        <c:axId val="294240256"/>
        <c:axId val="294241792"/>
      </c:barChart>
      <c:catAx>
        <c:axId val="294240256"/>
        <c:scaling>
          <c:orientation val="minMax"/>
        </c:scaling>
        <c:delete val="0"/>
        <c:axPos val="b"/>
        <c:numFmt formatCode="General" sourceLinked="0"/>
        <c:majorTickMark val="none"/>
        <c:minorTickMark val="none"/>
        <c:tickLblPos val="nextTo"/>
        <c:txPr>
          <a:bodyPr rot="-5400000" vert="horz"/>
          <a:lstStyle/>
          <a:p>
            <a:pPr>
              <a:defRPr/>
            </a:pPr>
            <a:endParaRPr lang="en-US"/>
          </a:p>
        </c:txPr>
        <c:crossAx val="294241792"/>
        <c:crosses val="autoZero"/>
        <c:auto val="1"/>
        <c:lblAlgn val="ctr"/>
        <c:lblOffset val="100"/>
        <c:noMultiLvlLbl val="0"/>
      </c:catAx>
      <c:valAx>
        <c:axId val="294241792"/>
        <c:scaling>
          <c:orientation val="minMax"/>
          <c:max val="1"/>
          <c:min val="0"/>
        </c:scaling>
        <c:delete val="0"/>
        <c:axPos val="l"/>
        <c:numFmt formatCode="0%" sourceLinked="1"/>
        <c:majorTickMark val="none"/>
        <c:minorTickMark val="none"/>
        <c:tickLblPos val="nextTo"/>
        <c:spPr>
          <a:ln w="9525">
            <a:noFill/>
          </a:ln>
        </c:spPr>
        <c:crossAx val="294240256"/>
        <c:crosses val="autoZero"/>
        <c:crossBetween val="between"/>
        <c:majorUnit val="0.2"/>
      </c:valAx>
    </c:plotArea>
    <c:legend>
      <c:legendPos val="b"/>
      <c:overlay val="0"/>
      <c:spPr>
        <a:noFill/>
      </c:spPr>
      <c:txPr>
        <a:bodyPr/>
        <a:lstStyle/>
        <a:p>
          <a:pPr rtl="0">
            <a:defRPr/>
          </a:pPr>
          <a:endParaRPr lang="en-US"/>
        </a:p>
      </c:txPr>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385286126206058E-2"/>
          <c:y val="8.3558503558606084E-2"/>
          <c:w val="0.92260417821891982"/>
          <c:h val="0.50408568616412464"/>
        </c:manualLayout>
      </c:layout>
      <c:barChart>
        <c:barDir val="col"/>
        <c:grouping val="percentStacked"/>
        <c:varyColors val="0"/>
        <c:ser>
          <c:idx val="0"/>
          <c:order val="0"/>
          <c:tx>
            <c:strRef>
              <c:f>'Proportion_Preven spend + PrEP'!$C$2</c:f>
              <c:strCache>
                <c:ptCount val="1"/>
                <c:pt idx="0">
                  <c:v>MSM</c:v>
                </c:pt>
              </c:strCache>
            </c:strRef>
          </c:tx>
          <c:spPr>
            <a:solidFill>
              <a:srgbClr val="F26B73"/>
            </a:solidFill>
            <a:ln>
              <a:noFill/>
            </a:ln>
          </c:spPr>
          <c:invertIfNegative val="0"/>
          <c:dPt>
            <c:idx val="15"/>
            <c:invertIfNegative val="0"/>
            <c:bubble3D val="0"/>
            <c:extLst>
              <c:ext xmlns:c16="http://schemas.microsoft.com/office/drawing/2014/chart" uri="{C3380CC4-5D6E-409C-BE32-E72D297353CC}">
                <c16:uniqueId val="{00000000-05FC-4CEB-8D63-57411A3F21C8}"/>
              </c:ext>
            </c:extLst>
          </c:dPt>
          <c:dLbls>
            <c:dLbl>
              <c:idx val="0"/>
              <c:tx>
                <c:rich>
                  <a:bodyPr/>
                  <a:lstStyle/>
                  <a:p>
                    <a:fld id="{30F02C9F-F100-41D6-9725-D5F587320FA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5FC-4CEB-8D63-57411A3F21C8}"/>
                </c:ext>
              </c:extLst>
            </c:dLbl>
            <c:dLbl>
              <c:idx val="1"/>
              <c:tx>
                <c:rich>
                  <a:bodyPr/>
                  <a:lstStyle/>
                  <a:p>
                    <a:fld id="{B446A7C3-D047-4037-96D7-507AB0BE284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5FC-4CEB-8D63-57411A3F21C8}"/>
                </c:ext>
              </c:extLst>
            </c:dLbl>
            <c:dLbl>
              <c:idx val="2"/>
              <c:tx>
                <c:rich>
                  <a:bodyPr/>
                  <a:lstStyle/>
                  <a:p>
                    <a:fld id="{8A08B424-D841-4FA4-9766-A61039A654C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5FC-4CEB-8D63-57411A3F21C8}"/>
                </c:ext>
              </c:extLst>
            </c:dLbl>
            <c:dLbl>
              <c:idx val="3"/>
              <c:tx>
                <c:rich>
                  <a:bodyPr/>
                  <a:lstStyle/>
                  <a:p>
                    <a:fld id="{9AF20B35-1418-47E5-A4BC-F8FA29631BE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5FC-4CEB-8D63-57411A3F21C8}"/>
                </c:ext>
              </c:extLst>
            </c:dLbl>
            <c:dLbl>
              <c:idx val="4"/>
              <c:tx>
                <c:rich>
                  <a:bodyPr/>
                  <a:lstStyle/>
                  <a:p>
                    <a:fld id="{8F999B5E-B654-40BC-AB7A-7D3D073D862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5FC-4CEB-8D63-57411A3F21C8}"/>
                </c:ext>
              </c:extLst>
            </c:dLbl>
            <c:dLbl>
              <c:idx val="5"/>
              <c:tx>
                <c:rich>
                  <a:bodyPr/>
                  <a:lstStyle/>
                  <a:p>
                    <a:fld id="{F77801F2-D1FE-4991-9AB6-F00EA7D7638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5FC-4CEB-8D63-57411A3F21C8}"/>
                </c:ext>
              </c:extLst>
            </c:dLbl>
            <c:dLbl>
              <c:idx val="6"/>
              <c:tx>
                <c:rich>
                  <a:bodyPr/>
                  <a:lstStyle/>
                  <a:p>
                    <a:fld id="{9A709B39-2803-416E-9E83-45EED09AB51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5FC-4CEB-8D63-57411A3F21C8}"/>
                </c:ext>
              </c:extLst>
            </c:dLbl>
            <c:dLbl>
              <c:idx val="7"/>
              <c:tx>
                <c:rich>
                  <a:bodyPr/>
                  <a:lstStyle/>
                  <a:p>
                    <a:fld id="{4E38EF9B-AC45-4CB4-9165-F2570BC6852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5FC-4CEB-8D63-57411A3F21C8}"/>
                </c:ext>
              </c:extLst>
            </c:dLbl>
            <c:dLbl>
              <c:idx val="8"/>
              <c:tx>
                <c:rich>
                  <a:bodyPr/>
                  <a:lstStyle/>
                  <a:p>
                    <a:fld id="{B74AD5B6-645F-44EF-B4A2-BF71814926F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5FC-4CEB-8D63-57411A3F21C8}"/>
                </c:ext>
              </c:extLst>
            </c:dLbl>
            <c:dLbl>
              <c:idx val="9"/>
              <c:tx>
                <c:rich>
                  <a:bodyPr/>
                  <a:lstStyle/>
                  <a:p>
                    <a:fld id="{81E5DC44-3857-4545-B805-9E879182CE4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5FC-4CEB-8D63-57411A3F21C8}"/>
                </c:ext>
              </c:extLst>
            </c:dLbl>
            <c:dLbl>
              <c:idx val="10"/>
              <c:tx>
                <c:rich>
                  <a:bodyPr/>
                  <a:lstStyle/>
                  <a:p>
                    <a:fld id="{79E28B23-45CC-45BA-8F6A-310B6972187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05FC-4CEB-8D63-57411A3F21C8}"/>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'Proportion_Preven spend + PrEP'!$A$3:$A$13</c:f>
              <c:strCache>
                <c:ptCount val="11"/>
                <c:pt idx="0">
                  <c:v>Afghanistan (2018)</c:v>
                </c:pt>
                <c:pt idx="1">
                  <c:v>Vanuatu (2016)</c:v>
                </c:pt>
                <c:pt idx="2">
                  <c:v>Myanmar (2017)</c:v>
                </c:pt>
                <c:pt idx="3">
                  <c:v>Nepal (2020)</c:v>
                </c:pt>
                <c:pt idx="4">
                  <c:v>PNG (2019)</c:v>
                </c:pt>
                <c:pt idx="5">
                  <c:v>Thailand (2019)</c:v>
                </c:pt>
                <c:pt idx="6">
                  <c:v>Malaysia (2020)</c:v>
                </c:pt>
                <c:pt idx="7">
                  <c:v>Indonesia (2018)</c:v>
                </c:pt>
                <c:pt idx="8">
                  <c:v>Bangladesh (2018)</c:v>
                </c:pt>
                <c:pt idx="9">
                  <c:v>Lao PDR (2020)</c:v>
                </c:pt>
                <c:pt idx="10">
                  <c:v>Mongolia (2019)</c:v>
                </c:pt>
              </c:strCache>
            </c:strRef>
          </c:cat>
          <c:val>
            <c:numRef>
              <c:f>'Proportion_Preven spend + PrEP'!$C$3:$C$13</c:f>
              <c:numCache>
                <c:formatCode>_(* #,##0_);_(* \(#,##0\);_(* "-"??_);_(@_)</c:formatCode>
                <c:ptCount val="11"/>
                <c:pt idx="0">
                  <c:v>84407.4</c:v>
                </c:pt>
                <c:pt idx="1">
                  <c:v>2743.39</c:v>
                </c:pt>
                <c:pt idx="2">
                  <c:v>2856177.1</c:v>
                </c:pt>
                <c:pt idx="3">
                  <c:v>543827.72336000006</c:v>
                </c:pt>
                <c:pt idx="4">
                  <c:v>455550.39</c:v>
                </c:pt>
                <c:pt idx="5">
                  <c:v>6727966.4330884703</c:v>
                </c:pt>
                <c:pt idx="6">
                  <c:v>435558.68380340352</c:v>
                </c:pt>
                <c:pt idx="7">
                  <c:v>2824656.02</c:v>
                </c:pt>
                <c:pt idx="8">
                  <c:v>2289687</c:v>
                </c:pt>
                <c:pt idx="9">
                  <c:v>781534</c:v>
                </c:pt>
                <c:pt idx="10">
                  <c:v>500000</c:v>
                </c:pt>
              </c:numCache>
            </c:numRef>
          </c:val>
          <c:extLst>
            <c:ext xmlns:c15="http://schemas.microsoft.com/office/drawing/2012/chart" uri="{02D57815-91ED-43cb-92C2-25804820EDAC}">
              <c15:datalabelsRange>
                <c15:f>'Proportion_Preven spend + PrEP'!$I$3:$I$13</c15:f>
                <c15:dlblRangeCache>
                  <c:ptCount val="11"/>
                  <c:pt idx="0">
                    <c:v>5</c:v>
                  </c:pt>
                  <c:pt idx="1">
                    <c:v>10</c:v>
                  </c:pt>
                  <c:pt idx="2">
                    <c:v>11</c:v>
                  </c:pt>
                  <c:pt idx="3">
                    <c:v>13</c:v>
                  </c:pt>
                  <c:pt idx="4">
                    <c:v>15</c:v>
                  </c:pt>
                  <c:pt idx="5">
                    <c:v>17</c:v>
                  </c:pt>
                  <c:pt idx="6">
                    <c:v>23</c:v>
                  </c:pt>
                  <c:pt idx="7">
                    <c:v>32</c:v>
                  </c:pt>
                  <c:pt idx="8">
                    <c:v>33</c:v>
                  </c:pt>
                  <c:pt idx="9">
                    <c:v>61</c:v>
                  </c:pt>
                  <c:pt idx="10">
                    <c:v>63</c:v>
                  </c:pt>
                </c15:dlblRangeCache>
              </c15:datalabelsRange>
            </c:ext>
            <c:ext xmlns:c16="http://schemas.microsoft.com/office/drawing/2014/chart" uri="{C3380CC4-5D6E-409C-BE32-E72D297353CC}">
              <c16:uniqueId val="{0000000C-05FC-4CEB-8D63-57411A3F21C8}"/>
            </c:ext>
          </c:extLst>
        </c:ser>
        <c:ser>
          <c:idx val="1"/>
          <c:order val="1"/>
          <c:tx>
            <c:strRef>
              <c:f>'Proportion_Preven spend + PrEP'!$D$2</c:f>
              <c:strCache>
                <c:ptCount val="1"/>
                <c:pt idx="0">
                  <c:v>SW and clients</c:v>
                </c:pt>
              </c:strCache>
            </c:strRef>
          </c:tx>
          <c:spPr>
            <a:solidFill>
              <a:srgbClr val="CDC884"/>
            </a:solidFill>
            <a:ln>
              <a:noFill/>
            </a:ln>
          </c:spPr>
          <c:invertIfNegative val="0"/>
          <c:dLbls>
            <c:dLbl>
              <c:idx val="0"/>
              <c:tx>
                <c:rich>
                  <a:bodyPr/>
                  <a:lstStyle/>
                  <a:p>
                    <a:fld id="{9E041C44-B492-4AEA-BF2A-4BC741C6648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05FC-4CEB-8D63-57411A3F21C8}"/>
                </c:ext>
              </c:extLst>
            </c:dLbl>
            <c:dLbl>
              <c:idx val="1"/>
              <c:tx>
                <c:rich>
                  <a:bodyPr/>
                  <a:lstStyle/>
                  <a:p>
                    <a:fld id="{E7FA0E4C-5568-4620-AF2C-9C6FDC3CD8F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5FC-4CEB-8D63-57411A3F21C8}"/>
                </c:ext>
              </c:extLst>
            </c:dLbl>
            <c:dLbl>
              <c:idx val="2"/>
              <c:tx>
                <c:rich>
                  <a:bodyPr/>
                  <a:lstStyle/>
                  <a:p>
                    <a:fld id="{1756E6AB-8F4B-4F24-B69D-5676FB4FBD1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5FC-4CEB-8D63-57411A3F21C8}"/>
                </c:ext>
              </c:extLst>
            </c:dLbl>
            <c:dLbl>
              <c:idx val="3"/>
              <c:tx>
                <c:rich>
                  <a:bodyPr/>
                  <a:lstStyle/>
                  <a:p>
                    <a:fld id="{5F3875D2-A570-4313-BB45-63FF73C1FBD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5FC-4CEB-8D63-57411A3F21C8}"/>
                </c:ext>
              </c:extLst>
            </c:dLbl>
            <c:dLbl>
              <c:idx val="4"/>
              <c:tx>
                <c:rich>
                  <a:bodyPr/>
                  <a:lstStyle/>
                  <a:p>
                    <a:fld id="{0BE8DEBF-72F8-4581-8632-2538080D031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05FC-4CEB-8D63-57411A3F21C8}"/>
                </c:ext>
              </c:extLst>
            </c:dLbl>
            <c:dLbl>
              <c:idx val="5"/>
              <c:tx>
                <c:rich>
                  <a:bodyPr/>
                  <a:lstStyle/>
                  <a:p>
                    <a:fld id="{220D2DF1-A444-4680-ACE9-90B419A5B24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05FC-4CEB-8D63-57411A3F21C8}"/>
                </c:ext>
              </c:extLst>
            </c:dLbl>
            <c:dLbl>
              <c:idx val="6"/>
              <c:tx>
                <c:rich>
                  <a:bodyPr/>
                  <a:lstStyle/>
                  <a:p>
                    <a:fld id="{BEAFBAB6-88A2-4939-BDAF-F4B00EB9803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05FC-4CEB-8D63-57411A3F21C8}"/>
                </c:ext>
              </c:extLst>
            </c:dLbl>
            <c:dLbl>
              <c:idx val="7"/>
              <c:tx>
                <c:rich>
                  <a:bodyPr/>
                  <a:lstStyle/>
                  <a:p>
                    <a:fld id="{5BC356D0-FE51-4DE3-962D-2B179E30416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05FC-4CEB-8D63-57411A3F21C8}"/>
                </c:ext>
              </c:extLst>
            </c:dLbl>
            <c:dLbl>
              <c:idx val="8"/>
              <c:tx>
                <c:rich>
                  <a:bodyPr/>
                  <a:lstStyle/>
                  <a:p>
                    <a:fld id="{35A15108-C592-43DA-99CF-D5B288991A7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05FC-4CEB-8D63-57411A3F21C8}"/>
                </c:ext>
              </c:extLst>
            </c:dLbl>
            <c:dLbl>
              <c:idx val="9"/>
              <c:tx>
                <c:rich>
                  <a:bodyPr/>
                  <a:lstStyle/>
                  <a:p>
                    <a:fld id="{30464732-616A-47F0-9A47-EF0E386FDD4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05FC-4CEB-8D63-57411A3F21C8}"/>
                </c:ext>
              </c:extLst>
            </c:dLbl>
            <c:dLbl>
              <c:idx val="10"/>
              <c:tx>
                <c:rich>
                  <a:bodyPr/>
                  <a:lstStyle/>
                  <a:p>
                    <a:fld id="{B53D076C-C658-4B63-8917-A9C779EEFFE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05FC-4CEB-8D63-57411A3F21C8}"/>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'Proportion_Preven spend + PrEP'!$A$3:$A$13</c:f>
              <c:strCache>
                <c:ptCount val="11"/>
                <c:pt idx="0">
                  <c:v>Afghanistan (2018)</c:v>
                </c:pt>
                <c:pt idx="1">
                  <c:v>Vanuatu (2016)</c:v>
                </c:pt>
                <c:pt idx="2">
                  <c:v>Myanmar (2017)</c:v>
                </c:pt>
                <c:pt idx="3">
                  <c:v>Nepal (2020)</c:v>
                </c:pt>
                <c:pt idx="4">
                  <c:v>PNG (2019)</c:v>
                </c:pt>
                <c:pt idx="5">
                  <c:v>Thailand (2019)</c:v>
                </c:pt>
                <c:pt idx="6">
                  <c:v>Malaysia (2020)</c:v>
                </c:pt>
                <c:pt idx="7">
                  <c:v>Indonesia (2018)</c:v>
                </c:pt>
                <c:pt idx="8">
                  <c:v>Bangladesh (2018)</c:v>
                </c:pt>
                <c:pt idx="9">
                  <c:v>Lao PDR (2020)</c:v>
                </c:pt>
                <c:pt idx="10">
                  <c:v>Mongolia (2019)</c:v>
                </c:pt>
              </c:strCache>
            </c:strRef>
          </c:cat>
          <c:val>
            <c:numRef>
              <c:f>'Proportion_Preven spend + PrEP'!$D$3:$D$13</c:f>
              <c:numCache>
                <c:formatCode>_(* #,##0_);_(* \(#,##0\);_(* "-"??_);_(@_)</c:formatCode>
                <c:ptCount val="11"/>
                <c:pt idx="0">
                  <c:v>49958.03</c:v>
                </c:pt>
                <c:pt idx="1">
                  <c:v>963.4</c:v>
                </c:pt>
                <c:pt idx="2">
                  <c:v>4492079.7</c:v>
                </c:pt>
                <c:pt idx="3">
                  <c:v>344345.73936000001</c:v>
                </c:pt>
                <c:pt idx="4">
                  <c:v>1874399.92</c:v>
                </c:pt>
                <c:pt idx="5">
                  <c:v>3634416.4749281378</c:v>
                </c:pt>
                <c:pt idx="6">
                  <c:v>68342.403903367842</c:v>
                </c:pt>
                <c:pt idx="7">
                  <c:v>647621.39</c:v>
                </c:pt>
                <c:pt idx="8">
                  <c:v>1713674</c:v>
                </c:pt>
                <c:pt idx="9">
                  <c:v>362707</c:v>
                </c:pt>
                <c:pt idx="10">
                  <c:v>300000</c:v>
                </c:pt>
              </c:numCache>
            </c:numRef>
          </c:val>
          <c:extLst>
            <c:ext xmlns:c15="http://schemas.microsoft.com/office/drawing/2012/chart" uri="{02D57815-91ED-43cb-92C2-25804820EDAC}">
              <c15:datalabelsRange>
                <c15:f>'Proportion_Preven spend + PrEP'!$J$3:$J$13</c15:f>
                <c15:dlblRangeCache>
                  <c:ptCount val="11"/>
                  <c:pt idx="0">
                    <c:v>3</c:v>
                  </c:pt>
                  <c:pt idx="1">
                    <c:v>4</c:v>
                  </c:pt>
                  <c:pt idx="2">
                    <c:v>18</c:v>
                  </c:pt>
                  <c:pt idx="3">
                    <c:v>9</c:v>
                  </c:pt>
                  <c:pt idx="4">
                    <c:v>60</c:v>
                  </c:pt>
                  <c:pt idx="5">
                    <c:v>9</c:v>
                  </c:pt>
                  <c:pt idx="6">
                    <c:v>4</c:v>
                  </c:pt>
                  <c:pt idx="7">
                    <c:v>7</c:v>
                  </c:pt>
                  <c:pt idx="8">
                    <c:v>25</c:v>
                  </c:pt>
                  <c:pt idx="9">
                    <c:v>28</c:v>
                  </c:pt>
                  <c:pt idx="10">
                    <c:v>38</c:v>
                  </c:pt>
                </c15:dlblRangeCache>
              </c15:datalabelsRange>
            </c:ext>
            <c:ext xmlns:c16="http://schemas.microsoft.com/office/drawing/2014/chart" uri="{C3380CC4-5D6E-409C-BE32-E72D297353CC}">
              <c16:uniqueId val="{00000018-05FC-4CEB-8D63-57411A3F21C8}"/>
            </c:ext>
          </c:extLst>
        </c:ser>
        <c:ser>
          <c:idx val="2"/>
          <c:order val="2"/>
          <c:tx>
            <c:strRef>
              <c:f>'Proportion_Preven spend + PrEP'!$E$2</c:f>
              <c:strCache>
                <c:ptCount val="1"/>
                <c:pt idx="0">
                  <c:v>PWID</c:v>
                </c:pt>
              </c:strCache>
            </c:strRef>
          </c:tx>
          <c:spPr>
            <a:solidFill>
              <a:srgbClr val="00B0F0"/>
            </a:solidFill>
            <a:ln>
              <a:noFill/>
            </a:ln>
          </c:spPr>
          <c:invertIfNegative val="0"/>
          <c:dLbls>
            <c:dLbl>
              <c:idx val="0"/>
              <c:tx>
                <c:rich>
                  <a:bodyPr/>
                  <a:lstStyle/>
                  <a:p>
                    <a:fld id="{338CCCA0-A707-48EC-9AF4-B2685A87B1B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05FC-4CEB-8D63-57411A3F21C8}"/>
                </c:ext>
              </c:extLst>
            </c:dLbl>
            <c:dLbl>
              <c:idx val="1"/>
              <c:delete val="1"/>
              <c:extLst>
                <c:ext xmlns:c15="http://schemas.microsoft.com/office/drawing/2012/chart" uri="{CE6537A1-D6FC-4f65-9D91-7224C49458BB}"/>
                <c:ext xmlns:c16="http://schemas.microsoft.com/office/drawing/2014/chart" uri="{C3380CC4-5D6E-409C-BE32-E72D297353CC}">
                  <c16:uniqueId val="{0000001A-05FC-4CEB-8D63-57411A3F21C8}"/>
                </c:ext>
              </c:extLst>
            </c:dLbl>
            <c:dLbl>
              <c:idx val="2"/>
              <c:tx>
                <c:rich>
                  <a:bodyPr/>
                  <a:lstStyle/>
                  <a:p>
                    <a:fld id="{5C05547C-9B8D-4054-BD88-CDB2FFE4113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05FC-4CEB-8D63-57411A3F21C8}"/>
                </c:ext>
              </c:extLst>
            </c:dLbl>
            <c:dLbl>
              <c:idx val="3"/>
              <c:tx>
                <c:rich>
                  <a:bodyPr/>
                  <a:lstStyle/>
                  <a:p>
                    <a:fld id="{6A51BE62-0AAB-4ADB-9A6B-1494F39D615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05FC-4CEB-8D63-57411A3F21C8}"/>
                </c:ext>
              </c:extLst>
            </c:dLbl>
            <c:dLbl>
              <c:idx val="4"/>
              <c:delete val="1"/>
              <c:extLst>
                <c:ext xmlns:c15="http://schemas.microsoft.com/office/drawing/2012/chart" uri="{CE6537A1-D6FC-4f65-9D91-7224C49458BB}"/>
                <c:ext xmlns:c16="http://schemas.microsoft.com/office/drawing/2014/chart" uri="{C3380CC4-5D6E-409C-BE32-E72D297353CC}">
                  <c16:uniqueId val="{0000001D-05FC-4CEB-8D63-57411A3F21C8}"/>
                </c:ext>
              </c:extLst>
            </c:dLbl>
            <c:dLbl>
              <c:idx val="5"/>
              <c:tx>
                <c:rich>
                  <a:bodyPr/>
                  <a:lstStyle/>
                  <a:p>
                    <a:fld id="{E54E4DB6-ABE9-4DEB-8F50-4C65B6155A9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05FC-4CEB-8D63-57411A3F21C8}"/>
                </c:ext>
              </c:extLst>
            </c:dLbl>
            <c:dLbl>
              <c:idx val="6"/>
              <c:tx>
                <c:rich>
                  <a:bodyPr/>
                  <a:lstStyle/>
                  <a:p>
                    <a:fld id="{643B3354-B225-47DC-A2C5-B1DCB1261CF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05FC-4CEB-8D63-57411A3F21C8}"/>
                </c:ext>
              </c:extLst>
            </c:dLbl>
            <c:dLbl>
              <c:idx val="7"/>
              <c:tx>
                <c:rich>
                  <a:bodyPr/>
                  <a:lstStyle/>
                  <a:p>
                    <a:fld id="{102AD343-A309-4513-A944-3BD48F3ADD0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05FC-4CEB-8D63-57411A3F21C8}"/>
                </c:ext>
              </c:extLst>
            </c:dLbl>
            <c:dLbl>
              <c:idx val="8"/>
              <c:tx>
                <c:rich>
                  <a:bodyPr/>
                  <a:lstStyle/>
                  <a:p>
                    <a:fld id="{090AFD38-453E-44EB-82E1-D2CF4A2472B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05FC-4CEB-8D63-57411A3F21C8}"/>
                </c:ext>
              </c:extLst>
            </c:dLbl>
            <c:dLbl>
              <c:idx val="9"/>
              <c:delete val="1"/>
              <c:extLst>
                <c:ext xmlns:c15="http://schemas.microsoft.com/office/drawing/2012/chart" uri="{CE6537A1-D6FC-4f65-9D91-7224C49458BB}"/>
                <c:ext xmlns:c16="http://schemas.microsoft.com/office/drawing/2014/chart" uri="{C3380CC4-5D6E-409C-BE32-E72D297353CC}">
                  <c16:uniqueId val="{00000022-05FC-4CEB-8D63-57411A3F21C8}"/>
                </c:ext>
              </c:extLst>
            </c:dLbl>
            <c:dLbl>
              <c:idx val="10"/>
              <c:delete val="1"/>
              <c:extLst>
                <c:ext xmlns:c15="http://schemas.microsoft.com/office/drawing/2012/chart" uri="{CE6537A1-D6FC-4f65-9D91-7224C49458BB}"/>
                <c:ext xmlns:c16="http://schemas.microsoft.com/office/drawing/2014/chart" uri="{C3380CC4-5D6E-409C-BE32-E72D297353CC}">
                  <c16:uniqueId val="{00000023-05FC-4CEB-8D63-57411A3F21C8}"/>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'Proportion_Preven spend + PrEP'!$A$3:$A$13</c:f>
              <c:strCache>
                <c:ptCount val="11"/>
                <c:pt idx="0">
                  <c:v>Afghanistan (2018)</c:v>
                </c:pt>
                <c:pt idx="1">
                  <c:v>Vanuatu (2016)</c:v>
                </c:pt>
                <c:pt idx="2">
                  <c:v>Myanmar (2017)</c:v>
                </c:pt>
                <c:pt idx="3">
                  <c:v>Nepal (2020)</c:v>
                </c:pt>
                <c:pt idx="4">
                  <c:v>PNG (2019)</c:v>
                </c:pt>
                <c:pt idx="5">
                  <c:v>Thailand (2019)</c:v>
                </c:pt>
                <c:pt idx="6">
                  <c:v>Malaysia (2020)</c:v>
                </c:pt>
                <c:pt idx="7">
                  <c:v>Indonesia (2018)</c:v>
                </c:pt>
                <c:pt idx="8">
                  <c:v>Bangladesh (2018)</c:v>
                </c:pt>
                <c:pt idx="9">
                  <c:v>Lao PDR (2020)</c:v>
                </c:pt>
                <c:pt idx="10">
                  <c:v>Mongolia (2019)</c:v>
                </c:pt>
              </c:strCache>
            </c:strRef>
          </c:cat>
          <c:val>
            <c:numRef>
              <c:f>'Proportion_Preven spend + PrEP'!$E$3:$E$13</c:f>
              <c:numCache>
                <c:formatCode>_(* #,##0_);_(* \(#,##0\);_(* "-"??_);_(@_)</c:formatCode>
                <c:ptCount val="11"/>
                <c:pt idx="0">
                  <c:v>1607200.08</c:v>
                </c:pt>
                <c:pt idx="1">
                  <c:v>0</c:v>
                </c:pt>
                <c:pt idx="2">
                  <c:v>14000727.300000001</c:v>
                </c:pt>
                <c:pt idx="3">
                  <c:v>1408215.2906424345</c:v>
                </c:pt>
                <c:pt idx="4">
                  <c:v>0</c:v>
                </c:pt>
                <c:pt idx="5">
                  <c:v>1748342.4196742249</c:v>
                </c:pt>
                <c:pt idx="6">
                  <c:v>1038379.566821373</c:v>
                </c:pt>
                <c:pt idx="7">
                  <c:v>936016.68</c:v>
                </c:pt>
                <c:pt idx="8">
                  <c:v>2454876</c:v>
                </c:pt>
                <c:pt idx="9">
                  <c:v>0</c:v>
                </c:pt>
                <c:pt idx="10">
                  <c:v>0</c:v>
                </c:pt>
              </c:numCache>
            </c:numRef>
          </c:val>
          <c:extLst>
            <c:ext xmlns:c15="http://schemas.microsoft.com/office/drawing/2012/chart" uri="{02D57815-91ED-43cb-92C2-25804820EDAC}">
              <c15:datalabelsRange>
                <c15:f>'Proportion_Preven spend + PrEP'!$K$3:$K$13</c15:f>
                <c15:dlblRangeCache>
                  <c:ptCount val="11"/>
                  <c:pt idx="0">
                    <c:v>91</c:v>
                  </c:pt>
                  <c:pt idx="1">
                    <c:v>0</c:v>
                  </c:pt>
                  <c:pt idx="2">
                    <c:v>55</c:v>
                  </c:pt>
                  <c:pt idx="3">
                    <c:v>35</c:v>
                  </c:pt>
                  <c:pt idx="4">
                    <c:v>0</c:v>
                  </c:pt>
                  <c:pt idx="5">
                    <c:v>5</c:v>
                  </c:pt>
                  <c:pt idx="6">
                    <c:v>55</c:v>
                  </c:pt>
                  <c:pt idx="7">
                    <c:v>11</c:v>
                  </c:pt>
                  <c:pt idx="8">
                    <c:v>36</c:v>
                  </c:pt>
                  <c:pt idx="9">
                    <c:v>0</c:v>
                  </c:pt>
                  <c:pt idx="10">
                    <c:v>0</c:v>
                  </c:pt>
                </c15:dlblRangeCache>
              </c15:datalabelsRange>
            </c:ext>
            <c:ext xmlns:c16="http://schemas.microsoft.com/office/drawing/2014/chart" uri="{C3380CC4-5D6E-409C-BE32-E72D297353CC}">
              <c16:uniqueId val="{00000024-05FC-4CEB-8D63-57411A3F21C8}"/>
            </c:ext>
          </c:extLst>
        </c:ser>
        <c:ser>
          <c:idx val="3"/>
          <c:order val="3"/>
          <c:tx>
            <c:strRef>
              <c:f>'Proportion_Preven spend + PrEP'!$F$2</c:f>
              <c:strCache>
                <c:ptCount val="1"/>
                <c:pt idx="0">
                  <c:v>TG</c:v>
                </c:pt>
              </c:strCache>
            </c:strRef>
          </c:tx>
          <c:spPr>
            <a:solidFill>
              <a:srgbClr val="E40CD5"/>
            </a:solidFill>
            <a:ln>
              <a:noFill/>
            </a:ln>
          </c:spPr>
          <c:invertIfNegative val="0"/>
          <c:cat>
            <c:strRef>
              <c:f>'Proportion_Preven spend + PrEP'!$A$3:$A$13</c:f>
              <c:strCache>
                <c:ptCount val="11"/>
                <c:pt idx="0">
                  <c:v>Afghanistan (2018)</c:v>
                </c:pt>
                <c:pt idx="1">
                  <c:v>Vanuatu (2016)</c:v>
                </c:pt>
                <c:pt idx="2">
                  <c:v>Myanmar (2017)</c:v>
                </c:pt>
                <c:pt idx="3">
                  <c:v>Nepal (2020)</c:v>
                </c:pt>
                <c:pt idx="4">
                  <c:v>PNG (2019)</c:v>
                </c:pt>
                <c:pt idx="5">
                  <c:v>Thailand (2019)</c:v>
                </c:pt>
                <c:pt idx="6">
                  <c:v>Malaysia (2020)</c:v>
                </c:pt>
                <c:pt idx="7">
                  <c:v>Indonesia (2018)</c:v>
                </c:pt>
                <c:pt idx="8">
                  <c:v>Bangladesh (2018)</c:v>
                </c:pt>
                <c:pt idx="9">
                  <c:v>Lao PDR (2020)</c:v>
                </c:pt>
                <c:pt idx="10">
                  <c:v>Mongolia (2019)</c:v>
                </c:pt>
              </c:strCache>
            </c:strRef>
          </c:cat>
          <c:val>
            <c:numRef>
              <c:f>'Proportion_Preven spend + PrEP'!$F$3:$F$13</c:f>
              <c:numCache>
                <c:formatCode>_(* #,##0_);_(* \(#,##0\);_(* "-"??_);_(@_)</c:formatCode>
                <c:ptCount val="11"/>
                <c:pt idx="0">
                  <c:v>0</c:v>
                </c:pt>
                <c:pt idx="1">
                  <c:v>0</c:v>
                </c:pt>
                <c:pt idx="2">
                  <c:v>0</c:v>
                </c:pt>
                <c:pt idx="3">
                  <c:v>169940.71376000001</c:v>
                </c:pt>
                <c:pt idx="4">
                  <c:v>0</c:v>
                </c:pt>
                <c:pt idx="5">
                  <c:v>149302.7221335037</c:v>
                </c:pt>
                <c:pt idx="6">
                  <c:v>95220.597405688444</c:v>
                </c:pt>
                <c:pt idx="7">
                  <c:v>0</c:v>
                </c:pt>
                <c:pt idx="8">
                  <c:v>123843</c:v>
                </c:pt>
                <c:pt idx="9">
                  <c:v>0</c:v>
                </c:pt>
                <c:pt idx="10">
                  <c:v>0</c:v>
                </c:pt>
              </c:numCache>
            </c:numRef>
          </c:val>
          <c:extLst>
            <c:ext xmlns:c16="http://schemas.microsoft.com/office/drawing/2014/chart" uri="{C3380CC4-5D6E-409C-BE32-E72D297353CC}">
              <c16:uniqueId val="{00000025-05FC-4CEB-8D63-57411A3F21C8}"/>
            </c:ext>
          </c:extLst>
        </c:ser>
        <c:ser>
          <c:idx val="4"/>
          <c:order val="4"/>
          <c:tx>
            <c:strRef>
              <c:f>'Proportion_Preven spend + PrEP'!$G$2</c:f>
              <c:strCache>
                <c:ptCount val="1"/>
                <c:pt idx="0">
                  <c:v>Prisoners</c:v>
                </c:pt>
              </c:strCache>
            </c:strRef>
          </c:tx>
          <c:spPr>
            <a:solidFill>
              <a:srgbClr val="7030A0"/>
            </a:solidFill>
            <a:ln>
              <a:noFill/>
            </a:ln>
          </c:spPr>
          <c:invertIfNegative val="0"/>
          <c:cat>
            <c:strRef>
              <c:f>'Proportion_Preven spend + PrEP'!$A$3:$A$13</c:f>
              <c:strCache>
                <c:ptCount val="11"/>
                <c:pt idx="0">
                  <c:v>Afghanistan (2018)</c:v>
                </c:pt>
                <c:pt idx="1">
                  <c:v>Vanuatu (2016)</c:v>
                </c:pt>
                <c:pt idx="2">
                  <c:v>Myanmar (2017)</c:v>
                </c:pt>
                <c:pt idx="3">
                  <c:v>Nepal (2020)</c:v>
                </c:pt>
                <c:pt idx="4">
                  <c:v>PNG (2019)</c:v>
                </c:pt>
                <c:pt idx="5">
                  <c:v>Thailand (2019)</c:v>
                </c:pt>
                <c:pt idx="6">
                  <c:v>Malaysia (2020)</c:v>
                </c:pt>
                <c:pt idx="7">
                  <c:v>Indonesia (2018)</c:v>
                </c:pt>
                <c:pt idx="8">
                  <c:v>Bangladesh (2018)</c:v>
                </c:pt>
                <c:pt idx="9">
                  <c:v>Lao PDR (2020)</c:v>
                </c:pt>
                <c:pt idx="10">
                  <c:v>Mongolia (2019)</c:v>
                </c:pt>
              </c:strCache>
            </c:strRef>
          </c:cat>
          <c:val>
            <c:numRef>
              <c:f>'Proportion_Preven spend + PrEP'!$G$3:$G$13</c:f>
              <c:numCache>
                <c:formatCode>_(* #,##0_);_(* \(#,##0\);_(* "-"??_);_(@_)</c:formatCode>
                <c:ptCount val="11"/>
                <c:pt idx="0">
                  <c:v>0</c:v>
                </c:pt>
                <c:pt idx="1">
                  <c:v>0</c:v>
                </c:pt>
                <c:pt idx="2">
                  <c:v>0</c:v>
                </c:pt>
                <c:pt idx="3">
                  <c:v>129982.00084530853</c:v>
                </c:pt>
                <c:pt idx="4">
                  <c:v>0</c:v>
                </c:pt>
                <c:pt idx="5">
                  <c:v>115642.1897157458</c:v>
                </c:pt>
                <c:pt idx="6">
                  <c:v>47872.293228608833</c:v>
                </c:pt>
                <c:pt idx="7">
                  <c:v>0</c:v>
                </c:pt>
                <c:pt idx="8">
                  <c:v>0</c:v>
                </c:pt>
                <c:pt idx="9">
                  <c:v>0</c:v>
                </c:pt>
                <c:pt idx="10">
                  <c:v>0</c:v>
                </c:pt>
              </c:numCache>
            </c:numRef>
          </c:val>
          <c:extLst>
            <c:ext xmlns:c16="http://schemas.microsoft.com/office/drawing/2014/chart" uri="{C3380CC4-5D6E-409C-BE32-E72D297353CC}">
              <c16:uniqueId val="{00000026-05FC-4CEB-8D63-57411A3F21C8}"/>
            </c:ext>
          </c:extLst>
        </c:ser>
        <c:ser>
          <c:idx val="5"/>
          <c:order val="5"/>
          <c:tx>
            <c:strRef>
              <c:f>'Proportion_Preven spend + PrEP'!$H$2</c:f>
              <c:strCache>
                <c:ptCount val="1"/>
                <c:pt idx="0">
                  <c:v>Others</c:v>
                </c:pt>
              </c:strCache>
            </c:strRef>
          </c:tx>
          <c:spPr>
            <a:pattFill prst="dkUpDiag">
              <a:fgClr>
                <a:sysClr val="window" lastClr="FFFFFF">
                  <a:lumMod val="65000"/>
                </a:sysClr>
              </a:fgClr>
              <a:bgClr>
                <a:sysClr val="window" lastClr="FFFFFF"/>
              </a:bgClr>
            </a:pattFill>
          </c:spPr>
          <c:invertIfNegative val="0"/>
          <c:dLbls>
            <c:dLbl>
              <c:idx val="0"/>
              <c:tx>
                <c:rich>
                  <a:bodyPr/>
                  <a:lstStyle/>
                  <a:p>
                    <a:fld id="{A8F8F160-9D26-48B5-AFC2-9D38F53F5F2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05FC-4CEB-8D63-57411A3F21C8}"/>
                </c:ext>
              </c:extLst>
            </c:dLbl>
            <c:dLbl>
              <c:idx val="1"/>
              <c:tx>
                <c:rich>
                  <a:bodyPr/>
                  <a:lstStyle/>
                  <a:p>
                    <a:fld id="{F443397F-2367-4D9E-BA35-906DB3E0067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05FC-4CEB-8D63-57411A3F21C8}"/>
                </c:ext>
              </c:extLst>
            </c:dLbl>
            <c:dLbl>
              <c:idx val="2"/>
              <c:tx>
                <c:rich>
                  <a:bodyPr/>
                  <a:lstStyle/>
                  <a:p>
                    <a:fld id="{552668F8-10E5-408D-A6C8-0D287B5C493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05FC-4CEB-8D63-57411A3F21C8}"/>
                </c:ext>
              </c:extLst>
            </c:dLbl>
            <c:dLbl>
              <c:idx val="3"/>
              <c:tx>
                <c:rich>
                  <a:bodyPr/>
                  <a:lstStyle/>
                  <a:p>
                    <a:fld id="{BE534A26-B9A8-49AE-800E-C9FDD9B15BA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05FC-4CEB-8D63-57411A3F21C8}"/>
                </c:ext>
              </c:extLst>
            </c:dLbl>
            <c:dLbl>
              <c:idx val="4"/>
              <c:tx>
                <c:rich>
                  <a:bodyPr/>
                  <a:lstStyle/>
                  <a:p>
                    <a:fld id="{5D568C92-8B8A-426E-AA0D-3AF1477B9F0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05FC-4CEB-8D63-57411A3F21C8}"/>
                </c:ext>
              </c:extLst>
            </c:dLbl>
            <c:dLbl>
              <c:idx val="5"/>
              <c:tx>
                <c:rich>
                  <a:bodyPr/>
                  <a:lstStyle/>
                  <a:p>
                    <a:fld id="{D5BF44A4-4817-414A-A229-D6ADD707B46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05FC-4CEB-8D63-57411A3F21C8}"/>
                </c:ext>
              </c:extLst>
            </c:dLbl>
            <c:dLbl>
              <c:idx val="6"/>
              <c:tx>
                <c:rich>
                  <a:bodyPr/>
                  <a:lstStyle/>
                  <a:p>
                    <a:fld id="{1BC6310E-89DF-4A30-A100-24ECFEDEC09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05FC-4CEB-8D63-57411A3F21C8}"/>
                </c:ext>
              </c:extLst>
            </c:dLbl>
            <c:dLbl>
              <c:idx val="7"/>
              <c:tx>
                <c:rich>
                  <a:bodyPr/>
                  <a:lstStyle/>
                  <a:p>
                    <a:fld id="{5FF9293E-2D01-40C8-AA5B-5D13A67EDDE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05FC-4CEB-8D63-57411A3F21C8}"/>
                </c:ext>
              </c:extLst>
            </c:dLbl>
            <c:dLbl>
              <c:idx val="8"/>
              <c:tx>
                <c:rich>
                  <a:bodyPr/>
                  <a:lstStyle/>
                  <a:p>
                    <a:fld id="{1550CF6A-F969-4B0A-8047-E8DAAE2BF32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F-05FC-4CEB-8D63-57411A3F21C8}"/>
                </c:ext>
              </c:extLst>
            </c:dLbl>
            <c:dLbl>
              <c:idx val="9"/>
              <c:tx>
                <c:rich>
                  <a:bodyPr/>
                  <a:lstStyle/>
                  <a:p>
                    <a:fld id="{7C32C900-1102-4AEF-958F-C73A3FAB398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0-05FC-4CEB-8D63-57411A3F21C8}"/>
                </c:ext>
              </c:extLst>
            </c:dLbl>
            <c:dLbl>
              <c:idx val="10"/>
              <c:delete val="1"/>
              <c:extLst>
                <c:ext xmlns:c15="http://schemas.microsoft.com/office/drawing/2012/chart" uri="{CE6537A1-D6FC-4f65-9D91-7224C49458BB}"/>
                <c:ext xmlns:c16="http://schemas.microsoft.com/office/drawing/2014/chart" uri="{C3380CC4-5D6E-409C-BE32-E72D297353CC}">
                  <c16:uniqueId val="{00000031-05FC-4CEB-8D63-57411A3F21C8}"/>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'Proportion_Preven spend + PrEP'!$A$3:$A$13</c:f>
              <c:strCache>
                <c:ptCount val="11"/>
                <c:pt idx="0">
                  <c:v>Afghanistan (2018)</c:v>
                </c:pt>
                <c:pt idx="1">
                  <c:v>Vanuatu (2016)</c:v>
                </c:pt>
                <c:pt idx="2">
                  <c:v>Myanmar (2017)</c:v>
                </c:pt>
                <c:pt idx="3">
                  <c:v>Nepal (2020)</c:v>
                </c:pt>
                <c:pt idx="4">
                  <c:v>PNG (2019)</c:v>
                </c:pt>
                <c:pt idx="5">
                  <c:v>Thailand (2019)</c:v>
                </c:pt>
                <c:pt idx="6">
                  <c:v>Malaysia (2020)</c:v>
                </c:pt>
                <c:pt idx="7">
                  <c:v>Indonesia (2018)</c:v>
                </c:pt>
                <c:pt idx="8">
                  <c:v>Bangladesh (2018)</c:v>
                </c:pt>
                <c:pt idx="9">
                  <c:v>Lao PDR (2020)</c:v>
                </c:pt>
                <c:pt idx="10">
                  <c:v>Mongolia (2019)</c:v>
                </c:pt>
              </c:strCache>
            </c:strRef>
          </c:cat>
          <c:val>
            <c:numRef>
              <c:f>'Proportion_Preven spend + PrEP'!$H$3:$H$13</c:f>
              <c:numCache>
                <c:formatCode>_(* #,##0_);_(* \(#,##0\);_(* "-"??_);_(@_)</c:formatCode>
                <c:ptCount val="11"/>
                <c:pt idx="0">
                  <c:v>32954.070000000065</c:v>
                </c:pt>
                <c:pt idx="1">
                  <c:v>23818.879999999997</c:v>
                </c:pt>
                <c:pt idx="2">
                  <c:v>4093236</c:v>
                </c:pt>
                <c:pt idx="3">
                  <c:v>1434775.3004525444</c:v>
                </c:pt>
                <c:pt idx="4">
                  <c:v>787027.06999999983</c:v>
                </c:pt>
                <c:pt idx="5">
                  <c:v>26435139.317789834</c:v>
                </c:pt>
                <c:pt idx="6">
                  <c:v>205385.4599547782</c:v>
                </c:pt>
                <c:pt idx="7">
                  <c:v>4396997.5299999993</c:v>
                </c:pt>
                <c:pt idx="8">
                  <c:v>328116</c:v>
                </c:pt>
                <c:pt idx="9">
                  <c:v>146772</c:v>
                </c:pt>
                <c:pt idx="10">
                  <c:v>0</c:v>
                </c:pt>
              </c:numCache>
            </c:numRef>
          </c:val>
          <c:extLst>
            <c:ext xmlns:c15="http://schemas.microsoft.com/office/drawing/2012/chart" uri="{02D57815-91ED-43cb-92C2-25804820EDAC}">
              <c15:datalabelsRange>
                <c15:f>'Proportion_Preven spend + PrEP'!$N$3:$N$13</c15:f>
                <c15:dlblRangeCache>
                  <c:ptCount val="11"/>
                  <c:pt idx="0">
                    <c:v>2</c:v>
                  </c:pt>
                  <c:pt idx="1">
                    <c:v>87</c:v>
                  </c:pt>
                  <c:pt idx="2">
                    <c:v>16</c:v>
                  </c:pt>
                  <c:pt idx="3">
                    <c:v>36</c:v>
                  </c:pt>
                  <c:pt idx="4">
                    <c:v>25</c:v>
                  </c:pt>
                  <c:pt idx="5">
                    <c:v>68</c:v>
                  </c:pt>
                  <c:pt idx="6">
                    <c:v>11</c:v>
                  </c:pt>
                  <c:pt idx="7">
                    <c:v>50</c:v>
                  </c:pt>
                  <c:pt idx="8">
                    <c:v>5</c:v>
                  </c:pt>
                  <c:pt idx="9">
                    <c:v>11</c:v>
                  </c:pt>
                  <c:pt idx="10">
                    <c:v>0</c:v>
                  </c:pt>
                </c15:dlblRangeCache>
              </c15:datalabelsRange>
            </c:ext>
            <c:ext xmlns:c16="http://schemas.microsoft.com/office/drawing/2014/chart" uri="{C3380CC4-5D6E-409C-BE32-E72D297353CC}">
              <c16:uniqueId val="{00000032-05FC-4CEB-8D63-57411A3F21C8}"/>
            </c:ext>
          </c:extLst>
        </c:ser>
        <c:dLbls>
          <c:showLegendKey val="0"/>
          <c:showVal val="0"/>
          <c:showCatName val="0"/>
          <c:showSerName val="0"/>
          <c:showPercent val="0"/>
          <c:showBubbleSize val="0"/>
        </c:dLbls>
        <c:gapWidth val="16"/>
        <c:overlap val="100"/>
        <c:axId val="294240256"/>
        <c:axId val="294241792"/>
      </c:barChart>
      <c:catAx>
        <c:axId val="294240256"/>
        <c:scaling>
          <c:orientation val="minMax"/>
        </c:scaling>
        <c:delete val="0"/>
        <c:axPos val="b"/>
        <c:numFmt formatCode="General" sourceLinked="0"/>
        <c:majorTickMark val="none"/>
        <c:minorTickMark val="none"/>
        <c:tickLblPos val="nextTo"/>
        <c:txPr>
          <a:bodyPr rot="-5400000" vert="horz"/>
          <a:lstStyle/>
          <a:p>
            <a:pPr>
              <a:defRPr/>
            </a:pPr>
            <a:endParaRPr lang="en-US"/>
          </a:p>
        </c:txPr>
        <c:crossAx val="294241792"/>
        <c:crosses val="autoZero"/>
        <c:auto val="1"/>
        <c:lblAlgn val="ctr"/>
        <c:lblOffset val="100"/>
        <c:noMultiLvlLbl val="0"/>
      </c:catAx>
      <c:valAx>
        <c:axId val="294241792"/>
        <c:scaling>
          <c:orientation val="minMax"/>
          <c:max val="1"/>
          <c:min val="0"/>
        </c:scaling>
        <c:delete val="0"/>
        <c:axPos val="l"/>
        <c:numFmt formatCode="0%" sourceLinked="1"/>
        <c:majorTickMark val="none"/>
        <c:minorTickMark val="none"/>
        <c:tickLblPos val="nextTo"/>
        <c:spPr>
          <a:ln w="9525">
            <a:noFill/>
          </a:ln>
        </c:spPr>
        <c:crossAx val="294240256"/>
        <c:crosses val="autoZero"/>
        <c:crossBetween val="between"/>
        <c:majorUnit val="0.2"/>
      </c:valAx>
    </c:plotArea>
    <c:legend>
      <c:legendPos val="b"/>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385286126206058E-2"/>
          <c:y val="8.3558503558606084E-2"/>
          <c:w val="0.92260417821891982"/>
          <c:h val="0.50408568616412464"/>
        </c:manualLayout>
      </c:layout>
      <c:barChart>
        <c:barDir val="col"/>
        <c:grouping val="percentStacked"/>
        <c:varyColors val="0"/>
        <c:ser>
          <c:idx val="0"/>
          <c:order val="0"/>
          <c:tx>
            <c:strRef>
              <c:f>'Treatment by funding source'!$C$2</c:f>
              <c:strCache>
                <c:ptCount val="1"/>
                <c:pt idx="0">
                  <c:v> Domestic Public </c:v>
                </c:pt>
              </c:strCache>
            </c:strRef>
          </c:tx>
          <c:spPr>
            <a:solidFill>
              <a:srgbClr val="00A99A"/>
            </a:solidFill>
            <a:ln>
              <a:noFill/>
            </a:ln>
          </c:spPr>
          <c:invertIfNegative val="0"/>
          <c:dPt>
            <c:idx val="15"/>
            <c:invertIfNegative val="0"/>
            <c:bubble3D val="0"/>
            <c:extLst>
              <c:ext xmlns:c16="http://schemas.microsoft.com/office/drawing/2014/chart" uri="{C3380CC4-5D6E-409C-BE32-E72D297353CC}">
                <c16:uniqueId val="{00000000-BF71-41AE-85FB-A9338C30C826}"/>
              </c:ext>
            </c:extLst>
          </c:dPt>
          <c:cat>
            <c:strRef>
              <c:f>'Treatment by funding source'!$A$3:$A$22</c:f>
              <c:strCache>
                <c:ptCount val="20"/>
                <c:pt idx="0">
                  <c:v>Fiji (2016)</c:v>
                </c:pt>
                <c:pt idx="1">
                  <c:v>India (2020)</c:v>
                </c:pt>
                <c:pt idx="2">
                  <c:v>Kiribati (2019)</c:v>
                </c:pt>
                <c:pt idx="3">
                  <c:v>Solomon Islands (2018)</c:v>
                </c:pt>
                <c:pt idx="4">
                  <c:v>Thailand (2019)</c:v>
                </c:pt>
                <c:pt idx="5">
                  <c:v>Malaysia (2020)</c:v>
                </c:pt>
                <c:pt idx="6">
                  <c:v>Bangladesh (2018)</c:v>
                </c:pt>
                <c:pt idx="7">
                  <c:v>Indonesia (2018)</c:v>
                </c:pt>
                <c:pt idx="8">
                  <c:v>Mongolia (2019)</c:v>
                </c:pt>
                <c:pt idx="9">
                  <c:v>PNG (2019)</c:v>
                </c:pt>
                <c:pt idx="10">
                  <c:v>Samoa (2019)</c:v>
                </c:pt>
                <c:pt idx="11">
                  <c:v>Nepal (2020)</c:v>
                </c:pt>
                <c:pt idx="12">
                  <c:v>Myanmar (2017)</c:v>
                </c:pt>
                <c:pt idx="13">
                  <c:v>Sri Lanka (2020)</c:v>
                </c:pt>
                <c:pt idx="14">
                  <c:v>Cambodia (2017)</c:v>
                </c:pt>
                <c:pt idx="15">
                  <c:v>Pakistan (2019)</c:v>
                </c:pt>
                <c:pt idx="16">
                  <c:v>Lao PDR (2020)</c:v>
                </c:pt>
                <c:pt idx="17">
                  <c:v>Afghanistan (2018)</c:v>
                </c:pt>
                <c:pt idx="18">
                  <c:v>Micronesia (2017)</c:v>
                </c:pt>
                <c:pt idx="19">
                  <c:v>Vanuatu (2016)</c:v>
                </c:pt>
              </c:strCache>
            </c:strRef>
          </c:cat>
          <c:val>
            <c:numRef>
              <c:f>'Treatment by funding source'!$C$3:$C$22</c:f>
              <c:numCache>
                <c:formatCode>_(* #,##0_);_(* \(#,##0\);_(* "-"??_);_(@_)</c:formatCode>
                <c:ptCount val="20"/>
                <c:pt idx="0">
                  <c:v>154972</c:v>
                </c:pt>
                <c:pt idx="1">
                  <c:v>268165714.2857143</c:v>
                </c:pt>
                <c:pt idx="2">
                  <c:v>39000</c:v>
                </c:pt>
                <c:pt idx="3">
                  <c:v>1232876.71</c:v>
                </c:pt>
                <c:pt idx="4">
                  <c:v>210944189.01181731</c:v>
                </c:pt>
                <c:pt idx="5">
                  <c:v>15351370.4534095</c:v>
                </c:pt>
                <c:pt idx="6">
                  <c:v>5231216</c:v>
                </c:pt>
                <c:pt idx="7">
                  <c:v>67187180.269999996</c:v>
                </c:pt>
                <c:pt idx="8">
                  <c:v>190360</c:v>
                </c:pt>
                <c:pt idx="9">
                  <c:v>4025767.72</c:v>
                </c:pt>
                <c:pt idx="10">
                  <c:v>3846.1538461538462</c:v>
                </c:pt>
                <c:pt idx="11">
                  <c:v>3377763.5672020288</c:v>
                </c:pt>
                <c:pt idx="12">
                  <c:v>14849434.33</c:v>
                </c:pt>
                <c:pt idx="13">
                  <c:v>2887355.6912854589</c:v>
                </c:pt>
                <c:pt idx="14">
                  <c:v>3968153</c:v>
                </c:pt>
                <c:pt idx="15">
                  <c:v>1551621.2903225811</c:v>
                </c:pt>
                <c:pt idx="16">
                  <c:v>306109.56</c:v>
                </c:pt>
                <c:pt idx="17">
                  <c:v>1775.94</c:v>
                </c:pt>
              </c:numCache>
            </c:numRef>
          </c:val>
          <c:extLst>
            <c:ext xmlns:c16="http://schemas.microsoft.com/office/drawing/2014/chart" uri="{C3380CC4-5D6E-409C-BE32-E72D297353CC}">
              <c16:uniqueId val="{00000001-BF71-41AE-85FB-A9338C30C826}"/>
            </c:ext>
          </c:extLst>
        </c:ser>
        <c:ser>
          <c:idx val="1"/>
          <c:order val="1"/>
          <c:tx>
            <c:strRef>
              <c:f>'Treatment by funding source'!$D$2</c:f>
              <c:strCache>
                <c:ptCount val="1"/>
                <c:pt idx="0">
                  <c:v> Domestic private </c:v>
                </c:pt>
              </c:strCache>
            </c:strRef>
          </c:tx>
          <c:spPr>
            <a:solidFill>
              <a:srgbClr val="CDC884"/>
            </a:solidFill>
          </c:spPr>
          <c:invertIfNegative val="0"/>
          <c:cat>
            <c:strRef>
              <c:f>'Treatment by funding source'!$A$3:$A$22</c:f>
              <c:strCache>
                <c:ptCount val="20"/>
                <c:pt idx="0">
                  <c:v>Fiji (2016)</c:v>
                </c:pt>
                <c:pt idx="1">
                  <c:v>India (2020)</c:v>
                </c:pt>
                <c:pt idx="2">
                  <c:v>Kiribati (2019)</c:v>
                </c:pt>
                <c:pt idx="3">
                  <c:v>Solomon Islands (2018)</c:v>
                </c:pt>
                <c:pt idx="4">
                  <c:v>Thailand (2019)</c:v>
                </c:pt>
                <c:pt idx="5">
                  <c:v>Malaysia (2020)</c:v>
                </c:pt>
                <c:pt idx="6">
                  <c:v>Bangladesh (2018)</c:v>
                </c:pt>
                <c:pt idx="7">
                  <c:v>Indonesia (2018)</c:v>
                </c:pt>
                <c:pt idx="8">
                  <c:v>Mongolia (2019)</c:v>
                </c:pt>
                <c:pt idx="9">
                  <c:v>PNG (2019)</c:v>
                </c:pt>
                <c:pt idx="10">
                  <c:v>Samoa (2019)</c:v>
                </c:pt>
                <c:pt idx="11">
                  <c:v>Nepal (2020)</c:v>
                </c:pt>
                <c:pt idx="12">
                  <c:v>Myanmar (2017)</c:v>
                </c:pt>
                <c:pt idx="13">
                  <c:v>Sri Lanka (2020)</c:v>
                </c:pt>
                <c:pt idx="14">
                  <c:v>Cambodia (2017)</c:v>
                </c:pt>
                <c:pt idx="15">
                  <c:v>Pakistan (2019)</c:v>
                </c:pt>
                <c:pt idx="16">
                  <c:v>Lao PDR (2020)</c:v>
                </c:pt>
                <c:pt idx="17">
                  <c:v>Afghanistan (2018)</c:v>
                </c:pt>
                <c:pt idx="18">
                  <c:v>Micronesia (2017)</c:v>
                </c:pt>
                <c:pt idx="19">
                  <c:v>Vanuatu (2016)</c:v>
                </c:pt>
              </c:strCache>
            </c:strRef>
          </c:cat>
          <c:val>
            <c:numRef>
              <c:f>'Treatment by funding source'!$D$3:$D$22</c:f>
              <c:numCache>
                <c:formatCode>General</c:formatCode>
                <c:ptCount val="20"/>
                <c:pt idx="5" formatCode="_(* #,##0_);_(* \(#,##0\);_(* &quot;-&quot;??_);_(@_)">
                  <c:v>41150.789003927173</c:v>
                </c:pt>
                <c:pt idx="7" formatCode="_(* #,##0_);_(* \(#,##0\);_(* &quot;-&quot;??_);_(@_)">
                  <c:v>10495015.380000001</c:v>
                </c:pt>
                <c:pt idx="12" formatCode="_(* #,##0_);_(* \(#,##0\);_(* &quot;-&quot;??_);_(@_)">
                  <c:v>2238498</c:v>
                </c:pt>
                <c:pt idx="15" formatCode="_(* #,##0_);_(* \(#,##0\);_(* &quot;-&quot;??_);_(@_)">
                  <c:v>5076923.2258064523</c:v>
                </c:pt>
              </c:numCache>
            </c:numRef>
          </c:val>
          <c:extLst>
            <c:ext xmlns:c16="http://schemas.microsoft.com/office/drawing/2014/chart" uri="{C3380CC4-5D6E-409C-BE32-E72D297353CC}">
              <c16:uniqueId val="{00000002-BF71-41AE-85FB-A9338C30C826}"/>
            </c:ext>
          </c:extLst>
        </c:ser>
        <c:ser>
          <c:idx val="2"/>
          <c:order val="2"/>
          <c:tx>
            <c:strRef>
              <c:f>'Treatment by funding source'!$E$2</c:f>
              <c:strCache>
                <c:ptCount val="1"/>
                <c:pt idx="0">
                  <c:v> PEPFAR </c:v>
                </c:pt>
              </c:strCache>
            </c:strRef>
          </c:tx>
          <c:spPr>
            <a:solidFill>
              <a:srgbClr val="F78F20"/>
            </a:solidFill>
          </c:spPr>
          <c:invertIfNegative val="0"/>
          <c:cat>
            <c:strRef>
              <c:f>'Treatment by funding source'!$A$3:$A$22</c:f>
              <c:strCache>
                <c:ptCount val="20"/>
                <c:pt idx="0">
                  <c:v>Fiji (2016)</c:v>
                </c:pt>
                <c:pt idx="1">
                  <c:v>India (2020)</c:v>
                </c:pt>
                <c:pt idx="2">
                  <c:v>Kiribati (2019)</c:v>
                </c:pt>
                <c:pt idx="3">
                  <c:v>Solomon Islands (2018)</c:v>
                </c:pt>
                <c:pt idx="4">
                  <c:v>Thailand (2019)</c:v>
                </c:pt>
                <c:pt idx="5">
                  <c:v>Malaysia (2020)</c:v>
                </c:pt>
                <c:pt idx="6">
                  <c:v>Bangladesh (2018)</c:v>
                </c:pt>
                <c:pt idx="7">
                  <c:v>Indonesia (2018)</c:v>
                </c:pt>
                <c:pt idx="8">
                  <c:v>Mongolia (2019)</c:v>
                </c:pt>
                <c:pt idx="9">
                  <c:v>PNG (2019)</c:v>
                </c:pt>
                <c:pt idx="10">
                  <c:v>Samoa (2019)</c:v>
                </c:pt>
                <c:pt idx="11">
                  <c:v>Nepal (2020)</c:v>
                </c:pt>
                <c:pt idx="12">
                  <c:v>Myanmar (2017)</c:v>
                </c:pt>
                <c:pt idx="13">
                  <c:v>Sri Lanka (2020)</c:v>
                </c:pt>
                <c:pt idx="14">
                  <c:v>Cambodia (2017)</c:v>
                </c:pt>
                <c:pt idx="15">
                  <c:v>Pakistan (2019)</c:v>
                </c:pt>
                <c:pt idx="16">
                  <c:v>Lao PDR (2020)</c:v>
                </c:pt>
                <c:pt idx="17">
                  <c:v>Afghanistan (2018)</c:v>
                </c:pt>
                <c:pt idx="18">
                  <c:v>Micronesia (2017)</c:v>
                </c:pt>
                <c:pt idx="19">
                  <c:v>Vanuatu (2016)</c:v>
                </c:pt>
              </c:strCache>
            </c:strRef>
          </c:cat>
          <c:val>
            <c:numRef>
              <c:f>'Treatment by funding source'!$E$3:$E$22</c:f>
              <c:numCache>
                <c:formatCode>General</c:formatCode>
                <c:ptCount val="20"/>
                <c:pt idx="4" formatCode="_(* #,##0_);_(* \(#,##0\);_(* &quot;-&quot;??_);_(@_)">
                  <c:v>2083990.3864580011</c:v>
                </c:pt>
                <c:pt idx="7" formatCode="_(* #,##0_);_(* \(#,##0\);_(* &quot;-&quot;??_);_(@_)">
                  <c:v>3028098</c:v>
                </c:pt>
                <c:pt idx="9" formatCode="_(* #,##0_);_(* \(#,##0\);_(* &quot;-&quot;??_);_(@_)">
                  <c:v>2310791.81</c:v>
                </c:pt>
                <c:pt idx="11" formatCode="_(* #,##0_);_(* \(#,##0\);_(* &quot;-&quot;??_);_(@_)">
                  <c:v>3542202.5056000007</c:v>
                </c:pt>
                <c:pt idx="12" formatCode="_(* #,##0_);_(* \(#,##0\);_(* &quot;-&quot;??_);_(@_)">
                  <c:v>4077068</c:v>
                </c:pt>
              </c:numCache>
            </c:numRef>
          </c:val>
          <c:extLst>
            <c:ext xmlns:c16="http://schemas.microsoft.com/office/drawing/2014/chart" uri="{C3380CC4-5D6E-409C-BE32-E72D297353CC}">
              <c16:uniqueId val="{00000003-BF71-41AE-85FB-A9338C30C826}"/>
            </c:ext>
          </c:extLst>
        </c:ser>
        <c:ser>
          <c:idx val="3"/>
          <c:order val="3"/>
          <c:tx>
            <c:strRef>
              <c:f>'Treatment by funding source'!$F$2</c:f>
              <c:strCache>
                <c:ptCount val="1"/>
                <c:pt idx="0">
                  <c:v> Global Fund </c:v>
                </c:pt>
              </c:strCache>
            </c:strRef>
          </c:tx>
          <c:spPr>
            <a:solidFill>
              <a:srgbClr val="F26C63"/>
            </a:solidFill>
          </c:spPr>
          <c:invertIfNegative val="0"/>
          <c:cat>
            <c:strRef>
              <c:f>'Treatment by funding source'!$A$3:$A$22</c:f>
              <c:strCache>
                <c:ptCount val="20"/>
                <c:pt idx="0">
                  <c:v>Fiji (2016)</c:v>
                </c:pt>
                <c:pt idx="1">
                  <c:v>India (2020)</c:v>
                </c:pt>
                <c:pt idx="2">
                  <c:v>Kiribati (2019)</c:v>
                </c:pt>
                <c:pt idx="3">
                  <c:v>Solomon Islands (2018)</c:v>
                </c:pt>
                <c:pt idx="4">
                  <c:v>Thailand (2019)</c:v>
                </c:pt>
                <c:pt idx="5">
                  <c:v>Malaysia (2020)</c:v>
                </c:pt>
                <c:pt idx="6">
                  <c:v>Bangladesh (2018)</c:v>
                </c:pt>
                <c:pt idx="7">
                  <c:v>Indonesia (2018)</c:v>
                </c:pt>
                <c:pt idx="8">
                  <c:v>Mongolia (2019)</c:v>
                </c:pt>
                <c:pt idx="9">
                  <c:v>PNG (2019)</c:v>
                </c:pt>
                <c:pt idx="10">
                  <c:v>Samoa (2019)</c:v>
                </c:pt>
                <c:pt idx="11">
                  <c:v>Nepal (2020)</c:v>
                </c:pt>
                <c:pt idx="12">
                  <c:v>Myanmar (2017)</c:v>
                </c:pt>
                <c:pt idx="13">
                  <c:v>Sri Lanka (2020)</c:v>
                </c:pt>
                <c:pt idx="14">
                  <c:v>Cambodia (2017)</c:v>
                </c:pt>
                <c:pt idx="15">
                  <c:v>Pakistan (2019)</c:v>
                </c:pt>
                <c:pt idx="16">
                  <c:v>Lao PDR (2020)</c:v>
                </c:pt>
                <c:pt idx="17">
                  <c:v>Afghanistan (2018)</c:v>
                </c:pt>
                <c:pt idx="18">
                  <c:v>Micronesia (2017)</c:v>
                </c:pt>
                <c:pt idx="19">
                  <c:v>Vanuatu (2016)</c:v>
                </c:pt>
              </c:strCache>
            </c:strRef>
          </c:cat>
          <c:val>
            <c:numRef>
              <c:f>'Treatment by funding source'!$F$3:$F$22</c:f>
              <c:numCache>
                <c:formatCode>General</c:formatCode>
                <c:ptCount val="20"/>
                <c:pt idx="4" formatCode="_(* #,##0_);_(* \(#,##0\);_(* &quot;-&quot;??_);_(@_)">
                  <c:v>811668.59821143409</c:v>
                </c:pt>
                <c:pt idx="5" formatCode="_(* #,##0_);_(* \(#,##0\);_(* &quot;-&quot;??_);_(@_)">
                  <c:v>219334.9565631322</c:v>
                </c:pt>
                <c:pt idx="6" formatCode="_(* #,##0_);_(* \(#,##0\);_(* &quot;-&quot;??_);_(@_)">
                  <c:v>162582</c:v>
                </c:pt>
                <c:pt idx="7" formatCode="_(* #,##0_);_(* \(#,##0\);_(* &quot;-&quot;??_);_(@_)">
                  <c:v>4236886.71</c:v>
                </c:pt>
                <c:pt idx="8" formatCode="_(* #,##0_);_(* \(#,##0\);_(* &quot;-&quot;??_);_(@_)">
                  <c:v>48053</c:v>
                </c:pt>
                <c:pt idx="9" formatCode="_(* #,##0_);_(* \(#,##0\);_(* &quot;-&quot;??_);_(@_)">
                  <c:v>389302.95</c:v>
                </c:pt>
                <c:pt idx="10" formatCode="_(* #,##0_);_(* \(#,##0\);_(* &quot;-&quot;??_);_(@_)">
                  <c:v>5769.2307692307704</c:v>
                </c:pt>
                <c:pt idx="11" formatCode="_(* #,##0_);_(* \(#,##0\);_(* &quot;-&quot;??_);_(@_)">
                  <c:v>2377185.42</c:v>
                </c:pt>
                <c:pt idx="12" formatCode="_(* #,##0_);_(* \(#,##0\);_(* &quot;-&quot;??_);_(@_)">
                  <c:v>22380939.199999999</c:v>
                </c:pt>
                <c:pt idx="13" formatCode="_(* #,##0_);_(* \(#,##0\);_(* &quot;-&quot;??_);_(@_)">
                  <c:v>8170632.0475338623</c:v>
                </c:pt>
                <c:pt idx="14" formatCode="_(* #,##0_);_(* \(#,##0\);_(* &quot;-&quot;??_);_(@_)">
                  <c:v>11338075</c:v>
                </c:pt>
                <c:pt idx="15" formatCode="_(* #,##0_);_(* \(#,##0\);_(* &quot;-&quot;??_);_(@_)">
                  <c:v>135349.67741935479</c:v>
                </c:pt>
                <c:pt idx="16" formatCode="_(* #,##0_);_(* \(#,##0\);_(* &quot;-&quot;??_);_(@_)">
                  <c:v>1891827</c:v>
                </c:pt>
                <c:pt idx="17" formatCode="_(* #,##0_);_(* \(#,##0\);_(* &quot;-&quot;??_);_(@_)">
                  <c:v>8170408.3300000001</c:v>
                </c:pt>
                <c:pt idx="18" formatCode="_(* #,##0_);_(* \(#,##0\);_(* &quot;-&quot;??_);_(@_)">
                  <c:v>11602</c:v>
                </c:pt>
                <c:pt idx="19" formatCode="_(* #,##0_);_(* \(#,##0\);_(* &quot;-&quot;??_);_(@_)">
                  <c:v>13185.9</c:v>
                </c:pt>
              </c:numCache>
            </c:numRef>
          </c:val>
          <c:extLst>
            <c:ext xmlns:c16="http://schemas.microsoft.com/office/drawing/2014/chart" uri="{C3380CC4-5D6E-409C-BE32-E72D297353CC}">
              <c16:uniqueId val="{00000004-BF71-41AE-85FB-A9338C30C826}"/>
            </c:ext>
          </c:extLst>
        </c:ser>
        <c:ser>
          <c:idx val="4"/>
          <c:order val="4"/>
          <c:tx>
            <c:strRef>
              <c:f>'Treatment by funding source'!$G$2</c:f>
              <c:strCache>
                <c:ptCount val="1"/>
                <c:pt idx="0">
                  <c:v> All other international </c:v>
                </c:pt>
              </c:strCache>
            </c:strRef>
          </c:tx>
          <c:spPr>
            <a:pattFill prst="dkUpDiag">
              <a:fgClr>
                <a:srgbClr val="E31837"/>
              </a:fgClr>
              <a:bgClr>
                <a:sysClr val="window" lastClr="FFFFFF"/>
              </a:bgClr>
            </a:pattFill>
          </c:spPr>
          <c:invertIfNegative val="0"/>
          <c:cat>
            <c:strRef>
              <c:f>'Treatment by funding source'!$A$3:$A$22</c:f>
              <c:strCache>
                <c:ptCount val="20"/>
                <c:pt idx="0">
                  <c:v>Fiji (2016)</c:v>
                </c:pt>
                <c:pt idx="1">
                  <c:v>India (2020)</c:v>
                </c:pt>
                <c:pt idx="2">
                  <c:v>Kiribati (2019)</c:v>
                </c:pt>
                <c:pt idx="3">
                  <c:v>Solomon Islands (2018)</c:v>
                </c:pt>
                <c:pt idx="4">
                  <c:v>Thailand (2019)</c:v>
                </c:pt>
                <c:pt idx="5">
                  <c:v>Malaysia (2020)</c:v>
                </c:pt>
                <c:pt idx="6">
                  <c:v>Bangladesh (2018)</c:v>
                </c:pt>
                <c:pt idx="7">
                  <c:v>Indonesia (2018)</c:v>
                </c:pt>
                <c:pt idx="8">
                  <c:v>Mongolia (2019)</c:v>
                </c:pt>
                <c:pt idx="9">
                  <c:v>PNG (2019)</c:v>
                </c:pt>
                <c:pt idx="10">
                  <c:v>Samoa (2019)</c:v>
                </c:pt>
                <c:pt idx="11">
                  <c:v>Nepal (2020)</c:v>
                </c:pt>
                <c:pt idx="12">
                  <c:v>Myanmar (2017)</c:v>
                </c:pt>
                <c:pt idx="13">
                  <c:v>Sri Lanka (2020)</c:v>
                </c:pt>
                <c:pt idx="14">
                  <c:v>Cambodia (2017)</c:v>
                </c:pt>
                <c:pt idx="15">
                  <c:v>Pakistan (2019)</c:v>
                </c:pt>
                <c:pt idx="16">
                  <c:v>Lao PDR (2020)</c:v>
                </c:pt>
                <c:pt idx="17">
                  <c:v>Afghanistan (2018)</c:v>
                </c:pt>
                <c:pt idx="18">
                  <c:v>Micronesia (2017)</c:v>
                </c:pt>
                <c:pt idx="19">
                  <c:v>Vanuatu (2016)</c:v>
                </c:pt>
              </c:strCache>
            </c:strRef>
          </c:cat>
          <c:val>
            <c:numRef>
              <c:f>'Treatment by funding source'!$G$3:$G$22</c:f>
              <c:numCache>
                <c:formatCode>General</c:formatCode>
                <c:ptCount val="20"/>
                <c:pt idx="6" formatCode="_(* #,##0_);_(* \(#,##0\);_(* &quot;-&quot;??_);_(@_)">
                  <c:v>31900</c:v>
                </c:pt>
                <c:pt idx="7" formatCode="_(* #,##0_);_(* \(#,##0\);_(* &quot;-&quot;??_);_(@_)">
                  <c:v>161314.12999999989</c:v>
                </c:pt>
                <c:pt idx="8" formatCode="_(* #,##0_);_(* \(#,##0\);_(* &quot;-&quot;??_);_(@_)">
                  <c:v>96000</c:v>
                </c:pt>
                <c:pt idx="9" formatCode="_(* #,##0_);_(* \(#,##0\);_(* &quot;-&quot;??_);_(@_)">
                  <c:v>1266564.8599999999</c:v>
                </c:pt>
                <c:pt idx="11" formatCode="_(* #,##0_);_(* \(#,##0\);_(* &quot;-&quot;??_);_(@_)">
                  <c:v>642132</c:v>
                </c:pt>
                <c:pt idx="12" formatCode="_(* #,##0_);_(* \(#,##0\);_(* &quot;-&quot;??_);_(@_)">
                  <c:v>8881799.8000000007</c:v>
                </c:pt>
                <c:pt idx="14" formatCode="_(* #,##0_);_(* \(#,##0\);_(* &quot;-&quot;??_);_(@_)">
                  <c:v>598107</c:v>
                </c:pt>
                <c:pt idx="15" formatCode="_(* #,##0_);_(* \(#,##0\);_(* &quot;-&quot;??_);_(@_)">
                  <c:v>54100.64516129042</c:v>
                </c:pt>
                <c:pt idx="16" formatCode="_(* #,##0_);_(* \(#,##0\);_(* &quot;-&quot;??_);_(@_)">
                  <c:v>281669.08000000007</c:v>
                </c:pt>
                <c:pt idx="18" formatCode="_(* #,##0_);_(* \(#,##0\);_(* &quot;-&quot;??_);_(@_)">
                  <c:v>44633</c:v>
                </c:pt>
                <c:pt idx="19" formatCode="_(* #,##0_);_(* \(#,##0\);_(* &quot;-&quot;??_);_(@_)">
                  <c:v>45876.119999999995</c:v>
                </c:pt>
              </c:numCache>
            </c:numRef>
          </c:val>
          <c:extLst>
            <c:ext xmlns:c16="http://schemas.microsoft.com/office/drawing/2014/chart" uri="{C3380CC4-5D6E-409C-BE32-E72D297353CC}">
              <c16:uniqueId val="{00000005-BF71-41AE-85FB-A9338C30C826}"/>
            </c:ext>
          </c:extLst>
        </c:ser>
        <c:dLbls>
          <c:showLegendKey val="0"/>
          <c:showVal val="0"/>
          <c:showCatName val="0"/>
          <c:showSerName val="0"/>
          <c:showPercent val="0"/>
          <c:showBubbleSize val="0"/>
        </c:dLbls>
        <c:gapWidth val="36"/>
        <c:overlap val="100"/>
        <c:axId val="294240256"/>
        <c:axId val="294241792"/>
      </c:barChart>
      <c:catAx>
        <c:axId val="294240256"/>
        <c:scaling>
          <c:orientation val="minMax"/>
        </c:scaling>
        <c:delete val="0"/>
        <c:axPos val="b"/>
        <c:numFmt formatCode="General" sourceLinked="0"/>
        <c:majorTickMark val="none"/>
        <c:minorTickMark val="none"/>
        <c:tickLblPos val="nextTo"/>
        <c:txPr>
          <a:bodyPr rot="-5400000" vert="horz"/>
          <a:lstStyle/>
          <a:p>
            <a:pPr>
              <a:defRPr/>
            </a:pPr>
            <a:endParaRPr lang="en-US"/>
          </a:p>
        </c:txPr>
        <c:crossAx val="294241792"/>
        <c:crosses val="autoZero"/>
        <c:auto val="1"/>
        <c:lblAlgn val="ctr"/>
        <c:lblOffset val="100"/>
        <c:noMultiLvlLbl val="0"/>
      </c:catAx>
      <c:valAx>
        <c:axId val="294241792"/>
        <c:scaling>
          <c:orientation val="minMax"/>
          <c:max val="1"/>
          <c:min val="0"/>
        </c:scaling>
        <c:delete val="0"/>
        <c:axPos val="l"/>
        <c:numFmt formatCode="0%" sourceLinked="1"/>
        <c:majorTickMark val="none"/>
        <c:minorTickMark val="none"/>
        <c:tickLblPos val="nextTo"/>
        <c:spPr>
          <a:ln w="9525">
            <a:noFill/>
          </a:ln>
        </c:spPr>
        <c:crossAx val="294240256"/>
        <c:crosses val="autoZero"/>
        <c:crossBetween val="between"/>
        <c:majorUnit val="0.2"/>
      </c:valAx>
    </c:plotArea>
    <c:legend>
      <c:legendPos val="b"/>
      <c:overlay val="0"/>
      <c:spPr>
        <a:noFill/>
      </c:spPr>
      <c:txPr>
        <a:bodyPr/>
        <a:lstStyle/>
        <a:p>
          <a:pPr rtl="0">
            <a:defRPr/>
          </a:pPr>
          <a:endParaRPr lang="en-US"/>
        </a:p>
      </c:txPr>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708124945920221"/>
          <c:y val="6.7189695085391174E-2"/>
          <c:w val="0.68422468930514124"/>
          <c:h val="0.89201297644148492"/>
        </c:manualLayout>
      </c:layout>
      <c:barChart>
        <c:barDir val="bar"/>
        <c:grouping val="clustered"/>
        <c:varyColors val="0"/>
        <c:ser>
          <c:idx val="0"/>
          <c:order val="0"/>
          <c:tx>
            <c:strRef>
              <c:f>'%Domestic sources_Asia'!$F$2</c:f>
              <c:strCache>
                <c:ptCount val="1"/>
                <c:pt idx="0">
                  <c:v>Upper middle income</c:v>
                </c:pt>
              </c:strCache>
            </c:strRef>
          </c:tx>
          <c:spPr>
            <a:solidFill>
              <a:srgbClr val="00A99A"/>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'%Domestic sources_Asia'!$E$3:$E$21</c:f>
              <c:strCache>
                <c:ptCount val="17"/>
                <c:pt idx="0">
                  <c:v>China (2020)</c:v>
                </c:pt>
                <c:pt idx="1">
                  <c:v>Iran (2012)</c:v>
                </c:pt>
                <c:pt idx="2">
                  <c:v>Malaysia (2020)</c:v>
                </c:pt>
                <c:pt idx="3">
                  <c:v>Thailand (2019)</c:v>
                </c:pt>
                <c:pt idx="4">
                  <c:v>India (2020)</c:v>
                </c:pt>
                <c:pt idx="5">
                  <c:v>Pakistan (2019)</c:v>
                </c:pt>
                <c:pt idx="6">
                  <c:v>Philippines (2017)</c:v>
                </c:pt>
                <c:pt idx="7">
                  <c:v>Indonesia (2018)</c:v>
                </c:pt>
                <c:pt idx="8">
                  <c:v>Mongolia (2019)</c:v>
                </c:pt>
                <c:pt idx="9">
                  <c:v>Viet Nam (2017)</c:v>
                </c:pt>
                <c:pt idx="10">
                  <c:v>Bangladesh (2018)</c:v>
                </c:pt>
                <c:pt idx="11">
                  <c:v>Nepal (2020)</c:v>
                </c:pt>
                <c:pt idx="12">
                  <c:v>Sri Lanka (2020)</c:v>
                </c:pt>
                <c:pt idx="13">
                  <c:v>Cambodia (2017)</c:v>
                </c:pt>
                <c:pt idx="14">
                  <c:v>Myanmar (2017)</c:v>
                </c:pt>
                <c:pt idx="15">
                  <c:v>Lao PDR (2020)</c:v>
                </c:pt>
                <c:pt idx="16">
                  <c:v>Afghanistan (2018)</c:v>
                </c:pt>
              </c:strCache>
            </c:strRef>
          </c:cat>
          <c:val>
            <c:numRef>
              <c:f>'%Domestic sources_Asia'!$F$3:$F$21</c:f>
              <c:numCache>
                <c:formatCode>0</c:formatCode>
                <c:ptCount val="17"/>
                <c:pt idx="0">
                  <c:v>99.960176636504329</c:v>
                </c:pt>
                <c:pt idx="1">
                  <c:v>96.009816362540221</c:v>
                </c:pt>
                <c:pt idx="2">
                  <c:v>91.936999826092645</c:v>
                </c:pt>
                <c:pt idx="3">
                  <c:v>91.643575410938766</c:v>
                </c:pt>
              </c:numCache>
            </c:numRef>
          </c:val>
          <c:extLst>
            <c:ext xmlns:c16="http://schemas.microsoft.com/office/drawing/2014/chart" uri="{C3380CC4-5D6E-409C-BE32-E72D297353CC}">
              <c16:uniqueId val="{00000000-0E76-483E-B100-6A392553438F}"/>
            </c:ext>
          </c:extLst>
        </c:ser>
        <c:ser>
          <c:idx val="1"/>
          <c:order val="1"/>
          <c:tx>
            <c:strRef>
              <c:f>'%Domestic sources_Asia'!$G$2</c:f>
              <c:strCache>
                <c:ptCount val="1"/>
                <c:pt idx="0">
                  <c:v>Lower middle income</c:v>
                </c:pt>
              </c:strCache>
            </c:strRef>
          </c:tx>
          <c:spPr>
            <a:solidFill>
              <a:srgbClr val="F78E1E"/>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'%Domestic sources_Asia'!$E$3:$E$21</c:f>
              <c:strCache>
                <c:ptCount val="17"/>
                <c:pt idx="0">
                  <c:v>China (2020)</c:v>
                </c:pt>
                <c:pt idx="1">
                  <c:v>Iran (2012)</c:v>
                </c:pt>
                <c:pt idx="2">
                  <c:v>Malaysia (2020)</c:v>
                </c:pt>
                <c:pt idx="3">
                  <c:v>Thailand (2019)</c:v>
                </c:pt>
                <c:pt idx="4">
                  <c:v>India (2020)</c:v>
                </c:pt>
                <c:pt idx="5">
                  <c:v>Pakistan (2019)</c:v>
                </c:pt>
                <c:pt idx="6">
                  <c:v>Philippines (2017)</c:v>
                </c:pt>
                <c:pt idx="7">
                  <c:v>Indonesia (2018)</c:v>
                </c:pt>
                <c:pt idx="8">
                  <c:v>Mongolia (2019)</c:v>
                </c:pt>
                <c:pt idx="9">
                  <c:v>Viet Nam (2017)</c:v>
                </c:pt>
                <c:pt idx="10">
                  <c:v>Bangladesh (2018)</c:v>
                </c:pt>
                <c:pt idx="11">
                  <c:v>Nepal (2020)</c:v>
                </c:pt>
                <c:pt idx="12">
                  <c:v>Sri Lanka (2020)</c:v>
                </c:pt>
                <c:pt idx="13">
                  <c:v>Cambodia (2017)</c:v>
                </c:pt>
                <c:pt idx="14">
                  <c:v>Myanmar (2017)</c:v>
                </c:pt>
                <c:pt idx="15">
                  <c:v>Lao PDR (2020)</c:v>
                </c:pt>
                <c:pt idx="16">
                  <c:v>Afghanistan (2018)</c:v>
                </c:pt>
              </c:strCache>
            </c:strRef>
          </c:cat>
          <c:val>
            <c:numRef>
              <c:f>'%Domestic sources_Asia'!$G$3:$G$21</c:f>
              <c:numCache>
                <c:formatCode>General</c:formatCode>
                <c:ptCount val="17"/>
                <c:pt idx="4" formatCode="0">
                  <c:v>87.138113913552971</c:v>
                </c:pt>
                <c:pt idx="5" formatCode="0">
                  <c:v>84.590708318948188</c:v>
                </c:pt>
                <c:pt idx="6" formatCode="0">
                  <c:v>81</c:v>
                </c:pt>
                <c:pt idx="7" formatCode="0">
                  <c:v>71.214404661438749</c:v>
                </c:pt>
                <c:pt idx="8" formatCode="0">
                  <c:v>46.198294566730674</c:v>
                </c:pt>
                <c:pt idx="9" formatCode="0">
                  <c:v>42</c:v>
                </c:pt>
                <c:pt idx="10" formatCode="0">
                  <c:v>40.75425871472148</c:v>
                </c:pt>
                <c:pt idx="11" formatCode="0">
                  <c:v>26.824567055442568</c:v>
                </c:pt>
                <c:pt idx="12" formatCode="0">
                  <c:v>26.024899828741933</c:v>
                </c:pt>
                <c:pt idx="13" formatCode="0">
                  <c:v>24.166790718780788</c:v>
                </c:pt>
                <c:pt idx="14" formatCode="0">
                  <c:v>21.222079330667164</c:v>
                </c:pt>
                <c:pt idx="15" formatCode="0">
                  <c:v>9.5444515976907081</c:v>
                </c:pt>
              </c:numCache>
            </c:numRef>
          </c:val>
          <c:extLst>
            <c:ext xmlns:c16="http://schemas.microsoft.com/office/drawing/2014/chart" uri="{C3380CC4-5D6E-409C-BE32-E72D297353CC}">
              <c16:uniqueId val="{00000001-0E76-483E-B100-6A392553438F}"/>
            </c:ext>
          </c:extLst>
        </c:ser>
        <c:ser>
          <c:idx val="2"/>
          <c:order val="2"/>
          <c:tx>
            <c:strRef>
              <c:f>'%Domestic sources_Asia'!$H$2</c:f>
              <c:strCache>
                <c:ptCount val="1"/>
                <c:pt idx="0">
                  <c:v>Low income</c:v>
                </c:pt>
              </c:strCache>
            </c:strRef>
          </c:tx>
          <c:spPr>
            <a:solidFill>
              <a:srgbClr val="F26B73"/>
            </a:solidFill>
          </c:spPr>
          <c:invertIfNegative val="0"/>
          <c:dLbls>
            <c:dLbl>
              <c:idx val="2"/>
              <c:tx>
                <c:rich>
                  <a:bodyPr/>
                  <a:lstStyle/>
                  <a:p>
                    <a:r>
                      <a:rPr lang="en-US"/>
                      <a:t>94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E76-483E-B100-6A392553438F}"/>
                </c:ext>
              </c:extLst>
            </c:dLbl>
            <c:dLbl>
              <c:idx val="11"/>
              <c:tx>
                <c:rich>
                  <a:bodyPr/>
                  <a:lstStyle/>
                  <a:p>
                    <a:r>
                      <a:rPr lang="en-US"/>
                      <a:t>16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E76-483E-B100-6A392553438F}"/>
                </c:ext>
              </c:extLst>
            </c:dLbl>
            <c:dLbl>
              <c:idx val="12"/>
              <c:tx>
                <c:rich>
                  <a:bodyPr/>
                  <a:lstStyle/>
                  <a:p>
                    <a:r>
                      <a:rPr lang="en-US"/>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E76-483E-B100-6A392553438F}"/>
                </c:ext>
              </c:extLst>
            </c:dLbl>
            <c:dLbl>
              <c:idx val="13"/>
              <c:tx>
                <c:rich>
                  <a:bodyPr/>
                  <a:lstStyle/>
                  <a:p>
                    <a:r>
                      <a:rPr lang="en-US"/>
                      <a:t>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E76-483E-B100-6A392553438F}"/>
                </c:ext>
              </c:extLst>
            </c:dLbl>
            <c:dLbl>
              <c:idx val="15"/>
              <c:tx>
                <c:rich>
                  <a:bodyPr/>
                  <a:lstStyle/>
                  <a:p>
                    <a:r>
                      <a:rPr lang="en-US"/>
                      <a:t>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E76-483E-B100-6A392553438F}"/>
                </c:ext>
              </c:extLst>
            </c:dLbl>
            <c:dLbl>
              <c:idx val="16"/>
              <c:tx>
                <c:rich>
                  <a:bodyPr/>
                  <a:lstStyle/>
                  <a:p>
                    <a:r>
                      <a:rPr lang="en-US"/>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E76-483E-B100-6A392553438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'%Domestic sources_Asia'!$E$3:$E$21</c:f>
              <c:strCache>
                <c:ptCount val="17"/>
                <c:pt idx="0">
                  <c:v>China (2020)</c:v>
                </c:pt>
                <c:pt idx="1">
                  <c:v>Iran (2012)</c:v>
                </c:pt>
                <c:pt idx="2">
                  <c:v>Malaysia (2020)</c:v>
                </c:pt>
                <c:pt idx="3">
                  <c:v>Thailand (2019)</c:v>
                </c:pt>
                <c:pt idx="4">
                  <c:v>India (2020)</c:v>
                </c:pt>
                <c:pt idx="5">
                  <c:v>Pakistan (2019)</c:v>
                </c:pt>
                <c:pt idx="6">
                  <c:v>Philippines (2017)</c:v>
                </c:pt>
                <c:pt idx="7">
                  <c:v>Indonesia (2018)</c:v>
                </c:pt>
                <c:pt idx="8">
                  <c:v>Mongolia (2019)</c:v>
                </c:pt>
                <c:pt idx="9">
                  <c:v>Viet Nam (2017)</c:v>
                </c:pt>
                <c:pt idx="10">
                  <c:v>Bangladesh (2018)</c:v>
                </c:pt>
                <c:pt idx="11">
                  <c:v>Nepal (2020)</c:v>
                </c:pt>
                <c:pt idx="12">
                  <c:v>Sri Lanka (2020)</c:v>
                </c:pt>
                <c:pt idx="13">
                  <c:v>Cambodia (2017)</c:v>
                </c:pt>
                <c:pt idx="14">
                  <c:v>Myanmar (2017)</c:v>
                </c:pt>
                <c:pt idx="15">
                  <c:v>Lao PDR (2020)</c:v>
                </c:pt>
                <c:pt idx="16">
                  <c:v>Afghanistan (2018)</c:v>
                </c:pt>
              </c:strCache>
            </c:strRef>
          </c:cat>
          <c:val>
            <c:numRef>
              <c:f>'%Domestic sources_Asia'!$H$3:$H$21</c:f>
              <c:numCache>
                <c:formatCode>General</c:formatCode>
                <c:ptCount val="17"/>
                <c:pt idx="16" formatCode="0">
                  <c:v>1.3977209656277392</c:v>
                </c:pt>
              </c:numCache>
            </c:numRef>
          </c:val>
          <c:extLst>
            <c:ext xmlns:c16="http://schemas.microsoft.com/office/drawing/2014/chart" uri="{C3380CC4-5D6E-409C-BE32-E72D297353CC}">
              <c16:uniqueId val="{00000008-0E76-483E-B100-6A392553438F}"/>
            </c:ext>
          </c:extLst>
        </c:ser>
        <c:dLbls>
          <c:dLblPos val="outEnd"/>
          <c:showLegendKey val="0"/>
          <c:showVal val="1"/>
          <c:showCatName val="0"/>
          <c:showSerName val="0"/>
          <c:showPercent val="0"/>
          <c:showBubbleSize val="0"/>
        </c:dLbls>
        <c:gapWidth val="40"/>
        <c:overlap val="100"/>
        <c:axId val="64530688"/>
        <c:axId val="73782784"/>
      </c:barChart>
      <c:scatterChart>
        <c:scatterStyle val="smoothMarker"/>
        <c:varyColors val="0"/>
        <c:ser>
          <c:idx val="3"/>
          <c:order val="3"/>
          <c:tx>
            <c:strRef>
              <c:f>'%Domestic sources_Asia'!$J$31</c:f>
              <c:strCache>
                <c:ptCount val="1"/>
                <c:pt idx="0">
                  <c:v>tar</c:v>
                </c:pt>
              </c:strCache>
            </c:strRef>
          </c:tx>
          <c:spPr>
            <a:ln w="22225">
              <a:solidFill>
                <a:srgbClr val="E31837"/>
              </a:solidFill>
              <a:prstDash val="dash"/>
            </a:ln>
          </c:spPr>
          <c:marker>
            <c:symbol val="none"/>
          </c:marker>
          <c:xVal>
            <c:numRef>
              <c:f>'%Domestic sources_Asia'!$I$32:$I$33</c:f>
              <c:numCache>
                <c:formatCode>General</c:formatCode>
                <c:ptCount val="2"/>
                <c:pt idx="0">
                  <c:v>50</c:v>
                </c:pt>
                <c:pt idx="1">
                  <c:v>50</c:v>
                </c:pt>
              </c:numCache>
            </c:numRef>
          </c:xVal>
          <c:yVal>
            <c:numRef>
              <c:f>'%Domestic sources_Asia'!$J$32:$J$33</c:f>
              <c:numCache>
                <c:formatCode>General</c:formatCode>
                <c:ptCount val="2"/>
                <c:pt idx="0">
                  <c:v>0</c:v>
                </c:pt>
                <c:pt idx="1">
                  <c:v>1</c:v>
                </c:pt>
              </c:numCache>
            </c:numRef>
          </c:yVal>
          <c:smooth val="1"/>
          <c:extLst>
            <c:ext xmlns:c16="http://schemas.microsoft.com/office/drawing/2014/chart" uri="{C3380CC4-5D6E-409C-BE32-E72D297353CC}">
              <c16:uniqueId val="{00000009-0E76-483E-B100-6A392553438F}"/>
            </c:ext>
          </c:extLst>
        </c:ser>
        <c:dLbls>
          <c:showLegendKey val="0"/>
          <c:showVal val="0"/>
          <c:showCatName val="0"/>
          <c:showSerName val="0"/>
          <c:showPercent val="0"/>
          <c:showBubbleSize val="0"/>
        </c:dLbls>
        <c:axId val="2131142880"/>
        <c:axId val="2131143296"/>
      </c:scatterChart>
      <c:catAx>
        <c:axId val="64530688"/>
        <c:scaling>
          <c:orientation val="maxMin"/>
        </c:scaling>
        <c:delete val="0"/>
        <c:axPos val="l"/>
        <c:numFmt formatCode="General" sourceLinked="0"/>
        <c:majorTickMark val="out"/>
        <c:minorTickMark val="none"/>
        <c:tickLblPos val="nextTo"/>
        <c:crossAx val="73782784"/>
        <c:crosses val="autoZero"/>
        <c:auto val="1"/>
        <c:lblAlgn val="ctr"/>
        <c:lblOffset val="100"/>
        <c:noMultiLvlLbl val="0"/>
      </c:catAx>
      <c:valAx>
        <c:axId val="73782784"/>
        <c:scaling>
          <c:orientation val="minMax"/>
          <c:max val="100"/>
          <c:min val="0"/>
        </c:scaling>
        <c:delete val="0"/>
        <c:axPos val="t"/>
        <c:title>
          <c:tx>
            <c:rich>
              <a:bodyPr/>
              <a:lstStyle/>
              <a:p>
                <a:pPr>
                  <a:defRPr/>
                </a:pPr>
                <a:r>
                  <a:rPr lang="en-GB"/>
                  <a:t>%</a:t>
                </a:r>
              </a:p>
            </c:rich>
          </c:tx>
          <c:layout>
            <c:manualLayout>
              <c:xMode val="edge"/>
              <c:yMode val="edge"/>
              <c:x val="0.97409573803274596"/>
              <c:y val="3.7902136740420671E-3"/>
            </c:manualLayout>
          </c:layout>
          <c:overlay val="0"/>
        </c:title>
        <c:numFmt formatCode="0" sourceLinked="1"/>
        <c:majorTickMark val="out"/>
        <c:minorTickMark val="none"/>
        <c:tickLblPos val="nextTo"/>
        <c:crossAx val="64530688"/>
        <c:crosses val="autoZero"/>
        <c:crossBetween val="between"/>
        <c:majorUnit val="50"/>
      </c:valAx>
      <c:valAx>
        <c:axId val="2131143296"/>
        <c:scaling>
          <c:orientation val="minMax"/>
          <c:max val="1"/>
        </c:scaling>
        <c:delete val="1"/>
        <c:axPos val="r"/>
        <c:numFmt formatCode="General" sourceLinked="1"/>
        <c:majorTickMark val="out"/>
        <c:minorTickMark val="none"/>
        <c:tickLblPos val="nextTo"/>
        <c:crossAx val="2131142880"/>
        <c:crosses val="max"/>
        <c:crossBetween val="midCat"/>
      </c:valAx>
      <c:valAx>
        <c:axId val="2131142880"/>
        <c:scaling>
          <c:orientation val="minMax"/>
        </c:scaling>
        <c:delete val="1"/>
        <c:axPos val="b"/>
        <c:numFmt formatCode="General" sourceLinked="1"/>
        <c:majorTickMark val="out"/>
        <c:minorTickMark val="none"/>
        <c:tickLblPos val="nextTo"/>
        <c:crossAx val="2131143296"/>
        <c:crosses val="autoZero"/>
        <c:crossBetween val="midCat"/>
      </c:valAx>
    </c:plotArea>
    <c:legend>
      <c:legendPos val="r"/>
      <c:legendEntry>
        <c:idx val="3"/>
        <c:delete val="1"/>
      </c:legendEntry>
      <c:layout>
        <c:manualLayout>
          <c:xMode val="edge"/>
          <c:yMode val="edge"/>
          <c:x val="0.72728604576601841"/>
          <c:y val="0.57542354968998211"/>
          <c:w val="0.22526738505512897"/>
          <c:h val="0.18097115077634929"/>
        </c:manualLayout>
      </c:layout>
      <c:overlay val="0"/>
    </c:legend>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708124945920221"/>
          <c:y val="6.7189695085391174E-2"/>
          <c:w val="0.68422468930514124"/>
          <c:h val="0.89201297644148492"/>
        </c:manualLayout>
      </c:layout>
      <c:barChart>
        <c:barDir val="bar"/>
        <c:grouping val="clustered"/>
        <c:varyColors val="0"/>
        <c:ser>
          <c:idx val="0"/>
          <c:order val="0"/>
          <c:tx>
            <c:strRef>
              <c:f>'%Domestic sources_Pacific'!$F$2</c:f>
              <c:strCache>
                <c:ptCount val="1"/>
                <c:pt idx="0">
                  <c:v>Upper middle income</c:v>
                </c:pt>
              </c:strCache>
            </c:strRef>
          </c:tx>
          <c:spPr>
            <a:solidFill>
              <a:srgbClr val="00A99A"/>
            </a:solidFill>
          </c:spPr>
          <c:invertIfNegative val="0"/>
          <c:dLbls>
            <c:dLbl>
              <c:idx val="10"/>
              <c:spPr>
                <a:noFill/>
                <a:ln>
                  <a:noFill/>
                </a:ln>
                <a:effectLst/>
              </c:spPr>
              <c:txPr>
                <a:bodyPr wrap="square" lIns="38100" tIns="19050" rIns="38100" bIns="19050" anchor="ctr">
                  <a:spAutoFit/>
                </a:bodyPr>
                <a:lstStyle/>
                <a:p>
                  <a:pPr>
                    <a:defRPr>
                      <a:solidFill>
                        <a:srgbClr val="00A99A"/>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67F1-4A6E-94BD-0CAFAE8E8F5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'%Domestic sources_Pacific'!$E$3:$E$14</c:f>
              <c:strCache>
                <c:ptCount val="11"/>
                <c:pt idx="0">
                  <c:v>Kiribati (2019)</c:v>
                </c:pt>
                <c:pt idx="1">
                  <c:v>Solomon Islands (2018)</c:v>
                </c:pt>
                <c:pt idx="2">
                  <c:v>Fiji (2016)</c:v>
                </c:pt>
                <c:pt idx="3">
                  <c:v>Tonga (2014)</c:v>
                </c:pt>
                <c:pt idx="4">
                  <c:v>Papua New Guinea (2019)</c:v>
                </c:pt>
                <c:pt idx="5">
                  <c:v>Tuvalu (2013)</c:v>
                </c:pt>
                <c:pt idx="6">
                  <c:v>Samoa (2019)</c:v>
                </c:pt>
                <c:pt idx="7">
                  <c:v>Marshall Islands (2014)</c:v>
                </c:pt>
                <c:pt idx="8">
                  <c:v>Federated States of Micronesia (2017)</c:v>
                </c:pt>
                <c:pt idx="9">
                  <c:v>Vanuatu (2016)</c:v>
                </c:pt>
                <c:pt idx="10">
                  <c:v>Palau (2014)</c:v>
                </c:pt>
              </c:strCache>
            </c:strRef>
          </c:cat>
          <c:val>
            <c:numRef>
              <c:f>'%Domestic sources_Pacific'!$F$3:$F$14</c:f>
              <c:numCache>
                <c:formatCode>General</c:formatCode>
                <c:ptCount val="11"/>
                <c:pt idx="2" formatCode="0">
                  <c:v>76.22439466741686</c:v>
                </c:pt>
                <c:pt idx="3" formatCode="0">
                  <c:v>49.577604552645916</c:v>
                </c:pt>
                <c:pt idx="5" formatCode="0">
                  <c:v>29.023363807865334</c:v>
                </c:pt>
                <c:pt idx="7" formatCode="0">
                  <c:v>12.50415579295472</c:v>
                </c:pt>
                <c:pt idx="10" formatCode="0">
                  <c:v>0</c:v>
                </c:pt>
              </c:numCache>
            </c:numRef>
          </c:val>
          <c:extLst>
            <c:ext xmlns:c16="http://schemas.microsoft.com/office/drawing/2014/chart" uri="{C3380CC4-5D6E-409C-BE32-E72D297353CC}">
              <c16:uniqueId val="{00000000-67F1-4A6E-94BD-0CAFAE8E8F57}"/>
            </c:ext>
          </c:extLst>
        </c:ser>
        <c:ser>
          <c:idx val="1"/>
          <c:order val="1"/>
          <c:tx>
            <c:strRef>
              <c:f>'%Domestic sources_Pacific'!$G$2</c:f>
              <c:strCache>
                <c:ptCount val="1"/>
                <c:pt idx="0">
                  <c:v>Lower middle income</c:v>
                </c:pt>
              </c:strCache>
            </c:strRef>
          </c:tx>
          <c:spPr>
            <a:solidFill>
              <a:srgbClr val="F78E1E"/>
            </a:solidFill>
          </c:spPr>
          <c:invertIfNegative val="0"/>
          <c:dLbls>
            <c:dLbl>
              <c:idx val="8"/>
              <c:spPr>
                <a:noFill/>
                <a:ln>
                  <a:noFill/>
                </a:ln>
                <a:effectLst/>
              </c:spPr>
              <c:txPr>
                <a:bodyPr wrap="square" lIns="38100" tIns="19050" rIns="38100" bIns="19050" anchor="ctr">
                  <a:spAutoFit/>
                </a:bodyPr>
                <a:lstStyle/>
                <a:p>
                  <a:pPr>
                    <a:defRPr>
                      <a:solidFill>
                        <a:srgbClr val="F78E1E"/>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67F1-4A6E-94BD-0CAFAE8E8F57}"/>
                </c:ext>
              </c:extLst>
            </c:dLbl>
            <c:dLbl>
              <c:idx val="9"/>
              <c:spPr>
                <a:noFill/>
                <a:ln>
                  <a:noFill/>
                </a:ln>
                <a:effectLst/>
              </c:spPr>
              <c:txPr>
                <a:bodyPr wrap="square" lIns="38100" tIns="19050" rIns="38100" bIns="19050" anchor="ctr">
                  <a:spAutoFit/>
                </a:bodyPr>
                <a:lstStyle/>
                <a:p>
                  <a:pPr>
                    <a:defRPr>
                      <a:solidFill>
                        <a:srgbClr val="F78E1E"/>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67F1-4A6E-94BD-0CAFAE8E8F5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'%Domestic sources_Pacific'!$E$3:$E$14</c:f>
              <c:strCache>
                <c:ptCount val="11"/>
                <c:pt idx="0">
                  <c:v>Kiribati (2019)</c:v>
                </c:pt>
                <c:pt idx="1">
                  <c:v>Solomon Islands (2018)</c:v>
                </c:pt>
                <c:pt idx="2">
                  <c:v>Fiji (2016)</c:v>
                </c:pt>
                <c:pt idx="3">
                  <c:v>Tonga (2014)</c:v>
                </c:pt>
                <c:pt idx="4">
                  <c:v>Papua New Guinea (2019)</c:v>
                </c:pt>
                <c:pt idx="5">
                  <c:v>Tuvalu (2013)</c:v>
                </c:pt>
                <c:pt idx="6">
                  <c:v>Samoa (2019)</c:v>
                </c:pt>
                <c:pt idx="7">
                  <c:v>Marshall Islands (2014)</c:v>
                </c:pt>
                <c:pt idx="8">
                  <c:v>Federated States of Micronesia (2017)</c:v>
                </c:pt>
                <c:pt idx="9">
                  <c:v>Vanuatu (2016)</c:v>
                </c:pt>
                <c:pt idx="10">
                  <c:v>Palau (2014)</c:v>
                </c:pt>
              </c:strCache>
            </c:strRef>
          </c:cat>
          <c:val>
            <c:numRef>
              <c:f>'%Domestic sources_Pacific'!$G$3:$G$14</c:f>
              <c:numCache>
                <c:formatCode>0</c:formatCode>
                <c:ptCount val="11"/>
                <c:pt idx="0">
                  <c:v>100</c:v>
                </c:pt>
                <c:pt idx="1">
                  <c:v>100</c:v>
                </c:pt>
                <c:pt idx="4">
                  <c:v>31.724114912728808</c:v>
                </c:pt>
                <c:pt idx="6">
                  <c:v>15.180722891566271</c:v>
                </c:pt>
                <c:pt idx="8">
                  <c:v>0</c:v>
                </c:pt>
                <c:pt idx="9">
                  <c:v>0</c:v>
                </c:pt>
              </c:numCache>
            </c:numRef>
          </c:val>
          <c:extLst>
            <c:ext xmlns:c16="http://schemas.microsoft.com/office/drawing/2014/chart" uri="{C3380CC4-5D6E-409C-BE32-E72D297353CC}">
              <c16:uniqueId val="{00000001-67F1-4A6E-94BD-0CAFAE8E8F57}"/>
            </c:ext>
          </c:extLst>
        </c:ser>
        <c:ser>
          <c:idx val="2"/>
          <c:order val="2"/>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'%Domestic sources_Pacific'!$F$29:$G$29</c:f>
              <c:numCache>
                <c:formatCode>General</c:formatCode>
                <c:ptCount val="2"/>
              </c:numCache>
            </c:numRef>
          </c:cat>
          <c:val>
            <c:numRef>
              <c:f>'%Domestic sources_Pacific'!$F$30:$G$30</c:f>
              <c:numCache>
                <c:formatCode>General</c:formatCode>
                <c:ptCount val="2"/>
              </c:numCache>
            </c:numRef>
          </c:val>
          <c:extLst>
            <c:ext xmlns:c16="http://schemas.microsoft.com/office/drawing/2014/chart" uri="{C3380CC4-5D6E-409C-BE32-E72D297353CC}">
              <c16:uniqueId val="{00000002-67F1-4A6E-94BD-0CAFAE8E8F57}"/>
            </c:ext>
          </c:extLst>
        </c:ser>
        <c:dLbls>
          <c:dLblPos val="outEnd"/>
          <c:showLegendKey val="0"/>
          <c:showVal val="1"/>
          <c:showCatName val="0"/>
          <c:showSerName val="0"/>
          <c:showPercent val="0"/>
          <c:showBubbleSize val="0"/>
        </c:dLbls>
        <c:gapWidth val="40"/>
        <c:overlap val="100"/>
        <c:axId val="64530688"/>
        <c:axId val="73782784"/>
      </c:barChart>
      <c:scatterChart>
        <c:scatterStyle val="smoothMarker"/>
        <c:varyColors val="0"/>
        <c:ser>
          <c:idx val="3"/>
          <c:order val="3"/>
          <c:tx>
            <c:strRef>
              <c:f>'%Domestic sources_Pacific'!$J$31</c:f>
              <c:strCache>
                <c:ptCount val="1"/>
                <c:pt idx="0">
                  <c:v>tar</c:v>
                </c:pt>
              </c:strCache>
            </c:strRef>
          </c:tx>
          <c:spPr>
            <a:ln w="22225">
              <a:solidFill>
                <a:srgbClr val="E31837"/>
              </a:solidFill>
              <a:prstDash val="dash"/>
            </a:ln>
          </c:spPr>
          <c:marker>
            <c:symbol val="none"/>
          </c:marker>
          <c:xVal>
            <c:numRef>
              <c:f>'%Domestic sources_Pacific'!$I$32:$I$33</c:f>
              <c:numCache>
                <c:formatCode>General</c:formatCode>
                <c:ptCount val="2"/>
                <c:pt idx="0">
                  <c:v>50</c:v>
                </c:pt>
                <c:pt idx="1">
                  <c:v>50</c:v>
                </c:pt>
              </c:numCache>
            </c:numRef>
          </c:xVal>
          <c:yVal>
            <c:numRef>
              <c:f>'%Domestic sources_Pacific'!$J$32:$J$33</c:f>
              <c:numCache>
                <c:formatCode>General</c:formatCode>
                <c:ptCount val="2"/>
                <c:pt idx="0">
                  <c:v>0</c:v>
                </c:pt>
                <c:pt idx="1">
                  <c:v>1</c:v>
                </c:pt>
              </c:numCache>
            </c:numRef>
          </c:yVal>
          <c:smooth val="1"/>
          <c:extLst>
            <c:ext xmlns:c16="http://schemas.microsoft.com/office/drawing/2014/chart" uri="{C3380CC4-5D6E-409C-BE32-E72D297353CC}">
              <c16:uniqueId val="{00000003-67F1-4A6E-94BD-0CAFAE8E8F57}"/>
            </c:ext>
          </c:extLst>
        </c:ser>
        <c:dLbls>
          <c:showLegendKey val="0"/>
          <c:showVal val="0"/>
          <c:showCatName val="0"/>
          <c:showSerName val="0"/>
          <c:showPercent val="0"/>
          <c:showBubbleSize val="0"/>
        </c:dLbls>
        <c:axId val="2119033920"/>
        <c:axId val="2119033504"/>
      </c:scatterChart>
      <c:catAx>
        <c:axId val="64530688"/>
        <c:scaling>
          <c:orientation val="maxMin"/>
        </c:scaling>
        <c:delete val="0"/>
        <c:axPos val="l"/>
        <c:numFmt formatCode="General" sourceLinked="0"/>
        <c:majorTickMark val="out"/>
        <c:minorTickMark val="none"/>
        <c:tickLblPos val="nextTo"/>
        <c:crossAx val="73782784"/>
        <c:crosses val="autoZero"/>
        <c:auto val="1"/>
        <c:lblAlgn val="ctr"/>
        <c:lblOffset val="100"/>
        <c:noMultiLvlLbl val="0"/>
      </c:catAx>
      <c:valAx>
        <c:axId val="73782784"/>
        <c:scaling>
          <c:orientation val="minMax"/>
          <c:max val="100"/>
          <c:min val="0"/>
        </c:scaling>
        <c:delete val="0"/>
        <c:axPos val="t"/>
        <c:title>
          <c:tx>
            <c:rich>
              <a:bodyPr/>
              <a:lstStyle/>
              <a:p>
                <a:pPr>
                  <a:defRPr/>
                </a:pPr>
                <a:r>
                  <a:rPr lang="en-GB"/>
                  <a:t>%</a:t>
                </a:r>
              </a:p>
            </c:rich>
          </c:tx>
          <c:layout>
            <c:manualLayout>
              <c:xMode val="edge"/>
              <c:yMode val="edge"/>
              <c:x val="0.97453416149068328"/>
              <c:y val="3.7902136740420671E-3"/>
            </c:manualLayout>
          </c:layout>
          <c:overlay val="0"/>
        </c:title>
        <c:numFmt formatCode="0" sourceLinked="1"/>
        <c:majorTickMark val="out"/>
        <c:minorTickMark val="none"/>
        <c:tickLblPos val="nextTo"/>
        <c:crossAx val="64530688"/>
        <c:crosses val="autoZero"/>
        <c:crossBetween val="between"/>
        <c:majorUnit val="50"/>
      </c:valAx>
      <c:valAx>
        <c:axId val="2119033504"/>
        <c:scaling>
          <c:orientation val="minMax"/>
          <c:max val="1"/>
        </c:scaling>
        <c:delete val="1"/>
        <c:axPos val="r"/>
        <c:numFmt formatCode="General" sourceLinked="1"/>
        <c:majorTickMark val="out"/>
        <c:minorTickMark val="none"/>
        <c:tickLblPos val="nextTo"/>
        <c:crossAx val="2119033920"/>
        <c:crosses val="max"/>
        <c:crossBetween val="midCat"/>
      </c:valAx>
      <c:valAx>
        <c:axId val="2119033920"/>
        <c:scaling>
          <c:orientation val="minMax"/>
        </c:scaling>
        <c:delete val="1"/>
        <c:axPos val="b"/>
        <c:numFmt formatCode="General" sourceLinked="1"/>
        <c:majorTickMark val="out"/>
        <c:minorTickMark val="none"/>
        <c:tickLblPos val="nextTo"/>
        <c:crossAx val="2119033504"/>
        <c:crosses val="autoZero"/>
        <c:crossBetween val="midCat"/>
      </c:valAx>
    </c:plotArea>
    <c:legend>
      <c:legendPos val="r"/>
      <c:legendEntry>
        <c:idx val="2"/>
        <c:delete val="1"/>
      </c:legendEntry>
      <c:legendEntry>
        <c:idx val="3"/>
        <c:delete val="1"/>
      </c:legendEntry>
      <c:overlay val="0"/>
    </c:legend>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708124945920221"/>
          <c:y val="6.7189695085391174E-2"/>
          <c:w val="0.68422468930514124"/>
          <c:h val="0.89201297644148492"/>
        </c:manualLayout>
      </c:layout>
      <c:barChart>
        <c:barDir val="bar"/>
        <c:grouping val="clustered"/>
        <c:varyColors val="0"/>
        <c:ser>
          <c:idx val="0"/>
          <c:order val="0"/>
          <c:tx>
            <c:strRef>
              <c:f>'%Domestic sources_ASEAN (2)'!$F$2</c:f>
              <c:strCache>
                <c:ptCount val="1"/>
                <c:pt idx="0">
                  <c:v>Upper middle income</c:v>
                </c:pt>
              </c:strCache>
            </c:strRef>
          </c:tx>
          <c:spPr>
            <a:solidFill>
              <a:srgbClr val="00A99A"/>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'%Domestic sources_ASEAN (2)'!$E$3:$E$22</c:f>
              <c:strCache>
                <c:ptCount val="9"/>
                <c:pt idx="0">
                  <c:v>Singapore (2020)</c:v>
                </c:pt>
                <c:pt idx="1">
                  <c:v>Malaysia (2020)</c:v>
                </c:pt>
                <c:pt idx="2">
                  <c:v>Thailand (2019)</c:v>
                </c:pt>
                <c:pt idx="3">
                  <c:v>Philippines (2017)</c:v>
                </c:pt>
                <c:pt idx="4">
                  <c:v>Indonesia (2018)</c:v>
                </c:pt>
                <c:pt idx="5">
                  <c:v>Viet Nam (2017)</c:v>
                </c:pt>
                <c:pt idx="6">
                  <c:v>Cambodia (2017)</c:v>
                </c:pt>
                <c:pt idx="7">
                  <c:v>Myanmar (2017)</c:v>
                </c:pt>
                <c:pt idx="8">
                  <c:v>Lao PDR (2020)</c:v>
                </c:pt>
              </c:strCache>
            </c:strRef>
          </c:cat>
          <c:val>
            <c:numRef>
              <c:f>'%Domestic sources_ASEAN (2)'!$F$3:$F$22</c:f>
              <c:numCache>
                <c:formatCode>0</c:formatCode>
                <c:ptCount val="9"/>
                <c:pt idx="0">
                  <c:v>100</c:v>
                </c:pt>
                <c:pt idx="1">
                  <c:v>91.936999826092645</c:v>
                </c:pt>
                <c:pt idx="2">
                  <c:v>91.643575410938766</c:v>
                </c:pt>
              </c:numCache>
            </c:numRef>
          </c:val>
          <c:extLst>
            <c:ext xmlns:c16="http://schemas.microsoft.com/office/drawing/2014/chart" uri="{C3380CC4-5D6E-409C-BE32-E72D297353CC}">
              <c16:uniqueId val="{00000000-E954-4DE4-94AE-4275C3CC4CB0}"/>
            </c:ext>
          </c:extLst>
        </c:ser>
        <c:ser>
          <c:idx val="1"/>
          <c:order val="1"/>
          <c:tx>
            <c:strRef>
              <c:f>'%Domestic sources_ASEAN (2)'!$G$2</c:f>
              <c:strCache>
                <c:ptCount val="1"/>
                <c:pt idx="0">
                  <c:v>Lower middle income</c:v>
                </c:pt>
              </c:strCache>
            </c:strRef>
          </c:tx>
          <c:spPr>
            <a:solidFill>
              <a:srgbClr val="F78E1E"/>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'%Domestic sources_ASEAN (2)'!$E$3:$E$22</c:f>
              <c:strCache>
                <c:ptCount val="9"/>
                <c:pt idx="0">
                  <c:v>Singapore (2020)</c:v>
                </c:pt>
                <c:pt idx="1">
                  <c:v>Malaysia (2020)</c:v>
                </c:pt>
                <c:pt idx="2">
                  <c:v>Thailand (2019)</c:v>
                </c:pt>
                <c:pt idx="3">
                  <c:v>Philippines (2017)</c:v>
                </c:pt>
                <c:pt idx="4">
                  <c:v>Indonesia (2018)</c:v>
                </c:pt>
                <c:pt idx="5">
                  <c:v>Viet Nam (2017)</c:v>
                </c:pt>
                <c:pt idx="6">
                  <c:v>Cambodia (2017)</c:v>
                </c:pt>
                <c:pt idx="7">
                  <c:v>Myanmar (2017)</c:v>
                </c:pt>
                <c:pt idx="8">
                  <c:v>Lao PDR (2020)</c:v>
                </c:pt>
              </c:strCache>
            </c:strRef>
          </c:cat>
          <c:val>
            <c:numRef>
              <c:f>'%Domestic sources_ASEAN (2)'!$G$3:$G$22</c:f>
              <c:numCache>
                <c:formatCode>0</c:formatCode>
                <c:ptCount val="9"/>
                <c:pt idx="3">
                  <c:v>81</c:v>
                </c:pt>
                <c:pt idx="4">
                  <c:v>71.214404661438749</c:v>
                </c:pt>
                <c:pt idx="5">
                  <c:v>42</c:v>
                </c:pt>
                <c:pt idx="6">
                  <c:v>24.166790718780788</c:v>
                </c:pt>
                <c:pt idx="7">
                  <c:v>21.222079330667164</c:v>
                </c:pt>
                <c:pt idx="8">
                  <c:v>9.5444515976907081</c:v>
                </c:pt>
              </c:numCache>
            </c:numRef>
          </c:val>
          <c:extLst>
            <c:ext xmlns:c16="http://schemas.microsoft.com/office/drawing/2014/chart" uri="{C3380CC4-5D6E-409C-BE32-E72D297353CC}">
              <c16:uniqueId val="{00000001-E954-4DE4-94AE-4275C3CC4CB0}"/>
            </c:ext>
          </c:extLst>
        </c:ser>
        <c:ser>
          <c:idx val="2"/>
          <c:order val="2"/>
          <c:tx>
            <c:strRef>
              <c:f>'%Domestic sources_ASEAN (2)'!$H$2</c:f>
              <c:strCache>
                <c:ptCount val="1"/>
                <c:pt idx="0">
                  <c:v>Low income</c:v>
                </c:pt>
              </c:strCache>
            </c:strRef>
          </c:tx>
          <c:spPr>
            <a:solidFill>
              <a:srgbClr val="F26B73"/>
            </a:solidFill>
          </c:spPr>
          <c:invertIfNegative val="0"/>
          <c:dLbls>
            <c:dLbl>
              <c:idx val="2"/>
              <c:tx>
                <c:rich>
                  <a:bodyPr/>
                  <a:lstStyle/>
                  <a:p>
                    <a:r>
                      <a:rPr lang="en-US"/>
                      <a:t>94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954-4DE4-94AE-4275C3CC4CB0}"/>
                </c:ext>
              </c:extLst>
            </c:dLbl>
            <c:dLbl>
              <c:idx val="11"/>
              <c:tx>
                <c:rich>
                  <a:bodyPr/>
                  <a:lstStyle/>
                  <a:p>
                    <a:r>
                      <a:rPr lang="en-US"/>
                      <a:t>16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954-4DE4-94AE-4275C3CC4CB0}"/>
                </c:ext>
              </c:extLst>
            </c:dLbl>
            <c:dLbl>
              <c:idx val="12"/>
              <c:tx>
                <c:rich>
                  <a:bodyPr/>
                  <a:lstStyle/>
                  <a:p>
                    <a:r>
                      <a:rPr lang="en-US"/>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954-4DE4-94AE-4275C3CC4CB0}"/>
                </c:ext>
              </c:extLst>
            </c:dLbl>
            <c:dLbl>
              <c:idx val="13"/>
              <c:tx>
                <c:rich>
                  <a:bodyPr/>
                  <a:lstStyle/>
                  <a:p>
                    <a:r>
                      <a:rPr lang="en-US"/>
                      <a:t>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954-4DE4-94AE-4275C3CC4CB0}"/>
                </c:ext>
              </c:extLst>
            </c:dLbl>
            <c:dLbl>
              <c:idx val="15"/>
              <c:tx>
                <c:rich>
                  <a:bodyPr/>
                  <a:lstStyle/>
                  <a:p>
                    <a:r>
                      <a:rPr lang="en-US"/>
                      <a:t>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954-4DE4-94AE-4275C3CC4CB0}"/>
                </c:ext>
              </c:extLst>
            </c:dLbl>
            <c:dLbl>
              <c:idx val="16"/>
              <c:tx>
                <c:rich>
                  <a:bodyPr/>
                  <a:lstStyle/>
                  <a:p>
                    <a:r>
                      <a:rPr lang="en-US"/>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954-4DE4-94AE-4275C3CC4CB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'%Domestic sources_ASEAN (2)'!$E$3:$E$22</c:f>
              <c:strCache>
                <c:ptCount val="9"/>
                <c:pt idx="0">
                  <c:v>Singapore (2020)</c:v>
                </c:pt>
                <c:pt idx="1">
                  <c:v>Malaysia (2020)</c:v>
                </c:pt>
                <c:pt idx="2">
                  <c:v>Thailand (2019)</c:v>
                </c:pt>
                <c:pt idx="3">
                  <c:v>Philippines (2017)</c:v>
                </c:pt>
                <c:pt idx="4">
                  <c:v>Indonesia (2018)</c:v>
                </c:pt>
                <c:pt idx="5">
                  <c:v>Viet Nam (2017)</c:v>
                </c:pt>
                <c:pt idx="6">
                  <c:v>Cambodia (2017)</c:v>
                </c:pt>
                <c:pt idx="7">
                  <c:v>Myanmar (2017)</c:v>
                </c:pt>
                <c:pt idx="8">
                  <c:v>Lao PDR (2020)</c:v>
                </c:pt>
              </c:strCache>
            </c:strRef>
          </c:cat>
          <c:val>
            <c:numRef>
              <c:f>'%Domestic sources_ASEAN (2)'!$H$3:$H$22</c:f>
              <c:numCache>
                <c:formatCode>0</c:formatCode>
                <c:ptCount val="9"/>
              </c:numCache>
            </c:numRef>
          </c:val>
          <c:extLst>
            <c:ext xmlns:c16="http://schemas.microsoft.com/office/drawing/2014/chart" uri="{C3380CC4-5D6E-409C-BE32-E72D297353CC}">
              <c16:uniqueId val="{00000008-E954-4DE4-94AE-4275C3CC4CB0}"/>
            </c:ext>
          </c:extLst>
        </c:ser>
        <c:dLbls>
          <c:dLblPos val="outEnd"/>
          <c:showLegendKey val="0"/>
          <c:showVal val="1"/>
          <c:showCatName val="0"/>
          <c:showSerName val="0"/>
          <c:showPercent val="0"/>
          <c:showBubbleSize val="0"/>
        </c:dLbls>
        <c:gapWidth val="40"/>
        <c:overlap val="100"/>
        <c:axId val="64530688"/>
        <c:axId val="73782784"/>
      </c:barChart>
      <c:scatterChart>
        <c:scatterStyle val="smoothMarker"/>
        <c:varyColors val="0"/>
        <c:ser>
          <c:idx val="3"/>
          <c:order val="3"/>
          <c:tx>
            <c:strRef>
              <c:f>'%Domestic sources_ASEAN (2)'!$J$32</c:f>
              <c:strCache>
                <c:ptCount val="1"/>
                <c:pt idx="0">
                  <c:v>tar</c:v>
                </c:pt>
              </c:strCache>
            </c:strRef>
          </c:tx>
          <c:spPr>
            <a:ln w="22225">
              <a:solidFill>
                <a:srgbClr val="E31837"/>
              </a:solidFill>
              <a:prstDash val="dash"/>
            </a:ln>
          </c:spPr>
          <c:marker>
            <c:symbol val="none"/>
          </c:marker>
          <c:xVal>
            <c:numRef>
              <c:f>'%Domestic sources_ASEAN (2)'!$I$33:$I$34</c:f>
              <c:numCache>
                <c:formatCode>General</c:formatCode>
                <c:ptCount val="2"/>
                <c:pt idx="0">
                  <c:v>50</c:v>
                </c:pt>
                <c:pt idx="1">
                  <c:v>50</c:v>
                </c:pt>
              </c:numCache>
            </c:numRef>
          </c:xVal>
          <c:yVal>
            <c:numRef>
              <c:f>'%Domestic sources_ASEAN (2)'!$J$33:$J$34</c:f>
              <c:numCache>
                <c:formatCode>General</c:formatCode>
                <c:ptCount val="2"/>
                <c:pt idx="0">
                  <c:v>0</c:v>
                </c:pt>
                <c:pt idx="1">
                  <c:v>1</c:v>
                </c:pt>
              </c:numCache>
            </c:numRef>
          </c:yVal>
          <c:smooth val="1"/>
          <c:extLst>
            <c:ext xmlns:c16="http://schemas.microsoft.com/office/drawing/2014/chart" uri="{C3380CC4-5D6E-409C-BE32-E72D297353CC}">
              <c16:uniqueId val="{00000009-E954-4DE4-94AE-4275C3CC4CB0}"/>
            </c:ext>
          </c:extLst>
        </c:ser>
        <c:dLbls>
          <c:showLegendKey val="0"/>
          <c:showVal val="0"/>
          <c:showCatName val="0"/>
          <c:showSerName val="0"/>
          <c:showPercent val="0"/>
          <c:showBubbleSize val="0"/>
        </c:dLbls>
        <c:axId val="2131142880"/>
        <c:axId val="2131143296"/>
      </c:scatterChart>
      <c:catAx>
        <c:axId val="64530688"/>
        <c:scaling>
          <c:orientation val="maxMin"/>
        </c:scaling>
        <c:delete val="0"/>
        <c:axPos val="l"/>
        <c:numFmt formatCode="General" sourceLinked="0"/>
        <c:majorTickMark val="out"/>
        <c:minorTickMark val="none"/>
        <c:tickLblPos val="nextTo"/>
        <c:crossAx val="73782784"/>
        <c:crosses val="autoZero"/>
        <c:auto val="1"/>
        <c:lblAlgn val="ctr"/>
        <c:lblOffset val="100"/>
        <c:noMultiLvlLbl val="0"/>
      </c:catAx>
      <c:valAx>
        <c:axId val="73782784"/>
        <c:scaling>
          <c:orientation val="minMax"/>
          <c:max val="100"/>
          <c:min val="0"/>
        </c:scaling>
        <c:delete val="0"/>
        <c:axPos val="t"/>
        <c:title>
          <c:tx>
            <c:rich>
              <a:bodyPr/>
              <a:lstStyle/>
              <a:p>
                <a:pPr>
                  <a:defRPr/>
                </a:pPr>
                <a:r>
                  <a:rPr lang="en-GB"/>
                  <a:t>%</a:t>
                </a:r>
              </a:p>
            </c:rich>
          </c:tx>
          <c:layout>
            <c:manualLayout>
              <c:xMode val="edge"/>
              <c:yMode val="edge"/>
              <c:x val="0.97409573803274596"/>
              <c:y val="3.7902136740420671E-3"/>
            </c:manualLayout>
          </c:layout>
          <c:overlay val="0"/>
        </c:title>
        <c:numFmt formatCode="0" sourceLinked="1"/>
        <c:majorTickMark val="out"/>
        <c:minorTickMark val="none"/>
        <c:tickLblPos val="nextTo"/>
        <c:crossAx val="64530688"/>
        <c:crosses val="autoZero"/>
        <c:crossBetween val="between"/>
        <c:majorUnit val="50"/>
      </c:valAx>
      <c:valAx>
        <c:axId val="2131143296"/>
        <c:scaling>
          <c:orientation val="minMax"/>
          <c:max val="1"/>
        </c:scaling>
        <c:delete val="1"/>
        <c:axPos val="r"/>
        <c:numFmt formatCode="General" sourceLinked="1"/>
        <c:majorTickMark val="out"/>
        <c:minorTickMark val="none"/>
        <c:tickLblPos val="nextTo"/>
        <c:crossAx val="2131142880"/>
        <c:crosses val="max"/>
        <c:crossBetween val="midCat"/>
      </c:valAx>
      <c:valAx>
        <c:axId val="2131142880"/>
        <c:scaling>
          <c:orientation val="minMax"/>
        </c:scaling>
        <c:delete val="1"/>
        <c:axPos val="b"/>
        <c:numFmt formatCode="General" sourceLinked="1"/>
        <c:majorTickMark val="out"/>
        <c:minorTickMark val="none"/>
        <c:tickLblPos val="nextTo"/>
        <c:crossAx val="2131143296"/>
        <c:crosses val="autoZero"/>
        <c:crossBetween val="midCat"/>
      </c:valAx>
    </c:plotArea>
    <c:legend>
      <c:legendPos val="r"/>
      <c:legendEntry>
        <c:idx val="2"/>
        <c:delete val="1"/>
      </c:legendEntry>
      <c:legendEntry>
        <c:idx val="3"/>
        <c:delete val="1"/>
      </c:legendEntry>
      <c:layout>
        <c:manualLayout>
          <c:xMode val="edge"/>
          <c:yMode val="edge"/>
          <c:x val="0.72728604576601841"/>
          <c:y val="0.57542354968998211"/>
          <c:w val="0.22526738505512897"/>
          <c:h val="0.18097115077634929"/>
        </c:manualLayout>
      </c:layout>
      <c:overlay val="0"/>
    </c:legend>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708124945920221"/>
          <c:y val="0.14485921179120598"/>
          <c:w val="0.68422468930514124"/>
          <c:h val="0.81900784529790638"/>
        </c:manualLayout>
      </c:layout>
      <c:barChart>
        <c:barDir val="bar"/>
        <c:grouping val="clustered"/>
        <c:varyColors val="0"/>
        <c:ser>
          <c:idx val="0"/>
          <c:order val="0"/>
          <c:tx>
            <c:strRef>
              <c:f>'%Domestic sources_SAARC'!$F$2</c:f>
              <c:strCache>
                <c:ptCount val="1"/>
                <c:pt idx="0">
                  <c:v>Domestic (%)</c:v>
                </c:pt>
              </c:strCache>
            </c:strRef>
          </c:tx>
          <c:spPr>
            <a:solidFill>
              <a:srgbClr val="00B0F0"/>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'%Domestic sources_SAARC'!$E$3:$E$21</c:f>
              <c:strCache>
                <c:ptCount val="6"/>
                <c:pt idx="0">
                  <c:v>India (2020)</c:v>
                </c:pt>
                <c:pt idx="1">
                  <c:v>Pakistan (2019)</c:v>
                </c:pt>
                <c:pt idx="2">
                  <c:v>Bangladesh (2018)</c:v>
                </c:pt>
                <c:pt idx="3">
                  <c:v>Nepal (2020)</c:v>
                </c:pt>
                <c:pt idx="4">
                  <c:v>Sri Lanka (2020)</c:v>
                </c:pt>
                <c:pt idx="5">
                  <c:v>Afghanistan (2018)</c:v>
                </c:pt>
              </c:strCache>
            </c:strRef>
          </c:cat>
          <c:val>
            <c:numRef>
              <c:f>'%Domestic sources_SAARC'!$F$3:$F$21</c:f>
              <c:numCache>
                <c:formatCode>0</c:formatCode>
                <c:ptCount val="6"/>
                <c:pt idx="0">
                  <c:v>87.138113913552971</c:v>
                </c:pt>
                <c:pt idx="1">
                  <c:v>84.590708318948188</c:v>
                </c:pt>
                <c:pt idx="2">
                  <c:v>40.75926151270545</c:v>
                </c:pt>
                <c:pt idx="3">
                  <c:v>26.82456157727713</c:v>
                </c:pt>
                <c:pt idx="4">
                  <c:v>26.024902770170215</c:v>
                </c:pt>
                <c:pt idx="5">
                  <c:v>1.3977209656277392</c:v>
                </c:pt>
              </c:numCache>
            </c:numRef>
          </c:val>
          <c:extLst>
            <c:ext xmlns:c16="http://schemas.microsoft.com/office/drawing/2014/chart" uri="{C3380CC4-5D6E-409C-BE32-E72D297353CC}">
              <c16:uniqueId val="{00000000-754C-4416-B680-575660A24ECF}"/>
            </c:ext>
          </c:extLst>
        </c:ser>
        <c:dLbls>
          <c:dLblPos val="outEnd"/>
          <c:showLegendKey val="0"/>
          <c:showVal val="1"/>
          <c:showCatName val="0"/>
          <c:showSerName val="0"/>
          <c:showPercent val="0"/>
          <c:showBubbleSize val="0"/>
        </c:dLbls>
        <c:gapWidth val="40"/>
        <c:overlap val="100"/>
        <c:axId val="64530688"/>
        <c:axId val="73782784"/>
      </c:barChart>
      <c:catAx>
        <c:axId val="64530688"/>
        <c:scaling>
          <c:orientation val="maxMin"/>
        </c:scaling>
        <c:delete val="0"/>
        <c:axPos val="l"/>
        <c:numFmt formatCode="General" sourceLinked="0"/>
        <c:majorTickMark val="out"/>
        <c:minorTickMark val="none"/>
        <c:tickLblPos val="nextTo"/>
        <c:crossAx val="73782784"/>
        <c:crosses val="autoZero"/>
        <c:auto val="1"/>
        <c:lblAlgn val="ctr"/>
        <c:lblOffset val="100"/>
        <c:noMultiLvlLbl val="0"/>
      </c:catAx>
      <c:valAx>
        <c:axId val="73782784"/>
        <c:scaling>
          <c:orientation val="minMax"/>
          <c:max val="100"/>
          <c:min val="0"/>
        </c:scaling>
        <c:delete val="0"/>
        <c:axPos val="t"/>
        <c:title>
          <c:tx>
            <c:rich>
              <a:bodyPr/>
              <a:lstStyle/>
              <a:p>
                <a:pPr>
                  <a:defRPr/>
                </a:pPr>
                <a:r>
                  <a:rPr lang="en-GB" dirty="0"/>
                  <a:t>Domestic sources</a:t>
                </a:r>
                <a:r>
                  <a:rPr lang="en-GB" baseline="0" dirty="0"/>
                  <a:t> (</a:t>
                </a:r>
                <a:r>
                  <a:rPr lang="en-GB" dirty="0"/>
                  <a:t>%)</a:t>
                </a:r>
              </a:p>
            </c:rich>
          </c:tx>
          <c:layout>
            <c:manualLayout>
              <c:xMode val="edge"/>
              <c:yMode val="edge"/>
              <c:x val="0.507567097591062"/>
              <c:y val="9.8232044296615926E-4"/>
            </c:manualLayout>
          </c:layout>
          <c:overlay val="0"/>
        </c:title>
        <c:numFmt formatCode="0" sourceLinked="1"/>
        <c:majorTickMark val="out"/>
        <c:minorTickMark val="none"/>
        <c:tickLblPos val="nextTo"/>
        <c:crossAx val="64530688"/>
        <c:crosses val="autoZero"/>
        <c:crossBetween val="between"/>
        <c:majorUnit val="50"/>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41602448947613"/>
          <c:y val="2.28565757011466E-2"/>
          <c:w val="0.82520754419636067"/>
          <c:h val="0.6841559300885709"/>
        </c:manualLayout>
      </c:layout>
      <c:lineChart>
        <c:grouping val="standard"/>
        <c:varyColors val="0"/>
        <c:ser>
          <c:idx val="0"/>
          <c:order val="0"/>
          <c:tx>
            <c:strRef>
              <c:f>'Domestic trends_SEA'!$A$3</c:f>
              <c:strCache>
                <c:ptCount val="1"/>
                <c:pt idx="0">
                  <c:v>Afghanistan</c:v>
                </c:pt>
              </c:strCache>
            </c:strRef>
          </c:tx>
          <c:spPr>
            <a:ln>
              <a:solidFill>
                <a:srgbClr val="8000FF"/>
              </a:solidFill>
            </a:ln>
          </c:spPr>
          <c:marker>
            <c:symbol val="none"/>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4E-45D3-BC4A-9DCF8E56EE17}"/>
                </c:ext>
              </c:extLst>
            </c:dLbl>
            <c:numFmt formatCode="0%" sourceLinked="0"/>
            <c:spPr>
              <a:solidFill>
                <a:srgbClr val="8000FF"/>
              </a:solidFill>
            </c:spPr>
            <c:showLegendKey val="0"/>
            <c:showVal val="0"/>
            <c:showCatName val="0"/>
            <c:showSerName val="0"/>
            <c:showPercent val="0"/>
            <c:showBubbleSize val="0"/>
            <c:extLst>
              <c:ext xmlns:c15="http://schemas.microsoft.com/office/drawing/2012/chart" uri="{CE6537A1-D6FC-4f65-9D91-7224C49458BB}">
                <c15:showLeaderLines val="0"/>
              </c:ext>
            </c:extLst>
          </c:dLbls>
          <c:cat>
            <c:numRef>
              <c:f>'Domestic trends_SEA'!$B$2:$Q$2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'Domestic trends_SEA'!$B$3:$Q$3</c:f>
            </c:numRef>
          </c:val>
          <c:smooth val="0"/>
          <c:extLst>
            <c:ext xmlns:c16="http://schemas.microsoft.com/office/drawing/2014/chart" uri="{C3380CC4-5D6E-409C-BE32-E72D297353CC}">
              <c16:uniqueId val="{00000001-CC4E-45D3-BC4A-9DCF8E56EE17}"/>
            </c:ext>
          </c:extLst>
        </c:ser>
        <c:ser>
          <c:idx val="1"/>
          <c:order val="1"/>
          <c:tx>
            <c:strRef>
              <c:f>'Domestic trends_SEA'!$A$4</c:f>
              <c:strCache>
                <c:ptCount val="1"/>
                <c:pt idx="0">
                  <c:v>Bangladesh</c:v>
                </c:pt>
              </c:strCache>
            </c:strRef>
          </c:tx>
          <c:spPr>
            <a:ln>
              <a:solidFill>
                <a:srgbClr val="00AEEF"/>
              </a:solidFill>
            </a:ln>
          </c:spPr>
          <c:marker>
            <c:symbol val="none"/>
          </c:marker>
          <c:dLbls>
            <c:dLbl>
              <c:idx val="7"/>
              <c:layout>
                <c:manualLayout>
                  <c:x val="-3.3388981636060101E-3"/>
                  <c:y val="2.0289855072463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4E-45D3-BC4A-9DCF8E56EE17}"/>
                </c:ext>
              </c:extLst>
            </c:dLbl>
            <c:numFmt formatCode="0%" sourceLinked="0"/>
            <c:spPr>
              <a:solidFill>
                <a:srgbClr val="00AEEF"/>
              </a:solidFill>
            </c:spPr>
            <c:showLegendKey val="0"/>
            <c:showVal val="0"/>
            <c:showCatName val="0"/>
            <c:showSerName val="0"/>
            <c:showPercent val="0"/>
            <c:showBubbleSize val="0"/>
            <c:extLst>
              <c:ext xmlns:c15="http://schemas.microsoft.com/office/drawing/2012/chart" uri="{CE6537A1-D6FC-4f65-9D91-7224C49458BB}">
                <c15:showLeaderLines val="0"/>
              </c:ext>
            </c:extLst>
          </c:dLbls>
          <c:cat>
            <c:numRef>
              <c:f>'Domestic trends_SEA'!$B$2:$Q$2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'Domestic trends_SEA'!$B$4:$Q$4</c:f>
            </c:numRef>
          </c:val>
          <c:smooth val="0"/>
          <c:extLst>
            <c:ext xmlns:c16="http://schemas.microsoft.com/office/drawing/2014/chart" uri="{C3380CC4-5D6E-409C-BE32-E72D297353CC}">
              <c16:uniqueId val="{00000003-CC4E-45D3-BC4A-9DCF8E56EE17}"/>
            </c:ext>
          </c:extLst>
        </c:ser>
        <c:ser>
          <c:idx val="2"/>
          <c:order val="2"/>
          <c:tx>
            <c:strRef>
              <c:f>'Domestic trends_SEA'!$A$5</c:f>
              <c:strCache>
                <c:ptCount val="1"/>
                <c:pt idx="0">
                  <c:v>Cambodia</c:v>
                </c:pt>
              </c:strCache>
            </c:strRef>
          </c:tx>
          <c:spPr>
            <a:ln w="38100">
              <a:solidFill>
                <a:srgbClr val="4472C4">
                  <a:lumMod val="75000"/>
                </a:srgbClr>
              </a:solidFill>
            </a:ln>
          </c:spPr>
          <c:marker>
            <c:symbol val="none"/>
          </c:marker>
          <c:dLbls>
            <c:dLbl>
              <c:idx val="12"/>
              <c:layout>
                <c:manualLayout>
                  <c:x val="-8.5287846481877372E-3"/>
                  <c:y val="-2.64105642256902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4E-45D3-BC4A-9DCF8E56EE17}"/>
                </c:ext>
              </c:extLst>
            </c:dLbl>
            <c:numFmt formatCode="#,##0" sourceLinked="0"/>
            <c:spPr>
              <a:solidFill>
                <a:srgbClr val="4472C4">
                  <a:lumMod val="75000"/>
                </a:srgbClr>
              </a:solidFill>
              <a:ln>
                <a:noFill/>
              </a:ln>
            </c:spPr>
            <c:txPr>
              <a:bodyPr wrap="square" lIns="38100" tIns="19050" rIns="38100" bIns="19050" anchor="ctr">
                <a:spAutoFit/>
              </a:bodyPr>
              <a:lstStyle/>
              <a:p>
                <a:pPr>
                  <a:defRPr>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'Domestic trends_SEA'!$B$2:$Q$2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'Domestic trends_SEA'!$B$5:$Q$5</c:f>
              <c:numCache>
                <c:formatCode>_(* #,##0_);_(* \(#,##0\);_(* "-"??_);_(@_)</c:formatCode>
                <c:ptCount val="16"/>
                <c:pt idx="1">
                  <c:v>17.515227051193989</c:v>
                </c:pt>
                <c:pt idx="2">
                  <c:v>11.351061395266326</c:v>
                </c:pt>
                <c:pt idx="3">
                  <c:v>10.14828688135179</c:v>
                </c:pt>
                <c:pt idx="4">
                  <c:v>3.2387672691894629</c:v>
                </c:pt>
                <c:pt idx="5">
                  <c:v>4.285901565857599</c:v>
                </c:pt>
                <c:pt idx="6">
                  <c:v>11.856129068878291</c:v>
                </c:pt>
                <c:pt idx="7">
                  <c:v>12.125230404892731</c:v>
                </c:pt>
                <c:pt idx="10">
                  <c:v>19.43526157922199</c:v>
                </c:pt>
                <c:pt idx="12">
                  <c:v>24.166790718780788</c:v>
                </c:pt>
              </c:numCache>
            </c:numRef>
          </c:val>
          <c:smooth val="0"/>
          <c:extLst>
            <c:ext xmlns:c16="http://schemas.microsoft.com/office/drawing/2014/chart" uri="{C3380CC4-5D6E-409C-BE32-E72D297353CC}">
              <c16:uniqueId val="{00000005-CC4E-45D3-BC4A-9DCF8E56EE17}"/>
            </c:ext>
          </c:extLst>
        </c:ser>
        <c:ser>
          <c:idx val="3"/>
          <c:order val="3"/>
          <c:tx>
            <c:strRef>
              <c:f>'Domestic trends_SEA'!$A$6</c:f>
              <c:strCache>
                <c:ptCount val="1"/>
                <c:pt idx="0">
                  <c:v>China</c:v>
                </c:pt>
              </c:strCache>
            </c:strRef>
          </c:tx>
          <c:spPr>
            <a:ln>
              <a:solidFill>
                <a:srgbClr val="EC008C"/>
              </a:solidFill>
            </a:ln>
          </c:spPr>
          <c:marker>
            <c:symbol val="none"/>
          </c:marker>
          <c:dLbls>
            <c:dLbl>
              <c:idx val="8"/>
              <c:layout>
                <c:manualLayout>
                  <c:x val="-6.6777963272120202E-3"/>
                  <c:y val="-3.4782608695652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4E-45D3-BC4A-9DCF8E56EE17}"/>
                </c:ext>
              </c:extLst>
            </c:dLbl>
            <c:numFmt formatCode="0%" sourceLinked="0"/>
            <c:spPr>
              <a:solidFill>
                <a:srgbClr val="EC008C"/>
              </a:solidFill>
            </c:spPr>
            <c:showLegendKey val="0"/>
            <c:showVal val="0"/>
            <c:showCatName val="0"/>
            <c:showSerName val="0"/>
            <c:showPercent val="0"/>
            <c:showBubbleSize val="0"/>
            <c:extLst>
              <c:ext xmlns:c15="http://schemas.microsoft.com/office/drawing/2012/chart" uri="{CE6537A1-D6FC-4f65-9D91-7224C49458BB}">
                <c15:showLeaderLines val="0"/>
              </c:ext>
            </c:extLst>
          </c:dLbls>
          <c:cat>
            <c:numRef>
              <c:f>'Domestic trends_SEA'!$B$2:$Q$2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'Domestic trends_SEA'!$B$6:$Q$6</c:f>
            </c:numRef>
          </c:val>
          <c:smooth val="0"/>
          <c:extLst>
            <c:ext xmlns:c16="http://schemas.microsoft.com/office/drawing/2014/chart" uri="{C3380CC4-5D6E-409C-BE32-E72D297353CC}">
              <c16:uniqueId val="{00000007-CC4E-45D3-BC4A-9DCF8E56EE17}"/>
            </c:ext>
          </c:extLst>
        </c:ser>
        <c:ser>
          <c:idx val="4"/>
          <c:order val="4"/>
          <c:tx>
            <c:strRef>
              <c:f>'Domestic trends_SEA'!$A$7</c:f>
              <c:strCache>
                <c:ptCount val="1"/>
                <c:pt idx="0">
                  <c:v>DPRK</c:v>
                </c:pt>
              </c:strCache>
            </c:strRef>
          </c:tx>
          <c:spPr>
            <a:ln>
              <a:solidFill>
                <a:srgbClr val="008000"/>
              </a:solidFill>
            </a:ln>
          </c:spPr>
          <c:marker>
            <c:symbol val="none"/>
          </c:marker>
          <c:dLbls>
            <c:dLbl>
              <c:idx val="6"/>
              <c:layout>
                <c:manualLayout>
                  <c:x val="-2.0033388981636101E-2"/>
                  <c:y val="-5.2173913043478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C4E-45D3-BC4A-9DCF8E56EE17}"/>
                </c:ext>
              </c:extLst>
            </c:dLbl>
            <c:numFmt formatCode="0%" sourceLinked="0"/>
            <c:spPr>
              <a:solidFill>
                <a:srgbClr val="008000"/>
              </a:solidFill>
            </c:spPr>
            <c:showLegendKey val="0"/>
            <c:showVal val="0"/>
            <c:showCatName val="0"/>
            <c:showSerName val="0"/>
            <c:showPercent val="0"/>
            <c:showBubbleSize val="0"/>
            <c:extLst>
              <c:ext xmlns:c15="http://schemas.microsoft.com/office/drawing/2012/chart" uri="{CE6537A1-D6FC-4f65-9D91-7224C49458BB}">
                <c15:showLeaderLines val="0"/>
              </c:ext>
            </c:extLst>
          </c:dLbls>
          <c:cat>
            <c:numRef>
              <c:f>'Domestic trends_SEA'!$B$2:$Q$2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'Domestic trends_SEA'!$B$7:$Q$7</c:f>
            </c:numRef>
          </c:val>
          <c:smooth val="0"/>
          <c:extLst>
            <c:ext xmlns:c16="http://schemas.microsoft.com/office/drawing/2014/chart" uri="{C3380CC4-5D6E-409C-BE32-E72D297353CC}">
              <c16:uniqueId val="{00000009-CC4E-45D3-BC4A-9DCF8E56EE17}"/>
            </c:ext>
          </c:extLst>
        </c:ser>
        <c:ser>
          <c:idx val="5"/>
          <c:order val="5"/>
          <c:tx>
            <c:strRef>
              <c:f>'Domestic trends_SEA'!$A$8</c:f>
              <c:strCache>
                <c:ptCount val="1"/>
                <c:pt idx="0">
                  <c:v>Fiji</c:v>
                </c:pt>
              </c:strCache>
            </c:strRef>
          </c:tx>
          <c:spPr>
            <a:ln>
              <a:solidFill>
                <a:srgbClr val="F78E1E"/>
              </a:solidFill>
            </a:ln>
          </c:spPr>
          <c:marker>
            <c:symbol val="none"/>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C4E-45D3-BC4A-9DCF8E56EE17}"/>
                </c:ext>
              </c:extLst>
            </c:dLbl>
            <c:numFmt formatCode="0%" sourceLinked="0"/>
            <c:spPr>
              <a:solidFill>
                <a:srgbClr val="F78E1E"/>
              </a:solidFill>
            </c:spPr>
            <c:showLegendKey val="0"/>
            <c:showVal val="0"/>
            <c:showCatName val="0"/>
            <c:showSerName val="0"/>
            <c:showPercent val="0"/>
            <c:showBubbleSize val="0"/>
            <c:extLst>
              <c:ext xmlns:c15="http://schemas.microsoft.com/office/drawing/2012/chart" uri="{CE6537A1-D6FC-4f65-9D91-7224C49458BB}">
                <c15:showLeaderLines val="0"/>
              </c:ext>
            </c:extLst>
          </c:dLbls>
          <c:cat>
            <c:numRef>
              <c:f>'Domestic trends_SEA'!$B$2:$Q$2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'Domestic trends_SEA'!$B$8:$Q$8</c:f>
            </c:numRef>
          </c:val>
          <c:smooth val="0"/>
          <c:extLst>
            <c:ext xmlns:c16="http://schemas.microsoft.com/office/drawing/2014/chart" uri="{C3380CC4-5D6E-409C-BE32-E72D297353CC}">
              <c16:uniqueId val="{0000000B-CC4E-45D3-BC4A-9DCF8E56EE17}"/>
            </c:ext>
          </c:extLst>
        </c:ser>
        <c:ser>
          <c:idx val="6"/>
          <c:order val="6"/>
          <c:tx>
            <c:strRef>
              <c:f>'Domestic trends_SEA'!$A$9</c:f>
              <c:strCache>
                <c:ptCount val="1"/>
                <c:pt idx="0">
                  <c:v>India</c:v>
                </c:pt>
              </c:strCache>
            </c:strRef>
          </c:tx>
          <c:spPr>
            <a:ln>
              <a:solidFill>
                <a:srgbClr val="88C540"/>
              </a:solidFill>
            </a:ln>
          </c:spPr>
          <c:marker>
            <c:symbol val="none"/>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C4E-45D3-BC4A-9DCF8E56EE17}"/>
                </c:ext>
              </c:extLst>
            </c:dLbl>
            <c:numFmt formatCode="0%" sourceLinked="0"/>
            <c:spPr>
              <a:solidFill>
                <a:srgbClr val="88C540"/>
              </a:solidFill>
            </c:spPr>
            <c:showLegendKey val="0"/>
            <c:showVal val="0"/>
            <c:showCatName val="0"/>
            <c:showSerName val="0"/>
            <c:showPercent val="0"/>
            <c:showBubbleSize val="0"/>
            <c:extLst>
              <c:ext xmlns:c15="http://schemas.microsoft.com/office/drawing/2012/chart" uri="{CE6537A1-D6FC-4f65-9D91-7224C49458BB}">
                <c15:showLeaderLines val="0"/>
              </c:ext>
            </c:extLst>
          </c:dLbls>
          <c:cat>
            <c:numRef>
              <c:f>'Domestic trends_SEA'!$B$2:$Q$2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'Domestic trends_SEA'!$B$9:$Q$9</c:f>
            </c:numRef>
          </c:val>
          <c:smooth val="0"/>
          <c:extLst>
            <c:ext xmlns:c16="http://schemas.microsoft.com/office/drawing/2014/chart" uri="{C3380CC4-5D6E-409C-BE32-E72D297353CC}">
              <c16:uniqueId val="{0000000D-CC4E-45D3-BC4A-9DCF8E56EE17}"/>
            </c:ext>
          </c:extLst>
        </c:ser>
        <c:ser>
          <c:idx val="7"/>
          <c:order val="7"/>
          <c:tx>
            <c:strRef>
              <c:f>'Domestic trends_SEA'!$A$10</c:f>
              <c:strCache>
                <c:ptCount val="1"/>
                <c:pt idx="0">
                  <c:v>Indonesia</c:v>
                </c:pt>
              </c:strCache>
            </c:strRef>
          </c:tx>
          <c:spPr>
            <a:ln w="38100">
              <a:solidFill>
                <a:sysClr val="window" lastClr="FFFFFF">
                  <a:lumMod val="65000"/>
                </a:sysClr>
              </a:solidFill>
            </a:ln>
          </c:spPr>
          <c:marker>
            <c:symbol val="none"/>
          </c:marker>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C4E-45D3-BC4A-9DCF8E56EE17}"/>
                </c:ext>
              </c:extLst>
            </c:dLbl>
            <c:spPr>
              <a:solidFill>
                <a:sysClr val="window" lastClr="FFFFFF">
                  <a:lumMod val="65000"/>
                </a:sysClr>
              </a:solidFill>
              <a:ln>
                <a:noFill/>
              </a:ln>
              <a:effectLst/>
            </c:spPr>
            <c:txPr>
              <a:bodyPr wrap="square" lIns="38100" tIns="19050" rIns="38100" bIns="19050" anchor="ctr">
                <a:spAutoFit/>
              </a:bodyPr>
              <a:lstStyle/>
              <a:p>
                <a:pPr>
                  <a:defRPr>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'Domestic trends_SEA'!$B$2:$Q$2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'Domestic trends_SEA'!$B$10:$Q$10</c:f>
              <c:numCache>
                <c:formatCode>_(* #,##0_);_(* \(#,##0\);_(* "-"??_);_(@_)</c:formatCode>
                <c:ptCount val="16"/>
                <c:pt idx="1">
                  <c:v>26.580761616650054</c:v>
                </c:pt>
                <c:pt idx="2">
                  <c:v>26.270513040621822</c:v>
                </c:pt>
                <c:pt idx="3">
                  <c:v>40.040256814287901</c:v>
                </c:pt>
                <c:pt idx="4">
                  <c:v>35.363184000376876</c:v>
                </c:pt>
                <c:pt idx="5">
                  <c:v>40.08227066165724</c:v>
                </c:pt>
                <c:pt idx="6">
                  <c:v>40.97944462959741</c:v>
                </c:pt>
                <c:pt idx="7">
                  <c:v>42.357209076767212</c:v>
                </c:pt>
                <c:pt idx="10">
                  <c:v>48.304867558333591</c:v>
                </c:pt>
                <c:pt idx="11">
                  <c:v>59.403836700812086</c:v>
                </c:pt>
                <c:pt idx="12">
                  <c:v>55.930707455372584</c:v>
                </c:pt>
                <c:pt idx="13">
                  <c:v>71.214404661438749</c:v>
                </c:pt>
              </c:numCache>
            </c:numRef>
          </c:val>
          <c:smooth val="0"/>
          <c:extLst>
            <c:ext xmlns:c16="http://schemas.microsoft.com/office/drawing/2014/chart" uri="{C3380CC4-5D6E-409C-BE32-E72D297353CC}">
              <c16:uniqueId val="{0000000F-CC4E-45D3-BC4A-9DCF8E56EE17}"/>
            </c:ext>
          </c:extLst>
        </c:ser>
        <c:ser>
          <c:idx val="8"/>
          <c:order val="8"/>
          <c:tx>
            <c:strRef>
              <c:f>'Domestic trends_SEA'!$A$11</c:f>
              <c:strCache>
                <c:ptCount val="1"/>
                <c:pt idx="0">
                  <c:v>Iran</c:v>
                </c:pt>
              </c:strCache>
            </c:strRef>
          </c:tx>
          <c:spPr>
            <a:ln>
              <a:solidFill>
                <a:srgbClr val="FF1537"/>
              </a:solidFill>
            </a:ln>
          </c:spPr>
          <c:marker>
            <c:symbol val="none"/>
          </c:marker>
          <c:dLbls>
            <c:dLbl>
              <c:idx val="7"/>
              <c:layout>
                <c:manualLayout>
                  <c:x val="-1.6694490818030001E-3"/>
                  <c:y val="2.3188405797101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C4E-45D3-BC4A-9DCF8E56EE17}"/>
                </c:ext>
              </c:extLst>
            </c:dLbl>
            <c:numFmt formatCode="0%" sourceLinked="0"/>
            <c:spPr>
              <a:solidFill>
                <a:srgbClr val="FF1537"/>
              </a:solidFill>
            </c:spPr>
            <c:showLegendKey val="0"/>
            <c:showVal val="0"/>
            <c:showCatName val="0"/>
            <c:showSerName val="0"/>
            <c:showPercent val="0"/>
            <c:showBubbleSize val="0"/>
            <c:extLst>
              <c:ext xmlns:c15="http://schemas.microsoft.com/office/drawing/2012/chart" uri="{CE6537A1-D6FC-4f65-9D91-7224C49458BB}">
                <c15:showLeaderLines val="0"/>
              </c:ext>
            </c:extLst>
          </c:dLbls>
          <c:cat>
            <c:numRef>
              <c:f>'Domestic trends_SEA'!$B$2:$Q$2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'Domestic trends_SEA'!$B$11:$Q$11</c:f>
            </c:numRef>
          </c:val>
          <c:smooth val="0"/>
          <c:extLst>
            <c:ext xmlns:c16="http://schemas.microsoft.com/office/drawing/2014/chart" uri="{C3380CC4-5D6E-409C-BE32-E72D297353CC}">
              <c16:uniqueId val="{00000011-CC4E-45D3-BC4A-9DCF8E56EE17}"/>
            </c:ext>
          </c:extLst>
        </c:ser>
        <c:ser>
          <c:idx val="9"/>
          <c:order val="9"/>
          <c:tx>
            <c:strRef>
              <c:f>'Domestic trends_SEA'!$A$12</c:f>
              <c:strCache>
                <c:ptCount val="1"/>
                <c:pt idx="0">
                  <c:v>Lao PDR</c:v>
                </c:pt>
              </c:strCache>
            </c:strRef>
          </c:tx>
          <c:spPr>
            <a:ln w="38100">
              <a:solidFill>
                <a:srgbClr val="E40CD5"/>
              </a:solidFill>
            </a:ln>
          </c:spPr>
          <c:marker>
            <c:symbol val="none"/>
          </c:marker>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C4E-45D3-BC4A-9DCF8E56EE17}"/>
                </c:ext>
              </c:extLst>
            </c:dLbl>
            <c:spPr>
              <a:solidFill>
                <a:srgbClr val="E40CD5"/>
              </a:solidFill>
              <a:ln>
                <a:noFill/>
              </a:ln>
              <a:effectLst/>
            </c:spPr>
            <c:txPr>
              <a:bodyPr wrap="square" lIns="38100" tIns="19050" rIns="38100" bIns="19050" anchor="ctr">
                <a:spAutoFit/>
              </a:bodyPr>
              <a:lstStyle/>
              <a:p>
                <a:pPr>
                  <a:defRPr>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'Domestic trends_SEA'!$B$2:$Q$2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'Domestic trends_SEA'!$B$12:$Q$12</c:f>
              <c:numCache>
                <c:formatCode>_(* #,##0_);_(* \(#,##0\);_(* "-"??_);_(@_)</c:formatCode>
                <c:ptCount val="16"/>
                <c:pt idx="1">
                  <c:v>0.5346826156074711</c:v>
                </c:pt>
                <c:pt idx="2">
                  <c:v>1.3135240594153865</c:v>
                </c:pt>
                <c:pt idx="3">
                  <c:v>1.9678942037114331</c:v>
                </c:pt>
                <c:pt idx="4">
                  <c:v>1.9129962693821552</c:v>
                </c:pt>
                <c:pt idx="5">
                  <c:v>9.7170792359123386</c:v>
                </c:pt>
                <c:pt idx="6">
                  <c:v>7.0878771826137168</c:v>
                </c:pt>
                <c:pt idx="11">
                  <c:v>25.373417219644562</c:v>
                </c:pt>
                <c:pt idx="12">
                  <c:v>12.284927282690308</c:v>
                </c:pt>
                <c:pt idx="14">
                  <c:v>48.422440119369739</c:v>
                </c:pt>
                <c:pt idx="15">
                  <c:v>9.5444610587453536</c:v>
                </c:pt>
              </c:numCache>
            </c:numRef>
          </c:val>
          <c:smooth val="0"/>
          <c:extLst>
            <c:ext xmlns:c16="http://schemas.microsoft.com/office/drawing/2014/chart" uri="{C3380CC4-5D6E-409C-BE32-E72D297353CC}">
              <c16:uniqueId val="{00000013-CC4E-45D3-BC4A-9DCF8E56EE17}"/>
            </c:ext>
          </c:extLst>
        </c:ser>
        <c:ser>
          <c:idx val="10"/>
          <c:order val="10"/>
          <c:tx>
            <c:strRef>
              <c:f>'Domestic trends_SEA'!$A$13</c:f>
              <c:strCache>
                <c:ptCount val="1"/>
                <c:pt idx="0">
                  <c:v>Malaysia</c:v>
                </c:pt>
              </c:strCache>
            </c:strRef>
          </c:tx>
          <c:spPr>
            <a:ln w="38100">
              <a:solidFill>
                <a:srgbClr val="00A99A"/>
              </a:solidFill>
            </a:ln>
          </c:spPr>
          <c:marker>
            <c:symbol val="none"/>
          </c:marker>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C4E-45D3-BC4A-9DCF8E56EE17}"/>
                </c:ext>
              </c:extLst>
            </c:dLbl>
            <c:spPr>
              <a:solidFill>
                <a:srgbClr val="00A99A"/>
              </a:solidFill>
              <a:ln>
                <a:noFill/>
              </a:ln>
              <a:effectLst/>
            </c:spPr>
            <c:txPr>
              <a:bodyPr wrap="square" lIns="38100" tIns="19050" rIns="38100" bIns="19050" anchor="ctr">
                <a:spAutoFit/>
              </a:bodyPr>
              <a:lstStyle/>
              <a:p>
                <a:pPr>
                  <a:defRPr>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'Domestic trends_SEA'!$B$2:$Q$2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'Domestic trends_SEA'!$B$13:$Q$13</c:f>
              <c:numCache>
                <c:formatCode>General</c:formatCode>
                <c:ptCount val="16"/>
                <c:pt idx="3" formatCode="_(* #,##0_);_(* \(#,##0\);_(* &quot;-&quot;??_);_(@_)">
                  <c:v>98.82260423400129</c:v>
                </c:pt>
                <c:pt idx="4" formatCode="_(* #,##0_);_(* \(#,##0\);_(* &quot;-&quot;??_);_(@_)">
                  <c:v>98.413526158743124</c:v>
                </c:pt>
                <c:pt idx="5" formatCode="_(* #,##0_);_(* \(#,##0\);_(* &quot;-&quot;??_);_(@_)">
                  <c:v>98.241108996617285</c:v>
                </c:pt>
                <c:pt idx="6" formatCode="_(* #,##0_);_(* \(#,##0\);_(* &quot;-&quot;??_);_(@_)">
                  <c:v>93.884399965392561</c:v>
                </c:pt>
                <c:pt idx="7" formatCode="_(* #,##0_);_(* \(#,##0\);_(* &quot;-&quot;??_);_(@_)">
                  <c:v>97.0600778700571</c:v>
                </c:pt>
                <c:pt idx="8" formatCode="_(* #,##0_);_(* \(#,##0\);_(* &quot;-&quot;??_);_(@_)">
                  <c:v>96.374282329738264</c:v>
                </c:pt>
                <c:pt idx="9" formatCode="_(* #,##0_);_(* \(#,##0\);_(* &quot;-&quot;??_);_(@_)">
                  <c:v>95.280913791530651</c:v>
                </c:pt>
                <c:pt idx="12" formatCode="_(* #,##0_);_(* \(#,##0\);_(* &quot;-&quot;??_);_(@_)">
                  <c:v>96.891940987367988</c:v>
                </c:pt>
                <c:pt idx="14" formatCode="_(* #,##0_);_(* \(#,##0\);_(* &quot;-&quot;??_);_(@_)">
                  <c:v>97.79143838272033</c:v>
                </c:pt>
                <c:pt idx="15" formatCode="_(* #,##0_);_(* \(#,##0\);_(* &quot;-&quot;??_);_(@_)">
                  <c:v>91.936999826092645</c:v>
                </c:pt>
              </c:numCache>
            </c:numRef>
          </c:val>
          <c:smooth val="0"/>
          <c:extLst>
            <c:ext xmlns:c16="http://schemas.microsoft.com/office/drawing/2014/chart" uri="{C3380CC4-5D6E-409C-BE32-E72D297353CC}">
              <c16:uniqueId val="{00000015-CC4E-45D3-BC4A-9DCF8E56EE17}"/>
            </c:ext>
          </c:extLst>
        </c:ser>
        <c:ser>
          <c:idx val="11"/>
          <c:order val="11"/>
          <c:tx>
            <c:strRef>
              <c:f>'Domestic trends_SEA'!$A$14</c:f>
              <c:strCache>
                <c:ptCount val="1"/>
                <c:pt idx="0">
                  <c:v>Mongolia</c:v>
                </c:pt>
              </c:strCache>
            </c:strRef>
          </c:tx>
          <c:marker>
            <c:symbol val="none"/>
          </c:marker>
          <c:cat>
            <c:numRef>
              <c:f>'Domestic trends_SEA'!$B$2:$Q$2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'Domestic trends_SEA'!$B$14:$Q$14</c:f>
            </c:numRef>
          </c:val>
          <c:smooth val="0"/>
          <c:extLst>
            <c:ext xmlns:c16="http://schemas.microsoft.com/office/drawing/2014/chart" uri="{C3380CC4-5D6E-409C-BE32-E72D297353CC}">
              <c16:uniqueId val="{00000016-CC4E-45D3-BC4A-9DCF8E56EE17}"/>
            </c:ext>
          </c:extLst>
        </c:ser>
        <c:ser>
          <c:idx val="12"/>
          <c:order val="12"/>
          <c:tx>
            <c:strRef>
              <c:f>'Domestic trends_SEA'!$A$15</c:f>
              <c:strCache>
                <c:ptCount val="1"/>
                <c:pt idx="0">
                  <c:v>Myanmar</c:v>
                </c:pt>
              </c:strCache>
            </c:strRef>
          </c:tx>
          <c:spPr>
            <a:ln w="38100">
              <a:solidFill>
                <a:srgbClr val="E31837"/>
              </a:solidFill>
            </a:ln>
          </c:spPr>
          <c:marker>
            <c:symbol val="none"/>
          </c:marker>
          <c:dLbls>
            <c:dLbl>
              <c:idx val="12"/>
              <c:layout>
                <c:manualLayout>
                  <c:x val="-1.4214641080313765E-3"/>
                  <c:y val="1.6314242232326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C4E-45D3-BC4A-9DCF8E56EE17}"/>
                </c:ext>
              </c:extLst>
            </c:dLbl>
            <c:spPr>
              <a:solidFill>
                <a:srgbClr val="E31837"/>
              </a:solidFill>
              <a:ln>
                <a:noFill/>
              </a:ln>
              <a:effectLst/>
            </c:spPr>
            <c:txPr>
              <a:bodyPr wrap="square" lIns="38100" tIns="19050" rIns="38100" bIns="19050" anchor="ctr">
                <a:spAutoFit/>
              </a:bodyPr>
              <a:lstStyle/>
              <a:p>
                <a:pPr>
                  <a:defRPr>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'Domestic trends_SEA'!$B$2:$Q$2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'Domestic trends_SEA'!$B$15:$Q$15</c:f>
              <c:numCache>
                <c:formatCode>General</c:formatCode>
                <c:ptCount val="16"/>
                <c:pt idx="2" formatCode="_(* #,##0_);_(* \(#,##0\);_(* &quot;-&quot;??_);_(@_)">
                  <c:v>3.5501571349754095</c:v>
                </c:pt>
                <c:pt idx="3" formatCode="_(* #,##0_);_(* \(#,##0\);_(* &quot;-&quot;??_);_(@_)">
                  <c:v>4.6520226262871134</c:v>
                </c:pt>
                <c:pt idx="4" formatCode="_(* #,##0_);_(* \(#,##0\);_(* &quot;-&quot;??_);_(@_)">
                  <c:v>5.356280282941932</c:v>
                </c:pt>
                <c:pt idx="5" formatCode="_(* #,##0_);_(* \(#,##0\);_(* &quot;-&quot;??_);_(@_)">
                  <c:v>6.4118720698593386</c:v>
                </c:pt>
                <c:pt idx="6" formatCode="_(* #,##0_);_(* \(#,##0\);_(* &quot;-&quot;??_);_(@_)">
                  <c:v>8.5201937084960431</c:v>
                </c:pt>
                <c:pt idx="7" formatCode="_(* #,##0_);_(* \(#,##0\);_(* &quot;-&quot;??_);_(@_)">
                  <c:v>11.579313923480425</c:v>
                </c:pt>
                <c:pt idx="8" formatCode="_(* #,##0_);_(* \(#,##0\);_(* &quot;-&quot;??_);_(@_)">
                  <c:v>14.966120025000333</c:v>
                </c:pt>
                <c:pt idx="11" formatCode="_(* #,##0_);_(* \(#,##0\);_(* &quot;-&quot;??_);_(@_)">
                  <c:v>14.988421370574903</c:v>
                </c:pt>
                <c:pt idx="12" formatCode="_(* #,##0_);_(* \(#,##0\);_(* &quot;-&quot;??_);_(@_)">
                  <c:v>21.222079330667164</c:v>
                </c:pt>
              </c:numCache>
            </c:numRef>
          </c:val>
          <c:smooth val="0"/>
          <c:extLst>
            <c:ext xmlns:c16="http://schemas.microsoft.com/office/drawing/2014/chart" uri="{C3380CC4-5D6E-409C-BE32-E72D297353CC}">
              <c16:uniqueId val="{00000018-CC4E-45D3-BC4A-9DCF8E56EE17}"/>
            </c:ext>
          </c:extLst>
        </c:ser>
        <c:ser>
          <c:idx val="13"/>
          <c:order val="13"/>
          <c:tx>
            <c:strRef>
              <c:f>'Domestic trends_SEA'!$A$16</c:f>
              <c:strCache>
                <c:ptCount val="1"/>
                <c:pt idx="0">
                  <c:v>Nepal</c:v>
                </c:pt>
              </c:strCache>
            </c:strRef>
          </c:tx>
          <c:marker>
            <c:symbol val="none"/>
          </c:marker>
          <c:cat>
            <c:numRef>
              <c:f>'Domestic trends_SEA'!$B$2:$Q$2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'Domestic trends_SEA'!$B$16:$Q$16</c:f>
            </c:numRef>
          </c:val>
          <c:smooth val="0"/>
          <c:extLst>
            <c:ext xmlns:c16="http://schemas.microsoft.com/office/drawing/2014/chart" uri="{C3380CC4-5D6E-409C-BE32-E72D297353CC}">
              <c16:uniqueId val="{00000019-CC4E-45D3-BC4A-9DCF8E56EE17}"/>
            </c:ext>
          </c:extLst>
        </c:ser>
        <c:ser>
          <c:idx val="14"/>
          <c:order val="14"/>
          <c:tx>
            <c:strRef>
              <c:f>'Domestic trends_SEA'!$A$17</c:f>
              <c:strCache>
                <c:ptCount val="1"/>
                <c:pt idx="0">
                  <c:v>Pakistan</c:v>
                </c:pt>
              </c:strCache>
            </c:strRef>
          </c:tx>
          <c:marker>
            <c:symbol val="none"/>
          </c:marker>
          <c:cat>
            <c:numRef>
              <c:f>'Domestic trends_SEA'!$B$2:$Q$2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'Domestic trends_SEA'!$B$17:$Q$17</c:f>
            </c:numRef>
          </c:val>
          <c:smooth val="0"/>
          <c:extLst>
            <c:ext xmlns:c16="http://schemas.microsoft.com/office/drawing/2014/chart" uri="{C3380CC4-5D6E-409C-BE32-E72D297353CC}">
              <c16:uniqueId val="{0000001A-CC4E-45D3-BC4A-9DCF8E56EE17}"/>
            </c:ext>
          </c:extLst>
        </c:ser>
        <c:ser>
          <c:idx val="15"/>
          <c:order val="15"/>
          <c:tx>
            <c:strRef>
              <c:f>'Domestic trends_SEA'!$A$18</c:f>
              <c:strCache>
                <c:ptCount val="1"/>
                <c:pt idx="0">
                  <c:v>Philippines</c:v>
                </c:pt>
              </c:strCache>
            </c:strRef>
          </c:tx>
          <c:spPr>
            <a:ln w="38100">
              <a:solidFill>
                <a:srgbClr val="ED7D31"/>
              </a:solidFill>
            </a:ln>
          </c:spPr>
          <c:marker>
            <c:symbol val="none"/>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C4E-45D3-BC4A-9DCF8E56EE17}"/>
                </c:ext>
              </c:extLst>
            </c:dLbl>
            <c:spPr>
              <a:solidFill>
                <a:srgbClr val="ED7D31"/>
              </a:solidFill>
              <a:ln>
                <a:noFill/>
              </a:ln>
              <a:effectLst/>
            </c:spPr>
            <c:txPr>
              <a:bodyPr wrap="square" lIns="38100" tIns="19050" rIns="38100" bIns="19050" anchor="ctr">
                <a:spAutoFit/>
              </a:bodyPr>
              <a:lstStyle/>
              <a:p>
                <a:pPr>
                  <a:defRPr>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'Domestic trends_SEA'!$B$2:$Q$2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'Domestic trends_SEA'!$B$18:$Q$18</c:f>
              <c:numCache>
                <c:formatCode>_(* #,##0_);_(* \(#,##0\);_(* "-"??_);_(@_)</c:formatCode>
                <c:ptCount val="16"/>
                <c:pt idx="0">
                  <c:v>31.128405925285112</c:v>
                </c:pt>
                <c:pt idx="1">
                  <c:v>41.324966237028327</c:v>
                </c:pt>
                <c:pt idx="2">
                  <c:v>42.933004916122556</c:v>
                </c:pt>
                <c:pt idx="3">
                  <c:v>36.654588146155056</c:v>
                </c:pt>
                <c:pt idx="4">
                  <c:v>27.16045421747544</c:v>
                </c:pt>
                <c:pt idx="5">
                  <c:v>59.964996420816007</c:v>
                </c:pt>
                <c:pt idx="6">
                  <c:v>69.379579648921919</c:v>
                </c:pt>
                <c:pt idx="7">
                  <c:v>48.510147115939553</c:v>
                </c:pt>
                <c:pt idx="8">
                  <c:v>44.000691123979621</c:v>
                </c:pt>
                <c:pt idx="12">
                  <c:v>81</c:v>
                </c:pt>
              </c:numCache>
            </c:numRef>
          </c:val>
          <c:smooth val="0"/>
          <c:extLst>
            <c:ext xmlns:c16="http://schemas.microsoft.com/office/drawing/2014/chart" uri="{C3380CC4-5D6E-409C-BE32-E72D297353CC}">
              <c16:uniqueId val="{0000001C-CC4E-45D3-BC4A-9DCF8E56EE17}"/>
            </c:ext>
          </c:extLst>
        </c:ser>
        <c:ser>
          <c:idx val="16"/>
          <c:order val="16"/>
          <c:tx>
            <c:strRef>
              <c:f>'Domestic trends_SEA'!$A$19</c:f>
              <c:strCache>
                <c:ptCount val="1"/>
                <c:pt idx="0">
                  <c:v>PNG</c:v>
                </c:pt>
              </c:strCache>
            </c:strRef>
          </c:tx>
          <c:marker>
            <c:symbol val="none"/>
          </c:marker>
          <c:cat>
            <c:numRef>
              <c:f>'Domestic trends_SEA'!$B$2:$Q$2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'Domestic trends_SEA'!$B$19:$Q$19</c:f>
            </c:numRef>
          </c:val>
          <c:smooth val="0"/>
          <c:extLst>
            <c:ext xmlns:c16="http://schemas.microsoft.com/office/drawing/2014/chart" uri="{C3380CC4-5D6E-409C-BE32-E72D297353CC}">
              <c16:uniqueId val="{0000001D-CC4E-45D3-BC4A-9DCF8E56EE17}"/>
            </c:ext>
          </c:extLst>
        </c:ser>
        <c:ser>
          <c:idx val="17"/>
          <c:order val="17"/>
          <c:tx>
            <c:strRef>
              <c:f>'Domestic trends_SEA'!$A$20</c:f>
              <c:strCache>
                <c:ptCount val="1"/>
                <c:pt idx="0">
                  <c:v>Sri Lanka</c:v>
                </c:pt>
              </c:strCache>
            </c:strRef>
          </c:tx>
          <c:marker>
            <c:symbol val="none"/>
          </c:marker>
          <c:cat>
            <c:numRef>
              <c:f>'Domestic trends_SEA'!$B$2:$Q$2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'Domestic trends_SEA'!$B$20:$Q$20</c:f>
            </c:numRef>
          </c:val>
          <c:smooth val="0"/>
          <c:extLst>
            <c:ext xmlns:c16="http://schemas.microsoft.com/office/drawing/2014/chart" uri="{C3380CC4-5D6E-409C-BE32-E72D297353CC}">
              <c16:uniqueId val="{0000001E-CC4E-45D3-BC4A-9DCF8E56EE17}"/>
            </c:ext>
          </c:extLst>
        </c:ser>
        <c:ser>
          <c:idx val="18"/>
          <c:order val="18"/>
          <c:tx>
            <c:strRef>
              <c:f>'Domestic trends_SEA'!$A$21</c:f>
              <c:strCache>
                <c:ptCount val="1"/>
                <c:pt idx="0">
                  <c:v>Thailand</c:v>
                </c:pt>
              </c:strCache>
            </c:strRef>
          </c:tx>
          <c:spPr>
            <a:ln w="38100">
              <a:solidFill>
                <a:srgbClr val="00B0F0"/>
              </a:solidFill>
            </a:ln>
          </c:spPr>
          <c:marker>
            <c:symbol val="none"/>
          </c:marker>
          <c:dLbls>
            <c:dLbl>
              <c:idx val="14"/>
              <c:layout>
                <c:manualLayout>
                  <c:x val="-1.0423949707206135E-16"/>
                  <c:y val="9.76800976800974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CC4E-45D3-BC4A-9DCF8E56EE17}"/>
                </c:ext>
              </c:extLst>
            </c:dLbl>
            <c:spPr>
              <a:solidFill>
                <a:srgbClr val="00B0F0"/>
              </a:solidFill>
              <a:ln>
                <a:noFill/>
              </a:ln>
              <a:effectLst/>
            </c:spPr>
            <c:txPr>
              <a:bodyPr wrap="square" lIns="38100" tIns="19050" rIns="38100" bIns="19050" anchor="ctr">
                <a:spAutoFit/>
              </a:bodyPr>
              <a:lstStyle/>
              <a:p>
                <a:pPr>
                  <a:defRPr>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'Domestic trends_SEA'!$B$2:$Q$2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'Domestic trends_SEA'!$B$21:$Q$21</c:f>
              <c:numCache>
                <c:formatCode>General</c:formatCode>
                <c:ptCount val="16"/>
                <c:pt idx="2" formatCode="_(* #,##0_);_(* \(#,##0\);_(* &quot;-&quot;??_);_(@_)">
                  <c:v>82.69723643317451</c:v>
                </c:pt>
                <c:pt idx="3" formatCode="_(* #,##0_);_(* \(#,##0\);_(* &quot;-&quot;??_);_(@_)">
                  <c:v>85.410990484772526</c:v>
                </c:pt>
                <c:pt idx="4" formatCode="_(* #,##0_);_(* \(#,##0\);_(* &quot;-&quot;??_);_(@_)">
                  <c:v>93.311165016010449</c:v>
                </c:pt>
                <c:pt idx="5" formatCode="_(* #,##0_);_(* \(#,##0\);_(* &quot;-&quot;??_);_(@_)">
                  <c:v>85.195283929711934</c:v>
                </c:pt>
                <c:pt idx="6" formatCode="_(* #,##0_);_(* \(#,##0\);_(* &quot;-&quot;??_);_(@_)">
                  <c:v>85.665311898251929</c:v>
                </c:pt>
                <c:pt idx="7" formatCode="_(* #,##0_);_(* \(#,##0\);_(* &quot;-&quot;??_);_(@_)">
                  <c:v>89.759574180091334</c:v>
                </c:pt>
                <c:pt idx="8" formatCode="_(* #,##0_);_(* \(#,##0\);_(* &quot;-&quot;??_);_(@_)">
                  <c:v>89.377315029134309</c:v>
                </c:pt>
                <c:pt idx="13" formatCode="_(* #,##0_);_(* \(#,##0\);_(* &quot;-&quot;??_);_(@_)">
                  <c:v>88.819731595210598</c:v>
                </c:pt>
                <c:pt idx="14" formatCode="_(* #,##0_);_(* \(#,##0\);_(* &quot;-&quot;??_);_(@_)">
                  <c:v>91.729928611968973</c:v>
                </c:pt>
              </c:numCache>
            </c:numRef>
          </c:val>
          <c:smooth val="0"/>
          <c:extLst>
            <c:ext xmlns:c16="http://schemas.microsoft.com/office/drawing/2014/chart" uri="{C3380CC4-5D6E-409C-BE32-E72D297353CC}">
              <c16:uniqueId val="{00000020-CC4E-45D3-BC4A-9DCF8E56EE17}"/>
            </c:ext>
          </c:extLst>
        </c:ser>
        <c:ser>
          <c:idx val="19"/>
          <c:order val="19"/>
          <c:tx>
            <c:strRef>
              <c:f>'Domestic trends_SEA'!$A$22</c:f>
              <c:strCache>
                <c:ptCount val="1"/>
                <c:pt idx="0">
                  <c:v>Timor-Leste</c:v>
                </c:pt>
              </c:strCache>
            </c:strRef>
          </c:tx>
          <c:spPr>
            <a:ln>
              <a:solidFill>
                <a:srgbClr val="F26B73"/>
              </a:solidFill>
            </a:ln>
          </c:spPr>
          <c:marker>
            <c:symbol val="none"/>
          </c:marker>
          <c:cat>
            <c:numRef>
              <c:f>'Domestic trends_SEA'!$B$2:$Q$2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'Domestic trends_SEA'!$B$22:$Q$22</c:f>
              <c:numCache>
                <c:formatCode>General</c:formatCode>
                <c:ptCount val="16"/>
                <c:pt idx="3" formatCode="_(* #,##0_);_(* \(#,##0\);_(* &quot;-&quot;??_);_(@_)">
                  <c:v>0</c:v>
                </c:pt>
                <c:pt idx="4" formatCode="_(* #,##0_);_(* \(#,##0\);_(* &quot;-&quot;??_);_(@_)">
                  <c:v>1.1647164137383292</c:v>
                </c:pt>
              </c:numCache>
            </c:numRef>
          </c:val>
          <c:smooth val="0"/>
          <c:extLst>
            <c:ext xmlns:c16="http://schemas.microsoft.com/office/drawing/2014/chart" uri="{C3380CC4-5D6E-409C-BE32-E72D297353CC}">
              <c16:uniqueId val="{00000021-CC4E-45D3-BC4A-9DCF8E56EE17}"/>
            </c:ext>
          </c:extLst>
        </c:ser>
        <c:ser>
          <c:idx val="20"/>
          <c:order val="20"/>
          <c:tx>
            <c:strRef>
              <c:f>'Domestic trends_SEA'!$A$23</c:f>
              <c:strCache>
                <c:ptCount val="1"/>
                <c:pt idx="0">
                  <c:v>Viet Nam</c:v>
                </c:pt>
              </c:strCache>
            </c:strRef>
          </c:tx>
          <c:spPr>
            <a:ln w="38100">
              <a:solidFill>
                <a:srgbClr val="CDC884"/>
              </a:solidFill>
            </a:ln>
          </c:spPr>
          <c:marker>
            <c:symbol val="none"/>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CC4E-45D3-BC4A-9DCF8E56EE17}"/>
                </c:ext>
              </c:extLst>
            </c:dLbl>
            <c:spPr>
              <a:solidFill>
                <a:srgbClr val="CDC884"/>
              </a:solidFill>
              <a:ln>
                <a:noFill/>
              </a:ln>
              <a:effectLst/>
            </c:spPr>
            <c:txPr>
              <a:bodyPr wrap="square" lIns="38100" tIns="19050" rIns="38100" bIns="19050" anchor="ctr">
                <a:spAutoFit/>
              </a:bodyPr>
              <a:lstStyle/>
              <a:p>
                <a:pPr>
                  <a:defRPr>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'Domestic trends_SEA'!$B$2:$Q$2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'Domestic trends_SEA'!$B$23:$Q$23</c:f>
              <c:numCache>
                <c:formatCode>_(* #,##0_);_(* \(#,##0\);_(* "-"??_);_(@_)</c:formatCode>
                <c:ptCount val="16"/>
                <c:pt idx="1">
                  <c:v>10.535939216585174</c:v>
                </c:pt>
                <c:pt idx="2">
                  <c:v>12.00856235699576</c:v>
                </c:pt>
                <c:pt idx="3">
                  <c:v>7.9900376653226584</c:v>
                </c:pt>
                <c:pt idx="4">
                  <c:v>26.074751029589454</c:v>
                </c:pt>
                <c:pt idx="5">
                  <c:v>26.592892682680393</c:v>
                </c:pt>
                <c:pt idx="6">
                  <c:v>26.128862071568864</c:v>
                </c:pt>
                <c:pt idx="7">
                  <c:v>31.773923748497939</c:v>
                </c:pt>
                <c:pt idx="12">
                  <c:v>42</c:v>
                </c:pt>
              </c:numCache>
            </c:numRef>
          </c:val>
          <c:smooth val="0"/>
          <c:extLst>
            <c:ext xmlns:c16="http://schemas.microsoft.com/office/drawing/2014/chart" uri="{C3380CC4-5D6E-409C-BE32-E72D297353CC}">
              <c16:uniqueId val="{00000023-CC4E-45D3-BC4A-9DCF8E56EE17}"/>
            </c:ext>
          </c:extLst>
        </c:ser>
        <c:dLbls>
          <c:showLegendKey val="0"/>
          <c:showVal val="0"/>
          <c:showCatName val="0"/>
          <c:showSerName val="0"/>
          <c:showPercent val="0"/>
          <c:showBubbleSize val="0"/>
        </c:dLbls>
        <c:smooth val="0"/>
        <c:axId val="205638656"/>
        <c:axId val="211231488"/>
      </c:lineChart>
      <c:catAx>
        <c:axId val="205638656"/>
        <c:scaling>
          <c:orientation val="minMax"/>
        </c:scaling>
        <c:delete val="0"/>
        <c:axPos val="b"/>
        <c:numFmt formatCode="General" sourceLinked="0"/>
        <c:majorTickMark val="none"/>
        <c:minorTickMark val="none"/>
        <c:tickLblPos val="nextTo"/>
        <c:txPr>
          <a:bodyPr rot="-2700000"/>
          <a:lstStyle/>
          <a:p>
            <a:pPr>
              <a:defRPr/>
            </a:pPr>
            <a:endParaRPr lang="en-US"/>
          </a:p>
        </c:txPr>
        <c:crossAx val="211231488"/>
        <c:crosses val="autoZero"/>
        <c:auto val="1"/>
        <c:lblAlgn val="ctr"/>
        <c:lblOffset val="100"/>
        <c:noMultiLvlLbl val="0"/>
      </c:catAx>
      <c:valAx>
        <c:axId val="211231488"/>
        <c:scaling>
          <c:orientation val="minMax"/>
          <c:max val="100"/>
          <c:min val="0"/>
        </c:scaling>
        <c:delete val="0"/>
        <c:axPos val="l"/>
        <c:title>
          <c:tx>
            <c:rich>
              <a:bodyPr/>
              <a:lstStyle/>
              <a:p>
                <a:pPr>
                  <a:defRPr/>
                </a:pPr>
                <a:r>
                  <a:rPr lang="en-US" dirty="0"/>
                  <a:t>Domestic spending (%)</a:t>
                </a:r>
              </a:p>
            </c:rich>
          </c:tx>
          <c:layout>
            <c:manualLayout>
              <c:xMode val="edge"/>
              <c:yMode val="edge"/>
              <c:x val="2.86944045911047E-2"/>
              <c:y val="0.111307314846514"/>
            </c:manualLayout>
          </c:layout>
          <c:overlay val="0"/>
        </c:title>
        <c:numFmt formatCode="#,##0" sourceLinked="0"/>
        <c:majorTickMark val="none"/>
        <c:minorTickMark val="none"/>
        <c:tickLblPos val="nextTo"/>
        <c:crossAx val="205638656"/>
        <c:crosses val="autoZero"/>
        <c:crossBetween val="between"/>
        <c:majorUnit val="20"/>
      </c:valAx>
    </c:plotArea>
    <c:legend>
      <c:legendPos val="b"/>
      <c:layout>
        <c:manualLayout>
          <c:xMode val="edge"/>
          <c:yMode val="edge"/>
          <c:x val="4.5098467169215773E-3"/>
          <c:y val="0.85680118863308996"/>
          <c:w val="0.98873573639116008"/>
          <c:h val="0.14319881136691009"/>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57308651286352"/>
          <c:y val="1.8775510204081632E-2"/>
          <c:w val="0.82520754419636067"/>
          <c:h val="0.73217513777164422"/>
        </c:manualLayout>
      </c:layout>
      <c:lineChart>
        <c:grouping val="standard"/>
        <c:varyColors val="0"/>
        <c:ser>
          <c:idx val="0"/>
          <c:order val="0"/>
          <c:tx>
            <c:strRef>
              <c:f>'Domestic trends_South Asia'!$A$3</c:f>
              <c:strCache>
                <c:ptCount val="1"/>
                <c:pt idx="0">
                  <c:v>Afghanistan</c:v>
                </c:pt>
              </c:strCache>
            </c:strRef>
          </c:tx>
          <c:spPr>
            <a:ln w="38100">
              <a:solidFill>
                <a:srgbClr val="8000FF"/>
              </a:solidFill>
            </a:ln>
          </c:spPr>
          <c:marker>
            <c:symbol val="none"/>
          </c:marker>
          <c:cat>
            <c:numRef>
              <c:f>'Domestic trends_South Asia'!$B$2:$P$2</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'Domestic trends_South Asia'!$B$3:$P$3</c:f>
              <c:numCache>
                <c:formatCode>General</c:formatCode>
                <c:ptCount val="15"/>
                <c:pt idx="2" formatCode="_(* #,##0_);_(* \(#,##0\);_(* &quot;-&quot;??_);_(@_)">
                  <c:v>3.9877609120452835</c:v>
                </c:pt>
                <c:pt idx="3" formatCode="_(* #,##0_);_(* \(#,##0\);_(* &quot;-&quot;??_);_(@_)">
                  <c:v>2.5627346588732651</c:v>
                </c:pt>
                <c:pt idx="4" formatCode="_(* #,##0_);_(* \(#,##0\);_(* &quot;-&quot;??_);_(@_)">
                  <c:v>4.5067121844597295</c:v>
                </c:pt>
                <c:pt idx="5" formatCode="_(* #,##0_);_(* \(#,##0\);_(* &quot;-&quot;??_);_(@_)">
                  <c:v>0</c:v>
                </c:pt>
                <c:pt idx="6" formatCode="_(* #,##0_);_(* \(#,##0\);_(* &quot;-&quot;??_);_(@_)">
                  <c:v>0.26788040978964262</c:v>
                </c:pt>
                <c:pt idx="7" formatCode="_(* #,##0_);_(* \(#,##0\);_(* &quot;-&quot;??_);_(@_)">
                  <c:v>4.6117829359890177</c:v>
                </c:pt>
                <c:pt idx="8" formatCode="_(* #,##0_);_(* \(#,##0\);_(* &quot;-&quot;??_);_(@_)">
                  <c:v>2.4873610964287711</c:v>
                </c:pt>
                <c:pt idx="9" formatCode="_(* #,##0_);_(* \(#,##0\);_(* &quot;-&quot;??_);_(@_)">
                  <c:v>12.296454435095651</c:v>
                </c:pt>
                <c:pt idx="12" formatCode="_(* #,##0_);_(* \(#,##0\);_(* &quot;-&quot;??_);_(@_)">
                  <c:v>1.3977227184293384</c:v>
                </c:pt>
              </c:numCache>
            </c:numRef>
          </c:val>
          <c:smooth val="0"/>
          <c:extLst>
            <c:ext xmlns:c16="http://schemas.microsoft.com/office/drawing/2014/chart" uri="{C3380CC4-5D6E-409C-BE32-E72D297353CC}">
              <c16:uniqueId val="{00000000-67E2-41B8-B8DB-F37CEC70134E}"/>
            </c:ext>
          </c:extLst>
        </c:ser>
        <c:ser>
          <c:idx val="1"/>
          <c:order val="1"/>
          <c:tx>
            <c:strRef>
              <c:f>'Domestic trends_South Asia'!$A$4</c:f>
              <c:strCache>
                <c:ptCount val="1"/>
                <c:pt idx="0">
                  <c:v>Bangladesh</c:v>
                </c:pt>
              </c:strCache>
            </c:strRef>
          </c:tx>
          <c:spPr>
            <a:ln w="38100">
              <a:solidFill>
                <a:srgbClr val="00AEEF"/>
              </a:solidFill>
            </a:ln>
          </c:spPr>
          <c:marker>
            <c:symbol val="none"/>
          </c:marker>
          <c:cat>
            <c:numRef>
              <c:f>'Domestic trends_South Asia'!$B$2:$P$2</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'Domestic trends_South Asia'!$B$4:$P$4</c:f>
              <c:numCache>
                <c:formatCode>General</c:formatCode>
                <c:ptCount val="15"/>
                <c:pt idx="2" formatCode="_(* #,##0_);_(* \(#,##0\);_(* &quot;-&quot;??_);_(@_)">
                  <c:v>0</c:v>
                </c:pt>
                <c:pt idx="3" formatCode="_(* #,##0_);_(* \(#,##0\);_(* &quot;-&quot;??_);_(@_)">
                  <c:v>0</c:v>
                </c:pt>
                <c:pt idx="4" formatCode="_(* #,##0_);_(* \(#,##0\);_(* &quot;-&quot;??_);_(@_)">
                  <c:v>8.4905314127357947</c:v>
                </c:pt>
                <c:pt idx="5" formatCode="_(* #,##0_);_(* \(#,##0\);_(* &quot;-&quot;??_);_(@_)">
                  <c:v>4.8045782107006261</c:v>
                </c:pt>
                <c:pt idx="6" formatCode="_(* #,##0_);_(* \(#,##0\);_(* &quot;-&quot;??_);_(@_)">
                  <c:v>7.884516915008084</c:v>
                </c:pt>
                <c:pt idx="7" formatCode="_(* #,##0_);_(* \(#,##0\);_(* &quot;-&quot;??_);_(@_)">
                  <c:v>16.413697383342868</c:v>
                </c:pt>
                <c:pt idx="8" formatCode="_(* #,##0_);_(* \(#,##0\);_(* &quot;-&quot;??_);_(@_)">
                  <c:v>14.798959811956495</c:v>
                </c:pt>
                <c:pt idx="9" formatCode="_(* #,##0_);_(* \(#,##0\);_(* &quot;-&quot;??_);_(@_)">
                  <c:v>20.561068997239822</c:v>
                </c:pt>
                <c:pt idx="10" formatCode="_(* #,##0_);_(* \(#,##0\);_(* &quot;-&quot;??_);_(@_)">
                  <c:v>25.285741270387774</c:v>
                </c:pt>
                <c:pt idx="11" formatCode="_(* #,##0_);_(* \(#,##0\);_(* &quot;-&quot;??_);_(@_)">
                  <c:v>4.3964122033062267</c:v>
                </c:pt>
                <c:pt idx="12" formatCode="_(* #,##0_);_(* \(#,##0\);_(* &quot;-&quot;??_);_(@_)">
                  <c:v>40.75926151270545</c:v>
                </c:pt>
              </c:numCache>
            </c:numRef>
          </c:val>
          <c:smooth val="0"/>
          <c:extLst>
            <c:ext xmlns:c16="http://schemas.microsoft.com/office/drawing/2014/chart" uri="{C3380CC4-5D6E-409C-BE32-E72D297353CC}">
              <c16:uniqueId val="{00000001-67E2-41B8-B8DB-F37CEC70134E}"/>
            </c:ext>
          </c:extLst>
        </c:ser>
        <c:ser>
          <c:idx val="2"/>
          <c:order val="2"/>
          <c:tx>
            <c:strRef>
              <c:f>'Domestic trends_South Asia'!$A$5</c:f>
              <c:strCache>
                <c:ptCount val="1"/>
                <c:pt idx="0">
                  <c:v>India</c:v>
                </c:pt>
              </c:strCache>
            </c:strRef>
          </c:tx>
          <c:spPr>
            <a:ln w="38100">
              <a:solidFill>
                <a:srgbClr val="4472C4">
                  <a:lumMod val="75000"/>
                </a:srgbClr>
              </a:solidFill>
            </a:ln>
          </c:spPr>
          <c:marker>
            <c:symbol val="none"/>
          </c:marker>
          <c:cat>
            <c:numRef>
              <c:f>'Domestic trends_South Asia'!$B$2:$P$2</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'Domestic trends_South Asia'!$B$5:$P$5</c:f>
              <c:numCache>
                <c:formatCode>General</c:formatCode>
                <c:ptCount val="15"/>
                <c:pt idx="2" formatCode="_(* #,##0_);_(* \(#,##0\);_(* &quot;-&quot;??_);_(@_)">
                  <c:v>24</c:v>
                </c:pt>
                <c:pt idx="3" formatCode="_(* #,##0_);_(* \(#,##0\);_(* &quot;-&quot;??_);_(@_)">
                  <c:v>15.6</c:v>
                </c:pt>
                <c:pt idx="4" formatCode="_(* #,##0_);_(* \(#,##0\);_(* &quot;-&quot;??_);_(@_)">
                  <c:v>18.5</c:v>
                </c:pt>
                <c:pt idx="5" formatCode="_(* #,##0_);_(* \(#,##0\);_(* &quot;-&quot;??_);_(@_)">
                  <c:v>20.9</c:v>
                </c:pt>
                <c:pt idx="6" formatCode="_(* #,##0_);_(* \(#,##0\);_(* &quot;-&quot;??_);_(@_)">
                  <c:v>10.44</c:v>
                </c:pt>
                <c:pt idx="7" formatCode="_(* #,##0_);_(* \(#,##0\);_(* &quot;-&quot;??_);_(@_)">
                  <c:v>72</c:v>
                </c:pt>
                <c:pt idx="10" formatCode="_(* #,##0_);_(* \(#,##0\);_(* &quot;-&quot;??_);_(@_)">
                  <c:v>82</c:v>
                </c:pt>
                <c:pt idx="14" formatCode="_(* #,##0_);_(* \(#,##0\);_(* &quot;-&quot;??_);_(@_)">
                  <c:v>87</c:v>
                </c:pt>
              </c:numCache>
            </c:numRef>
          </c:val>
          <c:smooth val="0"/>
          <c:extLst>
            <c:ext xmlns:c16="http://schemas.microsoft.com/office/drawing/2014/chart" uri="{C3380CC4-5D6E-409C-BE32-E72D297353CC}">
              <c16:uniqueId val="{00000003-67E2-41B8-B8DB-F37CEC70134E}"/>
            </c:ext>
          </c:extLst>
        </c:ser>
        <c:ser>
          <c:idx val="3"/>
          <c:order val="3"/>
          <c:tx>
            <c:strRef>
              <c:f>'Domestic trends_South Asia'!$A$6</c:f>
              <c:strCache>
                <c:ptCount val="1"/>
                <c:pt idx="0">
                  <c:v>Nepal</c:v>
                </c:pt>
              </c:strCache>
            </c:strRef>
          </c:tx>
          <c:spPr>
            <a:ln w="38100">
              <a:solidFill>
                <a:srgbClr val="EC008C"/>
              </a:solidFill>
            </a:ln>
          </c:spPr>
          <c:marker>
            <c:symbol val="none"/>
          </c:marker>
          <c:cat>
            <c:numRef>
              <c:f>'Domestic trends_South Asia'!$B$2:$P$2</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'Domestic trends_South Asia'!$B$6:$P$6</c:f>
              <c:numCache>
                <c:formatCode>_(* #,##0_);_(* \(#,##0\);_(* "-"??_);_(@_)</c:formatCode>
                <c:ptCount val="15"/>
                <c:pt idx="0">
                  <c:v>2.3813000220868537</c:v>
                </c:pt>
                <c:pt idx="1">
                  <c:v>3.4973340264356909</c:v>
                </c:pt>
                <c:pt idx="3">
                  <c:v>3.6258579893227996</c:v>
                </c:pt>
                <c:pt idx="7">
                  <c:v>20.687382409806123</c:v>
                </c:pt>
                <c:pt idx="8">
                  <c:v>18.070631297107475</c:v>
                </c:pt>
                <c:pt idx="10">
                  <c:v>13.95576152896194</c:v>
                </c:pt>
                <c:pt idx="11">
                  <c:v>15.974217441971497</c:v>
                </c:pt>
                <c:pt idx="12">
                  <c:v>14.821527095424667</c:v>
                </c:pt>
                <c:pt idx="14">
                  <c:v>26.82456157727713</c:v>
                </c:pt>
              </c:numCache>
            </c:numRef>
          </c:val>
          <c:smooth val="0"/>
          <c:extLst>
            <c:ext xmlns:c16="http://schemas.microsoft.com/office/drawing/2014/chart" uri="{C3380CC4-5D6E-409C-BE32-E72D297353CC}">
              <c16:uniqueId val="{00000004-67E2-41B8-B8DB-F37CEC70134E}"/>
            </c:ext>
          </c:extLst>
        </c:ser>
        <c:ser>
          <c:idx val="4"/>
          <c:order val="4"/>
          <c:tx>
            <c:strRef>
              <c:f>'Domestic trends_South Asia'!$A$7</c:f>
              <c:strCache>
                <c:ptCount val="1"/>
                <c:pt idx="0">
                  <c:v>Pakistan</c:v>
                </c:pt>
              </c:strCache>
            </c:strRef>
          </c:tx>
          <c:spPr>
            <a:ln w="38100">
              <a:solidFill>
                <a:srgbClr val="008000"/>
              </a:solidFill>
            </a:ln>
          </c:spPr>
          <c:marker>
            <c:symbol val="none"/>
          </c:marker>
          <c:cat>
            <c:numRef>
              <c:f>'Domestic trends_South Asia'!$B$2:$P$2</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'Domestic trends_South Asia'!$B$7:$P$7</c:f>
              <c:numCache>
                <c:formatCode>_(* #,##0_);_(* \(#,##0\);_(* "-"??_);_(@_)</c:formatCode>
                <c:ptCount val="15"/>
                <c:pt idx="1">
                  <c:v>36.095198361436552</c:v>
                </c:pt>
                <c:pt idx="2">
                  <c:v>68.463809437326091</c:v>
                </c:pt>
                <c:pt idx="3">
                  <c:v>41.257084855012351</c:v>
                </c:pt>
                <c:pt idx="4">
                  <c:v>36.965590777675217</c:v>
                </c:pt>
                <c:pt idx="5">
                  <c:v>58.118733980748004</c:v>
                </c:pt>
                <c:pt idx="6">
                  <c:v>33.087378354628562</c:v>
                </c:pt>
                <c:pt idx="7">
                  <c:v>36.342830382953942</c:v>
                </c:pt>
                <c:pt idx="13">
                  <c:v>84.590708318948188</c:v>
                </c:pt>
              </c:numCache>
            </c:numRef>
          </c:val>
          <c:smooth val="0"/>
          <c:extLst>
            <c:ext xmlns:c16="http://schemas.microsoft.com/office/drawing/2014/chart" uri="{C3380CC4-5D6E-409C-BE32-E72D297353CC}">
              <c16:uniqueId val="{00000005-67E2-41B8-B8DB-F37CEC70134E}"/>
            </c:ext>
          </c:extLst>
        </c:ser>
        <c:ser>
          <c:idx val="5"/>
          <c:order val="5"/>
          <c:tx>
            <c:strRef>
              <c:f>'Domestic trends_South Asia'!$A$8</c:f>
              <c:strCache>
                <c:ptCount val="1"/>
                <c:pt idx="0">
                  <c:v>Sri Lanka</c:v>
                </c:pt>
              </c:strCache>
            </c:strRef>
          </c:tx>
          <c:spPr>
            <a:ln w="38100">
              <a:solidFill>
                <a:srgbClr val="F78E1E"/>
              </a:solidFill>
            </a:ln>
          </c:spPr>
          <c:marker>
            <c:symbol val="none"/>
          </c:marker>
          <c:cat>
            <c:numRef>
              <c:f>'Domestic trends_South Asia'!$B$2:$P$2</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'Domestic trends_South Asia'!$B$8:$P$8</c:f>
              <c:numCache>
                <c:formatCode>_(* #,##0_);_(* \(#,##0\);_(* "-"??_);_(@_)</c:formatCode>
                <c:ptCount val="15"/>
                <c:pt idx="1">
                  <c:v>99.350365357196452</c:v>
                </c:pt>
                <c:pt idx="2">
                  <c:v>29.510627024069812</c:v>
                </c:pt>
                <c:pt idx="3">
                  <c:v>52.529185903023453</c:v>
                </c:pt>
                <c:pt idx="4">
                  <c:v>56.96866915670963</c:v>
                </c:pt>
                <c:pt idx="7">
                  <c:v>54.70064502036778</c:v>
                </c:pt>
                <c:pt idx="13">
                  <c:v>63.071240243837678</c:v>
                </c:pt>
                <c:pt idx="14">
                  <c:v>26.024902770170215</c:v>
                </c:pt>
              </c:numCache>
            </c:numRef>
          </c:val>
          <c:smooth val="0"/>
          <c:extLst>
            <c:ext xmlns:c16="http://schemas.microsoft.com/office/drawing/2014/chart" uri="{C3380CC4-5D6E-409C-BE32-E72D297353CC}">
              <c16:uniqueId val="{00000006-67E2-41B8-B8DB-F37CEC70134E}"/>
            </c:ext>
          </c:extLst>
        </c:ser>
        <c:dLbls>
          <c:showLegendKey val="0"/>
          <c:showVal val="0"/>
          <c:showCatName val="0"/>
          <c:showSerName val="0"/>
          <c:showPercent val="0"/>
          <c:showBubbleSize val="0"/>
        </c:dLbls>
        <c:smooth val="0"/>
        <c:axId val="205638656"/>
        <c:axId val="211231488"/>
      </c:lineChart>
      <c:catAx>
        <c:axId val="205638656"/>
        <c:scaling>
          <c:orientation val="minMax"/>
        </c:scaling>
        <c:delete val="0"/>
        <c:axPos val="b"/>
        <c:numFmt formatCode="General" sourceLinked="0"/>
        <c:majorTickMark val="none"/>
        <c:minorTickMark val="none"/>
        <c:tickLblPos val="nextTo"/>
        <c:txPr>
          <a:bodyPr rot="-2700000"/>
          <a:lstStyle/>
          <a:p>
            <a:pPr>
              <a:defRPr/>
            </a:pPr>
            <a:endParaRPr lang="en-US"/>
          </a:p>
        </c:txPr>
        <c:crossAx val="211231488"/>
        <c:crosses val="autoZero"/>
        <c:auto val="1"/>
        <c:lblAlgn val="ctr"/>
        <c:lblOffset val="100"/>
        <c:noMultiLvlLbl val="0"/>
      </c:catAx>
      <c:valAx>
        <c:axId val="211231488"/>
        <c:scaling>
          <c:orientation val="minMax"/>
          <c:max val="100"/>
          <c:min val="0"/>
        </c:scaling>
        <c:delete val="0"/>
        <c:axPos val="l"/>
        <c:title>
          <c:tx>
            <c:rich>
              <a:bodyPr/>
              <a:lstStyle/>
              <a:p>
                <a:pPr>
                  <a:defRPr/>
                </a:pPr>
                <a:r>
                  <a:rPr lang="en-US" dirty="0"/>
                  <a:t>Domestic spending (%)</a:t>
                </a:r>
              </a:p>
            </c:rich>
          </c:tx>
          <c:layout>
            <c:manualLayout>
              <c:xMode val="edge"/>
              <c:yMode val="edge"/>
              <c:x val="2.86944045911047E-2"/>
              <c:y val="0.111307314846514"/>
            </c:manualLayout>
          </c:layout>
          <c:overlay val="0"/>
        </c:title>
        <c:numFmt formatCode="#,##0" sourceLinked="0"/>
        <c:majorTickMark val="none"/>
        <c:minorTickMark val="none"/>
        <c:tickLblPos val="nextTo"/>
        <c:crossAx val="205638656"/>
        <c:crosses val="autoZero"/>
        <c:crossBetween val="between"/>
        <c:majorUnit val="20"/>
      </c:valAx>
    </c:plotArea>
    <c:legend>
      <c:legendPos val="b"/>
      <c:layout>
        <c:manualLayout>
          <c:xMode val="edge"/>
          <c:yMode val="edge"/>
          <c:x val="4.5098467169215773E-3"/>
          <c:y val="0.87390864603463048"/>
          <c:w val="0.98873573639116008"/>
          <c:h val="0.10126311134185149"/>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57308651286352"/>
          <c:y val="2.7252472772764044E-2"/>
          <c:w val="0.82520754419636067"/>
          <c:h val="0.74505435354808602"/>
        </c:manualLayout>
      </c:layout>
      <c:lineChart>
        <c:grouping val="standard"/>
        <c:varyColors val="0"/>
        <c:ser>
          <c:idx val="0"/>
          <c:order val="0"/>
          <c:tx>
            <c:strRef>
              <c:f>'Domestic trends_East Asia'!$A$3</c:f>
              <c:strCache>
                <c:ptCount val="1"/>
                <c:pt idx="0">
                  <c:v>China</c:v>
                </c:pt>
              </c:strCache>
            </c:strRef>
          </c:tx>
          <c:spPr>
            <a:ln w="38100">
              <a:solidFill>
                <a:srgbClr val="E40CD5"/>
              </a:solidFill>
            </a:ln>
          </c:spPr>
          <c:marker>
            <c:symbol val="none"/>
          </c:marker>
          <c:dLbls>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570-4288-B34E-1FDA7209D238}"/>
                </c:ext>
              </c:extLst>
            </c:dLbl>
            <c:spPr>
              <a:solidFill>
                <a:srgbClr val="EC008C"/>
              </a:solidFill>
              <a:ln>
                <a:noFill/>
              </a:ln>
              <a:effectLst/>
            </c:spPr>
            <c:txPr>
              <a:bodyPr wrap="square" lIns="38100" tIns="19050" rIns="38100" bIns="19050" anchor="ctr">
                <a:spAutoFit/>
              </a:bodyPr>
              <a:lstStyle/>
              <a:p>
                <a:pPr>
                  <a:defRPr>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'Domestic trends_East Asia'!$C$2:$Q$2</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'Domestic trends_East Asia'!$C$3:$Q$3</c:f>
              <c:numCache>
                <c:formatCode>_(* #,##0_);_(* \(#,##0\);_(* "-"??_);_(@_)</c:formatCode>
                <c:ptCount val="15"/>
                <c:pt idx="0">
                  <c:v>77.105742060493355</c:v>
                </c:pt>
                <c:pt idx="1">
                  <c:v>100</c:v>
                </c:pt>
                <c:pt idx="2">
                  <c:v>72.888888877909324</c:v>
                </c:pt>
                <c:pt idx="3">
                  <c:v>76.024844745795917</c:v>
                </c:pt>
                <c:pt idx="4">
                  <c:v>85.284433786906604</c:v>
                </c:pt>
                <c:pt idx="5">
                  <c:v>89.899230529998405</c:v>
                </c:pt>
                <c:pt idx="6">
                  <c:v>87.949069487495407</c:v>
                </c:pt>
                <c:pt idx="7">
                  <c:v>95.145117475454981</c:v>
                </c:pt>
                <c:pt idx="8">
                  <c:v>99.104376889720243</c:v>
                </c:pt>
                <c:pt idx="10">
                  <c:v>99.690309488886996</c:v>
                </c:pt>
                <c:pt idx="12">
                  <c:v>99.703612676795331</c:v>
                </c:pt>
                <c:pt idx="13">
                  <c:v>99.923999669794284</c:v>
                </c:pt>
                <c:pt idx="14">
                  <c:v>99.960176636504329</c:v>
                </c:pt>
              </c:numCache>
            </c:numRef>
          </c:val>
          <c:smooth val="0"/>
          <c:extLst>
            <c:ext xmlns:c16="http://schemas.microsoft.com/office/drawing/2014/chart" uri="{C3380CC4-5D6E-409C-BE32-E72D297353CC}">
              <c16:uniqueId val="{00000000-C570-4288-B34E-1FDA7209D238}"/>
            </c:ext>
          </c:extLst>
        </c:ser>
        <c:ser>
          <c:idx val="1"/>
          <c:order val="1"/>
          <c:tx>
            <c:strRef>
              <c:f>'Domestic trends_East Asia'!$A$4</c:f>
              <c:strCache>
                <c:ptCount val="1"/>
                <c:pt idx="0">
                  <c:v>DPR Korea</c:v>
                </c:pt>
              </c:strCache>
            </c:strRef>
          </c:tx>
          <c:spPr>
            <a:ln w="38100">
              <a:solidFill>
                <a:srgbClr val="00AEEF"/>
              </a:solidFill>
            </a:ln>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70-4288-B34E-1FDA7209D238}"/>
                </c:ext>
              </c:extLst>
            </c:dLbl>
            <c:spPr>
              <a:solidFill>
                <a:srgbClr val="00B0F0"/>
              </a:solidFill>
              <a:ln>
                <a:noFill/>
              </a:ln>
              <a:effectLst/>
            </c:spPr>
            <c:txPr>
              <a:bodyPr wrap="square" lIns="38100" tIns="19050" rIns="38100" bIns="19050" anchor="ctr">
                <a:spAutoFit/>
              </a:bodyPr>
              <a:lstStyle/>
              <a:p>
                <a:pPr>
                  <a:defRPr>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'Domestic trends_East Asia'!$C$2:$Q$2</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'Domestic trends_East Asia'!$C$4:$Q$4</c:f>
              <c:numCache>
                <c:formatCode>General</c:formatCode>
                <c:ptCount val="15"/>
                <c:pt idx="3" formatCode="_(* #,##0_);_(* \(#,##0\);_(* &quot;-&quot;??_);_(@_)">
                  <c:v>93.955094991364419</c:v>
                </c:pt>
                <c:pt idx="4" formatCode="_(* #,##0_);_(* \(#,##0\);_(* &quot;-&quot;??_);_(@_)">
                  <c:v>99.507194953676333</c:v>
                </c:pt>
                <c:pt idx="5" formatCode="_(* #,##0_);_(* \(#,##0\);_(* &quot;-&quot;??_);_(@_)">
                  <c:v>93.452183478549358</c:v>
                </c:pt>
              </c:numCache>
            </c:numRef>
          </c:val>
          <c:smooth val="0"/>
          <c:extLst>
            <c:ext xmlns:c16="http://schemas.microsoft.com/office/drawing/2014/chart" uri="{C3380CC4-5D6E-409C-BE32-E72D297353CC}">
              <c16:uniqueId val="{00000001-C570-4288-B34E-1FDA7209D238}"/>
            </c:ext>
          </c:extLst>
        </c:ser>
        <c:ser>
          <c:idx val="2"/>
          <c:order val="2"/>
          <c:tx>
            <c:strRef>
              <c:f>'Domestic trends_East Asia'!$A$5</c:f>
              <c:strCache>
                <c:ptCount val="1"/>
                <c:pt idx="0">
                  <c:v>Mongolia</c:v>
                </c:pt>
              </c:strCache>
            </c:strRef>
          </c:tx>
          <c:spPr>
            <a:ln w="38100">
              <a:solidFill>
                <a:srgbClr val="92D050"/>
              </a:solidFill>
            </a:ln>
          </c:spPr>
          <c:marker>
            <c:symbol val="none"/>
          </c:marker>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70-4288-B34E-1FDA7209D238}"/>
                </c:ext>
              </c:extLst>
            </c:dLbl>
            <c:spPr>
              <a:solidFill>
                <a:srgbClr val="88C540"/>
              </a:solidFill>
              <a:ln>
                <a:noFill/>
              </a:ln>
              <a:effectLst/>
            </c:spPr>
            <c:txPr>
              <a:bodyPr wrap="square" lIns="38100" tIns="19050" rIns="38100" bIns="19050" anchor="ctr">
                <a:spAutoFit/>
              </a:bodyPr>
              <a:lstStyle/>
              <a:p>
                <a:pPr>
                  <a:defRPr>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'Domestic trends_East Asia'!$C$2:$Q$2</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'Domestic trends_East Asia'!$C$5:$Q$5</c:f>
              <c:numCache>
                <c:formatCode>_(* #,##0_);_(* \(#,##0\);_(* "-"??_);_(@_)</c:formatCode>
                <c:ptCount val="15"/>
                <c:pt idx="1">
                  <c:v>7.2935986261621375</c:v>
                </c:pt>
                <c:pt idx="2">
                  <c:v>32.725181865996092</c:v>
                </c:pt>
                <c:pt idx="3">
                  <c:v>26.314435611254066</c:v>
                </c:pt>
                <c:pt idx="4">
                  <c:v>34.336197691433625</c:v>
                </c:pt>
                <c:pt idx="5">
                  <c:v>35.127251036827012</c:v>
                </c:pt>
                <c:pt idx="7">
                  <c:v>39.040235085828002</c:v>
                </c:pt>
                <c:pt idx="8">
                  <c:v>59.183807705481669</c:v>
                </c:pt>
                <c:pt idx="10">
                  <c:v>57.69816203051866</c:v>
                </c:pt>
                <c:pt idx="13">
                  <c:v>46.198294566730674</c:v>
                </c:pt>
              </c:numCache>
            </c:numRef>
          </c:val>
          <c:smooth val="0"/>
          <c:extLst>
            <c:ext xmlns:c16="http://schemas.microsoft.com/office/drawing/2014/chart" uri="{C3380CC4-5D6E-409C-BE32-E72D297353CC}">
              <c16:uniqueId val="{00000002-C570-4288-B34E-1FDA7209D238}"/>
            </c:ext>
          </c:extLst>
        </c:ser>
        <c:dLbls>
          <c:showLegendKey val="0"/>
          <c:showVal val="0"/>
          <c:showCatName val="0"/>
          <c:showSerName val="0"/>
          <c:showPercent val="0"/>
          <c:showBubbleSize val="0"/>
        </c:dLbls>
        <c:smooth val="0"/>
        <c:axId val="205638656"/>
        <c:axId val="211231488"/>
      </c:lineChart>
      <c:catAx>
        <c:axId val="205638656"/>
        <c:scaling>
          <c:orientation val="minMax"/>
        </c:scaling>
        <c:delete val="0"/>
        <c:axPos val="b"/>
        <c:numFmt formatCode="General" sourceLinked="0"/>
        <c:majorTickMark val="none"/>
        <c:minorTickMark val="none"/>
        <c:tickLblPos val="nextTo"/>
        <c:txPr>
          <a:bodyPr rot="-2700000"/>
          <a:lstStyle/>
          <a:p>
            <a:pPr>
              <a:defRPr/>
            </a:pPr>
            <a:endParaRPr lang="en-US"/>
          </a:p>
        </c:txPr>
        <c:crossAx val="211231488"/>
        <c:crosses val="autoZero"/>
        <c:auto val="1"/>
        <c:lblAlgn val="ctr"/>
        <c:lblOffset val="100"/>
        <c:noMultiLvlLbl val="0"/>
      </c:catAx>
      <c:valAx>
        <c:axId val="211231488"/>
        <c:scaling>
          <c:orientation val="minMax"/>
          <c:max val="100"/>
          <c:min val="0"/>
        </c:scaling>
        <c:delete val="0"/>
        <c:axPos val="l"/>
        <c:title>
          <c:tx>
            <c:rich>
              <a:bodyPr/>
              <a:lstStyle/>
              <a:p>
                <a:pPr>
                  <a:defRPr/>
                </a:pPr>
                <a:r>
                  <a:rPr lang="en-US" dirty="0"/>
                  <a:t>Domestic spending (%)</a:t>
                </a:r>
              </a:p>
            </c:rich>
          </c:tx>
          <c:layout>
            <c:manualLayout>
              <c:xMode val="edge"/>
              <c:yMode val="edge"/>
              <c:x val="2.86944045911047E-2"/>
              <c:y val="0.111307314846514"/>
            </c:manualLayout>
          </c:layout>
          <c:overlay val="0"/>
        </c:title>
        <c:numFmt formatCode="#,##0" sourceLinked="0"/>
        <c:majorTickMark val="none"/>
        <c:minorTickMark val="none"/>
        <c:tickLblPos val="nextTo"/>
        <c:crossAx val="205638656"/>
        <c:crosses val="autoZero"/>
        <c:crossBetween val="between"/>
        <c:majorUnit val="20"/>
      </c:valAx>
    </c:plotArea>
    <c:legend>
      <c:legendPos val="b"/>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57308651286352"/>
          <c:y val="2.5936333751406783E-2"/>
          <c:w val="0.67478658175752104"/>
          <c:h val="0.77113679434772886"/>
        </c:manualLayout>
      </c:layout>
      <c:lineChart>
        <c:grouping val="standard"/>
        <c:varyColors val="0"/>
        <c:ser>
          <c:idx val="0"/>
          <c:order val="0"/>
          <c:tx>
            <c:strRef>
              <c:f>'Domestic trends_Pacific'!$A$3</c:f>
              <c:strCache>
                <c:ptCount val="1"/>
                <c:pt idx="0">
                  <c:v>PNG</c:v>
                </c:pt>
              </c:strCache>
            </c:strRef>
          </c:tx>
          <c:spPr>
            <a:ln w="38100">
              <a:solidFill>
                <a:srgbClr val="E40CD5"/>
              </a:solidFill>
            </a:ln>
          </c:spPr>
          <c:marker>
            <c:symbol val="none"/>
          </c:marker>
          <c:cat>
            <c:numRef>
              <c:f>'Domestic trends_Pacific'!$B$2:$N$2</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'Domestic trends_Pacific'!$B$3:$N$3</c:f>
              <c:numCache>
                <c:formatCode>General</c:formatCode>
                <c:ptCount val="13"/>
                <c:pt idx="2" formatCode="_(* #,##0_);_(* \(#,##0\);_(* &quot;-&quot;??_);_(@_)">
                  <c:v>20.265728144267918</c:v>
                </c:pt>
                <c:pt idx="3" formatCode="_(* #,##0_);_(* \(#,##0\);_(* &quot;-&quot;??_);_(@_)">
                  <c:v>24.190148076513257</c:v>
                </c:pt>
                <c:pt idx="4" formatCode="_(* #,##0_);_(* \(#,##0\);_(* &quot;-&quot;??_);_(@_)">
                  <c:v>27.153471236191251</c:v>
                </c:pt>
                <c:pt idx="5" formatCode="_(* #,##0_);_(* \(#,##0\);_(* &quot;-&quot;??_);_(@_)">
                  <c:v>19.437808180943716</c:v>
                </c:pt>
                <c:pt idx="9" formatCode="_(* #,##0_);_(* \(#,##0\);_(* &quot;-&quot;??_);_(@_)">
                  <c:v>17.623317268336457</c:v>
                </c:pt>
                <c:pt idx="10" formatCode="_(* #,##0_);_(* \(#,##0\);_(* &quot;-&quot;??_);_(@_)">
                  <c:v>7.2216232703084398</c:v>
                </c:pt>
                <c:pt idx="11" formatCode="_(* #,##0_);_(* \(#,##0\);_(* &quot;-&quot;??_);_(@_)">
                  <c:v>23.818129578788142</c:v>
                </c:pt>
                <c:pt idx="12" formatCode="_(* #,##0_);_(* \(#,##0\);_(* &quot;-&quot;??_);_(@_)">
                  <c:v>32.033025740895475</c:v>
                </c:pt>
              </c:numCache>
            </c:numRef>
          </c:val>
          <c:smooth val="0"/>
          <c:extLst>
            <c:ext xmlns:c16="http://schemas.microsoft.com/office/drawing/2014/chart" uri="{C3380CC4-5D6E-409C-BE32-E72D297353CC}">
              <c16:uniqueId val="{00000000-FA91-4BE3-AAE0-A937868CECC6}"/>
            </c:ext>
          </c:extLst>
        </c:ser>
        <c:ser>
          <c:idx val="1"/>
          <c:order val="1"/>
          <c:tx>
            <c:strRef>
              <c:f>'Domestic trends_Pacific'!$A$4</c:f>
              <c:strCache>
                <c:ptCount val="1"/>
                <c:pt idx="0">
                  <c:v>Tuvalu</c:v>
                </c:pt>
              </c:strCache>
            </c:strRef>
          </c:tx>
          <c:spPr>
            <a:ln w="38100">
              <a:solidFill>
                <a:srgbClr val="00AEEF"/>
              </a:solidFill>
            </a:ln>
          </c:spPr>
          <c:marker>
            <c:symbol val="none"/>
          </c:marker>
          <c:cat>
            <c:numRef>
              <c:f>'Domestic trends_Pacific'!$B$2:$N$2</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'Domestic trends_Pacific'!$B$4:$N$4</c:f>
              <c:numCache>
                <c:formatCode>_(* #,##0_);_(* \(#,##0\);_(* "-"??_);_(@_)</c:formatCode>
                <c:ptCount val="13"/>
                <c:pt idx="1">
                  <c:v>52.312946910078693</c:v>
                </c:pt>
                <c:pt idx="2">
                  <c:v>47.792606127842859</c:v>
                </c:pt>
                <c:pt idx="3">
                  <c:v>20.120386982109622</c:v>
                </c:pt>
                <c:pt idx="4">
                  <c:v>11.394923894556863</c:v>
                </c:pt>
                <c:pt idx="6">
                  <c:v>29.023363807865334</c:v>
                </c:pt>
              </c:numCache>
            </c:numRef>
          </c:val>
          <c:smooth val="0"/>
          <c:extLst>
            <c:ext xmlns:c16="http://schemas.microsoft.com/office/drawing/2014/chart" uri="{C3380CC4-5D6E-409C-BE32-E72D297353CC}">
              <c16:uniqueId val="{00000001-FA91-4BE3-AAE0-A937868CECC6}"/>
            </c:ext>
          </c:extLst>
        </c:ser>
        <c:ser>
          <c:idx val="2"/>
          <c:order val="2"/>
          <c:tx>
            <c:strRef>
              <c:f>'Domestic trends_Pacific'!$A$5</c:f>
              <c:strCache>
                <c:ptCount val="1"/>
                <c:pt idx="0">
                  <c:v>Tonga</c:v>
                </c:pt>
              </c:strCache>
            </c:strRef>
          </c:tx>
          <c:spPr>
            <a:ln w="38100">
              <a:solidFill>
                <a:srgbClr val="92D050"/>
              </a:solidFill>
            </a:ln>
          </c:spPr>
          <c:marker>
            <c:symbol val="none"/>
          </c:marker>
          <c:cat>
            <c:numRef>
              <c:f>'Domestic trends_Pacific'!$B$2:$N$2</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'Domestic trends_Pacific'!$B$5:$N$5</c:f>
              <c:numCache>
                <c:formatCode>_(* #,##0_);_(* \(#,##0\);_(* "-"??_);_(@_)</c:formatCode>
                <c:ptCount val="13"/>
                <c:pt idx="1">
                  <c:v>0</c:v>
                </c:pt>
                <c:pt idx="2">
                  <c:v>33.88102841640292</c:v>
                </c:pt>
                <c:pt idx="7">
                  <c:v>49.577414791595558</c:v>
                </c:pt>
              </c:numCache>
            </c:numRef>
          </c:val>
          <c:smooth val="0"/>
          <c:extLst>
            <c:ext xmlns:c16="http://schemas.microsoft.com/office/drawing/2014/chart" uri="{C3380CC4-5D6E-409C-BE32-E72D297353CC}">
              <c16:uniqueId val="{00000002-FA91-4BE3-AAE0-A937868CECC6}"/>
            </c:ext>
          </c:extLst>
        </c:ser>
        <c:ser>
          <c:idx val="3"/>
          <c:order val="3"/>
          <c:tx>
            <c:strRef>
              <c:f>'Domestic trends_Pacific'!$A$6</c:f>
              <c:strCache>
                <c:ptCount val="1"/>
                <c:pt idx="0">
                  <c:v>Palau</c:v>
                </c:pt>
              </c:strCache>
            </c:strRef>
          </c:tx>
          <c:spPr>
            <a:ln w="38100">
              <a:solidFill>
                <a:srgbClr val="7030A0"/>
              </a:solidFill>
            </a:ln>
          </c:spPr>
          <c:marker>
            <c:symbol val="none"/>
          </c:marker>
          <c:cat>
            <c:numRef>
              <c:f>'Domestic trends_Pacific'!$B$2:$N$2</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'Domestic trends_Pacific'!$B$6:$N$6</c:f>
              <c:numCache>
                <c:formatCode>_(* #,##0_);_(* \(#,##0\);_(* "-"??_);_(@_)</c:formatCode>
                <c:ptCount val="13"/>
                <c:pt idx="0">
                  <c:v>0</c:v>
                </c:pt>
                <c:pt idx="1">
                  <c:v>0</c:v>
                </c:pt>
                <c:pt idx="2">
                  <c:v>0</c:v>
                </c:pt>
                <c:pt idx="3">
                  <c:v>40.13510624683947</c:v>
                </c:pt>
                <c:pt idx="4">
                  <c:v>37.735734941819878</c:v>
                </c:pt>
                <c:pt idx="6">
                  <c:v>8.6543910730102773</c:v>
                </c:pt>
                <c:pt idx="7">
                  <c:v>0</c:v>
                </c:pt>
              </c:numCache>
            </c:numRef>
          </c:val>
          <c:smooth val="0"/>
          <c:extLst>
            <c:ext xmlns:c16="http://schemas.microsoft.com/office/drawing/2014/chart" uri="{C3380CC4-5D6E-409C-BE32-E72D297353CC}">
              <c16:uniqueId val="{00000003-FA91-4BE3-AAE0-A937868CECC6}"/>
            </c:ext>
          </c:extLst>
        </c:ser>
        <c:ser>
          <c:idx val="4"/>
          <c:order val="4"/>
          <c:tx>
            <c:strRef>
              <c:f>'Domestic trends_Pacific'!$A$7</c:f>
              <c:strCache>
                <c:ptCount val="1"/>
                <c:pt idx="0">
                  <c:v>Nauru</c:v>
                </c:pt>
              </c:strCache>
            </c:strRef>
          </c:tx>
          <c:spPr>
            <a:ln w="38100">
              <a:solidFill>
                <a:srgbClr val="00B050"/>
              </a:solidFill>
            </a:ln>
          </c:spPr>
          <c:marker>
            <c:symbol val="none"/>
          </c:marker>
          <c:cat>
            <c:numRef>
              <c:f>'Domestic trends_Pacific'!$B$2:$N$2</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'Domestic trends_Pacific'!$B$7:$N$7</c:f>
              <c:numCache>
                <c:formatCode>_(* #,##0_);_(* \(#,##0\);_(* "-"??_);_(@_)</c:formatCode>
                <c:ptCount val="13"/>
                <c:pt idx="1">
                  <c:v>43.675911473569592</c:v>
                </c:pt>
                <c:pt idx="2">
                  <c:v>53.816084750602464</c:v>
                </c:pt>
              </c:numCache>
            </c:numRef>
          </c:val>
          <c:smooth val="0"/>
          <c:extLst>
            <c:ext xmlns:c16="http://schemas.microsoft.com/office/drawing/2014/chart" uri="{C3380CC4-5D6E-409C-BE32-E72D297353CC}">
              <c16:uniqueId val="{00000004-FA91-4BE3-AAE0-A937868CECC6}"/>
            </c:ext>
          </c:extLst>
        </c:ser>
        <c:ser>
          <c:idx val="5"/>
          <c:order val="5"/>
          <c:tx>
            <c:strRef>
              <c:f>'Domestic trends_Pacific'!$A$8</c:f>
              <c:strCache>
                <c:ptCount val="1"/>
                <c:pt idx="0">
                  <c:v>Marshall Islands</c:v>
                </c:pt>
              </c:strCache>
            </c:strRef>
          </c:tx>
          <c:spPr>
            <a:ln w="38100">
              <a:solidFill>
                <a:srgbClr val="E31837"/>
              </a:solidFill>
            </a:ln>
          </c:spPr>
          <c:marker>
            <c:symbol val="none"/>
          </c:marker>
          <c:cat>
            <c:numRef>
              <c:f>'Domestic trends_Pacific'!$B$2:$N$2</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'Domestic trends_Pacific'!$B$8:$N$8</c:f>
              <c:numCache>
                <c:formatCode>General</c:formatCode>
                <c:ptCount val="13"/>
                <c:pt idx="0" formatCode="_(* #,##0_);_(* \(#,##0\);_(* &quot;-&quot;??_);_(@_)">
                  <c:v>100</c:v>
                </c:pt>
                <c:pt idx="2" formatCode="_(* #,##0_);_(* \(#,##0\);_(* &quot;-&quot;??_);_(@_)">
                  <c:v>97.095541198814374</c:v>
                </c:pt>
                <c:pt idx="3" formatCode="_(* #,##0_);_(* \(#,##0\);_(* &quot;-&quot;??_);_(@_)">
                  <c:v>51.166568184318031</c:v>
                </c:pt>
                <c:pt idx="4" formatCode="_(* #,##0_);_(* \(#,##0\);_(* &quot;-&quot;??_);_(@_)">
                  <c:v>22.96105804555474</c:v>
                </c:pt>
                <c:pt idx="5" formatCode="_(* #,##0_);_(* \(#,##0\);_(* &quot;-&quot;??_);_(@_)">
                  <c:v>16.81079118307624</c:v>
                </c:pt>
                <c:pt idx="6" formatCode="_(* #,##0_);_(* \(#,##0\);_(* &quot;-&quot;??_);_(@_)">
                  <c:v>16.448482385610479</c:v>
                </c:pt>
                <c:pt idx="7" formatCode="_(* #,##0_);_(* \(#,##0\);_(* &quot;-&quot;??_);_(@_)">
                  <c:v>12.50415579295472</c:v>
                </c:pt>
              </c:numCache>
            </c:numRef>
          </c:val>
          <c:smooth val="0"/>
          <c:extLst>
            <c:ext xmlns:c16="http://schemas.microsoft.com/office/drawing/2014/chart" uri="{C3380CC4-5D6E-409C-BE32-E72D297353CC}">
              <c16:uniqueId val="{00000005-FA91-4BE3-AAE0-A937868CECC6}"/>
            </c:ext>
          </c:extLst>
        </c:ser>
        <c:ser>
          <c:idx val="6"/>
          <c:order val="6"/>
          <c:tx>
            <c:strRef>
              <c:f>'Domestic trends_Pacific'!$A$9</c:f>
              <c:strCache>
                <c:ptCount val="1"/>
                <c:pt idx="0">
                  <c:v>Samoa</c:v>
                </c:pt>
              </c:strCache>
            </c:strRef>
          </c:tx>
          <c:spPr>
            <a:ln w="38100"/>
          </c:spPr>
          <c:marker>
            <c:symbol val="none"/>
          </c:marker>
          <c:cat>
            <c:numRef>
              <c:f>'Domestic trends_Pacific'!$B$2:$N$2</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'Domestic trends_Pacific'!$B$9:$N$9</c:f>
              <c:numCache>
                <c:formatCode>General</c:formatCode>
                <c:ptCount val="13"/>
                <c:pt idx="2" formatCode="_(* #,##0_);_(* \(#,##0\);_(* &quot;-&quot;??_);_(@_)">
                  <c:v>78.123816783873423</c:v>
                </c:pt>
                <c:pt idx="3" formatCode="_(* #,##0_);_(* \(#,##0\);_(* &quot;-&quot;??_);_(@_)">
                  <c:v>46.864003614313894</c:v>
                </c:pt>
                <c:pt idx="4" formatCode="_(* #,##0_);_(* \(#,##0\);_(* &quot;-&quot;??_);_(@_)">
                  <c:v>56.212971662346469</c:v>
                </c:pt>
                <c:pt idx="6" formatCode="_(* #,##0_);_(* \(#,##0\);_(* &quot;-&quot;??_);_(@_)">
                  <c:v>6.6382549355425455</c:v>
                </c:pt>
                <c:pt idx="10" formatCode="_(* #,##0_);_(* \(#,##0\);_(* &quot;-&quot;??_);_(@_)">
                  <c:v>5.2756616714535776</c:v>
                </c:pt>
                <c:pt idx="11" formatCode="_(* #,##0_);_(* \(#,##0\);_(* &quot;-&quot;??_);_(@_)">
                  <c:v>20.7253724771099</c:v>
                </c:pt>
                <c:pt idx="12" formatCode="_(* #,##0_);_(* \(#,##0\);_(* &quot;-&quot;??_);_(@_)">
                  <c:v>15.180313683044824</c:v>
                </c:pt>
              </c:numCache>
            </c:numRef>
          </c:val>
          <c:smooth val="0"/>
          <c:extLst>
            <c:ext xmlns:c16="http://schemas.microsoft.com/office/drawing/2014/chart" uri="{C3380CC4-5D6E-409C-BE32-E72D297353CC}">
              <c16:uniqueId val="{00000006-FA91-4BE3-AAE0-A937868CECC6}"/>
            </c:ext>
          </c:extLst>
        </c:ser>
        <c:ser>
          <c:idx val="7"/>
          <c:order val="7"/>
          <c:tx>
            <c:strRef>
              <c:f>'Domestic trends_Pacific'!$A$10</c:f>
              <c:strCache>
                <c:ptCount val="1"/>
                <c:pt idx="0">
                  <c:v>Solomon Islands</c:v>
                </c:pt>
              </c:strCache>
            </c:strRef>
          </c:tx>
          <c:spPr>
            <a:ln w="38100">
              <a:solidFill>
                <a:srgbClr val="F79646"/>
              </a:solidFill>
            </a:ln>
          </c:spPr>
          <c:marker>
            <c:symbol val="none"/>
          </c:marker>
          <c:cat>
            <c:numRef>
              <c:f>'Domestic trends_Pacific'!$B$2:$N$2</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'Domestic trends_Pacific'!$B$10:$N$10</c:f>
              <c:numCache>
                <c:formatCode>_(* #,##0_);_(* \(#,##0\);_(* "-"??_);_(@_)</c:formatCode>
                <c:ptCount val="13"/>
                <c:pt idx="1">
                  <c:v>16.414681250793365</c:v>
                </c:pt>
                <c:pt idx="2">
                  <c:v>18.812242395615488</c:v>
                </c:pt>
                <c:pt idx="3">
                  <c:v>18.653126456925833</c:v>
                </c:pt>
                <c:pt idx="4">
                  <c:v>16.704559940098758</c:v>
                </c:pt>
                <c:pt idx="11">
                  <c:v>100</c:v>
                </c:pt>
              </c:numCache>
            </c:numRef>
          </c:val>
          <c:smooth val="0"/>
          <c:extLst>
            <c:ext xmlns:c16="http://schemas.microsoft.com/office/drawing/2014/chart" uri="{C3380CC4-5D6E-409C-BE32-E72D297353CC}">
              <c16:uniqueId val="{00000007-FA91-4BE3-AAE0-A937868CECC6}"/>
            </c:ext>
          </c:extLst>
        </c:ser>
        <c:ser>
          <c:idx val="8"/>
          <c:order val="8"/>
          <c:tx>
            <c:strRef>
              <c:f>'Domestic trends_Pacific'!$A$11</c:f>
              <c:strCache>
                <c:ptCount val="1"/>
                <c:pt idx="0">
                  <c:v>Vanuatu</c:v>
                </c:pt>
              </c:strCache>
            </c:strRef>
          </c:tx>
          <c:spPr>
            <a:ln w="38100"/>
          </c:spPr>
          <c:marker>
            <c:symbol val="none"/>
          </c:marker>
          <c:cat>
            <c:numRef>
              <c:f>'Domestic trends_Pacific'!$B$2:$N$2</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'Domestic trends_Pacific'!$B$11:$N$11</c:f>
              <c:numCache>
                <c:formatCode>_(* #,##0_);_(* \(#,##0\);_(* "-"??_);_(@_)</c:formatCode>
                <c:ptCount val="13"/>
                <c:pt idx="1">
                  <c:v>6.6450742339050013</c:v>
                </c:pt>
                <c:pt idx="2">
                  <c:v>6.5114893861323617</c:v>
                </c:pt>
                <c:pt idx="3">
                  <c:v>2.1973817441187657</c:v>
                </c:pt>
                <c:pt idx="4">
                  <c:v>1.9369363325863143</c:v>
                </c:pt>
                <c:pt idx="5">
                  <c:v>0</c:v>
                </c:pt>
                <c:pt idx="6">
                  <c:v>7.1144932892605182</c:v>
                </c:pt>
                <c:pt idx="9">
                  <c:v>0</c:v>
                </c:pt>
              </c:numCache>
            </c:numRef>
          </c:val>
          <c:smooth val="0"/>
          <c:extLst>
            <c:ext xmlns:c16="http://schemas.microsoft.com/office/drawing/2014/chart" uri="{C3380CC4-5D6E-409C-BE32-E72D297353CC}">
              <c16:uniqueId val="{00000008-FA91-4BE3-AAE0-A937868CECC6}"/>
            </c:ext>
          </c:extLst>
        </c:ser>
        <c:dLbls>
          <c:showLegendKey val="0"/>
          <c:showVal val="0"/>
          <c:showCatName val="0"/>
          <c:showSerName val="0"/>
          <c:showPercent val="0"/>
          <c:showBubbleSize val="0"/>
        </c:dLbls>
        <c:smooth val="0"/>
        <c:axId val="205638656"/>
        <c:axId val="211231488"/>
      </c:lineChart>
      <c:catAx>
        <c:axId val="205638656"/>
        <c:scaling>
          <c:orientation val="minMax"/>
        </c:scaling>
        <c:delete val="0"/>
        <c:axPos val="b"/>
        <c:numFmt formatCode="General" sourceLinked="0"/>
        <c:majorTickMark val="none"/>
        <c:minorTickMark val="none"/>
        <c:tickLblPos val="nextTo"/>
        <c:txPr>
          <a:bodyPr rot="-2700000"/>
          <a:lstStyle/>
          <a:p>
            <a:pPr>
              <a:defRPr/>
            </a:pPr>
            <a:endParaRPr lang="en-US"/>
          </a:p>
        </c:txPr>
        <c:crossAx val="211231488"/>
        <c:crosses val="autoZero"/>
        <c:auto val="1"/>
        <c:lblAlgn val="ctr"/>
        <c:lblOffset val="100"/>
        <c:noMultiLvlLbl val="0"/>
      </c:catAx>
      <c:valAx>
        <c:axId val="211231488"/>
        <c:scaling>
          <c:orientation val="minMax"/>
          <c:max val="100"/>
          <c:min val="0"/>
        </c:scaling>
        <c:delete val="0"/>
        <c:axPos val="l"/>
        <c:title>
          <c:tx>
            <c:rich>
              <a:bodyPr/>
              <a:lstStyle/>
              <a:p>
                <a:pPr>
                  <a:defRPr/>
                </a:pPr>
                <a:r>
                  <a:rPr lang="en-US" dirty="0"/>
                  <a:t>Domestic spending (%)</a:t>
                </a:r>
              </a:p>
            </c:rich>
          </c:tx>
          <c:layout>
            <c:manualLayout>
              <c:xMode val="edge"/>
              <c:yMode val="edge"/>
              <c:x val="2.86944045911047E-2"/>
              <c:y val="0.111307314846514"/>
            </c:manualLayout>
          </c:layout>
          <c:overlay val="0"/>
        </c:title>
        <c:numFmt formatCode="#,##0" sourceLinked="0"/>
        <c:majorTickMark val="none"/>
        <c:minorTickMark val="none"/>
        <c:tickLblPos val="nextTo"/>
        <c:crossAx val="205638656"/>
        <c:crosses val="autoZero"/>
        <c:crossBetween val="between"/>
        <c:majorUnit val="20"/>
      </c:valAx>
    </c:plotArea>
    <c:legend>
      <c:legendPos val="r"/>
      <c:layout>
        <c:manualLayout>
          <c:xMode val="edge"/>
          <c:yMode val="edge"/>
          <c:x val="0.83385767355929596"/>
          <c:y val="4.754284685464532E-2"/>
          <c:w val="0.15940705963795909"/>
          <c:h val="0.89365048815791326"/>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B1BE15-A67A-4E36-9FB2-59C1F0701D5D}" type="datetimeFigureOut">
              <a:rPr lang="en-GB" smtClean="0"/>
              <a:t>09/06/2022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2C56D3-D4A5-4BB1-B1E4-9EC0D8BA116D}" type="slidenum">
              <a:rPr lang="en-GB" smtClean="0"/>
              <a:t>‹#›</a:t>
            </a:fld>
            <a:endParaRPr lang="en-GB"/>
          </a:p>
        </p:txBody>
      </p:sp>
    </p:spTree>
    <p:extLst>
      <p:ext uri="{BB962C8B-B14F-4D97-AF65-F5344CB8AC3E}">
        <p14:creationId xmlns:p14="http://schemas.microsoft.com/office/powerpoint/2010/main" val="563736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C56D3-D4A5-4BB1-B1E4-9EC0D8BA116D}" type="slidenum">
              <a:rPr lang="en-GB" smtClean="0"/>
              <a:t>1</a:t>
            </a:fld>
            <a:endParaRPr lang="en-GB"/>
          </a:p>
        </p:txBody>
      </p:sp>
    </p:spTree>
    <p:extLst>
      <p:ext uri="{BB962C8B-B14F-4D97-AF65-F5344CB8AC3E}">
        <p14:creationId xmlns:p14="http://schemas.microsoft.com/office/powerpoint/2010/main" val="254273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81C5EB-CCED-465A-91D3-5068441AF10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36590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D32C56D3-D4A5-4BB1-B1E4-9EC0D8BA116D}" type="slidenum">
              <a:rPr lang="en-GB" smtClean="0"/>
              <a:t>7</a:t>
            </a:fld>
            <a:endParaRPr lang="en-GB"/>
          </a:p>
        </p:txBody>
      </p:sp>
    </p:spTree>
    <p:extLst>
      <p:ext uri="{BB962C8B-B14F-4D97-AF65-F5344CB8AC3E}">
        <p14:creationId xmlns:p14="http://schemas.microsoft.com/office/powerpoint/2010/main" val="790675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C56D3-D4A5-4BB1-B1E4-9EC0D8BA116D}" type="slidenum">
              <a:rPr lang="en-GB" smtClean="0"/>
              <a:t>8</a:t>
            </a:fld>
            <a:endParaRPr lang="en-GB"/>
          </a:p>
        </p:txBody>
      </p:sp>
    </p:spTree>
    <p:extLst>
      <p:ext uri="{BB962C8B-B14F-4D97-AF65-F5344CB8AC3E}">
        <p14:creationId xmlns:p14="http://schemas.microsoft.com/office/powerpoint/2010/main" val="790675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D32C56D3-D4A5-4BB1-B1E4-9EC0D8BA116D}" type="slidenum">
              <a:rPr lang="en-GB" smtClean="0"/>
              <a:t>9</a:t>
            </a:fld>
            <a:endParaRPr lang="en-GB"/>
          </a:p>
        </p:txBody>
      </p:sp>
    </p:spTree>
    <p:extLst>
      <p:ext uri="{BB962C8B-B14F-4D97-AF65-F5344CB8AC3E}">
        <p14:creationId xmlns:p14="http://schemas.microsoft.com/office/powerpoint/2010/main" val="2094053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C56D3-D4A5-4BB1-B1E4-9EC0D8BA116D}" type="slidenum">
              <a:rPr lang="en-GB" smtClean="0"/>
              <a:t>13</a:t>
            </a:fld>
            <a:endParaRPr lang="en-GB"/>
          </a:p>
        </p:txBody>
      </p:sp>
    </p:spTree>
    <p:extLst>
      <p:ext uri="{BB962C8B-B14F-4D97-AF65-F5344CB8AC3E}">
        <p14:creationId xmlns:p14="http://schemas.microsoft.com/office/powerpoint/2010/main" val="3521800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C56D3-D4A5-4BB1-B1E4-9EC0D8BA116D}" type="slidenum">
              <a:rPr lang="en-GB" smtClean="0"/>
              <a:t>20</a:t>
            </a:fld>
            <a:endParaRPr lang="en-GB"/>
          </a:p>
        </p:txBody>
      </p:sp>
    </p:spTree>
    <p:extLst>
      <p:ext uri="{BB962C8B-B14F-4D97-AF65-F5344CB8AC3E}">
        <p14:creationId xmlns:p14="http://schemas.microsoft.com/office/powerpoint/2010/main" val="3385936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C56D3-D4A5-4BB1-B1E4-9EC0D8BA116D}" type="slidenum">
              <a:rPr lang="en-GB" smtClean="0"/>
              <a:t>23</a:t>
            </a:fld>
            <a:endParaRPr lang="en-GB"/>
          </a:p>
        </p:txBody>
      </p:sp>
    </p:spTree>
    <p:extLst>
      <p:ext uri="{BB962C8B-B14F-4D97-AF65-F5344CB8AC3E}">
        <p14:creationId xmlns:p14="http://schemas.microsoft.com/office/powerpoint/2010/main" val="668543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3FCC857F-23A2-475B-946D-4295B6E65726}" type="datetime1">
              <a:rPr lang="en-US" smtClean="0">
                <a:solidFill>
                  <a:prstClr val="black"/>
                </a:solidFill>
                <a:latin typeface="Arial" charset="0"/>
                <a:ea typeface="ＭＳ Ｐゴシック" charset="-128"/>
              </a:rPr>
              <a:pPr defTabSz="457200" fontAlgn="base">
                <a:spcBef>
                  <a:spcPct val="0"/>
                </a:spcBef>
                <a:spcAft>
                  <a:spcPct val="0"/>
                </a:spcAft>
                <a:defRPr/>
              </a:pPr>
              <a:t>09/06/2022</a:t>
            </a:fld>
            <a:endParaRPr lang="en-US" dirty="0">
              <a:solidFill>
                <a:prstClr val="black"/>
              </a:solidFill>
              <a:latin typeface="Arial" charset="0"/>
              <a:ea typeface="ＭＳ Ｐゴシック"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cs typeface="ＭＳ Ｐゴシック" charset="-128"/>
              </a:defRPr>
            </a:lvl1pPr>
          </a:lstStyle>
          <a:p>
            <a:pPr defTabSz="457200" fontAlgn="base">
              <a:spcBef>
                <a:spcPct val="0"/>
              </a:spcBef>
              <a:spcAft>
                <a:spcPct val="0"/>
              </a:spcAft>
              <a:defRPr/>
            </a:pPr>
            <a:endParaRPr lang="en-US">
              <a:solidFill>
                <a:prstClr val="black"/>
              </a:solidFill>
              <a:latin typeface="Arial" charset="0"/>
              <a:ea typeface="ＭＳ Ｐゴシック"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CB228CDF-01D7-48A4-B591-A2B16CD7E884}" type="slidenum">
              <a:rPr lang="en-US" smtClean="0">
                <a:solidFill>
                  <a:prstClr val="black"/>
                </a:solidFill>
                <a:latin typeface="Arial" charset="0"/>
                <a:ea typeface="ＭＳ Ｐゴシック" charset="-128"/>
              </a:rPr>
              <a:pPr defTabSz="457200" fontAlgn="base">
                <a:spcBef>
                  <a:spcPct val="0"/>
                </a:spcBef>
                <a:spcAft>
                  <a:spcPct val="0"/>
                </a:spcAft>
                <a:defRPr/>
              </a:pPr>
              <a:t>‹#›</a:t>
            </a:fld>
            <a:endParaRPr lang="en-US" dirty="0">
              <a:solidFill>
                <a:prstClr val="black"/>
              </a:solidFill>
              <a:latin typeface="Arial" charset="0"/>
              <a:ea typeface="ＭＳ Ｐゴシック" charset="-128"/>
            </a:endParaRPr>
          </a:p>
        </p:txBody>
      </p:sp>
    </p:spTree>
    <p:extLst>
      <p:ext uri="{BB962C8B-B14F-4D97-AF65-F5344CB8AC3E}">
        <p14:creationId xmlns:p14="http://schemas.microsoft.com/office/powerpoint/2010/main" val="97997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cs typeface="Arial"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53052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890099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cs typeface="Arial"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932472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2003882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449337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3874145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1815014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2791888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2409023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288053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1A682BB-4390-49F8-B345-D1807D2997D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8281949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6389932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8966989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fld id="{3D74AB6B-0D4F-49E0-AE70-4239B9F4AF16}" type="datetimeFigureOut">
              <a:rPr lang="en-GB" sz="2800">
                <a:solidFill>
                  <a:prstClr val="black">
                    <a:tint val="75000"/>
                  </a:prstClr>
                </a:solidFill>
                <a:cs typeface="Cordia New" pitchFamily="34" charset="-34"/>
              </a:rPr>
              <a:pPr fontAlgn="base">
                <a:spcBef>
                  <a:spcPct val="0"/>
                </a:spcBef>
                <a:spcAft>
                  <a:spcPct val="0"/>
                </a:spcAft>
              </a:pPr>
              <a:t>09/06/2022</a:t>
            </a:fld>
            <a:endParaRPr lang="en-GB" sz="2800">
              <a:solidFill>
                <a:prstClr val="black">
                  <a:tint val="75000"/>
                </a:prstClr>
              </a:solidFill>
              <a:cs typeface="Cordia New" pitchFamily="34" charset="-34"/>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pPr>
            <a:endParaRPr lang="en-GB" sz="2800">
              <a:solidFill>
                <a:prstClr val="black">
                  <a:tint val="75000"/>
                </a:prstClr>
              </a:solidFill>
              <a:cs typeface="Cordia New" pitchFamily="34" charset="-34"/>
            </a:endParaRPr>
          </a:p>
        </p:txBody>
      </p:sp>
      <p:sp>
        <p:nvSpPr>
          <p:cNvPr id="6" name="Slide Number Placeholder 5"/>
          <p:cNvSpPr>
            <a:spLocks noGrp="1"/>
          </p:cNvSpPr>
          <p:nvPr>
            <p:ph type="sldNum" sz="quarter" idx="12"/>
          </p:nvPr>
        </p:nvSpPr>
        <p:spPr/>
        <p:txBody>
          <a:bodyPr/>
          <a:lstStyle/>
          <a:p>
            <a:fld id="{349684CC-E105-48F1-B6A0-2780FFC708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223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0084698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9550625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5438005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5269680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8481888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0774346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5225216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F56B71F-2A81-4214-AC31-62C56139B3E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0732737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7814714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B99333-AF4A-49FA-A014-16C1D37C19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67080909"/>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3762BE0-6964-4469-8C37-9F9A0EDA1DA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1271771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80886F1-70AB-42A2-BCDD-525403C406C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81930036"/>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85161BB-7284-4515-B014-1FDE94DB066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94821386"/>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E01C13E8-1E24-4465-9D82-EEC9EF2946A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9676888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A104C9-8A96-4A98-ABE0-7F0EABD454E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1544742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59C68EF-93C5-4DB7-A9B3-92520039942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8109280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9CB8B7E7-A5B1-46BA-8891-629A7DD5C0F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3395471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fld id="{3D74AB6B-0D4F-49E0-AE70-4239B9F4AF16}" type="datetimeFigureOut">
              <a:rPr lang="en-GB" sz="2800">
                <a:solidFill>
                  <a:prstClr val="black"/>
                </a:solidFill>
                <a:ea typeface="ＭＳ Ｐゴシック" charset="0"/>
                <a:cs typeface="Cordia New" pitchFamily="34" charset="-34"/>
              </a:rPr>
              <a:pPr fontAlgn="base">
                <a:spcBef>
                  <a:spcPct val="0"/>
                </a:spcBef>
                <a:spcAft>
                  <a:spcPct val="0"/>
                </a:spcAft>
              </a:pPr>
              <a:t>09/06/2022</a:t>
            </a:fld>
            <a:endParaRPr lang="en-GB" sz="2800">
              <a:solidFill>
                <a:prstClr val="black"/>
              </a:solidFill>
              <a:ea typeface="ＭＳ Ｐゴシック" charset="0"/>
              <a:cs typeface="Cordia New" pitchFamily="34" charset="-34"/>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pPr>
            <a:endParaRPr lang="en-GB" sz="2800">
              <a:solidFill>
                <a:prstClr val="black"/>
              </a:solidFill>
              <a:ea typeface="ＭＳ Ｐゴシック" charset="0"/>
              <a:cs typeface="Cordia New" pitchFamily="34" charset="-34"/>
            </a:endParaRPr>
          </a:p>
        </p:txBody>
      </p:sp>
      <p:sp>
        <p:nvSpPr>
          <p:cNvPr id="6" name="Slide Number Placeholder 5"/>
          <p:cNvSpPr>
            <a:spLocks noGrp="1"/>
          </p:cNvSpPr>
          <p:nvPr>
            <p:ph type="sldNum" sz="quarter" idx="12"/>
          </p:nvPr>
        </p:nvSpPr>
        <p:spPr/>
        <p:txBody>
          <a:bodyPr/>
          <a:lstStyle/>
          <a:p>
            <a:fld id="{349684CC-E105-48F1-B6A0-2780FFC708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258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C215EA83-F147-4664-B214-A78A89234BD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9834352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0AFAB90-0E6B-4F3E-BA4F-4DF0F6B3264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601723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523D1AF-D769-4ECF-9CEC-6EB0EEF6A83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4248736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7655441-7CC3-4ADF-BD9D-8FED8B133D3C}"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7206323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D7393B8-01DA-4F39-9315-935ADB7A90B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996307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94F38CF-FC5D-4D05-890F-B6EFC8CA41A3}"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046805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2.png"/><Relationship Id="rId5" Type="http://schemas.openxmlformats.org/officeDocument/2006/relationships/slideLayout" Target="../slideLayouts/slideLayout18.xml"/><Relationship Id="rId10" Type="http://schemas.openxmlformats.org/officeDocument/2006/relationships/theme" Target="../theme/theme5.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8.png"/><Relationship Id="rId5" Type="http://schemas.openxmlformats.org/officeDocument/2006/relationships/slideLayout" Target="../slideLayouts/slideLayout27.xml"/><Relationship Id="rId10" Type="http://schemas.openxmlformats.org/officeDocument/2006/relationships/image" Target="../media/image7.png"/><Relationship Id="rId4" Type="http://schemas.openxmlformats.org/officeDocument/2006/relationships/slideLayout" Target="../slideLayouts/slideLayout26.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8.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7.png"/><Relationship Id="rId5" Type="http://schemas.openxmlformats.org/officeDocument/2006/relationships/slideLayout" Target="../slideLayouts/slideLayout35.xml"/><Relationship Id="rId10" Type="http://schemas.openxmlformats.org/officeDocument/2006/relationships/theme" Target="../theme/theme7.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834254"/>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CCE8DEB-1F20-47B5-9FC0-DBE972758386}"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99181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447679"/>
      </p:ext>
    </p:extLst>
  </p:cSld>
  <p:clrMap bg1="lt1" tx1="dk1" bg2="lt2" tx2="dk2" accent1="accent1" accent2="accent2" accent3="accent3" accent4="accent4" accent5="accent5" accent6="accent6" hlink="hlink" folHlink="folHlink"/>
  <p:sldLayoutIdLst>
    <p:sldLayoutId id="2147483700" r:id="rId1"/>
    <p:sldLayoutId id="2147483701"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210326"/>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124462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ea typeface="ＭＳ Ｐゴシック" charset="0"/>
              </a:rPr>
              <a:pPr>
                <a:defRPr/>
              </a:pPr>
              <a:t>‹#›</a:t>
            </a:fld>
            <a:endParaRPr lang="th-TH" dirty="0">
              <a:solidFill>
                <a:prstClr val="black">
                  <a:tint val="75000"/>
                </a:prstClr>
              </a:solidFill>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29130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1"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08F40ED5-69EC-4015-BD45-6BEC5B25E5F0}" type="slidenum">
              <a:rPr lang="th-TH">
                <a:solidFill>
                  <a:prstClr val="black">
                    <a:tint val="75000"/>
                  </a:prstClr>
                </a:solidFill>
                <a:ea typeface="ＭＳ Ｐゴシック" charset="0"/>
              </a:rPr>
              <a:pPr>
                <a:defRPr/>
              </a:pPr>
              <a:t>‹#›</a:t>
            </a:fld>
            <a:endParaRPr lang="th-TH" dirty="0">
              <a:solidFill>
                <a:prstClr val="black">
                  <a:tint val="75000"/>
                </a:prstClr>
              </a:solidFill>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3080" name="Picture 10" descr="Unaid logo_approve.png"/>
          <p:cNvPicPr>
            <a:picLocks noChangeAspect="1"/>
          </p:cNvPicPr>
          <p:nvPr userDrawn="1"/>
        </p:nvPicPr>
        <p:blipFill>
          <a:blip r:embed="rId12"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ea typeface="ＭＳ Ｐゴシック" charset="0"/>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a typeface="ＭＳ Ｐゴシック" charset="0"/>
            </a:endParaRPr>
          </a:p>
        </p:txBody>
      </p:sp>
    </p:spTree>
    <p:extLst>
      <p:ext uri="{BB962C8B-B14F-4D97-AF65-F5344CB8AC3E}">
        <p14:creationId xmlns:p14="http://schemas.microsoft.com/office/powerpoint/2010/main" val="319691141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en/reference-librarycols2/surveillance-situational-analysis-assessments/itemlist/category/9-behavior-surveillance-survey-reports-bss"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27.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en/reference-librarycols2/surveillance-situational-analysis-assessments/itemlist/category/9-behavior-surveillance-survey-reports-bss"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2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7.xml"/><Relationship Id="rId1" Type="http://schemas.openxmlformats.org/officeDocument/2006/relationships/slideLayout" Target="../slideLayouts/slideLayout27.xml"/><Relationship Id="rId4" Type="http://schemas.openxmlformats.org/officeDocument/2006/relationships/hyperlink" Target="http://www.aidsdatahub.org/en/reference-librarycols2/surveillance-situational-analysis-assessments/itemlist/category/9-behavior-surveillance-survey-reports-bss"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hyperlink" Target="http://www.aidsdatahub.org/en/reference-librarycols2/surveillance-situational-analysis-assessments/itemlist/category/9-behavior-surveillance-survey-reports-bss" TargetMode="External"/><Relationship Id="rId4" Type="http://schemas.openxmlformats.org/officeDocument/2006/relationships/hyperlink" Target="http://www.aidsdatahub.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en/reference-librarycols2/surveillance-situational-analysis-assessments/itemlist/category/9-behavior-surveillance-survey-reports-bss"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27.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en/reference-librarycols2/surveillance-situational-analysis-assessments/itemlist/category/9-behavior-surveillance-survey-reports-bss"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27.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1.xml"/><Relationship Id="rId1" Type="http://schemas.openxmlformats.org/officeDocument/2006/relationships/slideLayout" Target="../slideLayouts/slideLayout27.xml"/><Relationship Id="rId4" Type="http://schemas.openxmlformats.org/officeDocument/2006/relationships/hyperlink" Target="http://www.aidsdatahub.org/en/reference-librarycols2/surveillance-situational-analysis-assessments/itemlist/category/9-behavior-surveillance-survey-reports-bs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en/reference-librarycols2/surveillance-situational-analysis-assessments/itemlist/category/9-behavior-surveillance-survey-reports-bss"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27.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en/reference-librarycols2/surveillance-situational-analysis-assessments/itemlist/category/9-behavior-surveillance-survey-reports-bss"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27.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27.xml"/><Relationship Id="rId5" Type="http://schemas.openxmlformats.org/officeDocument/2006/relationships/chart" Target="../charts/chart14.xml"/><Relationship Id="rId4" Type="http://schemas.openxmlformats.org/officeDocument/2006/relationships/hyperlink" Target="http://www.aidsdatahub.org/en/reference-librarycols2/surveillance-situational-analysis-assessments/itemlist/category/9-behavior-surveillance-survey-reports-bs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en/reference-librarycols2/surveillance-situational-analysis-assessments/itemlist/category/9-behavior-surveillance-survey-reports-bss"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27.xml"/><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27.xml"/><Relationship Id="rId5" Type="http://schemas.openxmlformats.org/officeDocument/2006/relationships/chart" Target="../charts/chart16.xml"/><Relationship Id="rId4" Type="http://schemas.openxmlformats.org/officeDocument/2006/relationships/hyperlink" Target="http://www.aidsdatahub.org/en/reference-librarycols2/surveillance-situational-analysis-assessments/itemlist/category/9-behavior-surveillance-survey-reports-bs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en/reference-librarycols2/surveillance-situational-analysis-assessments/itemlist/category/9-behavior-surveillance-survey-reports-bss"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27.xml"/><Relationship Id="rId4" Type="http://schemas.openxmlformats.org/officeDocument/2006/relationships/chart" Target="../charts/chart17.xml"/></Relationships>
</file>

<file path=ppt/slides/_rels/slide26.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hyperlink" Target="http://www.aidsdatahub.org/en/reference-librarycols2/surveillance-situational-analysis-assessments/itemlist/category/9-behavior-surveillance-survey-reports-bss"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hyperlink" Target="http://www.aidsdatahub.org/en/reference-librarycols2/surveillance-situational-analysis-assessments/itemlist/category/9-behavior-surveillance-survey-reports-bss"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chart" Target="../charts/chart1.xml"/><Relationship Id="rId4" Type="http://schemas.openxmlformats.org/officeDocument/2006/relationships/hyperlink" Target="http://www.aidsdatahub.org/en/reference-librarycols2/surveillance-situational-analysis-assessments/itemlist/category/9-behavior-surveillance-survey-reports-bs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chart" Target="../charts/chart2.xml"/><Relationship Id="rId4" Type="http://schemas.openxmlformats.org/officeDocument/2006/relationships/hyperlink" Target="http://www.aidsdatahub.org/en/reference-librarycols2/surveillance-situational-analysis-assessments/itemlist/category/9-behavior-surveillance-survey-reports-bs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chart" Target="../charts/chart3.xml"/><Relationship Id="rId4" Type="http://schemas.openxmlformats.org/officeDocument/2006/relationships/hyperlink" Target="http://www.aidsdatahub.org/en/reference-librarycols2/surveillance-situational-analysis-assessments/itemlist/category/9-behavior-surveillance-survey-reports-bss"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hyperlink" Target="http://www.aidsdatahub.org/en/reference-librarycols2/surveillance-situational-analysis-assessments/itemlist/category/9-behavior-surveillance-survey-reports-bss" TargetMode="External"/><Relationship Id="rId4" Type="http://schemas.openxmlformats.org/officeDocument/2006/relationships/hyperlink" Target="http://www.aidsdatahub.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p:nvPr>
        </p:nvSpPr>
        <p:spPr bwMode="auto">
          <a:xfrm>
            <a:off x="407368" y="4437112"/>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cs typeface="Cordia New" pitchFamily="34" charset="-34"/>
              </a:rPr>
              <a:t>HIV Expenditure</a:t>
            </a:r>
            <a:endParaRPr lang="th-TH" dirty="0"/>
          </a:p>
        </p:txBody>
      </p:sp>
      <p:sp>
        <p:nvSpPr>
          <p:cNvPr id="2" name="TextBox 1"/>
          <p:cNvSpPr txBox="1"/>
          <p:nvPr/>
        </p:nvSpPr>
        <p:spPr>
          <a:xfrm>
            <a:off x="8760296" y="5949280"/>
            <a:ext cx="3024336" cy="369332"/>
          </a:xfrm>
          <a:prstGeom prst="rect">
            <a:avLst/>
          </a:prstGeom>
          <a:noFill/>
        </p:spPr>
        <p:txBody>
          <a:bodyPr wrap="square" rtlCol="0">
            <a:spAutoFit/>
          </a:bodyPr>
          <a:lstStyle/>
          <a:p>
            <a:r>
              <a:rPr lang="en-US" b="1" dirty="0">
                <a:solidFill>
                  <a:schemeClr val="bg1"/>
                </a:solidFill>
              </a:rPr>
              <a:t>Last updated: June 2022</a:t>
            </a:r>
            <a:endParaRPr lang="en-GB" b="1" dirty="0">
              <a:solidFill>
                <a:schemeClr val="bg1"/>
              </a:solidFill>
            </a:endParaRPr>
          </a:p>
        </p:txBody>
      </p:sp>
    </p:spTree>
    <p:extLst>
      <p:ext uri="{BB962C8B-B14F-4D97-AF65-F5344CB8AC3E}">
        <p14:creationId xmlns:p14="http://schemas.microsoft.com/office/powerpoint/2010/main" val="184961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484784"/>
            <a:ext cx="11089232" cy="504000"/>
          </a:xfrm>
          <a:noFill/>
        </p:spPr>
        <p:txBody>
          <a:bodyPr/>
          <a:lstStyle/>
          <a:p>
            <a:r>
              <a:rPr lang="en-US" dirty="0"/>
              <a:t>Proportion of HIV expenditure from domestic public sources in  SAARC, latest available year, 2018-2020</a:t>
            </a:r>
            <a:endParaRPr lang="en-GB" dirty="0"/>
          </a:p>
        </p:txBody>
      </p:sp>
      <p:sp>
        <p:nvSpPr>
          <p:cNvPr id="6" name="TextBox 5"/>
          <p:cNvSpPr txBox="1"/>
          <p:nvPr/>
        </p:nvSpPr>
        <p:spPr>
          <a:xfrm>
            <a:off x="5447928" y="6021288"/>
            <a:ext cx="4104456" cy="261610"/>
          </a:xfrm>
          <a:prstGeom prst="rect">
            <a:avLst/>
          </a:prstGeom>
          <a:noFill/>
          <a:ln w="12700">
            <a:solidFill>
              <a:sysClr val="window" lastClr="FFFFFF">
                <a:lumMod val="50000"/>
              </a:sysClr>
            </a:solidFill>
            <a:prstDash val="sysDash"/>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defRPr/>
            </a:pPr>
            <a:r>
              <a:rPr lang="en-GB" kern="0" dirty="0">
                <a:solidFill>
                  <a:sysClr val="windowText" lastClr="000000"/>
                </a:solidFill>
                <a:latin typeface="Arial"/>
              </a:rPr>
              <a:t>AIDS spending data is not available for Bhutan and Maldives</a:t>
            </a:r>
          </a:p>
        </p:txBody>
      </p:sp>
      <p:sp>
        <p:nvSpPr>
          <p:cNvPr id="10" name="Text Box 240">
            <a:extLst>
              <a:ext uri="{FF2B5EF4-FFF2-40B4-BE49-F238E27FC236}">
                <a16:creationId xmlns:a16="http://schemas.microsoft.com/office/drawing/2014/main" id="{405324EE-7674-B0B5-BC5E-E54B2DC86C5E}"/>
              </a:ext>
            </a:extLst>
          </p:cNvPr>
          <p:cNvSpPr txBox="1">
            <a:spLocks noChangeArrowheads="1"/>
          </p:cNvSpPr>
          <p:nvPr/>
        </p:nvSpPr>
        <p:spPr bwMode="auto">
          <a:xfrm>
            <a:off x="119336" y="6606437"/>
            <a:ext cx="87484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dirty="0">
                <a:solidFill>
                  <a:srgbClr val="000000"/>
                </a:solidFill>
                <a:ea typeface="ＭＳ Ｐゴシック" charset="0"/>
                <a:cs typeface="Arial" charset="0"/>
              </a:rPr>
              <a:t>Source: </a:t>
            </a:r>
            <a:r>
              <a:rPr lang="en-US" sz="900" dirty="0">
                <a:solidFill>
                  <a:prstClr val="black"/>
                </a:solidFill>
                <a:ea typeface="ＭＳ Ｐゴシック" charset="0"/>
                <a:cs typeface="Arial" charset="0"/>
              </a:rPr>
              <a:t>Prepared by  </a:t>
            </a:r>
            <a:r>
              <a:rPr lang="en-US" sz="900" dirty="0">
                <a:solidFill>
                  <a:prstClr val="black"/>
                </a:solidFill>
                <a:ea typeface="ＭＳ Ｐゴシック" charset="0"/>
                <a:cs typeface="Arial" charset="0"/>
                <a:hlinkClick r:id="rId2"/>
              </a:rPr>
              <a:t>www.aidsdatahub.org</a:t>
            </a:r>
            <a:r>
              <a:rPr lang="en-US" sz="900" dirty="0">
                <a:solidFill>
                  <a:prstClr val="black"/>
                </a:solidFill>
                <a:ea typeface="ＭＳ Ｐゴシック" charset="0"/>
                <a:cs typeface="Arial" charset="0"/>
              </a:rPr>
              <a:t> based on data from UNAIDS HIV Financial Dashboard</a:t>
            </a:r>
            <a:endParaRPr lang="en-US" sz="900" dirty="0">
              <a:solidFill>
                <a:prstClr val="black"/>
              </a:solidFill>
              <a:ea typeface="ＭＳ Ｐゴシック" charset="0"/>
              <a:cs typeface="Arial" charset="0"/>
              <a:hlinkClick r:id="rId3"/>
            </a:endParaRPr>
          </a:p>
        </p:txBody>
      </p:sp>
      <p:graphicFrame>
        <p:nvGraphicFramePr>
          <p:cNvPr id="7" name="Chart 6">
            <a:extLst>
              <a:ext uri="{FF2B5EF4-FFF2-40B4-BE49-F238E27FC236}">
                <a16:creationId xmlns:a16="http://schemas.microsoft.com/office/drawing/2014/main" id="{8D403B87-4D51-4411-86C5-21CEFD44A14E}"/>
              </a:ext>
            </a:extLst>
          </p:cNvPr>
          <p:cNvGraphicFramePr>
            <a:graphicFrameLocks noGrp="1"/>
          </p:cNvGraphicFramePr>
          <p:nvPr>
            <p:extLst>
              <p:ext uri="{D42A27DB-BD31-4B8C-83A1-F6EECF244321}">
                <p14:modId xmlns:p14="http://schemas.microsoft.com/office/powerpoint/2010/main" val="805771373"/>
              </p:ext>
            </p:extLst>
          </p:nvPr>
        </p:nvGraphicFramePr>
        <p:xfrm>
          <a:off x="1495425" y="2195712"/>
          <a:ext cx="9201150" cy="45229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3140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1498285"/>
            <a:ext cx="10729192" cy="504000"/>
          </a:xfrm>
          <a:noFill/>
        </p:spPr>
        <p:txBody>
          <a:bodyPr/>
          <a:lstStyle/>
          <a:p>
            <a:r>
              <a:rPr lang="en-US" dirty="0"/>
              <a:t>Domestic public spending trend in South-East Asia, 2005-2020</a:t>
            </a:r>
            <a:br>
              <a:rPr lang="en-GB" dirty="0"/>
            </a:br>
            <a:endParaRPr lang="en-GB" dirty="0"/>
          </a:p>
        </p:txBody>
      </p:sp>
      <p:sp>
        <p:nvSpPr>
          <p:cNvPr id="5" name="Text Box 240">
            <a:extLst>
              <a:ext uri="{FF2B5EF4-FFF2-40B4-BE49-F238E27FC236}">
                <a16:creationId xmlns:a16="http://schemas.microsoft.com/office/drawing/2014/main" id="{EEBEF549-C71D-5F6B-27FD-05166BF6FFB7}"/>
              </a:ext>
            </a:extLst>
          </p:cNvPr>
          <p:cNvSpPr txBox="1">
            <a:spLocks noChangeArrowheads="1"/>
          </p:cNvSpPr>
          <p:nvPr/>
        </p:nvSpPr>
        <p:spPr bwMode="auto">
          <a:xfrm>
            <a:off x="119336" y="6606437"/>
            <a:ext cx="87484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dirty="0">
                <a:solidFill>
                  <a:srgbClr val="000000"/>
                </a:solidFill>
                <a:ea typeface="ＭＳ Ｐゴシック" charset="0"/>
                <a:cs typeface="Arial" charset="0"/>
              </a:rPr>
              <a:t>Source: </a:t>
            </a:r>
            <a:r>
              <a:rPr lang="en-US" sz="900" dirty="0">
                <a:solidFill>
                  <a:prstClr val="black"/>
                </a:solidFill>
                <a:ea typeface="ＭＳ Ｐゴシック" charset="0"/>
                <a:cs typeface="Arial" charset="0"/>
              </a:rPr>
              <a:t>Prepared by  </a:t>
            </a:r>
            <a:r>
              <a:rPr lang="en-US" sz="900" dirty="0">
                <a:solidFill>
                  <a:prstClr val="black"/>
                </a:solidFill>
                <a:ea typeface="ＭＳ Ｐゴシック" charset="0"/>
                <a:cs typeface="Arial" charset="0"/>
                <a:hlinkClick r:id="rId2"/>
              </a:rPr>
              <a:t>www.aidsdatahub.org</a:t>
            </a:r>
            <a:r>
              <a:rPr lang="en-US" sz="900" dirty="0">
                <a:solidFill>
                  <a:prstClr val="black"/>
                </a:solidFill>
                <a:ea typeface="ＭＳ Ｐゴシック" charset="0"/>
                <a:cs typeface="Arial" charset="0"/>
              </a:rPr>
              <a:t> based on data from UNAIDS HIV Financial Dashboard</a:t>
            </a:r>
            <a:endParaRPr lang="en-US" sz="900" dirty="0">
              <a:solidFill>
                <a:prstClr val="black"/>
              </a:solidFill>
              <a:ea typeface="ＭＳ Ｐゴシック" charset="0"/>
              <a:cs typeface="Arial" charset="0"/>
              <a:hlinkClick r:id="rId3"/>
            </a:endParaRPr>
          </a:p>
        </p:txBody>
      </p:sp>
      <p:graphicFrame>
        <p:nvGraphicFramePr>
          <p:cNvPr id="8" name="Chart 7">
            <a:extLst>
              <a:ext uri="{FF2B5EF4-FFF2-40B4-BE49-F238E27FC236}">
                <a16:creationId xmlns:a16="http://schemas.microsoft.com/office/drawing/2014/main" id="{FF466595-FBFB-1749-B255-E1E4C56EB3EA}"/>
              </a:ext>
            </a:extLst>
          </p:cNvPr>
          <p:cNvGraphicFramePr>
            <a:graphicFrameLocks/>
          </p:cNvGraphicFramePr>
          <p:nvPr>
            <p:extLst>
              <p:ext uri="{D42A27DB-BD31-4B8C-83A1-F6EECF244321}">
                <p14:modId xmlns:p14="http://schemas.microsoft.com/office/powerpoint/2010/main" val="1021392180"/>
              </p:ext>
            </p:extLst>
          </p:nvPr>
        </p:nvGraphicFramePr>
        <p:xfrm>
          <a:off x="1628775" y="2132856"/>
          <a:ext cx="8934450" cy="44541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0788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1571611"/>
            <a:ext cx="8650616" cy="504000"/>
          </a:xfrm>
          <a:noFill/>
        </p:spPr>
        <p:txBody>
          <a:bodyPr/>
          <a:lstStyle/>
          <a:p>
            <a:r>
              <a:rPr lang="en-US" dirty="0"/>
              <a:t>Domestic public spending trend in South Asia, 2006-2020</a:t>
            </a:r>
            <a:br>
              <a:rPr lang="en-GB" dirty="0"/>
            </a:br>
            <a:endParaRPr lang="en-GB" dirty="0"/>
          </a:p>
        </p:txBody>
      </p:sp>
      <p:graphicFrame>
        <p:nvGraphicFramePr>
          <p:cNvPr id="6" name="Chart 5">
            <a:extLst>
              <a:ext uri="{FF2B5EF4-FFF2-40B4-BE49-F238E27FC236}">
                <a16:creationId xmlns:a16="http://schemas.microsoft.com/office/drawing/2014/main" id="{D6701ECF-4C45-498D-B737-ED8B2EF0031F}"/>
              </a:ext>
            </a:extLst>
          </p:cNvPr>
          <p:cNvGraphicFramePr>
            <a:graphicFrameLocks/>
          </p:cNvGraphicFramePr>
          <p:nvPr>
            <p:extLst>
              <p:ext uri="{D42A27DB-BD31-4B8C-83A1-F6EECF244321}">
                <p14:modId xmlns:p14="http://schemas.microsoft.com/office/powerpoint/2010/main" val="2675700151"/>
              </p:ext>
            </p:extLst>
          </p:nvPr>
        </p:nvGraphicFramePr>
        <p:xfrm>
          <a:off x="839416" y="2075611"/>
          <a:ext cx="9865096" cy="45308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240">
            <a:extLst>
              <a:ext uri="{FF2B5EF4-FFF2-40B4-BE49-F238E27FC236}">
                <a16:creationId xmlns:a16="http://schemas.microsoft.com/office/drawing/2014/main" id="{F5AD65FD-0A4B-2BD7-7913-C9023B5E8A23}"/>
              </a:ext>
            </a:extLst>
          </p:cNvPr>
          <p:cNvSpPr txBox="1">
            <a:spLocks noChangeArrowheads="1"/>
          </p:cNvSpPr>
          <p:nvPr/>
        </p:nvSpPr>
        <p:spPr bwMode="auto">
          <a:xfrm>
            <a:off x="119336" y="6606437"/>
            <a:ext cx="87484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dirty="0">
                <a:solidFill>
                  <a:srgbClr val="000000"/>
                </a:solidFill>
                <a:ea typeface="ＭＳ Ｐゴシック" charset="0"/>
                <a:cs typeface="Arial" charset="0"/>
              </a:rPr>
              <a:t>Source: </a:t>
            </a:r>
            <a:r>
              <a:rPr lang="en-US" sz="900" dirty="0">
                <a:solidFill>
                  <a:prstClr val="black"/>
                </a:solidFill>
                <a:ea typeface="ＭＳ Ｐゴシック" charset="0"/>
                <a:cs typeface="Arial" charset="0"/>
              </a:rPr>
              <a:t>Prepared by  </a:t>
            </a:r>
            <a:r>
              <a:rPr lang="en-US" sz="900" dirty="0">
                <a:solidFill>
                  <a:prstClr val="black"/>
                </a:solidFill>
                <a:ea typeface="ＭＳ Ｐゴシック" charset="0"/>
                <a:cs typeface="Arial" charset="0"/>
                <a:hlinkClick r:id="rId3"/>
              </a:rPr>
              <a:t>www.aidsdatahub.org</a:t>
            </a:r>
            <a:r>
              <a:rPr lang="en-US" sz="900" dirty="0">
                <a:solidFill>
                  <a:prstClr val="black"/>
                </a:solidFill>
                <a:ea typeface="ＭＳ Ｐゴシック" charset="0"/>
                <a:cs typeface="Arial" charset="0"/>
              </a:rPr>
              <a:t> based on data from UNAIDS HIV Financial Dashboard</a:t>
            </a:r>
            <a:endParaRPr lang="en-US" sz="900" dirty="0">
              <a:solidFill>
                <a:prstClr val="black"/>
              </a:solidFill>
              <a:ea typeface="ＭＳ Ｐゴシック" charset="0"/>
              <a:cs typeface="Arial" charset="0"/>
              <a:hlinkClick r:id="rId4"/>
            </a:endParaRPr>
          </a:p>
        </p:txBody>
      </p:sp>
    </p:spTree>
    <p:extLst>
      <p:ext uri="{BB962C8B-B14F-4D97-AF65-F5344CB8AC3E}">
        <p14:creationId xmlns:p14="http://schemas.microsoft.com/office/powerpoint/2010/main" val="3573382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Domestic public spending trend in East Asia, 2006-2020</a:t>
            </a:r>
            <a:br>
              <a:rPr lang="en-GB" dirty="0"/>
            </a:br>
            <a:endParaRPr lang="en-GB" dirty="0"/>
          </a:p>
        </p:txBody>
      </p:sp>
      <p:graphicFrame>
        <p:nvGraphicFramePr>
          <p:cNvPr id="6" name="Chart 5">
            <a:extLst>
              <a:ext uri="{FF2B5EF4-FFF2-40B4-BE49-F238E27FC236}">
                <a16:creationId xmlns:a16="http://schemas.microsoft.com/office/drawing/2014/main" id="{A24CCB65-4DCD-474E-B27E-1F612ED61BC5}"/>
              </a:ext>
            </a:extLst>
          </p:cNvPr>
          <p:cNvGraphicFramePr>
            <a:graphicFrameLocks/>
          </p:cNvGraphicFramePr>
          <p:nvPr>
            <p:extLst>
              <p:ext uri="{D42A27DB-BD31-4B8C-83A1-F6EECF244321}">
                <p14:modId xmlns:p14="http://schemas.microsoft.com/office/powerpoint/2010/main" val="4021079753"/>
              </p:ext>
            </p:extLst>
          </p:nvPr>
        </p:nvGraphicFramePr>
        <p:xfrm>
          <a:off x="1451484" y="2132856"/>
          <a:ext cx="9289032" cy="447358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240">
            <a:extLst>
              <a:ext uri="{FF2B5EF4-FFF2-40B4-BE49-F238E27FC236}">
                <a16:creationId xmlns:a16="http://schemas.microsoft.com/office/drawing/2014/main" id="{E507074A-975F-ADBC-DF4C-7B3736D9CFB3}"/>
              </a:ext>
            </a:extLst>
          </p:cNvPr>
          <p:cNvSpPr txBox="1">
            <a:spLocks noChangeArrowheads="1"/>
          </p:cNvSpPr>
          <p:nvPr/>
        </p:nvSpPr>
        <p:spPr bwMode="auto">
          <a:xfrm>
            <a:off x="119336" y="6606437"/>
            <a:ext cx="87484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dirty="0">
                <a:solidFill>
                  <a:srgbClr val="000000"/>
                </a:solidFill>
                <a:ea typeface="ＭＳ Ｐゴシック" charset="0"/>
                <a:cs typeface="Arial" charset="0"/>
              </a:rPr>
              <a:t>Source: </a:t>
            </a:r>
            <a:r>
              <a:rPr lang="en-US" sz="900" dirty="0">
                <a:solidFill>
                  <a:prstClr val="black"/>
                </a:solidFill>
                <a:ea typeface="ＭＳ Ｐゴシック" charset="0"/>
                <a:cs typeface="Arial" charset="0"/>
              </a:rPr>
              <a:t>Prepared by  </a:t>
            </a:r>
            <a:r>
              <a:rPr lang="en-US" sz="900" dirty="0">
                <a:solidFill>
                  <a:prstClr val="black"/>
                </a:solidFill>
                <a:ea typeface="ＭＳ Ｐゴシック" charset="0"/>
                <a:cs typeface="Arial" charset="0"/>
                <a:hlinkClick r:id="rId4"/>
              </a:rPr>
              <a:t>www.aidsdatahub.org</a:t>
            </a:r>
            <a:r>
              <a:rPr lang="en-US" sz="900" dirty="0">
                <a:solidFill>
                  <a:prstClr val="black"/>
                </a:solidFill>
                <a:ea typeface="ＭＳ Ｐゴシック" charset="0"/>
                <a:cs typeface="Arial" charset="0"/>
              </a:rPr>
              <a:t> based on data from UNAIDS HIV Financial Dashboard</a:t>
            </a:r>
            <a:endParaRPr lang="en-US" sz="900" dirty="0">
              <a:solidFill>
                <a:prstClr val="black"/>
              </a:solidFill>
              <a:ea typeface="ＭＳ Ｐゴシック" charset="0"/>
              <a:cs typeface="Arial" charset="0"/>
              <a:hlinkClick r:id="rId5"/>
            </a:endParaRPr>
          </a:p>
        </p:txBody>
      </p:sp>
    </p:spTree>
    <p:extLst>
      <p:ext uri="{BB962C8B-B14F-4D97-AF65-F5344CB8AC3E}">
        <p14:creationId xmlns:p14="http://schemas.microsoft.com/office/powerpoint/2010/main" val="370019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79376" y="1556792"/>
            <a:ext cx="8578608" cy="504000"/>
          </a:xfrm>
          <a:noFill/>
        </p:spPr>
        <p:txBody>
          <a:bodyPr/>
          <a:lstStyle/>
          <a:p>
            <a:r>
              <a:rPr lang="en-US" dirty="0"/>
              <a:t>Domestic public spending trend in the Pacific, 2007-2019</a:t>
            </a:r>
            <a:br>
              <a:rPr lang="en-GB" dirty="0"/>
            </a:br>
            <a:endParaRPr lang="en-GB" dirty="0"/>
          </a:p>
        </p:txBody>
      </p:sp>
      <p:sp>
        <p:nvSpPr>
          <p:cNvPr id="6" name="Text Box 240">
            <a:extLst>
              <a:ext uri="{FF2B5EF4-FFF2-40B4-BE49-F238E27FC236}">
                <a16:creationId xmlns:a16="http://schemas.microsoft.com/office/drawing/2014/main" id="{A534B2EE-9D33-B4AE-F60E-38B721810117}"/>
              </a:ext>
            </a:extLst>
          </p:cNvPr>
          <p:cNvSpPr txBox="1">
            <a:spLocks noChangeArrowheads="1"/>
          </p:cNvSpPr>
          <p:nvPr/>
        </p:nvSpPr>
        <p:spPr bwMode="auto">
          <a:xfrm>
            <a:off x="119336" y="6606437"/>
            <a:ext cx="87484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dirty="0">
                <a:solidFill>
                  <a:srgbClr val="000000"/>
                </a:solidFill>
                <a:ea typeface="ＭＳ Ｐゴシック" charset="0"/>
                <a:cs typeface="Arial" charset="0"/>
              </a:rPr>
              <a:t>Source: </a:t>
            </a:r>
            <a:r>
              <a:rPr lang="en-US" sz="900" dirty="0">
                <a:solidFill>
                  <a:prstClr val="black"/>
                </a:solidFill>
                <a:ea typeface="ＭＳ Ｐゴシック" charset="0"/>
                <a:cs typeface="Arial" charset="0"/>
              </a:rPr>
              <a:t>Prepared by  </a:t>
            </a:r>
            <a:r>
              <a:rPr lang="en-US" sz="900" dirty="0">
                <a:solidFill>
                  <a:prstClr val="black"/>
                </a:solidFill>
                <a:ea typeface="ＭＳ Ｐゴシック" charset="0"/>
                <a:cs typeface="Arial" charset="0"/>
                <a:hlinkClick r:id="rId2"/>
              </a:rPr>
              <a:t>www.aidsdatahub.org</a:t>
            </a:r>
            <a:r>
              <a:rPr lang="en-US" sz="900" dirty="0">
                <a:solidFill>
                  <a:prstClr val="black"/>
                </a:solidFill>
                <a:ea typeface="ＭＳ Ｐゴシック" charset="0"/>
                <a:cs typeface="Arial" charset="0"/>
              </a:rPr>
              <a:t> based on data from UNAIDS HIV Financial Dashboard</a:t>
            </a:r>
            <a:endParaRPr lang="en-US" sz="900" dirty="0">
              <a:solidFill>
                <a:prstClr val="black"/>
              </a:solidFill>
              <a:ea typeface="ＭＳ Ｐゴシック" charset="0"/>
              <a:cs typeface="Arial" charset="0"/>
              <a:hlinkClick r:id="rId3"/>
            </a:endParaRPr>
          </a:p>
        </p:txBody>
      </p:sp>
      <p:graphicFrame>
        <p:nvGraphicFramePr>
          <p:cNvPr id="8" name="Chart 7">
            <a:extLst>
              <a:ext uri="{FF2B5EF4-FFF2-40B4-BE49-F238E27FC236}">
                <a16:creationId xmlns:a16="http://schemas.microsoft.com/office/drawing/2014/main" id="{F6D24462-AB41-4A78-BB17-850887912A8D}"/>
              </a:ext>
            </a:extLst>
          </p:cNvPr>
          <p:cNvGraphicFramePr>
            <a:graphicFrameLocks/>
          </p:cNvGraphicFramePr>
          <p:nvPr>
            <p:extLst>
              <p:ext uri="{D42A27DB-BD31-4B8C-83A1-F6EECF244321}">
                <p14:modId xmlns:p14="http://schemas.microsoft.com/office/powerpoint/2010/main" val="1752136270"/>
              </p:ext>
            </p:extLst>
          </p:nvPr>
        </p:nvGraphicFramePr>
        <p:xfrm>
          <a:off x="263352" y="2060792"/>
          <a:ext cx="11313583" cy="45100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2548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75520" y="3573016"/>
            <a:ext cx="8115328" cy="974204"/>
          </a:xfrm>
          <a:noFill/>
        </p:spPr>
        <p:txBody>
          <a:bodyPr anchor="ctr"/>
          <a:lstStyle/>
          <a:p>
            <a:r>
              <a:rPr lang="en-US" sz="4800" dirty="0">
                <a:latin typeface="Arial" pitchFamily="34" charset="0"/>
                <a:cs typeface="Arial" pitchFamily="34" charset="0"/>
              </a:rPr>
              <a:t>Spending by service category </a:t>
            </a:r>
            <a:endParaRPr lang="en-GB" sz="4800" dirty="0">
              <a:latin typeface="Arial" pitchFamily="34" charset="0"/>
              <a:cs typeface="Arial" pitchFamily="34" charset="0"/>
            </a:endParaRPr>
          </a:p>
        </p:txBody>
      </p:sp>
    </p:spTree>
    <p:extLst>
      <p:ext uri="{BB962C8B-B14F-4D97-AF65-F5344CB8AC3E}">
        <p14:creationId xmlns:p14="http://schemas.microsoft.com/office/powerpoint/2010/main" val="1334903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Percent distribution of AIDS spending by category, South-East Asia, latest available year, 2017-2020</a:t>
            </a:r>
            <a:endParaRPr lang="en-GB" dirty="0"/>
          </a:p>
        </p:txBody>
      </p:sp>
      <p:sp>
        <p:nvSpPr>
          <p:cNvPr id="4" name="TextBox 3"/>
          <p:cNvSpPr txBox="1"/>
          <p:nvPr/>
        </p:nvSpPr>
        <p:spPr>
          <a:xfrm>
            <a:off x="5987988" y="6317282"/>
            <a:ext cx="4254965" cy="261610"/>
          </a:xfrm>
          <a:prstGeom prst="rect">
            <a:avLst/>
          </a:prstGeom>
          <a:noFill/>
          <a:ln w="12700">
            <a:solidFill>
              <a:sysClr val="window" lastClr="FFFFFF">
                <a:lumMod val="50000"/>
              </a:sysClr>
            </a:solidFill>
            <a:prstDash val="sysDash"/>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a:ea typeface="+mn-ea"/>
                <a:cs typeface="+mn-cs"/>
              </a:rPr>
              <a:t>AIDS spending data by category is not available for Timor-Leste</a:t>
            </a:r>
          </a:p>
        </p:txBody>
      </p:sp>
      <p:sp>
        <p:nvSpPr>
          <p:cNvPr id="8" name="Text Box 240">
            <a:extLst>
              <a:ext uri="{FF2B5EF4-FFF2-40B4-BE49-F238E27FC236}">
                <a16:creationId xmlns:a16="http://schemas.microsoft.com/office/drawing/2014/main" id="{1466C355-B6B1-6819-5100-22AAD48DACC3}"/>
              </a:ext>
            </a:extLst>
          </p:cNvPr>
          <p:cNvSpPr txBox="1">
            <a:spLocks noChangeArrowheads="1"/>
          </p:cNvSpPr>
          <p:nvPr/>
        </p:nvSpPr>
        <p:spPr bwMode="auto">
          <a:xfrm>
            <a:off x="119336" y="6606437"/>
            <a:ext cx="87484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Source: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0"/>
                <a:cs typeface="Arial"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 based on data from UNAIDS HIV Financial Dashboard</a:t>
            </a:r>
            <a:endParaRPr kumimoji="0" lang="en-US" sz="900" b="0" i="0" u="none" strike="noStrike" kern="1200" cap="none" spc="0" normalizeH="0" baseline="0" noProof="0" dirty="0">
              <a:ln>
                <a:noFill/>
              </a:ln>
              <a:solidFill>
                <a:prstClr val="black"/>
              </a:solidFill>
              <a:effectLst/>
              <a:uLnTx/>
              <a:uFillTx/>
              <a:latin typeface="Arial" charset="0"/>
              <a:ea typeface="ＭＳ Ｐゴシック" charset="0"/>
              <a:cs typeface="Arial" charset="0"/>
              <a:hlinkClick r:id="rId3"/>
            </a:endParaRPr>
          </a:p>
        </p:txBody>
      </p:sp>
      <p:graphicFrame>
        <p:nvGraphicFramePr>
          <p:cNvPr id="9" name="Chart 8">
            <a:extLst>
              <a:ext uri="{FF2B5EF4-FFF2-40B4-BE49-F238E27FC236}">
                <a16:creationId xmlns:a16="http://schemas.microsoft.com/office/drawing/2014/main" id="{52EF5EBE-735F-45CD-8248-0565DE7DE8D0}"/>
              </a:ext>
            </a:extLst>
          </p:cNvPr>
          <p:cNvGraphicFramePr>
            <a:graphicFrameLocks/>
          </p:cNvGraphicFramePr>
          <p:nvPr>
            <p:extLst>
              <p:ext uri="{D42A27DB-BD31-4B8C-83A1-F6EECF244321}">
                <p14:modId xmlns:p14="http://schemas.microsoft.com/office/powerpoint/2010/main" val="4116143164"/>
              </p:ext>
            </p:extLst>
          </p:nvPr>
        </p:nvGraphicFramePr>
        <p:xfrm>
          <a:off x="1406525" y="2218704"/>
          <a:ext cx="9378951" cy="40710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0558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 distribution of AIDS spending by category, East Asia, latest available year, 2011 - 2019</a:t>
            </a:r>
            <a:endParaRPr lang="en-GB" dirty="0"/>
          </a:p>
        </p:txBody>
      </p:sp>
      <p:sp>
        <p:nvSpPr>
          <p:cNvPr id="4" name="TextBox 3"/>
          <p:cNvSpPr txBox="1"/>
          <p:nvPr/>
        </p:nvSpPr>
        <p:spPr>
          <a:xfrm>
            <a:off x="6096000" y="6267073"/>
            <a:ext cx="3456384" cy="261610"/>
          </a:xfrm>
          <a:prstGeom prst="rect">
            <a:avLst/>
          </a:prstGeom>
          <a:noFill/>
          <a:ln w="12700">
            <a:solidFill>
              <a:sysClr val="window" lastClr="FFFFFF">
                <a:lumMod val="50000"/>
              </a:sysClr>
            </a:solidFill>
            <a:prstDash val="sysDash"/>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defRPr/>
            </a:pPr>
            <a:r>
              <a:rPr lang="en-GB" kern="0" dirty="0">
                <a:solidFill>
                  <a:sysClr val="windowText" lastClr="000000"/>
                </a:solidFill>
                <a:latin typeface="Arial"/>
              </a:rPr>
              <a:t>AIDS spending breakdown  is not available for China</a:t>
            </a:r>
          </a:p>
        </p:txBody>
      </p:sp>
      <p:graphicFrame>
        <p:nvGraphicFramePr>
          <p:cNvPr id="7" name="Chart 6">
            <a:extLst>
              <a:ext uri="{FF2B5EF4-FFF2-40B4-BE49-F238E27FC236}">
                <a16:creationId xmlns:a16="http://schemas.microsoft.com/office/drawing/2014/main" id="{89BBE04C-4383-4949-B363-6661E7E7CDA2}"/>
              </a:ext>
            </a:extLst>
          </p:cNvPr>
          <p:cNvGraphicFramePr>
            <a:graphicFrameLocks/>
          </p:cNvGraphicFramePr>
          <p:nvPr>
            <p:extLst>
              <p:ext uri="{D42A27DB-BD31-4B8C-83A1-F6EECF244321}">
                <p14:modId xmlns:p14="http://schemas.microsoft.com/office/powerpoint/2010/main" val="4152190862"/>
              </p:ext>
            </p:extLst>
          </p:nvPr>
        </p:nvGraphicFramePr>
        <p:xfrm>
          <a:off x="1406524" y="2348880"/>
          <a:ext cx="9378951" cy="382609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240">
            <a:extLst>
              <a:ext uri="{FF2B5EF4-FFF2-40B4-BE49-F238E27FC236}">
                <a16:creationId xmlns:a16="http://schemas.microsoft.com/office/drawing/2014/main" id="{F266EAB4-8EC5-38FC-A592-96756584B874}"/>
              </a:ext>
            </a:extLst>
          </p:cNvPr>
          <p:cNvSpPr txBox="1">
            <a:spLocks noChangeArrowheads="1"/>
          </p:cNvSpPr>
          <p:nvPr/>
        </p:nvSpPr>
        <p:spPr bwMode="auto">
          <a:xfrm>
            <a:off x="119336" y="6606437"/>
            <a:ext cx="87484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dirty="0">
                <a:solidFill>
                  <a:srgbClr val="000000"/>
                </a:solidFill>
                <a:ea typeface="ＭＳ Ｐゴシック" charset="0"/>
                <a:cs typeface="Arial" charset="0"/>
              </a:rPr>
              <a:t>Source: </a:t>
            </a:r>
            <a:r>
              <a:rPr lang="en-US" sz="900" dirty="0">
                <a:solidFill>
                  <a:prstClr val="black"/>
                </a:solidFill>
                <a:ea typeface="ＭＳ Ｐゴシック" charset="0"/>
                <a:cs typeface="Arial" charset="0"/>
              </a:rPr>
              <a:t>Prepared by  </a:t>
            </a:r>
            <a:r>
              <a:rPr lang="en-US" sz="900" dirty="0">
                <a:solidFill>
                  <a:prstClr val="black"/>
                </a:solidFill>
                <a:ea typeface="ＭＳ Ｐゴシック" charset="0"/>
                <a:cs typeface="Arial" charset="0"/>
                <a:hlinkClick r:id="rId3"/>
              </a:rPr>
              <a:t>www.aidsdatahub.org</a:t>
            </a:r>
            <a:r>
              <a:rPr lang="en-US" sz="900" dirty="0">
                <a:solidFill>
                  <a:prstClr val="black"/>
                </a:solidFill>
                <a:ea typeface="ＭＳ Ｐゴシック" charset="0"/>
                <a:cs typeface="Arial" charset="0"/>
              </a:rPr>
              <a:t> based on data from UNAIDS HIV Financial Dashboard</a:t>
            </a:r>
            <a:endParaRPr lang="en-US" sz="900" dirty="0">
              <a:solidFill>
                <a:prstClr val="black"/>
              </a:solidFill>
              <a:ea typeface="ＭＳ Ｐゴシック" charset="0"/>
              <a:cs typeface="Arial" charset="0"/>
              <a:hlinkClick r:id="rId4"/>
            </a:endParaRPr>
          </a:p>
        </p:txBody>
      </p:sp>
    </p:spTree>
    <p:extLst>
      <p:ext uri="{BB962C8B-B14F-4D97-AF65-F5344CB8AC3E}">
        <p14:creationId xmlns:p14="http://schemas.microsoft.com/office/powerpoint/2010/main" val="812142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Percent distribution of AIDS spending by category, South Asia, latest available year, 2018-2020</a:t>
            </a:r>
            <a:endParaRPr lang="en-GB" dirty="0"/>
          </a:p>
        </p:txBody>
      </p:sp>
      <p:sp>
        <p:nvSpPr>
          <p:cNvPr id="4" name="TextBox 3"/>
          <p:cNvSpPr txBox="1"/>
          <p:nvPr/>
        </p:nvSpPr>
        <p:spPr>
          <a:xfrm>
            <a:off x="5447928" y="6265271"/>
            <a:ext cx="5328591" cy="261610"/>
          </a:xfrm>
          <a:prstGeom prst="rect">
            <a:avLst/>
          </a:prstGeom>
          <a:noFill/>
          <a:ln w="12700">
            <a:solidFill>
              <a:sysClr val="window" lastClr="FFFFFF">
                <a:lumMod val="50000"/>
              </a:sysClr>
            </a:solidFill>
            <a:prstDash val="sysDash"/>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defRPr/>
            </a:pPr>
            <a:r>
              <a:rPr lang="en-GB" kern="0" dirty="0">
                <a:solidFill>
                  <a:sysClr val="windowText" lastClr="000000"/>
                </a:solidFill>
                <a:latin typeface="Arial"/>
              </a:rPr>
              <a:t>AIDS spending data is not available for Bhutan, Maldives, Pakistan and Sri Lanka</a:t>
            </a:r>
          </a:p>
        </p:txBody>
      </p:sp>
      <p:sp>
        <p:nvSpPr>
          <p:cNvPr id="7" name="Text Box 240">
            <a:extLst>
              <a:ext uri="{FF2B5EF4-FFF2-40B4-BE49-F238E27FC236}">
                <a16:creationId xmlns:a16="http://schemas.microsoft.com/office/drawing/2014/main" id="{F145EA34-5ED4-F805-3795-42952974D235}"/>
              </a:ext>
            </a:extLst>
          </p:cNvPr>
          <p:cNvSpPr txBox="1">
            <a:spLocks noChangeArrowheads="1"/>
          </p:cNvSpPr>
          <p:nvPr/>
        </p:nvSpPr>
        <p:spPr bwMode="auto">
          <a:xfrm>
            <a:off x="119336" y="6606437"/>
            <a:ext cx="87484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dirty="0">
                <a:solidFill>
                  <a:srgbClr val="000000"/>
                </a:solidFill>
                <a:ea typeface="ＭＳ Ｐゴシック" charset="0"/>
                <a:cs typeface="Arial" charset="0"/>
              </a:rPr>
              <a:t>Source: </a:t>
            </a:r>
            <a:r>
              <a:rPr lang="en-US" sz="900" dirty="0">
                <a:solidFill>
                  <a:prstClr val="black"/>
                </a:solidFill>
                <a:ea typeface="ＭＳ Ｐゴシック" charset="0"/>
                <a:cs typeface="Arial" charset="0"/>
              </a:rPr>
              <a:t>Prepared by  </a:t>
            </a:r>
            <a:r>
              <a:rPr lang="en-US" sz="900" dirty="0">
                <a:solidFill>
                  <a:prstClr val="black"/>
                </a:solidFill>
                <a:ea typeface="ＭＳ Ｐゴシック" charset="0"/>
                <a:cs typeface="Arial" charset="0"/>
                <a:hlinkClick r:id="rId2"/>
              </a:rPr>
              <a:t>www.aidsdatahub.org</a:t>
            </a:r>
            <a:r>
              <a:rPr lang="en-US" sz="900" dirty="0">
                <a:solidFill>
                  <a:prstClr val="black"/>
                </a:solidFill>
                <a:ea typeface="ＭＳ Ｐゴシック" charset="0"/>
                <a:cs typeface="Arial" charset="0"/>
              </a:rPr>
              <a:t> based on data from UNAIDS HIV Financial Dashboard</a:t>
            </a:r>
            <a:endParaRPr lang="en-US" sz="900" dirty="0">
              <a:solidFill>
                <a:prstClr val="black"/>
              </a:solidFill>
              <a:ea typeface="ＭＳ Ｐゴシック" charset="0"/>
              <a:cs typeface="Arial" charset="0"/>
              <a:hlinkClick r:id="rId3"/>
            </a:endParaRPr>
          </a:p>
        </p:txBody>
      </p:sp>
      <p:graphicFrame>
        <p:nvGraphicFramePr>
          <p:cNvPr id="9" name="Chart 8">
            <a:extLst>
              <a:ext uri="{FF2B5EF4-FFF2-40B4-BE49-F238E27FC236}">
                <a16:creationId xmlns:a16="http://schemas.microsoft.com/office/drawing/2014/main" id="{DDB58179-E94E-45A0-8887-003E8C502E26}"/>
              </a:ext>
            </a:extLst>
          </p:cNvPr>
          <p:cNvGraphicFramePr>
            <a:graphicFrameLocks/>
          </p:cNvGraphicFramePr>
          <p:nvPr>
            <p:extLst>
              <p:ext uri="{D42A27DB-BD31-4B8C-83A1-F6EECF244321}">
                <p14:modId xmlns:p14="http://schemas.microsoft.com/office/powerpoint/2010/main" val="318691789"/>
              </p:ext>
            </p:extLst>
          </p:nvPr>
        </p:nvGraphicFramePr>
        <p:xfrm>
          <a:off x="1406525" y="2207413"/>
          <a:ext cx="9378951" cy="36750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74888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Percent distribution of AIDS spending by category, ASEAN countries, latest available year, 2017-2020</a:t>
            </a:r>
            <a:endParaRPr lang="en-GB" dirty="0"/>
          </a:p>
        </p:txBody>
      </p:sp>
      <p:sp>
        <p:nvSpPr>
          <p:cNvPr id="4" name="TextBox 3"/>
          <p:cNvSpPr txBox="1"/>
          <p:nvPr/>
        </p:nvSpPr>
        <p:spPr>
          <a:xfrm>
            <a:off x="5987988" y="6317282"/>
            <a:ext cx="4254965" cy="261610"/>
          </a:xfrm>
          <a:prstGeom prst="rect">
            <a:avLst/>
          </a:prstGeom>
          <a:noFill/>
          <a:ln w="12700">
            <a:solidFill>
              <a:sysClr val="window" lastClr="FFFFFF">
                <a:lumMod val="50000"/>
              </a:sysClr>
            </a:solidFill>
            <a:prstDash val="sysDash"/>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defRPr/>
            </a:pPr>
            <a:r>
              <a:rPr lang="en-GB" kern="0" dirty="0">
                <a:solidFill>
                  <a:sysClr val="windowText" lastClr="000000"/>
                </a:solidFill>
                <a:latin typeface="Arial"/>
              </a:rPr>
              <a:t>AIDS spending data is not available for Brunei and Singapore</a:t>
            </a:r>
          </a:p>
        </p:txBody>
      </p:sp>
      <p:sp>
        <p:nvSpPr>
          <p:cNvPr id="8" name="Text Box 240">
            <a:extLst>
              <a:ext uri="{FF2B5EF4-FFF2-40B4-BE49-F238E27FC236}">
                <a16:creationId xmlns:a16="http://schemas.microsoft.com/office/drawing/2014/main" id="{1466C355-B6B1-6819-5100-22AAD48DACC3}"/>
              </a:ext>
            </a:extLst>
          </p:cNvPr>
          <p:cNvSpPr txBox="1">
            <a:spLocks noChangeArrowheads="1"/>
          </p:cNvSpPr>
          <p:nvPr/>
        </p:nvSpPr>
        <p:spPr bwMode="auto">
          <a:xfrm>
            <a:off x="119336" y="6606437"/>
            <a:ext cx="87484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dirty="0">
                <a:solidFill>
                  <a:srgbClr val="000000"/>
                </a:solidFill>
                <a:ea typeface="ＭＳ Ｐゴシック" charset="0"/>
                <a:cs typeface="Arial" charset="0"/>
              </a:rPr>
              <a:t>Source: </a:t>
            </a:r>
            <a:r>
              <a:rPr lang="en-US" sz="900" dirty="0">
                <a:solidFill>
                  <a:prstClr val="black"/>
                </a:solidFill>
                <a:ea typeface="ＭＳ Ｐゴシック" charset="0"/>
                <a:cs typeface="Arial" charset="0"/>
              </a:rPr>
              <a:t>Prepared by  </a:t>
            </a:r>
            <a:r>
              <a:rPr lang="en-US" sz="900" dirty="0">
                <a:solidFill>
                  <a:prstClr val="black"/>
                </a:solidFill>
                <a:ea typeface="ＭＳ Ｐゴシック" charset="0"/>
                <a:cs typeface="Arial" charset="0"/>
                <a:hlinkClick r:id="rId2"/>
              </a:rPr>
              <a:t>www.aidsdatahub.org</a:t>
            </a:r>
            <a:r>
              <a:rPr lang="en-US" sz="900" dirty="0">
                <a:solidFill>
                  <a:prstClr val="black"/>
                </a:solidFill>
                <a:ea typeface="ＭＳ Ｐゴシック" charset="0"/>
                <a:cs typeface="Arial" charset="0"/>
              </a:rPr>
              <a:t> based on data from UNAIDS HIV Financial Dashboard</a:t>
            </a:r>
            <a:endParaRPr lang="en-US" sz="900" dirty="0">
              <a:solidFill>
                <a:prstClr val="black"/>
              </a:solidFill>
              <a:ea typeface="ＭＳ Ｐゴシック" charset="0"/>
              <a:cs typeface="Arial" charset="0"/>
              <a:hlinkClick r:id="rId3"/>
            </a:endParaRPr>
          </a:p>
        </p:txBody>
      </p:sp>
      <p:graphicFrame>
        <p:nvGraphicFramePr>
          <p:cNvPr id="9" name="Chart 8">
            <a:extLst>
              <a:ext uri="{FF2B5EF4-FFF2-40B4-BE49-F238E27FC236}">
                <a16:creationId xmlns:a16="http://schemas.microsoft.com/office/drawing/2014/main" id="{52EF5EBE-735F-45CD-8248-0565DE7DE8D0}"/>
              </a:ext>
            </a:extLst>
          </p:cNvPr>
          <p:cNvGraphicFramePr>
            <a:graphicFrameLocks/>
          </p:cNvGraphicFramePr>
          <p:nvPr>
            <p:extLst>
              <p:ext uri="{D42A27DB-BD31-4B8C-83A1-F6EECF244321}">
                <p14:modId xmlns:p14="http://schemas.microsoft.com/office/powerpoint/2010/main" val="586868927"/>
              </p:ext>
            </p:extLst>
          </p:nvPr>
        </p:nvGraphicFramePr>
        <p:xfrm>
          <a:off x="1406525" y="2218704"/>
          <a:ext cx="9378951" cy="40710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6846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1749425" y="3390900"/>
            <a:ext cx="8235007"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800" dirty="0">
                <a:cs typeface="Cordia New" pitchFamily="34" charset="-34"/>
              </a:rPr>
              <a:t>Data availability </a:t>
            </a:r>
          </a:p>
        </p:txBody>
      </p:sp>
    </p:spTree>
    <p:extLst>
      <p:ext uri="{BB962C8B-B14F-4D97-AF65-F5344CB8AC3E}">
        <p14:creationId xmlns:p14="http://schemas.microsoft.com/office/powerpoint/2010/main" val="3625853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Percent distribution of AIDS spending by category, the Pacific, 2013-2019</a:t>
            </a:r>
            <a:endParaRPr lang="en-GB" dirty="0"/>
          </a:p>
        </p:txBody>
      </p:sp>
      <p:sp>
        <p:nvSpPr>
          <p:cNvPr id="6" name="Text Box 240">
            <a:extLst>
              <a:ext uri="{FF2B5EF4-FFF2-40B4-BE49-F238E27FC236}">
                <a16:creationId xmlns:a16="http://schemas.microsoft.com/office/drawing/2014/main" id="{8173EB5A-4FA8-922B-070A-04B0DB55C718}"/>
              </a:ext>
            </a:extLst>
          </p:cNvPr>
          <p:cNvSpPr txBox="1">
            <a:spLocks noChangeArrowheads="1"/>
          </p:cNvSpPr>
          <p:nvPr/>
        </p:nvSpPr>
        <p:spPr bwMode="auto">
          <a:xfrm>
            <a:off x="119336" y="6606437"/>
            <a:ext cx="87484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dirty="0">
                <a:solidFill>
                  <a:srgbClr val="000000"/>
                </a:solidFill>
                <a:ea typeface="ＭＳ Ｐゴシック" charset="0"/>
                <a:cs typeface="Arial" charset="0"/>
              </a:rPr>
              <a:t>Source: </a:t>
            </a:r>
            <a:r>
              <a:rPr lang="en-US" sz="900" dirty="0">
                <a:solidFill>
                  <a:prstClr val="black"/>
                </a:solidFill>
                <a:ea typeface="ＭＳ Ｐゴシック" charset="0"/>
                <a:cs typeface="Arial" charset="0"/>
              </a:rPr>
              <a:t>Prepared by  </a:t>
            </a:r>
            <a:r>
              <a:rPr lang="en-US" sz="900" dirty="0">
                <a:solidFill>
                  <a:prstClr val="black"/>
                </a:solidFill>
                <a:ea typeface="ＭＳ Ｐゴシック" charset="0"/>
                <a:cs typeface="Arial" charset="0"/>
                <a:hlinkClick r:id="rId3"/>
              </a:rPr>
              <a:t>www.aidsdatahub.org</a:t>
            </a:r>
            <a:r>
              <a:rPr lang="en-US" sz="900" dirty="0">
                <a:solidFill>
                  <a:prstClr val="black"/>
                </a:solidFill>
                <a:ea typeface="ＭＳ Ｐゴシック" charset="0"/>
                <a:cs typeface="Arial" charset="0"/>
              </a:rPr>
              <a:t> based on data from UNAIDS HIV Financial Dashboard</a:t>
            </a:r>
            <a:endParaRPr lang="en-US" sz="900" dirty="0">
              <a:solidFill>
                <a:prstClr val="black"/>
              </a:solidFill>
              <a:ea typeface="ＭＳ Ｐゴシック" charset="0"/>
              <a:cs typeface="Arial" charset="0"/>
              <a:hlinkClick r:id="rId4"/>
            </a:endParaRPr>
          </a:p>
        </p:txBody>
      </p:sp>
      <p:graphicFrame>
        <p:nvGraphicFramePr>
          <p:cNvPr id="7" name="Chart 6">
            <a:extLst>
              <a:ext uri="{FF2B5EF4-FFF2-40B4-BE49-F238E27FC236}">
                <a16:creationId xmlns:a16="http://schemas.microsoft.com/office/drawing/2014/main" id="{C35329A6-2E10-4A4F-A424-122081CF5328}"/>
              </a:ext>
            </a:extLst>
          </p:cNvPr>
          <p:cNvGraphicFramePr>
            <a:graphicFrameLocks/>
          </p:cNvGraphicFramePr>
          <p:nvPr>
            <p:extLst>
              <p:ext uri="{D42A27DB-BD31-4B8C-83A1-F6EECF244321}">
                <p14:modId xmlns:p14="http://schemas.microsoft.com/office/powerpoint/2010/main" val="2792169378"/>
              </p:ext>
            </p:extLst>
          </p:nvPr>
        </p:nvGraphicFramePr>
        <p:xfrm>
          <a:off x="1055440" y="1988839"/>
          <a:ext cx="9577064" cy="4617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08169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03512" y="3284984"/>
            <a:ext cx="8115328" cy="1190228"/>
          </a:xfrm>
          <a:noFill/>
        </p:spPr>
        <p:txBody>
          <a:bodyPr anchor="ctr"/>
          <a:lstStyle/>
          <a:p>
            <a:r>
              <a:rPr lang="en-US" sz="4800" dirty="0">
                <a:latin typeface="Arial" pitchFamily="34" charset="0"/>
                <a:cs typeface="Arial" pitchFamily="34" charset="0"/>
              </a:rPr>
              <a:t>Prevention spending</a:t>
            </a:r>
            <a:endParaRPr lang="en-GB" sz="4800" dirty="0">
              <a:latin typeface="Arial" pitchFamily="34" charset="0"/>
              <a:cs typeface="Arial" pitchFamily="34" charset="0"/>
            </a:endParaRPr>
          </a:p>
        </p:txBody>
      </p:sp>
    </p:spTree>
    <p:extLst>
      <p:ext uri="{BB962C8B-B14F-4D97-AF65-F5344CB8AC3E}">
        <p14:creationId xmlns:p14="http://schemas.microsoft.com/office/powerpoint/2010/main" val="2062883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1484784"/>
            <a:ext cx="10945216" cy="504000"/>
          </a:xfrm>
        </p:spPr>
        <p:txBody>
          <a:bodyPr/>
          <a:lstStyle/>
          <a:p>
            <a:r>
              <a:rPr lang="en-US" dirty="0"/>
              <a:t>Spending on prevention by financing source, Asia and the Pacific, latest available year, 2016-2020</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6" name="Text Box 240">
            <a:extLst>
              <a:ext uri="{FF2B5EF4-FFF2-40B4-BE49-F238E27FC236}">
                <a16:creationId xmlns:a16="http://schemas.microsoft.com/office/drawing/2014/main" id="{66227DD6-DDBB-AD4A-D84E-847707D667E7}"/>
              </a:ext>
            </a:extLst>
          </p:cNvPr>
          <p:cNvSpPr txBox="1">
            <a:spLocks noChangeArrowheads="1"/>
          </p:cNvSpPr>
          <p:nvPr/>
        </p:nvSpPr>
        <p:spPr bwMode="auto">
          <a:xfrm>
            <a:off x="119336" y="6606437"/>
            <a:ext cx="87484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Source: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0"/>
                <a:cs typeface="Arial"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 based on data from UNAIDS HIV Financial Dashboard</a:t>
            </a:r>
            <a:endParaRPr kumimoji="0" lang="en-US" sz="900" b="0" i="0" u="none" strike="noStrike" kern="1200" cap="none" spc="0" normalizeH="0" baseline="0" noProof="0" dirty="0">
              <a:ln>
                <a:noFill/>
              </a:ln>
              <a:solidFill>
                <a:prstClr val="black"/>
              </a:solidFill>
              <a:effectLst/>
              <a:uLnTx/>
              <a:uFillTx/>
              <a:latin typeface="Arial" charset="0"/>
              <a:ea typeface="ＭＳ Ｐゴシック" charset="0"/>
              <a:cs typeface="Arial" charset="0"/>
              <a:hlinkClick r:id="rId3"/>
            </a:endParaRPr>
          </a:p>
        </p:txBody>
      </p:sp>
      <p:graphicFrame>
        <p:nvGraphicFramePr>
          <p:cNvPr id="7" name="Chart 6">
            <a:extLst>
              <a:ext uri="{FF2B5EF4-FFF2-40B4-BE49-F238E27FC236}">
                <a16:creationId xmlns:a16="http://schemas.microsoft.com/office/drawing/2014/main" id="{B49F8013-29B1-48F9-872E-36CF2AE5FBAC}"/>
              </a:ext>
            </a:extLst>
          </p:cNvPr>
          <p:cNvGraphicFramePr>
            <a:graphicFrameLocks noGrp="1"/>
          </p:cNvGraphicFramePr>
          <p:nvPr>
            <p:extLst>
              <p:ext uri="{D42A27DB-BD31-4B8C-83A1-F6EECF244321}">
                <p14:modId xmlns:p14="http://schemas.microsoft.com/office/powerpoint/2010/main" val="4144703724"/>
              </p:ext>
            </p:extLst>
          </p:nvPr>
        </p:nvGraphicFramePr>
        <p:xfrm>
          <a:off x="1136015" y="2153414"/>
          <a:ext cx="9919970" cy="42883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15363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1484784"/>
            <a:ext cx="10945216" cy="504000"/>
          </a:xfrm>
        </p:spPr>
        <p:txBody>
          <a:bodyPr/>
          <a:lstStyle/>
          <a:p>
            <a:r>
              <a:rPr lang="en-US" dirty="0"/>
              <a:t>Proportion of prevention spending by category in Asia and the Pacific, latest available data, 2016-2020</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23</a:t>
            </a:fld>
            <a:endParaRPr lang="th-TH" dirty="0">
              <a:solidFill>
                <a:prstClr val="black">
                  <a:tint val="75000"/>
                </a:prstClr>
              </a:solidFill>
            </a:endParaRPr>
          </a:p>
        </p:txBody>
      </p:sp>
      <p:sp>
        <p:nvSpPr>
          <p:cNvPr id="6" name="Text Box 240">
            <a:extLst>
              <a:ext uri="{FF2B5EF4-FFF2-40B4-BE49-F238E27FC236}">
                <a16:creationId xmlns:a16="http://schemas.microsoft.com/office/drawing/2014/main" id="{66227DD6-DDBB-AD4A-D84E-847707D667E7}"/>
              </a:ext>
            </a:extLst>
          </p:cNvPr>
          <p:cNvSpPr txBox="1">
            <a:spLocks noChangeArrowheads="1"/>
          </p:cNvSpPr>
          <p:nvPr/>
        </p:nvSpPr>
        <p:spPr bwMode="auto">
          <a:xfrm>
            <a:off x="119336" y="6606437"/>
            <a:ext cx="87484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dirty="0">
                <a:solidFill>
                  <a:srgbClr val="000000"/>
                </a:solidFill>
                <a:ea typeface="ＭＳ Ｐゴシック" charset="0"/>
                <a:cs typeface="Arial" charset="0"/>
              </a:rPr>
              <a:t>Source: </a:t>
            </a:r>
            <a:r>
              <a:rPr lang="en-US" sz="900" dirty="0">
                <a:solidFill>
                  <a:prstClr val="black"/>
                </a:solidFill>
                <a:ea typeface="ＭＳ Ｐゴシック" charset="0"/>
                <a:cs typeface="Arial" charset="0"/>
              </a:rPr>
              <a:t>Prepared by  </a:t>
            </a:r>
            <a:r>
              <a:rPr lang="en-US" sz="900" dirty="0">
                <a:solidFill>
                  <a:prstClr val="black"/>
                </a:solidFill>
                <a:ea typeface="ＭＳ Ｐゴシック" charset="0"/>
                <a:cs typeface="Arial" charset="0"/>
                <a:hlinkClick r:id="rId3"/>
              </a:rPr>
              <a:t>www.aidsdatahub.org</a:t>
            </a:r>
            <a:r>
              <a:rPr lang="en-US" sz="900" dirty="0">
                <a:solidFill>
                  <a:prstClr val="black"/>
                </a:solidFill>
                <a:ea typeface="ＭＳ Ｐゴシック" charset="0"/>
                <a:cs typeface="Arial" charset="0"/>
              </a:rPr>
              <a:t> based on data from UNAIDS HIV Financial Dashboard</a:t>
            </a:r>
            <a:endParaRPr lang="en-US" sz="900" dirty="0">
              <a:solidFill>
                <a:prstClr val="black"/>
              </a:solidFill>
              <a:ea typeface="ＭＳ Ｐゴシック" charset="0"/>
              <a:cs typeface="Arial" charset="0"/>
              <a:hlinkClick r:id="rId4"/>
            </a:endParaRPr>
          </a:p>
        </p:txBody>
      </p:sp>
      <p:graphicFrame>
        <p:nvGraphicFramePr>
          <p:cNvPr id="9" name="Chart 8">
            <a:extLst>
              <a:ext uri="{FF2B5EF4-FFF2-40B4-BE49-F238E27FC236}">
                <a16:creationId xmlns:a16="http://schemas.microsoft.com/office/drawing/2014/main" id="{7397F074-5D35-4340-B390-AE0C7EBA63D7}"/>
              </a:ext>
            </a:extLst>
          </p:cNvPr>
          <p:cNvGraphicFramePr>
            <a:graphicFrameLocks noGrp="1"/>
          </p:cNvGraphicFramePr>
          <p:nvPr>
            <p:extLst>
              <p:ext uri="{D42A27DB-BD31-4B8C-83A1-F6EECF244321}">
                <p14:modId xmlns:p14="http://schemas.microsoft.com/office/powerpoint/2010/main" val="1957148387"/>
              </p:ext>
            </p:extLst>
          </p:nvPr>
        </p:nvGraphicFramePr>
        <p:xfrm>
          <a:off x="1061278" y="2106146"/>
          <a:ext cx="9637395" cy="4364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96595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75520" y="3501008"/>
            <a:ext cx="8115328" cy="1190228"/>
          </a:xfrm>
          <a:noFill/>
        </p:spPr>
        <p:txBody>
          <a:bodyPr anchor="ctr"/>
          <a:lstStyle/>
          <a:p>
            <a:r>
              <a:rPr lang="en-US" sz="4800" dirty="0">
                <a:latin typeface="Arial" pitchFamily="34" charset="0"/>
                <a:cs typeface="Arial" pitchFamily="34" charset="0"/>
              </a:rPr>
              <a:t>Care and treatment spending</a:t>
            </a:r>
            <a:endParaRPr lang="en-GB" sz="4800" dirty="0">
              <a:latin typeface="Arial" pitchFamily="34" charset="0"/>
              <a:cs typeface="Arial" pitchFamily="34" charset="0"/>
            </a:endParaRPr>
          </a:p>
        </p:txBody>
      </p:sp>
    </p:spTree>
    <p:extLst>
      <p:ext uri="{BB962C8B-B14F-4D97-AF65-F5344CB8AC3E}">
        <p14:creationId xmlns:p14="http://schemas.microsoft.com/office/powerpoint/2010/main" val="3063129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1484784"/>
            <a:ext cx="10945216" cy="504000"/>
          </a:xfrm>
        </p:spPr>
        <p:txBody>
          <a:bodyPr/>
          <a:lstStyle/>
          <a:p>
            <a:r>
              <a:rPr lang="en-US" dirty="0"/>
              <a:t>Spending on care and treatment by financing source, latest available year, 2016-2020</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25</a:t>
            </a:fld>
            <a:endParaRPr lang="th-TH" dirty="0">
              <a:solidFill>
                <a:prstClr val="black">
                  <a:tint val="75000"/>
                </a:prstClr>
              </a:solidFill>
            </a:endParaRPr>
          </a:p>
        </p:txBody>
      </p:sp>
      <p:sp>
        <p:nvSpPr>
          <p:cNvPr id="6" name="Text Box 240">
            <a:extLst>
              <a:ext uri="{FF2B5EF4-FFF2-40B4-BE49-F238E27FC236}">
                <a16:creationId xmlns:a16="http://schemas.microsoft.com/office/drawing/2014/main" id="{66227DD6-DDBB-AD4A-D84E-847707D667E7}"/>
              </a:ext>
            </a:extLst>
          </p:cNvPr>
          <p:cNvSpPr txBox="1">
            <a:spLocks noChangeArrowheads="1"/>
          </p:cNvSpPr>
          <p:nvPr/>
        </p:nvSpPr>
        <p:spPr bwMode="auto">
          <a:xfrm>
            <a:off x="119336" y="6606437"/>
            <a:ext cx="87484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dirty="0">
                <a:solidFill>
                  <a:srgbClr val="000000"/>
                </a:solidFill>
                <a:ea typeface="ＭＳ Ｐゴシック" charset="0"/>
                <a:cs typeface="Arial" charset="0"/>
              </a:rPr>
              <a:t>Source: </a:t>
            </a:r>
            <a:r>
              <a:rPr lang="en-US" sz="900" dirty="0">
                <a:solidFill>
                  <a:prstClr val="black"/>
                </a:solidFill>
                <a:ea typeface="ＭＳ Ｐゴシック" charset="0"/>
                <a:cs typeface="Arial" charset="0"/>
              </a:rPr>
              <a:t>Prepared by  </a:t>
            </a:r>
            <a:r>
              <a:rPr lang="en-US" sz="900" dirty="0">
                <a:solidFill>
                  <a:prstClr val="black"/>
                </a:solidFill>
                <a:ea typeface="ＭＳ Ｐゴシック" charset="0"/>
                <a:cs typeface="Arial" charset="0"/>
                <a:hlinkClick r:id="rId2"/>
              </a:rPr>
              <a:t>www.aidsdatahub.org</a:t>
            </a:r>
            <a:r>
              <a:rPr lang="en-US" sz="900" dirty="0">
                <a:solidFill>
                  <a:prstClr val="black"/>
                </a:solidFill>
                <a:ea typeface="ＭＳ Ｐゴシック" charset="0"/>
                <a:cs typeface="Arial" charset="0"/>
              </a:rPr>
              <a:t> based on data from UNAIDS HIV Financial Dashboard</a:t>
            </a:r>
            <a:endParaRPr lang="en-US" sz="900" dirty="0">
              <a:solidFill>
                <a:prstClr val="black"/>
              </a:solidFill>
              <a:ea typeface="ＭＳ Ｐゴシック" charset="0"/>
              <a:cs typeface="Arial" charset="0"/>
              <a:hlinkClick r:id="rId3"/>
            </a:endParaRPr>
          </a:p>
        </p:txBody>
      </p:sp>
      <p:graphicFrame>
        <p:nvGraphicFramePr>
          <p:cNvPr id="8" name="Chart 7">
            <a:extLst>
              <a:ext uri="{FF2B5EF4-FFF2-40B4-BE49-F238E27FC236}">
                <a16:creationId xmlns:a16="http://schemas.microsoft.com/office/drawing/2014/main" id="{C2248BC0-35BD-41CA-BDE6-84FBD921187D}"/>
              </a:ext>
            </a:extLst>
          </p:cNvPr>
          <p:cNvGraphicFramePr>
            <a:graphicFrameLocks noGrp="1"/>
          </p:cNvGraphicFramePr>
          <p:nvPr>
            <p:extLst>
              <p:ext uri="{D42A27DB-BD31-4B8C-83A1-F6EECF244321}">
                <p14:modId xmlns:p14="http://schemas.microsoft.com/office/powerpoint/2010/main" val="3918369553"/>
              </p:ext>
            </p:extLst>
          </p:nvPr>
        </p:nvGraphicFramePr>
        <p:xfrm>
          <a:off x="1139190" y="2104340"/>
          <a:ext cx="9913620" cy="42883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0539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3002DFD-77AD-4E5C-9475-4B0F53ADDB0A}" type="slidenum">
              <a:rPr lang="th-TH" smtClean="0"/>
              <a:pPr>
                <a:defRPr/>
              </a:pPr>
              <a:t>26</a:t>
            </a:fld>
            <a:endParaRPr lang="th-TH" dirty="0"/>
          </a:p>
        </p:txBody>
      </p:sp>
      <p:sp>
        <p:nvSpPr>
          <p:cNvPr id="84995" name="Rectangle 2"/>
          <p:cNvSpPr txBox="1">
            <a:spLocks noChangeArrowheads="1"/>
          </p:cNvSpPr>
          <p:nvPr/>
        </p:nvSpPr>
        <p:spPr bwMode="auto">
          <a:xfrm>
            <a:off x="1981200" y="1812925"/>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hangingPunct="1">
              <a:spcBef>
                <a:spcPct val="20000"/>
              </a:spcBef>
            </a:pPr>
            <a:r>
              <a:rPr lang="en-US" sz="4400">
                <a:solidFill>
                  <a:srgbClr val="C00000"/>
                </a:solidFill>
              </a:rPr>
              <a:t>THANK YOU</a:t>
            </a:r>
          </a:p>
          <a:p>
            <a:pPr algn="ctr" eaLnBrk="1" hangingPunct="1">
              <a:spcBef>
                <a:spcPct val="20000"/>
              </a:spcBef>
            </a:pPr>
            <a:endParaRPr lang="en-US" sz="3200">
              <a:solidFill>
                <a:srgbClr val="C00000"/>
              </a:solidFill>
            </a:endParaRPr>
          </a:p>
          <a:p>
            <a:pPr algn="ctr" eaLnBrk="1" hangingPunct="1">
              <a:spcBef>
                <a:spcPct val="20000"/>
              </a:spcBef>
            </a:pPr>
            <a:r>
              <a:rPr lang="en-US" sz="3200">
                <a:solidFill>
                  <a:srgbClr val="C00000"/>
                </a:solidFill>
              </a:rPr>
              <a:t>slides compiled by </a:t>
            </a:r>
            <a:r>
              <a:rPr lang="en-US" sz="3200" u="sng">
                <a:solidFill>
                  <a:srgbClr val="C00000"/>
                </a:solidFill>
                <a:hlinkClick r:id="rId2"/>
              </a:rPr>
              <a:t>www.aidsdatahub.org</a:t>
            </a:r>
            <a:endParaRPr lang="en-US" sz="3200" u="sng">
              <a:solidFill>
                <a:srgbClr val="C00000"/>
              </a:solidFill>
            </a:endParaRPr>
          </a:p>
          <a:p>
            <a:pPr algn="ctr" eaLnBrk="1" hangingPunct="1">
              <a:spcBef>
                <a:spcPct val="20000"/>
              </a:spcBef>
            </a:pPr>
            <a:endParaRPr lang="en-US" sz="1000" u="sng">
              <a:solidFill>
                <a:srgbClr val="C00000"/>
              </a:solidFill>
            </a:endParaRPr>
          </a:p>
          <a:p>
            <a:pPr algn="ctr" eaLnBrk="1" hangingPunct="1">
              <a:spcBef>
                <a:spcPct val="20000"/>
              </a:spcBef>
            </a:pPr>
            <a:endParaRPr lang="en-US" sz="1000" i="1">
              <a:solidFill>
                <a:srgbClr val="C00000"/>
              </a:solidFill>
            </a:endParaRPr>
          </a:p>
          <a:p>
            <a:pPr algn="ctr" eaLnBrk="1" hangingPunct="1">
              <a:spcBef>
                <a:spcPct val="20000"/>
              </a:spcBef>
            </a:pPr>
            <a:endParaRPr lang="en-US" sz="1000" i="1">
              <a:solidFill>
                <a:srgbClr val="C00000"/>
              </a:solidFill>
            </a:endParaRPr>
          </a:p>
          <a:p>
            <a:pPr algn="ctr" eaLnBrk="1" hangingPunct="1">
              <a:spcBef>
                <a:spcPct val="20000"/>
              </a:spcBef>
            </a:pPr>
            <a:endParaRPr lang="en-US" sz="1000" i="1">
              <a:solidFill>
                <a:srgbClr val="C00000"/>
              </a:solidFill>
            </a:endParaRPr>
          </a:p>
          <a:p>
            <a:pPr algn="ctr" eaLnBrk="1" hangingPunct="1">
              <a:spcBef>
                <a:spcPct val="20000"/>
              </a:spcBef>
            </a:pPr>
            <a:endParaRPr lang="en-US" sz="1000" i="1">
              <a:solidFill>
                <a:srgbClr val="C00000"/>
              </a:solidFill>
            </a:endParaRPr>
          </a:p>
          <a:p>
            <a:pPr algn="ctr" eaLnBrk="1" hangingPunct="1">
              <a:spcBef>
                <a:spcPct val="20000"/>
              </a:spcBef>
            </a:pPr>
            <a:endParaRPr lang="en-US" sz="1000" i="1">
              <a:solidFill>
                <a:srgbClr val="C00000"/>
              </a:solidFill>
            </a:endParaRPr>
          </a:p>
          <a:p>
            <a:pPr algn="ctr" eaLnBrk="1" hangingPunct="1">
              <a:spcBef>
                <a:spcPct val="20000"/>
              </a:spcBef>
            </a:pPr>
            <a:r>
              <a:rPr lang="en-US" sz="1600" i="1">
                <a:solidFill>
                  <a:srgbClr val="C00000"/>
                </a:solidFill>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600" i="1">
                <a:solidFill>
                  <a:srgbClr val="C00000"/>
                </a:solidFill>
              </a:rPr>
              <a:t>Please acknowledge </a:t>
            </a:r>
            <a:r>
              <a:rPr lang="en-US" sz="1600" i="1">
                <a:solidFill>
                  <a:srgbClr val="C00000"/>
                </a:solidFill>
                <a:hlinkClick r:id="rId2"/>
              </a:rPr>
              <a:t>www.aidsdatahub.org</a:t>
            </a:r>
            <a:r>
              <a:rPr lang="en-US" sz="1600" i="1">
                <a:solidFill>
                  <a:srgbClr val="C00000"/>
                </a:solidFill>
              </a:rPr>
              <a:t> if slides are lifted directly from this site</a:t>
            </a:r>
          </a:p>
          <a:p>
            <a:pPr algn="ctr" eaLnBrk="1" hangingPunct="1">
              <a:spcBef>
                <a:spcPct val="20000"/>
              </a:spcBef>
            </a:pPr>
            <a:endParaRPr lang="en-US" sz="1600">
              <a:solidFill>
                <a:srgbClr val="C00000"/>
              </a:solidFill>
            </a:endParaRPr>
          </a:p>
        </p:txBody>
      </p:sp>
    </p:spTree>
    <p:extLst>
      <p:ext uri="{BB962C8B-B14F-4D97-AF65-F5344CB8AC3E}">
        <p14:creationId xmlns:p14="http://schemas.microsoft.com/office/powerpoint/2010/main" val="70486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a:t>Data availability on AIDS spending data, Asia  </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519097900"/>
              </p:ext>
            </p:extLst>
          </p:nvPr>
        </p:nvGraphicFramePr>
        <p:xfrm>
          <a:off x="1919537" y="2204864"/>
          <a:ext cx="8208913" cy="4337606"/>
        </p:xfrm>
        <a:graphic>
          <a:graphicData uri="http://schemas.openxmlformats.org/drawingml/2006/table">
            <a:tbl>
              <a:tblPr/>
              <a:tblGrid>
                <a:gridCol w="465331">
                  <a:extLst>
                    <a:ext uri="{9D8B030D-6E8A-4147-A177-3AD203B41FA5}">
                      <a16:colId xmlns:a16="http://schemas.microsoft.com/office/drawing/2014/main" val="20000"/>
                    </a:ext>
                  </a:extLst>
                </a:gridCol>
                <a:gridCol w="2457901">
                  <a:extLst>
                    <a:ext uri="{9D8B030D-6E8A-4147-A177-3AD203B41FA5}">
                      <a16:colId xmlns:a16="http://schemas.microsoft.com/office/drawing/2014/main" val="20001"/>
                    </a:ext>
                  </a:extLst>
                </a:gridCol>
                <a:gridCol w="3006753">
                  <a:extLst>
                    <a:ext uri="{9D8B030D-6E8A-4147-A177-3AD203B41FA5}">
                      <a16:colId xmlns:a16="http://schemas.microsoft.com/office/drawing/2014/main" val="20002"/>
                    </a:ext>
                  </a:extLst>
                </a:gridCol>
                <a:gridCol w="2278928">
                  <a:extLst>
                    <a:ext uri="{9D8B030D-6E8A-4147-A177-3AD203B41FA5}">
                      <a16:colId xmlns:a16="http://schemas.microsoft.com/office/drawing/2014/main" val="20003"/>
                    </a:ext>
                  </a:extLst>
                </a:gridCol>
              </a:tblGrid>
              <a:tr h="260472">
                <a:tc>
                  <a:txBody>
                    <a:bodyPr/>
                    <a:lstStyle/>
                    <a:p>
                      <a:pPr algn="l" fontAlgn="t"/>
                      <a:r>
                        <a:rPr lang="en-GB" sz="1300" b="1" i="0" u="none" strike="noStrike" dirty="0">
                          <a:solidFill>
                            <a:srgbClr val="000000"/>
                          </a:solidFill>
                          <a:effectLst/>
                          <a:latin typeface="Arial"/>
                        </a:rPr>
                        <a:t> </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t"/>
                      <a:r>
                        <a:rPr lang="en-GB" sz="1300" b="1" i="0" u="none" strike="noStrike">
                          <a:solidFill>
                            <a:srgbClr val="000000"/>
                          </a:solidFill>
                          <a:effectLst/>
                          <a:latin typeface="Arial"/>
                        </a:rPr>
                        <a:t> </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GB" sz="1300" b="1" i="0" u="none" strike="noStrike" dirty="0">
                          <a:solidFill>
                            <a:srgbClr val="F2F2F2"/>
                          </a:solidFill>
                          <a:effectLst/>
                          <a:latin typeface="Arial"/>
                        </a:rPr>
                        <a:t>Latest available spending data</a:t>
                      </a:r>
                    </a:p>
                  </a:txBody>
                  <a:tcPr marL="8971" marR="8971" marT="897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1837"/>
                    </a:solidFill>
                  </a:tcPr>
                </a:tc>
                <a:tc>
                  <a:txBody>
                    <a:bodyPr/>
                    <a:lstStyle/>
                    <a:p>
                      <a:pPr algn="ctr" fontAlgn="ctr"/>
                      <a:r>
                        <a:rPr lang="en-GB" sz="1300" b="1" i="0" u="none" strike="noStrike" dirty="0">
                          <a:solidFill>
                            <a:srgbClr val="F2F2F2"/>
                          </a:solidFill>
                          <a:effectLst/>
                          <a:latin typeface="Arial"/>
                        </a:rPr>
                        <a:t>Available trend data</a:t>
                      </a:r>
                    </a:p>
                  </a:txBody>
                  <a:tcPr marL="8971" marR="8971" marT="897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1837"/>
                    </a:solidFill>
                  </a:tcPr>
                </a:tc>
                <a:extLst>
                  <a:ext uri="{0D108BD9-81ED-4DB2-BD59-A6C34878D82A}">
                    <a16:rowId xmlns:a16="http://schemas.microsoft.com/office/drawing/2014/main" val="10000"/>
                  </a:ext>
                </a:extLst>
              </a:tr>
              <a:tr h="214586">
                <a:tc>
                  <a:txBody>
                    <a:bodyPr/>
                    <a:lstStyle/>
                    <a:p>
                      <a:pPr algn="ctr" fontAlgn="t"/>
                      <a:r>
                        <a:rPr lang="en-GB" sz="1300" b="1" i="0" u="none" strike="noStrike">
                          <a:solidFill>
                            <a:srgbClr val="F2F2F2"/>
                          </a:solidFill>
                          <a:effectLst/>
                          <a:latin typeface="Arial"/>
                        </a:rPr>
                        <a:t>1</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dirty="0">
                          <a:solidFill>
                            <a:srgbClr val="F2F2F2"/>
                          </a:solidFill>
                          <a:effectLst/>
                          <a:latin typeface="Arial"/>
                        </a:rPr>
                        <a:t>  Afghanistan</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2018</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2008 - 2018</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14586">
                <a:tc>
                  <a:txBody>
                    <a:bodyPr/>
                    <a:lstStyle/>
                    <a:p>
                      <a:pPr algn="ctr" fontAlgn="t"/>
                      <a:r>
                        <a:rPr lang="en-GB" sz="1300" b="1" i="0" u="none" strike="noStrike">
                          <a:solidFill>
                            <a:srgbClr val="F2F2F2"/>
                          </a:solidFill>
                          <a:effectLst/>
                          <a:latin typeface="Arial"/>
                        </a:rPr>
                        <a:t>2</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dirty="0">
                          <a:solidFill>
                            <a:srgbClr val="F2F2F2"/>
                          </a:solidFill>
                          <a:effectLst/>
                          <a:latin typeface="Arial"/>
                        </a:rPr>
                        <a:t>  Bangladesh</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2018</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2008 - 2018</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214586">
                <a:tc>
                  <a:txBody>
                    <a:bodyPr/>
                    <a:lstStyle/>
                    <a:p>
                      <a:pPr algn="ctr" fontAlgn="t"/>
                      <a:r>
                        <a:rPr lang="en-GB" sz="1300" b="1" i="0" u="none" strike="noStrike">
                          <a:solidFill>
                            <a:srgbClr val="F2F2F2"/>
                          </a:solidFill>
                          <a:effectLst/>
                          <a:latin typeface="Arial"/>
                        </a:rPr>
                        <a:t>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dirty="0">
                          <a:solidFill>
                            <a:srgbClr val="F2F2F2"/>
                          </a:solidFill>
                          <a:effectLst/>
                          <a:latin typeface="Arial"/>
                        </a:rPr>
                        <a:t>  Cambodia</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2017</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2006 - 2017</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214586">
                <a:tc>
                  <a:txBody>
                    <a:bodyPr/>
                    <a:lstStyle/>
                    <a:p>
                      <a:pPr algn="ctr" fontAlgn="t"/>
                      <a:r>
                        <a:rPr lang="en-GB" sz="1300" b="1" i="0" u="none" strike="noStrike" dirty="0">
                          <a:solidFill>
                            <a:srgbClr val="F2F2F2"/>
                          </a:solidFill>
                          <a:effectLst/>
                          <a:latin typeface="Arial"/>
                        </a:rPr>
                        <a:t>4</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dirty="0">
                          <a:solidFill>
                            <a:srgbClr val="F2F2F2"/>
                          </a:solidFill>
                          <a:effectLst/>
                          <a:latin typeface="Arial"/>
                        </a:rPr>
                        <a:t>  China</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kern="1200" dirty="0">
                          <a:solidFill>
                            <a:srgbClr val="404040"/>
                          </a:solidFill>
                          <a:effectLst/>
                          <a:latin typeface="Arial"/>
                          <a:ea typeface="+mn-ea"/>
                          <a:cs typeface="+mn-cs"/>
                        </a:rPr>
                        <a:t>2020</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2006 - 2020</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214586">
                <a:tc>
                  <a:txBody>
                    <a:bodyPr/>
                    <a:lstStyle/>
                    <a:p>
                      <a:pPr algn="ctr" fontAlgn="t"/>
                      <a:r>
                        <a:rPr lang="en-GB" sz="1300" b="1" i="0" u="none" strike="noStrike">
                          <a:solidFill>
                            <a:srgbClr val="F2F2F2"/>
                          </a:solidFill>
                          <a:effectLst/>
                          <a:latin typeface="Arial"/>
                        </a:rPr>
                        <a:t>5</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dirty="0">
                          <a:solidFill>
                            <a:srgbClr val="F2F2F2"/>
                          </a:solidFill>
                          <a:effectLst/>
                          <a:latin typeface="Arial"/>
                        </a:rPr>
                        <a:t>  DPR of Korea</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kern="1200" dirty="0">
                          <a:solidFill>
                            <a:srgbClr val="404040"/>
                          </a:solidFill>
                          <a:effectLst/>
                          <a:latin typeface="Arial"/>
                          <a:ea typeface="+mn-ea"/>
                          <a:cs typeface="+mn-cs"/>
                        </a:rPr>
                        <a:t>2011</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a:solidFill>
                            <a:srgbClr val="404040"/>
                          </a:solidFill>
                          <a:effectLst/>
                          <a:latin typeface="Arial"/>
                        </a:rPr>
                        <a:t>2009 - 2011</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214586">
                <a:tc>
                  <a:txBody>
                    <a:bodyPr/>
                    <a:lstStyle/>
                    <a:p>
                      <a:pPr algn="ctr" fontAlgn="t"/>
                      <a:r>
                        <a:rPr lang="en-GB" sz="1300" b="1" i="0" u="none" strike="noStrike">
                          <a:solidFill>
                            <a:srgbClr val="F2F2F2"/>
                          </a:solidFill>
                          <a:effectLst/>
                          <a:latin typeface="Arial"/>
                        </a:rPr>
                        <a:t>6</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dirty="0">
                          <a:solidFill>
                            <a:srgbClr val="F2F2F2"/>
                          </a:solidFill>
                          <a:effectLst/>
                          <a:latin typeface="Arial"/>
                        </a:rPr>
                        <a:t>  India</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2020</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2008 - 2020</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214586">
                <a:tc>
                  <a:txBody>
                    <a:bodyPr/>
                    <a:lstStyle/>
                    <a:p>
                      <a:pPr algn="ctr" fontAlgn="t"/>
                      <a:r>
                        <a:rPr lang="en-GB" sz="1300" b="1" i="0" u="none" strike="noStrike">
                          <a:solidFill>
                            <a:srgbClr val="F2F2F2"/>
                          </a:solidFill>
                          <a:effectLst/>
                          <a:latin typeface="Arial"/>
                        </a:rPr>
                        <a:t>7</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dirty="0">
                          <a:solidFill>
                            <a:srgbClr val="F2F2F2"/>
                          </a:solidFill>
                          <a:effectLst/>
                          <a:latin typeface="Arial"/>
                        </a:rPr>
                        <a:t>  Indonesia</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2018</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2006 - 2018</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214586">
                <a:tc>
                  <a:txBody>
                    <a:bodyPr/>
                    <a:lstStyle/>
                    <a:p>
                      <a:pPr algn="ctr" fontAlgn="t"/>
                      <a:r>
                        <a:rPr lang="en-GB" sz="1300" b="1" i="0" u="none" strike="noStrike" dirty="0">
                          <a:solidFill>
                            <a:srgbClr val="F2F2F2"/>
                          </a:solidFill>
                          <a:effectLst/>
                          <a:latin typeface="Arial"/>
                        </a:rPr>
                        <a:t>8</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dirty="0">
                          <a:solidFill>
                            <a:srgbClr val="F2F2F2"/>
                          </a:solidFill>
                          <a:effectLst/>
                          <a:latin typeface="Arial"/>
                        </a:rPr>
                        <a:t>  Iran</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2012</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2006 - 2012</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4064625161"/>
                  </a:ext>
                </a:extLst>
              </a:tr>
              <a:tr h="214586">
                <a:tc>
                  <a:txBody>
                    <a:bodyPr/>
                    <a:lstStyle/>
                    <a:p>
                      <a:pPr algn="ctr" fontAlgn="t"/>
                      <a:r>
                        <a:rPr lang="en-GB" sz="1300" b="1" i="0" u="none" strike="noStrike" dirty="0">
                          <a:solidFill>
                            <a:srgbClr val="F2F2F2"/>
                          </a:solidFill>
                          <a:effectLst/>
                          <a:latin typeface="Arial"/>
                        </a:rPr>
                        <a:t>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dirty="0">
                          <a:solidFill>
                            <a:srgbClr val="F2F2F2"/>
                          </a:solidFill>
                          <a:effectLst/>
                          <a:latin typeface="Arial"/>
                        </a:rPr>
                        <a:t>  Lao PDR</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2020</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2006 - 2020</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r h="214586">
                <a:tc>
                  <a:txBody>
                    <a:bodyPr/>
                    <a:lstStyle/>
                    <a:p>
                      <a:pPr algn="ctr" fontAlgn="t"/>
                      <a:r>
                        <a:rPr lang="en-GB" sz="1300" b="1" i="0" u="none" strike="noStrike" dirty="0">
                          <a:solidFill>
                            <a:srgbClr val="F2F2F2"/>
                          </a:solidFill>
                          <a:effectLst/>
                          <a:latin typeface="Arial"/>
                        </a:rPr>
                        <a:t>10</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dirty="0">
                          <a:solidFill>
                            <a:srgbClr val="F2F2F2"/>
                          </a:solidFill>
                          <a:effectLst/>
                          <a:latin typeface="Arial"/>
                        </a:rPr>
                        <a:t>  Malaysia</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2020</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2008 - 2020</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9"/>
                  </a:ext>
                </a:extLst>
              </a:tr>
              <a:tr h="214586">
                <a:tc>
                  <a:txBody>
                    <a:bodyPr/>
                    <a:lstStyle/>
                    <a:p>
                      <a:pPr algn="ctr" fontAlgn="t"/>
                      <a:r>
                        <a:rPr lang="en-GB" sz="1300" b="1" i="0" u="none" strike="noStrike" dirty="0">
                          <a:solidFill>
                            <a:srgbClr val="F2F2F2"/>
                          </a:solidFill>
                          <a:effectLst/>
                          <a:latin typeface="Arial"/>
                        </a:rPr>
                        <a:t>11</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dirty="0">
                          <a:solidFill>
                            <a:srgbClr val="F2F2F2"/>
                          </a:solidFill>
                          <a:effectLst/>
                          <a:latin typeface="Arial"/>
                        </a:rPr>
                        <a:t>  Mongolia</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2019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2007 - 2019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214586">
                <a:tc>
                  <a:txBody>
                    <a:bodyPr/>
                    <a:lstStyle/>
                    <a:p>
                      <a:pPr algn="ctr" fontAlgn="t"/>
                      <a:r>
                        <a:rPr lang="en-GB" sz="1300" b="1" i="0" u="none" strike="noStrike" dirty="0">
                          <a:solidFill>
                            <a:srgbClr val="F2F2F2"/>
                          </a:solidFill>
                          <a:effectLst/>
                          <a:latin typeface="Arial"/>
                        </a:rPr>
                        <a:t>12</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dirty="0">
                          <a:solidFill>
                            <a:srgbClr val="F2F2F2"/>
                          </a:solidFill>
                          <a:effectLst/>
                          <a:latin typeface="Arial"/>
                        </a:rPr>
                        <a:t>  Myanmar</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2017</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2007 - 2017</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11"/>
                  </a:ext>
                </a:extLst>
              </a:tr>
              <a:tr h="214586">
                <a:tc>
                  <a:txBody>
                    <a:bodyPr/>
                    <a:lstStyle/>
                    <a:p>
                      <a:pPr algn="ctr" fontAlgn="t"/>
                      <a:r>
                        <a:rPr lang="en-GB" sz="1300" b="1" i="0" u="none" strike="noStrike" dirty="0">
                          <a:solidFill>
                            <a:srgbClr val="F2F2F2"/>
                          </a:solidFill>
                          <a:effectLst/>
                          <a:latin typeface="Arial"/>
                        </a:rPr>
                        <a:t>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dirty="0">
                          <a:solidFill>
                            <a:srgbClr val="F2F2F2"/>
                          </a:solidFill>
                          <a:effectLst/>
                          <a:latin typeface="Arial"/>
                        </a:rPr>
                        <a:t>  Nepal</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2020</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2006 - 2020</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12"/>
                  </a:ext>
                </a:extLst>
              </a:tr>
              <a:tr h="214586">
                <a:tc>
                  <a:txBody>
                    <a:bodyPr/>
                    <a:lstStyle/>
                    <a:p>
                      <a:pPr algn="ctr" fontAlgn="t"/>
                      <a:r>
                        <a:rPr lang="en-GB" sz="1300" b="1" i="0" u="none" strike="noStrike" dirty="0">
                          <a:solidFill>
                            <a:srgbClr val="F2F2F2"/>
                          </a:solidFill>
                          <a:effectLst/>
                          <a:latin typeface="Arial"/>
                        </a:rPr>
                        <a:t>14</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dirty="0">
                          <a:solidFill>
                            <a:srgbClr val="F2F2F2"/>
                          </a:solidFill>
                          <a:effectLst/>
                          <a:latin typeface="Arial"/>
                        </a:rPr>
                        <a:t>  Pakistan</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2019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2007 - 2019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13"/>
                  </a:ext>
                </a:extLst>
              </a:tr>
              <a:tr h="214586">
                <a:tc>
                  <a:txBody>
                    <a:bodyPr/>
                    <a:lstStyle/>
                    <a:p>
                      <a:pPr algn="ctr" fontAlgn="t"/>
                      <a:r>
                        <a:rPr lang="en-GB" sz="1300" b="1" i="0" u="none" strike="noStrike" dirty="0">
                          <a:solidFill>
                            <a:srgbClr val="F2F2F2"/>
                          </a:solidFill>
                          <a:effectLst/>
                          <a:latin typeface="Arial"/>
                        </a:rPr>
                        <a:t>15</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dirty="0">
                          <a:solidFill>
                            <a:srgbClr val="F2F2F2"/>
                          </a:solidFill>
                          <a:effectLst/>
                          <a:latin typeface="Arial"/>
                        </a:rPr>
                        <a:t>  Philippines</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kern="1200" dirty="0">
                          <a:solidFill>
                            <a:srgbClr val="404040"/>
                          </a:solidFill>
                          <a:effectLst/>
                          <a:latin typeface="Arial"/>
                          <a:ea typeface="+mn-ea"/>
                          <a:cs typeface="+mn-cs"/>
                        </a:rPr>
                        <a:t>2017</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2005 - 2017</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14"/>
                  </a:ext>
                </a:extLst>
              </a:tr>
              <a:tr h="214586">
                <a:tc>
                  <a:txBody>
                    <a:bodyPr/>
                    <a:lstStyle/>
                    <a:p>
                      <a:pPr algn="ctr" fontAlgn="t"/>
                      <a:r>
                        <a:rPr lang="en-GB" sz="1300" b="1" i="0" u="none" strike="noStrike" dirty="0">
                          <a:solidFill>
                            <a:srgbClr val="F2F2F2"/>
                          </a:solidFill>
                          <a:effectLst/>
                          <a:latin typeface="Arial"/>
                        </a:rPr>
                        <a:t>16</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dirty="0">
                          <a:solidFill>
                            <a:srgbClr val="F2F2F2"/>
                          </a:solidFill>
                          <a:effectLst/>
                          <a:latin typeface="Arial"/>
                        </a:rPr>
                        <a:t>  Sri Lanka</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2020</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2007 - 2020</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15"/>
                  </a:ext>
                </a:extLst>
              </a:tr>
              <a:tr h="214586">
                <a:tc>
                  <a:txBody>
                    <a:bodyPr/>
                    <a:lstStyle/>
                    <a:p>
                      <a:pPr algn="ctr" fontAlgn="t"/>
                      <a:r>
                        <a:rPr lang="en-GB" sz="1300" b="1" i="0" u="none" strike="noStrike" dirty="0">
                          <a:solidFill>
                            <a:srgbClr val="F2F2F2"/>
                          </a:solidFill>
                          <a:effectLst/>
                          <a:latin typeface="Arial"/>
                        </a:rPr>
                        <a:t>17</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dirty="0">
                          <a:solidFill>
                            <a:srgbClr val="F2F2F2"/>
                          </a:solidFill>
                          <a:effectLst/>
                          <a:latin typeface="Arial"/>
                        </a:rPr>
                        <a:t>  Thailand</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dirty="0">
                          <a:solidFill>
                            <a:srgbClr val="404040"/>
                          </a:solidFill>
                          <a:effectLst/>
                          <a:latin typeface="Arial"/>
                        </a:rPr>
                        <a:t>2019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2007 - 2019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16"/>
                  </a:ext>
                </a:extLst>
              </a:tr>
              <a:tr h="214586">
                <a:tc>
                  <a:txBody>
                    <a:bodyPr/>
                    <a:lstStyle/>
                    <a:p>
                      <a:pPr algn="ctr" fontAlgn="t"/>
                      <a:r>
                        <a:rPr lang="en-GB" sz="1300" b="1" i="0" u="none" strike="noStrike" dirty="0">
                          <a:solidFill>
                            <a:srgbClr val="F2F2F2"/>
                          </a:solidFill>
                          <a:effectLst/>
                          <a:latin typeface="Arial"/>
                        </a:rPr>
                        <a:t>18</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dirty="0">
                          <a:solidFill>
                            <a:srgbClr val="F2F2F2"/>
                          </a:solidFill>
                          <a:effectLst/>
                          <a:latin typeface="Arial"/>
                        </a:rPr>
                        <a:t>  Timor-Leste</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kern="1200" dirty="0">
                          <a:solidFill>
                            <a:srgbClr val="404040"/>
                          </a:solidFill>
                          <a:effectLst/>
                          <a:latin typeface="Arial"/>
                          <a:ea typeface="+mn-ea"/>
                          <a:cs typeface="+mn-cs"/>
                        </a:rPr>
                        <a:t>2009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a:solidFill>
                            <a:srgbClr val="404040"/>
                          </a:solidFill>
                          <a:effectLst/>
                          <a:latin typeface="Arial"/>
                        </a:rPr>
                        <a:t>2008 - 2009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17"/>
                  </a:ext>
                </a:extLst>
              </a:tr>
              <a:tr h="214586">
                <a:tc>
                  <a:txBody>
                    <a:bodyPr/>
                    <a:lstStyle/>
                    <a:p>
                      <a:pPr algn="ctr" fontAlgn="t"/>
                      <a:r>
                        <a:rPr lang="en-GB" sz="1300" b="1" i="0" u="none" strike="noStrike" dirty="0">
                          <a:solidFill>
                            <a:srgbClr val="F2F2F2"/>
                          </a:solidFill>
                          <a:effectLst/>
                          <a:latin typeface="Arial"/>
                        </a:rPr>
                        <a:t>19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t"/>
                      <a:r>
                        <a:rPr lang="en-GB" sz="1300" b="1" i="0" u="none" strike="noStrike" dirty="0">
                          <a:solidFill>
                            <a:srgbClr val="F2F2F2"/>
                          </a:solidFill>
                          <a:effectLst/>
                          <a:latin typeface="Arial"/>
                        </a:rPr>
                        <a:t>  Viet Nam</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t"/>
                      <a:r>
                        <a:rPr lang="en-GB" sz="1300" b="1" i="0" u="none" strike="noStrike" kern="1200" dirty="0">
                          <a:solidFill>
                            <a:srgbClr val="404040"/>
                          </a:solidFill>
                          <a:effectLst/>
                          <a:latin typeface="Arial"/>
                          <a:ea typeface="+mn-ea"/>
                          <a:cs typeface="+mn-cs"/>
                        </a:rPr>
                        <a:t>2017</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2006 - 2017</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18"/>
                  </a:ext>
                </a:extLst>
              </a:tr>
            </a:tbl>
          </a:graphicData>
        </a:graphic>
      </p:graphicFrame>
      <p:sp>
        <p:nvSpPr>
          <p:cNvPr id="6" name="Text Box 240"/>
          <p:cNvSpPr txBox="1">
            <a:spLocks noChangeArrowheads="1"/>
          </p:cNvSpPr>
          <p:nvPr/>
        </p:nvSpPr>
        <p:spPr bwMode="auto">
          <a:xfrm>
            <a:off x="119336" y="6606437"/>
            <a:ext cx="87484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dirty="0">
                <a:solidFill>
                  <a:srgbClr val="000000"/>
                </a:solidFill>
                <a:ea typeface="ＭＳ Ｐゴシック" charset="0"/>
                <a:cs typeface="Arial" charset="0"/>
              </a:rPr>
              <a:t>Source: </a:t>
            </a:r>
            <a:r>
              <a:rPr lang="en-US" sz="900" dirty="0">
                <a:solidFill>
                  <a:prstClr val="black"/>
                </a:solidFill>
                <a:ea typeface="ＭＳ Ｐゴシック" charset="0"/>
                <a:cs typeface="Arial" charset="0"/>
              </a:rPr>
              <a:t>Prepared by  </a:t>
            </a:r>
            <a:r>
              <a:rPr lang="en-US" sz="900" dirty="0">
                <a:solidFill>
                  <a:prstClr val="black"/>
                </a:solidFill>
                <a:ea typeface="ＭＳ Ｐゴシック" charset="0"/>
                <a:cs typeface="Arial" charset="0"/>
                <a:hlinkClick r:id="rId2"/>
              </a:rPr>
              <a:t>www.aidsdatahub.org</a:t>
            </a:r>
            <a:r>
              <a:rPr lang="en-US" sz="900" dirty="0">
                <a:solidFill>
                  <a:prstClr val="black"/>
                </a:solidFill>
                <a:ea typeface="ＭＳ Ｐゴシック" charset="0"/>
                <a:cs typeface="Arial" charset="0"/>
              </a:rPr>
              <a:t> based on data from UNAIDS HIV Financial Dashboard</a:t>
            </a:r>
            <a:endParaRPr lang="en-US" sz="900" dirty="0">
              <a:solidFill>
                <a:prstClr val="black"/>
              </a:solidFill>
              <a:ea typeface="ＭＳ Ｐゴシック" charset="0"/>
              <a:cs typeface="Arial" charset="0"/>
              <a:hlinkClick r:id="rId3"/>
            </a:endParaRPr>
          </a:p>
        </p:txBody>
      </p:sp>
    </p:spTree>
    <p:extLst>
      <p:ext uri="{BB962C8B-B14F-4D97-AF65-F5344CB8AC3E}">
        <p14:creationId xmlns:p14="http://schemas.microsoft.com/office/powerpoint/2010/main" val="60392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a:t>Data availability on AIDS spending data, the Pacific</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3394758256"/>
              </p:ext>
            </p:extLst>
          </p:nvPr>
        </p:nvGraphicFramePr>
        <p:xfrm>
          <a:off x="1775521" y="2204864"/>
          <a:ext cx="8229599" cy="3960438"/>
        </p:xfrm>
        <a:graphic>
          <a:graphicData uri="http://schemas.openxmlformats.org/drawingml/2006/table">
            <a:tbl>
              <a:tblPr/>
              <a:tblGrid>
                <a:gridCol w="466503">
                  <a:extLst>
                    <a:ext uri="{9D8B030D-6E8A-4147-A177-3AD203B41FA5}">
                      <a16:colId xmlns:a16="http://schemas.microsoft.com/office/drawing/2014/main" val="20000"/>
                    </a:ext>
                  </a:extLst>
                </a:gridCol>
                <a:gridCol w="2464095">
                  <a:extLst>
                    <a:ext uri="{9D8B030D-6E8A-4147-A177-3AD203B41FA5}">
                      <a16:colId xmlns:a16="http://schemas.microsoft.com/office/drawing/2014/main" val="20001"/>
                    </a:ext>
                  </a:extLst>
                </a:gridCol>
                <a:gridCol w="3014330">
                  <a:extLst>
                    <a:ext uri="{9D8B030D-6E8A-4147-A177-3AD203B41FA5}">
                      <a16:colId xmlns:a16="http://schemas.microsoft.com/office/drawing/2014/main" val="20002"/>
                    </a:ext>
                  </a:extLst>
                </a:gridCol>
                <a:gridCol w="2284671">
                  <a:extLst>
                    <a:ext uri="{9D8B030D-6E8A-4147-A177-3AD203B41FA5}">
                      <a16:colId xmlns:a16="http://schemas.microsoft.com/office/drawing/2014/main" val="20003"/>
                    </a:ext>
                  </a:extLst>
                </a:gridCol>
              </a:tblGrid>
              <a:tr h="419874">
                <a:tc>
                  <a:txBody>
                    <a:bodyPr/>
                    <a:lstStyle/>
                    <a:p>
                      <a:pPr algn="l" fontAlgn="t"/>
                      <a:r>
                        <a:rPr lang="en-GB" sz="1300" b="1" i="0" u="none" strike="noStrike" dirty="0">
                          <a:solidFill>
                            <a:srgbClr val="000000"/>
                          </a:solidFill>
                          <a:effectLst/>
                          <a:latin typeface="Arial"/>
                        </a:rPr>
                        <a:t> </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t"/>
                      <a:r>
                        <a:rPr lang="en-GB" sz="1300" b="1" i="0" u="none" strike="noStrike" dirty="0">
                          <a:solidFill>
                            <a:srgbClr val="000000"/>
                          </a:solidFill>
                          <a:effectLst/>
                          <a:latin typeface="Arial"/>
                        </a:rPr>
                        <a:t> </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GB" sz="1300" b="1" i="0" u="none" strike="noStrike" dirty="0">
                          <a:solidFill>
                            <a:srgbClr val="F2F2F2"/>
                          </a:solidFill>
                          <a:effectLst/>
                          <a:latin typeface="Arial"/>
                        </a:rPr>
                        <a:t>Latest available spending data</a:t>
                      </a:r>
                    </a:p>
                  </a:txBody>
                  <a:tcPr marL="8971" marR="8971" marT="897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C008C"/>
                    </a:solidFill>
                  </a:tcPr>
                </a:tc>
                <a:tc>
                  <a:txBody>
                    <a:bodyPr/>
                    <a:lstStyle/>
                    <a:p>
                      <a:pPr algn="ctr" fontAlgn="ctr"/>
                      <a:r>
                        <a:rPr lang="en-GB" sz="1300" b="1" i="0" u="none" strike="noStrike">
                          <a:solidFill>
                            <a:srgbClr val="F2F2F2"/>
                          </a:solidFill>
                          <a:effectLst/>
                          <a:latin typeface="Arial"/>
                        </a:rPr>
                        <a:t>Available trend data</a:t>
                      </a:r>
                    </a:p>
                  </a:txBody>
                  <a:tcPr marL="8971" marR="8971" marT="897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C008C"/>
                    </a:solidFill>
                  </a:tcPr>
                </a:tc>
                <a:extLst>
                  <a:ext uri="{0D108BD9-81ED-4DB2-BD59-A6C34878D82A}">
                    <a16:rowId xmlns:a16="http://schemas.microsoft.com/office/drawing/2014/main" val="10000"/>
                  </a:ext>
                </a:extLst>
              </a:tr>
              <a:tr h="295047">
                <a:tc>
                  <a:txBody>
                    <a:bodyPr/>
                    <a:lstStyle/>
                    <a:p>
                      <a:pPr algn="ctr" fontAlgn="t"/>
                      <a:r>
                        <a:rPr lang="en-GB" sz="1300" b="1" i="0" u="none" strike="noStrike">
                          <a:solidFill>
                            <a:srgbClr val="FFFFFF"/>
                          </a:solidFill>
                          <a:effectLst/>
                          <a:latin typeface="Arial"/>
                        </a:rPr>
                        <a:t>1</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l" fontAlgn="t"/>
                      <a:r>
                        <a:rPr lang="en-GB" sz="1300" b="1" i="0" u="none" strike="noStrike" dirty="0">
                          <a:solidFill>
                            <a:srgbClr val="FFFFFF"/>
                          </a:solidFill>
                          <a:effectLst/>
                          <a:latin typeface="Arial"/>
                        </a:rPr>
                        <a:t>  Fiji</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ctr" fontAlgn="t"/>
                      <a:r>
                        <a:rPr lang="en-GB" sz="1300" b="1" i="0" u="none" strike="noStrike" dirty="0">
                          <a:solidFill>
                            <a:srgbClr val="404040"/>
                          </a:solidFill>
                          <a:effectLst/>
                          <a:latin typeface="Arial"/>
                        </a:rPr>
                        <a:t>2016</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2007 - 2016</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95047">
                <a:tc>
                  <a:txBody>
                    <a:bodyPr/>
                    <a:lstStyle/>
                    <a:p>
                      <a:pPr algn="ctr" fontAlgn="t"/>
                      <a:r>
                        <a:rPr lang="en-GB" sz="1300" b="1" i="0" u="none" strike="noStrike">
                          <a:solidFill>
                            <a:srgbClr val="FFFFFF"/>
                          </a:solidFill>
                          <a:effectLst/>
                          <a:latin typeface="Arial"/>
                        </a:rPr>
                        <a:t>2</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l" fontAlgn="t"/>
                      <a:r>
                        <a:rPr lang="en-GB" sz="1300" b="1" i="0" u="none" strike="noStrike" dirty="0">
                          <a:solidFill>
                            <a:srgbClr val="FFFFFF"/>
                          </a:solidFill>
                          <a:effectLst/>
                          <a:latin typeface="Arial"/>
                        </a:rPr>
                        <a:t>  Kiribati</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ctr" fontAlgn="t"/>
                      <a:r>
                        <a:rPr lang="en-GB" sz="1300" b="1" i="0" u="none" strike="noStrike" dirty="0">
                          <a:solidFill>
                            <a:srgbClr val="404040"/>
                          </a:solidFill>
                          <a:effectLst/>
                          <a:latin typeface="Arial"/>
                        </a:rPr>
                        <a:t>2019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2010 - 2019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295047">
                <a:tc>
                  <a:txBody>
                    <a:bodyPr/>
                    <a:lstStyle/>
                    <a:p>
                      <a:pPr algn="ctr" fontAlgn="t"/>
                      <a:r>
                        <a:rPr lang="en-GB" sz="1300" b="1" i="0" u="none" strike="noStrike">
                          <a:solidFill>
                            <a:srgbClr val="FFFFFF"/>
                          </a:solidFill>
                          <a:effectLst/>
                          <a:latin typeface="Arial"/>
                        </a:rPr>
                        <a:t>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l" fontAlgn="t"/>
                      <a:r>
                        <a:rPr lang="en-GB" sz="1300" b="1" i="0" u="none" strike="noStrike" dirty="0">
                          <a:solidFill>
                            <a:srgbClr val="FFFFFF"/>
                          </a:solidFill>
                          <a:effectLst/>
                          <a:latin typeface="Arial"/>
                        </a:rPr>
                        <a:t>  Marshall Islands</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ctr" fontAlgn="t"/>
                      <a:r>
                        <a:rPr lang="en-GB" sz="1300" b="1" i="0" u="none" strike="noStrike" dirty="0">
                          <a:solidFill>
                            <a:srgbClr val="404040"/>
                          </a:solidFill>
                          <a:effectLst/>
                          <a:latin typeface="Arial"/>
                        </a:rPr>
                        <a:t>2014</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2007 - 2014</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295047">
                <a:tc>
                  <a:txBody>
                    <a:bodyPr/>
                    <a:lstStyle/>
                    <a:p>
                      <a:pPr algn="ctr" fontAlgn="t"/>
                      <a:r>
                        <a:rPr lang="en-GB" sz="1300" b="1" i="0" u="none" strike="noStrike">
                          <a:solidFill>
                            <a:srgbClr val="FFFFFF"/>
                          </a:solidFill>
                          <a:effectLst/>
                          <a:latin typeface="Arial"/>
                        </a:rPr>
                        <a:t>4</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l" fontAlgn="t"/>
                      <a:r>
                        <a:rPr lang="en-GB" sz="1300" b="1" i="0" u="none" strike="noStrike" dirty="0">
                          <a:solidFill>
                            <a:srgbClr val="FFFFFF"/>
                          </a:solidFill>
                          <a:effectLst/>
                          <a:latin typeface="Arial"/>
                        </a:rPr>
                        <a:t>  Micronesia</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ctr" fontAlgn="t"/>
                      <a:r>
                        <a:rPr lang="en-GB" sz="1300" b="1" i="0" u="none" strike="noStrike" dirty="0">
                          <a:solidFill>
                            <a:srgbClr val="404040"/>
                          </a:solidFill>
                          <a:effectLst/>
                          <a:latin typeface="Arial"/>
                        </a:rPr>
                        <a:t>2017</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2008 - 2017</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295047">
                <a:tc>
                  <a:txBody>
                    <a:bodyPr/>
                    <a:lstStyle/>
                    <a:p>
                      <a:pPr algn="ctr" fontAlgn="t"/>
                      <a:r>
                        <a:rPr lang="en-GB" sz="1300" b="1" i="0" u="none" strike="noStrike">
                          <a:solidFill>
                            <a:srgbClr val="FFFFFF"/>
                          </a:solidFill>
                          <a:effectLst/>
                          <a:latin typeface="Arial"/>
                        </a:rPr>
                        <a:t>5</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l" fontAlgn="t"/>
                      <a:r>
                        <a:rPr lang="en-GB" sz="1300" b="1" i="0" u="none" strike="noStrike" dirty="0">
                          <a:solidFill>
                            <a:srgbClr val="FFFFFF"/>
                          </a:solidFill>
                          <a:effectLst/>
                          <a:latin typeface="Arial"/>
                        </a:rPr>
                        <a:t>  Nauru</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ctr" fontAlgn="t"/>
                      <a:r>
                        <a:rPr lang="en-GB" sz="1300" b="1" i="0" u="none" strike="noStrike">
                          <a:solidFill>
                            <a:srgbClr val="404040"/>
                          </a:solidFill>
                          <a:effectLst/>
                          <a:latin typeface="Arial"/>
                        </a:rPr>
                        <a:t>2009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a:solidFill>
                            <a:srgbClr val="404040"/>
                          </a:solidFill>
                          <a:effectLst/>
                          <a:latin typeface="Arial"/>
                        </a:rPr>
                        <a:t>2008 - 2009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295047">
                <a:tc>
                  <a:txBody>
                    <a:bodyPr/>
                    <a:lstStyle/>
                    <a:p>
                      <a:pPr algn="ctr" fontAlgn="t"/>
                      <a:r>
                        <a:rPr lang="en-GB" sz="1300" b="1" i="0" u="none" strike="noStrike">
                          <a:solidFill>
                            <a:srgbClr val="FFFFFF"/>
                          </a:solidFill>
                          <a:effectLst/>
                          <a:latin typeface="Arial"/>
                        </a:rPr>
                        <a:t>6</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l" fontAlgn="t"/>
                      <a:r>
                        <a:rPr lang="en-GB" sz="1300" b="1" i="0" u="none" strike="noStrike" dirty="0">
                          <a:solidFill>
                            <a:srgbClr val="FFFFFF"/>
                          </a:solidFill>
                          <a:effectLst/>
                          <a:latin typeface="Arial"/>
                        </a:rPr>
                        <a:t>  Palau</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ctr" fontAlgn="t"/>
                      <a:r>
                        <a:rPr lang="en-GB" sz="1300" b="1" i="0" u="none" strike="noStrike" dirty="0">
                          <a:solidFill>
                            <a:srgbClr val="404040"/>
                          </a:solidFill>
                          <a:effectLst/>
                          <a:latin typeface="Arial"/>
                        </a:rPr>
                        <a:t>2014</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2007 - 2014</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295047">
                <a:tc>
                  <a:txBody>
                    <a:bodyPr/>
                    <a:lstStyle/>
                    <a:p>
                      <a:pPr algn="ctr" fontAlgn="t"/>
                      <a:r>
                        <a:rPr lang="en-GB" sz="1300" b="1" i="0" u="none" strike="noStrike">
                          <a:solidFill>
                            <a:srgbClr val="FFFFFF"/>
                          </a:solidFill>
                          <a:effectLst/>
                          <a:latin typeface="Arial"/>
                        </a:rPr>
                        <a:t>7</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l" fontAlgn="t"/>
                      <a:r>
                        <a:rPr lang="en-GB" sz="1300" b="1" i="0" u="none" strike="noStrike" dirty="0">
                          <a:solidFill>
                            <a:srgbClr val="FFFFFF"/>
                          </a:solidFill>
                          <a:effectLst/>
                          <a:latin typeface="Arial"/>
                        </a:rPr>
                        <a:t>  Papua New Guinea</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ctr" fontAlgn="t"/>
                      <a:r>
                        <a:rPr lang="en-GB" sz="1300" b="1" i="0" u="none" strike="noStrike" dirty="0">
                          <a:solidFill>
                            <a:srgbClr val="404040"/>
                          </a:solidFill>
                          <a:effectLst/>
                          <a:latin typeface="Arial"/>
                        </a:rPr>
                        <a:t>2019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2009 - 2019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295047">
                <a:tc>
                  <a:txBody>
                    <a:bodyPr/>
                    <a:lstStyle/>
                    <a:p>
                      <a:pPr algn="ctr" fontAlgn="t"/>
                      <a:r>
                        <a:rPr lang="en-GB" sz="1300" b="1" i="0" u="none" strike="noStrike">
                          <a:solidFill>
                            <a:srgbClr val="FFFFFF"/>
                          </a:solidFill>
                          <a:effectLst/>
                          <a:latin typeface="Arial"/>
                        </a:rPr>
                        <a:t>8</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l" fontAlgn="t"/>
                      <a:r>
                        <a:rPr lang="en-GB" sz="1300" b="1" i="0" u="none" strike="noStrike" dirty="0">
                          <a:solidFill>
                            <a:srgbClr val="FFFFFF"/>
                          </a:solidFill>
                          <a:effectLst/>
                          <a:latin typeface="Arial"/>
                        </a:rPr>
                        <a:t>  Samoa</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ctr" fontAlgn="t"/>
                      <a:r>
                        <a:rPr lang="en-GB" sz="1300" b="1" i="0" u="none" strike="noStrike" dirty="0">
                          <a:solidFill>
                            <a:srgbClr val="404040"/>
                          </a:solidFill>
                          <a:effectLst/>
                          <a:latin typeface="Arial"/>
                        </a:rPr>
                        <a:t>2019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2009 - 2019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r h="295047">
                <a:tc>
                  <a:txBody>
                    <a:bodyPr/>
                    <a:lstStyle/>
                    <a:p>
                      <a:pPr algn="ctr" fontAlgn="t"/>
                      <a:r>
                        <a:rPr lang="en-GB" sz="1300" b="1" i="0" u="none" strike="noStrike">
                          <a:solidFill>
                            <a:srgbClr val="FFFFFF"/>
                          </a:solidFill>
                          <a:effectLst/>
                          <a:latin typeface="Arial"/>
                        </a:rPr>
                        <a:t>9</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l" fontAlgn="t"/>
                      <a:r>
                        <a:rPr lang="en-GB" sz="1300" b="1" i="0" u="none" strike="noStrike" dirty="0">
                          <a:solidFill>
                            <a:srgbClr val="FFFFFF"/>
                          </a:solidFill>
                          <a:effectLst/>
                          <a:latin typeface="Arial"/>
                        </a:rPr>
                        <a:t>  Solomon Islands</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ctr" fontAlgn="t"/>
                      <a:r>
                        <a:rPr lang="en-GB" sz="1300" b="1" i="0" u="none" strike="noStrike" dirty="0">
                          <a:solidFill>
                            <a:srgbClr val="404040"/>
                          </a:solidFill>
                          <a:effectLst/>
                          <a:latin typeface="Arial"/>
                        </a:rPr>
                        <a:t>2018</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2008 - 2018</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9"/>
                  </a:ext>
                </a:extLst>
              </a:tr>
              <a:tr h="295047">
                <a:tc>
                  <a:txBody>
                    <a:bodyPr/>
                    <a:lstStyle/>
                    <a:p>
                      <a:pPr algn="ctr" fontAlgn="t"/>
                      <a:r>
                        <a:rPr lang="en-GB" sz="1300" b="1" i="0" u="none" strike="noStrike">
                          <a:solidFill>
                            <a:srgbClr val="FFFFFF"/>
                          </a:solidFill>
                          <a:effectLst/>
                          <a:latin typeface="Arial"/>
                        </a:rPr>
                        <a:t>10</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l" fontAlgn="t"/>
                      <a:r>
                        <a:rPr lang="en-GB" sz="1300" b="1" i="0" u="none" strike="noStrike" dirty="0">
                          <a:solidFill>
                            <a:srgbClr val="FFFFFF"/>
                          </a:solidFill>
                          <a:effectLst/>
                          <a:latin typeface="Arial"/>
                        </a:rPr>
                        <a:t>  Tonga</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marL="0" algn="ctr" defTabSz="914400" rtl="0" eaLnBrk="1" fontAlgn="t" latinLnBrk="0" hangingPunct="1"/>
                      <a:r>
                        <a:rPr lang="en-GB" sz="1300" b="1" i="0" u="none" strike="noStrike" kern="1200" dirty="0">
                          <a:solidFill>
                            <a:srgbClr val="404040"/>
                          </a:solidFill>
                          <a:effectLst/>
                          <a:latin typeface="Arial"/>
                          <a:ea typeface="+mn-ea"/>
                          <a:cs typeface="+mn-cs"/>
                        </a:rPr>
                        <a:t>2014</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2008 - 2014</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295047">
                <a:tc>
                  <a:txBody>
                    <a:bodyPr/>
                    <a:lstStyle/>
                    <a:p>
                      <a:pPr algn="ctr" fontAlgn="t"/>
                      <a:r>
                        <a:rPr lang="en-GB" sz="1300" b="1" i="0" u="none" strike="noStrike">
                          <a:solidFill>
                            <a:srgbClr val="FFFFFF"/>
                          </a:solidFill>
                          <a:effectLst/>
                          <a:latin typeface="Arial"/>
                        </a:rPr>
                        <a:t>11</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l" fontAlgn="t"/>
                      <a:r>
                        <a:rPr lang="en-GB" sz="1300" b="1" i="0" u="none" strike="noStrike" dirty="0">
                          <a:solidFill>
                            <a:srgbClr val="FFFFFF"/>
                          </a:solidFill>
                          <a:effectLst/>
                          <a:latin typeface="Arial"/>
                        </a:rPr>
                        <a:t>  Tuvalu</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ctr" fontAlgn="t"/>
                      <a:r>
                        <a:rPr lang="en-GB" sz="1300" b="1" i="0" u="none" strike="noStrike" dirty="0">
                          <a:solidFill>
                            <a:srgbClr val="404040"/>
                          </a:solidFill>
                          <a:effectLst/>
                          <a:latin typeface="Arial"/>
                        </a:rPr>
                        <a:t>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2008 - 2013</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11"/>
                  </a:ext>
                </a:extLst>
              </a:tr>
              <a:tr h="295047">
                <a:tc>
                  <a:txBody>
                    <a:bodyPr/>
                    <a:lstStyle/>
                    <a:p>
                      <a:pPr algn="ctr" fontAlgn="t"/>
                      <a:r>
                        <a:rPr lang="en-GB" sz="1300" b="1" i="0" u="none" strike="noStrike">
                          <a:solidFill>
                            <a:srgbClr val="FFFFFF"/>
                          </a:solidFill>
                          <a:effectLst/>
                          <a:latin typeface="Arial"/>
                        </a:rPr>
                        <a:t>12</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l" fontAlgn="t"/>
                      <a:r>
                        <a:rPr lang="en-GB" sz="1300" b="1" i="0" u="none" strike="noStrike" dirty="0">
                          <a:solidFill>
                            <a:srgbClr val="FFFFFF"/>
                          </a:solidFill>
                          <a:effectLst/>
                          <a:latin typeface="Arial"/>
                        </a:rPr>
                        <a:t>  Vanuatu</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8E1E"/>
                    </a:solidFill>
                  </a:tcPr>
                </a:tc>
                <a:tc>
                  <a:txBody>
                    <a:bodyPr/>
                    <a:lstStyle/>
                    <a:p>
                      <a:pPr algn="ctr" fontAlgn="t"/>
                      <a:r>
                        <a:rPr lang="en-GB" sz="1300" b="1" i="0" u="none" strike="noStrike" dirty="0">
                          <a:solidFill>
                            <a:srgbClr val="404040"/>
                          </a:solidFill>
                          <a:effectLst/>
                          <a:latin typeface="Arial"/>
                        </a:rPr>
                        <a:t>2016</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t"/>
                      <a:r>
                        <a:rPr lang="en-GB" sz="1300" b="1" i="0" u="none" strike="noStrike" dirty="0">
                          <a:solidFill>
                            <a:srgbClr val="404040"/>
                          </a:solidFill>
                          <a:effectLst/>
                          <a:latin typeface="Arial"/>
                        </a:rPr>
                        <a:t>2008 - 2016</a:t>
                      </a:r>
                    </a:p>
                  </a:txBody>
                  <a:tcPr marL="8971" marR="8971" marT="897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12"/>
                  </a:ext>
                </a:extLst>
              </a:tr>
            </a:tbl>
          </a:graphicData>
        </a:graphic>
      </p:graphicFrame>
      <p:sp>
        <p:nvSpPr>
          <p:cNvPr id="5" name="Text Box 240">
            <a:extLst>
              <a:ext uri="{FF2B5EF4-FFF2-40B4-BE49-F238E27FC236}">
                <a16:creationId xmlns:a16="http://schemas.microsoft.com/office/drawing/2014/main" id="{06D4A6DB-56D6-7BEA-5102-E2B3C35732FA}"/>
              </a:ext>
            </a:extLst>
          </p:cNvPr>
          <p:cNvSpPr txBox="1">
            <a:spLocks noChangeArrowheads="1"/>
          </p:cNvSpPr>
          <p:nvPr/>
        </p:nvSpPr>
        <p:spPr bwMode="auto">
          <a:xfrm>
            <a:off x="119336" y="6606437"/>
            <a:ext cx="87484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dirty="0">
                <a:solidFill>
                  <a:srgbClr val="000000"/>
                </a:solidFill>
                <a:ea typeface="ＭＳ Ｐゴシック" charset="0"/>
                <a:cs typeface="Arial" charset="0"/>
              </a:rPr>
              <a:t>Source: </a:t>
            </a:r>
            <a:r>
              <a:rPr lang="en-US" sz="900" dirty="0">
                <a:solidFill>
                  <a:prstClr val="black"/>
                </a:solidFill>
                <a:ea typeface="ＭＳ Ｐゴシック" charset="0"/>
                <a:cs typeface="Arial" charset="0"/>
              </a:rPr>
              <a:t>Prepared by  </a:t>
            </a:r>
            <a:r>
              <a:rPr lang="en-US" sz="900" dirty="0">
                <a:solidFill>
                  <a:prstClr val="black"/>
                </a:solidFill>
                <a:ea typeface="ＭＳ Ｐゴシック" charset="0"/>
                <a:cs typeface="Arial" charset="0"/>
                <a:hlinkClick r:id="rId2"/>
              </a:rPr>
              <a:t>www.aidsdatahub.org</a:t>
            </a:r>
            <a:r>
              <a:rPr lang="en-US" sz="900" dirty="0">
                <a:solidFill>
                  <a:prstClr val="black"/>
                </a:solidFill>
                <a:ea typeface="ＭＳ Ｐゴシック" charset="0"/>
                <a:cs typeface="Arial" charset="0"/>
              </a:rPr>
              <a:t> based on data from UNAIDS HIV Financial Dashboard</a:t>
            </a:r>
            <a:endParaRPr lang="en-US" sz="900" dirty="0">
              <a:solidFill>
                <a:prstClr val="black"/>
              </a:solidFill>
              <a:ea typeface="ＭＳ Ｐゴシック" charset="0"/>
              <a:cs typeface="Arial" charset="0"/>
              <a:hlinkClick r:id="rId3"/>
            </a:endParaRPr>
          </a:p>
        </p:txBody>
      </p:sp>
    </p:spTree>
    <p:extLst>
      <p:ext uri="{BB962C8B-B14F-4D97-AF65-F5344CB8AC3E}">
        <p14:creationId xmlns:p14="http://schemas.microsoft.com/office/powerpoint/2010/main" val="1434589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49572" y="3390900"/>
            <a:ext cx="8115328" cy="1334244"/>
          </a:xfrm>
          <a:noFill/>
        </p:spPr>
        <p:txBody>
          <a:bodyPr anchor="ctr"/>
          <a:lstStyle/>
          <a:p>
            <a:r>
              <a:rPr lang="en-US" sz="4800" dirty="0">
                <a:latin typeface="Arial" pitchFamily="34" charset="0"/>
                <a:cs typeface="Arial" pitchFamily="34" charset="0"/>
              </a:rPr>
              <a:t>Total AIDS spending and  financing sources</a:t>
            </a:r>
            <a:endParaRPr lang="en-GB" sz="4800" dirty="0">
              <a:latin typeface="Arial" pitchFamily="34" charset="0"/>
              <a:cs typeface="Arial" pitchFamily="34" charset="0"/>
            </a:endParaRPr>
          </a:p>
        </p:txBody>
      </p:sp>
    </p:spTree>
    <p:extLst>
      <p:ext uri="{BB962C8B-B14F-4D97-AF65-F5344CB8AC3E}">
        <p14:creationId xmlns:p14="http://schemas.microsoft.com/office/powerpoint/2010/main" val="2795117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1340768"/>
            <a:ext cx="11305256" cy="504000"/>
          </a:xfrm>
        </p:spPr>
        <p:txBody>
          <a:bodyPr/>
          <a:lstStyle/>
          <a:p>
            <a:r>
              <a:rPr lang="en-US" dirty="0"/>
              <a:t>Domestic funding is increasing, while financing from international sources is leveling off</a:t>
            </a:r>
            <a:endParaRPr lang="en-GB" dirty="0"/>
          </a:p>
        </p:txBody>
      </p:sp>
      <p:sp>
        <p:nvSpPr>
          <p:cNvPr id="6" name="Title 1"/>
          <p:cNvSpPr txBox="1">
            <a:spLocks/>
          </p:cNvSpPr>
          <p:nvPr/>
        </p:nvSpPr>
        <p:spPr>
          <a:xfrm>
            <a:off x="2783632" y="2132856"/>
            <a:ext cx="6774608" cy="647700"/>
          </a:xfrm>
          <a:prstGeom prst="rect">
            <a:avLst/>
          </a:prstGeom>
          <a:noFill/>
        </p:spPr>
        <p:txBody>
          <a:bodyPr/>
          <a:lstStyle>
            <a:lvl1pPr algn="ctr" defTabSz="457200" eaLnBrk="0" fontAlgn="base" hangingPunct="0">
              <a:spcBef>
                <a:spcPct val="0"/>
              </a:spcBef>
              <a:spcAft>
                <a:spcPct val="0"/>
              </a:spcAft>
              <a:defRPr sz="2000" b="1">
                <a:solidFill>
                  <a:srgbClr val="00AEEF"/>
                </a:solidFill>
                <a:latin typeface="Arial" pitchFamily="34" charset="0"/>
                <a:ea typeface="ＭＳ Ｐゴシック" charset="-128"/>
                <a:cs typeface="Arial" pitchFamily="34" charset="0"/>
              </a:defRPr>
            </a:lvl1pPr>
            <a:lvl2pPr algn="ctr" defTabSz="457200" eaLnBrk="0" fontAlgn="base" hangingPunct="0">
              <a:spcBef>
                <a:spcPct val="0"/>
              </a:spcBef>
              <a:spcAft>
                <a:spcPct val="0"/>
              </a:spcAft>
              <a:defRPr sz="4400">
                <a:latin typeface="Calibri" charset="0"/>
                <a:ea typeface="ＭＳ Ｐゴシック" charset="-128"/>
                <a:cs typeface="ＭＳ Ｐゴシック" charset="-128"/>
              </a:defRPr>
            </a:lvl2pPr>
            <a:lvl3pPr algn="ctr" defTabSz="457200" eaLnBrk="0" fontAlgn="base" hangingPunct="0">
              <a:spcBef>
                <a:spcPct val="0"/>
              </a:spcBef>
              <a:spcAft>
                <a:spcPct val="0"/>
              </a:spcAft>
              <a:defRPr sz="4400">
                <a:latin typeface="Calibri" charset="0"/>
                <a:ea typeface="ＭＳ Ｐゴシック" charset="-128"/>
                <a:cs typeface="ＭＳ Ｐゴシック" charset="-128"/>
              </a:defRPr>
            </a:lvl3pPr>
            <a:lvl4pPr algn="ctr" defTabSz="457200" eaLnBrk="0" fontAlgn="base" hangingPunct="0">
              <a:spcBef>
                <a:spcPct val="0"/>
              </a:spcBef>
              <a:spcAft>
                <a:spcPct val="0"/>
              </a:spcAft>
              <a:defRPr sz="4400">
                <a:latin typeface="Calibri" charset="0"/>
                <a:ea typeface="ＭＳ Ｐゴシック" charset="-128"/>
                <a:cs typeface="ＭＳ Ｐゴシック" charset="-128"/>
              </a:defRPr>
            </a:lvl4pPr>
            <a:lvl5pPr algn="ctr" defTabSz="457200" eaLnBrk="0" fontAlgn="base" hangingPunct="0">
              <a:spcBef>
                <a:spcPct val="0"/>
              </a:spcBef>
              <a:spcAft>
                <a:spcPct val="0"/>
              </a:spcAft>
              <a:defRPr sz="4400">
                <a:latin typeface="Calibri" charset="0"/>
                <a:ea typeface="ＭＳ Ｐゴシック" charset="-128"/>
                <a:cs typeface="ＭＳ Ｐゴシック" charset="-128"/>
              </a:defRPr>
            </a:lvl5pPr>
            <a:lvl6pPr marL="457200" algn="ctr" defTabSz="457200" fontAlgn="base">
              <a:spcBef>
                <a:spcPct val="0"/>
              </a:spcBef>
              <a:spcAft>
                <a:spcPct val="0"/>
              </a:spcAft>
              <a:defRPr sz="4400">
                <a:latin typeface="Calibri" charset="0"/>
                <a:ea typeface="ＭＳ Ｐゴシック" charset="-128"/>
                <a:cs typeface="ＭＳ Ｐゴシック" charset="-128"/>
              </a:defRPr>
            </a:lvl6pPr>
            <a:lvl7pPr marL="914400" algn="ctr" defTabSz="457200" fontAlgn="base">
              <a:spcBef>
                <a:spcPct val="0"/>
              </a:spcBef>
              <a:spcAft>
                <a:spcPct val="0"/>
              </a:spcAft>
              <a:defRPr sz="4400">
                <a:latin typeface="Calibri" charset="0"/>
                <a:ea typeface="ＭＳ Ｐゴシック" charset="-128"/>
                <a:cs typeface="ＭＳ Ｐゴシック" charset="-128"/>
              </a:defRPr>
            </a:lvl7pPr>
            <a:lvl8pPr marL="1371600" algn="ctr" defTabSz="457200" fontAlgn="base">
              <a:spcBef>
                <a:spcPct val="0"/>
              </a:spcBef>
              <a:spcAft>
                <a:spcPct val="0"/>
              </a:spcAft>
              <a:defRPr sz="4400">
                <a:latin typeface="Calibri" charset="0"/>
                <a:ea typeface="ＭＳ Ｐゴシック" charset="-128"/>
                <a:cs typeface="ＭＳ Ｐゴシック" charset="-128"/>
              </a:defRPr>
            </a:lvl8pPr>
            <a:lvl9pPr marL="1828800" algn="ctr" defTabSz="457200" fontAlgn="base">
              <a:spcBef>
                <a:spcPct val="0"/>
              </a:spcBef>
              <a:spcAft>
                <a:spcPct val="0"/>
              </a:spcAft>
              <a:defRPr sz="4400">
                <a:latin typeface="Calibri" charset="0"/>
                <a:ea typeface="ＭＳ Ｐゴシック" charset="-128"/>
                <a:cs typeface="ＭＳ Ｐゴシック" charset="-128"/>
              </a:defRPr>
            </a:lvl9pPr>
          </a:lstStyle>
          <a:p>
            <a:r>
              <a:rPr lang="en-US" sz="1600" dirty="0">
                <a:solidFill>
                  <a:prstClr val="black"/>
                </a:solidFill>
              </a:rPr>
              <a:t>Resources available for AIDS response in Asia and the Pacific, low-and middle-income countries (LMIC), 2006 - 2020</a:t>
            </a:r>
            <a:endParaRPr lang="en-GB" sz="1600" dirty="0">
              <a:solidFill>
                <a:prstClr val="black"/>
              </a:solidFill>
            </a:endParaRPr>
          </a:p>
        </p:txBody>
      </p:sp>
      <p:sp>
        <p:nvSpPr>
          <p:cNvPr id="8" name="Text Box 240">
            <a:extLst>
              <a:ext uri="{FF2B5EF4-FFF2-40B4-BE49-F238E27FC236}">
                <a16:creationId xmlns:a16="http://schemas.microsoft.com/office/drawing/2014/main" id="{E3E3A18D-F777-8D64-08CC-8DFEEC9B60E4}"/>
              </a:ext>
            </a:extLst>
          </p:cNvPr>
          <p:cNvSpPr txBox="1">
            <a:spLocks noChangeArrowheads="1"/>
          </p:cNvSpPr>
          <p:nvPr/>
        </p:nvSpPr>
        <p:spPr bwMode="auto">
          <a:xfrm>
            <a:off x="119336" y="6606437"/>
            <a:ext cx="87484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dirty="0">
                <a:solidFill>
                  <a:srgbClr val="000000"/>
                </a:solidFill>
                <a:ea typeface="ＭＳ Ｐゴシック" charset="0"/>
                <a:cs typeface="Arial" charset="0"/>
              </a:rPr>
              <a:t>Source: </a:t>
            </a:r>
            <a:r>
              <a:rPr lang="en-US" sz="900" dirty="0">
                <a:solidFill>
                  <a:prstClr val="black"/>
                </a:solidFill>
                <a:ea typeface="ＭＳ Ｐゴシック" charset="0"/>
                <a:cs typeface="Arial" charset="0"/>
              </a:rPr>
              <a:t>Prepared by  </a:t>
            </a:r>
            <a:r>
              <a:rPr lang="en-US" sz="900" dirty="0">
                <a:solidFill>
                  <a:prstClr val="black"/>
                </a:solidFill>
                <a:ea typeface="ＭＳ Ｐゴシック" charset="0"/>
                <a:cs typeface="Arial" charset="0"/>
                <a:hlinkClick r:id="rId3"/>
              </a:rPr>
              <a:t>www.aidsdatahub.org</a:t>
            </a:r>
            <a:r>
              <a:rPr lang="en-US" sz="900" dirty="0">
                <a:solidFill>
                  <a:prstClr val="black"/>
                </a:solidFill>
                <a:ea typeface="ＭＳ Ｐゴシック" charset="0"/>
                <a:cs typeface="Arial" charset="0"/>
              </a:rPr>
              <a:t> based on data from UNAIDS HIV Financial Dashboard</a:t>
            </a:r>
            <a:endParaRPr lang="en-US" sz="900" dirty="0">
              <a:solidFill>
                <a:prstClr val="black"/>
              </a:solidFill>
              <a:ea typeface="ＭＳ Ｐゴシック" charset="0"/>
              <a:cs typeface="Arial" charset="0"/>
              <a:hlinkClick r:id="rId4"/>
            </a:endParaRPr>
          </a:p>
        </p:txBody>
      </p:sp>
      <p:graphicFrame>
        <p:nvGraphicFramePr>
          <p:cNvPr id="9" name="Chart 8">
            <a:extLst>
              <a:ext uri="{FF2B5EF4-FFF2-40B4-BE49-F238E27FC236}">
                <a16:creationId xmlns:a16="http://schemas.microsoft.com/office/drawing/2014/main" id="{05BADFA3-1738-F5EE-9C6A-FA97F1F771E6}"/>
              </a:ext>
            </a:extLst>
          </p:cNvPr>
          <p:cNvGraphicFramePr>
            <a:graphicFrameLocks noGrp="1"/>
          </p:cNvGraphicFramePr>
          <p:nvPr>
            <p:extLst>
              <p:ext uri="{D42A27DB-BD31-4B8C-83A1-F6EECF244321}">
                <p14:modId xmlns:p14="http://schemas.microsoft.com/office/powerpoint/2010/main" val="2165079943"/>
              </p:ext>
            </p:extLst>
          </p:nvPr>
        </p:nvGraphicFramePr>
        <p:xfrm>
          <a:off x="671289" y="2300436"/>
          <a:ext cx="10849422" cy="41529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13413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412776"/>
            <a:ext cx="11521280" cy="504000"/>
          </a:xfrm>
        </p:spPr>
        <p:txBody>
          <a:bodyPr/>
          <a:lstStyle/>
          <a:p>
            <a:r>
              <a:rPr lang="en-US" dirty="0"/>
              <a:t>Proportion of HIV expenditure from domestic public sources in Asia, latest available year, 2012-2020</a:t>
            </a:r>
            <a:br>
              <a:rPr lang="en-US" dirty="0"/>
            </a:br>
            <a:endParaRPr lang="en-GB" dirty="0"/>
          </a:p>
        </p:txBody>
      </p:sp>
      <p:sp>
        <p:nvSpPr>
          <p:cNvPr id="3" name="Slide Number Placeholder 2"/>
          <p:cNvSpPr>
            <a:spLocks noGrp="1"/>
          </p:cNvSpPr>
          <p:nvPr>
            <p:ph type="sldNum" sz="quarter" idx="10"/>
          </p:nvPr>
        </p:nvSpPr>
        <p:spPr/>
        <p:txBody>
          <a:bodyPr/>
          <a:lstStyle/>
          <a:p>
            <a:pPr>
              <a:defRPr/>
            </a:pPr>
            <a:fld id="{9523D1AF-D769-4ECF-9CEC-6EB0EEF6A831}" type="slidenum">
              <a:rPr lang="th-TH" smtClean="0">
                <a:solidFill>
                  <a:prstClr val="black">
                    <a:tint val="75000"/>
                  </a:prstClr>
                </a:solidFill>
              </a:rPr>
              <a:pPr>
                <a:defRPr/>
              </a:pPr>
              <a:t>7</a:t>
            </a:fld>
            <a:endParaRPr lang="th-TH" dirty="0">
              <a:solidFill>
                <a:prstClr val="black">
                  <a:tint val="75000"/>
                </a:prstClr>
              </a:solidFill>
            </a:endParaRPr>
          </a:p>
        </p:txBody>
      </p:sp>
      <p:sp>
        <p:nvSpPr>
          <p:cNvPr id="10" name="Text Box 240">
            <a:extLst>
              <a:ext uri="{FF2B5EF4-FFF2-40B4-BE49-F238E27FC236}">
                <a16:creationId xmlns:a16="http://schemas.microsoft.com/office/drawing/2014/main" id="{EA114222-A4FE-8A80-AE7E-6156E5217EE0}"/>
              </a:ext>
            </a:extLst>
          </p:cNvPr>
          <p:cNvSpPr txBox="1">
            <a:spLocks noChangeArrowheads="1"/>
          </p:cNvSpPr>
          <p:nvPr/>
        </p:nvSpPr>
        <p:spPr bwMode="auto">
          <a:xfrm>
            <a:off x="119336" y="6606437"/>
            <a:ext cx="87484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dirty="0">
                <a:solidFill>
                  <a:srgbClr val="000000"/>
                </a:solidFill>
                <a:ea typeface="ＭＳ Ｐゴシック" charset="0"/>
                <a:cs typeface="Arial" charset="0"/>
              </a:rPr>
              <a:t>Source: </a:t>
            </a:r>
            <a:r>
              <a:rPr lang="en-US" sz="900" dirty="0">
                <a:solidFill>
                  <a:prstClr val="black"/>
                </a:solidFill>
                <a:ea typeface="ＭＳ Ｐゴシック" charset="0"/>
                <a:cs typeface="Arial" charset="0"/>
              </a:rPr>
              <a:t>Prepared by  </a:t>
            </a:r>
            <a:r>
              <a:rPr lang="en-US" sz="900" dirty="0">
                <a:solidFill>
                  <a:prstClr val="black"/>
                </a:solidFill>
                <a:ea typeface="ＭＳ Ｐゴシック" charset="0"/>
                <a:cs typeface="Arial" charset="0"/>
                <a:hlinkClick r:id="rId3"/>
              </a:rPr>
              <a:t>www.aidsdatahub.org</a:t>
            </a:r>
            <a:r>
              <a:rPr lang="en-US" sz="900" dirty="0">
                <a:solidFill>
                  <a:prstClr val="black"/>
                </a:solidFill>
                <a:ea typeface="ＭＳ Ｐゴシック" charset="0"/>
                <a:cs typeface="Arial" charset="0"/>
              </a:rPr>
              <a:t> based on data from UNAIDS HIV Financial Dashboard, NASA reports, and World Bank 2021 Country Classification</a:t>
            </a:r>
            <a:endParaRPr lang="en-US" sz="900" dirty="0">
              <a:solidFill>
                <a:prstClr val="black"/>
              </a:solidFill>
              <a:ea typeface="ＭＳ Ｐゴシック" charset="0"/>
              <a:cs typeface="Arial" charset="0"/>
              <a:hlinkClick r:id="rId4"/>
            </a:endParaRPr>
          </a:p>
        </p:txBody>
      </p:sp>
      <p:graphicFrame>
        <p:nvGraphicFramePr>
          <p:cNvPr id="6" name="Chart 5">
            <a:extLst>
              <a:ext uri="{FF2B5EF4-FFF2-40B4-BE49-F238E27FC236}">
                <a16:creationId xmlns:a16="http://schemas.microsoft.com/office/drawing/2014/main" id="{FCB8A934-4C39-44A0-B2C7-CAA51D70B575}"/>
              </a:ext>
            </a:extLst>
          </p:cNvPr>
          <p:cNvGraphicFramePr>
            <a:graphicFrameLocks noGrp="1"/>
          </p:cNvGraphicFramePr>
          <p:nvPr>
            <p:extLst>
              <p:ext uri="{D42A27DB-BD31-4B8C-83A1-F6EECF244321}">
                <p14:modId xmlns:p14="http://schemas.microsoft.com/office/powerpoint/2010/main" val="2173836383"/>
              </p:ext>
            </p:extLst>
          </p:nvPr>
        </p:nvGraphicFramePr>
        <p:xfrm>
          <a:off x="1343472" y="2197733"/>
          <a:ext cx="9201150" cy="45229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5494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1412776"/>
            <a:ext cx="11377264" cy="504000"/>
          </a:xfrm>
        </p:spPr>
        <p:txBody>
          <a:bodyPr/>
          <a:lstStyle/>
          <a:p>
            <a:r>
              <a:rPr lang="en-US" dirty="0"/>
              <a:t>Proportion of HIV expenditure from domestic public sources in the Pacific, latest available year, 2013 - 2019</a:t>
            </a:r>
            <a:endParaRPr lang="en-GB" dirty="0"/>
          </a:p>
        </p:txBody>
      </p:sp>
      <p:sp>
        <p:nvSpPr>
          <p:cNvPr id="3" name="Slide Number Placeholder 2"/>
          <p:cNvSpPr>
            <a:spLocks noGrp="1"/>
          </p:cNvSpPr>
          <p:nvPr>
            <p:ph type="sldNum" sz="quarter" idx="10"/>
          </p:nvPr>
        </p:nvSpPr>
        <p:spPr/>
        <p:txBody>
          <a:bodyPr/>
          <a:lstStyle/>
          <a:p>
            <a:pPr>
              <a:defRPr/>
            </a:pPr>
            <a:fld id="{9523D1AF-D769-4ECF-9CEC-6EB0EEF6A831}" type="slidenum">
              <a:rPr lang="th-TH" smtClean="0">
                <a:solidFill>
                  <a:prstClr val="black">
                    <a:tint val="75000"/>
                  </a:prstClr>
                </a:solidFill>
              </a:rPr>
              <a:pPr>
                <a:defRPr/>
              </a:pPr>
              <a:t>8</a:t>
            </a:fld>
            <a:endParaRPr lang="th-TH" dirty="0">
              <a:solidFill>
                <a:prstClr val="black">
                  <a:tint val="75000"/>
                </a:prstClr>
              </a:solidFill>
            </a:endParaRPr>
          </a:p>
        </p:txBody>
      </p:sp>
      <p:sp>
        <p:nvSpPr>
          <p:cNvPr id="7" name="Text Box 240">
            <a:extLst>
              <a:ext uri="{FF2B5EF4-FFF2-40B4-BE49-F238E27FC236}">
                <a16:creationId xmlns:a16="http://schemas.microsoft.com/office/drawing/2014/main" id="{840B91E6-773A-106F-8DEB-649A901E3A24}"/>
              </a:ext>
            </a:extLst>
          </p:cNvPr>
          <p:cNvSpPr txBox="1">
            <a:spLocks noChangeArrowheads="1"/>
          </p:cNvSpPr>
          <p:nvPr/>
        </p:nvSpPr>
        <p:spPr bwMode="auto">
          <a:xfrm>
            <a:off x="119336" y="6606437"/>
            <a:ext cx="87484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dirty="0">
                <a:solidFill>
                  <a:srgbClr val="000000"/>
                </a:solidFill>
                <a:ea typeface="ＭＳ Ｐゴシック" charset="0"/>
                <a:cs typeface="Arial" charset="0"/>
              </a:rPr>
              <a:t>Source: </a:t>
            </a:r>
            <a:r>
              <a:rPr lang="en-US" sz="900" dirty="0">
                <a:solidFill>
                  <a:prstClr val="black"/>
                </a:solidFill>
                <a:ea typeface="ＭＳ Ｐゴシック" charset="0"/>
                <a:cs typeface="Arial" charset="0"/>
              </a:rPr>
              <a:t>Prepared by  </a:t>
            </a:r>
            <a:r>
              <a:rPr lang="en-US" sz="900" dirty="0">
                <a:solidFill>
                  <a:prstClr val="black"/>
                </a:solidFill>
                <a:ea typeface="ＭＳ Ｐゴシック" charset="0"/>
                <a:cs typeface="Arial" charset="0"/>
                <a:hlinkClick r:id="rId3"/>
              </a:rPr>
              <a:t>www.aidsdatahub.org</a:t>
            </a:r>
            <a:r>
              <a:rPr lang="en-US" sz="900" dirty="0">
                <a:solidFill>
                  <a:prstClr val="black"/>
                </a:solidFill>
                <a:ea typeface="ＭＳ Ｐゴシック" charset="0"/>
                <a:cs typeface="Arial" charset="0"/>
              </a:rPr>
              <a:t> based on data from UNAIDS HIV Financial Dashboard, NASA reports, and World Bank 2021 Country Classification</a:t>
            </a:r>
            <a:endParaRPr lang="en-US" sz="900" dirty="0">
              <a:solidFill>
                <a:prstClr val="black"/>
              </a:solidFill>
              <a:ea typeface="ＭＳ Ｐゴシック" charset="0"/>
              <a:cs typeface="Arial" charset="0"/>
              <a:hlinkClick r:id="rId4"/>
            </a:endParaRPr>
          </a:p>
        </p:txBody>
      </p:sp>
      <p:graphicFrame>
        <p:nvGraphicFramePr>
          <p:cNvPr id="10" name="Chart 9">
            <a:extLst>
              <a:ext uri="{FF2B5EF4-FFF2-40B4-BE49-F238E27FC236}">
                <a16:creationId xmlns:a16="http://schemas.microsoft.com/office/drawing/2014/main" id="{98C32136-E460-4D2F-BE10-1AE89F97CF1E}"/>
              </a:ext>
            </a:extLst>
          </p:cNvPr>
          <p:cNvGraphicFramePr>
            <a:graphicFrameLocks noGrp="1"/>
          </p:cNvGraphicFramePr>
          <p:nvPr>
            <p:extLst>
              <p:ext uri="{D42A27DB-BD31-4B8C-83A1-F6EECF244321}">
                <p14:modId xmlns:p14="http://schemas.microsoft.com/office/powerpoint/2010/main" val="3673898263"/>
              </p:ext>
            </p:extLst>
          </p:nvPr>
        </p:nvGraphicFramePr>
        <p:xfrm>
          <a:off x="1127448" y="2198889"/>
          <a:ext cx="9201150" cy="45229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63766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1CB44AA7-A80A-42B0-8131-01F807312FED}"/>
              </a:ext>
            </a:extLst>
          </p:cNvPr>
          <p:cNvGraphicFramePr>
            <a:graphicFrameLocks noGrp="1"/>
          </p:cNvGraphicFramePr>
          <p:nvPr>
            <p:extLst>
              <p:ext uri="{D42A27DB-BD31-4B8C-83A1-F6EECF244321}">
                <p14:modId xmlns:p14="http://schemas.microsoft.com/office/powerpoint/2010/main" val="1662619635"/>
              </p:ext>
            </p:extLst>
          </p:nvPr>
        </p:nvGraphicFramePr>
        <p:xfrm>
          <a:off x="1495425" y="2198889"/>
          <a:ext cx="9201150" cy="452296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6474" y="1435926"/>
            <a:ext cx="11203563" cy="504000"/>
          </a:xfrm>
          <a:noFill/>
        </p:spPr>
        <p:txBody>
          <a:bodyPr/>
          <a:lstStyle/>
          <a:p>
            <a:r>
              <a:rPr lang="en-US" dirty="0"/>
              <a:t>Proportion of HIV expenditure from domestic public sources in ASEAN, latest available year, 2017-2020</a:t>
            </a:r>
            <a:endParaRPr lang="en-GB" dirty="0"/>
          </a:p>
        </p:txBody>
      </p:sp>
      <p:sp>
        <p:nvSpPr>
          <p:cNvPr id="7" name="TextBox 6"/>
          <p:cNvSpPr txBox="1"/>
          <p:nvPr/>
        </p:nvSpPr>
        <p:spPr>
          <a:xfrm>
            <a:off x="7325581" y="6326501"/>
            <a:ext cx="4104456" cy="261610"/>
          </a:xfrm>
          <a:prstGeom prst="rect">
            <a:avLst/>
          </a:prstGeom>
          <a:noFill/>
          <a:ln w="12700">
            <a:solidFill>
              <a:sysClr val="window" lastClr="FFFFFF">
                <a:lumMod val="50000"/>
              </a:sysClr>
            </a:solidFill>
            <a:prstDash val="sysDash"/>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defRPr/>
            </a:pPr>
            <a:r>
              <a:rPr lang="en-GB" kern="0" dirty="0">
                <a:solidFill>
                  <a:sysClr val="windowText" lastClr="000000"/>
                </a:solidFill>
                <a:latin typeface="Arial"/>
              </a:rPr>
              <a:t>AIDS spending data is not available for Brunei Darussalam</a:t>
            </a:r>
          </a:p>
        </p:txBody>
      </p:sp>
      <p:sp>
        <p:nvSpPr>
          <p:cNvPr id="9" name="Text Box 240">
            <a:extLst>
              <a:ext uri="{FF2B5EF4-FFF2-40B4-BE49-F238E27FC236}">
                <a16:creationId xmlns:a16="http://schemas.microsoft.com/office/drawing/2014/main" id="{55539A84-E5DE-1B76-B655-4793C4393209}"/>
              </a:ext>
            </a:extLst>
          </p:cNvPr>
          <p:cNvSpPr txBox="1">
            <a:spLocks noChangeArrowheads="1"/>
          </p:cNvSpPr>
          <p:nvPr/>
        </p:nvSpPr>
        <p:spPr bwMode="auto">
          <a:xfrm>
            <a:off x="119336" y="6606437"/>
            <a:ext cx="87484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dirty="0">
                <a:solidFill>
                  <a:srgbClr val="000000"/>
                </a:solidFill>
                <a:ea typeface="ＭＳ Ｐゴシック" charset="0"/>
                <a:cs typeface="Arial" charset="0"/>
              </a:rPr>
              <a:t>Source: </a:t>
            </a:r>
            <a:r>
              <a:rPr lang="en-US" sz="900" dirty="0">
                <a:solidFill>
                  <a:prstClr val="black"/>
                </a:solidFill>
                <a:ea typeface="ＭＳ Ｐゴシック" charset="0"/>
                <a:cs typeface="Arial" charset="0"/>
              </a:rPr>
              <a:t>Prepared by  </a:t>
            </a:r>
            <a:r>
              <a:rPr lang="en-US" sz="900" dirty="0">
                <a:solidFill>
                  <a:prstClr val="black"/>
                </a:solidFill>
                <a:ea typeface="ＭＳ Ｐゴシック" charset="0"/>
                <a:cs typeface="Arial" charset="0"/>
                <a:hlinkClick r:id="rId4"/>
              </a:rPr>
              <a:t>www.aidsdatahub.org</a:t>
            </a:r>
            <a:r>
              <a:rPr lang="en-US" sz="900" dirty="0">
                <a:solidFill>
                  <a:prstClr val="black"/>
                </a:solidFill>
                <a:ea typeface="ＭＳ Ｐゴシック" charset="0"/>
                <a:cs typeface="Arial" charset="0"/>
              </a:rPr>
              <a:t> based on data from UNAIDS HIV Financial Dashboard</a:t>
            </a:r>
            <a:endParaRPr lang="en-US" sz="900" dirty="0">
              <a:solidFill>
                <a:prstClr val="black"/>
              </a:solidFill>
              <a:ea typeface="ＭＳ Ｐゴシック" charset="0"/>
              <a:cs typeface="Arial" charset="0"/>
              <a:hlinkClick r:id="rId5"/>
            </a:endParaRPr>
          </a:p>
        </p:txBody>
      </p:sp>
    </p:spTree>
    <p:extLst>
      <p:ext uri="{BB962C8B-B14F-4D97-AF65-F5344CB8AC3E}">
        <p14:creationId xmlns:p14="http://schemas.microsoft.com/office/powerpoint/2010/main" val="1690187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ONLINEALLOWACCESS" val="1"/>
  <p:tag name="ISPRINGONLINEUPLOADPRESENTATION" val="1"/>
  <p:tag name="ISPRINGONLINEALLOWDOWNLOAD" val="1"/>
  <p:tag name="ISPRINGONLINETOPIC" val="Education"/>
  <p:tag name="ISPRINGONLINELANG" val="en"/>
</p:tagLst>
</file>

<file path=ppt/theme/theme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10806</TotalTime>
  <Words>1101</Words>
  <Application>Microsoft Office PowerPoint</Application>
  <PresentationFormat>Widescreen</PresentationFormat>
  <Paragraphs>247</Paragraphs>
  <Slides>26</Slides>
  <Notes>8</Notes>
  <HiddenSlides>1</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26</vt:i4>
      </vt:variant>
    </vt:vector>
  </HeadingPairs>
  <TitlesOfParts>
    <vt:vector size="35" baseType="lpstr">
      <vt:lpstr>Arial</vt:lpstr>
      <vt:lpstr>Calibri</vt:lpstr>
      <vt:lpstr>10_Office Theme</vt:lpstr>
      <vt:lpstr>Layout with Latest!</vt:lpstr>
      <vt:lpstr>1_Cover Design</vt:lpstr>
      <vt:lpstr>2_Cover Design</vt:lpstr>
      <vt:lpstr>3_Layout with Latest!</vt:lpstr>
      <vt:lpstr>8_Layout</vt:lpstr>
      <vt:lpstr>22_Layout with Latest!</vt:lpstr>
      <vt:lpstr>HIV Expenditure</vt:lpstr>
      <vt:lpstr>Data availability </vt:lpstr>
      <vt:lpstr>Data availability on AIDS spending data, Asia  </vt:lpstr>
      <vt:lpstr>Data availability on AIDS spending data, the Pacific</vt:lpstr>
      <vt:lpstr>Total AIDS spending and  financing sources</vt:lpstr>
      <vt:lpstr>Domestic funding is increasing, while financing from international sources is leveling off</vt:lpstr>
      <vt:lpstr>Proportion of HIV expenditure from domestic public sources in Asia, latest available year, 2012-2020 </vt:lpstr>
      <vt:lpstr>Proportion of HIV expenditure from domestic public sources in the Pacific, latest available year, 2013 - 2019</vt:lpstr>
      <vt:lpstr>Proportion of HIV expenditure from domestic public sources in ASEAN, latest available year, 2017-2020</vt:lpstr>
      <vt:lpstr>Proportion of HIV expenditure from domestic public sources in  SAARC, latest available year, 2018-2020</vt:lpstr>
      <vt:lpstr>Domestic public spending trend in South-East Asia, 2005-2020 </vt:lpstr>
      <vt:lpstr>Domestic public spending trend in South Asia, 2006-2020 </vt:lpstr>
      <vt:lpstr>Domestic public spending trend in East Asia, 2006-2020 </vt:lpstr>
      <vt:lpstr>Domestic public spending trend in the Pacific, 2007-2019 </vt:lpstr>
      <vt:lpstr>Spending by service category </vt:lpstr>
      <vt:lpstr>Percent distribution of AIDS spending by category, South-East Asia, latest available year, 2017-2020</vt:lpstr>
      <vt:lpstr>Percent distribution of AIDS spending by category, East Asia, latest available year, 2011 - 2019</vt:lpstr>
      <vt:lpstr>Percent distribution of AIDS spending by category, South Asia, latest available year, 2018-2020</vt:lpstr>
      <vt:lpstr>Percent distribution of AIDS spending by category, ASEAN countries, latest available year, 2017-2020</vt:lpstr>
      <vt:lpstr>Percent distribution of AIDS spending by category, the Pacific, 2013-2019</vt:lpstr>
      <vt:lpstr>Prevention spending</vt:lpstr>
      <vt:lpstr>Spending on prevention by financing source, Asia and the Pacific, latest available year, 2016-2020</vt:lpstr>
      <vt:lpstr>Proportion of prevention spending by category in Asia and the Pacific, latest available data, 2016-2020</vt:lpstr>
      <vt:lpstr>Care and treatment spending</vt:lpstr>
      <vt:lpstr>Spending on care and treatment by financing source, latest available year, 2016-2020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epidemic and response in Asia and the Pacific</dc:title>
  <dc:creator>Data Hub</dc:creator>
  <cp:lastModifiedBy>RWODZI, Desire Tarwireyi</cp:lastModifiedBy>
  <cp:revision>777</cp:revision>
  <dcterms:created xsi:type="dcterms:W3CDTF">2013-08-13T11:30:22Z</dcterms:created>
  <dcterms:modified xsi:type="dcterms:W3CDTF">2022-06-09T06:49:16Z</dcterms:modified>
</cp:coreProperties>
</file>