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theme/themeOverride7.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theme/themeOverride10.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13.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6.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18.xml" ContentType="application/vnd.openxmlformats-officedocument.themeOverrid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theme/themeOverride19.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20.xml" ContentType="application/vnd.openxmlformats-officedocument.themeOverride+xml"/>
  <Override PartName="/ppt/charts/chart15.xml" ContentType="application/vnd.openxmlformats-officedocument.drawingml.chart+xml"/>
  <Override PartName="/ppt/theme/themeOverride21.xml" ContentType="application/vnd.openxmlformats-officedocument.themeOverride+xml"/>
  <Override PartName="/ppt/drawings/drawing7.xml" ContentType="application/vnd.openxmlformats-officedocument.drawingml.chartshapes+xml"/>
  <Override PartName="/ppt/charts/chart16.xml" ContentType="application/vnd.openxmlformats-officedocument.drawingml.chart+xml"/>
  <Override PartName="/ppt/theme/themeOverride22.xml" ContentType="application/vnd.openxmlformats-officedocument.themeOverride+xml"/>
  <Override PartName="/ppt/drawings/drawing8.xml" ContentType="application/vnd.openxmlformats-officedocument.drawingml.chartshapes+xml"/>
  <Override PartName="/ppt/theme/themeOverride23.xml" ContentType="application/vnd.openxmlformats-officedocument.themeOverride+xml"/>
  <Override PartName="/ppt/theme/themeOverride24.xml" ContentType="application/vnd.openxmlformats-officedocument.themeOverr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5.xml" ContentType="application/vnd.openxmlformats-officedocument.themeOverr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6.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7.xml" ContentType="application/vnd.openxmlformats-officedocument.themeOverr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8.xml" ContentType="application/vnd.openxmlformats-officedocument.themeOverride+xml"/>
  <Override PartName="/ppt/charts/chart21.xml" ContentType="application/vnd.openxmlformats-officedocument.drawingml.chart+xml"/>
  <Override PartName="/ppt/theme/themeOverride29.xml" ContentType="application/vnd.openxmlformats-officedocument.themeOverride+xml"/>
  <Override PartName="/ppt/charts/chart22.xml" ContentType="application/vnd.openxmlformats-officedocument.drawingml.chart+xml"/>
  <Override PartName="/ppt/theme/themeOverride30.xml" ContentType="application/vnd.openxmlformats-officedocument.themeOverride+xml"/>
  <Override PartName="/ppt/theme/themeOverride31.xml" ContentType="application/vnd.openxmlformats-officedocument.themeOverr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2.xml" ContentType="application/vnd.openxmlformats-officedocument.themeOverride+xml"/>
  <Override PartName="/ppt/theme/themeOverride33.xml" ContentType="application/vnd.openxmlformats-officedocument.themeOverride+xml"/>
  <Override PartName="/ppt/notesSlides/notesSlide18.xml" ContentType="application/vnd.openxmlformats-officedocument.presentationml.notesSlide+xml"/>
  <Override PartName="/ppt/charts/chart24.xml" ContentType="application/vnd.openxmlformats-officedocument.drawingml.chart+xml"/>
  <Override PartName="/ppt/theme/themeOverride34.xml" ContentType="application/vnd.openxmlformats-officedocument.themeOverrid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5.xml" ContentType="application/vnd.openxmlformats-officedocument.themeOverride+xml"/>
  <Override PartName="/ppt/theme/themeOverride36.xml" ContentType="application/vnd.openxmlformats-officedocument.themeOverride+xml"/>
  <Override PartName="/ppt/notesSlides/notesSlide19.xml" ContentType="application/vnd.openxmlformats-officedocument.presentationml.notesSlid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7.xml" ContentType="application/vnd.openxmlformats-officedocument.themeOverr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8.xml" ContentType="application/vnd.openxmlformats-officedocument.themeOverrid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9.xml" ContentType="application/vnd.openxmlformats-officedocument.themeOverrid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0.xml" ContentType="application/vnd.openxmlformats-officedocument.themeOverride+xml"/>
  <Override PartName="/ppt/charts/chartEx1.xml" ContentType="application/vnd.ms-office.chartex+xml"/>
  <Override PartName="/ppt/charts/style14.xml" ContentType="application/vnd.ms-office.chartstyle+xml"/>
  <Override PartName="/ppt/charts/colors14.xml" ContentType="application/vnd.ms-office.chartcolorstyle+xml"/>
  <Override PartName="/ppt/theme/themeOverride41.xml" ContentType="application/vnd.openxmlformats-officedocument.themeOverrid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708" r:id="rId3"/>
    <p:sldMasterId id="2147483717" r:id="rId4"/>
    <p:sldMasterId id="2147483731" r:id="rId5"/>
  </p:sldMasterIdLst>
  <p:notesMasterIdLst>
    <p:notesMasterId r:id="rId40"/>
  </p:notesMasterIdLst>
  <p:sldIdLst>
    <p:sldId id="257" r:id="rId6"/>
    <p:sldId id="258" r:id="rId7"/>
    <p:sldId id="259" r:id="rId8"/>
    <p:sldId id="5033" r:id="rId9"/>
    <p:sldId id="264" r:id="rId10"/>
    <p:sldId id="5032" r:id="rId11"/>
    <p:sldId id="2973" r:id="rId12"/>
    <p:sldId id="4975" r:id="rId13"/>
    <p:sldId id="4983" r:id="rId14"/>
    <p:sldId id="848" r:id="rId15"/>
    <p:sldId id="501" r:id="rId16"/>
    <p:sldId id="320" r:id="rId17"/>
    <p:sldId id="321" r:id="rId18"/>
    <p:sldId id="324" r:id="rId19"/>
    <p:sldId id="325" r:id="rId20"/>
    <p:sldId id="273" r:id="rId21"/>
    <p:sldId id="4981" r:id="rId22"/>
    <p:sldId id="859" r:id="rId23"/>
    <p:sldId id="860" r:id="rId24"/>
    <p:sldId id="861" r:id="rId25"/>
    <p:sldId id="538" r:id="rId26"/>
    <p:sldId id="278" r:id="rId27"/>
    <p:sldId id="5029" r:id="rId28"/>
    <p:sldId id="5030" r:id="rId29"/>
    <p:sldId id="5031" r:id="rId30"/>
    <p:sldId id="260" r:id="rId31"/>
    <p:sldId id="261" r:id="rId32"/>
    <p:sldId id="3015" r:id="rId33"/>
    <p:sldId id="5028" r:id="rId34"/>
    <p:sldId id="459" r:id="rId35"/>
    <p:sldId id="267" r:id="rId36"/>
    <p:sldId id="268" r:id="rId37"/>
    <p:sldId id="272" r:id="rId38"/>
    <p:sldId id="30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99FF"/>
    <a:srgbClr val="FF9933"/>
    <a:srgbClr val="33CCCC"/>
    <a:srgbClr val="FF7C80"/>
    <a:srgbClr val="009999"/>
    <a:srgbClr val="0CBCC1"/>
    <a:srgbClr val="00CCFF"/>
    <a:srgbClr val="78A7B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989EF-FD36-4537-900D-E4958B8F9C42}" v="1" dt="2022-05-25T02:24:4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60" autoAdjust="0"/>
  </p:normalViewPr>
  <p:slideViewPr>
    <p:cSldViewPr>
      <p:cViewPr varScale="1">
        <p:scale>
          <a:sx n="100" d="100"/>
          <a:sy n="100" d="100"/>
        </p:scale>
        <p:origin x="876"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E48989EF-FD36-4537-900D-E4958B8F9C42}"/>
    <pc:docChg chg="modSld">
      <pc:chgData name="RWODZI, Desire Tarwireyi" userId="f2e414da-657a-4eae-9cb2-9d4947cf517c" providerId="ADAL" clId="{E48989EF-FD36-4537-900D-E4958B8F9C42}" dt="2022-05-25T02:25:10.965" v="6" actId="121"/>
      <pc:docMkLst>
        <pc:docMk/>
      </pc:docMkLst>
      <pc:sldChg chg="modSp mod modShow">
        <pc:chgData name="RWODZI, Desire Tarwireyi" userId="f2e414da-657a-4eae-9cb2-9d4947cf517c" providerId="ADAL" clId="{E48989EF-FD36-4537-900D-E4958B8F9C42}" dt="2022-05-25T02:25:10.965" v="6" actId="121"/>
        <pc:sldMkLst>
          <pc:docMk/>
          <pc:sldMk cId="1154392924" sldId="257"/>
        </pc:sldMkLst>
        <pc:spChg chg="mod">
          <ac:chgData name="RWODZI, Desire Tarwireyi" userId="f2e414da-657a-4eae-9cb2-9d4947cf517c" providerId="ADAL" clId="{E48989EF-FD36-4537-900D-E4958B8F9C42}" dt="2022-05-25T02:25:10.965" v="6" actId="121"/>
          <ac:spMkLst>
            <pc:docMk/>
            <pc:sldMk cId="1154392924" sldId="257"/>
            <ac:spMk id="3" creationId="{00000000-0000-0000-0000-000000000000}"/>
          </ac:spMkLst>
        </pc:spChg>
        <pc:spChg chg="mod">
          <ac:chgData name="RWODZI, Desire Tarwireyi" userId="f2e414da-657a-4eae-9cb2-9d4947cf517c" providerId="ADAL" clId="{E48989EF-FD36-4537-900D-E4958B8F9C42}" dt="2022-05-25T02:24:49.962" v="2" actId="1076"/>
          <ac:spMkLst>
            <pc:docMk/>
            <pc:sldMk cId="1154392924" sldId="257"/>
            <ac:spMk id="28674" creationId="{00000000-0000-0000-0000-000000000000}"/>
          </ac:spMkLst>
        </pc:spChg>
      </pc:sldChg>
      <pc:sldChg chg="mod modShow">
        <pc:chgData name="RWODZI, Desire Tarwireyi" userId="f2e414da-657a-4eae-9cb2-9d4947cf517c" providerId="ADAL" clId="{E48989EF-FD36-4537-900D-E4958B8F9C42}" dt="2022-05-25T02:24:32.725" v="1" actId="729"/>
        <pc:sldMkLst>
          <pc:docMk/>
          <pc:sldMk cId="2340599655" sldId="258"/>
        </pc:sldMkLst>
      </pc:sldChg>
      <pc:sldChg chg="mod modShow">
        <pc:chgData name="RWODZI, Desire Tarwireyi" userId="f2e414da-657a-4eae-9cb2-9d4947cf517c" providerId="ADAL" clId="{E48989EF-FD36-4537-900D-E4958B8F9C42}" dt="2022-05-25T02:24:32.725" v="1" actId="729"/>
        <pc:sldMkLst>
          <pc:docMk/>
          <pc:sldMk cId="2899747464" sldId="259"/>
        </pc:sldMkLst>
      </pc:sldChg>
      <pc:sldChg chg="mod modShow">
        <pc:chgData name="RWODZI, Desire Tarwireyi" userId="f2e414da-657a-4eae-9cb2-9d4947cf517c" providerId="ADAL" clId="{E48989EF-FD36-4537-900D-E4958B8F9C42}" dt="2022-05-25T02:24:32.725" v="1" actId="729"/>
        <pc:sldMkLst>
          <pc:docMk/>
          <pc:sldMk cId="955345231" sldId="260"/>
        </pc:sldMkLst>
      </pc:sldChg>
      <pc:sldChg chg="mod modShow">
        <pc:chgData name="RWODZI, Desire Tarwireyi" userId="f2e414da-657a-4eae-9cb2-9d4947cf517c" providerId="ADAL" clId="{E48989EF-FD36-4537-900D-E4958B8F9C42}" dt="2022-05-25T02:24:32.725" v="1" actId="729"/>
        <pc:sldMkLst>
          <pc:docMk/>
          <pc:sldMk cId="757113628" sldId="261"/>
        </pc:sldMkLst>
      </pc:sldChg>
      <pc:sldChg chg="mod modShow">
        <pc:chgData name="RWODZI, Desire Tarwireyi" userId="f2e414da-657a-4eae-9cb2-9d4947cf517c" providerId="ADAL" clId="{E48989EF-FD36-4537-900D-E4958B8F9C42}" dt="2022-05-25T02:24:32.725" v="1" actId="729"/>
        <pc:sldMkLst>
          <pc:docMk/>
          <pc:sldMk cId="2748299658" sldId="264"/>
        </pc:sldMkLst>
      </pc:sldChg>
      <pc:sldChg chg="mod modShow">
        <pc:chgData name="RWODZI, Desire Tarwireyi" userId="f2e414da-657a-4eae-9cb2-9d4947cf517c" providerId="ADAL" clId="{E48989EF-FD36-4537-900D-E4958B8F9C42}" dt="2022-05-25T02:24:32.725" v="1" actId="729"/>
        <pc:sldMkLst>
          <pc:docMk/>
          <pc:sldMk cId="2694959745" sldId="267"/>
        </pc:sldMkLst>
      </pc:sldChg>
      <pc:sldChg chg="mod modShow">
        <pc:chgData name="RWODZI, Desire Tarwireyi" userId="f2e414da-657a-4eae-9cb2-9d4947cf517c" providerId="ADAL" clId="{E48989EF-FD36-4537-900D-E4958B8F9C42}" dt="2022-05-25T02:24:32.725" v="1" actId="729"/>
        <pc:sldMkLst>
          <pc:docMk/>
          <pc:sldMk cId="2929509858" sldId="268"/>
        </pc:sldMkLst>
      </pc:sldChg>
      <pc:sldChg chg="mod modShow">
        <pc:chgData name="RWODZI, Desire Tarwireyi" userId="f2e414da-657a-4eae-9cb2-9d4947cf517c" providerId="ADAL" clId="{E48989EF-FD36-4537-900D-E4958B8F9C42}" dt="2022-05-25T02:24:32.725" v="1" actId="729"/>
        <pc:sldMkLst>
          <pc:docMk/>
          <pc:sldMk cId="586709147" sldId="272"/>
        </pc:sldMkLst>
      </pc:sldChg>
      <pc:sldChg chg="mod modShow">
        <pc:chgData name="RWODZI, Desire Tarwireyi" userId="f2e414da-657a-4eae-9cb2-9d4947cf517c" providerId="ADAL" clId="{E48989EF-FD36-4537-900D-E4958B8F9C42}" dt="2022-05-25T02:24:32.725" v="1" actId="729"/>
        <pc:sldMkLst>
          <pc:docMk/>
          <pc:sldMk cId="575233045" sldId="273"/>
        </pc:sldMkLst>
      </pc:sldChg>
      <pc:sldChg chg="mod modShow">
        <pc:chgData name="RWODZI, Desire Tarwireyi" userId="f2e414da-657a-4eae-9cb2-9d4947cf517c" providerId="ADAL" clId="{E48989EF-FD36-4537-900D-E4958B8F9C42}" dt="2022-05-25T02:24:32.725" v="1" actId="729"/>
        <pc:sldMkLst>
          <pc:docMk/>
          <pc:sldMk cId="4051797776" sldId="278"/>
        </pc:sldMkLst>
      </pc:sldChg>
      <pc:sldChg chg="mod modShow">
        <pc:chgData name="RWODZI, Desire Tarwireyi" userId="f2e414da-657a-4eae-9cb2-9d4947cf517c" providerId="ADAL" clId="{E48989EF-FD36-4537-900D-E4958B8F9C42}" dt="2022-05-25T02:24:32.725" v="1" actId="729"/>
        <pc:sldMkLst>
          <pc:docMk/>
          <pc:sldMk cId="2046338014" sldId="300"/>
        </pc:sldMkLst>
      </pc:sldChg>
      <pc:sldChg chg="mod modShow">
        <pc:chgData name="RWODZI, Desire Tarwireyi" userId="f2e414da-657a-4eae-9cb2-9d4947cf517c" providerId="ADAL" clId="{E48989EF-FD36-4537-900D-E4958B8F9C42}" dt="2022-05-25T02:24:32.725" v="1" actId="729"/>
        <pc:sldMkLst>
          <pc:docMk/>
          <pc:sldMk cId="320424907" sldId="320"/>
        </pc:sldMkLst>
      </pc:sldChg>
      <pc:sldChg chg="mod modShow">
        <pc:chgData name="RWODZI, Desire Tarwireyi" userId="f2e414da-657a-4eae-9cb2-9d4947cf517c" providerId="ADAL" clId="{E48989EF-FD36-4537-900D-E4958B8F9C42}" dt="2022-05-25T02:24:32.725" v="1" actId="729"/>
        <pc:sldMkLst>
          <pc:docMk/>
          <pc:sldMk cId="2041008920" sldId="321"/>
        </pc:sldMkLst>
      </pc:sldChg>
      <pc:sldChg chg="mod modShow">
        <pc:chgData name="RWODZI, Desire Tarwireyi" userId="f2e414da-657a-4eae-9cb2-9d4947cf517c" providerId="ADAL" clId="{E48989EF-FD36-4537-900D-E4958B8F9C42}" dt="2022-05-25T02:24:32.725" v="1" actId="729"/>
        <pc:sldMkLst>
          <pc:docMk/>
          <pc:sldMk cId="652775379" sldId="324"/>
        </pc:sldMkLst>
      </pc:sldChg>
      <pc:sldChg chg="mod modShow">
        <pc:chgData name="RWODZI, Desire Tarwireyi" userId="f2e414da-657a-4eae-9cb2-9d4947cf517c" providerId="ADAL" clId="{E48989EF-FD36-4537-900D-E4958B8F9C42}" dt="2022-05-25T02:24:32.725" v="1" actId="729"/>
        <pc:sldMkLst>
          <pc:docMk/>
          <pc:sldMk cId="685634946" sldId="325"/>
        </pc:sldMkLst>
      </pc:sldChg>
      <pc:sldChg chg="mod modShow">
        <pc:chgData name="RWODZI, Desire Tarwireyi" userId="f2e414da-657a-4eae-9cb2-9d4947cf517c" providerId="ADAL" clId="{E48989EF-FD36-4537-900D-E4958B8F9C42}" dt="2022-05-25T02:24:32.725" v="1" actId="729"/>
        <pc:sldMkLst>
          <pc:docMk/>
          <pc:sldMk cId="3901204988" sldId="459"/>
        </pc:sldMkLst>
      </pc:sldChg>
      <pc:sldChg chg="mod modShow">
        <pc:chgData name="RWODZI, Desire Tarwireyi" userId="f2e414da-657a-4eae-9cb2-9d4947cf517c" providerId="ADAL" clId="{E48989EF-FD36-4537-900D-E4958B8F9C42}" dt="2022-05-25T02:24:32.725" v="1" actId="729"/>
        <pc:sldMkLst>
          <pc:docMk/>
          <pc:sldMk cId="4217591833" sldId="501"/>
        </pc:sldMkLst>
      </pc:sldChg>
      <pc:sldChg chg="mod modShow">
        <pc:chgData name="RWODZI, Desire Tarwireyi" userId="f2e414da-657a-4eae-9cb2-9d4947cf517c" providerId="ADAL" clId="{E48989EF-FD36-4537-900D-E4958B8F9C42}" dt="2022-05-25T02:24:32.725" v="1" actId="729"/>
        <pc:sldMkLst>
          <pc:docMk/>
          <pc:sldMk cId="3941817236" sldId="538"/>
        </pc:sldMkLst>
      </pc:sldChg>
      <pc:sldChg chg="mod modShow">
        <pc:chgData name="RWODZI, Desire Tarwireyi" userId="f2e414da-657a-4eae-9cb2-9d4947cf517c" providerId="ADAL" clId="{E48989EF-FD36-4537-900D-E4958B8F9C42}" dt="2022-05-25T02:24:32.725" v="1" actId="729"/>
        <pc:sldMkLst>
          <pc:docMk/>
          <pc:sldMk cId="2412282727" sldId="848"/>
        </pc:sldMkLst>
      </pc:sldChg>
      <pc:sldChg chg="mod modShow">
        <pc:chgData name="RWODZI, Desire Tarwireyi" userId="f2e414da-657a-4eae-9cb2-9d4947cf517c" providerId="ADAL" clId="{E48989EF-FD36-4537-900D-E4958B8F9C42}" dt="2022-05-25T02:24:32.725" v="1" actId="729"/>
        <pc:sldMkLst>
          <pc:docMk/>
          <pc:sldMk cId="1578293513" sldId="859"/>
        </pc:sldMkLst>
      </pc:sldChg>
      <pc:sldChg chg="mod modShow">
        <pc:chgData name="RWODZI, Desire Tarwireyi" userId="f2e414da-657a-4eae-9cb2-9d4947cf517c" providerId="ADAL" clId="{E48989EF-FD36-4537-900D-E4958B8F9C42}" dt="2022-05-25T02:24:32.725" v="1" actId="729"/>
        <pc:sldMkLst>
          <pc:docMk/>
          <pc:sldMk cId="686350979" sldId="860"/>
        </pc:sldMkLst>
      </pc:sldChg>
      <pc:sldChg chg="mod modShow">
        <pc:chgData name="RWODZI, Desire Tarwireyi" userId="f2e414da-657a-4eae-9cb2-9d4947cf517c" providerId="ADAL" clId="{E48989EF-FD36-4537-900D-E4958B8F9C42}" dt="2022-05-25T02:24:32.725" v="1" actId="729"/>
        <pc:sldMkLst>
          <pc:docMk/>
          <pc:sldMk cId="2143271014" sldId="861"/>
        </pc:sldMkLst>
      </pc:sldChg>
      <pc:sldChg chg="mod modShow">
        <pc:chgData name="RWODZI, Desire Tarwireyi" userId="f2e414da-657a-4eae-9cb2-9d4947cf517c" providerId="ADAL" clId="{E48989EF-FD36-4537-900D-E4958B8F9C42}" dt="2022-05-25T02:24:32.725" v="1" actId="729"/>
        <pc:sldMkLst>
          <pc:docMk/>
          <pc:sldMk cId="252063521" sldId="2973"/>
        </pc:sldMkLst>
      </pc:sldChg>
      <pc:sldChg chg="mod modShow">
        <pc:chgData name="RWODZI, Desire Tarwireyi" userId="f2e414da-657a-4eae-9cb2-9d4947cf517c" providerId="ADAL" clId="{E48989EF-FD36-4537-900D-E4958B8F9C42}" dt="2022-05-25T02:24:32.725" v="1" actId="729"/>
        <pc:sldMkLst>
          <pc:docMk/>
          <pc:sldMk cId="524002939" sldId="3015"/>
        </pc:sldMkLst>
      </pc:sldChg>
      <pc:sldChg chg="mod modShow">
        <pc:chgData name="RWODZI, Desire Tarwireyi" userId="f2e414da-657a-4eae-9cb2-9d4947cf517c" providerId="ADAL" clId="{E48989EF-FD36-4537-900D-E4958B8F9C42}" dt="2022-05-25T02:24:32.725" v="1" actId="729"/>
        <pc:sldMkLst>
          <pc:docMk/>
          <pc:sldMk cId="3795053748" sldId="4975"/>
        </pc:sldMkLst>
      </pc:sldChg>
      <pc:sldChg chg="mod modShow">
        <pc:chgData name="RWODZI, Desire Tarwireyi" userId="f2e414da-657a-4eae-9cb2-9d4947cf517c" providerId="ADAL" clId="{E48989EF-FD36-4537-900D-E4958B8F9C42}" dt="2022-05-25T02:24:32.725" v="1" actId="729"/>
        <pc:sldMkLst>
          <pc:docMk/>
          <pc:sldMk cId="950294723" sldId="4981"/>
        </pc:sldMkLst>
      </pc:sldChg>
      <pc:sldChg chg="mod modShow">
        <pc:chgData name="RWODZI, Desire Tarwireyi" userId="f2e414da-657a-4eae-9cb2-9d4947cf517c" providerId="ADAL" clId="{E48989EF-FD36-4537-900D-E4958B8F9C42}" dt="2022-05-25T02:24:32.725" v="1" actId="729"/>
        <pc:sldMkLst>
          <pc:docMk/>
          <pc:sldMk cId="202227970" sldId="4983"/>
        </pc:sldMkLst>
      </pc:sldChg>
      <pc:sldChg chg="mod modShow">
        <pc:chgData name="RWODZI, Desire Tarwireyi" userId="f2e414da-657a-4eae-9cb2-9d4947cf517c" providerId="ADAL" clId="{E48989EF-FD36-4537-900D-E4958B8F9C42}" dt="2022-05-25T02:24:32.725" v="1" actId="729"/>
        <pc:sldMkLst>
          <pc:docMk/>
          <pc:sldMk cId="2288689260" sldId="5028"/>
        </pc:sldMkLst>
      </pc:sldChg>
      <pc:sldChg chg="mod modShow">
        <pc:chgData name="RWODZI, Desire Tarwireyi" userId="f2e414da-657a-4eae-9cb2-9d4947cf517c" providerId="ADAL" clId="{E48989EF-FD36-4537-900D-E4958B8F9C42}" dt="2022-05-25T02:24:32.725" v="1" actId="729"/>
        <pc:sldMkLst>
          <pc:docMk/>
          <pc:sldMk cId="2096929558" sldId="5029"/>
        </pc:sldMkLst>
      </pc:sldChg>
      <pc:sldChg chg="mod modShow">
        <pc:chgData name="RWODZI, Desire Tarwireyi" userId="f2e414da-657a-4eae-9cb2-9d4947cf517c" providerId="ADAL" clId="{E48989EF-FD36-4537-900D-E4958B8F9C42}" dt="2022-05-25T02:24:32.725" v="1" actId="729"/>
        <pc:sldMkLst>
          <pc:docMk/>
          <pc:sldMk cId="389944522" sldId="5030"/>
        </pc:sldMkLst>
      </pc:sldChg>
      <pc:sldChg chg="mod modShow">
        <pc:chgData name="RWODZI, Desire Tarwireyi" userId="f2e414da-657a-4eae-9cb2-9d4947cf517c" providerId="ADAL" clId="{E48989EF-FD36-4537-900D-E4958B8F9C42}" dt="2022-05-25T02:24:32.725" v="1" actId="729"/>
        <pc:sldMkLst>
          <pc:docMk/>
          <pc:sldMk cId="317886923" sldId="5031"/>
        </pc:sldMkLst>
      </pc:sldChg>
      <pc:sldChg chg="mod modShow">
        <pc:chgData name="RWODZI, Desire Tarwireyi" userId="f2e414da-657a-4eae-9cb2-9d4947cf517c" providerId="ADAL" clId="{E48989EF-FD36-4537-900D-E4958B8F9C42}" dt="2022-05-25T02:24:32.725" v="1" actId="729"/>
        <pc:sldMkLst>
          <pc:docMk/>
          <pc:sldMk cId="387873480" sldId="5032"/>
        </pc:sldMkLst>
      </pc:sldChg>
      <pc:sldChg chg="mod modShow">
        <pc:chgData name="RWODZI, Desire Tarwireyi" userId="f2e414da-657a-4eae-9cb2-9d4947cf517c" providerId="ADAL" clId="{E48989EF-FD36-4537-900D-E4958B8F9C42}" dt="2022-05-25T02:24:32.725" v="1" actId="729"/>
        <pc:sldMkLst>
          <pc:docMk/>
          <pc:sldMk cId="3410528140" sldId="503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1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1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9.xml"/></Relationships>
</file>

<file path=ppt/charts/_rels/chart1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0Excel%20T%20E%20M%20P%20L%20A%20T%20E%20S/PMTCT%20gap%20analysis.xlsx" TargetMode="External"/><Relationship Id="rId1" Type="http://schemas.openxmlformats.org/officeDocument/2006/relationships/themeOverride" Target="../theme/themeOverride20.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21.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0.xlsx"/><Relationship Id="rId1" Type="http://schemas.openxmlformats.org/officeDocument/2006/relationships/themeOverride" Target="../theme/themeOverride22.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4.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2.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3.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SESG\Patent_HIV%20Drug%20Price%20Trends.xlsx" TargetMode="External"/><Relationship Id="rId1" Type="http://schemas.openxmlformats.org/officeDocument/2006/relationships/themeOverride" Target="../theme/themeOverride14.xml"/></Relationships>
</file>

<file path=ppt/charts/_rels/chartEx1.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https://unaids-my.sharepoint.com/personal/rwodzid_unaids_org/Documents/4.%20Presentations/!Thematic%20slides/TB%20HIV/TB_HIV_May%202022.xlsx" TargetMode="External"/><Relationship Id="rId4" Type="http://schemas.openxmlformats.org/officeDocument/2006/relationships/themeOverride" Target="../theme/themeOverride4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188772820298641E-2"/>
          <c:y val="6.2844889042033031E-2"/>
          <c:w val="0.84782098391547212"/>
          <c:h val="0.79111329077417358"/>
        </c:manualLayout>
      </c:layout>
      <c:lineChart>
        <c:grouping val="standard"/>
        <c:varyColors val="0"/>
        <c:ser>
          <c:idx val="0"/>
          <c:order val="0"/>
          <c:tx>
            <c:strRef>
              <c:f>'F:\! My Data\! YEYU_WORKSHOP\@ ! Key Slides\! 2020\[KP testing median slide 2020 update.xlsx]KP testing_No MSW_2020 (ASE (2)'!$B$20</c:f>
              <c:strCache>
                <c:ptCount val="1"/>
                <c:pt idx="0">
                  <c:v>Bangladesh</c:v>
                </c:pt>
              </c:strCache>
            </c:strRef>
          </c:tx>
          <c:spPr>
            <a:ln w="28575" cap="rnd">
              <a:noFill/>
              <a:round/>
            </a:ln>
            <a:effectLst/>
          </c:spPr>
          <c:marker>
            <c:symbol val="circle"/>
            <c:size val="14"/>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00-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01-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02-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(2)'!$B$21:$B$24</c:f>
              <c:numCache>
                <c:formatCode>General</c:formatCode>
                <c:ptCount val="4"/>
                <c:pt idx="0">
                  <c:v>29.5</c:v>
                </c:pt>
                <c:pt idx="1">
                  <c:v>10.6</c:v>
                </c:pt>
                <c:pt idx="2">
                  <c:v>35.1</c:v>
                </c:pt>
                <c:pt idx="3">
                  <c:v>26.8</c:v>
                </c:pt>
              </c:numCache>
            </c:numRef>
          </c:val>
          <c:smooth val="0"/>
          <c:extLst>
            <c:ext xmlns:c16="http://schemas.microsoft.com/office/drawing/2014/chart" uri="{C3380CC4-5D6E-409C-BE32-E72D297353CC}">
              <c16:uniqueId val="{00000003-6A36-4271-86AC-690D50CFF29C}"/>
            </c:ext>
          </c:extLst>
        </c:ser>
        <c:ser>
          <c:idx val="1"/>
          <c:order val="1"/>
          <c:tx>
            <c:strRef>
              <c:f>'F:\! My Data\! YEYU_WORKSHOP\@ ! Key Slides\! 2020\[KP testing median slide 2020 update.xlsx]KP testing_No MSW_2020 (ASE (2)'!$C$20</c:f>
              <c:strCache>
                <c:ptCount val="1"/>
                <c:pt idx="0">
                  <c:v>Cambodia</c:v>
                </c:pt>
              </c:strCache>
            </c:strRef>
          </c:tx>
          <c:spPr>
            <a:ln w="28575" cap="rnd">
              <a:noFill/>
              <a:round/>
            </a:ln>
            <a:effectLst/>
          </c:spPr>
          <c:marker>
            <c:symbol val="circle"/>
            <c:size val="10"/>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04-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05-6A36-4271-86AC-690D50CFF29C}"/>
              </c:ext>
            </c:extLst>
          </c:dPt>
          <c:dPt>
            <c:idx val="2"/>
            <c:marker>
              <c:symbol val="circle"/>
              <c:size val="14"/>
              <c:spPr>
                <a:solidFill>
                  <a:srgbClr val="FF5050"/>
                </a:solidFill>
                <a:ln w="9525">
                  <a:noFill/>
                </a:ln>
                <a:effectLst/>
              </c:spPr>
            </c:marker>
            <c:bubble3D val="0"/>
            <c:extLst>
              <c:ext xmlns:c16="http://schemas.microsoft.com/office/drawing/2014/chart" uri="{C3380CC4-5D6E-409C-BE32-E72D297353CC}">
                <c16:uniqueId val="{00000006-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07-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(2)'!$C$21:$C$24</c:f>
              <c:numCache>
                <c:formatCode>General</c:formatCode>
                <c:ptCount val="4"/>
                <c:pt idx="0">
                  <c:v>72</c:v>
                </c:pt>
                <c:pt idx="1">
                  <c:v>51.9</c:v>
                </c:pt>
                <c:pt idx="2">
                  <c:v>66.8</c:v>
                </c:pt>
                <c:pt idx="3">
                  <c:v>75.2</c:v>
                </c:pt>
              </c:numCache>
            </c:numRef>
          </c:val>
          <c:smooth val="0"/>
          <c:extLst>
            <c:ext xmlns:c16="http://schemas.microsoft.com/office/drawing/2014/chart" uri="{C3380CC4-5D6E-409C-BE32-E72D297353CC}">
              <c16:uniqueId val="{00000008-6A36-4271-86AC-690D50CFF29C}"/>
            </c:ext>
          </c:extLst>
        </c:ser>
        <c:ser>
          <c:idx val="2"/>
          <c:order val="2"/>
          <c:tx>
            <c:strRef>
              <c:f>'F:\! My Data\! YEYU_WORKSHOP\@ ! Key Slides\! 2020\[KP testing median slide 2020 update.xlsx]KP testing_No MSW_2020 (ASE (2)'!$D$20</c:f>
              <c:strCache>
                <c:ptCount val="1"/>
                <c:pt idx="0">
                  <c:v>China</c:v>
                </c:pt>
              </c:strCache>
            </c:strRef>
          </c:tx>
          <c:spPr>
            <a:ln w="25400" cap="rnd">
              <a:noFill/>
              <a:round/>
            </a:ln>
            <a:effectLst/>
          </c:spPr>
          <c:marker>
            <c:symbol val="circle"/>
            <c:size val="14"/>
            <c:spPr>
              <a:solidFill>
                <a:srgbClr val="FF9933"/>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09-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0A-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(2)'!$D$21:$D$24</c:f>
              <c:numCache>
                <c:formatCode>General</c:formatCode>
                <c:ptCount val="4"/>
                <c:pt idx="0">
                  <c:v>54.71</c:v>
                </c:pt>
                <c:pt idx="1">
                  <c:v>62.19</c:v>
                </c:pt>
                <c:pt idx="3">
                  <c:v>56.35</c:v>
                </c:pt>
              </c:numCache>
            </c:numRef>
          </c:val>
          <c:smooth val="0"/>
          <c:extLst>
            <c:ext xmlns:c16="http://schemas.microsoft.com/office/drawing/2014/chart" uri="{C3380CC4-5D6E-409C-BE32-E72D297353CC}">
              <c16:uniqueId val="{0000000B-6A36-4271-86AC-690D50CFF29C}"/>
            </c:ext>
          </c:extLst>
        </c:ser>
        <c:ser>
          <c:idx val="3"/>
          <c:order val="3"/>
          <c:tx>
            <c:strRef>
              <c:f>'F:\! My Data\! YEYU_WORKSHOP\@ ! Key Slides\! 2020\[KP testing median slide 2020 update.xlsx]KP testing_No MSW_2020 (ASE (2)'!$E$20</c:f>
              <c:strCache>
                <c:ptCount val="1"/>
                <c:pt idx="0">
                  <c:v>Fiji</c:v>
                </c:pt>
              </c:strCache>
            </c:strRef>
          </c:tx>
          <c:spPr>
            <a:ln w="25400" cap="rnd">
              <a:noFill/>
              <a:round/>
            </a:ln>
            <a:effectLst/>
          </c:spPr>
          <c:marker>
            <c:symbol val="circle"/>
            <c:size val="14"/>
            <c:spPr>
              <a:solidFill>
                <a:srgbClr val="FFC000"/>
              </a:solidFill>
              <a:ln w="9525">
                <a:noFill/>
              </a:ln>
              <a:effectLst/>
            </c:spPr>
          </c:marker>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(2)'!$E$21:$E$24</c:f>
              <c:numCache>
                <c:formatCode>General</c:formatCode>
                <c:ptCount val="4"/>
              </c:numCache>
            </c:numRef>
          </c:val>
          <c:smooth val="0"/>
          <c:extLst>
            <c:ext xmlns:c16="http://schemas.microsoft.com/office/drawing/2014/chart" uri="{C3380CC4-5D6E-409C-BE32-E72D297353CC}">
              <c16:uniqueId val="{0000000C-6A36-4271-86AC-690D50CFF29C}"/>
            </c:ext>
          </c:extLst>
        </c:ser>
        <c:ser>
          <c:idx val="4"/>
          <c:order val="4"/>
          <c:tx>
            <c:strRef>
              <c:f>'F:\! My Data\! YEYU_WORKSHOP\@ ! Key Slides\! 2020\[KP testing median slide 2020 update.xlsx]KP testing_No MSW_2020 (ASE (2)'!$F$20</c:f>
              <c:strCache>
                <c:ptCount val="1"/>
                <c:pt idx="0">
                  <c:v>India</c:v>
                </c:pt>
              </c:strCache>
            </c:strRef>
          </c:tx>
          <c:spPr>
            <a:ln w="25400" cap="rnd">
              <a:noFill/>
              <a:round/>
            </a:ln>
            <a:effectLst/>
          </c:spPr>
          <c:marker>
            <c:symbol val="circle"/>
            <c:size val="14"/>
            <c:spPr>
              <a:solidFill>
                <a:srgbClr val="FF66FF"/>
              </a:solidFill>
              <a:ln w="9525">
                <a:noFill/>
              </a:ln>
              <a:effectLst/>
            </c:spPr>
          </c:marker>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0D-6A36-4271-86AC-690D50CFF29C}"/>
              </c:ext>
            </c:extLst>
          </c:dPt>
          <c:dPt>
            <c:idx val="2"/>
            <c:marker>
              <c:symbol val="circle"/>
              <c:size val="14"/>
              <c:spPr>
                <a:solidFill>
                  <a:srgbClr val="FF5050"/>
                </a:solidFill>
                <a:ln w="9525">
                  <a:noFill/>
                </a:ln>
                <a:effectLst/>
              </c:spPr>
            </c:marker>
            <c:bubble3D val="0"/>
            <c:extLst>
              <c:ext xmlns:c16="http://schemas.microsoft.com/office/drawing/2014/chart" uri="{C3380CC4-5D6E-409C-BE32-E72D297353CC}">
                <c16:uniqueId val="{0000000E-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0F-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(2)'!$F$21:$F$24</c:f>
              <c:numCache>
                <c:formatCode>General</c:formatCode>
                <c:ptCount val="4"/>
                <c:pt idx="0">
                  <c:v>68.599999999999994</c:v>
                </c:pt>
                <c:pt idx="1">
                  <c:v>64.8</c:v>
                </c:pt>
                <c:pt idx="2">
                  <c:v>67.599999999999994</c:v>
                </c:pt>
                <c:pt idx="3">
                  <c:v>49.6</c:v>
                </c:pt>
              </c:numCache>
            </c:numRef>
          </c:val>
          <c:smooth val="0"/>
          <c:extLst>
            <c:ext xmlns:c16="http://schemas.microsoft.com/office/drawing/2014/chart" uri="{C3380CC4-5D6E-409C-BE32-E72D297353CC}">
              <c16:uniqueId val="{00000010-6A36-4271-86AC-690D50CFF29C}"/>
            </c:ext>
          </c:extLst>
        </c:ser>
        <c:ser>
          <c:idx val="5"/>
          <c:order val="5"/>
          <c:tx>
            <c:strRef>
              <c:f>'F:\! My Data\! YEYU_WORKSHOP\@ ! Key Slides\! 2020\[KP testing median slide 2020 update.xlsx]KP testing_No MSW_2020 (ASE (2)'!$G$20</c:f>
              <c:strCache>
                <c:ptCount val="1"/>
                <c:pt idx="0">
                  <c:v>Indonesia</c:v>
                </c:pt>
              </c:strCache>
            </c:strRef>
          </c:tx>
          <c:spPr>
            <a:ln w="25400" cap="rnd">
              <a:noFill/>
              <a:round/>
            </a:ln>
            <a:effectLst/>
          </c:spPr>
          <c:marker>
            <c:symbol val="circle"/>
            <c:size val="14"/>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11-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12-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13-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(2)'!$G$21:$G$24</c:f>
              <c:numCache>
                <c:formatCode>General</c:formatCode>
                <c:ptCount val="4"/>
                <c:pt idx="0">
                  <c:v>38.6</c:v>
                </c:pt>
                <c:pt idx="1">
                  <c:v>55.5</c:v>
                </c:pt>
                <c:pt idx="2">
                  <c:v>65</c:v>
                </c:pt>
                <c:pt idx="3">
                  <c:v>57.2</c:v>
                </c:pt>
              </c:numCache>
            </c:numRef>
          </c:val>
          <c:smooth val="0"/>
          <c:extLst>
            <c:ext xmlns:c16="http://schemas.microsoft.com/office/drawing/2014/chart" uri="{C3380CC4-5D6E-409C-BE32-E72D297353CC}">
              <c16:uniqueId val="{00000014-6A36-4271-86AC-690D50CFF29C}"/>
            </c:ext>
          </c:extLst>
        </c:ser>
        <c:ser>
          <c:idx val="6"/>
          <c:order val="6"/>
          <c:tx>
            <c:strRef>
              <c:f>'F:\! My Data\! YEYU_WORKSHOP\@ ! Key Slides\! 2020\[KP testing median slide 2020 update.xlsx]KP testing_No MSW_2020 (ASE (2)'!$H$20</c:f>
              <c:strCache>
                <c:ptCount val="1"/>
                <c:pt idx="0">
                  <c:v>Lao</c:v>
                </c:pt>
              </c:strCache>
            </c:strRef>
          </c:tx>
          <c:spPr>
            <a:ln w="25400" cap="rnd">
              <a:noFill/>
              <a:round/>
            </a:ln>
            <a:effectLst/>
          </c:spPr>
          <c:marker>
            <c:symbol val="circle"/>
            <c:size val="14"/>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15-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16-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(2)'!$H$21:$H$24</c:f>
              <c:numCache>
                <c:formatCode>General</c:formatCode>
                <c:ptCount val="4"/>
                <c:pt idx="0">
                  <c:v>39.200000000000003</c:v>
                </c:pt>
                <c:pt idx="1">
                  <c:v>11.5</c:v>
                </c:pt>
              </c:numCache>
            </c:numRef>
          </c:val>
          <c:smooth val="0"/>
          <c:extLst>
            <c:ext xmlns:c16="http://schemas.microsoft.com/office/drawing/2014/chart" uri="{C3380CC4-5D6E-409C-BE32-E72D297353CC}">
              <c16:uniqueId val="{00000017-6A36-4271-86AC-690D50CFF29C}"/>
            </c:ext>
          </c:extLst>
        </c:ser>
        <c:ser>
          <c:idx val="7"/>
          <c:order val="7"/>
          <c:tx>
            <c:strRef>
              <c:f>'F:\! My Data\! YEYU_WORKSHOP\@ ! Key Slides\! 2020\[KP testing median slide 2020 update.xlsx]KP testing_No MSW_2020 (ASE (2)'!$I$20</c:f>
              <c:strCache>
                <c:ptCount val="1"/>
                <c:pt idx="0">
                  <c:v>Malaysia</c:v>
                </c:pt>
              </c:strCache>
            </c:strRef>
          </c:tx>
          <c:spPr>
            <a:ln w="25400" cap="rnd">
              <a:noFill/>
              <a:round/>
            </a:ln>
            <a:effectLst/>
          </c:spPr>
          <c:marker>
            <c:symbol val="circle"/>
            <c:size val="14"/>
            <c:spPr>
              <a:solidFill>
                <a:srgbClr val="9999FF"/>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18-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19-6A36-4271-86AC-690D50CFF29C}"/>
              </c:ext>
            </c:extLst>
          </c:dPt>
          <c:dPt>
            <c:idx val="2"/>
            <c:marker>
              <c:symbol val="circle"/>
              <c:size val="14"/>
              <c:spPr>
                <a:solidFill>
                  <a:srgbClr val="FF5050"/>
                </a:solidFill>
                <a:ln w="9525">
                  <a:noFill/>
                </a:ln>
                <a:effectLst/>
              </c:spPr>
            </c:marker>
            <c:bubble3D val="0"/>
            <c:extLst>
              <c:ext xmlns:c16="http://schemas.microsoft.com/office/drawing/2014/chart" uri="{C3380CC4-5D6E-409C-BE32-E72D297353CC}">
                <c16:uniqueId val="{0000001A-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1B-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(2)'!$I$21:$I$24</c:f>
              <c:numCache>
                <c:formatCode>General</c:formatCode>
                <c:ptCount val="4"/>
                <c:pt idx="0">
                  <c:v>35.1</c:v>
                </c:pt>
                <c:pt idx="1">
                  <c:v>43.3</c:v>
                </c:pt>
                <c:pt idx="2">
                  <c:v>43</c:v>
                </c:pt>
                <c:pt idx="3">
                  <c:v>38.9</c:v>
                </c:pt>
              </c:numCache>
            </c:numRef>
          </c:val>
          <c:smooth val="0"/>
          <c:extLst>
            <c:ext xmlns:c16="http://schemas.microsoft.com/office/drawing/2014/chart" uri="{C3380CC4-5D6E-409C-BE32-E72D297353CC}">
              <c16:uniqueId val="{0000001C-6A36-4271-86AC-690D50CFF29C}"/>
            </c:ext>
          </c:extLst>
        </c:ser>
        <c:ser>
          <c:idx val="8"/>
          <c:order val="8"/>
          <c:tx>
            <c:strRef>
              <c:f>'F:\! My Data\! YEYU_WORKSHOP\@ ! Key Slides\! 2020\[KP testing median slide 2020 update.xlsx]KP testing_No MSW_2020 (ASE (2)'!$J$20</c:f>
              <c:strCache>
                <c:ptCount val="1"/>
                <c:pt idx="0">
                  <c:v>Mongolia</c:v>
                </c:pt>
              </c:strCache>
            </c:strRef>
          </c:tx>
          <c:spPr>
            <a:ln w="25400" cap="rnd">
              <a:noFill/>
              <a:round/>
            </a:ln>
            <a:effectLst/>
          </c:spPr>
          <c:marker>
            <c:symbol val="circle"/>
            <c:size val="14"/>
            <c:spPr>
              <a:solidFill>
                <a:srgbClr val="00CCFF"/>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1D-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1E-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(2)'!$J$21:$J$24</c:f>
              <c:numCache>
                <c:formatCode>General</c:formatCode>
                <c:ptCount val="4"/>
                <c:pt idx="0">
                  <c:v>68.7</c:v>
                </c:pt>
                <c:pt idx="1">
                  <c:v>80.8</c:v>
                </c:pt>
              </c:numCache>
            </c:numRef>
          </c:val>
          <c:smooth val="0"/>
          <c:extLst>
            <c:ext xmlns:c16="http://schemas.microsoft.com/office/drawing/2014/chart" uri="{C3380CC4-5D6E-409C-BE32-E72D297353CC}">
              <c16:uniqueId val="{0000001F-6A36-4271-86AC-690D50CFF29C}"/>
            </c:ext>
          </c:extLst>
        </c:ser>
        <c:ser>
          <c:idx val="9"/>
          <c:order val="9"/>
          <c:tx>
            <c:strRef>
              <c:f>'F:\! My Data\! YEYU_WORKSHOP\@ ! Key Slides\! 2020\[KP testing median slide 2020 update.xlsx]KP testing_No MSW_2020 (ASE (2)'!$K$20</c:f>
              <c:strCache>
                <c:ptCount val="1"/>
                <c:pt idx="0">
                  <c:v>Myanmar</c:v>
                </c:pt>
              </c:strCache>
            </c:strRef>
          </c:tx>
          <c:spPr>
            <a:ln w="25400" cap="rnd">
              <a:noFill/>
              <a:round/>
            </a:ln>
            <a:effectLst/>
          </c:spPr>
          <c:marker>
            <c:symbol val="circle"/>
            <c:size val="14"/>
            <c:spPr>
              <a:solidFill>
                <a:srgbClr val="FF66FF"/>
              </a:solidFill>
              <a:ln w="9525">
                <a:noFill/>
              </a:ln>
              <a:effectLst/>
            </c:spPr>
          </c:marker>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20-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21-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(2)'!$K$21:$K$24</c:f>
              <c:numCache>
                <c:formatCode>General</c:formatCode>
                <c:ptCount val="4"/>
                <c:pt idx="0">
                  <c:v>41</c:v>
                </c:pt>
                <c:pt idx="1">
                  <c:v>31.34</c:v>
                </c:pt>
                <c:pt idx="3">
                  <c:v>27.9</c:v>
                </c:pt>
              </c:numCache>
            </c:numRef>
          </c:val>
          <c:smooth val="0"/>
          <c:extLst>
            <c:ext xmlns:c16="http://schemas.microsoft.com/office/drawing/2014/chart" uri="{C3380CC4-5D6E-409C-BE32-E72D297353CC}">
              <c16:uniqueId val="{00000022-6A36-4271-86AC-690D50CFF29C}"/>
            </c:ext>
          </c:extLst>
        </c:ser>
        <c:ser>
          <c:idx val="10"/>
          <c:order val="10"/>
          <c:tx>
            <c:strRef>
              <c:f>'F:\! My Data\! YEYU_WORKSHOP\@ ! Key Slides\! 2020\[KP testing median slide 2020 update.xlsx]KP testing_No MSW_2020 (ASE (2)'!$L$20</c:f>
              <c:strCache>
                <c:ptCount val="1"/>
                <c:pt idx="0">
                  <c:v>Nepal</c:v>
                </c:pt>
              </c:strCache>
            </c:strRef>
          </c:tx>
          <c:spPr>
            <a:ln w="25400" cap="rnd">
              <a:noFill/>
              <a:round/>
            </a:ln>
            <a:effectLst/>
          </c:spPr>
          <c:marker>
            <c:symbol val="circle"/>
            <c:size val="14"/>
            <c:spPr>
              <a:solidFill>
                <a:srgbClr val="00CCFF"/>
              </a:solidFill>
              <a:ln w="9525">
                <a:noFill/>
              </a:ln>
              <a:effectLst/>
            </c:spPr>
          </c:marker>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(2)'!$L$21:$L$24</c:f>
              <c:numCache>
                <c:formatCode>General</c:formatCode>
                <c:ptCount val="4"/>
                <c:pt idx="3">
                  <c:v>48.7</c:v>
                </c:pt>
              </c:numCache>
            </c:numRef>
          </c:val>
          <c:smooth val="0"/>
          <c:extLst>
            <c:ext xmlns:c16="http://schemas.microsoft.com/office/drawing/2014/chart" uri="{C3380CC4-5D6E-409C-BE32-E72D297353CC}">
              <c16:uniqueId val="{00000023-6A36-4271-86AC-690D50CFF29C}"/>
            </c:ext>
          </c:extLst>
        </c:ser>
        <c:ser>
          <c:idx val="11"/>
          <c:order val="11"/>
          <c:tx>
            <c:strRef>
              <c:f>'F:\! My Data\! YEYU_WORKSHOP\@ ! Key Slides\! 2020\[KP testing median slide 2020 update.xlsx]KP testing_No MSW_2020 (ASE (2)'!$M$20</c:f>
              <c:strCache>
                <c:ptCount val="1"/>
                <c:pt idx="0">
                  <c:v>New Zealand</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24-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(2)'!$M$21:$M$24</c:f>
              <c:numCache>
                <c:formatCode>General</c:formatCode>
                <c:ptCount val="4"/>
                <c:pt idx="1">
                  <c:v>63.955637709999998</c:v>
                </c:pt>
              </c:numCache>
            </c:numRef>
          </c:val>
          <c:smooth val="0"/>
          <c:extLst>
            <c:ext xmlns:c16="http://schemas.microsoft.com/office/drawing/2014/chart" uri="{C3380CC4-5D6E-409C-BE32-E72D297353CC}">
              <c16:uniqueId val="{00000025-6A36-4271-86AC-690D50CFF29C}"/>
            </c:ext>
          </c:extLst>
        </c:ser>
        <c:ser>
          <c:idx val="12"/>
          <c:order val="12"/>
          <c:tx>
            <c:strRef>
              <c:f>'F:\! My Data\! YEYU_WORKSHOP\@ ! Key Slides\! 2020\[KP testing median slide 2020 update.xlsx]KP testing_No MSW_2020 (ASE (2)'!$N$20</c:f>
              <c:strCache>
                <c:ptCount val="1"/>
                <c:pt idx="0">
                  <c:v>Pakistan</c:v>
                </c:pt>
              </c:strCache>
            </c:strRef>
          </c:tx>
          <c:spPr>
            <a:ln w="28575" cap="rnd">
              <a:noFill/>
              <a:round/>
            </a:ln>
            <a:effectLst/>
          </c:spPr>
          <c:marker>
            <c:symbol val="circle"/>
            <c:size val="14"/>
            <c:spPr>
              <a:solidFill>
                <a:srgbClr val="FF9933"/>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26-6A36-4271-86AC-690D50CFF29C}"/>
              </c:ext>
            </c:extLst>
          </c:dPt>
          <c:dPt>
            <c:idx val="2"/>
            <c:marker>
              <c:symbol val="circle"/>
              <c:size val="14"/>
              <c:spPr>
                <a:solidFill>
                  <a:srgbClr val="FF5050"/>
                </a:solidFill>
                <a:ln w="9525">
                  <a:noFill/>
                </a:ln>
                <a:effectLst/>
              </c:spPr>
            </c:marker>
            <c:bubble3D val="0"/>
            <c:extLst>
              <c:ext xmlns:c16="http://schemas.microsoft.com/office/drawing/2014/chart" uri="{C3380CC4-5D6E-409C-BE32-E72D297353CC}">
                <c16:uniqueId val="{00000027-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28-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(2)'!$N$21:$N$24</c:f>
              <c:numCache>
                <c:formatCode>General</c:formatCode>
                <c:ptCount val="4"/>
                <c:pt idx="0">
                  <c:v>27.2</c:v>
                </c:pt>
                <c:pt idx="1">
                  <c:v>22.3</c:v>
                </c:pt>
                <c:pt idx="2">
                  <c:v>29</c:v>
                </c:pt>
                <c:pt idx="3">
                  <c:v>39.299999999999997</c:v>
                </c:pt>
              </c:numCache>
            </c:numRef>
          </c:val>
          <c:smooth val="0"/>
          <c:extLst>
            <c:ext xmlns:c16="http://schemas.microsoft.com/office/drawing/2014/chart" uri="{C3380CC4-5D6E-409C-BE32-E72D297353CC}">
              <c16:uniqueId val="{00000029-6A36-4271-86AC-690D50CFF29C}"/>
            </c:ext>
          </c:extLst>
        </c:ser>
        <c:ser>
          <c:idx val="13"/>
          <c:order val="13"/>
          <c:tx>
            <c:strRef>
              <c:f>'F:\! My Data\! YEYU_WORKSHOP\@ ! Key Slides\! 2020\[KP testing median slide 2020 update.xlsx]KP testing_No MSW_2020 (ASE (2)'!$O$20</c:f>
              <c:strCache>
                <c:ptCount val="1"/>
                <c:pt idx="0">
                  <c:v>PNG</c:v>
                </c:pt>
              </c:strCache>
            </c:strRef>
          </c:tx>
          <c:spPr>
            <a:ln w="28575" cap="rnd">
              <a:noFill/>
              <a:round/>
            </a:ln>
            <a:effectLst/>
          </c:spPr>
          <c:marker>
            <c:symbol val="circle"/>
            <c:size val="14"/>
            <c:spPr>
              <a:solidFill>
                <a:srgbClr val="FFC00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2A-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2B-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(2)'!$O$21:$O$24</c:f>
              <c:numCache>
                <c:formatCode>General</c:formatCode>
                <c:ptCount val="4"/>
                <c:pt idx="0">
                  <c:v>56.9</c:v>
                </c:pt>
                <c:pt idx="1">
                  <c:v>59</c:v>
                </c:pt>
              </c:numCache>
            </c:numRef>
          </c:val>
          <c:smooth val="0"/>
          <c:extLst>
            <c:ext xmlns:c16="http://schemas.microsoft.com/office/drawing/2014/chart" uri="{C3380CC4-5D6E-409C-BE32-E72D297353CC}">
              <c16:uniqueId val="{0000002C-6A36-4271-86AC-690D50CFF29C}"/>
            </c:ext>
          </c:extLst>
        </c:ser>
        <c:ser>
          <c:idx val="14"/>
          <c:order val="14"/>
          <c:tx>
            <c:strRef>
              <c:f>'F:\! My Data\! YEYU_WORKSHOP\@ ! Key Slides\! 2020\[KP testing median slide 2020 update.xlsx]KP testing_No MSW_2020 (ASE (2)'!$P$20</c:f>
              <c:strCache>
                <c:ptCount val="1"/>
                <c:pt idx="0">
                  <c:v>Philippines</c:v>
                </c:pt>
              </c:strCache>
            </c:strRef>
          </c:tx>
          <c:spPr>
            <a:ln w="28575" cap="rnd">
              <a:noFill/>
              <a:round/>
            </a:ln>
            <a:effectLst/>
          </c:spPr>
          <c:marker>
            <c:symbol val="circle"/>
            <c:size val="14"/>
            <c:spPr>
              <a:solidFill>
                <a:srgbClr val="FF66FF"/>
              </a:solidFill>
              <a:ln w="9525">
                <a:noFill/>
              </a:ln>
              <a:effectLst/>
            </c:spPr>
          </c:marker>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2D-6A36-4271-86AC-690D50CFF29C}"/>
              </c:ext>
            </c:extLst>
          </c:dPt>
          <c:dPt>
            <c:idx val="2"/>
            <c:marker>
              <c:symbol val="circle"/>
              <c:size val="14"/>
              <c:spPr>
                <a:solidFill>
                  <a:srgbClr val="FF5050"/>
                </a:solidFill>
                <a:ln w="9525">
                  <a:noFill/>
                </a:ln>
                <a:effectLst/>
              </c:spPr>
            </c:marker>
            <c:bubble3D val="0"/>
            <c:extLst>
              <c:ext xmlns:c16="http://schemas.microsoft.com/office/drawing/2014/chart" uri="{C3380CC4-5D6E-409C-BE32-E72D297353CC}">
                <c16:uniqueId val="{0000002E-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2F-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(2)'!$P$21:$P$24</c:f>
              <c:numCache>
                <c:formatCode>General</c:formatCode>
                <c:ptCount val="4"/>
                <c:pt idx="0">
                  <c:v>66.58</c:v>
                </c:pt>
                <c:pt idx="1">
                  <c:v>28.33</c:v>
                </c:pt>
                <c:pt idx="2">
                  <c:v>36.200000000000003</c:v>
                </c:pt>
                <c:pt idx="3">
                  <c:v>26.86</c:v>
                </c:pt>
              </c:numCache>
            </c:numRef>
          </c:val>
          <c:smooth val="0"/>
          <c:extLst>
            <c:ext xmlns:c16="http://schemas.microsoft.com/office/drawing/2014/chart" uri="{C3380CC4-5D6E-409C-BE32-E72D297353CC}">
              <c16:uniqueId val="{00000030-6A36-4271-86AC-690D50CFF29C}"/>
            </c:ext>
          </c:extLst>
        </c:ser>
        <c:ser>
          <c:idx val="15"/>
          <c:order val="15"/>
          <c:tx>
            <c:strRef>
              <c:f>'F:\! My Data\! YEYU_WORKSHOP\@ ! Key Slides\! 2020\[KP testing median slide 2020 update.xlsx]KP testing_No MSW_2020 (ASE (2)'!$Q$20</c:f>
              <c:strCache>
                <c:ptCount val="1"/>
                <c:pt idx="0">
                  <c:v>Sri Lanka</c:v>
                </c:pt>
              </c:strCache>
            </c:strRef>
          </c:tx>
          <c:spPr>
            <a:ln w="28575" cap="rnd">
              <a:noFill/>
              <a:round/>
            </a:ln>
            <a:effectLst/>
          </c:spPr>
          <c:marker>
            <c:symbol val="circle"/>
            <c:size val="14"/>
            <c:spPr>
              <a:solidFill>
                <a:srgbClr val="FF5050"/>
              </a:solidFill>
              <a:ln w="9525">
                <a:noFill/>
              </a:ln>
              <a:effectLst/>
            </c:spPr>
          </c:marker>
          <c:dPt>
            <c:idx val="0"/>
            <c:marker>
              <c:symbol val="circle"/>
              <c:size val="15"/>
              <c:spPr>
                <a:solidFill>
                  <a:srgbClr val="FF66FF"/>
                </a:solidFill>
                <a:ln w="9525">
                  <a:noFill/>
                </a:ln>
                <a:effectLst/>
              </c:spPr>
            </c:marker>
            <c:bubble3D val="0"/>
            <c:extLst>
              <c:ext xmlns:c16="http://schemas.microsoft.com/office/drawing/2014/chart" uri="{C3380CC4-5D6E-409C-BE32-E72D297353CC}">
                <c16:uniqueId val="{00000031-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32-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33-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(2)'!$Q$21:$Q$24</c:f>
              <c:numCache>
                <c:formatCode>General</c:formatCode>
                <c:ptCount val="4"/>
                <c:pt idx="0">
                  <c:v>29.9</c:v>
                </c:pt>
                <c:pt idx="1">
                  <c:v>40.299999999999997</c:v>
                </c:pt>
                <c:pt idx="2">
                  <c:v>36.9</c:v>
                </c:pt>
                <c:pt idx="3">
                  <c:v>7.7</c:v>
                </c:pt>
              </c:numCache>
            </c:numRef>
          </c:val>
          <c:smooth val="0"/>
          <c:extLst>
            <c:ext xmlns:c16="http://schemas.microsoft.com/office/drawing/2014/chart" uri="{C3380CC4-5D6E-409C-BE32-E72D297353CC}">
              <c16:uniqueId val="{00000034-6A36-4271-86AC-690D50CFF29C}"/>
            </c:ext>
          </c:extLst>
        </c:ser>
        <c:ser>
          <c:idx val="16"/>
          <c:order val="16"/>
          <c:tx>
            <c:strRef>
              <c:f>'F:\! My Data\! YEYU_WORKSHOP\@ ! Key Slides\! 2020\[KP testing median slide 2020 update.xlsx]KP testing_No MSW_2020 (ASE (2)'!$R$20</c:f>
              <c:strCache>
                <c:ptCount val="1"/>
                <c:pt idx="0">
                  <c:v>Thailand</c:v>
                </c:pt>
              </c:strCache>
            </c:strRef>
          </c:tx>
          <c:spPr>
            <a:ln w="28575" cap="rnd">
              <a:noFill/>
              <a:round/>
            </a:ln>
            <a:effectLst/>
          </c:spPr>
          <c:marker>
            <c:symbol val="circle"/>
            <c:size val="14"/>
            <c:spPr>
              <a:solidFill>
                <a:srgbClr val="FF5050"/>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35-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36-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37-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(2)'!$R$21:$R$24</c:f>
              <c:numCache>
                <c:formatCode>General</c:formatCode>
                <c:ptCount val="4"/>
                <c:pt idx="0">
                  <c:v>66.400000000000006</c:v>
                </c:pt>
                <c:pt idx="1">
                  <c:v>52.8</c:v>
                </c:pt>
                <c:pt idx="2">
                  <c:v>68.400000000000006</c:v>
                </c:pt>
                <c:pt idx="3">
                  <c:v>38.1</c:v>
                </c:pt>
              </c:numCache>
            </c:numRef>
          </c:val>
          <c:smooth val="0"/>
          <c:extLst>
            <c:ext xmlns:c16="http://schemas.microsoft.com/office/drawing/2014/chart" uri="{C3380CC4-5D6E-409C-BE32-E72D297353CC}">
              <c16:uniqueId val="{00000038-6A36-4271-86AC-690D50CFF29C}"/>
            </c:ext>
          </c:extLst>
        </c:ser>
        <c:ser>
          <c:idx val="17"/>
          <c:order val="17"/>
          <c:tx>
            <c:strRef>
              <c:f>'F:\! My Data\! YEYU_WORKSHOP\@ ! Key Slides\! 2020\[KP testing median slide 2020 update.xlsx]KP testing_No MSW_2020 (ASE (2)'!$S$20</c:f>
              <c:strCache>
                <c:ptCount val="1"/>
                <c:pt idx="0">
                  <c:v>Viet Nam</c:v>
                </c:pt>
              </c:strCache>
            </c:strRef>
          </c:tx>
          <c:spPr>
            <a:ln w="28575" cap="rnd">
              <a:noFill/>
              <a:round/>
            </a:ln>
            <a:effectLst/>
          </c:spPr>
          <c:marker>
            <c:symbol val="circle"/>
            <c:size val="14"/>
            <c:spPr>
              <a:solidFill>
                <a:srgbClr val="9999FF"/>
              </a:solidFill>
              <a:ln w="9525">
                <a:noFill/>
              </a:ln>
              <a:effectLst/>
            </c:spPr>
          </c:marker>
          <c:dPt>
            <c:idx val="0"/>
            <c:marker>
              <c:symbol val="circle"/>
              <c:size val="14"/>
              <c:spPr>
                <a:solidFill>
                  <a:srgbClr val="FF66FF"/>
                </a:solidFill>
                <a:ln w="9525">
                  <a:noFill/>
                </a:ln>
                <a:effectLst/>
              </c:spPr>
            </c:marker>
            <c:bubble3D val="0"/>
            <c:extLst>
              <c:ext xmlns:c16="http://schemas.microsoft.com/office/drawing/2014/chart" uri="{C3380CC4-5D6E-409C-BE32-E72D297353CC}">
                <c16:uniqueId val="{00000039-6A36-4271-86AC-690D50CFF29C}"/>
              </c:ext>
            </c:extLst>
          </c:dPt>
          <c:dPt>
            <c:idx val="1"/>
            <c:marker>
              <c:symbol val="circle"/>
              <c:size val="14"/>
              <c:spPr>
                <a:solidFill>
                  <a:srgbClr val="FF9933"/>
                </a:solidFill>
                <a:ln w="9525">
                  <a:noFill/>
                </a:ln>
                <a:effectLst/>
              </c:spPr>
            </c:marker>
            <c:bubble3D val="0"/>
            <c:extLst>
              <c:ext xmlns:c16="http://schemas.microsoft.com/office/drawing/2014/chart" uri="{C3380CC4-5D6E-409C-BE32-E72D297353CC}">
                <c16:uniqueId val="{0000003A-6A36-4271-86AC-690D50CFF29C}"/>
              </c:ext>
            </c:extLst>
          </c:dPt>
          <c:dPt>
            <c:idx val="3"/>
            <c:marker>
              <c:symbol val="circle"/>
              <c:size val="14"/>
              <c:spPr>
                <a:solidFill>
                  <a:srgbClr val="00CCFF"/>
                </a:solidFill>
                <a:ln w="9525">
                  <a:noFill/>
                </a:ln>
                <a:effectLst/>
              </c:spPr>
            </c:marker>
            <c:bubble3D val="0"/>
            <c:extLst>
              <c:ext xmlns:c16="http://schemas.microsoft.com/office/drawing/2014/chart" uri="{C3380CC4-5D6E-409C-BE32-E72D297353CC}">
                <c16:uniqueId val="{0000003B-6A36-4271-86AC-690D50CFF29C}"/>
              </c:ext>
            </c:extLst>
          </c:dPt>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(2)'!$S$21:$S$24</c:f>
              <c:numCache>
                <c:formatCode>General</c:formatCode>
                <c:ptCount val="4"/>
                <c:pt idx="0">
                  <c:v>53.5</c:v>
                </c:pt>
                <c:pt idx="1">
                  <c:v>68.8</c:v>
                </c:pt>
                <c:pt idx="3">
                  <c:v>54.6</c:v>
                </c:pt>
              </c:numCache>
            </c:numRef>
          </c:val>
          <c:smooth val="0"/>
          <c:extLst>
            <c:ext xmlns:c16="http://schemas.microsoft.com/office/drawing/2014/chart" uri="{C3380CC4-5D6E-409C-BE32-E72D297353CC}">
              <c16:uniqueId val="{0000003C-6A36-4271-86AC-690D50CFF29C}"/>
            </c:ext>
          </c:extLst>
        </c:ser>
        <c:ser>
          <c:idx val="18"/>
          <c:order val="18"/>
          <c:tx>
            <c:strRef>
              <c:f>'F:\! My Data\! YEYU_WORKSHOP\@ ! Key Slides\! 2020\[KP testing median slide 2020 update.xlsx]KP testing_No MSW_2020 (ASE (2)'!$T$20</c:f>
              <c:strCache>
                <c:ptCount val="1"/>
                <c:pt idx="0">
                  <c:v>median</c:v>
                </c:pt>
              </c:strCache>
            </c:strRef>
          </c:tx>
          <c:spPr>
            <a:ln w="28575" cap="rnd">
              <a:noFill/>
              <a:round/>
            </a:ln>
            <a:effectLst/>
          </c:spPr>
          <c:marker>
            <c:symbol val="circle"/>
            <c:size val="30"/>
            <c:spPr>
              <a:solidFill>
                <a:srgbClr val="00CCFF"/>
              </a:solidFill>
              <a:ln w="9525">
                <a:noFill/>
              </a:ln>
              <a:effectLst/>
            </c:spPr>
          </c:marker>
          <c:dPt>
            <c:idx val="0"/>
            <c:marker>
              <c:symbol val="circle"/>
              <c:size val="30"/>
              <c:spPr>
                <a:solidFill>
                  <a:srgbClr val="FF66FF">
                    <a:alpha val="50000"/>
                  </a:srgbClr>
                </a:solidFill>
                <a:ln w="9525">
                  <a:noFill/>
                </a:ln>
                <a:effectLst/>
              </c:spPr>
            </c:marker>
            <c:bubble3D val="0"/>
            <c:extLst>
              <c:ext xmlns:c16="http://schemas.microsoft.com/office/drawing/2014/chart" uri="{C3380CC4-5D6E-409C-BE32-E72D297353CC}">
                <c16:uniqueId val="{0000003D-6A36-4271-86AC-690D50CFF29C}"/>
              </c:ext>
            </c:extLst>
          </c:dPt>
          <c:dPt>
            <c:idx val="1"/>
            <c:marker>
              <c:symbol val="circle"/>
              <c:size val="30"/>
              <c:spPr>
                <a:solidFill>
                  <a:srgbClr val="FF9933">
                    <a:alpha val="50000"/>
                  </a:srgbClr>
                </a:solidFill>
                <a:ln w="9525">
                  <a:noFill/>
                </a:ln>
                <a:effectLst/>
              </c:spPr>
            </c:marker>
            <c:bubble3D val="0"/>
            <c:extLst>
              <c:ext xmlns:c16="http://schemas.microsoft.com/office/drawing/2014/chart" uri="{C3380CC4-5D6E-409C-BE32-E72D297353CC}">
                <c16:uniqueId val="{0000003E-6A36-4271-86AC-690D50CFF29C}"/>
              </c:ext>
            </c:extLst>
          </c:dPt>
          <c:dPt>
            <c:idx val="2"/>
            <c:marker>
              <c:symbol val="circle"/>
              <c:size val="30"/>
              <c:spPr>
                <a:solidFill>
                  <a:srgbClr val="FF5050">
                    <a:alpha val="50000"/>
                  </a:srgbClr>
                </a:solidFill>
                <a:ln w="9525">
                  <a:noFill/>
                </a:ln>
                <a:effectLst/>
              </c:spPr>
            </c:marker>
            <c:bubble3D val="0"/>
            <c:extLst>
              <c:ext xmlns:c16="http://schemas.microsoft.com/office/drawing/2014/chart" uri="{C3380CC4-5D6E-409C-BE32-E72D297353CC}">
                <c16:uniqueId val="{0000003F-6A36-4271-86AC-690D50CFF29C}"/>
              </c:ext>
            </c:extLst>
          </c:dPt>
          <c:dPt>
            <c:idx val="3"/>
            <c:marker>
              <c:symbol val="circle"/>
              <c:size val="30"/>
              <c:spPr>
                <a:solidFill>
                  <a:srgbClr val="00CCFF">
                    <a:alpha val="50000"/>
                  </a:srgbClr>
                </a:solidFill>
                <a:ln w="9525">
                  <a:noFill/>
                </a:ln>
                <a:effectLst/>
              </c:spPr>
            </c:marker>
            <c:bubble3D val="0"/>
            <c:extLst>
              <c:ext xmlns:c16="http://schemas.microsoft.com/office/drawing/2014/chart" uri="{C3380CC4-5D6E-409C-BE32-E72D297353CC}">
                <c16:uniqueId val="{00000040-6A36-4271-86AC-690D50CFF29C}"/>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'[1]KP testing_No MSW_2020 (ASE (2)'!$A$21:$A$24</c:f>
              <c:strCache>
                <c:ptCount val="4"/>
                <c:pt idx="0">
                  <c:v>Female sex workers</c:v>
                </c:pt>
                <c:pt idx="1">
                  <c:v>Men who have sex with men</c:v>
                </c:pt>
                <c:pt idx="2">
                  <c:v>Transgender people</c:v>
                </c:pt>
                <c:pt idx="3">
                  <c:v>People who inject drugs</c:v>
                </c:pt>
              </c:strCache>
            </c:strRef>
          </c:cat>
          <c:val>
            <c:numRef>
              <c:f>'[1]KP testing_No MSW_2020 (ASE (2)'!$T$21:$T$24</c:f>
              <c:numCache>
                <c:formatCode>General</c:formatCode>
                <c:ptCount val="4"/>
                <c:pt idx="0">
                  <c:v>53.5</c:v>
                </c:pt>
                <c:pt idx="1">
                  <c:v>52.349999999999994</c:v>
                </c:pt>
                <c:pt idx="2">
                  <c:v>43</c:v>
                </c:pt>
                <c:pt idx="3">
                  <c:v>39.299999999999997</c:v>
                </c:pt>
              </c:numCache>
            </c:numRef>
          </c:val>
          <c:smooth val="0"/>
          <c:extLst>
            <c:ext xmlns:c16="http://schemas.microsoft.com/office/drawing/2014/chart" uri="{C3380CC4-5D6E-409C-BE32-E72D297353CC}">
              <c16:uniqueId val="{00000041-6A36-4271-86AC-690D50CFF29C}"/>
            </c:ext>
          </c:extLst>
        </c:ser>
        <c:dLbls>
          <c:showLegendKey val="0"/>
          <c:showVal val="0"/>
          <c:showCatName val="0"/>
          <c:showSerName val="0"/>
          <c:showPercent val="0"/>
          <c:showBubbleSize val="0"/>
        </c:dLbls>
        <c:marker val="1"/>
        <c:smooth val="0"/>
        <c:axId val="699060528"/>
        <c:axId val="699059544"/>
      </c:lineChart>
      <c:catAx>
        <c:axId val="699060528"/>
        <c:scaling>
          <c:orientation val="minMax"/>
        </c:scaling>
        <c:delete val="0"/>
        <c:axPos val="b"/>
        <c:majorGridlines>
          <c:spPr>
            <a:ln w="12700" cap="flat" cmpd="sng" algn="ctr">
              <a:solidFill>
                <a:schemeClr val="accent6">
                  <a:lumMod val="40000"/>
                  <a:lumOff val="60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699059544"/>
        <c:crosses val="autoZero"/>
        <c:auto val="1"/>
        <c:lblAlgn val="ctr"/>
        <c:lblOffset val="100"/>
        <c:noMultiLvlLbl val="0"/>
      </c:catAx>
      <c:valAx>
        <c:axId val="699059544"/>
        <c:scaling>
          <c:orientation val="minMax"/>
          <c:max val="100"/>
        </c:scaling>
        <c:delete val="0"/>
        <c:axPos val="l"/>
        <c:majorGridlines>
          <c:spPr>
            <a:ln w="12700" cap="flat" cmpd="sng" algn="ctr">
              <a:solidFill>
                <a:schemeClr val="accent6">
                  <a:lumMod val="40000"/>
                  <a:lumOff val="60000"/>
                </a:schemeClr>
              </a:solidFill>
              <a:prstDash val="sysDot"/>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a:t>%</a:t>
                </a:r>
              </a:p>
            </c:rich>
          </c:tx>
          <c:layout>
            <c:manualLayout>
              <c:xMode val="edge"/>
              <c:yMode val="edge"/>
              <c:x val="5.233350375585008E-2"/>
              <c:y val="3.4809514011386294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6990605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'NI targets_All age and children'!$B$2</c:f>
              <c:strCache>
                <c:ptCount val="1"/>
                <c:pt idx="0">
                  <c:v>New HIV infections (children 0-14 years)</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6E21-4795-A4DC-E1D476E00AF6}"/>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children'!$B$3:$B$23</c:f>
              <c:numCache>
                <c:formatCode>General</c:formatCode>
                <c:ptCount val="21"/>
                <c:pt idx="0">
                  <c:v>45292</c:v>
                </c:pt>
                <c:pt idx="1">
                  <c:v>42947</c:v>
                </c:pt>
                <c:pt idx="2">
                  <c:v>40361</c:v>
                </c:pt>
                <c:pt idx="3">
                  <c:v>37313</c:v>
                </c:pt>
                <c:pt idx="4">
                  <c:v>34693</c:v>
                </c:pt>
                <c:pt idx="5">
                  <c:v>30883</c:v>
                </c:pt>
                <c:pt idx="6">
                  <c:v>28044</c:v>
                </c:pt>
                <c:pt idx="7">
                  <c:v>25205</c:v>
                </c:pt>
                <c:pt idx="8">
                  <c:v>22409</c:v>
                </c:pt>
                <c:pt idx="9">
                  <c:v>20378</c:v>
                </c:pt>
                <c:pt idx="10">
                  <c:v>18724</c:v>
                </c:pt>
                <c:pt idx="11">
                  <c:v>17705</c:v>
                </c:pt>
                <c:pt idx="12">
                  <c:v>16252</c:v>
                </c:pt>
                <c:pt idx="13">
                  <c:v>15538</c:v>
                </c:pt>
                <c:pt idx="14">
                  <c:v>14823</c:v>
                </c:pt>
                <c:pt idx="15">
                  <c:v>14448</c:v>
                </c:pt>
                <c:pt idx="16">
                  <c:v>13306</c:v>
                </c:pt>
                <c:pt idx="17">
                  <c:v>12730</c:v>
                </c:pt>
                <c:pt idx="18">
                  <c:v>12370</c:v>
                </c:pt>
                <c:pt idx="19">
                  <c:v>12643</c:v>
                </c:pt>
                <c:pt idx="20">
                  <c:v>12755</c:v>
                </c:pt>
              </c:numCache>
            </c:numRef>
          </c:val>
          <c:smooth val="0"/>
          <c:extLst>
            <c:ext xmlns:c16="http://schemas.microsoft.com/office/drawing/2014/chart" uri="{C3380CC4-5D6E-409C-BE32-E72D297353CC}">
              <c16:uniqueId val="{00000003-6E21-4795-A4DC-E1D476E00AF6}"/>
            </c:ext>
          </c:extLst>
        </c:ser>
        <c:ser>
          <c:idx val="1"/>
          <c:order val="1"/>
          <c:tx>
            <c:strRef>
              <c:f>'NI targets_All age and children'!$C$2</c:f>
              <c:strCache>
                <c:ptCount val="1"/>
                <c:pt idx="0">
                  <c:v>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6E21-4795-A4DC-E1D476E00AF6}"/>
              </c:ext>
            </c:extLst>
          </c:dPt>
          <c:dPt>
            <c:idx val="19"/>
            <c:bubble3D val="0"/>
            <c:extLst>
              <c:ext xmlns:c16="http://schemas.microsoft.com/office/drawing/2014/chart" uri="{C3380CC4-5D6E-409C-BE32-E72D297353CC}">
                <c16:uniqueId val="{00000005-6E21-4795-A4DC-E1D476E00AF6}"/>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children'!$C$3:$C$23</c:f>
              <c:numCache>
                <c:formatCode>General</c:formatCode>
                <c:ptCount val="21"/>
                <c:pt idx="10">
                  <c:v>18723.999999999996</c:v>
                </c:pt>
                <c:pt idx="11">
                  <c:v>17041.599999999995</c:v>
                </c:pt>
                <c:pt idx="12">
                  <c:v>15359.199999999997</c:v>
                </c:pt>
                <c:pt idx="13">
                  <c:v>13676.799999999996</c:v>
                </c:pt>
                <c:pt idx="14">
                  <c:v>11994.399999999998</c:v>
                </c:pt>
                <c:pt idx="15">
                  <c:v>10311.999999999998</c:v>
                </c:pt>
                <c:pt idx="16">
                  <c:v>8629.5999999999985</c:v>
                </c:pt>
                <c:pt idx="17">
                  <c:v>6947.1999999999989</c:v>
                </c:pt>
                <c:pt idx="18">
                  <c:v>5264.7999999999993</c:v>
                </c:pt>
                <c:pt idx="19">
                  <c:v>3582.4000000000015</c:v>
                </c:pt>
                <c:pt idx="20">
                  <c:v>1900</c:v>
                </c:pt>
              </c:numCache>
            </c:numRef>
          </c:val>
          <c:smooth val="0"/>
          <c:extLst>
            <c:ext xmlns:c16="http://schemas.microsoft.com/office/drawing/2014/chart" uri="{C3380CC4-5D6E-409C-BE32-E72D297353CC}">
              <c16:uniqueId val="{00000007-6E21-4795-A4DC-E1D476E00AF6}"/>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majorUnit val="10000"/>
      </c:valAx>
    </c:plotArea>
    <c:legend>
      <c:legendPos val="r"/>
      <c:legendEntry>
        <c:idx val="1"/>
        <c:delete val="1"/>
      </c:legendEntry>
      <c:layout>
        <c:manualLayout>
          <c:xMode val="edge"/>
          <c:yMode val="edge"/>
          <c:x val="2.2474349866879022E-4"/>
          <c:y val="0.8547465672054152"/>
          <c:w val="0.60736972418338908"/>
          <c:h val="0.14507396049178065"/>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85006115311834"/>
          <c:y val="0.11412303949811152"/>
          <c:w val="0.82023590616177888"/>
          <c:h val="0.61077267780551825"/>
        </c:manualLayout>
      </c:layout>
      <c:barChart>
        <c:barDir val="col"/>
        <c:grouping val="clustered"/>
        <c:varyColors val="0"/>
        <c:ser>
          <c:idx val="0"/>
          <c:order val="0"/>
          <c:tx>
            <c:strRef>
              <c:f>PMTCT!$B$7</c:f>
              <c:strCache>
                <c:ptCount val="1"/>
                <c:pt idx="0">
                  <c:v>Global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PMTCT!$B$8:$B$18</c:f>
              <c:numCache>
                <c:formatCode>General</c:formatCode>
                <c:ptCount val="11"/>
                <c:pt idx="0">
                  <c:v>45</c:v>
                </c:pt>
                <c:pt idx="1">
                  <c:v>58</c:v>
                </c:pt>
                <c:pt idx="2">
                  <c:v>68</c:v>
                </c:pt>
                <c:pt idx="3">
                  <c:v>76</c:v>
                </c:pt>
                <c:pt idx="4">
                  <c:v>81</c:v>
                </c:pt>
                <c:pt idx="5">
                  <c:v>83</c:v>
                </c:pt>
                <c:pt idx="6">
                  <c:v>83</c:v>
                </c:pt>
                <c:pt idx="7">
                  <c:v>83</c:v>
                </c:pt>
                <c:pt idx="8">
                  <c:v>84</c:v>
                </c:pt>
                <c:pt idx="9">
                  <c:v>86</c:v>
                </c:pt>
                <c:pt idx="10">
                  <c:v>85</c:v>
                </c:pt>
              </c:numCache>
            </c:numRef>
          </c:val>
          <c:extLst>
            <c:ext xmlns:c16="http://schemas.microsoft.com/office/drawing/2014/chart" uri="{C3380CC4-5D6E-409C-BE32-E72D297353CC}">
              <c16:uniqueId val="{00000002-CE0A-41A9-8343-EC84742764E1}"/>
            </c:ext>
          </c:extLst>
        </c:ser>
        <c:ser>
          <c:idx val="1"/>
          <c:order val="1"/>
          <c:tx>
            <c:strRef>
              <c:f>PMTCT!$C$7</c:f>
              <c:strCache>
                <c:ptCount val="1"/>
                <c:pt idx="0">
                  <c:v>Asia and the Pacific</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PMTCT!$C$8:$C$18</c:f>
              <c:numCache>
                <c:formatCode>General</c:formatCode>
                <c:ptCount val="11"/>
                <c:pt idx="0">
                  <c:v>27</c:v>
                </c:pt>
                <c:pt idx="1">
                  <c:v>28</c:v>
                </c:pt>
                <c:pt idx="2">
                  <c:v>32</c:v>
                </c:pt>
                <c:pt idx="3">
                  <c:v>39</c:v>
                </c:pt>
                <c:pt idx="4">
                  <c:v>50</c:v>
                </c:pt>
                <c:pt idx="5">
                  <c:v>53</c:v>
                </c:pt>
                <c:pt idx="6">
                  <c:v>59</c:v>
                </c:pt>
                <c:pt idx="7">
                  <c:v>60</c:v>
                </c:pt>
                <c:pt idx="8">
                  <c:v>62</c:v>
                </c:pt>
                <c:pt idx="9">
                  <c:v>63</c:v>
                </c:pt>
                <c:pt idx="10">
                  <c:v>57</c:v>
                </c:pt>
              </c:numCache>
            </c:numRef>
          </c:val>
          <c:extLst>
            <c:ext xmlns:c16="http://schemas.microsoft.com/office/drawing/2014/chart" uri="{C3380CC4-5D6E-409C-BE32-E72D297353CC}">
              <c16:uniqueId val="{00000003-CE0A-41A9-8343-EC84742764E1}"/>
            </c:ext>
          </c:extLst>
        </c:ser>
        <c:dLbls>
          <c:showLegendKey val="0"/>
          <c:showVal val="0"/>
          <c:showCatName val="0"/>
          <c:showSerName val="0"/>
          <c:showPercent val="0"/>
          <c:showBubbleSize val="0"/>
        </c:dLbls>
        <c:gapWidth val="150"/>
        <c:axId val="338860672"/>
        <c:axId val="338866560"/>
      </c:barChart>
      <c:catAx>
        <c:axId val="338860672"/>
        <c:scaling>
          <c:orientation val="minMax"/>
        </c:scaling>
        <c:delete val="0"/>
        <c:axPos val="b"/>
        <c:numFmt formatCode="General" sourceLinked="1"/>
        <c:majorTickMark val="out"/>
        <c:minorTickMark val="none"/>
        <c:tickLblPos val="nextTo"/>
        <c:crossAx val="338866560"/>
        <c:crosses val="autoZero"/>
        <c:auto val="1"/>
        <c:lblAlgn val="ctr"/>
        <c:lblOffset val="100"/>
        <c:noMultiLvlLbl val="0"/>
      </c:catAx>
      <c:valAx>
        <c:axId val="338866560"/>
        <c:scaling>
          <c:orientation val="minMax"/>
          <c:max val="100"/>
        </c:scaling>
        <c:delete val="0"/>
        <c:axPos val="l"/>
        <c:majorGridlines>
          <c:spPr>
            <a:ln w="15875">
              <a:solidFill>
                <a:srgbClr val="F79646">
                  <a:lumMod val="20000"/>
                  <a:lumOff val="80000"/>
                </a:srgbClr>
              </a:solidFill>
              <a:prstDash val="sysDot"/>
            </a:ln>
          </c:spPr>
        </c:majorGridlines>
        <c:title>
          <c:tx>
            <c:rich>
              <a:bodyPr rot="-5400000" vert="horz"/>
              <a:lstStyle/>
              <a:p>
                <a:pPr>
                  <a:defRPr/>
                </a:pPr>
                <a:r>
                  <a:rPr lang="en-GB"/>
                  <a:t>PMTCT coverage (%)</a:t>
                </a:r>
              </a:p>
            </c:rich>
          </c:tx>
          <c:overlay val="0"/>
        </c:title>
        <c:numFmt formatCode="General" sourceLinked="1"/>
        <c:majorTickMark val="none"/>
        <c:minorTickMark val="none"/>
        <c:tickLblPos val="nextTo"/>
        <c:spPr>
          <a:ln>
            <a:noFill/>
          </a:ln>
        </c:spPr>
        <c:crossAx val="338860672"/>
        <c:crosses val="autoZero"/>
        <c:crossBetween val="between"/>
        <c:majorUnit val="20"/>
      </c:valAx>
    </c:plotArea>
    <c:legend>
      <c:legendPos val="b"/>
      <c:layout>
        <c:manualLayout>
          <c:xMode val="edge"/>
          <c:yMode val="edge"/>
          <c:x val="6.9086430687348349E-2"/>
          <c:y val="0.89164092381298399"/>
          <c:w val="0.71549176259750991"/>
          <c:h val="8.470297364739805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AP!$A$5</c:f>
              <c:strCache>
                <c:ptCount val="1"/>
                <c:pt idx="0">
                  <c:v>Asia and the Pacific (2020)</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2B95-4CF1-9982-7A876116951A}"/>
              </c:ext>
            </c:extLst>
          </c:dPt>
          <c:dPt>
            <c:idx val="1"/>
            <c:invertIfNegative val="0"/>
            <c:bubble3D val="0"/>
            <c:spPr>
              <a:solidFill>
                <a:srgbClr val="33CCCC"/>
              </a:solidFill>
              <a:ln>
                <a:noFill/>
              </a:ln>
              <a:effectLst/>
            </c:spPr>
            <c:extLst>
              <c:ext xmlns:c16="http://schemas.microsoft.com/office/drawing/2014/chart" uri="{C3380CC4-5D6E-409C-BE32-E72D297353CC}">
                <c16:uniqueId val="{00000003-2B95-4CF1-9982-7A876116951A}"/>
              </c:ext>
            </c:extLst>
          </c:dPt>
          <c:dPt>
            <c:idx val="2"/>
            <c:invertIfNegative val="0"/>
            <c:bubble3D val="0"/>
            <c:spPr>
              <a:solidFill>
                <a:srgbClr val="F78F20"/>
              </a:solidFill>
              <a:ln>
                <a:noFill/>
              </a:ln>
              <a:effectLst/>
            </c:spPr>
            <c:extLst>
              <c:ext xmlns:c16="http://schemas.microsoft.com/office/drawing/2014/chart" uri="{C3380CC4-5D6E-409C-BE32-E72D297353CC}">
                <c16:uniqueId val="{00000005-2B95-4CF1-9982-7A876116951A}"/>
              </c:ext>
            </c:extLst>
          </c:dPt>
          <c:dPt>
            <c:idx val="3"/>
            <c:invertIfNegative val="0"/>
            <c:bubble3D val="0"/>
            <c:spPr>
              <a:solidFill>
                <a:srgbClr val="F26B73"/>
              </a:solidFill>
              <a:ln>
                <a:noFill/>
              </a:ln>
              <a:effectLst/>
            </c:spPr>
            <c:extLst>
              <c:ext xmlns:c16="http://schemas.microsoft.com/office/drawing/2014/chart" uri="{C3380CC4-5D6E-409C-BE32-E72D297353CC}">
                <c16:uniqueId val="{00000007-2B95-4CF1-9982-7A876116951A}"/>
              </c:ext>
            </c:extLst>
          </c:dPt>
          <c:dLbls>
            <c:numFmt formatCode="#,##0" sourceLinked="0"/>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AP!$B$5:$E$5</c:f>
              <c:numCache>
                <c:formatCode>General</c:formatCode>
                <c:ptCount val="4"/>
                <c:pt idx="0">
                  <c:v>52000</c:v>
                </c:pt>
                <c:pt idx="1">
                  <c:v>30000</c:v>
                </c:pt>
                <c:pt idx="2">
                  <c:v>21000</c:v>
                </c:pt>
                <c:pt idx="3">
                  <c:v>13000</c:v>
                </c:pt>
              </c:numCache>
            </c:numRef>
          </c:val>
          <c:extLst>
            <c:ext xmlns:c16="http://schemas.microsoft.com/office/drawing/2014/chart" uri="{C3380CC4-5D6E-409C-BE32-E72D297353CC}">
              <c16:uniqueId val="{00000008-2B95-4CF1-9982-7A876116951A}"/>
            </c:ext>
          </c:extLst>
        </c:ser>
        <c:dLbls>
          <c:showLegendKey val="0"/>
          <c:showVal val="0"/>
          <c:showCatName val="0"/>
          <c:showSerName val="0"/>
          <c:showPercent val="0"/>
          <c:showBubbleSize val="0"/>
        </c:dLbls>
        <c:gapWidth val="144"/>
        <c:axId val="210277120"/>
        <c:axId val="210278656"/>
      </c:barChart>
      <c:lineChart>
        <c:grouping val="standard"/>
        <c:varyColors val="0"/>
        <c:ser>
          <c:idx val="1"/>
          <c:order val="1"/>
          <c:tx>
            <c:strRef>
              <c:f>AP!$A$6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B95-4CF1-9982-7A876116951A}"/>
                </c:ext>
              </c:extLst>
            </c:dLbl>
            <c:dLbl>
              <c:idx val="2"/>
              <c:delete val="1"/>
              <c:extLst>
                <c:ext xmlns:c15="http://schemas.microsoft.com/office/drawing/2012/chart" uri="{CE6537A1-D6FC-4f65-9D91-7224C49458BB}"/>
                <c:ext xmlns:c16="http://schemas.microsoft.com/office/drawing/2014/chart" uri="{C3380CC4-5D6E-409C-BE32-E72D297353CC}">
                  <c16:uniqueId val="{0000000A-2B95-4CF1-9982-7A876116951A}"/>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2B95-4CF1-9982-7A876116951A}"/>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AP!$B$6:$E$6</c:f>
              <c:numCache>
                <c:formatCode>0%</c:formatCode>
                <c:ptCount val="4"/>
                <c:pt idx="1">
                  <c:v>0.57692307692307687</c:v>
                </c:pt>
                <c:pt idx="2">
                  <c:v>0.40384615384615385</c:v>
                </c:pt>
                <c:pt idx="3">
                  <c:v>0.25</c:v>
                </c:pt>
              </c:numCache>
            </c:numRef>
          </c:val>
          <c:smooth val="0"/>
          <c:extLst>
            <c:ext xmlns:c16="http://schemas.microsoft.com/office/drawing/2014/chart" uri="{C3380CC4-5D6E-409C-BE32-E72D297353CC}">
              <c16:uniqueId val="{0000000C-2B95-4CF1-9982-7A876116951A}"/>
            </c:ext>
          </c:extLst>
        </c:ser>
        <c:dLbls>
          <c:showLegendKey val="0"/>
          <c:showVal val="0"/>
          <c:showCatName val="0"/>
          <c:showSerName val="0"/>
          <c:showPercent val="0"/>
          <c:showBubbleSize val="0"/>
        </c:dLbls>
        <c:marker val="1"/>
        <c:smooth val="0"/>
        <c:axId val="38295424"/>
        <c:axId val="38293888"/>
      </c:lineChart>
      <c:catAx>
        <c:axId val="210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en-US"/>
          </a:p>
        </c:txPr>
        <c:crossAx val="210278656"/>
        <c:crosses val="autoZero"/>
        <c:auto val="1"/>
        <c:lblAlgn val="ctr"/>
        <c:lblOffset val="100"/>
        <c:noMultiLvlLbl val="0"/>
      </c:catAx>
      <c:valAx>
        <c:axId val="210278656"/>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0" sourceLinked="0"/>
        <c:majorTickMark val="none"/>
        <c:minorTickMark val="none"/>
        <c:tickLblPos val="nextTo"/>
        <c:spPr>
          <a:noFill/>
          <a:ln>
            <a:noFill/>
          </a:ln>
          <a:effectLst/>
        </c:spPr>
        <c:txPr>
          <a:bodyPr rot="-60000000" vert="horz"/>
          <a:lstStyle/>
          <a:p>
            <a:pPr>
              <a:defRPr>
                <a:solidFill>
                  <a:schemeClr val="tx1"/>
                </a:solidFill>
              </a:defRPr>
            </a:pPr>
            <a:endParaRPr lang="en-US"/>
          </a:p>
        </c:txPr>
        <c:crossAx val="210277120"/>
        <c:crosses val="autoZero"/>
        <c:crossBetween val="between"/>
      </c:valAx>
      <c:valAx>
        <c:axId val="3829388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38295424"/>
        <c:crosses val="max"/>
        <c:crossBetween val="between"/>
        <c:majorUnit val="1"/>
      </c:valAx>
      <c:catAx>
        <c:axId val="38295424"/>
        <c:scaling>
          <c:orientation val="minMax"/>
        </c:scaling>
        <c:delete val="1"/>
        <c:axPos val="b"/>
        <c:numFmt formatCode="General" sourceLinked="1"/>
        <c:majorTickMark val="out"/>
        <c:minorTickMark val="none"/>
        <c:tickLblPos val="nextTo"/>
        <c:crossAx val="382938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81194383374521E-2"/>
          <c:y val="0.13240045792148319"/>
          <c:w val="0.80120101214829165"/>
          <c:h val="0.4717816557572817"/>
        </c:manualLayout>
      </c:layout>
      <c:barChart>
        <c:barDir val="col"/>
        <c:grouping val="clustered"/>
        <c:varyColors val="0"/>
        <c:ser>
          <c:idx val="10"/>
          <c:order val="10"/>
          <c:tx>
            <c:strRef>
              <c:f>'PMTCT coverage'!$L$1</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coverage'!$L$2:$L$13</c:f>
              <c:numCache>
                <c:formatCode>0</c:formatCode>
                <c:ptCount val="12"/>
                <c:pt idx="0">
                  <c:v>10</c:v>
                </c:pt>
                <c:pt idx="1">
                  <c:v>17</c:v>
                </c:pt>
                <c:pt idx="2">
                  <c:v>26</c:v>
                </c:pt>
              </c:numCache>
            </c:numRef>
          </c:val>
          <c:extLst>
            <c:ext xmlns:c16="http://schemas.microsoft.com/office/drawing/2014/chart" uri="{C3380CC4-5D6E-409C-BE32-E72D297353CC}">
              <c16:uniqueId val="{00000000-9059-4573-8F0B-2D2EC532CB80}"/>
            </c:ext>
          </c:extLst>
        </c:ser>
        <c:ser>
          <c:idx val="11"/>
          <c:order val="11"/>
          <c:tx>
            <c:strRef>
              <c:f>'PMTCT coverage'!$M$1</c:f>
              <c:strCache>
                <c:ptCount val="1"/>
                <c:pt idx="0">
                  <c:v>30-54%</c:v>
                </c:pt>
              </c:strCache>
            </c:strRef>
          </c:tx>
          <c:spPr>
            <a:solidFill>
              <a:srgbClr val="F78E1E"/>
            </a:solidFill>
          </c:spPr>
          <c:invertIfNegative val="0"/>
          <c:dPt>
            <c:idx val="15"/>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9059-4573-8F0B-2D2EC532CB80}"/>
              </c:ext>
            </c:extLst>
          </c:dPt>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9059-4573-8F0B-2D2EC532CB80}"/>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9059-4573-8F0B-2D2EC532CB80}"/>
              </c:ext>
            </c:extLst>
          </c:dPt>
          <c:dPt>
            <c:idx val="19"/>
            <c:invertIfNegative val="0"/>
            <c:bubble3D val="0"/>
            <c:spPr>
              <a:pattFill prst="dkUpDiag">
                <a:fgClr>
                  <a:srgbClr val="F78E1E"/>
                </a:fgClr>
                <a:bgClr>
                  <a:srgbClr val="EEFFBD"/>
                </a:bgClr>
              </a:pattFill>
            </c:spPr>
            <c:extLst>
              <c:ext xmlns:c16="http://schemas.microsoft.com/office/drawing/2014/chart" uri="{C3380CC4-5D6E-409C-BE32-E72D297353CC}">
                <c16:uniqueId val="{00000008-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coverage'!$M$2:$M$13</c:f>
              <c:numCache>
                <c:formatCode>General</c:formatCode>
                <c:ptCount val="12"/>
                <c:pt idx="3">
                  <c:v>40</c:v>
                </c:pt>
                <c:pt idx="4">
                  <c:v>53</c:v>
                </c:pt>
                <c:pt idx="5" formatCode="0">
                  <c:v>54</c:v>
                </c:pt>
              </c:numCache>
            </c:numRef>
          </c:val>
          <c:extLst>
            <c:ext xmlns:c16="http://schemas.microsoft.com/office/drawing/2014/chart" uri="{C3380CC4-5D6E-409C-BE32-E72D297353CC}">
              <c16:uniqueId val="{00000009-9059-4573-8F0B-2D2EC532CB80}"/>
            </c:ext>
          </c:extLst>
        </c:ser>
        <c:ser>
          <c:idx val="12"/>
          <c:order val="12"/>
          <c:tx>
            <c:strRef>
              <c:f>'PMTCT coverage'!$N$1</c:f>
              <c:strCache>
                <c:ptCount val="1"/>
                <c:pt idx="0">
                  <c:v>55-74%</c:v>
                </c:pt>
              </c:strCache>
            </c:strRef>
          </c:tx>
          <c:spPr>
            <a:pattFill prst="dkUpDiag">
              <a:fgClr>
                <a:srgbClr val="B0EE00"/>
              </a:fgClr>
              <a:bgClr>
                <a:sysClr val="window" lastClr="FFFFFF"/>
              </a:bgClr>
            </a:pattFill>
          </c:spPr>
          <c:invertIfNegative val="0"/>
          <c:dPt>
            <c:idx val="12"/>
            <c:invertIfNegative val="0"/>
            <c:bubble3D val="0"/>
            <c:extLst>
              <c:ext xmlns:c16="http://schemas.microsoft.com/office/drawing/2014/chart" uri="{C3380CC4-5D6E-409C-BE32-E72D297353CC}">
                <c16:uniqueId val="{0000000A-9059-4573-8F0B-2D2EC532CB80}"/>
              </c:ext>
            </c:extLst>
          </c:dPt>
          <c:dPt>
            <c:idx val="16"/>
            <c:invertIfNegative val="0"/>
            <c:bubble3D val="0"/>
            <c:extLst>
              <c:ext xmlns:c16="http://schemas.microsoft.com/office/drawing/2014/chart" uri="{C3380CC4-5D6E-409C-BE32-E72D297353CC}">
                <c16:uniqueId val="{0000000B-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coverage'!$N$2:$N$13</c:f>
              <c:numCache>
                <c:formatCode>General</c:formatCode>
                <c:ptCount val="12"/>
                <c:pt idx="10">
                  <c:v>57</c:v>
                </c:pt>
              </c:numCache>
            </c:numRef>
          </c:val>
          <c:extLst>
            <c:ext xmlns:c16="http://schemas.microsoft.com/office/drawing/2014/chart" uri="{C3380CC4-5D6E-409C-BE32-E72D297353CC}">
              <c16:uniqueId val="{0000000C-9059-4573-8F0B-2D2EC532CB80}"/>
            </c:ext>
          </c:extLst>
        </c:ser>
        <c:ser>
          <c:idx val="13"/>
          <c:order val="13"/>
          <c:tx>
            <c:strRef>
              <c:f>'PMTCT coverage'!$O$1</c:f>
              <c:strCache>
                <c:ptCount val="1"/>
                <c:pt idx="0">
                  <c:v>≥ 75%</c:v>
                </c:pt>
              </c:strCache>
            </c:strRef>
          </c:tx>
          <c:spPr>
            <a:solidFill>
              <a:srgbClr val="0CBCC1"/>
            </a:solidFill>
          </c:spPr>
          <c:invertIfNegative val="0"/>
          <c:dPt>
            <c:idx val="10"/>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0E-9059-4573-8F0B-2D2EC532CB80}"/>
              </c:ext>
            </c:extLst>
          </c:dPt>
          <c:dPt>
            <c:idx val="11"/>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22-9059-4573-8F0B-2D2EC532CB80}"/>
              </c:ext>
            </c:extLst>
          </c:dPt>
          <c:dPt>
            <c:idx val="13"/>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0-9059-4573-8F0B-2D2EC532CB80}"/>
              </c:ext>
            </c:extLst>
          </c:dPt>
          <c:dPt>
            <c:idx val="16"/>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2-9059-4573-8F0B-2D2EC532CB80}"/>
              </c:ext>
            </c:extLst>
          </c:dPt>
          <c:dLbls>
            <c:dLbl>
              <c:idx val="7"/>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059-4573-8F0B-2D2EC532CB80}"/>
                </c:ext>
              </c:extLst>
            </c:dLbl>
            <c:dLbl>
              <c:idx val="8"/>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059-4573-8F0B-2D2EC532CB80}"/>
                </c:ext>
              </c:extLst>
            </c:dLbl>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A93-4D8C-9AC1-BB8DC7BCE299}"/>
                </c:ext>
              </c:extLst>
            </c:dLbl>
            <c:dLbl>
              <c:idx val="14"/>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059-4573-8F0B-2D2EC532CB8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coverage'!$O$2:$O$13</c:f>
              <c:numCache>
                <c:formatCode>General</c:formatCode>
                <c:ptCount val="12"/>
                <c:pt idx="6" formatCode="0">
                  <c:v>86</c:v>
                </c:pt>
                <c:pt idx="7">
                  <c:v>90</c:v>
                </c:pt>
                <c:pt idx="8">
                  <c:v>97</c:v>
                </c:pt>
                <c:pt idx="9" formatCode="0">
                  <c:v>97</c:v>
                </c:pt>
                <c:pt idx="11">
                  <c:v>85</c:v>
                </c:pt>
              </c:numCache>
            </c:numRef>
          </c:val>
          <c:extLst>
            <c:ext xmlns:c16="http://schemas.microsoft.com/office/drawing/2014/chart" uri="{C3380CC4-5D6E-409C-BE32-E72D297353CC}">
              <c16:uniqueId val="{00000016-9059-4573-8F0B-2D2EC532CB80}"/>
            </c:ext>
          </c:extLst>
        </c:ser>
        <c:dLbls>
          <c:showLegendKey val="0"/>
          <c:showVal val="0"/>
          <c:showCatName val="0"/>
          <c:showSerName val="0"/>
          <c:showPercent val="0"/>
          <c:showBubbleSize val="0"/>
        </c:dLbls>
        <c:gapWidth val="10"/>
        <c:overlap val="100"/>
        <c:axId val="340062208"/>
        <c:axId val="340063744"/>
      </c:barChart>
      <c:barChart>
        <c:barDir val="col"/>
        <c:grouping val="percentStacked"/>
        <c:varyColors val="0"/>
        <c:ser>
          <c:idx val="0"/>
          <c:order val="0"/>
          <c:tx>
            <c:strRef>
              <c:f>'PMTCT coverage'!$B$1</c:f>
              <c:strCache>
                <c:ptCount val="1"/>
                <c:pt idx="0">
                  <c:v>a</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coverage'!$B$2:$B$13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7-9059-4573-8F0B-2D2EC532CB80}"/>
            </c:ext>
          </c:extLst>
        </c:ser>
        <c:ser>
          <c:idx val="1"/>
          <c:order val="1"/>
          <c:tx>
            <c:strRef>
              <c:f>'PMTCT coverage'!$C$1</c:f>
              <c:strCache>
                <c:ptCount val="1"/>
                <c:pt idx="0">
                  <c:v>b</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coverage'!$C$2:$C$13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8-9059-4573-8F0B-2D2EC532CB80}"/>
            </c:ext>
          </c:extLst>
        </c:ser>
        <c:ser>
          <c:idx val="2"/>
          <c:order val="2"/>
          <c:tx>
            <c:strRef>
              <c:f>'PMTCT coverage'!$D$1</c:f>
              <c:strCache>
                <c:ptCount val="1"/>
                <c:pt idx="0">
                  <c:v>c</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coverage'!$D$2:$D$13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9-9059-4573-8F0B-2D2EC532CB80}"/>
            </c:ext>
          </c:extLst>
        </c:ser>
        <c:ser>
          <c:idx val="3"/>
          <c:order val="3"/>
          <c:tx>
            <c:strRef>
              <c:f>'PMTCT coverage'!$E$1</c:f>
              <c:strCache>
                <c:ptCount val="1"/>
                <c:pt idx="0">
                  <c:v>d</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coverage'!$E$2:$E$13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A-9059-4573-8F0B-2D2EC532CB80}"/>
            </c:ext>
          </c:extLst>
        </c:ser>
        <c:ser>
          <c:idx val="4"/>
          <c:order val="4"/>
          <c:tx>
            <c:strRef>
              <c:f>'PMTCT coverage'!$F$1</c:f>
              <c:strCache>
                <c:ptCount val="1"/>
                <c:pt idx="0">
                  <c:v>e</c:v>
                </c:pt>
              </c:strCache>
            </c:strRef>
          </c:tx>
          <c:spPr>
            <a:solidFill>
              <a:sysClr val="window" lastClr="FFFFFF">
                <a:lumMod val="65000"/>
                <a:alpha val="23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coverage'!$F$2:$F$13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B-9059-4573-8F0B-2D2EC532CB80}"/>
            </c:ext>
          </c:extLst>
        </c:ser>
        <c:ser>
          <c:idx val="5"/>
          <c:order val="5"/>
          <c:tx>
            <c:strRef>
              <c:f>'PMTCT coverage'!$G$1</c:f>
              <c:strCache>
                <c:ptCount val="1"/>
                <c:pt idx="0">
                  <c:v>f</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coverage'!$G$2:$G$13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C-9059-4573-8F0B-2D2EC532CB80}"/>
            </c:ext>
          </c:extLst>
        </c:ser>
        <c:ser>
          <c:idx val="6"/>
          <c:order val="6"/>
          <c:tx>
            <c:strRef>
              <c:f>'PMTCT coverage'!$H$1</c:f>
              <c:strCache>
                <c:ptCount val="1"/>
                <c:pt idx="0">
                  <c:v>g</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coverage'!$H$2:$H$13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D-9059-4573-8F0B-2D2EC532CB80}"/>
            </c:ext>
          </c:extLst>
        </c:ser>
        <c:ser>
          <c:idx val="7"/>
          <c:order val="7"/>
          <c:tx>
            <c:strRef>
              <c:f>'PMTCT coverage'!$I$1</c:f>
              <c:strCache>
                <c:ptCount val="1"/>
                <c:pt idx="0">
                  <c:v>h</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coverage'!$I$2:$I$13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E-9059-4573-8F0B-2D2EC532CB80}"/>
            </c:ext>
          </c:extLst>
        </c:ser>
        <c:ser>
          <c:idx val="8"/>
          <c:order val="8"/>
          <c:tx>
            <c:strRef>
              <c:f>'PMTCT coverage'!$J$1</c:f>
              <c:strCache>
                <c:ptCount val="1"/>
                <c:pt idx="0">
                  <c:v>i</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coverage'!$J$2:$J$13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F-9059-4573-8F0B-2D2EC532CB80}"/>
            </c:ext>
          </c:extLst>
        </c:ser>
        <c:ser>
          <c:idx val="9"/>
          <c:order val="9"/>
          <c:tx>
            <c:strRef>
              <c:f>'PMTCT coverage'!$K$1</c:f>
              <c:strCache>
                <c:ptCount val="1"/>
                <c:pt idx="0">
                  <c:v>PMTCT Gap</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coverage'!$K$2:$K$13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20-9059-4573-8F0B-2D2EC532CB80}"/>
            </c:ext>
          </c:extLst>
        </c:ser>
        <c:dLbls>
          <c:showLegendKey val="0"/>
          <c:showVal val="0"/>
          <c:showCatName val="0"/>
          <c:showSerName val="0"/>
          <c:showPercent val="0"/>
          <c:showBubbleSize val="0"/>
        </c:dLbls>
        <c:gapWidth val="10"/>
        <c:overlap val="100"/>
        <c:axId val="339747968"/>
        <c:axId val="340065664"/>
      </c:barChart>
      <c:catAx>
        <c:axId val="340062208"/>
        <c:scaling>
          <c:orientation val="minMax"/>
        </c:scaling>
        <c:delete val="0"/>
        <c:axPos val="b"/>
        <c:numFmt formatCode="General" sourceLinked="0"/>
        <c:majorTickMark val="none"/>
        <c:minorTickMark val="none"/>
        <c:tickLblPos val="nextTo"/>
        <c:spPr>
          <a:ln>
            <a:noFill/>
          </a:ln>
        </c:spPr>
        <c:crossAx val="340063744"/>
        <c:crosses val="autoZero"/>
        <c:auto val="1"/>
        <c:lblAlgn val="ctr"/>
        <c:lblOffset val="100"/>
        <c:noMultiLvlLbl val="0"/>
      </c:catAx>
      <c:valAx>
        <c:axId val="340063744"/>
        <c:scaling>
          <c:orientation val="minMax"/>
          <c:max val="100"/>
        </c:scaling>
        <c:delete val="0"/>
        <c:axPos val="l"/>
        <c:majorGridlines>
          <c:spPr>
            <a:ln w="25400">
              <a:solidFill>
                <a:schemeClr val="bg1"/>
              </a:solidFill>
            </a:ln>
          </c:spPr>
        </c:majorGridlines>
        <c:title>
          <c:tx>
            <c:rich>
              <a:bodyPr rot="-5400000" vert="horz"/>
              <a:lstStyle/>
              <a:p>
                <a:pPr>
                  <a:defRPr/>
                </a:pPr>
                <a:r>
                  <a:rPr lang="en-GB"/>
                  <a:t>PMTCT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340062208"/>
        <c:crosses val="autoZero"/>
        <c:crossBetween val="between"/>
        <c:majorUnit val="100"/>
      </c:valAx>
      <c:valAx>
        <c:axId val="340065664"/>
        <c:scaling>
          <c:orientation val="minMax"/>
          <c:max val="1"/>
          <c:min val="0"/>
        </c:scaling>
        <c:delete val="0"/>
        <c:axPos val="r"/>
        <c:numFmt formatCode="0%" sourceLinked="1"/>
        <c:majorTickMark val="none"/>
        <c:minorTickMark val="none"/>
        <c:tickLblPos val="none"/>
        <c:spPr>
          <a:ln>
            <a:noFill/>
          </a:ln>
        </c:spPr>
        <c:crossAx val="339747968"/>
        <c:crosses val="max"/>
        <c:crossBetween val="between"/>
        <c:majorUnit val="1"/>
      </c:valAx>
      <c:catAx>
        <c:axId val="339747968"/>
        <c:scaling>
          <c:orientation val="minMax"/>
        </c:scaling>
        <c:delete val="1"/>
        <c:axPos val="b"/>
        <c:numFmt formatCode="General" sourceLinked="1"/>
        <c:majorTickMark val="out"/>
        <c:minorTickMark val="none"/>
        <c:tickLblPos val="nextTo"/>
        <c:crossAx val="34006566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7359957449042127"/>
          <c:y val="0.94171625689618321"/>
          <c:w val="0.40239874178664381"/>
          <c:h val="4.9805236857112481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53409942086707E-2"/>
          <c:y val="0.11265469248190853"/>
          <c:w val="0.9218377969121575"/>
          <c:h val="0.68776621354071987"/>
        </c:manualLayout>
      </c:layout>
      <c:barChart>
        <c:barDir val="bar"/>
        <c:grouping val="clustered"/>
        <c:varyColors val="0"/>
        <c:ser>
          <c:idx val="0"/>
          <c:order val="0"/>
          <c:tx>
            <c:strRef>
              <c:f>'PMTCT gap (2)'!$B$9</c:f>
              <c:strCache>
                <c:ptCount val="1"/>
                <c:pt idx="0">
                  <c:v>PMTCT in need</c:v>
                </c:pt>
              </c:strCache>
            </c:strRef>
          </c:tx>
          <c:spPr>
            <a:solidFill>
              <a:schemeClr val="bg1">
                <a:lumMod val="75000"/>
              </a:schemeClr>
            </a:solidFill>
          </c:spPr>
          <c:invertIfNegative val="0"/>
          <c:val>
            <c:numRef>
              <c:f>'PMTCT gap (2)'!$C$9</c:f>
              <c:numCache>
                <c:formatCode>General</c:formatCode>
                <c:ptCount val="1"/>
                <c:pt idx="0">
                  <c:v>52000</c:v>
                </c:pt>
              </c:numCache>
            </c:numRef>
          </c:val>
          <c:extLst>
            <c:ext xmlns:c16="http://schemas.microsoft.com/office/drawing/2014/chart" uri="{C3380CC4-5D6E-409C-BE32-E72D297353CC}">
              <c16:uniqueId val="{00000000-75F0-4AE2-811E-77EDE3FAF18B}"/>
            </c:ext>
          </c:extLst>
        </c:ser>
        <c:ser>
          <c:idx val="1"/>
          <c:order val="1"/>
          <c:tx>
            <c:strRef>
              <c:f>'PMTCT gap (2)'!$B$10</c:f>
              <c:strCache>
                <c:ptCount val="1"/>
                <c:pt idx="0">
                  <c:v>Received PMTCT</c:v>
                </c:pt>
              </c:strCache>
            </c:strRef>
          </c:tx>
          <c:spPr>
            <a:solidFill>
              <a:srgbClr val="00A99A"/>
            </a:solidFill>
          </c:spPr>
          <c:invertIfNegative val="0"/>
          <c:dLbls>
            <c:dLbl>
              <c:idx val="0"/>
              <c:layout>
                <c:manualLayout>
                  <c:x val="-0.32794137493721076"/>
                  <c:y val="0"/>
                </c:manualLayout>
              </c:layout>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F0-4AE2-811E-77EDE3FAF18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'PMTCT gap (2)'!$C$10</c:f>
              <c:numCache>
                <c:formatCode>General</c:formatCode>
                <c:ptCount val="1"/>
                <c:pt idx="0">
                  <c:v>30000</c:v>
                </c:pt>
              </c:numCache>
            </c:numRef>
          </c:val>
          <c:extLst>
            <c:ext xmlns:c16="http://schemas.microsoft.com/office/drawing/2014/chart" uri="{C3380CC4-5D6E-409C-BE32-E72D297353CC}">
              <c16:uniqueId val="{00000002-75F0-4AE2-811E-77EDE3FAF18B}"/>
            </c:ext>
          </c:extLst>
        </c:ser>
        <c:dLbls>
          <c:showLegendKey val="0"/>
          <c:showVal val="0"/>
          <c:showCatName val="0"/>
          <c:showSerName val="0"/>
          <c:showPercent val="0"/>
          <c:showBubbleSize val="0"/>
        </c:dLbls>
        <c:gapWidth val="150"/>
        <c:overlap val="100"/>
        <c:axId val="228620928"/>
        <c:axId val="228626816"/>
      </c:barChart>
      <c:catAx>
        <c:axId val="228620928"/>
        <c:scaling>
          <c:orientation val="minMax"/>
        </c:scaling>
        <c:delete val="1"/>
        <c:axPos val="l"/>
        <c:majorTickMark val="none"/>
        <c:minorTickMark val="none"/>
        <c:tickLblPos val="none"/>
        <c:crossAx val="228626816"/>
        <c:crosses val="autoZero"/>
        <c:auto val="1"/>
        <c:lblAlgn val="ctr"/>
        <c:lblOffset val="100"/>
        <c:noMultiLvlLbl val="0"/>
      </c:catAx>
      <c:valAx>
        <c:axId val="228626816"/>
        <c:scaling>
          <c:orientation val="minMax"/>
          <c:max val="52000"/>
          <c:min val="0"/>
        </c:scaling>
        <c:delete val="1"/>
        <c:axPos val="b"/>
        <c:numFmt formatCode="General" sourceLinked="1"/>
        <c:majorTickMark val="out"/>
        <c:minorTickMark val="none"/>
        <c:tickLblPos val="nextTo"/>
        <c:crossAx val="228620928"/>
        <c:crosses val="autoZero"/>
        <c:crossBetween val="between"/>
        <c:majorUnit val="52000"/>
      </c:valAx>
      <c:spPr>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22595573581562"/>
          <c:y val="0.16341520840990878"/>
          <c:w val="0.59138056584721677"/>
          <c:h val="0.60653045832511132"/>
        </c:manualLayout>
      </c:layout>
      <c:doughnutChart>
        <c:varyColors val="1"/>
        <c:ser>
          <c:idx val="0"/>
          <c:order val="0"/>
          <c:dPt>
            <c:idx val="0"/>
            <c:bubble3D val="0"/>
            <c:spPr>
              <a:solidFill>
                <a:srgbClr val="E06C63"/>
              </a:solidFill>
            </c:spPr>
            <c:extLst>
              <c:ext xmlns:c16="http://schemas.microsoft.com/office/drawing/2014/chart" uri="{C3380CC4-5D6E-409C-BE32-E72D297353CC}">
                <c16:uniqueId val="{00000001-C246-49D7-A45A-5BA1C4E29A88}"/>
              </c:ext>
            </c:extLst>
          </c:dPt>
          <c:dPt>
            <c:idx val="1"/>
            <c:bubble3D val="0"/>
            <c:spPr>
              <a:solidFill>
                <a:srgbClr val="EBA39D"/>
              </a:solidFill>
            </c:spPr>
            <c:extLst>
              <c:ext xmlns:c16="http://schemas.microsoft.com/office/drawing/2014/chart" uri="{C3380CC4-5D6E-409C-BE32-E72D297353CC}">
                <c16:uniqueId val="{00000003-C246-49D7-A45A-5BA1C4E29A88}"/>
              </c:ext>
            </c:extLst>
          </c:dPt>
          <c:dPt>
            <c:idx val="2"/>
            <c:bubble3D val="0"/>
            <c:spPr>
              <a:solidFill>
                <a:srgbClr val="FF9900"/>
              </a:solidFill>
            </c:spPr>
            <c:extLst>
              <c:ext xmlns:c16="http://schemas.microsoft.com/office/drawing/2014/chart" uri="{C3380CC4-5D6E-409C-BE32-E72D297353CC}">
                <c16:uniqueId val="{00000005-C246-49D7-A45A-5BA1C4E29A88}"/>
              </c:ext>
            </c:extLst>
          </c:dPt>
          <c:dPt>
            <c:idx val="3"/>
            <c:bubble3D val="0"/>
            <c:spPr>
              <a:solidFill>
                <a:srgbClr val="9BBB59"/>
              </a:solidFill>
            </c:spPr>
            <c:extLst>
              <c:ext xmlns:c16="http://schemas.microsoft.com/office/drawing/2014/chart" uri="{C3380CC4-5D6E-409C-BE32-E72D297353CC}">
                <c16:uniqueId val="{00000007-C246-49D7-A45A-5BA1C4E29A88}"/>
              </c:ext>
            </c:extLst>
          </c:dPt>
          <c:dPt>
            <c:idx val="4"/>
            <c:bubble3D val="0"/>
            <c:spPr>
              <a:solidFill>
                <a:schemeClr val="accent4">
                  <a:lumMod val="60000"/>
                  <a:lumOff val="40000"/>
                </a:schemeClr>
              </a:solidFill>
            </c:spPr>
            <c:extLst>
              <c:ext xmlns:c16="http://schemas.microsoft.com/office/drawing/2014/chart" uri="{C3380CC4-5D6E-409C-BE32-E72D297353CC}">
                <c16:uniqueId val="{00000009-C246-49D7-A45A-5BA1C4E29A88}"/>
              </c:ext>
            </c:extLst>
          </c:dPt>
          <c:dPt>
            <c:idx val="5"/>
            <c:bubble3D val="0"/>
            <c:spPr>
              <a:solidFill>
                <a:srgbClr val="6699FF"/>
              </a:solidFill>
            </c:spPr>
            <c:extLst>
              <c:ext xmlns:c16="http://schemas.microsoft.com/office/drawing/2014/chart" uri="{C3380CC4-5D6E-409C-BE32-E72D297353CC}">
                <c16:uniqueId val="{0000000B-C246-49D7-A45A-5BA1C4E29A88}"/>
              </c:ext>
            </c:extLst>
          </c:dPt>
          <c:dPt>
            <c:idx val="6"/>
            <c:bubble3D val="0"/>
            <c:spPr>
              <a:solidFill>
                <a:srgbClr val="00CCFF"/>
              </a:solidFill>
            </c:spPr>
            <c:extLst>
              <c:ext xmlns:c16="http://schemas.microsoft.com/office/drawing/2014/chart" uri="{C3380CC4-5D6E-409C-BE32-E72D297353CC}">
                <c16:uniqueId val="{0000000D-C246-49D7-A45A-5BA1C4E29A88}"/>
              </c:ext>
            </c:extLst>
          </c:dPt>
          <c:dPt>
            <c:idx val="7"/>
            <c:bubble3D val="0"/>
            <c:spPr>
              <a:solidFill>
                <a:srgbClr val="00A99A"/>
              </a:solidFill>
            </c:spPr>
            <c:extLst>
              <c:ext xmlns:c16="http://schemas.microsoft.com/office/drawing/2014/chart" uri="{C3380CC4-5D6E-409C-BE32-E72D297353CC}">
                <c16:uniqueId val="{0000000F-C246-49D7-A45A-5BA1C4E29A88}"/>
              </c:ext>
            </c:extLst>
          </c:dPt>
          <c:dPt>
            <c:idx val="8"/>
            <c:bubble3D val="0"/>
            <c:spPr>
              <a:solidFill>
                <a:srgbClr val="E31837"/>
              </a:solidFill>
            </c:spPr>
            <c:extLst>
              <c:ext xmlns:c16="http://schemas.microsoft.com/office/drawing/2014/chart" uri="{C3380CC4-5D6E-409C-BE32-E72D297353CC}">
                <c16:uniqueId val="{00000011-C246-49D7-A45A-5BA1C4E29A88}"/>
              </c:ext>
            </c:extLst>
          </c:dPt>
          <c:dPt>
            <c:idx val="9"/>
            <c:bubble3D val="0"/>
            <c:spPr>
              <a:solidFill>
                <a:schemeClr val="bg1">
                  <a:lumMod val="85000"/>
                </a:schemeClr>
              </a:solidFill>
            </c:spPr>
            <c:extLst>
              <c:ext xmlns:c16="http://schemas.microsoft.com/office/drawing/2014/chart" uri="{C3380CC4-5D6E-409C-BE32-E72D297353CC}">
                <c16:uniqueId val="{00000013-C246-49D7-A45A-5BA1C4E29A88}"/>
              </c:ext>
            </c:extLst>
          </c:dPt>
          <c:dLbls>
            <c:dLbl>
              <c:idx val="0"/>
              <c:layout>
                <c:manualLayout>
                  <c:x val="-4.941415050071709E-2"/>
                  <c:y val="-0.1392405306160599"/>
                </c:manualLayout>
              </c:layout>
              <c:spPr>
                <a:noFill/>
                <a:ln>
                  <a:noFill/>
                </a:ln>
                <a:effectLst/>
              </c:spPr>
              <c:txPr>
                <a:bodyPr wrap="square" lIns="38100" tIns="19050" rIns="38100" bIns="19050" anchor="ctr">
                  <a:spAutoFit/>
                </a:bodyPr>
                <a:lstStyle/>
                <a:p>
                  <a:pPr>
                    <a:defRPr sz="105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6-49D7-A45A-5BA1C4E29A88}"/>
                </c:ext>
              </c:extLst>
            </c:dLbl>
            <c:dLbl>
              <c:idx val="1"/>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3-C246-49D7-A45A-5BA1C4E29A88}"/>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C246-49D7-A45A-5BA1C4E29A88}"/>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'PMTCT gap (2)'!$B$31:$B$40</c:f>
              <c:strCache>
                <c:ptCount val="10"/>
                <c:pt idx="0">
                  <c:v>Indonesia</c:v>
                </c:pt>
                <c:pt idx="1">
                  <c:v>Thailand</c:v>
                </c:pt>
                <c:pt idx="2">
                  <c:v>Viet Nam</c:v>
                </c:pt>
                <c:pt idx="3">
                  <c:v>Cambodia</c:v>
                </c:pt>
                <c:pt idx="4">
                  <c:v>Philippines</c:v>
                </c:pt>
                <c:pt idx="5">
                  <c:v>Afghanistan</c:v>
                </c:pt>
                <c:pt idx="6">
                  <c:v>Malaysia</c:v>
                </c:pt>
                <c:pt idx="7">
                  <c:v>Nepal</c:v>
                </c:pt>
                <c:pt idx="8">
                  <c:v>Lao PDR</c:v>
                </c:pt>
                <c:pt idx="9">
                  <c:v>Remaining countries</c:v>
                </c:pt>
              </c:strCache>
            </c:strRef>
          </c:cat>
          <c:val>
            <c:numRef>
              <c:f>'PMTCT gap (2)'!$C$31:$C$40</c:f>
              <c:numCache>
                <c:formatCode>0%</c:formatCode>
                <c:ptCount val="10"/>
                <c:pt idx="0">
                  <c:v>0.42992010309278345</c:v>
                </c:pt>
                <c:pt idx="1">
                  <c:v>-5.1773195876288688E-3</c:v>
                </c:pt>
                <c:pt idx="2">
                  <c:v>5.0335051546391797E-3</c:v>
                </c:pt>
                <c:pt idx="3">
                  <c:v>3.2113402061855647E-3</c:v>
                </c:pt>
                <c:pt idx="4">
                  <c:v>1.5280927835051545E-2</c:v>
                </c:pt>
                <c:pt idx="5">
                  <c:v>1.1930412371134021E-2</c:v>
                </c:pt>
                <c:pt idx="6">
                  <c:v>-5.5412371134020615E-4</c:v>
                </c:pt>
                <c:pt idx="7">
                  <c:v>6.1443298969072156E-3</c:v>
                </c:pt>
                <c:pt idx="8">
                  <c:v>3.8582474226804119E-3</c:v>
                </c:pt>
                <c:pt idx="9">
                  <c:v>0.53035257731958763</c:v>
                </c:pt>
              </c:numCache>
            </c:numRef>
          </c:val>
          <c:extLst>
            <c:ext xmlns:c16="http://schemas.microsoft.com/office/drawing/2014/chart" uri="{C3380CC4-5D6E-409C-BE32-E72D297353CC}">
              <c16:uniqueId val="{00000014-C246-49D7-A45A-5BA1C4E29A88}"/>
            </c:ext>
          </c:extLst>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1.517208964271626E-2"/>
          <c:y val="4.9607728178363827E-2"/>
          <c:w val="0.4083294878489177"/>
          <c:h val="0.94255642873255763"/>
        </c:manualLayout>
      </c:layout>
      <c:overlay val="0"/>
      <c:txPr>
        <a:bodyPr/>
        <a:lstStyle/>
        <a:p>
          <a:pPr>
            <a:defRPr sz="12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602080989876265E-2"/>
          <c:y val="0.13907834247991729"/>
          <c:w val="0.67443757030371199"/>
          <c:h val="0.76300007953551263"/>
        </c:manualLayout>
      </c:layout>
      <c:doughnutChart>
        <c:varyColors val="1"/>
        <c:ser>
          <c:idx val="0"/>
          <c:order val="0"/>
          <c:dPt>
            <c:idx val="0"/>
            <c:bubble3D val="0"/>
            <c:spPr>
              <a:solidFill>
                <a:srgbClr val="EBA39D"/>
              </a:solidFill>
            </c:spPr>
            <c:extLst>
              <c:ext xmlns:c16="http://schemas.microsoft.com/office/drawing/2014/chart" uri="{C3380CC4-5D6E-409C-BE32-E72D297353CC}">
                <c16:uniqueId val="{00000001-EB2F-439C-864C-B0016E33BA7A}"/>
              </c:ext>
            </c:extLst>
          </c:dPt>
          <c:dPt>
            <c:idx val="1"/>
            <c:bubble3D val="0"/>
            <c:spPr>
              <a:solidFill>
                <a:srgbClr val="E06C63"/>
              </a:solidFill>
            </c:spPr>
            <c:extLst>
              <c:ext xmlns:c16="http://schemas.microsoft.com/office/drawing/2014/chart" uri="{C3380CC4-5D6E-409C-BE32-E72D297353CC}">
                <c16:uniqueId val="{00000003-EB2F-439C-864C-B0016E33BA7A}"/>
              </c:ext>
            </c:extLst>
          </c:dPt>
          <c:dPt>
            <c:idx val="2"/>
            <c:bubble3D val="0"/>
            <c:spPr>
              <a:solidFill>
                <a:srgbClr val="FF9900"/>
              </a:solidFill>
            </c:spPr>
            <c:extLst>
              <c:ext xmlns:c16="http://schemas.microsoft.com/office/drawing/2014/chart" uri="{C3380CC4-5D6E-409C-BE32-E72D297353CC}">
                <c16:uniqueId val="{00000005-EB2F-439C-864C-B0016E33BA7A}"/>
              </c:ext>
            </c:extLst>
          </c:dPt>
          <c:dPt>
            <c:idx val="3"/>
            <c:bubble3D val="0"/>
            <c:spPr>
              <a:solidFill>
                <a:srgbClr val="FFC000">
                  <a:lumMod val="60000"/>
                  <a:lumOff val="40000"/>
                </a:srgbClr>
              </a:solidFill>
            </c:spPr>
            <c:extLst>
              <c:ext xmlns:c16="http://schemas.microsoft.com/office/drawing/2014/chart" uri="{C3380CC4-5D6E-409C-BE32-E72D297353CC}">
                <c16:uniqueId val="{00000007-EB2F-439C-864C-B0016E33BA7A}"/>
              </c:ext>
            </c:extLst>
          </c:dPt>
          <c:dPt>
            <c:idx val="4"/>
            <c:bubble3D val="0"/>
            <c:spPr>
              <a:solidFill>
                <a:srgbClr val="9BBB59"/>
              </a:solidFill>
            </c:spPr>
            <c:extLst>
              <c:ext xmlns:c16="http://schemas.microsoft.com/office/drawing/2014/chart" uri="{C3380CC4-5D6E-409C-BE32-E72D297353CC}">
                <c16:uniqueId val="{00000009-EB2F-439C-864C-B0016E33BA7A}"/>
              </c:ext>
            </c:extLst>
          </c:dPt>
          <c:dPt>
            <c:idx val="5"/>
            <c:bubble3D val="0"/>
            <c:spPr>
              <a:solidFill>
                <a:srgbClr val="00A99A"/>
              </a:solidFill>
            </c:spPr>
            <c:extLst>
              <c:ext xmlns:c16="http://schemas.microsoft.com/office/drawing/2014/chart" uri="{C3380CC4-5D6E-409C-BE32-E72D297353CC}">
                <c16:uniqueId val="{0000000B-EB2F-439C-864C-B0016E33BA7A}"/>
              </c:ext>
            </c:extLst>
          </c:dPt>
          <c:dPt>
            <c:idx val="6"/>
            <c:bubble3D val="0"/>
            <c:spPr>
              <a:solidFill>
                <a:srgbClr val="6699FF"/>
              </a:solidFill>
            </c:spPr>
            <c:extLst>
              <c:ext xmlns:c16="http://schemas.microsoft.com/office/drawing/2014/chart" uri="{C3380CC4-5D6E-409C-BE32-E72D297353CC}">
                <c16:uniqueId val="{0000000D-EB2F-439C-864C-B0016E33BA7A}"/>
              </c:ext>
            </c:extLst>
          </c:dPt>
          <c:dPt>
            <c:idx val="7"/>
            <c:bubble3D val="0"/>
            <c:spPr>
              <a:solidFill>
                <a:srgbClr val="00CCFF"/>
              </a:solidFill>
            </c:spPr>
            <c:extLst>
              <c:ext xmlns:c16="http://schemas.microsoft.com/office/drawing/2014/chart" uri="{C3380CC4-5D6E-409C-BE32-E72D297353CC}">
                <c16:uniqueId val="{0000000F-EB2F-439C-864C-B0016E33BA7A}"/>
              </c:ext>
            </c:extLst>
          </c:dPt>
          <c:dPt>
            <c:idx val="8"/>
            <c:bubble3D val="0"/>
            <c:spPr>
              <a:solidFill>
                <a:srgbClr val="E31837"/>
              </a:solidFill>
            </c:spPr>
            <c:extLst>
              <c:ext xmlns:c16="http://schemas.microsoft.com/office/drawing/2014/chart" uri="{C3380CC4-5D6E-409C-BE32-E72D297353CC}">
                <c16:uniqueId val="{00000011-EB2F-439C-864C-B0016E33BA7A}"/>
              </c:ext>
            </c:extLst>
          </c:dPt>
          <c:dPt>
            <c:idx val="9"/>
            <c:bubble3D val="0"/>
            <c:spPr>
              <a:solidFill>
                <a:sysClr val="window" lastClr="FFFFFF">
                  <a:lumMod val="85000"/>
                </a:sysClr>
              </a:solidFill>
            </c:spPr>
            <c:extLst>
              <c:ext xmlns:c16="http://schemas.microsoft.com/office/drawing/2014/chart" uri="{C3380CC4-5D6E-409C-BE32-E72D297353CC}">
                <c16:uniqueId val="{00000013-EB2F-439C-864C-B0016E33BA7A}"/>
              </c:ext>
            </c:extLst>
          </c:dPt>
          <c:dLbls>
            <c:dLbl>
              <c:idx val="0"/>
              <c:layout>
                <c:manualLayout>
                  <c:x val="-2.3438614608032263E-3"/>
                  <c:y val="-4.0010509303121743E-2"/>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2F-439C-864C-B0016E33BA7A}"/>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2F-439C-864C-B0016E33BA7A}"/>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EB2F-439C-864C-B0016E33BA7A}"/>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'Child NI graph'!$B$8:$B$17</c:f>
              <c:strCache>
                <c:ptCount val="10"/>
                <c:pt idx="0">
                  <c:v>Indonesia</c:v>
                </c:pt>
                <c:pt idx="1">
                  <c:v>Pakistan</c:v>
                </c:pt>
                <c:pt idx="2">
                  <c:v>Viet Nam</c:v>
                </c:pt>
                <c:pt idx="3">
                  <c:v>Philippines</c:v>
                </c:pt>
                <c:pt idx="4">
                  <c:v>Afghanistan</c:v>
                </c:pt>
                <c:pt idx="5">
                  <c:v>Cambodia</c:v>
                </c:pt>
                <c:pt idx="6">
                  <c:v>Nepal</c:v>
                </c:pt>
                <c:pt idx="7">
                  <c:v>Lao PDR</c:v>
                </c:pt>
                <c:pt idx="8">
                  <c:v>Thailand</c:v>
                </c:pt>
                <c:pt idx="9">
                  <c:v>Remaining countries</c:v>
                </c:pt>
              </c:strCache>
            </c:strRef>
          </c:cat>
          <c:val>
            <c:numRef>
              <c:f>'Child NI graph'!$C$8:$C$17</c:f>
              <c:numCache>
                <c:formatCode>0%</c:formatCode>
                <c:ptCount val="10"/>
                <c:pt idx="0">
                  <c:v>0.24845158761270089</c:v>
                </c:pt>
                <c:pt idx="1">
                  <c:v>0.12606820854566836</c:v>
                </c:pt>
                <c:pt idx="2">
                  <c:v>1.6464131713053703E-2</c:v>
                </c:pt>
                <c:pt idx="3">
                  <c:v>1.1760094080752646E-2</c:v>
                </c:pt>
                <c:pt idx="4">
                  <c:v>9.5648765190121526E-3</c:v>
                </c:pt>
                <c:pt idx="5">
                  <c:v>6.4288514308114466E-3</c:v>
                </c:pt>
                <c:pt idx="6">
                  <c:v>6.2720501764014112E-3</c:v>
                </c:pt>
                <c:pt idx="7">
                  <c:v>4.6256370050960409E-3</c:v>
                </c:pt>
                <c:pt idx="8">
                  <c:v>4.3120344962759702E-3</c:v>
                </c:pt>
                <c:pt idx="9">
                  <c:v>0.56573892591140729</c:v>
                </c:pt>
              </c:numCache>
            </c:numRef>
          </c:val>
          <c:extLst>
            <c:ext xmlns:c16="http://schemas.microsoft.com/office/drawing/2014/chart" uri="{C3380CC4-5D6E-409C-BE32-E72D297353CC}">
              <c16:uniqueId val="{00000014-EB2F-439C-864C-B0016E33BA7A}"/>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70397017494999625"/>
          <c:y val="4.5199350081239847E-2"/>
          <c:w val="0.27673722054839606"/>
          <c:h val="0.93947991795143249"/>
        </c:manualLayout>
      </c:layout>
      <c:overlay val="0"/>
      <c:txPr>
        <a:bodyPr/>
        <a:lstStyle/>
        <a:p>
          <a:pPr>
            <a:defRPr sz="11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009999"/>
              </a:solidFill>
              <a:ln w="19050">
                <a:solidFill>
                  <a:schemeClr val="lt1"/>
                </a:solidFill>
              </a:ln>
              <a:effectLst/>
            </c:spPr>
            <c:extLst>
              <c:ext xmlns:c16="http://schemas.microsoft.com/office/drawing/2014/chart" uri="{C3380CC4-5D6E-409C-BE32-E72D297353CC}">
                <c16:uniqueId val="{00000001-F99C-4E7E-B064-CA18E9CEB26C}"/>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F99C-4E7E-B064-CA18E9CEB26C}"/>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99C-4E7E-B064-CA18E9CEB26C}"/>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99C-4E7E-B064-CA18E9CEB26C}"/>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99C-4E7E-B064-CA18E9CEB26C}"/>
              </c:ext>
            </c:extLst>
          </c:dPt>
          <c:val>
            <c:numRef>
              <c:f>TBHIV!$B$29:$B$30</c:f>
              <c:numCache>
                <c:formatCode>General</c:formatCode>
                <c:ptCount val="2"/>
                <c:pt idx="0">
                  <c:v>68.089458125644384</c:v>
                </c:pt>
                <c:pt idx="1">
                  <c:v>31.910541874355616</c:v>
                </c:pt>
              </c:numCache>
            </c:numRef>
          </c:val>
          <c:extLst>
            <c:ext xmlns:c16="http://schemas.microsoft.com/office/drawing/2014/chart" uri="{C3380CC4-5D6E-409C-BE32-E72D297353CC}">
              <c16:uniqueId val="{0000000A-F99C-4E7E-B064-CA18E9CEB2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438F"/>
              </a:solidFill>
              <a:ln w="19050">
                <a:solidFill>
                  <a:schemeClr val="lt1"/>
                </a:solidFill>
              </a:ln>
              <a:effectLst/>
            </c:spPr>
            <c:extLst>
              <c:ext xmlns:c16="http://schemas.microsoft.com/office/drawing/2014/chart" uri="{C3380CC4-5D6E-409C-BE32-E72D297353CC}">
                <c16:uniqueId val="{00000001-2977-4FC2-98AA-DC578A0D6C81}"/>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2977-4FC2-98AA-DC578A0D6C81}"/>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2977-4FC2-98AA-DC578A0D6C81}"/>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2977-4FC2-98AA-DC578A0D6C81}"/>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2977-4FC2-98AA-DC578A0D6C81}"/>
              </c:ext>
            </c:extLst>
          </c:dPt>
          <c:val>
            <c:numRef>
              <c:f>TBHIV!$B$40:$B$41</c:f>
              <c:numCache>
                <c:formatCode>General</c:formatCode>
                <c:ptCount val="2"/>
                <c:pt idx="0">
                  <c:v>18.760471566915061</c:v>
                </c:pt>
                <c:pt idx="1">
                  <c:v>81.239528433084942</c:v>
                </c:pt>
              </c:numCache>
            </c:numRef>
          </c:val>
          <c:extLst>
            <c:ext xmlns:c16="http://schemas.microsoft.com/office/drawing/2014/chart" uri="{C3380CC4-5D6E-409C-BE32-E72D297353CC}">
              <c16:uniqueId val="{0000000A-2977-4FC2-98AA-DC578A0D6C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AA2D"/>
              </a:solidFill>
              <a:ln w="19050">
                <a:solidFill>
                  <a:schemeClr val="lt1"/>
                </a:solidFill>
              </a:ln>
              <a:effectLst/>
            </c:spPr>
            <c:extLst>
              <c:ext xmlns:c16="http://schemas.microsoft.com/office/drawing/2014/chart" uri="{C3380CC4-5D6E-409C-BE32-E72D297353CC}">
                <c16:uniqueId val="{00000001-F3A7-4206-BBF5-BFA32E5436BC}"/>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F3A7-4206-BBF5-BFA32E5436BC}"/>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3A7-4206-BBF5-BFA32E5436BC}"/>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3A7-4206-BBF5-BFA32E5436BC}"/>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3A7-4206-BBF5-BFA32E5436BC}"/>
              </c:ext>
            </c:extLst>
          </c:dPt>
          <c:val>
            <c:numRef>
              <c:f>TBHIV!$B$52:$B$53</c:f>
              <c:numCache>
                <c:formatCode>General</c:formatCode>
                <c:ptCount val="2"/>
                <c:pt idx="0">
                  <c:v>57.38851226476789</c:v>
                </c:pt>
                <c:pt idx="1">
                  <c:v>42.61148773523211</c:v>
                </c:pt>
              </c:numCache>
            </c:numRef>
          </c:val>
          <c:extLst>
            <c:ext xmlns:c16="http://schemas.microsoft.com/office/drawing/2014/chart" uri="{C3380CC4-5D6E-409C-BE32-E72D297353CC}">
              <c16:uniqueId val="{0000000A-F3A7-4206-BBF5-BFA32E5436B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74646308659593"/>
          <c:y val="3.1843026238815623E-2"/>
          <c:w val="0.85563990756135555"/>
          <c:h val="0.7209119072485537"/>
        </c:manualLayout>
      </c:layout>
      <c:areaChart>
        <c:grouping val="standard"/>
        <c:varyColors val="0"/>
        <c:ser>
          <c:idx val="3"/>
          <c:order val="3"/>
          <c:tx>
            <c:strRef>
              <c:f>'ART Fast track target'!#REF!</c:f>
              <c:strCache>
                <c:ptCount val="1"/>
                <c:pt idx="0">
                  <c:v>#REF!</c:v>
                </c:pt>
              </c:strCache>
            </c:strRef>
          </c:tx>
          <c:spPr>
            <a:solidFill>
              <a:srgbClr val="00A99A">
                <a:alpha val="50000"/>
              </a:srgbClr>
            </a:solidFill>
          </c:spP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extLst>
            <c:ext xmlns:c16="http://schemas.microsoft.com/office/drawing/2014/chart" uri="{C3380CC4-5D6E-409C-BE32-E72D297353CC}">
              <c16:uniqueId val="{00000000-F31B-4FD5-A13B-71EC419539C3}"/>
            </c:ext>
          </c:extLst>
        </c:ser>
        <c:ser>
          <c:idx val="4"/>
          <c:order val="4"/>
          <c:tx>
            <c:strRef>
              <c:f>'ART Fast track target'!#REF!</c:f>
              <c:strCache>
                <c:ptCount val="1"/>
                <c:pt idx="0">
                  <c:v>#REF!</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extLst>
            <c:ext xmlns:c16="http://schemas.microsoft.com/office/drawing/2014/chart" uri="{C3380CC4-5D6E-409C-BE32-E72D297353CC}">
              <c16:uniqueId val="{00000001-F31B-4FD5-A13B-71EC419539C3}"/>
            </c:ext>
          </c:extLst>
        </c:ser>
        <c:ser>
          <c:idx val="5"/>
          <c:order val="5"/>
          <c:tx>
            <c:strRef>
              <c:f>'ART Fast track target'!$D$1</c:f>
              <c:strCache>
                <c:ptCount val="1"/>
                <c:pt idx="0">
                  <c:v>2018-19</c:v>
                </c:pt>
              </c:strCache>
            </c:strRef>
          </c:tx>
          <c:spPr>
            <a:solidFill>
              <a:srgbClr val="63CDF6"/>
            </a:solidFill>
          </c:spPr>
          <c:cat>
            <c:strRef>
              <c:f>'ART Fast track target'!$A$2:$A$22</c:f>
              <c:strCache>
                <c:ptCount val="21"/>
                <c:pt idx="0">
                  <c:v>2000</c:v>
                </c:pt>
                <c:pt idx="5">
                  <c:v>2005</c:v>
                </c:pt>
                <c:pt idx="10">
                  <c:v>2010</c:v>
                </c:pt>
                <c:pt idx="15">
                  <c:v>2015</c:v>
                </c:pt>
                <c:pt idx="20">
                  <c:v>2020</c:v>
                </c:pt>
              </c:strCache>
            </c:strRef>
          </c:cat>
          <c:val>
            <c:numRef>
              <c:f>'ART Fast track target'!$D$2:$D$22</c:f>
              <c:numCache>
                <c:formatCode>General</c:formatCode>
                <c:ptCount val="21"/>
                <c:pt idx="18">
                  <c:v>3082389</c:v>
                </c:pt>
                <c:pt idx="19">
                  <c:v>3515656</c:v>
                </c:pt>
              </c:numCache>
            </c:numRef>
          </c:val>
          <c:extLst>
            <c:ext xmlns:c16="http://schemas.microsoft.com/office/drawing/2014/chart" uri="{C3380CC4-5D6E-409C-BE32-E72D297353CC}">
              <c16:uniqueId val="{00000002-F31B-4FD5-A13B-71EC419539C3}"/>
            </c:ext>
          </c:extLst>
        </c:ser>
        <c:ser>
          <c:idx val="6"/>
          <c:order val="6"/>
          <c:tx>
            <c:strRef>
              <c:f>'ART Fast track target'!$E$1</c:f>
              <c:strCache>
                <c:ptCount val="1"/>
                <c:pt idx="0">
                  <c:v>cut 1</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target'!$E$2:$E$22</c:f>
              <c:numCache>
                <c:formatCode>General</c:formatCode>
                <c:ptCount val="21"/>
                <c:pt idx="18">
                  <c:v>3082389</c:v>
                </c:pt>
                <c:pt idx="19">
                  <c:v>3082389</c:v>
                </c:pt>
              </c:numCache>
            </c:numRef>
          </c:val>
          <c:extLst>
            <c:ext xmlns:c16="http://schemas.microsoft.com/office/drawing/2014/chart" uri="{C3380CC4-5D6E-409C-BE32-E72D297353CC}">
              <c16:uniqueId val="{00000003-F31B-4FD5-A13B-71EC419539C3}"/>
            </c:ext>
          </c:extLst>
        </c:ser>
        <c:ser>
          <c:idx val="7"/>
          <c:order val="7"/>
          <c:tx>
            <c:strRef>
              <c:f>'ART Fast track target'!$F$1</c:f>
              <c:strCache>
                <c:ptCount val="1"/>
                <c:pt idx="0">
                  <c:v>2019-20</c:v>
                </c:pt>
              </c:strCache>
            </c:strRef>
          </c:tx>
          <c:spPr>
            <a:solidFill>
              <a:srgbClr val="63CDF6"/>
            </a:solidFill>
            <a:ln>
              <a:solidFill>
                <a:srgbClr val="63CDF6"/>
              </a:solidFill>
            </a:ln>
          </c:spPr>
          <c:cat>
            <c:strRef>
              <c:f>'ART Fast track target'!$A$2:$A$22</c:f>
              <c:strCache>
                <c:ptCount val="21"/>
                <c:pt idx="0">
                  <c:v>2000</c:v>
                </c:pt>
                <c:pt idx="5">
                  <c:v>2005</c:v>
                </c:pt>
                <c:pt idx="10">
                  <c:v>2010</c:v>
                </c:pt>
                <c:pt idx="15">
                  <c:v>2015</c:v>
                </c:pt>
                <c:pt idx="20">
                  <c:v>2020</c:v>
                </c:pt>
              </c:strCache>
            </c:strRef>
          </c:cat>
          <c:val>
            <c:numRef>
              <c:f>'ART Fast track target'!$F$2:$F$22</c:f>
              <c:numCache>
                <c:formatCode>General</c:formatCode>
                <c:ptCount val="21"/>
                <c:pt idx="19">
                  <c:v>3515656</c:v>
                </c:pt>
                <c:pt idx="20">
                  <c:v>3696861</c:v>
                </c:pt>
              </c:numCache>
            </c:numRef>
          </c:val>
          <c:extLst>
            <c:ext xmlns:c16="http://schemas.microsoft.com/office/drawing/2014/chart" uri="{C3380CC4-5D6E-409C-BE32-E72D297353CC}">
              <c16:uniqueId val="{00000004-F31B-4FD5-A13B-71EC419539C3}"/>
            </c:ext>
          </c:extLst>
        </c:ser>
        <c:ser>
          <c:idx val="8"/>
          <c:order val="8"/>
          <c:tx>
            <c:strRef>
              <c:f>'ART Fast track target'!$G$1</c:f>
              <c:strCache>
                <c:ptCount val="1"/>
                <c:pt idx="0">
                  <c:v>cut 2</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target'!$G$2:$G$22</c:f>
              <c:numCache>
                <c:formatCode>General</c:formatCode>
                <c:ptCount val="21"/>
                <c:pt idx="19">
                  <c:v>3515656</c:v>
                </c:pt>
                <c:pt idx="20">
                  <c:v>3515656</c:v>
                </c:pt>
              </c:numCache>
            </c:numRef>
          </c:val>
          <c:extLst>
            <c:ext xmlns:c16="http://schemas.microsoft.com/office/drawing/2014/chart" uri="{C3380CC4-5D6E-409C-BE32-E72D297353CC}">
              <c16:uniqueId val="{00000005-F31B-4FD5-A13B-71EC419539C3}"/>
            </c:ext>
          </c:extLst>
        </c:ser>
        <c:dLbls>
          <c:showLegendKey val="0"/>
          <c:showVal val="0"/>
          <c:showCatName val="0"/>
          <c:showSerName val="0"/>
          <c:showPercent val="0"/>
          <c:showBubbleSize val="0"/>
        </c:dLbls>
        <c:axId val="343254144"/>
        <c:axId val="343255680"/>
      </c:areaChart>
      <c:lineChart>
        <c:grouping val="standard"/>
        <c:varyColors val="0"/>
        <c:ser>
          <c:idx val="0"/>
          <c:order val="0"/>
          <c:tx>
            <c:strRef>
              <c:f>'ART Fast track target'!$B$1</c:f>
              <c:strCache>
                <c:ptCount val="1"/>
                <c:pt idx="0">
                  <c:v>People receiving ART</c:v>
                </c:pt>
              </c:strCache>
            </c:strRef>
          </c:tx>
          <c:spPr>
            <a:ln w="38100">
              <a:solidFill>
                <a:srgbClr val="00A99A"/>
              </a:solidFill>
            </a:ln>
          </c:spPr>
          <c:marker>
            <c:symbol val="none"/>
          </c:marker>
          <c:cat>
            <c:strRef>
              <c:f>'ART Fast track target'!$A$2:$A$22</c:f>
              <c:strCache>
                <c:ptCount val="21"/>
                <c:pt idx="0">
                  <c:v>2000</c:v>
                </c:pt>
                <c:pt idx="5">
                  <c:v>2005</c:v>
                </c:pt>
                <c:pt idx="10">
                  <c:v>2010</c:v>
                </c:pt>
                <c:pt idx="15">
                  <c:v>2015</c:v>
                </c:pt>
                <c:pt idx="20">
                  <c:v>2020</c:v>
                </c:pt>
              </c:strCache>
            </c:strRef>
          </c:cat>
          <c:val>
            <c:numRef>
              <c:f>'ART Fast track target'!$B$2:$B$22</c:f>
              <c:numCache>
                <c:formatCode>General</c:formatCode>
                <c:ptCount val="21"/>
                <c:pt idx="0">
                  <c:v>11638</c:v>
                </c:pt>
                <c:pt idx="1">
                  <c:v>18121</c:v>
                </c:pt>
                <c:pt idx="2">
                  <c:v>34100</c:v>
                </c:pt>
                <c:pt idx="3">
                  <c:v>54151</c:v>
                </c:pt>
                <c:pt idx="4">
                  <c:v>100366</c:v>
                </c:pt>
                <c:pt idx="5">
                  <c:v>196159</c:v>
                </c:pt>
                <c:pt idx="6">
                  <c:v>289011</c:v>
                </c:pt>
                <c:pt idx="7">
                  <c:v>419801</c:v>
                </c:pt>
                <c:pt idx="8">
                  <c:v>569952</c:v>
                </c:pt>
                <c:pt idx="9">
                  <c:v>734372</c:v>
                </c:pt>
                <c:pt idx="10">
                  <c:v>914080</c:v>
                </c:pt>
                <c:pt idx="11">
                  <c:v>1116341</c:v>
                </c:pt>
                <c:pt idx="12">
                  <c:v>1335542</c:v>
                </c:pt>
                <c:pt idx="13">
                  <c:v>1602062</c:v>
                </c:pt>
                <c:pt idx="14">
                  <c:v>1824237</c:v>
                </c:pt>
                <c:pt idx="15">
                  <c:v>2092154</c:v>
                </c:pt>
                <c:pt idx="16">
                  <c:v>2419380</c:v>
                </c:pt>
                <c:pt idx="17">
                  <c:v>2781225</c:v>
                </c:pt>
                <c:pt idx="18">
                  <c:v>3082389</c:v>
                </c:pt>
                <c:pt idx="19">
                  <c:v>3515656</c:v>
                </c:pt>
                <c:pt idx="20">
                  <c:v>3696861</c:v>
                </c:pt>
              </c:numCache>
            </c:numRef>
          </c:val>
          <c:smooth val="0"/>
          <c:extLst>
            <c:ext xmlns:c16="http://schemas.microsoft.com/office/drawing/2014/chart" uri="{C3380CC4-5D6E-409C-BE32-E72D297353CC}">
              <c16:uniqueId val="{00000006-F31B-4FD5-A13B-71EC419539C3}"/>
            </c:ext>
          </c:extLst>
        </c:ser>
        <c:ser>
          <c:idx val="1"/>
          <c:order val="1"/>
          <c:tx>
            <c:strRef>
              <c:f>'ART Fast track target'!$C$1</c:f>
              <c:strCache>
                <c:ptCount val="1"/>
                <c:pt idx="0">
                  <c:v>Trend to Fast-Track target</c:v>
                </c:pt>
              </c:strCache>
            </c:strRef>
          </c:tx>
          <c:spPr>
            <a:ln w="38100">
              <a:solidFill>
                <a:srgbClr val="F26B73"/>
              </a:solidFill>
              <a:prstDash val="sysDot"/>
            </a:ln>
          </c:spPr>
          <c:marker>
            <c:symbol val="none"/>
          </c:marker>
          <c:dPt>
            <c:idx val="20"/>
            <c:marker>
              <c:symbol val="circle"/>
              <c:size val="12"/>
              <c:spPr>
                <a:solidFill>
                  <a:sysClr val="window" lastClr="FFFFFF"/>
                </a:solidFill>
                <a:ln w="34925">
                  <a:solidFill>
                    <a:srgbClr val="F26B73"/>
                  </a:solidFill>
                </a:ln>
              </c:spPr>
            </c:marker>
            <c:bubble3D val="0"/>
            <c:extLst>
              <c:ext xmlns:c16="http://schemas.microsoft.com/office/drawing/2014/chart" uri="{C3380CC4-5D6E-409C-BE32-E72D297353CC}">
                <c16:uniqueId val="{0000000B-F31B-4FD5-A13B-71EC419539C3}"/>
              </c:ext>
            </c:extLst>
          </c:dPt>
          <c:cat>
            <c:strRef>
              <c:f>'ART Fast track target'!$A$2:$A$22</c:f>
              <c:strCache>
                <c:ptCount val="21"/>
                <c:pt idx="0">
                  <c:v>2000</c:v>
                </c:pt>
                <c:pt idx="5">
                  <c:v>2005</c:v>
                </c:pt>
                <c:pt idx="10">
                  <c:v>2010</c:v>
                </c:pt>
                <c:pt idx="15">
                  <c:v>2015</c:v>
                </c:pt>
                <c:pt idx="20">
                  <c:v>2020</c:v>
                </c:pt>
              </c:strCache>
            </c:strRef>
          </c:cat>
          <c:val>
            <c:numRef>
              <c:f>'ART Fast track target'!$C$2:$C$22</c:f>
              <c:numCache>
                <c:formatCode>General</c:formatCode>
                <c:ptCount val="21"/>
                <c:pt idx="10">
                  <c:v>914080.00000000047</c:v>
                </c:pt>
                <c:pt idx="11">
                  <c:v>1242672.0000000005</c:v>
                </c:pt>
                <c:pt idx="12">
                  <c:v>1571264.0000000002</c:v>
                </c:pt>
                <c:pt idx="13">
                  <c:v>1899856.0000000002</c:v>
                </c:pt>
                <c:pt idx="14">
                  <c:v>2228448</c:v>
                </c:pt>
                <c:pt idx="15">
                  <c:v>2557040</c:v>
                </c:pt>
                <c:pt idx="16">
                  <c:v>2885632</c:v>
                </c:pt>
                <c:pt idx="17">
                  <c:v>3214224</c:v>
                </c:pt>
                <c:pt idx="18">
                  <c:v>3542816</c:v>
                </c:pt>
                <c:pt idx="19">
                  <c:v>3871408</c:v>
                </c:pt>
                <c:pt idx="20">
                  <c:v>4200000</c:v>
                </c:pt>
              </c:numCache>
            </c:numRef>
          </c:val>
          <c:smooth val="0"/>
          <c:extLst>
            <c:ext xmlns:c16="http://schemas.microsoft.com/office/drawing/2014/chart" uri="{C3380CC4-5D6E-409C-BE32-E72D297353CC}">
              <c16:uniqueId val="{00000007-F31B-4FD5-A13B-71EC419539C3}"/>
            </c:ext>
          </c:extLst>
        </c:ser>
        <c:ser>
          <c:idx val="2"/>
          <c:order val="2"/>
          <c:tx>
            <c:strRef>
              <c:f>'ART Fast track target'!#REF!</c:f>
              <c:strCache>
                <c:ptCount val="1"/>
                <c:pt idx="0">
                  <c:v>#REF!</c:v>
                </c:pt>
              </c:strCache>
            </c:strRef>
          </c:tx>
          <c:spPr>
            <a:ln w="38100">
              <a:solidFill>
                <a:srgbClr val="F26B73"/>
              </a:solidFill>
              <a:prstDash val="sysDot"/>
            </a:ln>
          </c:spPr>
          <c:marker>
            <c:symbol val="none"/>
          </c:marke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smooth val="0"/>
          <c:extLst>
            <c:ext xmlns:c16="http://schemas.microsoft.com/office/drawing/2014/chart" uri="{C3380CC4-5D6E-409C-BE32-E72D297353CC}">
              <c16:uniqueId val="{00000008-F31B-4FD5-A13B-71EC419539C3}"/>
            </c:ext>
          </c:extLst>
        </c:ser>
        <c:dLbls>
          <c:showLegendKey val="0"/>
          <c:showVal val="0"/>
          <c:showCatName val="0"/>
          <c:showSerName val="0"/>
          <c:showPercent val="0"/>
          <c:showBubbleSize val="0"/>
        </c:dLbls>
        <c:marker val="1"/>
        <c:smooth val="0"/>
        <c:axId val="343254144"/>
        <c:axId val="343255680"/>
      </c:lineChart>
      <c:scatterChart>
        <c:scatterStyle val="smoothMarker"/>
        <c:varyColors val="0"/>
        <c:ser>
          <c:idx val="9"/>
          <c:order val="9"/>
          <c:tx>
            <c:strRef>
              <c:f>'ART Fast track target'!$C$25</c:f>
              <c:strCache>
                <c:ptCount val="1"/>
              </c:strCache>
            </c:strRef>
          </c:tx>
          <c:spPr>
            <a:ln w="22225">
              <a:solidFill>
                <a:srgbClr val="00A99A"/>
              </a:solidFill>
              <a:prstDash val="sysDash"/>
            </a:ln>
          </c:spPr>
          <c:marker>
            <c:symbol val="none"/>
          </c:marker>
          <c:xVal>
            <c:numRef>
              <c:f>'ART Fast track target'!$B$26:$B$27</c:f>
              <c:numCache>
                <c:formatCode>General</c:formatCode>
                <c:ptCount val="2"/>
              </c:numCache>
            </c:numRef>
          </c:xVal>
          <c:yVal>
            <c:numRef>
              <c:f>'ART Fast track target'!$C$26:$C$27</c:f>
              <c:numCache>
                <c:formatCode>General</c:formatCode>
                <c:ptCount val="2"/>
              </c:numCache>
            </c:numRef>
          </c:yVal>
          <c:smooth val="1"/>
          <c:extLst>
            <c:ext xmlns:c16="http://schemas.microsoft.com/office/drawing/2014/chart" uri="{C3380CC4-5D6E-409C-BE32-E72D297353CC}">
              <c16:uniqueId val="{00000009-F31B-4FD5-A13B-71EC419539C3}"/>
            </c:ext>
          </c:extLst>
        </c:ser>
        <c:dLbls>
          <c:showLegendKey val="0"/>
          <c:showVal val="0"/>
          <c:showCatName val="0"/>
          <c:showSerName val="0"/>
          <c:showPercent val="0"/>
          <c:showBubbleSize val="0"/>
        </c:dLbls>
        <c:axId val="343263488"/>
        <c:axId val="343261952"/>
      </c:scatterChart>
      <c:catAx>
        <c:axId val="343254144"/>
        <c:scaling>
          <c:orientation val="minMax"/>
        </c:scaling>
        <c:delete val="0"/>
        <c:axPos val="b"/>
        <c:numFmt formatCode="General" sourceLinked="0"/>
        <c:majorTickMark val="out"/>
        <c:minorTickMark val="none"/>
        <c:tickLblPos val="nextTo"/>
        <c:crossAx val="343255680"/>
        <c:crosses val="autoZero"/>
        <c:auto val="1"/>
        <c:lblAlgn val="ctr"/>
        <c:lblOffset val="100"/>
        <c:noMultiLvlLbl val="0"/>
      </c:catAx>
      <c:valAx>
        <c:axId val="343255680"/>
        <c:scaling>
          <c:orientation val="minMax"/>
          <c:max val="5800000"/>
          <c:min val="0"/>
        </c:scaling>
        <c:delete val="0"/>
        <c:axPos val="l"/>
        <c:title>
          <c:tx>
            <c:rich>
              <a:bodyPr rot="-5400000" vert="horz"/>
              <a:lstStyle/>
              <a:p>
                <a:pPr>
                  <a:defRPr/>
                </a:pPr>
                <a:r>
                  <a:rPr lang="en-US"/>
                  <a:t>People receiving ART</a:t>
                </a:r>
              </a:p>
            </c:rich>
          </c:tx>
          <c:layout>
            <c:manualLayout>
              <c:xMode val="edge"/>
              <c:yMode val="edge"/>
              <c:x val="7.8095238095238093E-2"/>
              <c:y val="0.23904502622716126"/>
            </c:manualLayout>
          </c:layout>
          <c:overlay val="0"/>
        </c:title>
        <c:numFmt formatCode="#,##0" sourceLinked="0"/>
        <c:majorTickMark val="out"/>
        <c:minorTickMark val="none"/>
        <c:tickLblPos val="nextTo"/>
        <c:crossAx val="343254144"/>
        <c:crosses val="autoZero"/>
        <c:crossBetween val="between"/>
        <c:majorUnit val="5800000"/>
      </c:valAx>
      <c:valAx>
        <c:axId val="343261952"/>
        <c:scaling>
          <c:orientation val="minMax"/>
          <c:max val="5800000"/>
          <c:min val="0"/>
        </c:scaling>
        <c:delete val="1"/>
        <c:axPos val="r"/>
        <c:numFmt formatCode="General" sourceLinked="1"/>
        <c:majorTickMark val="out"/>
        <c:minorTickMark val="none"/>
        <c:tickLblPos val="nextTo"/>
        <c:crossAx val="343263488"/>
        <c:crosses val="max"/>
        <c:crossBetween val="midCat"/>
        <c:majorUnit val="5800000"/>
      </c:valAx>
      <c:valAx>
        <c:axId val="343263488"/>
        <c:scaling>
          <c:orientation val="minMax"/>
          <c:max val="1"/>
          <c:min val="0"/>
        </c:scaling>
        <c:delete val="1"/>
        <c:axPos val="t"/>
        <c:numFmt formatCode="General" sourceLinked="1"/>
        <c:majorTickMark val="out"/>
        <c:minorTickMark val="none"/>
        <c:tickLblPos val="nextTo"/>
        <c:crossAx val="343261952"/>
        <c:crosses val="max"/>
        <c:crossBetween val="midCat"/>
        <c:majorUnit val="0.2"/>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8"/>
        <c:delete val="1"/>
      </c:legendEntry>
      <c:legendEntry>
        <c:idx val="9"/>
        <c:delete val="1"/>
      </c:legendEntry>
      <c:layout>
        <c:manualLayout>
          <c:xMode val="edge"/>
          <c:yMode val="edge"/>
          <c:x val="0"/>
          <c:y val="0.85662498944527221"/>
          <c:w val="0.98480356788070811"/>
          <c:h val="0.1277201151230604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3760365843853E-2"/>
          <c:y val="3.2278622702910688E-2"/>
          <c:w val="0.88551032961370613"/>
          <c:h val="0.62329483236738925"/>
        </c:manualLayout>
      </c:layout>
      <c:barChart>
        <c:barDir val="col"/>
        <c:grouping val="clustered"/>
        <c:varyColors val="0"/>
        <c:ser>
          <c:idx val="0"/>
          <c:order val="0"/>
          <c:tx>
            <c:strRef>
              <c:f>'est HIV prev in TB'!$B$1</c:f>
              <c:strCache>
                <c:ptCount val="1"/>
                <c:pt idx="0">
                  <c:v>High TB burden (including MDR/RR-TB)</c:v>
                </c:pt>
              </c:strCache>
            </c:strRef>
          </c:tx>
          <c:spPr>
            <a:solidFill>
              <a:srgbClr val="F26B73"/>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TB'!$B$2:$B$30</c:f>
              <c:numCache>
                <c:formatCode>General</c:formatCode>
                <c:ptCount val="29"/>
                <c:pt idx="0">
                  <c:v>0</c:v>
                </c:pt>
                <c:pt idx="1">
                  <c:v>0.12</c:v>
                </c:pt>
                <c:pt idx="2">
                  <c:v>0.2</c:v>
                </c:pt>
                <c:pt idx="3">
                  <c:v>2</c:v>
                </c:pt>
                <c:pt idx="4">
                  <c:v>2.4</c:v>
                </c:pt>
                <c:pt idx="5">
                  <c:v>3.3</c:v>
                </c:pt>
                <c:pt idx="6">
                  <c:v>6.9</c:v>
                </c:pt>
              </c:numCache>
            </c:numRef>
          </c:val>
          <c:extLst>
            <c:ext xmlns:c16="http://schemas.microsoft.com/office/drawing/2014/chart" uri="{C3380CC4-5D6E-409C-BE32-E72D297353CC}">
              <c16:uniqueId val="{00000000-D3E8-4B0A-A543-E3A3B98C1E43}"/>
            </c:ext>
          </c:extLst>
        </c:ser>
        <c:ser>
          <c:idx val="1"/>
          <c:order val="1"/>
          <c:tx>
            <c:strRef>
              <c:f>'est HIV prev in TB'!$C$1</c:f>
              <c:strCache>
                <c:ptCount val="1"/>
                <c:pt idx="0">
                  <c:v>High HIV-associated TB burden</c:v>
                </c:pt>
              </c:strCache>
            </c:strRef>
          </c:tx>
          <c:spPr>
            <a:solidFill>
              <a:srgbClr val="00B0F0"/>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TB'!$C$2:$C$30</c:f>
              <c:numCache>
                <c:formatCode>General</c:formatCode>
                <c:ptCount val="29"/>
                <c:pt idx="7">
                  <c:v>1.4</c:v>
                </c:pt>
                <c:pt idx="8">
                  <c:v>2</c:v>
                </c:pt>
                <c:pt idx="9">
                  <c:v>2.1</c:v>
                </c:pt>
                <c:pt idx="10">
                  <c:v>2.1</c:v>
                </c:pt>
                <c:pt idx="11">
                  <c:v>8.5</c:v>
                </c:pt>
                <c:pt idx="12">
                  <c:v>9.4</c:v>
                </c:pt>
              </c:numCache>
            </c:numRef>
          </c:val>
          <c:extLst>
            <c:ext xmlns:c16="http://schemas.microsoft.com/office/drawing/2014/chart" uri="{C3380CC4-5D6E-409C-BE32-E72D297353CC}">
              <c16:uniqueId val="{00000001-D3E8-4B0A-A543-E3A3B98C1E43}"/>
            </c:ext>
          </c:extLst>
        </c:ser>
        <c:ser>
          <c:idx val="2"/>
          <c:order val="2"/>
          <c:tx>
            <c:strRef>
              <c:f>'est HIV prev in TB'!$D$1</c:f>
              <c:strCache>
                <c:ptCount val="1"/>
                <c:pt idx="0">
                  <c:v>Others</c:v>
                </c:pt>
              </c:strCache>
            </c:strRef>
          </c:tx>
          <c:spPr>
            <a:solidFill>
              <a:srgbClr val="00A99A">
                <a:alpha val="62000"/>
              </a:srgbClr>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TB'!$D$2:$D$30</c:f>
              <c:numCache>
                <c:formatCode>General</c:formatCode>
                <c:ptCount val="29"/>
                <c:pt idx="13">
                  <c:v>0.02</c:v>
                </c:pt>
                <c:pt idx="14">
                  <c:v>0.1</c:v>
                </c:pt>
                <c:pt idx="15">
                  <c:v>0.49</c:v>
                </c:pt>
                <c:pt idx="16">
                  <c:v>0.53</c:v>
                </c:pt>
                <c:pt idx="17">
                  <c:v>0.66</c:v>
                </c:pt>
                <c:pt idx="18">
                  <c:v>0.68</c:v>
                </c:pt>
                <c:pt idx="19">
                  <c:v>0.91</c:v>
                </c:pt>
                <c:pt idx="20">
                  <c:v>0.98</c:v>
                </c:pt>
                <c:pt idx="21">
                  <c:v>1.3</c:v>
                </c:pt>
                <c:pt idx="22">
                  <c:v>1.5</c:v>
                </c:pt>
                <c:pt idx="23">
                  <c:v>1.6</c:v>
                </c:pt>
                <c:pt idx="24">
                  <c:v>2.4</c:v>
                </c:pt>
                <c:pt idx="25">
                  <c:v>2.5</c:v>
                </c:pt>
                <c:pt idx="26">
                  <c:v>5</c:v>
                </c:pt>
                <c:pt idx="27">
                  <c:v>5.6</c:v>
                </c:pt>
                <c:pt idx="28">
                  <c:v>5.6</c:v>
                </c:pt>
              </c:numCache>
            </c:numRef>
          </c:val>
          <c:extLst>
            <c:ext xmlns:c16="http://schemas.microsoft.com/office/drawing/2014/chart" uri="{C3380CC4-5D6E-409C-BE32-E72D297353CC}">
              <c16:uniqueId val="{00000002-D3E8-4B0A-A543-E3A3B98C1E43}"/>
            </c:ext>
          </c:extLst>
        </c:ser>
        <c:dLbls>
          <c:showLegendKey val="0"/>
          <c:showVal val="0"/>
          <c:showCatName val="0"/>
          <c:showSerName val="0"/>
          <c:showPercent val="0"/>
          <c:showBubbleSize val="0"/>
        </c:dLbls>
        <c:gapWidth val="0"/>
        <c:overlap val="81"/>
        <c:axId val="765997600"/>
        <c:axId val="766002520"/>
      </c:barChart>
      <c:catAx>
        <c:axId val="7659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002520"/>
        <c:crosses val="autoZero"/>
        <c:auto val="1"/>
        <c:lblAlgn val="ctr"/>
        <c:lblOffset val="100"/>
        <c:noMultiLvlLbl val="0"/>
      </c:catAx>
      <c:valAx>
        <c:axId val="766002520"/>
        <c:scaling>
          <c:orientation val="minMax"/>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prevalence in incident TB cases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599760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FC42-4454-B2FD-0D685339585C}"/>
              </c:ext>
            </c:extLst>
          </c:dPt>
          <c:dLbls>
            <c:dLbl>
              <c:idx val="2"/>
              <c:layout>
                <c:manualLayout>
                  <c:x val="-7.1579831111249714E-2"/>
                  <c:y val="-2.516283917950749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42-4454-B2FD-0D685339585C}"/>
                </c:ext>
              </c:extLst>
            </c:dLbl>
            <c:dLbl>
              <c:idx val="3"/>
              <c:layout>
                <c:manualLayout>
                  <c:x val="0"/>
                  <c:y val="-7.496251874062876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42-4454-B2FD-0D685339585C}"/>
                </c:ext>
              </c:extLst>
            </c:dLbl>
            <c:dLbl>
              <c:idx val="4"/>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42-4454-B2FD-0D685339585C}"/>
                </c:ext>
              </c:extLst>
            </c:dLbl>
            <c:dLbl>
              <c:idx val="5"/>
              <c:layout>
                <c:manualLayout>
                  <c:x val="-2.7435792267782512E-2"/>
                  <c:y val="3.347828096830371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42-4454-B2FD-0D685339585C}"/>
                </c:ext>
              </c:extLst>
            </c:dLbl>
            <c:dLbl>
              <c:idx val="6"/>
              <c:layout>
                <c:manualLayout>
                  <c:x val="-7.4871941192650532E-2"/>
                  <c:y val="2.8812425844029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42-4454-B2FD-0D685339585C}"/>
                </c:ext>
              </c:extLst>
            </c:dLbl>
            <c:dLbl>
              <c:idx val="8"/>
              <c:layout>
                <c:manualLayout>
                  <c:x val="-7.0088533529930497E-2"/>
                  <c:y val="-2.7453983328601402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42-4454-B2FD-0D685339585C}"/>
                </c:ext>
              </c:extLst>
            </c:dLbl>
            <c:dLbl>
              <c:idx val="9"/>
              <c:layout>
                <c:manualLayout>
                  <c:x val="-2.0452168714952448E-2"/>
                  <c:y val="3.689787236049599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42-4454-B2FD-0D685339585C}"/>
                </c:ext>
              </c:extLst>
            </c:dLbl>
            <c:dLbl>
              <c:idx val="10"/>
              <c:layout>
                <c:manualLayout>
                  <c:x val="-9.042305582502283E-3"/>
                  <c:y val="1.883251029388872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42-4454-B2FD-0D685339585C}"/>
                </c:ext>
              </c:extLst>
            </c:dLbl>
            <c:dLbl>
              <c:idx val="11"/>
              <c:layout>
                <c:manualLayout>
                  <c:x val="-7.0002058884084825E-2"/>
                  <c:y val="-2.609262883235488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42-4454-B2FD-0D685339585C}"/>
                </c:ext>
              </c:extLst>
            </c:dLbl>
            <c:dLbl>
              <c:idx val="12"/>
              <c:layout>
                <c:manualLayout>
                  <c:x val="-4.0575225293332032E-2"/>
                  <c:y val="-1.102236120347704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42-4454-B2FD-0D685339585C}"/>
                </c:ext>
              </c:extLst>
            </c:dLbl>
            <c:dLbl>
              <c:idx val="13"/>
              <c:layout>
                <c:manualLayout>
                  <c:x val="-2.4706609017912291E-2"/>
                  <c:y val="4.69667318982387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42-4454-B2FD-0D685339585C}"/>
                </c:ext>
              </c:extLst>
            </c:dLbl>
            <c:dLbl>
              <c:idx val="14"/>
              <c:layout>
                <c:manualLayout>
                  <c:x val="-0.10551350866475089"/>
                  <c:y val="-2.07856371362944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42-4454-B2FD-0D685339585C}"/>
                </c:ext>
              </c:extLst>
            </c:dLbl>
            <c:dLbl>
              <c:idx val="15"/>
              <c:layout>
                <c:manualLayout>
                  <c:x val="-5.0268396772756345E-2"/>
                  <c:y val="-3.068687240294502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42-4454-B2FD-0D685339585C}"/>
                </c:ext>
              </c:extLst>
            </c:dLbl>
            <c:dLbl>
              <c:idx val="16"/>
              <c:layout>
                <c:manualLayout>
                  <c:x val="-8.9001312418960123E-3"/>
                  <c:y val="3.29451605752314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42-4454-B2FD-0D685339585C}"/>
                </c:ext>
              </c:extLst>
            </c:dLbl>
            <c:dLbl>
              <c:idx val="17"/>
              <c:layout>
                <c:manualLayout>
                  <c:x val="-2.2250328104739828E-2"/>
                  <c:y val="-3.59401751729797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42-4454-B2FD-0D685339585C}"/>
                </c:ext>
              </c:extLst>
            </c:dLbl>
            <c:dLbl>
              <c:idx val="18"/>
              <c:layout>
                <c:manualLayout>
                  <c:x val="-8.1765575799071476E-3"/>
                  <c:y val="-3.9682764280559758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42-4454-B2FD-0D685339585C}"/>
                </c:ext>
              </c:extLst>
            </c:dLbl>
            <c:dLbl>
              <c:idx val="19"/>
              <c:layout>
                <c:manualLayout>
                  <c:x val="-6.5518456296765649E-3"/>
                  <c:y val="-6.579598998202998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42-4454-B2FD-0D685339585C}"/>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42-4454-B2FD-0D685339585C}"/>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42-4454-B2FD-0D685339585C}"/>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42-4454-B2FD-0D685339585C}"/>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42-4454-B2FD-0D685339585C}"/>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42-4454-B2FD-0D685339585C}"/>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42-4454-B2FD-0D685339585C}"/>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status_Asia'!$A$3:$A$22</c:f>
              <c:strCache>
                <c:ptCount val="20"/>
                <c:pt idx="0">
                  <c:v>Bangladesh</c:v>
                </c:pt>
                <c:pt idx="1">
                  <c:v>Japan</c:v>
                </c:pt>
                <c:pt idx="2">
                  <c:v>Pakistan</c:v>
                </c:pt>
                <c:pt idx="3">
                  <c:v>Philippines</c:v>
                </c:pt>
                <c:pt idx="4">
                  <c:v>Indonesia</c:v>
                </c:pt>
                <c:pt idx="5">
                  <c:v>Nepal</c:v>
                </c:pt>
                <c:pt idx="6">
                  <c:v>Afghanistan</c:v>
                </c:pt>
                <c:pt idx="7">
                  <c:v>China</c:v>
                </c:pt>
                <c:pt idx="8">
                  <c:v>Lao PDR</c:v>
                </c:pt>
                <c:pt idx="9">
                  <c:v>Thailand</c:v>
                </c:pt>
                <c:pt idx="10">
                  <c:v>Malaysia</c:v>
                </c:pt>
                <c:pt idx="11">
                  <c:v>Viet Nam</c:v>
                </c:pt>
                <c:pt idx="12">
                  <c:v>Iran</c:v>
                </c:pt>
                <c:pt idx="13">
                  <c:v>Mongolia</c:v>
                </c:pt>
                <c:pt idx="14">
                  <c:v>Timor-Leste</c:v>
                </c:pt>
                <c:pt idx="15">
                  <c:v>Cambodia</c:v>
                </c:pt>
                <c:pt idx="16">
                  <c:v>Singapore</c:v>
                </c:pt>
                <c:pt idx="17">
                  <c:v>India</c:v>
                </c:pt>
                <c:pt idx="18">
                  <c:v>Sri Lanka</c:v>
                </c:pt>
                <c:pt idx="19">
                  <c:v>Myanmar</c:v>
                </c:pt>
              </c:strCache>
            </c:strRef>
          </c:xVal>
          <c:yVal>
            <c:numRef>
              <c:f>'TB pt know the status_Asia'!$B$3:$B$22</c:f>
              <c:numCache>
                <c:formatCode>General</c:formatCode>
                <c:ptCount val="20"/>
                <c:pt idx="0">
                  <c:v>2.8</c:v>
                </c:pt>
                <c:pt idx="1">
                  <c:v>6.9</c:v>
                </c:pt>
                <c:pt idx="2">
                  <c:v>29</c:v>
                </c:pt>
                <c:pt idx="3">
                  <c:v>33</c:v>
                </c:pt>
                <c:pt idx="4">
                  <c:v>50</c:v>
                </c:pt>
                <c:pt idx="5">
                  <c:v>51</c:v>
                </c:pt>
                <c:pt idx="6">
                  <c:v>65</c:v>
                </c:pt>
                <c:pt idx="7">
                  <c:v>68</c:v>
                </c:pt>
                <c:pt idx="8">
                  <c:v>81</c:v>
                </c:pt>
                <c:pt idx="9">
                  <c:v>82</c:v>
                </c:pt>
                <c:pt idx="10">
                  <c:v>83</c:v>
                </c:pt>
                <c:pt idx="11">
                  <c:v>84</c:v>
                </c:pt>
                <c:pt idx="12">
                  <c:v>86</c:v>
                </c:pt>
                <c:pt idx="13">
                  <c:v>87</c:v>
                </c:pt>
                <c:pt idx="14">
                  <c:v>89</c:v>
                </c:pt>
                <c:pt idx="15">
                  <c:v>90</c:v>
                </c:pt>
                <c:pt idx="16">
                  <c:v>91</c:v>
                </c:pt>
                <c:pt idx="17">
                  <c:v>92</c:v>
                </c:pt>
                <c:pt idx="18">
                  <c:v>92</c:v>
                </c:pt>
                <c:pt idx="19">
                  <c:v>95</c:v>
                </c:pt>
              </c:numCache>
            </c:numRef>
          </c:yVal>
          <c:smooth val="0"/>
          <c:extLst>
            <c:ext xmlns:c16="http://schemas.microsoft.com/office/drawing/2014/chart" uri="{C3380CC4-5D6E-409C-BE32-E72D297353CC}">
              <c16:uniqueId val="{00000014-FC42-4454-B2FD-0D685339585C}"/>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B1D0-47CB-B1C8-953217E7279F}"/>
              </c:ext>
            </c:extLst>
          </c:dPt>
          <c:dLbls>
            <c:dLbl>
              <c:idx val="0"/>
              <c:layout>
                <c:manualLayout>
                  <c:x val="-1.2800189623874109E-2"/>
                  <c:y val="6.054419077012358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D0-47CB-B1C8-953217E7279F}"/>
                </c:ext>
              </c:extLst>
            </c:dLbl>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D0-47CB-B1C8-953217E7279F}"/>
                </c:ext>
              </c:extLst>
            </c:dLbl>
            <c:dLbl>
              <c:idx val="3"/>
              <c:layout>
                <c:manualLayout>
                  <c:x val="-9.9779388809878994E-2"/>
                  <c:y val="1.60434719529405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0-47CB-B1C8-953217E7279F}"/>
                </c:ext>
              </c:extLst>
            </c:dLbl>
            <c:dLbl>
              <c:idx val="4"/>
              <c:layout>
                <c:manualLayout>
                  <c:x val="-3.0837004405286344E-2"/>
                  <c:y val="3.01507537688442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D0-47CB-B1C8-953217E7279F}"/>
                </c:ext>
              </c:extLst>
            </c:dLbl>
            <c:dLbl>
              <c:idx val="5"/>
              <c:layout>
                <c:manualLayout>
                  <c:x val="-2.055800293685767E-2"/>
                  <c:y val="2.345058626465661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0-47CB-B1C8-953217E7279F}"/>
                </c:ext>
              </c:extLst>
            </c:dLbl>
            <c:dLbl>
              <c:idx val="6"/>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0-47CB-B1C8-953217E7279F}"/>
                </c:ext>
              </c:extLst>
            </c:dLbl>
            <c:dLbl>
              <c:idx val="7"/>
              <c:layout>
                <c:manualLayout>
                  <c:x val="-4.1017227235438884E-3"/>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0-47CB-B1C8-953217E7279F}"/>
                </c:ext>
              </c:extLst>
            </c:dLbl>
            <c:dLbl>
              <c:idx val="8"/>
              <c:layout>
                <c:manualLayout>
                  <c:x val="-0.11369546868315469"/>
                  <c:y val="-6.19132407444044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D0-47CB-B1C8-953217E7279F}"/>
                </c:ext>
              </c:extLst>
            </c:dLbl>
            <c:dLbl>
              <c:idx val="9"/>
              <c:layout>
                <c:manualLayout>
                  <c:x val="-5.6056877221766423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D0-47CB-B1C8-953217E7279F}"/>
                </c:ext>
              </c:extLst>
            </c:dLbl>
            <c:dLbl>
              <c:idx val="12"/>
              <c:layout>
                <c:manualLayout>
                  <c:x val="-9.4339622641509441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D0-47CB-B1C8-953217E7279F}"/>
                </c:ext>
              </c:extLst>
            </c:dLbl>
            <c:dLbl>
              <c:idx val="13"/>
              <c:layout>
                <c:manualLayout>
                  <c:x val="-1.7774131802023516E-2"/>
                  <c:y val="2.99850074962518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D0-47CB-B1C8-953217E7279F}"/>
                </c:ext>
              </c:extLst>
            </c:dLbl>
            <c:dLbl>
              <c:idx val="14"/>
              <c:layout>
                <c:manualLayout>
                  <c:x val="-4.2384468143286849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D0-47CB-B1C8-953217E7279F}"/>
                </c:ext>
              </c:extLst>
            </c:dLbl>
            <c:dLbl>
              <c:idx val="16"/>
              <c:layout>
                <c:manualLayout>
                  <c:x val="-9.2972381733661472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D0-47CB-B1C8-953217E7279F}"/>
                </c:ext>
              </c:extLst>
            </c:dLbl>
            <c:dLbl>
              <c:idx val="18"/>
              <c:layout>
                <c:manualLayout>
                  <c:x val="-0.11484823625922888"/>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1D0-47CB-B1C8-953217E7279F}"/>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D0-47CB-B1C8-953217E7279F}"/>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1D0-47CB-B1C8-953217E7279F}"/>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1D0-47CB-B1C8-953217E7279F}"/>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1D0-47CB-B1C8-953217E7279F}"/>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1D0-47CB-B1C8-953217E7279F}"/>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1D0-47CB-B1C8-953217E7279F}"/>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D0-47CB-B1C8-953217E7279F}"/>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status_Pacific'!$A$3:$A$13</c:f>
              <c:strCache>
                <c:ptCount val="11"/>
                <c:pt idx="0">
                  <c:v>Solomon Islands</c:v>
                </c:pt>
                <c:pt idx="1">
                  <c:v>Kiribati</c:v>
                </c:pt>
                <c:pt idx="2">
                  <c:v>PNG</c:v>
                </c:pt>
                <c:pt idx="3">
                  <c:v>Australia</c:v>
                </c:pt>
                <c:pt idx="4">
                  <c:v>Tuvalu</c:v>
                </c:pt>
                <c:pt idx="5">
                  <c:v>Vanuatu</c:v>
                </c:pt>
                <c:pt idx="6">
                  <c:v>New Zealand</c:v>
                </c:pt>
                <c:pt idx="7">
                  <c:v>Marshall Islands</c:v>
                </c:pt>
                <c:pt idx="8">
                  <c:v>Micronesia</c:v>
                </c:pt>
                <c:pt idx="9">
                  <c:v>Fiji</c:v>
                </c:pt>
                <c:pt idx="10">
                  <c:v>Tonga</c:v>
                </c:pt>
              </c:strCache>
            </c:strRef>
          </c:xVal>
          <c:yVal>
            <c:numRef>
              <c:f>'TB pt know the status_Pacific'!$B$3:$B$13</c:f>
              <c:numCache>
                <c:formatCode>General</c:formatCode>
                <c:ptCount val="11"/>
                <c:pt idx="0">
                  <c:v>38</c:v>
                </c:pt>
                <c:pt idx="1">
                  <c:v>42</c:v>
                </c:pt>
                <c:pt idx="2">
                  <c:v>61</c:v>
                </c:pt>
                <c:pt idx="3">
                  <c:v>90</c:v>
                </c:pt>
                <c:pt idx="4">
                  <c:v>90</c:v>
                </c:pt>
                <c:pt idx="5">
                  <c:v>92</c:v>
                </c:pt>
                <c:pt idx="6">
                  <c:v>92</c:v>
                </c:pt>
                <c:pt idx="7">
                  <c:v>92</c:v>
                </c:pt>
                <c:pt idx="8">
                  <c:v>99</c:v>
                </c:pt>
                <c:pt idx="9">
                  <c:v>100</c:v>
                </c:pt>
                <c:pt idx="10">
                  <c:v>100</c:v>
                </c:pt>
              </c:numCache>
            </c:numRef>
          </c:yVal>
          <c:smooth val="0"/>
          <c:extLst>
            <c:ext xmlns:c16="http://schemas.microsoft.com/office/drawing/2014/chart" uri="{C3380CC4-5D6E-409C-BE32-E72D297353CC}">
              <c16:uniqueId val="{00000015-B1D0-47CB-B1C8-953217E7279F}"/>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8854366304607E-2"/>
          <c:y val="9.1735267785404376E-2"/>
          <c:w val="0.92417599921656768"/>
          <c:h val="0.49940017526865899"/>
        </c:manualLayout>
      </c:layout>
      <c:barChart>
        <c:barDir val="col"/>
        <c:grouping val="percentStacked"/>
        <c:varyColors val="0"/>
        <c:ser>
          <c:idx val="2"/>
          <c:order val="0"/>
          <c:tx>
            <c:strRef>
              <c:f>'[GR - Data working file.xlsx]TB treatment'!$J$89</c:f>
              <c:strCache>
                <c:ptCount val="1"/>
                <c:pt idx="0">
                  <c:v>TB patients living with HIV who are on ART</c:v>
                </c:pt>
              </c:strCache>
            </c:strRef>
          </c:tx>
          <c:spPr>
            <a:solidFill>
              <a:srgbClr val="009999"/>
            </a:solidFill>
            <a:ln>
              <a:noFill/>
            </a:ln>
            <a:effectLst/>
          </c:spPr>
          <c:invertIfNegative val="0"/>
          <c:dPt>
            <c:idx val="28"/>
            <c:invertIfNegative val="0"/>
            <c:bubble3D val="0"/>
            <c:extLst>
              <c:ext xmlns:c16="http://schemas.microsoft.com/office/drawing/2014/chart" uri="{C3380CC4-5D6E-409C-BE32-E72D297353CC}">
                <c16:uniqueId val="{00000000-8D65-4EA4-B2C8-8ED284B5B4D6}"/>
              </c:ext>
            </c:extLst>
          </c:dPt>
          <c:dLbls>
            <c:dLbl>
              <c:idx val="20"/>
              <c:tx>
                <c:rich>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r>
                      <a:rPr lang="en-US" sz="1600" b="1" dirty="0">
                        <a:solidFill>
                          <a:schemeClr val="bg1"/>
                        </a:solidFill>
                      </a:rPr>
                      <a:t>48</a:t>
                    </a:r>
                  </a:p>
                </c:rich>
              </c:tx>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65-4EA4-B2C8-8ED284B5B4D6}"/>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treatment'!$J$90:$J$110</c:f>
              <c:numCache>
                <c:formatCode>0%</c:formatCode>
                <c:ptCount val="21"/>
                <c:pt idx="0">
                  <c:v>0.627</c:v>
                </c:pt>
                <c:pt idx="1">
                  <c:v>0.55889999999999995</c:v>
                </c:pt>
                <c:pt idx="2">
                  <c:v>0.55769230769230771</c:v>
                </c:pt>
                <c:pt idx="3">
                  <c:v>0.54545454545454541</c:v>
                </c:pt>
                <c:pt idx="4">
                  <c:v>0.5423728813559322</c:v>
                </c:pt>
                <c:pt idx="5">
                  <c:v>0.52835714285714286</c:v>
                </c:pt>
                <c:pt idx="6">
                  <c:v>0.51351351351351349</c:v>
                </c:pt>
                <c:pt idx="7">
                  <c:v>0.44098360655737706</c:v>
                </c:pt>
                <c:pt idx="8">
                  <c:v>0.43835714285714283</c:v>
                </c:pt>
                <c:pt idx="9">
                  <c:v>0.43054545454545456</c:v>
                </c:pt>
                <c:pt idx="10">
                  <c:v>0.40083333333333332</c:v>
                </c:pt>
                <c:pt idx="11">
                  <c:v>0.31632653061224492</c:v>
                </c:pt>
                <c:pt idx="12">
                  <c:v>0.26289473684210524</c:v>
                </c:pt>
                <c:pt idx="13">
                  <c:v>0.22588235294117648</c:v>
                </c:pt>
                <c:pt idx="14">
                  <c:v>0.1657142857142857</c:v>
                </c:pt>
                <c:pt idx="15">
                  <c:v>0.13718181818181818</c:v>
                </c:pt>
                <c:pt idx="16">
                  <c:v>0.11764705882352941</c:v>
                </c:pt>
                <c:pt idx="17">
                  <c:v>9.6862745098039216E-2</c:v>
                </c:pt>
                <c:pt idx="18">
                  <c:v>1.5909090909090907E-2</c:v>
                </c:pt>
                <c:pt idx="20">
                  <c:v>0.4822063376782233</c:v>
                </c:pt>
              </c:numCache>
            </c:numRef>
          </c:val>
          <c:extLst>
            <c:ext xmlns:c16="http://schemas.microsoft.com/office/drawing/2014/chart" uri="{C3380CC4-5D6E-409C-BE32-E72D297353CC}">
              <c16:uniqueId val="{00000002-8D65-4EA4-B2C8-8ED284B5B4D6}"/>
            </c:ext>
          </c:extLst>
        </c:ser>
        <c:ser>
          <c:idx val="1"/>
          <c:order val="1"/>
          <c:tx>
            <c:strRef>
              <c:f>'[GR - Data working file.xlsx]TB treatment'!$K$89</c:f>
              <c:strCache>
                <c:ptCount val="1"/>
                <c:pt idx="0">
                  <c:v>Treatment gap</c:v>
                </c:pt>
              </c:strCache>
            </c:strRef>
          </c:tx>
          <c:spPr>
            <a:pattFill prst="narHorz">
              <a:fgClr>
                <a:srgbClr val="FF7C80"/>
              </a:fgClr>
              <a:bgClr>
                <a:sysClr val="window" lastClr="FFFFFF"/>
              </a:bgClr>
            </a:pattFill>
            <a:ln>
              <a:noFill/>
            </a:ln>
            <a:effectLst/>
          </c:spPr>
          <c:invertIfNegative val="0"/>
          <c:dPt>
            <c:idx val="28"/>
            <c:invertIfNegative val="0"/>
            <c:bubble3D val="0"/>
            <c:extLst>
              <c:ext xmlns:c16="http://schemas.microsoft.com/office/drawing/2014/chart" uri="{C3380CC4-5D6E-409C-BE32-E72D297353CC}">
                <c16:uniqueId val="{00000003-8D65-4EA4-B2C8-8ED284B5B4D6}"/>
              </c:ext>
            </c:extLst>
          </c:dPt>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treatment'!$K$90:$K$110</c:f>
              <c:numCache>
                <c:formatCode>0%</c:formatCode>
                <c:ptCount val="21"/>
                <c:pt idx="0">
                  <c:v>0.373</c:v>
                </c:pt>
                <c:pt idx="1">
                  <c:v>0.44110000000000005</c:v>
                </c:pt>
                <c:pt idx="2">
                  <c:v>0.44230769230769229</c:v>
                </c:pt>
                <c:pt idx="3">
                  <c:v>0.45454545454545459</c:v>
                </c:pt>
                <c:pt idx="4">
                  <c:v>0.4576271186440678</c:v>
                </c:pt>
                <c:pt idx="5">
                  <c:v>0.47164285714285714</c:v>
                </c:pt>
                <c:pt idx="6">
                  <c:v>0.48648648648648651</c:v>
                </c:pt>
                <c:pt idx="7">
                  <c:v>0.55901639344262288</c:v>
                </c:pt>
                <c:pt idx="8">
                  <c:v>0.56164285714285711</c:v>
                </c:pt>
                <c:pt idx="9">
                  <c:v>0.56945454545454544</c:v>
                </c:pt>
                <c:pt idx="10">
                  <c:v>0.59916666666666663</c:v>
                </c:pt>
                <c:pt idx="11">
                  <c:v>0.68367346938775508</c:v>
                </c:pt>
                <c:pt idx="12">
                  <c:v>0.73710526315789471</c:v>
                </c:pt>
                <c:pt idx="13">
                  <c:v>0.77411764705882358</c:v>
                </c:pt>
                <c:pt idx="14">
                  <c:v>0.8342857142857143</c:v>
                </c:pt>
                <c:pt idx="15">
                  <c:v>0.86281818181818182</c:v>
                </c:pt>
                <c:pt idx="16">
                  <c:v>0.88235294117647056</c:v>
                </c:pt>
                <c:pt idx="17">
                  <c:v>0.90313725490196073</c:v>
                </c:pt>
                <c:pt idx="18">
                  <c:v>0.98409090909090913</c:v>
                </c:pt>
                <c:pt idx="20">
                  <c:v>0.5177936623217767</c:v>
                </c:pt>
              </c:numCache>
            </c:numRef>
          </c:val>
          <c:extLst>
            <c:ext xmlns:c16="http://schemas.microsoft.com/office/drawing/2014/chart" uri="{C3380CC4-5D6E-409C-BE32-E72D297353CC}">
              <c16:uniqueId val="{00000004-8D65-4EA4-B2C8-8ED284B5B4D6}"/>
            </c:ext>
          </c:extLst>
        </c:ser>
        <c:dLbls>
          <c:showLegendKey val="0"/>
          <c:showVal val="0"/>
          <c:showCatName val="0"/>
          <c:showSerName val="0"/>
          <c:showPercent val="0"/>
          <c:showBubbleSize val="0"/>
        </c:dLbls>
        <c:gapWidth val="72"/>
        <c:overlap val="100"/>
        <c:axId val="518174544"/>
        <c:axId val="518175200"/>
      </c:barChart>
      <c:catAx>
        <c:axId val="518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5200"/>
        <c:crosses val="autoZero"/>
        <c:auto val="1"/>
        <c:lblAlgn val="ctr"/>
        <c:lblOffset val="100"/>
        <c:noMultiLvlLbl val="0"/>
      </c:catAx>
      <c:valAx>
        <c:axId val="51817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4544"/>
        <c:crosses val="autoZero"/>
        <c:crossBetween val="between"/>
        <c:majorUnit val="0.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400" b="0">
          <a:latin typeface="Arial Nova" panose="020B05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9382846442653"/>
          <c:y val="2.3901257319054309E-2"/>
          <c:w val="0.6771675657630698"/>
          <c:h val="0.89483446779616105"/>
        </c:manualLayout>
      </c:layout>
      <c:doughnutChart>
        <c:varyColors val="1"/>
        <c:ser>
          <c:idx val="0"/>
          <c:order val="0"/>
          <c:spPr>
            <a:ln w="12700">
              <a:noFill/>
            </a:ln>
          </c:spPr>
          <c:dPt>
            <c:idx val="0"/>
            <c:bubble3D val="0"/>
            <c:spPr>
              <a:solidFill>
                <a:srgbClr val="0099CC"/>
              </a:solidFill>
              <a:ln w="12700">
                <a:noFill/>
              </a:ln>
            </c:spPr>
            <c:extLst>
              <c:ext xmlns:c16="http://schemas.microsoft.com/office/drawing/2014/chart" uri="{C3380CC4-5D6E-409C-BE32-E72D297353CC}">
                <c16:uniqueId val="{00000001-7BDA-49BE-BB75-16640879D114}"/>
              </c:ext>
            </c:extLst>
          </c:dPt>
          <c:dPt>
            <c:idx val="1"/>
            <c:bubble3D val="0"/>
            <c:spPr>
              <a:noFill/>
              <a:ln w="12700">
                <a:noFill/>
              </a:ln>
            </c:spPr>
            <c:extLst>
              <c:ext xmlns:c16="http://schemas.microsoft.com/office/drawing/2014/chart" uri="{C3380CC4-5D6E-409C-BE32-E72D297353CC}">
                <c16:uniqueId val="{00000003-7BDA-49BE-BB75-16640879D114}"/>
              </c:ext>
            </c:extLst>
          </c:dPt>
          <c:cat>
            <c:strRef>
              <c:f>Sheet2!$B$24:$B$25</c:f>
              <c:strCache>
                <c:ptCount val="2"/>
                <c:pt idx="0">
                  <c:v>HIV testing coverage among notified TB cases</c:v>
                </c:pt>
                <c:pt idx="1">
                  <c:v>Others</c:v>
                </c:pt>
              </c:strCache>
            </c:strRef>
          </c:cat>
          <c:val>
            <c:numRef>
              <c:f>Sheet2!$C$24:$C$25</c:f>
              <c:numCache>
                <c:formatCode>General</c:formatCode>
                <c:ptCount val="2"/>
                <c:pt idx="0">
                  <c:v>61.972254768492995</c:v>
                </c:pt>
                <c:pt idx="1">
                  <c:v>38.027745231507005</c:v>
                </c:pt>
              </c:numCache>
            </c:numRef>
          </c:val>
          <c:extLst>
            <c:ext xmlns:c16="http://schemas.microsoft.com/office/drawing/2014/chart" uri="{C3380CC4-5D6E-409C-BE32-E72D297353CC}">
              <c16:uniqueId val="{00000004-7BDA-49BE-BB75-16640879D11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0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16254387136187E-2"/>
          <c:y val="9.815950920245399E-2"/>
          <c:w val="0.9516749122572763"/>
          <c:h val="0.718563402005067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1CCFF"/>
              </a:solidFill>
              <a:ln>
                <a:noFill/>
              </a:ln>
              <a:effectLst/>
            </c:spPr>
            <c:extLst>
              <c:ext xmlns:c16="http://schemas.microsoft.com/office/drawing/2014/chart" uri="{C3380CC4-5D6E-409C-BE32-E72D297353CC}">
                <c16:uniqueId val="{00000001-8789-412B-9E7C-6D09F1146BE8}"/>
              </c:ext>
            </c:extLst>
          </c:dPt>
          <c:dPt>
            <c:idx val="1"/>
            <c:invertIfNegative val="0"/>
            <c:bubble3D val="0"/>
            <c:spPr>
              <a:solidFill>
                <a:srgbClr val="FF7C80"/>
              </a:solidFill>
              <a:ln>
                <a:noFill/>
              </a:ln>
              <a:effectLst/>
            </c:spPr>
            <c:extLst>
              <c:ext xmlns:c16="http://schemas.microsoft.com/office/drawing/2014/chart" uri="{C3380CC4-5D6E-409C-BE32-E72D297353CC}">
                <c16:uniqueId val="{00000003-8789-412B-9E7C-6D09F1146BE8}"/>
              </c:ext>
            </c:extLst>
          </c:dPt>
          <c:dPt>
            <c:idx val="2"/>
            <c:invertIfNegative val="0"/>
            <c:bubble3D val="0"/>
            <c:spPr>
              <a:solidFill>
                <a:srgbClr val="92D050"/>
              </a:solidFill>
              <a:ln>
                <a:noFill/>
              </a:ln>
              <a:effectLst/>
            </c:spPr>
            <c:extLst>
              <c:ext xmlns:c16="http://schemas.microsoft.com/office/drawing/2014/chart" uri="{C3380CC4-5D6E-409C-BE32-E72D297353CC}">
                <c16:uniqueId val="{00000005-8789-412B-9E7C-6D09F1146BE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patient 3-90s'!$D$1:$F$1</c:f>
              <c:strCache>
                <c:ptCount val="3"/>
                <c:pt idx="0">
                  <c:v>Estimated TB patients who are living with HIV</c:v>
                </c:pt>
                <c:pt idx="1">
                  <c:v>Know their HIV status</c:v>
                </c:pt>
                <c:pt idx="2">
                  <c:v>On ART</c:v>
                </c:pt>
              </c:strCache>
            </c:strRef>
          </c:cat>
          <c:val>
            <c:numRef>
              <c:f>'TB patient 3-90s'!$D$2:$F$2</c:f>
              <c:numCache>
                <c:formatCode>_-* #,##0_-;\-* #,##0_-;_-* "-"??_-;_-@_-</c:formatCode>
                <c:ptCount val="3"/>
                <c:pt idx="0">
                  <c:v>157000</c:v>
                </c:pt>
                <c:pt idx="1">
                  <c:v>92000</c:v>
                </c:pt>
                <c:pt idx="2">
                  <c:v>76000</c:v>
                </c:pt>
              </c:numCache>
            </c:numRef>
          </c:val>
          <c:extLst>
            <c:ext xmlns:c16="http://schemas.microsoft.com/office/drawing/2014/chart" uri="{C3380CC4-5D6E-409C-BE32-E72D297353CC}">
              <c16:uniqueId val="{00000006-8789-412B-9E7C-6D09F1146BE8}"/>
            </c:ext>
          </c:extLst>
        </c:ser>
        <c:dLbls>
          <c:showLegendKey val="0"/>
          <c:showVal val="0"/>
          <c:showCatName val="0"/>
          <c:showSerName val="0"/>
          <c:showPercent val="0"/>
          <c:showBubbleSize val="0"/>
        </c:dLbls>
        <c:gapWidth val="219"/>
        <c:overlap val="-27"/>
        <c:axId val="1788102544"/>
        <c:axId val="1814196288"/>
      </c:barChart>
      <c:catAx>
        <c:axId val="1788102544"/>
        <c:scaling>
          <c:orientation val="minMax"/>
        </c:scaling>
        <c:delete val="0"/>
        <c:axPos val="b"/>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814196288"/>
        <c:crosses val="autoZero"/>
        <c:auto val="1"/>
        <c:lblAlgn val="ctr"/>
        <c:lblOffset val="100"/>
        <c:noMultiLvlLbl val="0"/>
      </c:catAx>
      <c:valAx>
        <c:axId val="1814196288"/>
        <c:scaling>
          <c:orientation val="minMax"/>
          <c:max val="185541"/>
        </c:scaling>
        <c:delete val="0"/>
        <c:axPos val="l"/>
        <c:minorGridlines>
          <c:spPr>
            <a:ln w="9525" cap="flat" cmpd="sng" algn="ctr">
              <a:solidFill>
                <a:schemeClr val="accent6">
                  <a:lumMod val="20000"/>
                  <a:lumOff val="80000"/>
                </a:schemeClr>
              </a:solidFill>
              <a:prstDash val="sysDash"/>
              <a:round/>
            </a:ln>
            <a:effectLst/>
          </c:spPr>
        </c:minorGridlines>
        <c:numFmt formatCode="_-* #,##0_-;\-* #,##0_-;_-* &quot;-&quot;??_-;_-@_-"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88102544"/>
        <c:crosses val="autoZero"/>
        <c:crossBetween val="between"/>
        <c:majorUnit val="18554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31750">
              <a:solidFill>
                <a:schemeClr val="bg1"/>
              </a:solidFill>
            </a:ln>
            <a:effectLst/>
          </c:spPr>
          <c:invertIfNegative val="0"/>
          <c:dPt>
            <c:idx val="0"/>
            <c:invertIfNegative val="0"/>
            <c:bubble3D val="0"/>
            <c:spPr>
              <a:solidFill>
                <a:srgbClr val="FF5050"/>
              </a:solidFill>
              <a:ln w="31750">
                <a:solidFill>
                  <a:schemeClr val="bg1"/>
                </a:solidFill>
              </a:ln>
              <a:effectLst/>
            </c:spPr>
            <c:extLst>
              <c:ext xmlns:c16="http://schemas.microsoft.com/office/drawing/2014/chart" uri="{C3380CC4-5D6E-409C-BE32-E72D297353CC}">
                <c16:uniqueId val="{00000001-546B-4C38-8FE7-CBB1CB115B6D}"/>
              </c:ext>
            </c:extLst>
          </c:dPt>
          <c:dPt>
            <c:idx val="1"/>
            <c:invertIfNegative val="0"/>
            <c:bubble3D val="0"/>
            <c:spPr>
              <a:solidFill>
                <a:srgbClr val="FF5050"/>
              </a:solidFill>
              <a:ln w="31750">
                <a:solidFill>
                  <a:schemeClr val="bg1"/>
                </a:solidFill>
              </a:ln>
              <a:effectLst/>
            </c:spPr>
            <c:extLst>
              <c:ext xmlns:c16="http://schemas.microsoft.com/office/drawing/2014/chart" uri="{C3380CC4-5D6E-409C-BE32-E72D297353CC}">
                <c16:uniqueId val="{00000003-546B-4C38-8FE7-CBB1CB115B6D}"/>
              </c:ext>
            </c:extLst>
          </c:dPt>
          <c:dPt>
            <c:idx val="2"/>
            <c:invertIfNegative val="0"/>
            <c:bubble3D val="0"/>
            <c:spPr>
              <a:pattFill prst="dkDnDiag">
                <a:fgClr>
                  <a:schemeClr val="bg1">
                    <a:lumMod val="65000"/>
                  </a:schemeClr>
                </a:fgClr>
                <a:bgClr>
                  <a:schemeClr val="bg1"/>
                </a:bgClr>
              </a:pattFill>
              <a:ln w="31750">
                <a:solidFill>
                  <a:schemeClr val="bg1"/>
                </a:solidFill>
              </a:ln>
              <a:effectLst/>
            </c:spPr>
            <c:extLst>
              <c:ext xmlns:c16="http://schemas.microsoft.com/office/drawing/2014/chart" uri="{C3380CC4-5D6E-409C-BE32-E72D297353CC}">
                <c16:uniqueId val="{00000005-546B-4C38-8FE7-CBB1CB115B6D}"/>
              </c:ext>
            </c:extLst>
          </c:dPt>
          <c:val>
            <c:numRef>
              <c:f>Sheet1!$C$3:$E$3</c:f>
              <c:numCache>
                <c:formatCode>General</c:formatCode>
                <c:ptCount val="3"/>
                <c:pt idx="0">
                  <c:v>1</c:v>
                </c:pt>
                <c:pt idx="1">
                  <c:v>1</c:v>
                </c:pt>
                <c:pt idx="2">
                  <c:v>1</c:v>
                </c:pt>
              </c:numCache>
            </c:numRef>
          </c:val>
          <c:extLst>
            <c:ext xmlns:c16="http://schemas.microsoft.com/office/drawing/2014/chart" uri="{C3380CC4-5D6E-409C-BE32-E72D297353CC}">
              <c16:uniqueId val="{00000006-546B-4C38-8FE7-CBB1CB115B6D}"/>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31750">
              <a:solidFill>
                <a:schemeClr val="bg1"/>
              </a:solidFill>
            </a:ln>
            <a:effectLst/>
          </c:spPr>
          <c:invertIfNegative val="0"/>
          <c:dPt>
            <c:idx val="0"/>
            <c:invertIfNegative val="0"/>
            <c:bubble3D val="0"/>
            <c:spPr>
              <a:solidFill>
                <a:srgbClr val="8B8BFF"/>
              </a:solidFill>
              <a:ln w="31750">
                <a:solidFill>
                  <a:schemeClr val="bg1"/>
                </a:solidFill>
              </a:ln>
              <a:effectLst/>
            </c:spPr>
            <c:extLst>
              <c:ext xmlns:c16="http://schemas.microsoft.com/office/drawing/2014/chart" uri="{C3380CC4-5D6E-409C-BE32-E72D297353CC}">
                <c16:uniqueId val="{00000001-6AC9-4502-9868-7FA0734DEBAD}"/>
              </c:ext>
            </c:extLst>
          </c:dPt>
          <c:dPt>
            <c:idx val="1"/>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3-6AC9-4502-9868-7FA0734DEBAD}"/>
              </c:ext>
            </c:extLst>
          </c:dPt>
          <c:dPt>
            <c:idx val="2"/>
            <c:invertIfNegative val="0"/>
            <c:bubble3D val="0"/>
            <c:spPr>
              <a:pattFill prst="dkDnDiag">
                <a:fgClr>
                  <a:schemeClr val="bg1">
                    <a:lumMod val="65000"/>
                  </a:schemeClr>
                </a:fgClr>
                <a:bgClr>
                  <a:schemeClr val="bg1"/>
                </a:bgClr>
              </a:pattFill>
              <a:ln w="31750">
                <a:solidFill>
                  <a:schemeClr val="bg1"/>
                </a:solidFill>
              </a:ln>
              <a:effectLst/>
            </c:spPr>
            <c:extLst>
              <c:ext xmlns:c16="http://schemas.microsoft.com/office/drawing/2014/chart" uri="{C3380CC4-5D6E-409C-BE32-E72D297353CC}">
                <c16:uniqueId val="{00000005-6AC9-4502-9868-7FA0734DEBAD}"/>
              </c:ext>
            </c:extLst>
          </c:dPt>
          <c:val>
            <c:numRef>
              <c:f>Sheet1!$C$3:$E$3</c:f>
              <c:numCache>
                <c:formatCode>General</c:formatCode>
                <c:ptCount val="3"/>
                <c:pt idx="0">
                  <c:v>1</c:v>
                </c:pt>
                <c:pt idx="1">
                  <c:v>1</c:v>
                </c:pt>
                <c:pt idx="2">
                  <c:v>1</c:v>
                </c:pt>
              </c:numCache>
            </c:numRef>
          </c:val>
          <c:extLst>
            <c:ext xmlns:c16="http://schemas.microsoft.com/office/drawing/2014/chart" uri="{C3380CC4-5D6E-409C-BE32-E72D297353CC}">
              <c16:uniqueId val="{00000006-6AC9-4502-9868-7FA0734DEBAD}"/>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9933"/>
            </a:solidFill>
            <a:ln w="31750">
              <a:solidFill>
                <a:schemeClr val="bg1"/>
              </a:solidFill>
            </a:ln>
            <a:effectLst/>
          </c:spPr>
          <c:invertIfNegative val="0"/>
          <c:dPt>
            <c:idx val="0"/>
            <c:invertIfNegative val="0"/>
            <c:bubble3D val="0"/>
            <c:extLst>
              <c:ext xmlns:c16="http://schemas.microsoft.com/office/drawing/2014/chart" uri="{C3380CC4-5D6E-409C-BE32-E72D297353CC}">
                <c16:uniqueId val="{00000001-E734-4061-9231-6249D0D6A21C}"/>
              </c:ext>
            </c:extLst>
          </c:dPt>
          <c:dPt>
            <c:idx val="1"/>
            <c:invertIfNegative val="0"/>
            <c:bubble3D val="0"/>
            <c:extLst>
              <c:ext xmlns:c16="http://schemas.microsoft.com/office/drawing/2014/chart" uri="{C3380CC4-5D6E-409C-BE32-E72D297353CC}">
                <c16:uniqueId val="{00000003-E734-4061-9231-6249D0D6A21C}"/>
              </c:ext>
            </c:extLst>
          </c:dPt>
          <c:dPt>
            <c:idx val="2"/>
            <c:invertIfNegative val="0"/>
            <c:bubble3D val="0"/>
            <c:extLst>
              <c:ext xmlns:c16="http://schemas.microsoft.com/office/drawing/2014/chart" uri="{C3380CC4-5D6E-409C-BE32-E72D297353CC}">
                <c16:uniqueId val="{00000005-E734-4061-9231-6249D0D6A21C}"/>
              </c:ext>
            </c:extLst>
          </c:dPt>
          <c:dPt>
            <c:idx val="3"/>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7-E734-4061-9231-6249D0D6A21C}"/>
              </c:ext>
            </c:extLst>
          </c:dPt>
          <c:val>
            <c:numRef>
              <c:f>Sheet1!$C$28:$F$28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E734-4061-9231-6249D0D6A21C}"/>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9933"/>
            </a:solidFill>
            <a:ln w="31750">
              <a:solidFill>
                <a:schemeClr val="bg1"/>
              </a:solidFill>
            </a:ln>
            <a:effectLst/>
          </c:spPr>
          <c:invertIfNegative val="0"/>
          <c:dPt>
            <c:idx val="0"/>
            <c:invertIfNegative val="0"/>
            <c:bubble3D val="0"/>
            <c:spPr>
              <a:solidFill>
                <a:srgbClr val="33CCCC"/>
              </a:solidFill>
              <a:ln w="31750">
                <a:solidFill>
                  <a:schemeClr val="bg1"/>
                </a:solidFill>
              </a:ln>
              <a:effectLst/>
            </c:spPr>
            <c:extLst>
              <c:ext xmlns:c16="http://schemas.microsoft.com/office/drawing/2014/chart" uri="{C3380CC4-5D6E-409C-BE32-E72D297353CC}">
                <c16:uniqueId val="{00000001-52B1-4132-A7B6-C3FA673376B7}"/>
              </c:ext>
            </c:extLst>
          </c:dPt>
          <c:dPt>
            <c:idx val="1"/>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3-52B1-4132-A7B6-C3FA673376B7}"/>
              </c:ext>
            </c:extLst>
          </c:dPt>
          <c:dPt>
            <c:idx val="2"/>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5-52B1-4132-A7B6-C3FA673376B7}"/>
              </c:ext>
            </c:extLst>
          </c:dPt>
          <c:dPt>
            <c:idx val="3"/>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7-52B1-4132-A7B6-C3FA673376B7}"/>
              </c:ext>
            </c:extLst>
          </c:dPt>
          <c:val>
            <c:numRef>
              <c:f>Sheet1!$C$28:$F$28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52B1-4132-A7B6-C3FA673376B7}"/>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20495082760694353"/>
          <c:w val="0.86783237151000003"/>
          <c:h val="0.57330419413744804"/>
        </c:manualLayout>
      </c:layout>
      <c:barChart>
        <c:barDir val="col"/>
        <c:grouping val="stacked"/>
        <c:varyColors val="0"/>
        <c:ser>
          <c:idx val="0"/>
          <c:order val="1"/>
          <c:tx>
            <c:strRef>
              <c:f>'Tx targets and gaps'!$C$2</c:f>
              <c:strCache>
                <c:ptCount val="1"/>
                <c:pt idx="0">
                  <c:v>Progress (%)</c:v>
                </c:pt>
              </c:strCache>
            </c:strRef>
          </c:tx>
          <c:spPr>
            <a:solidFill>
              <a:srgbClr val="FF5050"/>
            </a:solidFill>
            <a:ln>
              <a:noFill/>
            </a:ln>
            <a:effectLst/>
          </c:spPr>
          <c:invertIfNegative val="0"/>
          <c:dLbls>
            <c:dLbl>
              <c:idx val="0"/>
              <c:tx>
                <c:rich>
                  <a:bodyPr/>
                  <a:lstStyle/>
                  <a:p>
                    <a:fld id="{DCDC98ED-9183-4E9C-8209-378DD44D5407}" type="VALUE">
                      <a:rPr lang="en-US" smtClean="0"/>
                      <a:pPr/>
                      <a:t>[VALUE]</a:t>
                    </a:fld>
                    <a:r>
                      <a:rPr lang="en-US" sz="1400" baseline="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FB-4CB7-B2A7-5234DE0257DA}"/>
                </c:ext>
              </c:extLst>
            </c:dLbl>
            <c:dLbl>
              <c:idx val="1"/>
              <c:tx>
                <c:rich>
                  <a:bodyPr/>
                  <a:lstStyle/>
                  <a:p>
                    <a:fld id="{2C318E99-5E03-4812-9703-06DA531FF797}" type="VALUE">
                      <a:rPr lang="en-US" smtClean="0"/>
                      <a:pPr/>
                      <a:t>[VALUE]</a:t>
                    </a:fld>
                    <a:r>
                      <a:rPr lang="en-US" sz="140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FB-4CB7-B2A7-5234DE0257DA}"/>
                </c:ext>
              </c:extLst>
            </c:dLbl>
            <c:dLbl>
              <c:idx val="2"/>
              <c:tx>
                <c:rich>
                  <a:bodyPr/>
                  <a:lstStyle/>
                  <a:p>
                    <a:fld id="{15B66628-12A0-40F5-BA7D-2160B81F97D1}" type="VALUE">
                      <a:rPr lang="en-US" smtClean="0"/>
                      <a:pPr/>
                      <a:t>[VALUE]</a:t>
                    </a:fld>
                    <a:r>
                      <a:rPr lang="en-US" sz="140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FB-4CB7-B2A7-5234DE0257D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targets and gaps'!$B$3:$B$5</c:f>
              <c:strCache>
                <c:ptCount val="3"/>
                <c:pt idx="0">
                  <c:v>PLHIV who know their status</c:v>
                </c:pt>
                <c:pt idx="1">
                  <c:v>PLHIV on 
treatment</c:v>
                </c:pt>
                <c:pt idx="2">
                  <c:v>PLHIV with
viral suppression </c:v>
                </c:pt>
              </c:strCache>
            </c:strRef>
          </c:cat>
          <c:val>
            <c:numRef>
              <c:f>'Tx targets and gaps'!$C$3:$C$5</c:f>
              <c:numCache>
                <c:formatCode>General</c:formatCode>
                <c:ptCount val="3"/>
                <c:pt idx="0">
                  <c:v>76</c:v>
                </c:pt>
                <c:pt idx="1">
                  <c:v>64</c:v>
                </c:pt>
                <c:pt idx="2">
                  <c:v>61</c:v>
                </c:pt>
              </c:numCache>
            </c:numRef>
          </c:val>
          <c:extLst>
            <c:ext xmlns:c16="http://schemas.microsoft.com/office/drawing/2014/chart" uri="{C3380CC4-5D6E-409C-BE32-E72D297353CC}">
              <c16:uniqueId val="{00000003-33FB-4CB7-B2A7-5234DE0257DA}"/>
            </c:ext>
          </c:extLst>
        </c:ser>
        <c:ser>
          <c:idx val="1"/>
          <c:order val="2"/>
          <c:tx>
            <c:strRef>
              <c:f>'Tx targets and gaps'!$D$2</c:f>
              <c:strCache>
                <c:ptCount val="1"/>
                <c:pt idx="0">
                  <c:v>Gap</c:v>
                </c:pt>
              </c:strCache>
            </c:strRef>
          </c:tx>
          <c:spPr>
            <a:pattFill prst="dkDnDiag">
              <a:fgClr>
                <a:srgbClr val="BFBFBF"/>
              </a:fgClr>
              <a:bgClr>
                <a:schemeClr val="bg1"/>
              </a:bgClr>
            </a:pattFill>
            <a:ln>
              <a:noFill/>
            </a:ln>
            <a:effectLst/>
          </c:spPr>
          <c:invertIfNegative val="0"/>
          <c:cat>
            <c:strRef>
              <c:f>'Tx targets and gaps'!$B$3:$B$5</c:f>
              <c:strCache>
                <c:ptCount val="3"/>
                <c:pt idx="0">
                  <c:v>PLHIV who know their status</c:v>
                </c:pt>
                <c:pt idx="1">
                  <c:v>PLHIV on 
treatment</c:v>
                </c:pt>
                <c:pt idx="2">
                  <c:v>PLHIV with
viral suppression </c:v>
                </c:pt>
              </c:strCache>
            </c:strRef>
          </c:cat>
          <c:val>
            <c:numRef>
              <c:f>'Tx targets and gaps'!$D$3:$D$5</c:f>
              <c:numCache>
                <c:formatCode>General</c:formatCode>
                <c:ptCount val="3"/>
                <c:pt idx="0">
                  <c:v>14</c:v>
                </c:pt>
                <c:pt idx="1">
                  <c:v>17</c:v>
                </c:pt>
                <c:pt idx="2">
                  <c:v>12</c:v>
                </c:pt>
              </c:numCache>
            </c:numRef>
          </c:val>
          <c:extLst>
            <c:ext xmlns:c16="http://schemas.microsoft.com/office/drawing/2014/chart" uri="{C3380CC4-5D6E-409C-BE32-E72D297353CC}">
              <c16:uniqueId val="{00000004-33FB-4CB7-B2A7-5234DE0257DA}"/>
            </c:ext>
          </c:extLst>
        </c:ser>
        <c:dLbls>
          <c:showLegendKey val="0"/>
          <c:showVal val="0"/>
          <c:showCatName val="0"/>
          <c:showSerName val="0"/>
          <c:showPercent val="0"/>
          <c:showBubbleSize val="0"/>
        </c:dLbls>
        <c:gapWidth val="180"/>
        <c:overlap val="100"/>
        <c:axId val="445550712"/>
        <c:axId val="445551040"/>
      </c:barChart>
      <c:scatterChart>
        <c:scatterStyle val="lineMarker"/>
        <c:varyColors val="0"/>
        <c:ser>
          <c:idx val="2"/>
          <c:order val="0"/>
          <c:tx>
            <c:strRef>
              <c:f>'Tx targets and gaps'!$E$2</c:f>
              <c:strCache>
                <c:ptCount val="1"/>
                <c:pt idx="0">
                  <c:v>Target</c:v>
                </c:pt>
              </c:strCache>
            </c:strRef>
          </c:tx>
          <c:spPr>
            <a:ln w="25400" cap="rnd">
              <a:noFill/>
              <a:round/>
            </a:ln>
            <a:effectLst/>
          </c:spPr>
          <c:marker>
            <c:symbol val="dash"/>
            <c:size val="22"/>
            <c:spPr>
              <a:solidFill>
                <a:srgbClr val="00A99A"/>
              </a:solidFill>
              <a:ln w="12700" cap="rnd" cmpd="dbl">
                <a:no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99A"/>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'Tx targets and gaps'!$B$3:$B$5</c:f>
              <c:strCache>
                <c:ptCount val="3"/>
                <c:pt idx="0">
                  <c:v>PLHIV who know their status</c:v>
                </c:pt>
                <c:pt idx="1">
                  <c:v>PLHIV on 
treatment</c:v>
                </c:pt>
                <c:pt idx="2">
                  <c:v>PLHIV with
viral suppression </c:v>
                </c:pt>
              </c:strCache>
            </c:strRef>
          </c:xVal>
          <c:yVal>
            <c:numRef>
              <c:f>'Tx targets and gaps'!$E$3:$E$5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5-33FB-4CB7-B2A7-5234DE0257DA}"/>
            </c:ext>
          </c:extLst>
        </c:ser>
        <c:dLbls>
          <c:showLegendKey val="0"/>
          <c:showVal val="0"/>
          <c:showCatName val="0"/>
          <c:showSerName val="0"/>
          <c:showPercent val="0"/>
          <c:showBubbleSize val="0"/>
        </c:dLbls>
        <c:axId val="445725480"/>
        <c:axId val="445232560"/>
      </c:scatterChart>
      <c:catAx>
        <c:axId val="4455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1040"/>
        <c:crosses val="autoZero"/>
        <c:auto val="1"/>
        <c:lblAlgn val="ctr"/>
        <c:lblOffset val="100"/>
        <c:noMultiLvlLbl val="0"/>
      </c:catAx>
      <c:valAx>
        <c:axId val="44555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0.15356741122047371"/>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0712"/>
        <c:crosses val="autoZero"/>
        <c:crossBetween val="between"/>
        <c:majorUnit val="20"/>
      </c:valAx>
      <c:valAx>
        <c:axId val="445232560"/>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725480"/>
        <c:crosses val="max"/>
        <c:crossBetween val="midCat"/>
      </c:valAx>
      <c:valAx>
        <c:axId val="445725480"/>
        <c:scaling>
          <c:orientation val="minMax"/>
        </c:scaling>
        <c:delete val="1"/>
        <c:axPos val="b"/>
        <c:numFmt formatCode="General" sourceLinked="1"/>
        <c:majorTickMark val="out"/>
        <c:minorTickMark val="none"/>
        <c:tickLblPos val="nextTo"/>
        <c:crossAx val="445232560"/>
        <c:crosses val="autoZero"/>
        <c:crossBetween val="midCat"/>
      </c:valAx>
      <c:spPr>
        <a:noFill/>
        <a:ln>
          <a:noFill/>
        </a:ln>
        <a:effectLst/>
      </c:spPr>
    </c:plotArea>
    <c:legend>
      <c:legendPos val="t"/>
      <c:layout>
        <c:manualLayout>
          <c:xMode val="edge"/>
          <c:yMode val="edge"/>
          <c:x val="0.26253186143668433"/>
          <c:y val="7.6224277432362209E-2"/>
          <c:w val="0.45951024029763454"/>
          <c:h val="6.823223196588112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'TB deaths among PLHIV (2)'!$C$3</c:f>
              <c:strCache>
                <c:ptCount val="1"/>
                <c:pt idx="0">
                  <c:v>TB deaths as proportion of AIDS-deaths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8B-4DF0-921E-DC435581178C}"/>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8B-4DF0-921E-DC43558117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deaths among PLHIV (2)'!$A$4:$A$25</c:f>
              <c:strCache>
                <c:ptCount val="22"/>
                <c:pt idx="0">
                  <c:v>Bhutan</c:v>
                </c:pt>
                <c:pt idx="1">
                  <c:v>Iran</c:v>
                </c:pt>
                <c:pt idx="2">
                  <c:v>China</c:v>
                </c:pt>
                <c:pt idx="3">
                  <c:v>Singapore</c:v>
                </c:pt>
                <c:pt idx="4">
                  <c:v>Australia</c:v>
                </c:pt>
                <c:pt idx="5">
                  <c:v>Thailand</c:v>
                </c:pt>
                <c:pt idx="6">
                  <c:v>Japan</c:v>
                </c:pt>
                <c:pt idx="7">
                  <c:v>Indonesia</c:v>
                </c:pt>
                <c:pt idx="8">
                  <c:v>Malaysia</c:v>
                </c:pt>
                <c:pt idx="9">
                  <c:v>Afghanistan</c:v>
                </c:pt>
                <c:pt idx="10">
                  <c:v>Pakistan</c:v>
                </c:pt>
                <c:pt idx="11">
                  <c:v>Sri Lanka</c:v>
                </c:pt>
                <c:pt idx="12">
                  <c:v>India</c:v>
                </c:pt>
                <c:pt idx="13">
                  <c:v>Nepal</c:v>
                </c:pt>
                <c:pt idx="14">
                  <c:v>Mongolia</c:v>
                </c:pt>
                <c:pt idx="15">
                  <c:v>Fiji</c:v>
                </c:pt>
                <c:pt idx="16">
                  <c:v>Cambodia</c:v>
                </c:pt>
                <c:pt idx="17">
                  <c:v>Viet Nam</c:v>
                </c:pt>
                <c:pt idx="18">
                  <c:v>Lao PDR</c:v>
                </c:pt>
                <c:pt idx="19">
                  <c:v>Philippines</c:v>
                </c:pt>
                <c:pt idx="20">
                  <c:v>Timor-Leste</c:v>
                </c:pt>
                <c:pt idx="21">
                  <c:v>PNG</c:v>
                </c:pt>
              </c:strCache>
            </c:strRef>
          </c:cat>
          <c:val>
            <c:numRef>
              <c:f>'TB deaths among PLHIV (2)'!$C$4:$C$25</c:f>
              <c:numCache>
                <c:formatCode>0%</c:formatCode>
                <c:ptCount val="22"/>
                <c:pt idx="0">
                  <c:v>2.1739130434782608E-2</c:v>
                </c:pt>
                <c:pt idx="1">
                  <c:v>3.1505986137366097E-2</c:v>
                </c:pt>
                <c:pt idx="2">
                  <c:v>0.06</c:v>
                </c:pt>
                <c:pt idx="3">
                  <c:v>9.8039215686274508E-2</c:v>
                </c:pt>
                <c:pt idx="4">
                  <c:v>0.1111111111111111</c:v>
                </c:pt>
                <c:pt idx="5">
                  <c:v>0.1650846058605035</c:v>
                </c:pt>
                <c:pt idx="6">
                  <c:v>0.19718309859154928</c:v>
                </c:pt>
                <c:pt idx="7">
                  <c:v>0.19860151433654682</c:v>
                </c:pt>
                <c:pt idx="8">
                  <c:v>0.20833333333333334</c:v>
                </c:pt>
                <c:pt idx="9">
                  <c:v>0.23897058823529413</c:v>
                </c:pt>
                <c:pt idx="10">
                  <c:v>0.24327940639824838</c:v>
                </c:pt>
                <c:pt idx="11">
                  <c:v>0.28712871287128711</c:v>
                </c:pt>
                <c:pt idx="12">
                  <c:v>0.29729729729729731</c:v>
                </c:pt>
                <c:pt idx="13">
                  <c:v>0.330188679245283</c:v>
                </c:pt>
                <c:pt idx="14">
                  <c:v>0.34615384615384615</c:v>
                </c:pt>
                <c:pt idx="15">
                  <c:v>0.38461538461538464</c:v>
                </c:pt>
                <c:pt idx="16">
                  <c:v>0.40657439446366783</c:v>
                </c:pt>
                <c:pt idx="17">
                  <c:v>0.47318611987381703</c:v>
                </c:pt>
                <c:pt idx="18">
                  <c:v>0.56603773584905659</c:v>
                </c:pt>
                <c:pt idx="19">
                  <c:v>0.59902200488997559</c:v>
                </c:pt>
                <c:pt idx="20">
                  <c:v>0.6</c:v>
                </c:pt>
                <c:pt idx="21">
                  <c:v>0.74492099322799099</c:v>
                </c:pt>
              </c:numCache>
            </c:numRef>
          </c:val>
          <c:extLst>
            <c:ext xmlns:c16="http://schemas.microsoft.com/office/drawing/2014/chart" uri="{C3380CC4-5D6E-409C-BE32-E72D297353CC}">
              <c16:uniqueId val="{00000000-128B-4DF0-921E-DC435581178C}"/>
            </c:ext>
          </c:extLst>
        </c:ser>
        <c:dLbls>
          <c:showLegendKey val="0"/>
          <c:showVal val="0"/>
          <c:showCatName val="0"/>
          <c:showSerName val="0"/>
          <c:showPercent val="0"/>
          <c:showBubbleSize val="0"/>
        </c:dLbls>
        <c:gapWidth val="103"/>
        <c:overlap val="-27"/>
        <c:axId val="658744984"/>
        <c:axId val="658745312"/>
      </c:barChart>
      <c:catAx>
        <c:axId val="65874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5312"/>
        <c:crosses val="autoZero"/>
        <c:auto val="1"/>
        <c:lblAlgn val="ctr"/>
        <c:lblOffset val="100"/>
        <c:noMultiLvlLbl val="0"/>
      </c:catAx>
      <c:valAx>
        <c:axId val="6587453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TB deaths as proportion of total AIDS deaths</a:t>
                </a:r>
              </a:p>
            </c:rich>
          </c:tx>
          <c:layout>
            <c:manualLayout>
              <c:xMode val="edge"/>
              <c:yMode val="edge"/>
              <c:x val="1.0490932001408129E-2"/>
              <c:y val="5.6261482939632547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49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81194383374521E-2"/>
          <c:y val="0.13240045792148319"/>
          <c:w val="0.92093874863580194"/>
          <c:h val="0.4717816557572817"/>
        </c:manualLayout>
      </c:layout>
      <c:barChart>
        <c:barDir val="col"/>
        <c:grouping val="clustered"/>
        <c:varyColors val="0"/>
        <c:ser>
          <c:idx val="10"/>
          <c:order val="10"/>
          <c:tx>
            <c:strRef>
              <c:f>'ART coverage'!$L$1</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coverage'!$L$2:$L$24</c:f>
              <c:numCache>
                <c:formatCode>0</c:formatCode>
                <c:ptCount val="23"/>
                <c:pt idx="0">
                  <c:v>9</c:v>
                </c:pt>
                <c:pt idx="1">
                  <c:v>12</c:v>
                </c:pt>
                <c:pt idx="2" formatCode="General">
                  <c:v>26</c:v>
                </c:pt>
                <c:pt idx="3" formatCode="General">
                  <c:v>29</c:v>
                </c:pt>
              </c:numCache>
            </c:numRef>
          </c:val>
          <c:extLst>
            <c:ext xmlns:c16="http://schemas.microsoft.com/office/drawing/2014/chart" uri="{C3380CC4-5D6E-409C-BE32-E72D297353CC}">
              <c16:uniqueId val="{00000000-597C-4574-828E-0A282B72D9CD}"/>
            </c:ext>
          </c:extLst>
        </c:ser>
        <c:ser>
          <c:idx val="11"/>
          <c:order val="11"/>
          <c:tx>
            <c:strRef>
              <c:f>'ART coverage'!$M$1</c:f>
              <c:strCache>
                <c:ptCount val="1"/>
                <c:pt idx="0">
                  <c:v>30-54%</c:v>
                </c:pt>
              </c:strCache>
            </c:strRef>
          </c:tx>
          <c:spPr>
            <a:solidFill>
              <a:srgbClr val="F78E1E"/>
            </a:solidFill>
          </c:spPr>
          <c:invertIfNegative val="0"/>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597C-4574-828E-0A282B72D9CD}"/>
              </c:ext>
            </c:extLst>
          </c:dPt>
          <c:dPt>
            <c:idx val="17"/>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597C-4574-828E-0A282B72D9CD}"/>
              </c:ext>
            </c:extLst>
          </c:dPt>
          <c:dPt>
            <c:idx val="19"/>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597C-4574-828E-0A282B72D9CD}"/>
              </c:ext>
            </c:extLst>
          </c:dPt>
          <c:dPt>
            <c:idx val="20"/>
            <c:invertIfNegative val="0"/>
            <c:bubble3D val="0"/>
            <c:spPr>
              <a:pattFill prst="dkUpDiag">
                <a:fgClr>
                  <a:srgbClr val="F78E1E"/>
                </a:fgClr>
                <a:bgClr>
                  <a:srgbClr val="EEFFBD"/>
                </a:bgClr>
              </a:pattFill>
            </c:spPr>
            <c:extLst>
              <c:ext xmlns:c16="http://schemas.microsoft.com/office/drawing/2014/chart" uri="{C3380CC4-5D6E-409C-BE32-E72D297353CC}">
                <c16:uniqueId val="{00000008-597C-4574-828E-0A282B72D9CD}"/>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coverage'!$M$2:$M$24</c:f>
              <c:numCache>
                <c:formatCode>General</c:formatCode>
                <c:ptCount val="23"/>
                <c:pt idx="4">
                  <c:v>35</c:v>
                </c:pt>
                <c:pt idx="5">
                  <c:v>40</c:v>
                </c:pt>
                <c:pt idx="6" formatCode="0">
                  <c:v>42</c:v>
                </c:pt>
                <c:pt idx="7">
                  <c:v>45</c:v>
                </c:pt>
                <c:pt idx="8">
                  <c:v>51</c:v>
                </c:pt>
                <c:pt idx="9">
                  <c:v>51</c:v>
                </c:pt>
                <c:pt idx="10" formatCode="0">
                  <c:v>54</c:v>
                </c:pt>
              </c:numCache>
            </c:numRef>
          </c:val>
          <c:extLst>
            <c:ext xmlns:c16="http://schemas.microsoft.com/office/drawing/2014/chart" uri="{C3380CC4-5D6E-409C-BE32-E72D297353CC}">
              <c16:uniqueId val="{00000009-597C-4574-828E-0A282B72D9CD}"/>
            </c:ext>
          </c:extLst>
        </c:ser>
        <c:ser>
          <c:idx val="12"/>
          <c:order val="12"/>
          <c:tx>
            <c:strRef>
              <c:f>'ART coverage'!$N$1</c:f>
              <c:strCache>
                <c:ptCount val="1"/>
                <c:pt idx="0">
                  <c:v>55-80%</c:v>
                </c:pt>
              </c:strCache>
            </c:strRef>
          </c:tx>
          <c:spPr>
            <a:solidFill>
              <a:srgbClr val="B0EE00"/>
            </a:solidFill>
          </c:spPr>
          <c:invertIfNegative val="0"/>
          <c:dPt>
            <c:idx val="12"/>
            <c:invertIfNegative val="0"/>
            <c:bubble3D val="0"/>
            <c:extLst>
              <c:ext xmlns:c16="http://schemas.microsoft.com/office/drawing/2014/chart" uri="{C3380CC4-5D6E-409C-BE32-E72D297353CC}">
                <c16:uniqueId val="{0000000A-597C-4574-828E-0A282B72D9CD}"/>
              </c:ext>
            </c:extLst>
          </c:dPt>
          <c:dPt>
            <c:idx val="17"/>
            <c:invertIfNegative val="0"/>
            <c:bubble3D val="0"/>
            <c:extLst>
              <c:ext xmlns:c16="http://schemas.microsoft.com/office/drawing/2014/chart" uri="{C3380CC4-5D6E-409C-BE32-E72D297353CC}">
                <c16:uniqueId val="{0000000B-597C-4574-828E-0A282B72D9CD}"/>
              </c:ext>
            </c:extLst>
          </c:dPt>
          <c:dPt>
            <c:idx val="19"/>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0D-597C-4574-828E-0A282B72D9CD}"/>
              </c:ext>
            </c:extLst>
          </c:dPt>
          <c:dPt>
            <c:idx val="20"/>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0F-597C-4574-828E-0A282B72D9CD}"/>
              </c:ext>
            </c:extLst>
          </c:dPt>
          <c:dPt>
            <c:idx val="21"/>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11-597C-4574-828E-0A282B72D9CD}"/>
              </c:ext>
            </c:extLst>
          </c:dPt>
          <c:dPt>
            <c:idx val="22"/>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22-597C-4574-828E-0A282B72D9CD}"/>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coverage'!$N$2:$N$24</c:f>
              <c:numCache>
                <c:formatCode>General</c:formatCode>
                <c:ptCount val="23"/>
                <c:pt idx="11">
                  <c:v>58</c:v>
                </c:pt>
                <c:pt idx="12">
                  <c:v>65</c:v>
                </c:pt>
                <c:pt idx="13" formatCode="0">
                  <c:v>66</c:v>
                </c:pt>
                <c:pt idx="14" formatCode="0">
                  <c:v>68</c:v>
                </c:pt>
                <c:pt idx="15">
                  <c:v>75</c:v>
                </c:pt>
                <c:pt idx="16">
                  <c:v>78</c:v>
                </c:pt>
                <c:pt idx="17">
                  <c:v>79</c:v>
                </c:pt>
                <c:pt idx="18">
                  <c:v>80</c:v>
                </c:pt>
                <c:pt idx="21">
                  <c:v>64</c:v>
                </c:pt>
                <c:pt idx="22">
                  <c:v>73</c:v>
                </c:pt>
              </c:numCache>
            </c:numRef>
          </c:val>
          <c:extLst>
            <c:ext xmlns:c16="http://schemas.microsoft.com/office/drawing/2014/chart" uri="{C3380CC4-5D6E-409C-BE32-E72D297353CC}">
              <c16:uniqueId val="{00000012-597C-4574-828E-0A282B72D9CD}"/>
            </c:ext>
          </c:extLst>
        </c:ser>
        <c:ser>
          <c:idx val="13"/>
          <c:order val="13"/>
          <c:tx>
            <c:strRef>
              <c:f>'ART coverage'!$O$1</c:f>
              <c:strCache>
                <c:ptCount val="1"/>
                <c:pt idx="0">
                  <c:v>≥ 81%</c:v>
                </c:pt>
              </c:strCache>
            </c:strRef>
          </c:tx>
          <c:spPr>
            <a:solidFill>
              <a:srgbClr val="0CBCC1"/>
            </a:solidFill>
          </c:spPr>
          <c:invertIfNegative val="0"/>
          <c:dPt>
            <c:idx val="13"/>
            <c:invertIfNegative val="0"/>
            <c:bubble3D val="0"/>
            <c:extLst>
              <c:ext xmlns:c16="http://schemas.microsoft.com/office/drawing/2014/chart" uri="{C3380CC4-5D6E-409C-BE32-E72D297353CC}">
                <c16:uniqueId val="{00000013-597C-4574-828E-0A282B72D9CD}"/>
              </c:ext>
            </c:extLst>
          </c:dPt>
          <c:dPt>
            <c:idx val="17"/>
            <c:invertIfNegative val="0"/>
            <c:bubble3D val="0"/>
            <c:extLst>
              <c:ext xmlns:c16="http://schemas.microsoft.com/office/drawing/2014/chart" uri="{C3380CC4-5D6E-409C-BE32-E72D297353CC}">
                <c16:uniqueId val="{00000014-597C-4574-828E-0A282B72D9CD}"/>
              </c:ext>
            </c:extLst>
          </c:dPt>
          <c:dLbls>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7C-4574-828E-0A282B72D9C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coverage'!$O$2:$O$24</c:f>
              <c:numCache>
                <c:formatCode>General</c:formatCode>
                <c:ptCount val="23"/>
                <c:pt idx="19" formatCode="0">
                  <c:v>83</c:v>
                </c:pt>
                <c:pt idx="20" formatCode="0">
                  <c:v>85</c:v>
                </c:pt>
              </c:numCache>
            </c:numRef>
          </c:val>
          <c:extLst>
            <c:ext xmlns:c16="http://schemas.microsoft.com/office/drawing/2014/chart" uri="{C3380CC4-5D6E-409C-BE32-E72D297353CC}">
              <c16:uniqueId val="{00000016-597C-4574-828E-0A282B72D9CD}"/>
            </c:ext>
          </c:extLst>
        </c:ser>
        <c:dLbls>
          <c:showLegendKey val="0"/>
          <c:showVal val="0"/>
          <c:showCatName val="0"/>
          <c:showSerName val="0"/>
          <c:showPercent val="0"/>
          <c:showBubbleSize val="0"/>
        </c:dLbls>
        <c:gapWidth val="10"/>
        <c:overlap val="100"/>
        <c:axId val="339024512"/>
        <c:axId val="339026304"/>
      </c:barChart>
      <c:barChart>
        <c:barDir val="col"/>
        <c:grouping val="percentStacked"/>
        <c:varyColors val="0"/>
        <c:ser>
          <c:idx val="0"/>
          <c:order val="0"/>
          <c:tx>
            <c:strRef>
              <c:f>'ART coverage'!$B$1</c:f>
              <c:strCache>
                <c:ptCount val="1"/>
                <c:pt idx="0">
                  <c:v>a</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coverage'!$B$2:$B$24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7-597C-4574-828E-0A282B72D9CD}"/>
            </c:ext>
          </c:extLst>
        </c:ser>
        <c:ser>
          <c:idx val="1"/>
          <c:order val="1"/>
          <c:tx>
            <c:strRef>
              <c:f>'ART coverage'!$C$1</c:f>
              <c:strCache>
                <c:ptCount val="1"/>
                <c:pt idx="0">
                  <c:v>b</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coverage'!$C$2:$C$24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8-597C-4574-828E-0A282B72D9CD}"/>
            </c:ext>
          </c:extLst>
        </c:ser>
        <c:ser>
          <c:idx val="2"/>
          <c:order val="2"/>
          <c:tx>
            <c:strRef>
              <c:f>'ART coverage'!$D$1</c:f>
              <c:strCache>
                <c:ptCount val="1"/>
                <c:pt idx="0">
                  <c:v>c</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coverage'!$D$2:$D$24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9-597C-4574-828E-0A282B72D9CD}"/>
            </c:ext>
          </c:extLst>
        </c:ser>
        <c:ser>
          <c:idx val="3"/>
          <c:order val="3"/>
          <c:tx>
            <c:strRef>
              <c:f>'ART coverage'!$E$1</c:f>
              <c:strCache>
                <c:ptCount val="1"/>
                <c:pt idx="0">
                  <c:v>d</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coverage'!$E$2:$E$24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A-597C-4574-828E-0A282B72D9CD}"/>
            </c:ext>
          </c:extLst>
        </c:ser>
        <c:ser>
          <c:idx val="4"/>
          <c:order val="4"/>
          <c:tx>
            <c:strRef>
              <c:f>'ART coverage'!$F$1</c:f>
              <c:strCache>
                <c:ptCount val="1"/>
                <c:pt idx="0">
                  <c:v>e</c:v>
                </c:pt>
              </c:strCache>
            </c:strRef>
          </c:tx>
          <c:spPr>
            <a:solidFill>
              <a:sysClr val="window" lastClr="FFFFFF">
                <a:lumMod val="65000"/>
                <a:alpha val="23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coverage'!$F$2:$F$24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B-597C-4574-828E-0A282B72D9CD}"/>
            </c:ext>
          </c:extLst>
        </c:ser>
        <c:ser>
          <c:idx val="5"/>
          <c:order val="5"/>
          <c:tx>
            <c:strRef>
              <c:f>'ART coverage'!$G$1</c:f>
              <c:strCache>
                <c:ptCount val="1"/>
                <c:pt idx="0">
                  <c:v>f</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coverage'!$G$2:$G$24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C-597C-4574-828E-0A282B72D9CD}"/>
            </c:ext>
          </c:extLst>
        </c:ser>
        <c:ser>
          <c:idx val="6"/>
          <c:order val="6"/>
          <c:tx>
            <c:strRef>
              <c:f>'ART coverage'!$H$1</c:f>
              <c:strCache>
                <c:ptCount val="1"/>
                <c:pt idx="0">
                  <c:v>g</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coverage'!$H$2:$H$24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D-597C-4574-828E-0A282B72D9CD}"/>
            </c:ext>
          </c:extLst>
        </c:ser>
        <c:ser>
          <c:idx val="7"/>
          <c:order val="7"/>
          <c:tx>
            <c:strRef>
              <c:f>'ART coverage'!$I$1</c:f>
              <c:strCache>
                <c:ptCount val="1"/>
                <c:pt idx="0">
                  <c:v>h</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coverage'!$I$2:$I$24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E-597C-4574-828E-0A282B72D9CD}"/>
            </c:ext>
          </c:extLst>
        </c:ser>
        <c:ser>
          <c:idx val="8"/>
          <c:order val="8"/>
          <c:tx>
            <c:strRef>
              <c:f>'ART coverage'!$J$1</c:f>
              <c:strCache>
                <c:ptCount val="1"/>
                <c:pt idx="0">
                  <c:v>i</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coverage'!$J$2:$J$24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F-597C-4574-828E-0A282B72D9CD}"/>
            </c:ext>
          </c:extLst>
        </c:ser>
        <c:ser>
          <c:idx val="9"/>
          <c:order val="9"/>
          <c:tx>
            <c:strRef>
              <c:f>'ART coverage'!$K$1</c:f>
              <c:strCache>
                <c:ptCount val="1"/>
                <c:pt idx="0">
                  <c:v>Treatment Gap</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coverage'!$K$2:$K$24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20-597C-4574-828E-0A282B72D9CD}"/>
            </c:ext>
          </c:extLst>
        </c:ser>
        <c:dLbls>
          <c:showLegendKey val="0"/>
          <c:showVal val="0"/>
          <c:showCatName val="0"/>
          <c:showSerName val="0"/>
          <c:showPercent val="0"/>
          <c:showBubbleSize val="0"/>
        </c:dLbls>
        <c:gapWidth val="10"/>
        <c:overlap val="100"/>
        <c:axId val="339042304"/>
        <c:axId val="339028224"/>
      </c:barChart>
      <c:catAx>
        <c:axId val="339024512"/>
        <c:scaling>
          <c:orientation val="minMax"/>
        </c:scaling>
        <c:delete val="0"/>
        <c:axPos val="b"/>
        <c:numFmt formatCode="General" sourceLinked="0"/>
        <c:majorTickMark val="none"/>
        <c:minorTickMark val="none"/>
        <c:tickLblPos val="nextTo"/>
        <c:spPr>
          <a:ln>
            <a:noFill/>
          </a:ln>
        </c:spPr>
        <c:crossAx val="339026304"/>
        <c:crosses val="autoZero"/>
        <c:auto val="1"/>
        <c:lblAlgn val="ctr"/>
        <c:lblOffset val="100"/>
        <c:noMultiLvlLbl val="0"/>
      </c:catAx>
      <c:valAx>
        <c:axId val="339026304"/>
        <c:scaling>
          <c:orientation val="minMax"/>
          <c:max val="100"/>
        </c:scaling>
        <c:delete val="0"/>
        <c:axPos val="l"/>
        <c:majorGridlines>
          <c:spPr>
            <a:ln w="25400">
              <a:solidFill>
                <a:schemeClr val="bg1"/>
              </a:solidFill>
            </a:ln>
          </c:spPr>
        </c:majorGridlines>
        <c:title>
          <c:tx>
            <c:rich>
              <a:bodyPr rot="-5400000" vert="horz"/>
              <a:lstStyle/>
              <a:p>
                <a:pPr>
                  <a:defRPr/>
                </a:pPr>
                <a:r>
                  <a:rPr lang="en-GB"/>
                  <a:t>ART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339024512"/>
        <c:crosses val="autoZero"/>
        <c:crossBetween val="between"/>
        <c:majorUnit val="100"/>
      </c:valAx>
      <c:valAx>
        <c:axId val="339028224"/>
        <c:scaling>
          <c:orientation val="minMax"/>
          <c:max val="1"/>
          <c:min val="0"/>
        </c:scaling>
        <c:delete val="0"/>
        <c:axPos val="r"/>
        <c:numFmt formatCode="0%" sourceLinked="1"/>
        <c:majorTickMark val="none"/>
        <c:minorTickMark val="none"/>
        <c:tickLblPos val="none"/>
        <c:spPr>
          <a:ln>
            <a:noFill/>
          </a:ln>
        </c:spPr>
        <c:crossAx val="339042304"/>
        <c:crosses val="max"/>
        <c:crossBetween val="between"/>
        <c:majorUnit val="1"/>
      </c:valAx>
      <c:catAx>
        <c:axId val="339042304"/>
        <c:scaling>
          <c:orientation val="minMax"/>
        </c:scaling>
        <c:delete val="1"/>
        <c:axPos val="b"/>
        <c:numFmt formatCode="General" sourceLinked="1"/>
        <c:majorTickMark val="out"/>
        <c:minorTickMark val="none"/>
        <c:tickLblPos val="nextTo"/>
        <c:crossAx val="33902822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1531412027811234"/>
          <c:y val="0.93545338786311005"/>
          <c:w val="0.42608881793555875"/>
          <c:h val="6.2848197515667018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409915079182928E-2"/>
          <c:y val="4.2969666499078261E-2"/>
          <c:w val="0.91533970877005078"/>
          <c:h val="0.5416192017208854"/>
        </c:manualLayout>
      </c:layout>
      <c:barChart>
        <c:barDir val="col"/>
        <c:grouping val="percentStacked"/>
        <c:varyColors val="0"/>
        <c:ser>
          <c:idx val="0"/>
          <c:order val="0"/>
          <c:tx>
            <c:strRef>
              <c:f>'ART coverage_children'!$B$3</c:f>
              <c:strCache>
                <c:ptCount val="1"/>
                <c:pt idx="0">
                  <c:v>ART coverage</c:v>
                </c:pt>
              </c:strCache>
            </c:strRef>
          </c:tx>
          <c:spPr>
            <a:solidFill>
              <a:srgbClr val="33CCCC"/>
            </a:solidFill>
          </c:spPr>
          <c:invertIfNegative val="0"/>
          <c:dPt>
            <c:idx val="10"/>
            <c:invertIfNegative val="0"/>
            <c:bubble3D val="0"/>
            <c:extLst>
              <c:ext xmlns:c16="http://schemas.microsoft.com/office/drawing/2014/chart" uri="{C3380CC4-5D6E-409C-BE32-E72D297353CC}">
                <c16:uniqueId val="{00000000-56C2-43DE-B665-0425CA303E69}"/>
              </c:ext>
            </c:extLst>
          </c:dPt>
          <c:dPt>
            <c:idx val="11"/>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2-56C2-43DE-B665-0425CA303E69}"/>
              </c:ext>
            </c:extLst>
          </c:dPt>
          <c:dPt>
            <c:idx val="12"/>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4-56C2-43DE-B665-0425CA303E69}"/>
              </c:ext>
            </c:extLst>
          </c:dPt>
          <c:dPt>
            <c:idx val="13"/>
            <c:invertIfNegative val="0"/>
            <c:bubble3D val="0"/>
            <c:spPr>
              <a:pattFill prst="wdUpDiag">
                <a:fgClr>
                  <a:srgbClr val="F26B73"/>
                </a:fgClr>
                <a:bgClr>
                  <a:sysClr val="window" lastClr="FFFFFF"/>
                </a:bgClr>
              </a:pattFill>
            </c:spPr>
            <c:extLst>
              <c:ext xmlns:c16="http://schemas.microsoft.com/office/drawing/2014/chart" uri="{C3380CC4-5D6E-409C-BE32-E72D297353CC}">
                <c16:uniqueId val="{00000006-56C2-43DE-B665-0425CA303E69}"/>
              </c:ext>
            </c:extLst>
          </c:dPt>
          <c:dPt>
            <c:idx val="15"/>
            <c:invertIfNegative val="0"/>
            <c:bubble3D val="0"/>
            <c:spPr>
              <a:pattFill prst="dkUpDiag">
                <a:fgClr>
                  <a:srgbClr val="33CCCC"/>
                </a:fgClr>
                <a:bgClr>
                  <a:schemeClr val="bg1"/>
                </a:bgClr>
              </a:pattFill>
            </c:spPr>
            <c:extLst>
              <c:ext xmlns:c16="http://schemas.microsoft.com/office/drawing/2014/chart" uri="{C3380CC4-5D6E-409C-BE32-E72D297353CC}">
                <c16:uniqueId val="{00000008-56C2-43DE-B665-0425CA303E69}"/>
              </c:ext>
            </c:extLst>
          </c:dPt>
          <c:dPt>
            <c:idx val="16"/>
            <c:invertIfNegative val="0"/>
            <c:bubble3D val="0"/>
            <c:spPr>
              <a:pattFill prst="pct60">
                <a:fgClr>
                  <a:srgbClr val="FF9966"/>
                </a:fgClr>
                <a:bgClr>
                  <a:schemeClr val="bg1"/>
                </a:bgClr>
              </a:pattFill>
            </c:spPr>
            <c:extLst>
              <c:ext xmlns:c16="http://schemas.microsoft.com/office/drawing/2014/chart" uri="{C3380CC4-5D6E-409C-BE32-E72D297353CC}">
                <c16:uniqueId val="{0000000A-56C2-43DE-B665-0425CA303E69}"/>
              </c:ext>
            </c:extLst>
          </c:dPt>
          <c:dLbls>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312-44E0-A32B-A545E9AE9039}"/>
                </c:ext>
              </c:extLst>
            </c:dLbl>
            <c:dLbl>
              <c:idx val="10"/>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C2-43DE-B665-0425CA303E6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coverage_children'!$B$4:$B$15</c:f>
              <c:numCache>
                <c:formatCode>General</c:formatCode>
                <c:ptCount val="12"/>
                <c:pt idx="0">
                  <c:v>11</c:v>
                </c:pt>
                <c:pt idx="1">
                  <c:v>21</c:v>
                </c:pt>
                <c:pt idx="2">
                  <c:v>27</c:v>
                </c:pt>
                <c:pt idx="3">
                  <c:v>43</c:v>
                </c:pt>
                <c:pt idx="4">
                  <c:v>57</c:v>
                </c:pt>
                <c:pt idx="5">
                  <c:v>60</c:v>
                </c:pt>
                <c:pt idx="6">
                  <c:v>64</c:v>
                </c:pt>
                <c:pt idx="7">
                  <c:v>76</c:v>
                </c:pt>
                <c:pt idx="8">
                  <c:v>80</c:v>
                </c:pt>
                <c:pt idx="9">
                  <c:v>96</c:v>
                </c:pt>
                <c:pt idx="10">
                  <c:v>96</c:v>
                </c:pt>
                <c:pt idx="11">
                  <c:v>81</c:v>
                </c:pt>
              </c:numCache>
            </c:numRef>
          </c:val>
          <c:extLst>
            <c:ext xmlns:c16="http://schemas.microsoft.com/office/drawing/2014/chart" uri="{C3380CC4-5D6E-409C-BE32-E72D297353CC}">
              <c16:uniqueId val="{0000000D-56C2-43DE-B665-0425CA303E69}"/>
            </c:ext>
          </c:extLst>
        </c:ser>
        <c:ser>
          <c:idx val="1"/>
          <c:order val="1"/>
          <c:tx>
            <c:strRef>
              <c:f>'ART coverage_children'!$C$3</c:f>
              <c:strCache>
                <c:ptCount val="1"/>
                <c:pt idx="0">
                  <c:v>Treatment Gap</c:v>
                </c:pt>
              </c:strCache>
            </c:strRef>
          </c:tx>
          <c:spPr>
            <a:solidFill>
              <a:schemeClr val="bg1">
                <a:lumMod val="65000"/>
              </a:schemeClr>
            </a:solidFill>
          </c:spPr>
          <c:invertIfNegative val="0"/>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coverage_children'!$C$4:$C$15</c:f>
              <c:numCache>
                <c:formatCode>General</c:formatCode>
                <c:ptCount val="12"/>
                <c:pt idx="0">
                  <c:v>89</c:v>
                </c:pt>
                <c:pt idx="1">
                  <c:v>79</c:v>
                </c:pt>
                <c:pt idx="2">
                  <c:v>73</c:v>
                </c:pt>
                <c:pt idx="3">
                  <c:v>57</c:v>
                </c:pt>
                <c:pt idx="4">
                  <c:v>43</c:v>
                </c:pt>
                <c:pt idx="5">
                  <c:v>40</c:v>
                </c:pt>
                <c:pt idx="6">
                  <c:v>36</c:v>
                </c:pt>
                <c:pt idx="7">
                  <c:v>24</c:v>
                </c:pt>
                <c:pt idx="8">
                  <c:v>20</c:v>
                </c:pt>
                <c:pt idx="9">
                  <c:v>4</c:v>
                </c:pt>
                <c:pt idx="10">
                  <c:v>4</c:v>
                </c:pt>
                <c:pt idx="11">
                  <c:v>19</c:v>
                </c:pt>
              </c:numCache>
            </c:numRef>
          </c:val>
          <c:extLst>
            <c:ext xmlns:c16="http://schemas.microsoft.com/office/drawing/2014/chart" uri="{C3380CC4-5D6E-409C-BE32-E72D297353CC}">
              <c16:uniqueId val="{0000000E-56C2-43DE-B665-0425CA303E69}"/>
            </c:ext>
          </c:extLst>
        </c:ser>
        <c:dLbls>
          <c:showLegendKey val="0"/>
          <c:showVal val="0"/>
          <c:showCatName val="0"/>
          <c:showSerName val="0"/>
          <c:showPercent val="0"/>
          <c:showBubbleSize val="0"/>
        </c:dLbls>
        <c:gapWidth val="50"/>
        <c:overlap val="100"/>
        <c:axId val="342416000"/>
        <c:axId val="343533824"/>
      </c:barChart>
      <c:catAx>
        <c:axId val="342416000"/>
        <c:scaling>
          <c:orientation val="minMax"/>
        </c:scaling>
        <c:delete val="0"/>
        <c:axPos val="b"/>
        <c:numFmt formatCode="General" sourceLinked="0"/>
        <c:majorTickMark val="out"/>
        <c:minorTickMark val="none"/>
        <c:tickLblPos val="nextTo"/>
        <c:txPr>
          <a:bodyPr/>
          <a:lstStyle/>
          <a:p>
            <a:pPr>
              <a:defRPr sz="1400"/>
            </a:pPr>
            <a:endParaRPr lang="en-US"/>
          </a:p>
        </c:txPr>
        <c:crossAx val="343533824"/>
        <c:crosses val="autoZero"/>
        <c:auto val="1"/>
        <c:lblAlgn val="ctr"/>
        <c:lblOffset val="100"/>
        <c:noMultiLvlLbl val="0"/>
      </c:catAx>
      <c:valAx>
        <c:axId val="343533824"/>
        <c:scaling>
          <c:orientation val="minMax"/>
          <c:max val="1"/>
          <c:min val="0"/>
        </c:scaling>
        <c:delete val="0"/>
        <c:axPos val="l"/>
        <c:majorGridlines>
          <c:spPr>
            <a:ln>
              <a:solidFill>
                <a:srgbClr val="9AE8E6"/>
              </a:solidFill>
              <a:prstDash val="sysDash"/>
            </a:ln>
          </c:spPr>
        </c:majorGridlines>
        <c:numFmt formatCode="0%" sourceLinked="1"/>
        <c:majorTickMark val="none"/>
        <c:minorTickMark val="none"/>
        <c:tickLblPos val="nextTo"/>
        <c:spPr>
          <a:ln>
            <a:noFill/>
          </a:ln>
        </c:spPr>
        <c:crossAx val="342416000"/>
        <c:crosses val="autoZero"/>
        <c:crossBetween val="between"/>
        <c:majorUnit val="0.2"/>
      </c:valAx>
    </c:plotArea>
    <c:legend>
      <c:legendPos val="b"/>
      <c:layout>
        <c:manualLayout>
          <c:xMode val="edge"/>
          <c:yMode val="edge"/>
          <c:x val="5.1533820951188462E-2"/>
          <c:y val="0.9023523739373861"/>
          <c:w val="0.39536521585519702"/>
          <c:h val="6.8692636442027485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Proportion of PLHIV who have had initial CD4 count in 2020 by CD4 level</a:t>
            </a:r>
          </a:p>
        </c:rich>
      </c:tx>
      <c:layout>
        <c:manualLayout>
          <c:xMode val="edge"/>
          <c:yMode val="edge"/>
          <c:x val="0.14588254691932312"/>
          <c:y val="4.823802762359623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764141834089303"/>
          <c:y val="0.11953412570007044"/>
          <c:w val="0.56425006698624713"/>
          <c:h val="0.75411561524347226"/>
        </c:manualLayout>
      </c:layout>
      <c:barChart>
        <c:barDir val="bar"/>
        <c:grouping val="percentStacked"/>
        <c:varyColors val="0"/>
        <c:ser>
          <c:idx val="0"/>
          <c:order val="0"/>
          <c:tx>
            <c:strRef>
              <c:f>'Late diagnosis'!$C$1</c:f>
              <c:strCache>
                <c:ptCount val="1"/>
                <c:pt idx="0">
                  <c:v>CD4&lt;200</c:v>
                </c:pt>
              </c:strCache>
            </c:strRef>
          </c:tx>
          <c:spPr>
            <a:solidFill>
              <a:srgbClr val="FF5050"/>
            </a:solid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diagnosis'!$C$2:$C$16</c:f>
              <c:numCache>
                <c:formatCode>0%</c:formatCode>
                <c:ptCount val="15"/>
                <c:pt idx="0">
                  <c:v>0.27300000000000002</c:v>
                </c:pt>
                <c:pt idx="1">
                  <c:v>0.29600000000000004</c:v>
                </c:pt>
                <c:pt idx="2">
                  <c:v>0.32400000000000001</c:v>
                </c:pt>
                <c:pt idx="3">
                  <c:v>0.32900000000000001</c:v>
                </c:pt>
                <c:pt idx="4">
                  <c:v>0.33600000000000002</c:v>
                </c:pt>
                <c:pt idx="5">
                  <c:v>0.39500000000000002</c:v>
                </c:pt>
                <c:pt idx="6">
                  <c:v>0.40700000000000003</c:v>
                </c:pt>
                <c:pt idx="7">
                  <c:v>0.41</c:v>
                </c:pt>
                <c:pt idx="8">
                  <c:v>0.41200000000000003</c:v>
                </c:pt>
                <c:pt idx="9">
                  <c:v>0.44799999999999995</c:v>
                </c:pt>
                <c:pt idx="10">
                  <c:v>0.49100000000000005</c:v>
                </c:pt>
                <c:pt idx="11">
                  <c:v>0.49399999999999999</c:v>
                </c:pt>
                <c:pt idx="12">
                  <c:v>0.502</c:v>
                </c:pt>
                <c:pt idx="13">
                  <c:v>0.52700000000000002</c:v>
                </c:pt>
                <c:pt idx="14">
                  <c:v>0.55000000000000004</c:v>
                </c:pt>
              </c:numCache>
            </c:numRef>
          </c:val>
          <c:extLst>
            <c:ext xmlns:c16="http://schemas.microsoft.com/office/drawing/2014/chart" uri="{C3380CC4-5D6E-409C-BE32-E72D297353CC}">
              <c16:uniqueId val="{00000000-B6B8-459D-A22E-41312999DD2A}"/>
            </c:ext>
          </c:extLst>
        </c:ser>
        <c:ser>
          <c:idx val="1"/>
          <c:order val="1"/>
          <c:tx>
            <c:strRef>
              <c:f>'Late diagnosis'!$D$1</c:f>
              <c:strCache>
                <c:ptCount val="1"/>
                <c:pt idx="0">
                  <c:v>CD4 200-350</c:v>
                </c:pt>
              </c:strCache>
            </c:strRef>
          </c:tx>
          <c:spPr>
            <a:pattFill prst="pct60">
              <a:fgClr>
                <a:srgbClr val="FF5050"/>
              </a:fgClr>
              <a:bgClr>
                <a:sysClr val="window" lastClr="FFFFFF"/>
              </a:bgClr>
            </a:patt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diagnosis'!$D$2:$D$16</c:f>
              <c:numCache>
                <c:formatCode>0%</c:formatCode>
                <c:ptCount val="15"/>
                <c:pt idx="0">
                  <c:v>0.27200000000000002</c:v>
                </c:pt>
                <c:pt idx="1">
                  <c:v>0.23299999999999998</c:v>
                </c:pt>
                <c:pt idx="2">
                  <c:v>0.17600000000000002</c:v>
                </c:pt>
                <c:pt idx="3">
                  <c:v>0.33100000000000002</c:v>
                </c:pt>
                <c:pt idx="4">
                  <c:v>0.26199999999999996</c:v>
                </c:pt>
                <c:pt idx="5">
                  <c:v>0.27900000000000008</c:v>
                </c:pt>
                <c:pt idx="6">
                  <c:v>0.23700000000000004</c:v>
                </c:pt>
                <c:pt idx="7">
                  <c:v>0.15999999999999998</c:v>
                </c:pt>
                <c:pt idx="8">
                  <c:v>0.34500000000000003</c:v>
                </c:pt>
                <c:pt idx="9">
                  <c:v>0.2410000000000001</c:v>
                </c:pt>
                <c:pt idx="10">
                  <c:v>0.14799999999999996</c:v>
                </c:pt>
                <c:pt idx="11">
                  <c:v>0.26100000000000001</c:v>
                </c:pt>
                <c:pt idx="12">
                  <c:v>0.22299999999999998</c:v>
                </c:pt>
                <c:pt idx="13">
                  <c:v>0.2</c:v>
                </c:pt>
                <c:pt idx="14">
                  <c:v>0.21</c:v>
                </c:pt>
              </c:numCache>
            </c:numRef>
          </c:val>
          <c:extLst>
            <c:ext xmlns:c16="http://schemas.microsoft.com/office/drawing/2014/chart" uri="{C3380CC4-5D6E-409C-BE32-E72D297353CC}">
              <c16:uniqueId val="{00000001-B6B8-459D-A22E-41312999DD2A}"/>
            </c:ext>
          </c:extLst>
        </c:ser>
        <c:ser>
          <c:idx val="2"/>
          <c:order val="2"/>
          <c:tx>
            <c:strRef>
              <c:f>'Late diagnosis'!$E$1</c:f>
              <c:strCache>
                <c:ptCount val="1"/>
                <c:pt idx="0">
                  <c:v>CD4&gt;350</c:v>
                </c:pt>
              </c:strCache>
            </c:strRef>
          </c:tx>
          <c:spPr>
            <a:solidFill>
              <a:srgbClr val="63DBD8"/>
            </a:solid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diagnosis'!$E$2:$E$16</c:f>
              <c:numCache>
                <c:formatCode>0%</c:formatCode>
                <c:ptCount val="15"/>
                <c:pt idx="0">
                  <c:v>0.45500000000000002</c:v>
                </c:pt>
                <c:pt idx="1">
                  <c:v>0.47100000000000003</c:v>
                </c:pt>
                <c:pt idx="2">
                  <c:v>0.5</c:v>
                </c:pt>
                <c:pt idx="3">
                  <c:v>0.34</c:v>
                </c:pt>
                <c:pt idx="4">
                  <c:v>0.40200000000000002</c:v>
                </c:pt>
                <c:pt idx="5">
                  <c:v>0.32599999999999996</c:v>
                </c:pt>
                <c:pt idx="6">
                  <c:v>0.35599999999999993</c:v>
                </c:pt>
                <c:pt idx="7">
                  <c:v>0.4300000000000001</c:v>
                </c:pt>
                <c:pt idx="8">
                  <c:v>0.24299999999999997</c:v>
                </c:pt>
                <c:pt idx="9">
                  <c:v>0.31099999999999994</c:v>
                </c:pt>
                <c:pt idx="10">
                  <c:v>0.36100000000000004</c:v>
                </c:pt>
                <c:pt idx="11">
                  <c:v>0.245</c:v>
                </c:pt>
                <c:pt idx="12">
                  <c:v>0.27500000000000002</c:v>
                </c:pt>
                <c:pt idx="13">
                  <c:v>0.27299999999999996</c:v>
                </c:pt>
                <c:pt idx="14">
                  <c:v>0.24</c:v>
                </c:pt>
              </c:numCache>
            </c:numRef>
          </c:val>
          <c:extLst>
            <c:ext xmlns:c16="http://schemas.microsoft.com/office/drawing/2014/chart" uri="{C3380CC4-5D6E-409C-BE32-E72D297353CC}">
              <c16:uniqueId val="{00000002-B6B8-459D-A22E-41312999DD2A}"/>
            </c:ext>
          </c:extLst>
        </c:ser>
        <c:dLbls>
          <c:showLegendKey val="0"/>
          <c:showVal val="0"/>
          <c:showCatName val="0"/>
          <c:showSerName val="0"/>
          <c:showPercent val="0"/>
          <c:showBubbleSize val="0"/>
        </c:dLbls>
        <c:gapWidth val="10"/>
        <c:overlap val="100"/>
        <c:axId val="552362048"/>
        <c:axId val="552363032"/>
      </c:barChart>
      <c:catAx>
        <c:axId val="55236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363032"/>
        <c:crosses val="autoZero"/>
        <c:auto val="1"/>
        <c:lblAlgn val="ctr"/>
        <c:lblOffset val="100"/>
        <c:noMultiLvlLbl val="0"/>
      </c:catAx>
      <c:valAx>
        <c:axId val="552363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362048"/>
        <c:crosses val="autoZero"/>
        <c:crossBetween val="between"/>
        <c:majorUnit val="0.2"/>
      </c:valAx>
      <c:spPr>
        <a:noFill/>
        <a:ln>
          <a:noFill/>
        </a:ln>
        <a:effectLst/>
      </c:spPr>
    </c:plotArea>
    <c:legend>
      <c:legendPos val="r"/>
      <c:layout>
        <c:manualLayout>
          <c:xMode val="edge"/>
          <c:yMode val="edge"/>
          <c:x val="0.80843949354411981"/>
          <c:y val="0.33379345927116139"/>
          <c:w val="0.18607384638899002"/>
          <c:h val="0.40084457825292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89435843504463"/>
          <c:y val="9.7890462450359345E-2"/>
          <c:w val="0.81465775449737587"/>
          <c:h val="0.60755123972428215"/>
        </c:manualLayout>
      </c:layout>
      <c:lineChart>
        <c:grouping val="standard"/>
        <c:varyColors val="0"/>
        <c:ser>
          <c:idx val="0"/>
          <c:order val="0"/>
          <c:tx>
            <c:strRef>
              <c:f>'Drug Price trend_2016_(2017upd)'!$B$26</c:f>
              <c:strCache>
                <c:ptCount val="1"/>
                <c:pt idx="0">
                  <c:v>Originator: Cat. 1 TDF/FTC/EFV</c:v>
                </c:pt>
              </c:strCache>
            </c:strRef>
          </c:tx>
          <c:spPr>
            <a:ln w="25400">
              <a:solidFill>
                <a:srgbClr val="00CCFF"/>
              </a:solidFill>
            </a:ln>
          </c:spPr>
          <c:marker>
            <c:symbol val="circle"/>
            <c:size val="8"/>
            <c:spPr>
              <a:solidFill>
                <a:srgbClr val="00CCFF"/>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trend_2016_(2017upd)'!$C$26:$L$26</c:f>
              <c:numCache>
                <c:formatCode>General</c:formatCode>
                <c:ptCount val="10"/>
                <c:pt idx="0">
                  <c:v>613</c:v>
                </c:pt>
                <c:pt idx="1">
                  <c:v>613</c:v>
                </c:pt>
                <c:pt idx="2">
                  <c:v>613</c:v>
                </c:pt>
                <c:pt idx="3">
                  <c:v>613</c:v>
                </c:pt>
                <c:pt idx="4">
                  <c:v>613</c:v>
                </c:pt>
                <c:pt idx="5">
                  <c:v>613</c:v>
                </c:pt>
                <c:pt idx="6">
                  <c:v>613</c:v>
                </c:pt>
                <c:pt idx="7">
                  <c:v>613</c:v>
                </c:pt>
                <c:pt idx="9">
                  <c:v>613</c:v>
                </c:pt>
              </c:numCache>
            </c:numRef>
          </c:val>
          <c:smooth val="0"/>
          <c:extLst>
            <c:ext xmlns:c16="http://schemas.microsoft.com/office/drawing/2014/chart" uri="{C3380CC4-5D6E-409C-BE32-E72D297353CC}">
              <c16:uniqueId val="{00000001-E9BB-4E30-A84B-5210271CC57F}"/>
            </c:ext>
          </c:extLst>
        </c:ser>
        <c:ser>
          <c:idx val="1"/>
          <c:order val="1"/>
          <c:tx>
            <c:strRef>
              <c:f>'Drug Price trend_2016_(2017upd)'!$B$27</c:f>
              <c:strCache>
                <c:ptCount val="1"/>
                <c:pt idx="0">
                  <c:v>Originator: Cat. 2 TDF/FTC/EFV</c:v>
                </c:pt>
              </c:strCache>
            </c:strRef>
          </c:tx>
          <c:spPr>
            <a:ln w="25400">
              <a:solidFill>
                <a:srgbClr val="FF7C80"/>
              </a:solidFill>
            </a:ln>
          </c:spPr>
          <c:marker>
            <c:symbol val="circle"/>
            <c:size val="8"/>
            <c:spPr>
              <a:solidFill>
                <a:srgbClr val="FF7C80"/>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trend_2016_(2017upd)'!$C$27:$L$27</c:f>
              <c:numCache>
                <c:formatCode>General</c:formatCode>
                <c:ptCount val="10"/>
                <c:pt idx="0">
                  <c:v>1033</c:v>
                </c:pt>
                <c:pt idx="1">
                  <c:v>1033</c:v>
                </c:pt>
                <c:pt idx="2">
                  <c:v>1033</c:v>
                </c:pt>
                <c:pt idx="3">
                  <c:v>1033</c:v>
                </c:pt>
                <c:pt idx="4">
                  <c:v>1033</c:v>
                </c:pt>
                <c:pt idx="5">
                  <c:v>1033</c:v>
                </c:pt>
                <c:pt idx="6">
                  <c:v>1033</c:v>
                </c:pt>
                <c:pt idx="7">
                  <c:v>1033</c:v>
                </c:pt>
                <c:pt idx="9">
                  <c:v>1033</c:v>
                </c:pt>
              </c:numCache>
            </c:numRef>
          </c:val>
          <c:smooth val="0"/>
          <c:extLst>
            <c:ext xmlns:c16="http://schemas.microsoft.com/office/drawing/2014/chart" uri="{C3380CC4-5D6E-409C-BE32-E72D297353CC}">
              <c16:uniqueId val="{00000003-E9BB-4E30-A84B-5210271CC57F}"/>
            </c:ext>
          </c:extLst>
        </c:ser>
        <c:ser>
          <c:idx val="2"/>
          <c:order val="2"/>
          <c:tx>
            <c:strRef>
              <c:f>'Drug Price trend_2016_(2017upd)'!$B$32</c:f>
              <c:strCache>
                <c:ptCount val="1"/>
                <c:pt idx="0">
                  <c:v>Generic TDF/3TC/EFV*</c:v>
                </c:pt>
              </c:strCache>
            </c:strRef>
          </c:tx>
          <c:spPr>
            <a:ln w="25400">
              <a:solidFill>
                <a:srgbClr val="CC99FF"/>
              </a:solidFill>
            </a:ln>
          </c:spPr>
          <c:marker>
            <c:symbol val="circle"/>
            <c:size val="8"/>
            <c:spPr>
              <a:solidFill>
                <a:srgbClr val="CC99F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4-E9BB-4E30-A84B-5210271CC57F}"/>
                </c:ext>
              </c:extLst>
            </c:dLbl>
            <c:dLbl>
              <c:idx val="1"/>
              <c:delete val="1"/>
              <c:extLst>
                <c:ext xmlns:c15="http://schemas.microsoft.com/office/drawing/2012/chart" uri="{CE6537A1-D6FC-4f65-9D91-7224C49458BB}"/>
                <c:ext xmlns:c16="http://schemas.microsoft.com/office/drawing/2014/chart" uri="{C3380CC4-5D6E-409C-BE32-E72D297353CC}">
                  <c16:uniqueId val="{00000005-E9BB-4E30-A84B-5210271CC57F}"/>
                </c:ext>
              </c:extLst>
            </c:dLbl>
            <c:dLbl>
              <c:idx val="2"/>
              <c:delete val="1"/>
              <c:extLst>
                <c:ext xmlns:c15="http://schemas.microsoft.com/office/drawing/2012/chart" uri="{CE6537A1-D6FC-4f65-9D91-7224C49458BB}"/>
                <c:ext xmlns:c16="http://schemas.microsoft.com/office/drawing/2014/chart" uri="{C3380CC4-5D6E-409C-BE32-E72D297353CC}">
                  <c16:uniqueId val="{00000006-E9BB-4E30-A84B-5210271CC57F}"/>
                </c:ext>
              </c:extLst>
            </c:dLbl>
            <c:dLbl>
              <c:idx val="3"/>
              <c:delete val="1"/>
              <c:extLst>
                <c:ext xmlns:c15="http://schemas.microsoft.com/office/drawing/2012/chart" uri="{CE6537A1-D6FC-4f65-9D91-7224C49458BB}"/>
                <c:ext xmlns:c16="http://schemas.microsoft.com/office/drawing/2014/chart" uri="{C3380CC4-5D6E-409C-BE32-E72D297353CC}">
                  <c16:uniqueId val="{00000007-E9BB-4E30-A84B-5210271CC57F}"/>
                </c:ext>
              </c:extLst>
            </c:dLbl>
            <c:dLbl>
              <c:idx val="4"/>
              <c:delete val="1"/>
              <c:extLst>
                <c:ext xmlns:c15="http://schemas.microsoft.com/office/drawing/2012/chart" uri="{CE6537A1-D6FC-4f65-9D91-7224C49458BB}"/>
                <c:ext xmlns:c16="http://schemas.microsoft.com/office/drawing/2014/chart" uri="{C3380CC4-5D6E-409C-BE32-E72D297353CC}">
                  <c16:uniqueId val="{00000008-E9BB-4E30-A84B-5210271CC57F}"/>
                </c:ext>
              </c:extLst>
            </c:dLbl>
            <c:dLbl>
              <c:idx val="5"/>
              <c:delete val="1"/>
              <c:extLst>
                <c:ext xmlns:c15="http://schemas.microsoft.com/office/drawing/2012/chart" uri="{CE6537A1-D6FC-4f65-9D91-7224C49458BB}"/>
                <c:ext xmlns:c16="http://schemas.microsoft.com/office/drawing/2014/chart" uri="{C3380CC4-5D6E-409C-BE32-E72D297353CC}">
                  <c16:uniqueId val="{00000009-E9BB-4E30-A84B-5210271CC57F}"/>
                </c:ext>
              </c:extLst>
            </c:dLbl>
            <c:dLbl>
              <c:idx val="6"/>
              <c:delete val="1"/>
              <c:extLst>
                <c:ext xmlns:c15="http://schemas.microsoft.com/office/drawing/2012/chart" uri="{CE6537A1-D6FC-4f65-9D91-7224C49458BB}"/>
                <c:ext xmlns:c16="http://schemas.microsoft.com/office/drawing/2014/chart" uri="{C3380CC4-5D6E-409C-BE32-E72D297353CC}">
                  <c16:uniqueId val="{0000000A-E9BB-4E30-A84B-5210271CC57F}"/>
                </c:ext>
              </c:extLst>
            </c:dLbl>
            <c:dLbl>
              <c:idx val="7"/>
              <c:delete val="1"/>
              <c:extLst>
                <c:ext xmlns:c15="http://schemas.microsoft.com/office/drawing/2012/chart" uri="{CE6537A1-D6FC-4f65-9D91-7224C49458BB}"/>
                <c:ext xmlns:c16="http://schemas.microsoft.com/office/drawing/2014/chart" uri="{C3380CC4-5D6E-409C-BE32-E72D297353CC}">
                  <c16:uniqueId val="{0000000B-E9BB-4E30-A84B-5210271CC57F}"/>
                </c:ext>
              </c:extLst>
            </c:dLbl>
            <c:dLbl>
              <c:idx val="9"/>
              <c:layout>
                <c:manualLayout>
                  <c:x val="-1.7123229953517846E-3"/>
                  <c:y val="-3.1867642298603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BB-4E30-A84B-5210271CC57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trend_2016_(2017upd)'!$C$32:$L$32</c:f>
              <c:numCache>
                <c:formatCode>General</c:formatCode>
                <c:ptCount val="10"/>
                <c:pt idx="0">
                  <c:v>426</c:v>
                </c:pt>
                <c:pt idx="1">
                  <c:v>365</c:v>
                </c:pt>
                <c:pt idx="2">
                  <c:v>243</c:v>
                </c:pt>
                <c:pt idx="3">
                  <c:v>176</c:v>
                </c:pt>
                <c:pt idx="4">
                  <c:v>173</c:v>
                </c:pt>
                <c:pt idx="5">
                  <c:v>172</c:v>
                </c:pt>
                <c:pt idx="6">
                  <c:v>139</c:v>
                </c:pt>
                <c:pt idx="7">
                  <c:v>136</c:v>
                </c:pt>
                <c:pt idx="9">
                  <c:v>106</c:v>
                </c:pt>
              </c:numCache>
            </c:numRef>
          </c:val>
          <c:smooth val="0"/>
          <c:extLst>
            <c:ext xmlns:c16="http://schemas.microsoft.com/office/drawing/2014/chart" uri="{C3380CC4-5D6E-409C-BE32-E72D297353CC}">
              <c16:uniqueId val="{0000000D-E9BB-4E30-A84B-5210271CC57F}"/>
            </c:ext>
          </c:extLst>
        </c:ser>
        <c:ser>
          <c:idx val="3"/>
          <c:order val="3"/>
          <c:tx>
            <c:strRef>
              <c:f>'Drug Price trend_2016_(2017upd)'!$B$33</c:f>
              <c:strCache>
                <c:ptCount val="1"/>
                <c:pt idx="0">
                  <c:v>Generic TDF/FTC/EFV*</c:v>
                </c:pt>
              </c:strCache>
            </c:strRef>
          </c:tx>
          <c:spPr>
            <a:ln w="25400">
              <a:solidFill>
                <a:srgbClr val="33CCCC"/>
              </a:solidFill>
            </a:ln>
          </c:spPr>
          <c:marker>
            <c:symbol val="circle"/>
            <c:size val="8"/>
            <c:spPr>
              <a:solidFill>
                <a:srgbClr val="33CCCC"/>
              </a:solidFill>
              <a:ln>
                <a:noFill/>
              </a:ln>
            </c:spPr>
          </c:marker>
          <c:dLbls>
            <c:dLbl>
              <c:idx val="9"/>
              <c:layout>
                <c:manualLayout>
                  <c:x val="-1.7123229953517846E-3"/>
                  <c:y val="1.1588233563128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BB-4E30-A84B-5210271CC5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trend_2016_(2017upd)'!$C$33:$L$33</c:f>
              <c:numCache>
                <c:formatCode>General</c:formatCode>
                <c:ptCount val="10"/>
                <c:pt idx="0">
                  <c:v>487</c:v>
                </c:pt>
                <c:pt idx="1">
                  <c:v>426</c:v>
                </c:pt>
                <c:pt idx="2">
                  <c:v>268</c:v>
                </c:pt>
                <c:pt idx="3">
                  <c:v>219</c:v>
                </c:pt>
                <c:pt idx="4">
                  <c:v>219</c:v>
                </c:pt>
                <c:pt idx="5">
                  <c:v>197</c:v>
                </c:pt>
                <c:pt idx="6">
                  <c:v>158</c:v>
                </c:pt>
                <c:pt idx="7">
                  <c:v>143</c:v>
                </c:pt>
                <c:pt idx="9">
                  <c:v>100</c:v>
                </c:pt>
              </c:numCache>
            </c:numRef>
          </c:val>
          <c:smooth val="0"/>
          <c:extLst>
            <c:ext xmlns:c16="http://schemas.microsoft.com/office/drawing/2014/chart" uri="{C3380CC4-5D6E-409C-BE32-E72D297353CC}">
              <c16:uniqueId val="{0000000F-E9BB-4E30-A84B-5210271CC57F}"/>
            </c:ext>
          </c:extLst>
        </c:ser>
        <c:dLbls>
          <c:showLegendKey val="0"/>
          <c:showVal val="0"/>
          <c:showCatName val="0"/>
          <c:showSerName val="0"/>
          <c:showPercent val="0"/>
          <c:showBubbleSize val="0"/>
        </c:dLbls>
        <c:marker val="1"/>
        <c:smooth val="0"/>
        <c:axId val="227179520"/>
        <c:axId val="227193600"/>
      </c:lineChart>
      <c:catAx>
        <c:axId val="227179520"/>
        <c:scaling>
          <c:orientation val="minMax"/>
        </c:scaling>
        <c:delete val="0"/>
        <c:axPos val="b"/>
        <c:numFmt formatCode="General" sourceLinked="1"/>
        <c:majorTickMark val="out"/>
        <c:minorTickMark val="none"/>
        <c:tickLblPos val="nextTo"/>
        <c:crossAx val="227193600"/>
        <c:crosses val="autoZero"/>
        <c:auto val="1"/>
        <c:lblAlgn val="ctr"/>
        <c:lblOffset val="100"/>
        <c:noMultiLvlLbl val="0"/>
      </c:catAx>
      <c:valAx>
        <c:axId val="227193600"/>
        <c:scaling>
          <c:orientation val="minMax"/>
          <c:max val="1200"/>
          <c:min val="0"/>
        </c:scaling>
        <c:delete val="0"/>
        <c:axPos val="l"/>
        <c:majorGridlines>
          <c:spPr>
            <a:ln w="9525">
              <a:solidFill>
                <a:srgbClr val="F79646">
                  <a:lumMod val="20000"/>
                  <a:lumOff val="80000"/>
                </a:srgbClr>
              </a:solidFill>
              <a:prstDash val="sysDash"/>
            </a:ln>
          </c:spPr>
        </c:majorGridlines>
        <c:title>
          <c:tx>
            <c:rich>
              <a:bodyPr rot="-5400000" vert="horz"/>
              <a:lstStyle/>
              <a:p>
                <a:pPr>
                  <a:defRPr b="0"/>
                </a:pPr>
                <a:r>
                  <a:rPr lang="en-GB" b="0"/>
                  <a:t>Treatment cost per patient per</a:t>
                </a:r>
                <a:r>
                  <a:rPr lang="en-GB" b="0" baseline="0"/>
                  <a:t> year (US$)</a:t>
                </a:r>
                <a:endParaRPr lang="en-GB" b="0"/>
              </a:p>
            </c:rich>
          </c:tx>
          <c:layout>
            <c:manualLayout>
              <c:xMode val="edge"/>
              <c:yMode val="edge"/>
              <c:x val="2.9354966877427136E-3"/>
              <c:y val="3.8229598893499306E-2"/>
            </c:manualLayout>
          </c:layout>
          <c:overlay val="0"/>
        </c:title>
        <c:numFmt formatCode="General" sourceLinked="1"/>
        <c:majorTickMark val="out"/>
        <c:minorTickMark val="none"/>
        <c:tickLblPos val="nextTo"/>
        <c:crossAx val="227179520"/>
        <c:crosses val="autoZero"/>
        <c:crossBetween val="midCat"/>
        <c:majorUnit val="200"/>
      </c:valAx>
    </c:plotArea>
    <c:legend>
      <c:legendPos val="b"/>
      <c:layout>
        <c:manualLayout>
          <c:xMode val="edge"/>
          <c:yMode val="edge"/>
          <c:x val="1.7899293583296515E-2"/>
          <c:y val="0.82417205150741701"/>
          <c:w val="0.97962459553099535"/>
          <c:h val="0.17003383171101866"/>
        </c:manualLayout>
      </c:layout>
      <c:overlay val="0"/>
    </c:legend>
    <c:plotVisOnly val="1"/>
    <c:dispBlanksAs val="span"/>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87558340528463"/>
          <c:y val="6.8561020036429873E-2"/>
          <c:w val="0.818624918241872"/>
          <c:h val="0.67355133886952656"/>
        </c:manualLayout>
      </c:layout>
      <c:barChart>
        <c:barDir val="col"/>
        <c:grouping val="clustered"/>
        <c:varyColors val="0"/>
        <c:ser>
          <c:idx val="0"/>
          <c:order val="0"/>
          <c:spPr>
            <a:solidFill>
              <a:srgbClr val="33CCCC"/>
            </a:solidFill>
          </c:spPr>
          <c:invertIfNegative val="0"/>
          <c:dLbls>
            <c:dLbl>
              <c:idx val="0"/>
              <c:layout>
                <c:manualLayout>
                  <c:x val="0"/>
                  <c:y val="5.3913055949973469E-2"/>
                </c:manualLayout>
              </c:layout>
              <c:tx>
                <c:rich>
                  <a:bodyPr/>
                  <a:lstStyle/>
                  <a:p>
                    <a:r>
                      <a:rPr lang="en-US"/>
                      <a:t>$106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trend_2016_(2017upd)'!$C$70:$C$72</c:f>
              <c:numCache>
                <c:formatCode>General</c:formatCode>
                <c:ptCount val="3"/>
                <c:pt idx="0">
                  <c:v>106</c:v>
                </c:pt>
              </c:numCache>
            </c:numRef>
          </c:val>
          <c:extLst>
            <c:ext xmlns:c16="http://schemas.microsoft.com/office/drawing/2014/chart" uri="{C3380CC4-5D6E-409C-BE32-E72D297353CC}">
              <c16:uniqueId val="{00000001-F4D6-47AA-A61D-B8F11777747C}"/>
            </c:ext>
          </c:extLst>
        </c:ser>
        <c:ser>
          <c:idx val="1"/>
          <c:order val="1"/>
          <c:spPr>
            <a:solidFill>
              <a:srgbClr val="FF9933"/>
            </a:solidFill>
          </c:spPr>
          <c:invertIfNegative val="0"/>
          <c:dLbls>
            <c:dLbl>
              <c:idx val="1"/>
              <c:tx>
                <c:rich>
                  <a:bodyPr/>
                  <a:lstStyle/>
                  <a:p>
                    <a:pPr>
                      <a:defRPr b="1">
                        <a:solidFill>
                          <a:schemeClr val="bg1"/>
                        </a:solidFill>
                      </a:defRPr>
                    </a:pPr>
                    <a:r>
                      <a:rPr lang="en-US" b="1">
                        <a:solidFill>
                          <a:schemeClr val="bg1"/>
                        </a:solidFill>
                      </a:rPr>
                      <a:t>$286</a:t>
                    </a:r>
                  </a:p>
                </c:rich>
              </c:tx>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trend_2016_(2017upd)'!$D$70:$D$72</c:f>
              <c:numCache>
                <c:formatCode>General</c:formatCode>
                <c:ptCount val="3"/>
                <c:pt idx="1">
                  <c:v>286</c:v>
                </c:pt>
              </c:numCache>
            </c:numRef>
          </c:val>
          <c:extLst>
            <c:ext xmlns:c16="http://schemas.microsoft.com/office/drawing/2014/chart" uri="{C3380CC4-5D6E-409C-BE32-E72D297353CC}">
              <c16:uniqueId val="{00000003-F4D6-47AA-A61D-B8F11777747C}"/>
            </c:ext>
          </c:extLst>
        </c:ser>
        <c:ser>
          <c:idx val="2"/>
          <c:order val="2"/>
          <c:spPr>
            <a:solidFill>
              <a:srgbClr val="FF5050"/>
            </a:solidFill>
          </c:spPr>
          <c:invertIfNegative val="0"/>
          <c:dLbls>
            <c:dLbl>
              <c:idx val="2"/>
              <c:tx>
                <c:rich>
                  <a:bodyPr/>
                  <a:lstStyle/>
                  <a:p>
                    <a:pPr>
                      <a:defRPr b="1">
                        <a:solidFill>
                          <a:schemeClr val="bg1"/>
                        </a:solidFill>
                      </a:defRPr>
                    </a:pPr>
                    <a:r>
                      <a:rPr lang="en-US" b="1">
                        <a:solidFill>
                          <a:schemeClr val="bg1"/>
                        </a:solidFill>
                      </a:rPr>
                      <a:t>$1859</a:t>
                    </a:r>
                  </a:p>
                </c:rich>
              </c:tx>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D6-47AA-A61D-B8F11777747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trend_2016_(2017upd)'!$E$70:$E$72</c:f>
              <c:numCache>
                <c:formatCode>General</c:formatCode>
                <c:ptCount val="3"/>
                <c:pt idx="2">
                  <c:v>1859</c:v>
                </c:pt>
              </c:numCache>
            </c:numRef>
          </c:val>
          <c:extLst>
            <c:ext xmlns:c16="http://schemas.microsoft.com/office/drawing/2014/chart" uri="{C3380CC4-5D6E-409C-BE32-E72D297353CC}">
              <c16:uniqueId val="{00000005-F4D6-47AA-A61D-B8F11777747C}"/>
            </c:ext>
          </c:extLst>
        </c:ser>
        <c:dLbls>
          <c:showLegendKey val="0"/>
          <c:showVal val="0"/>
          <c:showCatName val="0"/>
          <c:showSerName val="0"/>
          <c:showPercent val="0"/>
          <c:showBubbleSize val="0"/>
        </c:dLbls>
        <c:gapWidth val="150"/>
        <c:overlap val="100"/>
        <c:axId val="228607104"/>
        <c:axId val="228608640"/>
      </c:barChart>
      <c:catAx>
        <c:axId val="228607104"/>
        <c:scaling>
          <c:orientation val="minMax"/>
        </c:scaling>
        <c:delete val="0"/>
        <c:axPos val="b"/>
        <c:numFmt formatCode="General" sourceLinked="0"/>
        <c:majorTickMark val="out"/>
        <c:minorTickMark val="none"/>
        <c:tickLblPos val="nextTo"/>
        <c:txPr>
          <a:bodyPr/>
          <a:lstStyle/>
          <a:p>
            <a:pPr>
              <a:defRPr sz="1200"/>
            </a:pPr>
            <a:endParaRPr lang="en-US"/>
          </a:p>
        </c:txPr>
        <c:crossAx val="228608640"/>
        <c:crosses val="autoZero"/>
        <c:auto val="1"/>
        <c:lblAlgn val="ctr"/>
        <c:lblOffset val="100"/>
        <c:noMultiLvlLbl val="0"/>
      </c:catAx>
      <c:valAx>
        <c:axId val="228608640"/>
        <c:scaling>
          <c:orientation val="minMax"/>
          <c:max val="2000"/>
          <c:min val="0"/>
        </c:scaling>
        <c:delete val="0"/>
        <c:axPos val="l"/>
        <c:majorGridlines>
          <c:spPr>
            <a:ln>
              <a:solidFill>
                <a:srgbClr val="C9F5FF"/>
              </a:solidFill>
              <a:prstDash val="sysDot"/>
            </a:ln>
          </c:spPr>
        </c:majorGridlines>
        <c:numFmt formatCode="General" sourceLinked="1"/>
        <c:majorTickMark val="out"/>
        <c:minorTickMark val="none"/>
        <c:tickLblPos val="nextTo"/>
        <c:spPr>
          <a:ln>
            <a:noFill/>
          </a:ln>
        </c:spPr>
        <c:crossAx val="228607104"/>
        <c:crosses val="autoZero"/>
        <c:crossBetween val="between"/>
        <c:majorUnit val="50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213865126097"/>
          <c:y val="0.15884069979609902"/>
          <c:w val="0.80364738617384956"/>
          <c:h val="0.5060112263326203"/>
        </c:manualLayout>
      </c:layout>
      <c:barChart>
        <c:barDir val="col"/>
        <c:grouping val="clustered"/>
        <c:varyColors val="0"/>
        <c:ser>
          <c:idx val="0"/>
          <c:order val="0"/>
          <c:tx>
            <c:strRef>
              <c:f>'AP OOPE%THE'!$B$43</c:f>
              <c:strCache>
                <c:ptCount val="1"/>
                <c:pt idx="0">
                  <c:v>&lt;50%</c:v>
                </c:pt>
              </c:strCache>
            </c:strRef>
          </c:tx>
          <c:spPr>
            <a:solidFill>
              <a:srgbClr val="33CCCC"/>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OOPE%THE'!$B$44:$B$56</c:f>
              <c:numCache>
                <c:formatCode>#,##0</c:formatCode>
                <c:ptCount val="13"/>
                <c:pt idx="0">
                  <c:v>10.461073590000002</c:v>
                </c:pt>
                <c:pt idx="1">
                  <c:v>11.92299983</c:v>
                </c:pt>
                <c:pt idx="2">
                  <c:v>31.987092350000001</c:v>
                </c:pt>
                <c:pt idx="3">
                  <c:v>35.300710819999999</c:v>
                </c:pt>
                <c:pt idx="4">
                  <c:v>36.75884027</c:v>
                </c:pt>
                <c:pt idx="5">
                  <c:v>46.865195530000001</c:v>
                </c:pt>
                <c:pt idx="6">
                  <c:v>47.652677280000006</c:v>
                </c:pt>
              </c:numCache>
            </c:numRef>
          </c:val>
          <c:extLst>
            <c:ext xmlns:c16="http://schemas.microsoft.com/office/drawing/2014/chart" uri="{C3380CC4-5D6E-409C-BE32-E72D297353CC}">
              <c16:uniqueId val="{00000000-201C-407F-BE5B-B898A44DA1F6}"/>
            </c:ext>
          </c:extLst>
        </c:ser>
        <c:ser>
          <c:idx val="1"/>
          <c:order val="1"/>
          <c:tx>
            <c:strRef>
              <c:f>'AP OOPE%THE'!$C$43</c:f>
              <c:strCache>
                <c:ptCount val="1"/>
                <c:pt idx="0">
                  <c:v>≥ 50%</c:v>
                </c:pt>
              </c:strCache>
            </c:strRef>
          </c:tx>
          <c:spPr>
            <a:solidFill>
              <a:srgbClr val="FF7C8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OOPE%THE'!$C$44:$C$56</c:f>
              <c:numCache>
                <c:formatCode>General</c:formatCode>
                <c:ptCount val="13"/>
                <c:pt idx="7" formatCode="#,##0">
                  <c:v>50.689241859999996</c:v>
                </c:pt>
                <c:pt idx="8" formatCode="#,##0">
                  <c:v>53.68513987</c:v>
                </c:pt>
                <c:pt idx="9" formatCode="#,##0">
                  <c:v>56.28250692999999</c:v>
                </c:pt>
                <c:pt idx="10" formatCode="#,##0">
                  <c:v>62.417363220000013</c:v>
                </c:pt>
                <c:pt idx="11" formatCode="#,##0">
                  <c:v>66.975873160000006</c:v>
                </c:pt>
                <c:pt idx="12" formatCode="#,##0">
                  <c:v>74.191976630000013</c:v>
                </c:pt>
              </c:numCache>
            </c:numRef>
          </c:val>
          <c:extLst>
            <c:ext xmlns:c16="http://schemas.microsoft.com/office/drawing/2014/chart" uri="{C3380CC4-5D6E-409C-BE32-E72D297353CC}">
              <c16:uniqueId val="{00000001-201C-407F-BE5B-B898A44DA1F6}"/>
            </c:ext>
          </c:extLst>
        </c:ser>
        <c:dLbls>
          <c:showLegendKey val="0"/>
          <c:showVal val="0"/>
          <c:showCatName val="0"/>
          <c:showSerName val="0"/>
          <c:showPercent val="0"/>
          <c:showBubbleSize val="0"/>
        </c:dLbls>
        <c:gapWidth val="150"/>
        <c:overlap val="100"/>
        <c:axId val="228741504"/>
        <c:axId val="228743040"/>
      </c:barChart>
      <c:catAx>
        <c:axId val="228741504"/>
        <c:scaling>
          <c:orientation val="minMax"/>
        </c:scaling>
        <c:delete val="0"/>
        <c:axPos val="b"/>
        <c:numFmt formatCode="General" sourceLinked="0"/>
        <c:majorTickMark val="out"/>
        <c:minorTickMark val="none"/>
        <c:tickLblPos val="nextTo"/>
        <c:crossAx val="228743040"/>
        <c:crosses val="autoZero"/>
        <c:auto val="1"/>
        <c:lblAlgn val="ctr"/>
        <c:lblOffset val="100"/>
        <c:noMultiLvlLbl val="0"/>
      </c:catAx>
      <c:valAx>
        <c:axId val="228743040"/>
        <c:scaling>
          <c:orientation val="minMax"/>
          <c:max val="100"/>
          <c:min val="0"/>
        </c:scaling>
        <c:delete val="0"/>
        <c:axPos val="l"/>
        <c:majorGridlines>
          <c:spPr>
            <a:ln w="12700">
              <a:prstDash val="sysDash"/>
            </a:ln>
          </c:spPr>
        </c:majorGridlines>
        <c:title>
          <c:tx>
            <c:rich>
              <a:bodyPr rot="0" vert="horz"/>
              <a:lstStyle/>
              <a:p>
                <a:pPr>
                  <a:defRPr/>
                </a:pPr>
                <a:r>
                  <a:rPr lang="en-GB" dirty="0"/>
                  <a:t>%</a:t>
                </a:r>
              </a:p>
            </c:rich>
          </c:tx>
          <c:layout>
            <c:manualLayout>
              <c:xMode val="edge"/>
              <c:yMode val="edge"/>
              <c:x val="8.9343898036830155E-2"/>
              <c:y val="0.1300343556256143"/>
            </c:manualLayout>
          </c:layout>
          <c:overlay val="0"/>
        </c:title>
        <c:numFmt formatCode="#,##0" sourceLinked="1"/>
        <c:majorTickMark val="out"/>
        <c:minorTickMark val="none"/>
        <c:tickLblPos val="nextTo"/>
        <c:crossAx val="228741504"/>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'TB Deaths among PLHIV'!$A$3:$A$12</cx:f>
        <cx:lvl ptCount="10">
          <cx:pt idx="0">India</cx:pt>
          <cx:pt idx="1">Indonesia</cx:pt>
          <cx:pt idx="2">Myanmar</cx:pt>
          <cx:pt idx="3">China</cx:pt>
          <cx:pt idx="4">Pakistan</cx:pt>
          <cx:pt idx="5">Thailand</cx:pt>
          <cx:pt idx="6">Viet Nam</cx:pt>
          <cx:pt idx="7">Philippines</cx:pt>
          <cx:pt idx="8">Cambodia</cx:pt>
          <cx:pt idx="9">Others</cx:pt>
        </cx:lvl>
      </cx:strDim>
      <cx:numDim type="size">
        <cx:f>'TB Deaths among PLHIV'!$C$3:$C$12</cx:f>
        <cx:lvl ptCount="10" formatCode="0%">
          <cx:pt idx="0">0.37650602409638556</cx:pt>
          <cx:pt idx="1">0.16429353778751368</cx:pt>
          <cx:pt idx="2">0.099260679079956185</cx:pt>
          <cx:pt idx="3">0.071878422782037238</cx:pt>
          <cx:pt idx="4">0.068455640744797375</cx:pt>
          <cx:pt idx="5">0.068455640744797375</cx:pt>
          <cx:pt idx="6">0.061610076670317634</cx:pt>
          <cx:pt idx="7">0.016771631982475357</cx:pt>
          <cx:pt idx="8">0.016087075575027383</cx:pt>
          <cx:pt idx="9">0.056681270536692224</cx:pt>
        </cx:lvl>
      </cx:numDim>
    </cx:data>
  </cx:chartData>
  <cx:chart>
    <cx:title pos="t" align="ctr" overlay="0">
      <cx:tx>
        <cx:rich>
          <a:bodyPr vertOverflow="overflow" horzOverflow="overflow" wrap="square" lIns="0" tIns="0" rIns="0" bIns="0"/>
          <a:lstStyle/>
          <a:p>
            <a:pPr algn="ctr" rtl="0">
              <a:spcBef>
                <a:spcPts val="0"/>
              </a:spcBef>
              <a:spcAft>
                <a:spcPts val="0"/>
              </a:spcAft>
            </a:pPr>
            <a:r>
              <a:rPr lang="en-GB" sz="1800" b="1" i="0" baseline="0" dirty="0">
                <a:solidFill>
                  <a:srgbClr val="595959"/>
                </a:solidFill>
                <a:effectLst/>
                <a:latin typeface="Arial" panose="020B0604020202020204" pitchFamily="34" charset="0"/>
                <a:ea typeface="Arial" panose="020B0604020202020204" pitchFamily="34" charset="0"/>
                <a:cs typeface="Arial" panose="020B0604020202020204" pitchFamily="34" charset="0"/>
              </a:rPr>
              <a:t>Proportion of TB deaths among PLHIV by country</a:t>
            </a:r>
            <a:endParaRPr lang="en-US" dirty="0">
              <a:effectLst/>
            </a:endParaRPr>
          </a:p>
        </cx:rich>
      </cx:tx>
    </cx:title>
    <cx:plotArea>
      <cx:plotAreaRegion>
        <cx:series layoutId="treemap" uniqueId="{41528FDF-5A37-45CE-AC90-BA642AA3CEAE}">
          <cx:dataLabels>
            <cx:txPr>
              <a:bodyPr vertOverflow="overflow" horzOverflow="overflow" wrap="square" lIns="0" tIns="0" rIns="0" bIns="0"/>
              <a:lstStyle/>
              <a:p>
                <a:pPr algn="ctr" rtl="0">
                  <a:defRPr sz="1000" b="0" i="0">
                    <a:solidFill>
                      <a:srgbClr val="FFFFFF"/>
                    </a:solidFill>
                    <a:latin typeface="Arial" panose="020B0604020202020204" pitchFamily="34" charset="0"/>
                    <a:ea typeface="Arial" panose="020B0604020202020204" pitchFamily="34" charset="0"/>
                    <a:cs typeface="Arial" panose="020B0604020202020204" pitchFamily="34" charset="0"/>
                  </a:defRPr>
                </a:pPr>
                <a:endParaRPr lang="en-US" sz="1000">
                  <a:latin typeface="Arial" panose="020B0604020202020204" pitchFamily="34" charset="0"/>
                  <a:cs typeface="Arial" panose="020B0604020202020204" pitchFamily="34" charset="0"/>
                </a:endParaRPr>
              </a:p>
            </cx:txPr>
            <cx:visibility seriesName="0" categoryName="1" value="1"/>
            <cx:separator>, </cx:separator>
          </cx:dataLabels>
          <cx:dataId val="0"/>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0.89798</cdr:x>
      <cdr:y>0.36758</cdr:y>
    </cdr:from>
    <cdr:to>
      <cdr:x>0.98123</cdr:x>
      <cdr:y>0.40955</cdr:y>
    </cdr:to>
    <cdr:sp macro="" textlink="">
      <cdr:nvSpPr>
        <cdr:cNvPr id="5" name="Right Brace 4"/>
        <cdr:cNvSpPr/>
      </cdr:nvSpPr>
      <cdr:spPr>
        <a:xfrm xmlns:a="http://schemas.openxmlformats.org/drawingml/2006/main" rot="3420000">
          <a:off x="7100199" y="1546360"/>
          <a:ext cx="201483" cy="638012"/>
        </a:xfrm>
        <a:prstGeom xmlns:a="http://schemas.openxmlformats.org/drawingml/2006/main" prst="rightBrace">
          <a:avLst/>
        </a:prstGeom>
        <a:ln xmlns:a="http://schemas.openxmlformats.org/drawingml/2006/main">
          <a:solidFill>
            <a:srgbClr val="63CDF6"/>
          </a:solidFill>
        </a:ln>
        <a:effectLst xmlns:a="http://schemas.openxmlformats.org/drawingml/2006/main">
          <a:outerShdw sx="1000" sy="1000" rotWithShape="0">
            <a:srgbClr val="000000"/>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0.19817</cdr:x>
      <cdr:y>0.63773</cdr:y>
    </cdr:from>
    <cdr:to>
      <cdr:x>0.30469</cdr:x>
      <cdr:y>0.7759</cdr:y>
    </cdr:to>
    <cdr:sp macro="" textlink="">
      <cdr:nvSpPr>
        <cdr:cNvPr id="3" name="TextBox 1">
          <a:extLst xmlns:a="http://schemas.openxmlformats.org/drawingml/2006/main">
            <a:ext uri="{FF2B5EF4-FFF2-40B4-BE49-F238E27FC236}">
              <a16:creationId xmlns:a16="http://schemas.microsoft.com/office/drawing/2014/main" id="{E3226578-A270-47AC-89B7-5E75BDC82C6B}"/>
            </a:ext>
          </a:extLst>
        </cdr:cNvPr>
        <cdr:cNvSpPr txBox="1"/>
      </cdr:nvSpPr>
      <cdr:spPr>
        <a:xfrm xmlns:a="http://schemas.openxmlformats.org/drawingml/2006/main">
          <a:off x="1305213" y="2550097"/>
          <a:ext cx="701576" cy="55252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4.4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0.48978</cdr:x>
      <cdr:y>0.63773</cdr:y>
    </cdr:from>
    <cdr:to>
      <cdr:x>0.5963</cdr:x>
      <cdr:y>0.74028</cdr:y>
    </cdr:to>
    <cdr:sp macro="" textlink="">
      <cdr:nvSpPr>
        <cdr:cNvPr id="5" name="TextBox 1">
          <a:extLst xmlns:a="http://schemas.openxmlformats.org/drawingml/2006/main">
            <a:ext uri="{FF2B5EF4-FFF2-40B4-BE49-F238E27FC236}">
              <a16:creationId xmlns:a16="http://schemas.microsoft.com/office/drawing/2014/main" id="{331834AA-D9F4-4002-A07F-75D04B1A746F}"/>
            </a:ext>
          </a:extLst>
        </cdr:cNvPr>
        <cdr:cNvSpPr txBox="1"/>
      </cdr:nvSpPr>
      <cdr:spPr>
        <a:xfrm xmlns:a="http://schemas.openxmlformats.org/drawingml/2006/main">
          <a:off x="3225854" y="2550097"/>
          <a:ext cx="701576" cy="4100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3.7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0.78388</cdr:x>
      <cdr:y>0.63773</cdr:y>
    </cdr:from>
    <cdr:to>
      <cdr:x>0.8904</cdr:x>
      <cdr:y>0.74028</cdr:y>
    </cdr:to>
    <cdr:sp macro="" textlink="">
      <cdr:nvSpPr>
        <cdr:cNvPr id="7" name="TextBox 1">
          <a:extLst xmlns:a="http://schemas.openxmlformats.org/drawingml/2006/main">
            <a:ext uri="{FF2B5EF4-FFF2-40B4-BE49-F238E27FC236}">
              <a16:creationId xmlns:a16="http://schemas.microsoft.com/office/drawing/2014/main" id="{0511BA5E-13C6-4D54-9C0F-0767A7A4DCC7}"/>
            </a:ext>
          </a:extLst>
        </cdr:cNvPr>
        <cdr:cNvSpPr txBox="1"/>
      </cdr:nvSpPr>
      <cdr:spPr>
        <a:xfrm xmlns:a="http://schemas.openxmlformats.org/drawingml/2006/main">
          <a:off x="5162894" y="2550097"/>
          <a:ext cx="701576" cy="4100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3.5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0.16848</cdr:x>
      <cdr:y>0.26979</cdr:y>
    </cdr:from>
    <cdr:to>
      <cdr:x>0.32872</cdr:x>
      <cdr:y>0.33835</cdr:y>
    </cdr:to>
    <cdr:sp macro="" textlink="">
      <cdr:nvSpPr>
        <cdr:cNvPr id="8" name="TextBox 1">
          <a:extLst xmlns:a="http://schemas.openxmlformats.org/drawingml/2006/main">
            <a:ext uri="{FF2B5EF4-FFF2-40B4-BE49-F238E27FC236}">
              <a16:creationId xmlns:a16="http://schemas.microsoft.com/office/drawing/2014/main" id="{26E10167-5C5B-45A0-927C-AF762A1675EB}"/>
            </a:ext>
          </a:extLst>
        </cdr:cNvPr>
        <cdr:cNvSpPr txBox="1"/>
      </cdr:nvSpPr>
      <cdr:spPr>
        <a:xfrm xmlns:a="http://schemas.openxmlformats.org/drawingml/2006/main">
          <a:off x="996273" y="919689"/>
          <a:ext cx="947528" cy="23371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0.79</a:t>
          </a:r>
          <a:r>
            <a:rPr kumimoji="0" lang="en-US"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0.46311</cdr:x>
      <cdr:y>0.32143</cdr:y>
    </cdr:from>
    <cdr:to>
      <cdr:x>0.62336</cdr:x>
      <cdr:y>0.38999</cdr:y>
    </cdr:to>
    <cdr:sp macro="" textlink="">
      <cdr:nvSpPr>
        <cdr:cNvPr id="9" name="TextBox 1">
          <a:extLst xmlns:a="http://schemas.openxmlformats.org/drawingml/2006/main">
            <a:ext uri="{FF2B5EF4-FFF2-40B4-BE49-F238E27FC236}">
              <a16:creationId xmlns:a16="http://schemas.microsoft.com/office/drawing/2014/main" id="{0F0A4911-EDF9-40CE-8576-CCAF29C4A210}"/>
            </a:ext>
          </a:extLst>
        </cdr:cNvPr>
        <cdr:cNvSpPr txBox="1"/>
      </cdr:nvSpPr>
      <cdr:spPr>
        <a:xfrm xmlns:a="http://schemas.openxmlformats.org/drawingml/2006/main">
          <a:off x="2738459" y="1095738"/>
          <a:ext cx="947586" cy="23371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0.99</a:t>
          </a:r>
          <a:r>
            <a:rPr kumimoji="0" lang="en-US"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0.75257</cdr:x>
      <cdr:y>0.36189</cdr:y>
    </cdr:from>
    <cdr:to>
      <cdr:x>0.91281</cdr:x>
      <cdr:y>0.43046</cdr:y>
    </cdr:to>
    <cdr:sp macro="" textlink="">
      <cdr:nvSpPr>
        <cdr:cNvPr id="11" name="TextBox 1">
          <a:extLst xmlns:a="http://schemas.openxmlformats.org/drawingml/2006/main">
            <a:ext uri="{FF2B5EF4-FFF2-40B4-BE49-F238E27FC236}">
              <a16:creationId xmlns:a16="http://schemas.microsoft.com/office/drawing/2014/main" id="{293A9519-EE89-45A4-9E1E-8F7F6991D96B}"/>
            </a:ext>
          </a:extLst>
        </cdr:cNvPr>
        <cdr:cNvSpPr txBox="1"/>
      </cdr:nvSpPr>
      <cdr:spPr>
        <a:xfrm xmlns:a="http://schemas.openxmlformats.org/drawingml/2006/main">
          <a:off x="4450080" y="1233671"/>
          <a:ext cx="947527" cy="23375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0.69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0.13305</cdr:x>
      <cdr:y>0.85444</cdr:y>
    </cdr:from>
    <cdr:to>
      <cdr:x>0.38394</cdr:x>
      <cdr:y>0.9399</cdr:y>
    </cdr:to>
    <cdr:sp macro="" textlink="">
      <cdr:nvSpPr>
        <cdr:cNvPr id="3" name="TextBox 5">
          <a:extLst xmlns:a="http://schemas.openxmlformats.org/drawingml/2006/main">
            <a:ext uri="{FF2B5EF4-FFF2-40B4-BE49-F238E27FC236}">
              <a16:creationId xmlns:a16="http://schemas.microsoft.com/office/drawing/2014/main" id="{6AB43F24-B063-4444-97C4-EA7561A462A9}"/>
            </a:ext>
          </a:extLst>
        </cdr:cNvPr>
        <cdr:cNvSpPr txBox="1"/>
      </cdr:nvSpPr>
      <cdr:spPr>
        <a:xfrm xmlns:a="http://schemas.openxmlformats.org/drawingml/2006/main">
          <a:off x="1446181" y="3916078"/>
          <a:ext cx="2726993" cy="391679"/>
        </a:xfrm>
        <a:prstGeom xmlns:a="http://schemas.openxmlformats.org/drawingml/2006/main" prst="rect">
          <a:avLst/>
        </a:prstGeom>
        <a:noFill xmlns:a="http://schemas.openxmlformats.org/drawingml/2006/main"/>
      </cdr:spPr>
      <cdr:txBody>
        <a:bodyPr xmlns:a="http://schemas.openxmlformats.org/drawingml/2006/main" wrap="none" lIns="108322" tIns="54157" rIns="108322" bIns="54157" rtlCol="0">
          <a:spAutoFit/>
        </a:bodyPr>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a:defRPr/>
          </a:pPr>
          <a:r>
            <a:rPr lang="en-US" sz="1700" b="1" dirty="0">
              <a:solidFill>
                <a:prstClr val="black"/>
              </a:solidFill>
              <a:latin typeface="Arial" pitchFamily="34" charset="0"/>
              <a:cs typeface="Arial" pitchFamily="34" charset="0"/>
            </a:rPr>
            <a:t>ART coverage (%)</a:t>
          </a:r>
          <a:endParaRPr lang="en-GB" sz="1700" b="1" dirty="0">
            <a:solidFill>
              <a:prstClr val="black"/>
            </a:solidFill>
            <a:latin typeface="Arial" pitchFamily="34" charset="0"/>
            <a:cs typeface="Arial" pitchFamily="34" charset="0"/>
          </a:endParaRPr>
        </a:p>
      </cdr:txBody>
    </cdr:sp>
  </cdr:relSizeAnchor>
  <cdr:relSizeAnchor xmlns:cdr="http://schemas.openxmlformats.org/drawingml/2006/chartDrawing">
    <cdr:from>
      <cdr:x>0.54406</cdr:x>
      <cdr:y>0.92616</cdr:y>
    </cdr:from>
    <cdr:to>
      <cdr:x>0.69035</cdr:x>
      <cdr:y>1</cdr:y>
    </cdr:to>
    <cdr:grpSp>
      <cdr:nvGrpSpPr>
        <cdr:cNvPr id="7" name="Group 6">
          <a:extLst xmlns:a="http://schemas.openxmlformats.org/drawingml/2006/main">
            <a:ext uri="{FF2B5EF4-FFF2-40B4-BE49-F238E27FC236}">
              <a16:creationId xmlns:a16="http://schemas.microsoft.com/office/drawing/2014/main" id="{4046BCEA-0456-49B4-BF15-730319F8CFA5}"/>
            </a:ext>
          </a:extLst>
        </cdr:cNvPr>
        <cdr:cNvGrpSpPr/>
      </cdr:nvGrpSpPr>
      <cdr:grpSpPr>
        <a:xfrm xmlns:a="http://schemas.openxmlformats.org/drawingml/2006/main">
          <a:off x="5913538" y="4244762"/>
          <a:ext cx="1590067" cy="338422"/>
          <a:chOff x="1739279" y="6034215"/>
          <a:chExt cx="912425" cy="320497"/>
        </a:xfrm>
      </cdr:grpSpPr>
      <cdr:sp macro="" textlink="">
        <cdr:nvSpPr>
          <cdr:cNvPr id="8" name="TextBox 5">
            <a:extLst xmlns:a="http://schemas.openxmlformats.org/drawingml/2006/main">
              <a:ext uri="{FF2B5EF4-FFF2-40B4-BE49-F238E27FC236}">
                <a16:creationId xmlns:a16="http://schemas.microsoft.com/office/drawing/2014/main" id="{6CF6B5E4-4383-463A-B5FF-A4ACDB5B4904}"/>
              </a:ext>
            </a:extLst>
          </cdr:cNvPr>
          <cdr:cNvSpPr txBox="1"/>
        </cdr:nvSpPr>
        <cdr:spPr>
          <a:xfrm xmlns:a="http://schemas.openxmlformats.org/drawingml/2006/main">
            <a:off x="1784174" y="6034215"/>
            <a:ext cx="867530" cy="3204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a:defRPr/>
            </a:pPr>
            <a:r>
              <a:rPr lang="en-US" sz="1600" dirty="0">
                <a:solidFill>
                  <a:prstClr val="black"/>
                </a:solidFill>
                <a:latin typeface="Arial" pitchFamily="34" charset="0"/>
                <a:cs typeface="Arial" pitchFamily="34" charset="0"/>
              </a:rPr>
              <a:t>Treatment gap</a:t>
            </a:r>
            <a:endParaRPr lang="en-GB" sz="1600" dirty="0">
              <a:solidFill>
                <a:prstClr val="black"/>
              </a:solidFill>
              <a:latin typeface="Arial" pitchFamily="34" charset="0"/>
              <a:cs typeface="Arial" pitchFamily="34" charset="0"/>
            </a:endParaRPr>
          </a:p>
        </cdr:txBody>
      </cdr:sp>
      <cdr:sp macro="" textlink="">
        <cdr:nvSpPr>
          <cdr:cNvPr id="9" name="Rectangle 8">
            <a:extLst xmlns:a="http://schemas.openxmlformats.org/drawingml/2006/main">
              <a:ext uri="{FF2B5EF4-FFF2-40B4-BE49-F238E27FC236}">
                <a16:creationId xmlns:a16="http://schemas.microsoft.com/office/drawing/2014/main" id="{1DD45EF0-52B0-497F-B037-DAE2D172790F}"/>
              </a:ext>
            </a:extLst>
          </cdr:cNvPr>
          <cdr:cNvSpPr/>
        </cdr:nvSpPr>
        <cdr:spPr>
          <a:xfrm xmlns:a="http://schemas.openxmlformats.org/drawingml/2006/main">
            <a:off x="1739279" y="6143033"/>
            <a:ext cx="67509" cy="89979"/>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086633" rtl="0" eaLnBrk="1" latinLnBrk="0" hangingPunct="1">
              <a:defRPr sz="2100" kern="1200">
                <a:solidFill>
                  <a:schemeClr val="lt1"/>
                </a:solidFill>
                <a:latin typeface="+mn-lt"/>
                <a:ea typeface="+mn-ea"/>
                <a:cs typeface="+mn-cs"/>
              </a:defRPr>
            </a:lvl1pPr>
            <a:lvl2pPr marL="543315" algn="l" defTabSz="1086633" rtl="0" eaLnBrk="1" latinLnBrk="0" hangingPunct="1">
              <a:defRPr sz="2100" kern="1200">
                <a:solidFill>
                  <a:schemeClr val="lt1"/>
                </a:solidFill>
                <a:latin typeface="+mn-lt"/>
                <a:ea typeface="+mn-ea"/>
                <a:cs typeface="+mn-cs"/>
              </a:defRPr>
            </a:lvl2pPr>
            <a:lvl3pPr marL="1086633" algn="l" defTabSz="1086633" rtl="0" eaLnBrk="1" latinLnBrk="0" hangingPunct="1">
              <a:defRPr sz="2100" kern="1200">
                <a:solidFill>
                  <a:schemeClr val="lt1"/>
                </a:solidFill>
                <a:latin typeface="+mn-lt"/>
                <a:ea typeface="+mn-ea"/>
                <a:cs typeface="+mn-cs"/>
              </a:defRPr>
            </a:lvl3pPr>
            <a:lvl4pPr marL="1629933" algn="l" defTabSz="1086633" rtl="0" eaLnBrk="1" latinLnBrk="0" hangingPunct="1">
              <a:defRPr sz="2100" kern="1200">
                <a:solidFill>
                  <a:schemeClr val="lt1"/>
                </a:solidFill>
                <a:latin typeface="+mn-lt"/>
                <a:ea typeface="+mn-ea"/>
                <a:cs typeface="+mn-cs"/>
              </a:defRPr>
            </a:lvl4pPr>
            <a:lvl5pPr marL="2173243" algn="l" defTabSz="1086633" rtl="0" eaLnBrk="1" latinLnBrk="0" hangingPunct="1">
              <a:defRPr sz="2100" kern="1200">
                <a:solidFill>
                  <a:schemeClr val="lt1"/>
                </a:solidFill>
                <a:latin typeface="+mn-lt"/>
                <a:ea typeface="+mn-ea"/>
                <a:cs typeface="+mn-cs"/>
              </a:defRPr>
            </a:lvl5pPr>
            <a:lvl6pPr marL="2716551" algn="l" defTabSz="1086633" rtl="0" eaLnBrk="1" latinLnBrk="0" hangingPunct="1">
              <a:defRPr sz="2100" kern="1200">
                <a:solidFill>
                  <a:schemeClr val="lt1"/>
                </a:solidFill>
                <a:latin typeface="+mn-lt"/>
                <a:ea typeface="+mn-ea"/>
                <a:cs typeface="+mn-cs"/>
              </a:defRPr>
            </a:lvl6pPr>
            <a:lvl7pPr marL="3259870" algn="l" defTabSz="1086633" rtl="0" eaLnBrk="1" latinLnBrk="0" hangingPunct="1">
              <a:defRPr sz="2100" kern="1200">
                <a:solidFill>
                  <a:schemeClr val="lt1"/>
                </a:solidFill>
                <a:latin typeface="+mn-lt"/>
                <a:ea typeface="+mn-ea"/>
                <a:cs typeface="+mn-cs"/>
              </a:defRPr>
            </a:lvl7pPr>
            <a:lvl8pPr marL="3803172" algn="l" defTabSz="1086633" rtl="0" eaLnBrk="1" latinLnBrk="0" hangingPunct="1">
              <a:defRPr sz="2100" kern="1200">
                <a:solidFill>
                  <a:schemeClr val="lt1"/>
                </a:solidFill>
                <a:latin typeface="+mn-lt"/>
                <a:ea typeface="+mn-ea"/>
                <a:cs typeface="+mn-cs"/>
              </a:defRPr>
            </a:lvl8pPr>
            <a:lvl9pPr marL="4346490" algn="l" defTabSz="1086633" rtl="0" eaLnBrk="1" latinLnBrk="0" hangingPunct="1">
              <a:defRPr sz="2100" kern="1200">
                <a:solidFill>
                  <a:schemeClr val="lt1"/>
                </a:solidFill>
                <a:latin typeface="+mn-lt"/>
                <a:ea typeface="+mn-ea"/>
                <a:cs typeface="+mn-cs"/>
              </a:defRPr>
            </a:lvl9pPr>
          </a:lstStyle>
          <a:p xmlns:a="http://schemas.openxmlformats.org/drawingml/2006/main">
            <a:pPr algn="ctr">
              <a:defRPr/>
            </a:pPr>
            <a:endParaRPr lang="en-GB">
              <a:solidFill>
                <a:prstClr val="white"/>
              </a:solidFill>
              <a:latin typeface="Aria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0.0517</cdr:x>
      <cdr:y>0.09412</cdr:y>
    </cdr:from>
    <cdr:to>
      <cdr:x>0.99378</cdr:x>
      <cdr:y>0.09412</cdr:y>
    </cdr:to>
    <cdr:cxnSp macro="">
      <cdr:nvCxnSpPr>
        <cdr:cNvPr id="3" name="Straight Connector 2">
          <a:extLst xmlns:a="http://schemas.openxmlformats.org/drawingml/2006/main">
            <a:ext uri="{FF2B5EF4-FFF2-40B4-BE49-F238E27FC236}">
              <a16:creationId xmlns:a16="http://schemas.microsoft.com/office/drawing/2014/main" id="{6A24F76B-15E8-43EB-938F-4027B71BD4DA}"/>
            </a:ext>
          </a:extLst>
        </cdr:cNvPr>
        <cdr:cNvCxnSpPr/>
      </cdr:nvCxnSpPr>
      <cdr:spPr>
        <a:xfrm xmlns:a="http://schemas.openxmlformats.org/drawingml/2006/main">
          <a:off x="506755" y="377341"/>
          <a:ext cx="9233308" cy="0"/>
        </a:xfrm>
        <a:prstGeom xmlns:a="http://schemas.openxmlformats.org/drawingml/2006/main" prst="line">
          <a:avLst/>
        </a:prstGeom>
        <a:ln xmlns:a="http://schemas.openxmlformats.org/drawingml/2006/main" w="19050">
          <a:solidFill>
            <a:srgbClr val="FF5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0.35917</cdr:x>
      <cdr:y>0.54247</cdr:y>
    </cdr:from>
    <cdr:to>
      <cdr:x>0.49957</cdr:x>
      <cdr:y>0.70273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144453" y="1839459"/>
          <a:ext cx="1229170" cy="543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latin typeface="Arial" panose="020B0604020202020204" pitchFamily="34" charset="0"/>
              <a:cs typeface="Arial" panose="020B0604020202020204" pitchFamily="34" charset="0"/>
            </a:rPr>
            <a:t> Estimate 2010:</a:t>
          </a:r>
        </a:p>
        <a:p xmlns:a="http://schemas.openxmlformats.org/drawingml/2006/main">
          <a:pPr algn="ctr"/>
          <a:r>
            <a:rPr lang="en-US" sz="1100" b="1">
              <a:latin typeface="Arial" panose="020B0604020202020204" pitchFamily="34" charset="0"/>
              <a:cs typeface="Arial" panose="020B0604020202020204" pitchFamily="34" charset="0"/>
            </a:rPr>
            <a:t>19 000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13 000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1 900 </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11 000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0.75209</cdr:x>
      <cdr:y>0.623</cdr:y>
    </cdr:from>
    <cdr:to>
      <cdr:x>0.78009</cdr:x>
      <cdr:y>0.71738</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6584341" y="2112514"/>
          <a:ext cx="245084" cy="320040"/>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0.48303</cdr:x>
      <cdr:y>0.23506</cdr:y>
    </cdr:from>
    <cdr:to>
      <cdr:x>0.76619</cdr:x>
      <cdr:y>0.43628</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228774" y="797064"/>
          <a:ext cx="2479010" cy="6823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32</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0.44409</cdr:x>
      <cdr:y>0.4236</cdr:y>
    </cdr:from>
    <cdr:to>
      <cdr:x>0.76787</cdr:x>
      <cdr:y>0.46607</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5233186" y="91080"/>
          <a:ext cx="144000" cy="2834640"/>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0.52202</cdr:x>
      <cdr:y>0.88365</cdr:y>
    </cdr:from>
    <cdr:to>
      <cdr:x>0.74806</cdr:x>
      <cdr:y>0.95829</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5263102" y="3642806"/>
          <a:ext cx="2278977" cy="307699"/>
          <a:chOff x="-367081" y="6144483"/>
          <a:chExt cx="2279734" cy="307777"/>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20567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drawings/drawing6.xml><?xml version="1.0" encoding="utf-8"?>
<c:userShapes xmlns:c="http://schemas.openxmlformats.org/drawingml/2006/chart">
  <cdr:relSizeAnchor xmlns:cdr="http://schemas.openxmlformats.org/drawingml/2006/chartDrawing">
    <cdr:from>
      <cdr:x>0.57725</cdr:x>
      <cdr:y>0.41176</cdr:y>
    </cdr:from>
    <cdr:to>
      <cdr:x>0.66309</cdr:x>
      <cdr:y>0.52941</cdr:y>
    </cdr:to>
    <cdr:sp macro="" textlink="">
      <cdr:nvSpPr>
        <cdr:cNvPr id="2" name="TextBox 1">
          <a:extLst xmlns:a="http://schemas.openxmlformats.org/drawingml/2006/main">
            <a:ext uri="{FF2B5EF4-FFF2-40B4-BE49-F238E27FC236}">
              <a16:creationId xmlns:a16="http://schemas.microsoft.com/office/drawing/2014/main" id="{F0690A44-8023-4506-B6ED-9533FAB51F0A}"/>
            </a:ext>
          </a:extLst>
        </cdr:cNvPr>
        <cdr:cNvSpPr txBox="1"/>
      </cdr:nvSpPr>
      <cdr:spPr>
        <a:xfrm xmlns:a="http://schemas.openxmlformats.org/drawingml/2006/main">
          <a:off x="4842538" y="1512168"/>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F78E1E"/>
              </a:solidFill>
            </a:rPr>
            <a:t>40%</a:t>
          </a:r>
        </a:p>
      </cdr:txBody>
    </cdr:sp>
  </cdr:relSizeAnchor>
</c:userShapes>
</file>

<file path=ppt/drawings/drawing7.xml><?xml version="1.0" encoding="utf-8"?>
<c:userShapes xmlns:c="http://schemas.openxmlformats.org/drawingml/2006/chart">
  <cdr:relSizeAnchor xmlns:cdr="http://schemas.openxmlformats.org/drawingml/2006/chartDrawing">
    <cdr:from>
      <cdr:x>0.45483</cdr:x>
      <cdr:y>0.32302</cdr:y>
    </cdr:from>
    <cdr:to>
      <cdr:x>0.8332</cdr:x>
      <cdr:y>0.58454</cdr:y>
    </cdr:to>
    <cdr:sp macro="" textlink="">
      <cdr:nvSpPr>
        <cdr:cNvPr id="3" name="TextBox 87">
          <a:extLst xmlns:a="http://schemas.openxmlformats.org/drawingml/2006/main">
            <a:ext uri="{FF2B5EF4-FFF2-40B4-BE49-F238E27FC236}">
              <a16:creationId xmlns:a16="http://schemas.microsoft.com/office/drawing/2014/main" id="{87374E73-0E91-478F-BD0E-53B7A51BC8D2}"/>
            </a:ext>
          </a:extLst>
        </cdr:cNvPr>
        <cdr:cNvSpPr txBox="1"/>
      </cdr:nvSpPr>
      <cdr:spPr>
        <a:xfrm xmlns:a="http://schemas.openxmlformats.org/drawingml/2006/main">
          <a:off x="1753450" y="1178482"/>
          <a:ext cx="1458681" cy="9541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PMTCT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0.1614</cdr:x>
      <cdr:y>0.3372</cdr:y>
    </cdr:from>
    <cdr:to>
      <cdr:x>0.55781</cdr:x>
      <cdr:y>0.64105</cdr:y>
    </cdr:to>
    <cdr:sp macro="" textlink="">
      <cdr:nvSpPr>
        <cdr:cNvPr id="2" name="TextBox 67">
          <a:extLst xmlns:a="http://schemas.openxmlformats.org/drawingml/2006/main">
            <a:ext uri="{FF2B5EF4-FFF2-40B4-BE49-F238E27FC236}">
              <a16:creationId xmlns:a16="http://schemas.microsoft.com/office/drawing/2014/main" id="{68669716-DBA6-40A7-980C-15E8481241DA}"/>
            </a:ext>
          </a:extLst>
        </cdr:cNvPr>
        <cdr:cNvSpPr txBox="1"/>
      </cdr:nvSpPr>
      <cdr:spPr>
        <a:xfrm xmlns:a="http://schemas.openxmlformats.org/drawingml/2006/main">
          <a:off x="593940" y="1058843"/>
          <a:ext cx="1458698"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child new infections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745D39A-CB3E-4A82-BEB6-657B2F3F4C05}" type="datetimeFigureOut">
              <a:rPr lang="en-GB" smtClean="0"/>
              <a:t>24/05/2022</a:t>
            </a:fld>
            <a:endParaRPr lang="en-GB"/>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8F1A586-D616-497C-A252-CD83E1D8683D}" type="slidenum">
              <a:rPr lang="en-GB" smtClean="0"/>
              <a:t>‹#›</a:t>
            </a:fld>
            <a:endParaRPr lang="en-GB"/>
          </a:p>
        </p:txBody>
      </p:sp>
    </p:spTree>
    <p:extLst>
      <p:ext uri="{BB962C8B-B14F-4D97-AF65-F5344CB8AC3E}">
        <p14:creationId xmlns:p14="http://schemas.microsoft.com/office/powerpoint/2010/main" val="137639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67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3913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9848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66904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DED84-2664-4B60-B3BC-46F223C8E96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3532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4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4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97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8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46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has the knowledge and the resources to </a:t>
            </a:r>
            <a:r>
              <a:rPr lang="en-US" b="1" dirty="0"/>
              <a:t>end the interlinked epidemics of tuberculosis and HIV</a:t>
            </a:r>
            <a:r>
              <a:rPr lang="en-US" dirty="0"/>
              <a:t>, but political commitment and country action are lacking. </a:t>
            </a:r>
          </a:p>
          <a:p>
            <a:r>
              <a:rPr lang="en-US" dirty="0"/>
              <a:t>There is need to make integration of services a reality, for the greater benefit of individual and community health while saving resources.</a:t>
            </a:r>
          </a:p>
        </p:txBody>
      </p:sp>
      <p:sp>
        <p:nvSpPr>
          <p:cNvPr id="4" name="Slide Number Placeholder 3"/>
          <p:cNvSpPr>
            <a:spLocks noGrp="1"/>
          </p:cNvSpPr>
          <p:nvPr>
            <p:ph type="sldNum" sz="quarter" idx="5"/>
          </p:nvPr>
        </p:nvSpPr>
        <p:spPr/>
        <p:txBody>
          <a:bodyPr/>
          <a:lstStyle/>
          <a:p>
            <a:pPr marL="0" marR="0" lvl="0" indent="0" algn="r" defTabSz="483265" rtl="0" eaLnBrk="1" fontAlgn="auto" latinLnBrk="0" hangingPunct="1">
              <a:lnSpc>
                <a:spcPct val="100000"/>
              </a:lnSpc>
              <a:spcBef>
                <a:spcPts val="0"/>
              </a:spcBef>
              <a:spcAft>
                <a:spcPts val="0"/>
              </a:spcAft>
              <a:buClrTx/>
              <a:buSzTx/>
              <a:buFontTx/>
              <a:buNone/>
              <a:tabLst/>
              <a:defRPr/>
            </a:pPr>
            <a:fld id="{6F5B52E3-4A1D-4BA3-9451-3995D22320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26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7338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87"/>
              </a:spcAft>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22526"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22526"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6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EFFC92-A42A-428D-B122-4C546EED72B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2345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84749"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8474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65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2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Nova" panose="020B0504020202020204"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05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98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00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6232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41999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971314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6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09526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39865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45541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7297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237470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148563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29445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568938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55084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236073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99561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2497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86481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6376838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076586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421030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230061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35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10664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67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24/05/2022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570739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2585716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493660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070616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741528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24889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827154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389669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58293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669912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3691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029078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75711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1429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041570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661865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2587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3.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png"/><Relationship Id="rId5" Type="http://schemas.openxmlformats.org/officeDocument/2006/relationships/slideLayout" Target="../slideLayouts/slideLayout38.xml"/><Relationship Id="rId10"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033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849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752" r:id="rId9"/>
    <p:sldLayoutId id="2147483753"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2037F788-FB31-48BA-8E9B-0E30FE84CCC1}" type="slidenum">
              <a:rPr lang="th-TH" smtClean="0">
                <a:solidFill>
                  <a:prstClr val="black">
                    <a:tint val="75000"/>
                  </a:prstClr>
                </a:solidFill>
              </a:rPr>
              <a:pPr defTabSz="457200">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4572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4572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457200">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4672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5"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6">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6430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29930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30.xml"/><Relationship Id="rId1" Type="http://schemas.openxmlformats.org/officeDocument/2006/relationships/themeOverride" Target="../theme/themeOverride10.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who.int/gho/database/en/" TargetMode="Externa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hemeOverride" Target="../theme/themeOverride15.xml"/><Relationship Id="rId5" Type="http://schemas.openxmlformats.org/officeDocument/2006/relationships/chart" Target="../charts/chart10.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8.xml"/><Relationship Id="rId1" Type="http://schemas.openxmlformats.org/officeDocument/2006/relationships/themeOverride" Target="../theme/themeOverride24.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8.xml"/><Relationship Id="rId1" Type="http://schemas.openxmlformats.org/officeDocument/2006/relationships/themeOverride" Target="../theme/themeOverride31.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33.xml"/><Relationship Id="rId6" Type="http://schemas.openxmlformats.org/officeDocument/2006/relationships/chart" Target="../charts/chart25.xml"/><Relationship Id="rId5" Type="http://schemas.openxmlformats.org/officeDocument/2006/relationships/hyperlink" Target="http://www.aidsdatahub.org/" TargetMode="Externa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notesSlide" Target="../notesSlides/notesSlide19.xml"/><Relationship Id="rId7" Type="http://schemas.openxmlformats.org/officeDocument/2006/relationships/hyperlink" Target="http://www.aidsdatahub.org/" TargetMode="External"/><Relationship Id="rId2" Type="http://schemas.openxmlformats.org/officeDocument/2006/relationships/slideLayout" Target="../slideLayouts/slideLayout8.xml"/><Relationship Id="rId1" Type="http://schemas.openxmlformats.org/officeDocument/2006/relationships/themeOverride" Target="../theme/themeOverride36.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4/relationships/chartEx" Target="../charts/chartEx1.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hyperlink" Target="http://www.aidsdatahub.org/" TargetMode="Externa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hemeOverride" Target="../theme/themeOverride3.xml"/><Relationship Id="rId5" Type="http://schemas.openxmlformats.org/officeDocument/2006/relationships/chart" Target="../charts/chart2.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7.xml"/><Relationship Id="rId7" Type="http://schemas.openxmlformats.org/officeDocument/2006/relationships/hyperlink" Target="http://www.aidsdatahub.org/" TargetMode="External"/><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hemeOverride" Target="../theme/themeOverride7.xml"/><Relationship Id="rId5" Type="http://schemas.openxmlformats.org/officeDocument/2006/relationships/chart" Target="../charts/chart4.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191344" y="4630414"/>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Treatment</a:t>
            </a:r>
            <a:endParaRPr lang="th-TH" dirty="0"/>
          </a:p>
        </p:txBody>
      </p:sp>
      <p:sp>
        <p:nvSpPr>
          <p:cNvPr id="3" name="TextBox 2"/>
          <p:cNvSpPr txBox="1"/>
          <p:nvPr/>
        </p:nvSpPr>
        <p:spPr>
          <a:xfrm>
            <a:off x="7680176" y="5987305"/>
            <a:ext cx="4038600" cy="400110"/>
          </a:xfrm>
          <a:prstGeom prst="rect">
            <a:avLst/>
          </a:prstGeom>
          <a:noFill/>
        </p:spPr>
        <p:txBody>
          <a:bodyPr wrap="square" rtlCol="0">
            <a:spAutoFit/>
          </a:bodyPr>
          <a:lstStyle/>
          <a:p>
            <a:pPr algn="r" fontAlgn="base">
              <a:spcBef>
                <a:spcPct val="0"/>
              </a:spcBef>
              <a:spcAft>
                <a:spcPct val="0"/>
              </a:spcAft>
            </a:pPr>
            <a:r>
              <a:rPr lang="en-US" sz="2000" b="1" dirty="0">
                <a:solidFill>
                  <a:prstClr val="white"/>
                </a:solidFill>
                <a:cs typeface="Cordia New" pitchFamily="34" charset="-34"/>
              </a:rPr>
              <a:t>Last updated: May 2022</a:t>
            </a:r>
            <a:endParaRPr lang="en-GB" sz="2000" b="1" dirty="0">
              <a:solidFill>
                <a:prstClr val="white"/>
              </a:solidFill>
              <a:cs typeface="Cordia New" pitchFamily="34" charset="-34"/>
            </a:endParaRPr>
          </a:p>
        </p:txBody>
      </p:sp>
    </p:spTree>
    <p:extLst>
      <p:ext uri="{BB962C8B-B14F-4D97-AF65-F5344CB8AC3E}">
        <p14:creationId xmlns:p14="http://schemas.microsoft.com/office/powerpoint/2010/main" val="115439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2" y="1390191"/>
            <a:ext cx="11817912" cy="777268"/>
          </a:xfrm>
        </p:spPr>
        <p:txBody>
          <a:bodyPr/>
          <a:lstStyle/>
          <a:p>
            <a:r>
              <a:rPr lang="en-US" dirty="0"/>
              <a:t>In Asia and the Pacific, 4 in 5 children living with HIV are receiving life-saving ART</a:t>
            </a:r>
            <a:endParaRPr lang="en-GB" dirty="0"/>
          </a:p>
        </p:txBody>
      </p:sp>
      <p:sp>
        <p:nvSpPr>
          <p:cNvPr id="3" name="Slide Number Placeholder 2"/>
          <p:cNvSpPr>
            <a:spLocks noGrp="1"/>
          </p:cNvSpPr>
          <p:nvPr>
            <p:ph type="sldNum" sz="quarter" idx="10"/>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10</a:t>
            </a:fld>
            <a:endParaRPr kumimoji="0" lang="th-TH" sz="14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Oval 6"/>
          <p:cNvSpPr/>
          <p:nvPr/>
        </p:nvSpPr>
        <p:spPr>
          <a:xfrm>
            <a:off x="10799737" y="2493200"/>
            <a:ext cx="791817" cy="791817"/>
          </a:xfrm>
          <a:prstGeom prst="ellipse">
            <a:avLst/>
          </a:prstGeom>
          <a:solidFill>
            <a:srgbClr val="33CCCC"/>
          </a:solidFill>
          <a:ln w="9525" cap="flat" cmpd="sng" algn="ctr">
            <a:noFill/>
            <a:prstDash val="solid"/>
          </a:ln>
          <a:effectLst>
            <a:outerShdw sx="1000" sy="1000" rotWithShape="0">
              <a:srgbClr val="000000"/>
            </a:outerShdw>
          </a:effectLst>
        </p:spPr>
        <p:txBody>
          <a:bodyPr lIns="108297" tIns="54144" rIns="108297" bIns="54144"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10778478" y="2534033"/>
            <a:ext cx="821299" cy="570905"/>
          </a:xfrm>
          <a:prstGeom prst="rect">
            <a:avLst/>
          </a:prstGeom>
          <a:noFill/>
        </p:spPr>
        <p:txBody>
          <a:bodyPr wrap="non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US" sz="1700" b="1" i="0" u="none" strike="noStrike" kern="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nd</a:t>
            </a: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90</a:t>
            </a:r>
          </a:p>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p:cNvSpPr txBox="1">
            <a:spLocks/>
          </p:cNvSpPr>
          <p:nvPr/>
        </p:nvSpPr>
        <p:spPr>
          <a:xfrm>
            <a:off x="1488555" y="2379195"/>
            <a:ext cx="8507966" cy="401733"/>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Arial"/>
                <a:ea typeface="+mn-ea"/>
                <a:cs typeface="Arial" pitchFamily="34" charset="0"/>
              </a:rPr>
              <a:t>ART coverage and treatment gap among children, Asia and the Pacific, 2020</a:t>
            </a:r>
            <a:endParaRPr kumimoji="0" lang="en-GB" sz="1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TextBox 9">
            <a:extLst>
              <a:ext uri="{FF2B5EF4-FFF2-40B4-BE49-F238E27FC236}">
                <a16:creationId xmlns:a16="http://schemas.microsoft.com/office/drawing/2014/main" id="{FF7A8FFC-0A48-4CF3-8178-83F36E851BCE}"/>
              </a:ext>
            </a:extLst>
          </p:cNvPr>
          <p:cNvSpPr txBox="1"/>
          <p:nvPr/>
        </p:nvSpPr>
        <p:spPr>
          <a:xfrm>
            <a:off x="145472" y="6600752"/>
            <a:ext cx="11803506" cy="247782"/>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HIV Estimates 2021</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96C0B0F3-871F-4460-B65B-A9502E1C9799}"/>
              </a:ext>
            </a:extLst>
          </p:cNvPr>
          <p:cNvGraphicFramePr>
            <a:graphicFrameLocks/>
          </p:cNvGraphicFramePr>
          <p:nvPr/>
        </p:nvGraphicFramePr>
        <p:xfrm>
          <a:off x="1195510" y="2588253"/>
          <a:ext cx="9800981" cy="4009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228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D4A2C-C3EA-4B4D-983A-DAFB4D5583FA}"/>
              </a:ext>
            </a:extLst>
          </p:cNvPr>
          <p:cNvSpPr txBox="1">
            <a:spLocks/>
          </p:cNvSpPr>
          <p:nvPr/>
        </p:nvSpPr>
        <p:spPr>
          <a:xfrm>
            <a:off x="782972" y="1244350"/>
            <a:ext cx="10626056" cy="72574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063" rtl="0" eaLnBrk="0" fontAlgn="base" latinLnBrk="0" hangingPunct="0">
              <a:lnSpc>
                <a:spcPct val="100000"/>
              </a:lnSpc>
              <a:spcBef>
                <a:spcPct val="0"/>
              </a:spcBef>
              <a:spcAft>
                <a:spcPct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Late diagnosis in Asia and the Pacific: a cause for concern </a:t>
            </a:r>
            <a:endParaRPr kumimoji="0" lang="en-GB" sz="2799" b="0" i="0" u="none" strike="noStrike" kern="1200" cap="none" spc="0" normalizeH="0" baseline="0" noProof="0" dirty="0">
              <a:ln>
                <a:noFill/>
              </a:ln>
              <a:solidFill>
                <a:srgbClr val="C00000"/>
              </a:solidFill>
              <a:effectLst/>
              <a:uLnTx/>
              <a:uFillTx/>
              <a:latin typeface="Calibri"/>
              <a:ea typeface="ＭＳ Ｐゴシック" charset="-128"/>
            </a:endParaRPr>
          </a:p>
        </p:txBody>
      </p:sp>
      <p:sp>
        <p:nvSpPr>
          <p:cNvPr id="5" name="TextBox 4">
            <a:extLst>
              <a:ext uri="{FF2B5EF4-FFF2-40B4-BE49-F238E27FC236}">
                <a16:creationId xmlns:a16="http://schemas.microsoft.com/office/drawing/2014/main" id="{0A1693AB-EB0A-4B48-B44F-CDC70CC3143B}"/>
              </a:ext>
            </a:extLst>
          </p:cNvPr>
          <p:cNvSpPr txBox="1"/>
          <p:nvPr/>
        </p:nvSpPr>
        <p:spPr>
          <a:xfrm>
            <a:off x="2205" y="6626012"/>
            <a:ext cx="7538261" cy="230749"/>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Global AIDS Monitoring 2021</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2E714BB2-90F6-4C2A-9499-32E36102A7A0}"/>
              </a:ext>
            </a:extLst>
          </p:cNvPr>
          <p:cNvGraphicFramePr>
            <a:graphicFrameLocks/>
          </p:cNvGraphicFramePr>
          <p:nvPr/>
        </p:nvGraphicFramePr>
        <p:xfrm>
          <a:off x="1612232" y="1451560"/>
          <a:ext cx="8903368" cy="5577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5918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856" y="1506050"/>
            <a:ext cx="8402672" cy="504000"/>
          </a:xfrm>
        </p:spPr>
        <p:txBody>
          <a:bodyPr>
            <a:noAutofit/>
          </a:bodyPr>
          <a:lstStyle/>
          <a:p>
            <a:r>
              <a:rPr lang="en-US" dirty="0"/>
              <a:t>Generic competition lowers live-saving ART prices</a:t>
            </a:r>
            <a:endParaRPr lang="en-GB" dirty="0"/>
          </a:p>
        </p:txBody>
      </p:sp>
      <p:graphicFrame>
        <p:nvGraphicFramePr>
          <p:cNvPr id="3" name="Chart 2"/>
          <p:cNvGraphicFramePr>
            <a:graphicFrameLocks/>
          </p:cNvGraphicFramePr>
          <p:nvPr>
            <p:extLst>
              <p:ext uri="{D42A27DB-BD31-4B8C-83A1-F6EECF244321}">
                <p14:modId xmlns:p14="http://schemas.microsoft.com/office/powerpoint/2010/main" val="2516763712"/>
              </p:ext>
            </p:extLst>
          </p:nvPr>
        </p:nvGraphicFramePr>
        <p:xfrm>
          <a:off x="1868795" y="2269184"/>
          <a:ext cx="7344815" cy="4383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323739" y="3723434"/>
            <a:ext cx="1440174" cy="800219"/>
          </a:xfrm>
          <a:prstGeom prst="rect">
            <a:avLst/>
          </a:prstGeom>
          <a:noFill/>
        </p:spPr>
        <p:txBody>
          <a:bodyPr wrap="square" rtlCol="0">
            <a:spAutoFit/>
          </a:bodyPr>
          <a:lstStyle/>
          <a:p>
            <a:r>
              <a:rPr lang="en-US" dirty="0">
                <a:solidFill>
                  <a:srgbClr val="FF5050"/>
                </a:solidFill>
                <a:latin typeface="Arial" pitchFamily="34" charset="0"/>
                <a:cs typeface="Arial" pitchFamily="34" charset="0"/>
              </a:rPr>
              <a:t>X</a:t>
            </a:r>
            <a:r>
              <a:rPr lang="en-US" sz="2800" dirty="0">
                <a:solidFill>
                  <a:srgbClr val="FF5050"/>
                </a:solidFill>
                <a:latin typeface="Arial" pitchFamily="34" charset="0"/>
                <a:cs typeface="Arial" pitchFamily="34" charset="0"/>
              </a:rPr>
              <a:t> 10 </a:t>
            </a:r>
          </a:p>
          <a:p>
            <a:r>
              <a:rPr lang="en-US" dirty="0">
                <a:solidFill>
                  <a:srgbClr val="FF5050"/>
                </a:solidFill>
                <a:latin typeface="Arial" pitchFamily="34" charset="0"/>
                <a:cs typeface="Arial" pitchFamily="34" charset="0"/>
              </a:rPr>
              <a:t>times lower</a:t>
            </a:r>
            <a:endParaRPr lang="en-GB" dirty="0">
              <a:solidFill>
                <a:srgbClr val="FF5050"/>
              </a:solidFill>
              <a:latin typeface="Arial" pitchFamily="34" charset="0"/>
              <a:cs typeface="Arial" pitchFamily="34" charset="0"/>
            </a:endParaRPr>
          </a:p>
        </p:txBody>
      </p:sp>
      <p:sp>
        <p:nvSpPr>
          <p:cNvPr id="9" name="Striped Right Arrow 8"/>
          <p:cNvSpPr/>
          <p:nvPr/>
        </p:nvSpPr>
        <p:spPr>
          <a:xfrm rot="5400000">
            <a:off x="8169605" y="4053205"/>
            <a:ext cx="2232000" cy="144000"/>
          </a:xfrm>
          <a:prstGeom prst="striped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1529780" y="6631220"/>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err="1">
                <a:solidFill>
                  <a:prstClr val="black"/>
                </a:solidFill>
                <a:latin typeface="Arial" panose="020B0604020202020204" pitchFamily="34" charset="0"/>
                <a:cs typeface="Arial" panose="020B0604020202020204" pitchFamily="34" charset="0"/>
              </a:rPr>
              <a:t>Medecins</a:t>
            </a:r>
            <a:r>
              <a:rPr lang="en-US" sz="800" dirty="0">
                <a:solidFill>
                  <a:prstClr val="black"/>
                </a:solidFill>
                <a:latin typeface="Arial" panose="020B0604020202020204" pitchFamily="34" charset="0"/>
                <a:cs typeface="Arial" panose="020B0604020202020204" pitchFamily="34" charset="0"/>
              </a:rPr>
              <a:t> Sans </a:t>
            </a:r>
            <a:r>
              <a:rPr lang="en-US" sz="800" dirty="0" err="1">
                <a:solidFill>
                  <a:prstClr val="black"/>
                </a:solidFill>
                <a:latin typeface="Arial" panose="020B0604020202020204" pitchFamily="34" charset="0"/>
                <a:cs typeface="Arial" panose="020B0604020202020204" pitchFamily="34" charset="0"/>
              </a:rPr>
              <a:t>Frontieres</a:t>
            </a:r>
            <a:r>
              <a:rPr lang="en-US" sz="8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8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3215680" y="2123564"/>
            <a:ext cx="5544616" cy="369332"/>
          </a:xfrm>
          <a:prstGeom prst="rect">
            <a:avLst/>
          </a:prstGeom>
        </p:spPr>
        <p:txBody>
          <a:bodyPr wrap="square">
            <a:spAutoFit/>
          </a:bodyPr>
          <a:lstStyle/>
          <a:p>
            <a:r>
              <a:rPr lang="en-US" dirty="0">
                <a:solidFill>
                  <a:prstClr val="black"/>
                </a:solidFill>
                <a:latin typeface="Arial" pitchFamily="34" charset="0"/>
                <a:cs typeface="Arial" pitchFamily="34" charset="0"/>
              </a:rPr>
              <a:t>Evolution in price of different first-line regimens</a:t>
            </a: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042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693856" y="1484784"/>
            <a:ext cx="8974144" cy="504000"/>
          </a:xfrm>
        </p:spPr>
        <p:txBody>
          <a:bodyPr>
            <a:noAutofit/>
          </a:bodyPr>
          <a:lstStyle/>
          <a:p>
            <a:r>
              <a:rPr lang="en-US" dirty="0"/>
              <a:t>Generic ARVs and impact on government budget: Thailand example </a:t>
            </a:r>
          </a:p>
        </p:txBody>
      </p:sp>
      <p:graphicFrame>
        <p:nvGraphicFramePr>
          <p:cNvPr id="6" name="Table 5"/>
          <p:cNvGraphicFramePr>
            <a:graphicFrameLocks noGrp="1"/>
          </p:cNvGraphicFramePr>
          <p:nvPr>
            <p:extLst>
              <p:ext uri="{D42A27DB-BD31-4B8C-83A1-F6EECF244321}">
                <p14:modId xmlns:p14="http://schemas.microsoft.com/office/powerpoint/2010/main" val="724965101"/>
              </p:ext>
            </p:extLst>
          </p:nvPr>
        </p:nvGraphicFramePr>
        <p:xfrm>
          <a:off x="2059483" y="2319406"/>
          <a:ext cx="8001026" cy="4112052"/>
        </p:xfrm>
        <a:graphic>
          <a:graphicData uri="http://schemas.openxmlformats.org/drawingml/2006/table">
            <a:tbl>
              <a:tblPr/>
              <a:tblGrid>
                <a:gridCol w="2739799">
                  <a:extLst>
                    <a:ext uri="{9D8B030D-6E8A-4147-A177-3AD203B41FA5}">
                      <a16:colId xmlns:a16="http://schemas.microsoft.com/office/drawing/2014/main" val="20000"/>
                    </a:ext>
                  </a:extLst>
                </a:gridCol>
                <a:gridCol w="2739799">
                  <a:extLst>
                    <a:ext uri="{9D8B030D-6E8A-4147-A177-3AD203B41FA5}">
                      <a16:colId xmlns:a16="http://schemas.microsoft.com/office/drawing/2014/main" val="20001"/>
                    </a:ext>
                  </a:extLst>
                </a:gridCol>
                <a:gridCol w="2521428">
                  <a:extLst>
                    <a:ext uri="{9D8B030D-6E8A-4147-A177-3AD203B41FA5}">
                      <a16:colId xmlns:a16="http://schemas.microsoft.com/office/drawing/2014/main" val="20002"/>
                    </a:ext>
                  </a:extLst>
                </a:gridCol>
              </a:tblGrid>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 comparing with originated product price</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Antiretroviral drug (GUL- Government</a:t>
                      </a:r>
                      <a:r>
                        <a:rPr lang="en-US" sz="1800" b="1" baseline="0" dirty="0">
                          <a:solidFill>
                            <a:srgbClr val="000000"/>
                          </a:solidFill>
                          <a:latin typeface="Arial" panose="020B0604020202020204" pitchFamily="34" charset="0"/>
                          <a:ea typeface="Times New Roman"/>
                          <a:cs typeface="Arial" panose="020B0604020202020204" pitchFamily="34" charset="0"/>
                        </a:rPr>
                        <a:t> use of license</a:t>
                      </a:r>
                      <a:r>
                        <a:rPr lang="en-US" sz="1800" b="1" dirty="0">
                          <a:solidFill>
                            <a:srgbClr val="000000"/>
                          </a:solidFill>
                          <a:latin typeface="Arial" panose="020B0604020202020204" pitchFamily="34" charset="0"/>
                          <a:ea typeface="Times New Roman"/>
                          <a:cs typeface="Arial" panose="020B0604020202020204" pitchFamily="34" charset="0"/>
                        </a:rPr>
                        <a:t>)</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062">
                <a:tc row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Year</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grid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002"/>
                  </a:ext>
                </a:extLst>
              </a:tr>
              <a:tr h="385494">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THB</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USD</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2010</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866.3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27.3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2011</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1,732.8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56.8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2012</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2,319.0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74.6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2013</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2,377.1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77.3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2014</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2,870.0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88.4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Total saving</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10,165.2 </a:t>
                      </a:r>
                      <a:endParaRPr lang="en-US" sz="1800" b="1">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338.8 </a:t>
                      </a:r>
                      <a:endParaRPr lang="en-US" sz="1800" b="1" dirty="0">
                        <a:latin typeface="Arial" panose="020B0604020202020204" pitchFamily="34" charset="0"/>
                        <a:ea typeface="Calibri"/>
                        <a:cs typeface="Arial" panose="020B0604020202020204" pitchFamily="34" charset="0"/>
                      </a:endParaRPr>
                    </a:p>
                  </a:txBody>
                  <a:tcPr marL="68580" marR="68580"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1535809" y="6475943"/>
            <a:ext cx="8712968" cy="369332"/>
          </a:xfrm>
          <a:prstGeom prst="rect">
            <a:avLst/>
          </a:prstGeom>
          <a:noFill/>
        </p:spPr>
        <p:txBody>
          <a:bodyPr wrap="square" rtlCol="0">
            <a:spAutoFit/>
          </a:bodyPr>
          <a:lstStyle/>
          <a:p>
            <a:r>
              <a:rPr lang="en-US" sz="900" dirty="0">
                <a:solidFill>
                  <a:prstClr val="black"/>
                </a:solidFill>
                <a:latin typeface="Arial" panose="020B0604020202020204" pitchFamily="34" charset="0"/>
                <a:cs typeface="Arial" panose="020B0604020202020204" pitchFamily="34" charset="0"/>
              </a:rPr>
              <a:t>Source: Presentation by </a:t>
            </a:r>
            <a:r>
              <a:rPr lang="en-US" sz="900" dirty="0" err="1">
                <a:solidFill>
                  <a:prstClr val="black"/>
                </a:solidFill>
                <a:latin typeface="Arial" panose="020B0604020202020204" pitchFamily="34" charset="0"/>
                <a:cs typeface="Arial" panose="020B0604020202020204" pitchFamily="34" charset="0"/>
              </a:rPr>
              <a:t>Chutima</a:t>
            </a:r>
            <a:r>
              <a:rPr lang="en-US" sz="900" dirty="0">
                <a:solidFill>
                  <a:prstClr val="black"/>
                </a:solidFill>
                <a:latin typeface="Arial" panose="020B0604020202020204" pitchFamily="34" charset="0"/>
                <a:cs typeface="Arial" panose="020B0604020202020204" pitchFamily="34" charset="0"/>
              </a:rPr>
              <a:t> </a:t>
            </a:r>
            <a:r>
              <a:rPr lang="en-US" sz="900" dirty="0" err="1">
                <a:solidFill>
                  <a:prstClr val="black"/>
                </a:solidFill>
                <a:latin typeface="Arial" panose="020B0604020202020204" pitchFamily="34" charset="0"/>
                <a:cs typeface="Arial" panose="020B0604020202020204" pitchFamily="34" charset="0"/>
              </a:rPr>
              <a:t>Akaleephan</a:t>
            </a:r>
            <a:r>
              <a:rPr lang="en-US" sz="900" dirty="0">
                <a:solidFill>
                  <a:prstClr val="black"/>
                </a:solidFill>
                <a:latin typeface="Arial" panose="020B0604020202020204" pitchFamily="34" charset="0"/>
                <a:cs typeface="Arial" panose="020B0604020202020204" pitchFamily="34" charset="0"/>
              </a:rPr>
              <a:t> presented at the Regional Experts Consultation on Access to Affordable Medicines, Diagnostics and Vaccines in Bangkok, March 2016 based on NHSO Thailand data</a:t>
            </a:r>
            <a:endParaRPr lang="en-GB" sz="9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2063552" y="6035191"/>
            <a:ext cx="7992888" cy="396000"/>
          </a:xfrm>
          <a:prstGeom prst="rect">
            <a:avLst/>
          </a:prstGeom>
          <a:noFill/>
          <a:ln w="25400" cap="flat" cmpd="sng" algn="ctr">
            <a:solidFill>
              <a:srgbClr val="FF5050"/>
            </a:solidFill>
            <a:prstDash val="sysDash"/>
          </a:ln>
          <a:effectLst>
            <a:outerShdw blurRad="40000" sx="1000" sy="1000" rotWithShape="0">
              <a:srgbClr val="000000"/>
            </a:outerShdw>
          </a:effectLst>
        </p:spPr>
        <p:txBody>
          <a:bodyPr rtlCol="0" anchor="ctr"/>
          <a:lstStyle/>
          <a:p>
            <a:pPr algn="ctr">
              <a:defRPr/>
            </a:pPr>
            <a:endParaRPr lang="en-GB" kern="0">
              <a:solidFill>
                <a:prstClr val="white"/>
              </a:solidFill>
            </a:endParaRPr>
          </a:p>
        </p:txBody>
      </p:sp>
    </p:spTree>
    <p:extLst>
      <p:ext uri="{BB962C8B-B14F-4D97-AF65-F5344CB8AC3E}">
        <p14:creationId xmlns:p14="http://schemas.microsoft.com/office/powerpoint/2010/main" val="20410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
          <p:cNvSpPr txBox="1"/>
          <p:nvPr/>
        </p:nvSpPr>
        <p:spPr>
          <a:xfrm rot="16200000">
            <a:off x="1387467" y="4060092"/>
            <a:ext cx="2781298" cy="276999"/>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200" b="1" i="0" u="none" strike="noStrike" kern="1200" baseline="0">
                <a:solidFill>
                  <a:sysClr val="windowText" lastClr="000000"/>
                </a:solidFill>
                <a:latin typeface="Arial" pitchFamily="34" charset="0"/>
                <a:ea typeface="+mn-ea"/>
                <a:cs typeface="Arial" pitchFamily="34" charset="0"/>
              </a:defRPr>
            </a:pPr>
            <a:r>
              <a:rPr lang="en-GB" sz="1200" b="1">
                <a:solidFill>
                  <a:sysClr val="windowText" lastClr="000000"/>
                </a:solidFill>
                <a:latin typeface="Arial" pitchFamily="34" charset="0"/>
                <a:cs typeface="Arial" pitchFamily="34" charset="0"/>
              </a:rPr>
              <a:t>US$ per person per year</a:t>
            </a:r>
          </a:p>
        </p:txBody>
      </p:sp>
      <p:grpSp>
        <p:nvGrpSpPr>
          <p:cNvPr id="27" name="Group 26">
            <a:extLst>
              <a:ext uri="{FF2B5EF4-FFF2-40B4-BE49-F238E27FC236}">
                <a16:creationId xmlns:a16="http://schemas.microsoft.com/office/drawing/2014/main" id="{EF73115E-1218-45AF-96DD-CCA4E45A7F20}"/>
              </a:ext>
            </a:extLst>
          </p:cNvPr>
          <p:cNvGrpSpPr/>
          <p:nvPr/>
        </p:nvGrpSpPr>
        <p:grpSpPr>
          <a:xfrm>
            <a:off x="2639616" y="2708921"/>
            <a:ext cx="6948000" cy="3672000"/>
            <a:chOff x="1115616" y="2708921"/>
            <a:chExt cx="6948000" cy="3672000"/>
          </a:xfrm>
        </p:grpSpPr>
        <p:graphicFrame>
          <p:nvGraphicFramePr>
            <p:cNvPr id="5" name="Chart 4"/>
            <p:cNvGraphicFramePr>
              <a:graphicFrameLocks/>
            </p:cNvGraphicFramePr>
            <p:nvPr>
              <p:extLst>
                <p:ext uri="{D42A27DB-BD31-4B8C-83A1-F6EECF244321}">
                  <p14:modId xmlns:p14="http://schemas.microsoft.com/office/powerpoint/2010/main" val="1580852183"/>
                </p:ext>
              </p:extLst>
            </p:nvPr>
          </p:nvGraphicFramePr>
          <p:xfrm>
            <a:off x="1115616" y="2708921"/>
            <a:ext cx="6948000" cy="36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950547" y="3150369"/>
              <a:ext cx="3454032" cy="1978671"/>
              <a:chOff x="1695451" y="419100"/>
              <a:chExt cx="3191475" cy="1878525"/>
            </a:xfrm>
          </p:grpSpPr>
          <p:grpSp>
            <p:nvGrpSpPr>
              <p:cNvPr id="7" name="Group 6"/>
              <p:cNvGrpSpPr/>
              <p:nvPr/>
            </p:nvGrpSpPr>
            <p:grpSpPr>
              <a:xfrm>
                <a:off x="1771651" y="419100"/>
                <a:ext cx="3115275" cy="1878525"/>
                <a:chOff x="1771651" y="419100"/>
                <a:chExt cx="3115275" cy="1878525"/>
              </a:xfrm>
            </p:grpSpPr>
            <p:sp>
              <p:nvSpPr>
                <p:cNvPr id="16" name="Rectangle 15"/>
                <p:cNvSpPr/>
                <p:nvPr/>
              </p:nvSpPr>
              <p:spPr>
                <a:xfrm>
                  <a:off x="1771651" y="419100"/>
                  <a:ext cx="1866900" cy="1323975"/>
                </a:xfrm>
                <a:prstGeom prst="rect">
                  <a:avLst/>
                </a:prstGeom>
                <a:noFill/>
                <a:ln w="19050" cap="flat" cmpd="sng" algn="ctr">
                  <a:solidFill>
                    <a:srgbClr val="00CCFF"/>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0">
                    <a:solidFill>
                      <a:sysClr val="window" lastClr="FFFFFF"/>
                    </a:solidFill>
                  </a:endParaRPr>
                </a:p>
              </p:txBody>
            </p:sp>
            <p:cxnSp>
              <p:nvCxnSpPr>
                <p:cNvPr id="17" name="Straight Connector 16"/>
                <p:cNvCxnSpPr/>
                <p:nvPr/>
              </p:nvCxnSpPr>
              <p:spPr>
                <a:xfrm>
                  <a:off x="3590926" y="419100"/>
                  <a:ext cx="1296000" cy="0"/>
                </a:xfrm>
                <a:prstGeom prst="line">
                  <a:avLst/>
                </a:prstGeom>
                <a:noFill/>
                <a:ln w="19050" cap="flat" cmpd="sng" algn="ctr">
                  <a:solidFill>
                    <a:srgbClr val="00CCFF"/>
                  </a:solidFill>
                  <a:prstDash val="sysDash"/>
                  <a:miter lim="800000"/>
                </a:ln>
                <a:effectLst/>
              </p:spPr>
            </p:cxnSp>
            <p:cxnSp>
              <p:nvCxnSpPr>
                <p:cNvPr id="18" name="Straight Connector 17"/>
                <p:cNvCxnSpPr/>
                <p:nvPr/>
              </p:nvCxnSpPr>
              <p:spPr>
                <a:xfrm rot="5400000">
                  <a:off x="1465951" y="1991625"/>
                  <a:ext cx="612000" cy="0"/>
                </a:xfrm>
                <a:prstGeom prst="line">
                  <a:avLst/>
                </a:prstGeom>
                <a:noFill/>
                <a:ln w="19050" cap="flat" cmpd="sng" algn="ctr">
                  <a:solidFill>
                    <a:srgbClr val="00CCFF"/>
                  </a:solidFill>
                  <a:prstDash val="sysDash"/>
                  <a:miter lim="800000"/>
                </a:ln>
                <a:effectLst/>
              </p:spPr>
            </p:cxnSp>
          </p:grpSp>
          <p:grpSp>
            <p:nvGrpSpPr>
              <p:cNvPr id="8" name="Group 7"/>
              <p:cNvGrpSpPr/>
              <p:nvPr/>
            </p:nvGrpSpPr>
            <p:grpSpPr>
              <a:xfrm>
                <a:off x="1695451" y="657225"/>
                <a:ext cx="2847975" cy="1572067"/>
                <a:chOff x="1695451" y="657225"/>
                <a:chExt cx="2847975" cy="1572067"/>
              </a:xfrm>
            </p:grpSpPr>
            <p:sp>
              <p:nvSpPr>
                <p:cNvPr id="9" name="Chevron 8"/>
                <p:cNvSpPr/>
                <p:nvPr/>
              </p:nvSpPr>
              <p:spPr>
                <a:xfrm>
                  <a:off x="2714625" y="1666875"/>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0">
                    <a:solidFill>
                      <a:sysClr val="windowText" lastClr="000000"/>
                    </a:solidFill>
                  </a:endParaRPr>
                </a:p>
              </p:txBody>
            </p:sp>
            <p:grpSp>
              <p:nvGrpSpPr>
                <p:cNvPr id="10" name="Group 9"/>
                <p:cNvGrpSpPr/>
                <p:nvPr/>
              </p:nvGrpSpPr>
              <p:grpSpPr>
                <a:xfrm>
                  <a:off x="1695451" y="657225"/>
                  <a:ext cx="2847975" cy="496739"/>
                  <a:chOff x="1695451" y="657225"/>
                  <a:chExt cx="2847975" cy="496739"/>
                </a:xfrm>
              </p:grpSpPr>
              <p:sp>
                <p:nvSpPr>
                  <p:cNvPr id="12" name="TextBox 6"/>
                  <p:cNvSpPr txBox="1"/>
                  <p:nvPr/>
                </p:nvSpPr>
                <p:spPr>
                  <a:xfrm>
                    <a:off x="3648076" y="657225"/>
                    <a:ext cx="895350" cy="4967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5050"/>
                        </a:solidFill>
                        <a:latin typeface="Arial" pitchFamily="34" charset="0"/>
                        <a:cs typeface="Arial" pitchFamily="34" charset="0"/>
                      </a:rPr>
                      <a:t>X</a:t>
                    </a:r>
                    <a:r>
                      <a:rPr lang="en-US" sz="2800" b="1" dirty="0">
                        <a:solidFill>
                          <a:srgbClr val="FF5050"/>
                        </a:solidFill>
                        <a:latin typeface="Arial" pitchFamily="34" charset="0"/>
                        <a:cs typeface="Arial" pitchFamily="34" charset="0"/>
                      </a:rPr>
                      <a:t>6.5</a:t>
                    </a:r>
                    <a:r>
                      <a:rPr lang="en-US" b="1" kern="0" dirty="0">
                        <a:solidFill>
                          <a:srgbClr val="FF5050"/>
                        </a:solidFill>
                        <a:latin typeface="Arial" pitchFamily="34" charset="0"/>
                        <a:cs typeface="Arial" pitchFamily="34" charset="0"/>
                      </a:rPr>
                      <a:t> </a:t>
                    </a:r>
                    <a:endParaRPr lang="en-GB" b="1" kern="0" dirty="0">
                      <a:solidFill>
                        <a:srgbClr val="FF5050"/>
                      </a:solidFill>
                      <a:latin typeface="Arial" pitchFamily="34" charset="0"/>
                      <a:cs typeface="Arial" pitchFamily="34" charset="0"/>
                    </a:endParaRPr>
                  </a:p>
                </p:txBody>
              </p:sp>
              <p:sp>
                <p:nvSpPr>
                  <p:cNvPr id="13" name="Chevron 12"/>
                  <p:cNvSpPr/>
                  <p:nvPr/>
                </p:nvSpPr>
                <p:spPr>
                  <a:xfrm rot="16200000">
                    <a:off x="3609976" y="872588"/>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kern="0">
                      <a:solidFill>
                        <a:sysClr val="windowText" lastClr="000000"/>
                      </a:solidFill>
                    </a:endParaRPr>
                  </a:p>
                </p:txBody>
              </p:sp>
              <p:sp>
                <p:nvSpPr>
                  <p:cNvPr id="14" name="Chevron 13"/>
                  <p:cNvSpPr/>
                  <p:nvPr/>
                </p:nvSpPr>
                <p:spPr>
                  <a:xfrm rot="16200000">
                    <a:off x="1731451" y="872587"/>
                    <a:ext cx="72000" cy="144000"/>
                  </a:xfrm>
                  <a:prstGeom prst="chevron">
                    <a:avLst/>
                  </a:prstGeom>
                  <a:solidFill>
                    <a:srgbClr val="00CC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kern="0">
                      <a:solidFill>
                        <a:sysClr val="windowText" lastClr="000000"/>
                      </a:solidFill>
                    </a:endParaRPr>
                  </a:p>
                </p:txBody>
              </p:sp>
              <p:sp>
                <p:nvSpPr>
                  <p:cNvPr id="15" name="TextBox 6"/>
                  <p:cNvSpPr txBox="1"/>
                  <p:nvPr/>
                </p:nvSpPr>
                <p:spPr>
                  <a:xfrm>
                    <a:off x="1743075" y="657225"/>
                    <a:ext cx="1104901" cy="4967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dirty="0">
                        <a:solidFill>
                          <a:srgbClr val="FF5050"/>
                        </a:solidFill>
                        <a:latin typeface="Arial" pitchFamily="34" charset="0"/>
                        <a:cs typeface="Arial" pitchFamily="34" charset="0"/>
                      </a:rPr>
                      <a:t>X</a:t>
                    </a:r>
                    <a:r>
                      <a:rPr lang="en-US" sz="2800" b="1" dirty="0">
                        <a:solidFill>
                          <a:srgbClr val="FF5050"/>
                        </a:solidFill>
                        <a:latin typeface="Arial" pitchFamily="34" charset="0"/>
                        <a:cs typeface="Arial" pitchFamily="34" charset="0"/>
                      </a:rPr>
                      <a:t>17.4</a:t>
                    </a:r>
                    <a:r>
                      <a:rPr lang="en-US" sz="1800" b="1" dirty="0">
                        <a:solidFill>
                          <a:srgbClr val="FF5050"/>
                        </a:solidFill>
                        <a:latin typeface="Arial" pitchFamily="34" charset="0"/>
                        <a:cs typeface="Arial" pitchFamily="34" charset="0"/>
                      </a:rPr>
                      <a:t> </a:t>
                    </a:r>
                    <a:endParaRPr lang="en-GB" sz="1800" b="1" dirty="0">
                      <a:solidFill>
                        <a:srgbClr val="FF5050"/>
                      </a:solidFill>
                      <a:latin typeface="Arial" pitchFamily="34" charset="0"/>
                      <a:cs typeface="Arial" pitchFamily="34" charset="0"/>
                    </a:endParaRPr>
                  </a:p>
                </p:txBody>
              </p:sp>
            </p:grpSp>
            <p:sp>
              <p:nvSpPr>
                <p:cNvPr id="11" name="TextBox 6"/>
                <p:cNvSpPr txBox="1"/>
                <p:nvPr/>
              </p:nvSpPr>
              <p:spPr>
                <a:xfrm>
                  <a:off x="2286001" y="1724025"/>
                  <a:ext cx="895350" cy="5052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dirty="0">
                      <a:solidFill>
                        <a:srgbClr val="FF9933"/>
                      </a:solidFill>
                      <a:latin typeface="Arial" pitchFamily="34" charset="0"/>
                      <a:cs typeface="Arial" pitchFamily="34" charset="0"/>
                    </a:rPr>
                    <a:t>X</a:t>
                  </a:r>
                  <a:r>
                    <a:rPr lang="en-US" sz="2800" b="1" dirty="0">
                      <a:solidFill>
                        <a:srgbClr val="FF9933"/>
                      </a:solidFill>
                      <a:latin typeface="Arial" pitchFamily="34" charset="0"/>
                      <a:cs typeface="Arial" pitchFamily="34" charset="0"/>
                    </a:rPr>
                    <a:t>2.7</a:t>
                  </a:r>
                  <a:r>
                    <a:rPr lang="en-US" sz="1800" b="1" dirty="0">
                      <a:solidFill>
                        <a:srgbClr val="FF9933"/>
                      </a:solidFill>
                      <a:latin typeface="Arial" pitchFamily="34" charset="0"/>
                      <a:cs typeface="Arial" pitchFamily="34" charset="0"/>
                    </a:rPr>
                    <a:t> </a:t>
                  </a:r>
                  <a:endParaRPr lang="en-GB" sz="1800" b="1" dirty="0">
                    <a:solidFill>
                      <a:srgbClr val="FF9933"/>
                    </a:solidFill>
                    <a:latin typeface="Arial" pitchFamily="34" charset="0"/>
                    <a:cs typeface="Arial" pitchFamily="34" charset="0"/>
                  </a:endParaRPr>
                </a:p>
              </p:txBody>
            </p:sp>
          </p:grpSp>
        </p:grpSp>
        <p:grpSp>
          <p:nvGrpSpPr>
            <p:cNvPr id="23" name="Group 22"/>
            <p:cNvGrpSpPr/>
            <p:nvPr/>
          </p:nvGrpSpPr>
          <p:grpSpPr>
            <a:xfrm>
              <a:off x="2088039" y="5445035"/>
              <a:ext cx="5893794" cy="288228"/>
              <a:chOff x="2014121" y="5049629"/>
              <a:chExt cx="5445780" cy="239435"/>
            </a:xfrm>
          </p:grpSpPr>
          <p:sp>
            <p:nvSpPr>
              <p:cNvPr id="20" name="TextBox 6"/>
              <p:cNvSpPr txBox="1"/>
              <p:nvPr/>
            </p:nvSpPr>
            <p:spPr>
              <a:xfrm>
                <a:off x="2014121" y="5049632"/>
                <a:ext cx="1689137"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33CCCC"/>
                    </a:solidFill>
                    <a:latin typeface="Arial" pitchFamily="34" charset="0"/>
                    <a:cs typeface="Arial" pitchFamily="34" charset="0"/>
                  </a:rPr>
                  <a:t>First-line regimen </a:t>
                </a:r>
                <a:endParaRPr lang="en-GB" sz="1400" b="1" dirty="0">
                  <a:solidFill>
                    <a:srgbClr val="33CCCC"/>
                  </a:solidFill>
                  <a:latin typeface="Arial" pitchFamily="34" charset="0"/>
                  <a:cs typeface="Arial" pitchFamily="34" charset="0"/>
                </a:endParaRPr>
              </a:p>
            </p:txBody>
          </p:sp>
          <p:sp>
            <p:nvSpPr>
              <p:cNvPr id="21" name="TextBox 6"/>
              <p:cNvSpPr txBox="1"/>
              <p:nvPr/>
            </p:nvSpPr>
            <p:spPr>
              <a:xfrm>
                <a:off x="3683451" y="5049629"/>
                <a:ext cx="1993744" cy="239435"/>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FF9933"/>
                    </a:solidFill>
                    <a:latin typeface="Arial" pitchFamily="34" charset="0"/>
                    <a:cs typeface="Arial" pitchFamily="34" charset="0"/>
                  </a:rPr>
                  <a:t>Second-line regimen </a:t>
                </a:r>
                <a:endParaRPr lang="en-GB" sz="1400" b="1" dirty="0">
                  <a:solidFill>
                    <a:srgbClr val="FF9933"/>
                  </a:solidFill>
                  <a:latin typeface="Arial" pitchFamily="34" charset="0"/>
                  <a:cs typeface="Arial" pitchFamily="34" charset="0"/>
                </a:endParaRPr>
              </a:p>
            </p:txBody>
          </p:sp>
          <p:sp>
            <p:nvSpPr>
              <p:cNvPr id="22" name="TextBox 6"/>
              <p:cNvSpPr txBox="1"/>
              <p:nvPr/>
            </p:nvSpPr>
            <p:spPr>
              <a:xfrm>
                <a:off x="5673943" y="5049633"/>
                <a:ext cx="1785958" cy="239431"/>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b="1" dirty="0">
                    <a:solidFill>
                      <a:srgbClr val="FF5050"/>
                    </a:solidFill>
                    <a:latin typeface="Arial" pitchFamily="34" charset="0"/>
                    <a:cs typeface="Arial" pitchFamily="34" charset="0"/>
                  </a:rPr>
                  <a:t>Third-line regimen </a:t>
                </a:r>
                <a:endParaRPr lang="en-GB" sz="1400" b="1" dirty="0">
                  <a:solidFill>
                    <a:srgbClr val="FF5050"/>
                  </a:solidFill>
                  <a:latin typeface="Arial" pitchFamily="34" charset="0"/>
                  <a:cs typeface="Arial" pitchFamily="34" charset="0"/>
                </a:endParaRPr>
              </a:p>
            </p:txBody>
          </p:sp>
        </p:grpSp>
      </p:grpSp>
      <p:sp>
        <p:nvSpPr>
          <p:cNvPr id="24" name="TextBox 23"/>
          <p:cNvSpPr txBox="1"/>
          <p:nvPr/>
        </p:nvSpPr>
        <p:spPr>
          <a:xfrm>
            <a:off x="39842" y="6613635"/>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err="1">
                <a:solidFill>
                  <a:prstClr val="black"/>
                </a:solidFill>
                <a:latin typeface="Arial" panose="020B0604020202020204" pitchFamily="34" charset="0"/>
                <a:cs typeface="Arial" panose="020B0604020202020204" pitchFamily="34" charset="0"/>
              </a:rPr>
              <a:t>Medecins</a:t>
            </a:r>
            <a:r>
              <a:rPr lang="en-US" sz="800" dirty="0">
                <a:solidFill>
                  <a:prstClr val="black"/>
                </a:solidFill>
                <a:latin typeface="Arial" panose="020B0604020202020204" pitchFamily="34" charset="0"/>
                <a:cs typeface="Arial" panose="020B0604020202020204" pitchFamily="34" charset="0"/>
              </a:rPr>
              <a:t> Sans </a:t>
            </a:r>
            <a:r>
              <a:rPr lang="en-US" sz="800" dirty="0" err="1">
                <a:solidFill>
                  <a:prstClr val="black"/>
                </a:solidFill>
                <a:latin typeface="Arial" panose="020B0604020202020204" pitchFamily="34" charset="0"/>
                <a:cs typeface="Arial" panose="020B0604020202020204" pitchFamily="34" charset="0"/>
              </a:rPr>
              <a:t>Frontieres</a:t>
            </a:r>
            <a:r>
              <a:rPr lang="en-US" sz="8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800" dirty="0">
              <a:solidFill>
                <a:prstClr val="black"/>
              </a:solidFill>
              <a:latin typeface="Arial" panose="020B0604020202020204" pitchFamily="34" charset="0"/>
              <a:cs typeface="Arial" panose="020B0604020202020204" pitchFamily="34" charset="0"/>
            </a:endParaRPr>
          </a:p>
        </p:txBody>
      </p:sp>
      <p:sp>
        <p:nvSpPr>
          <p:cNvPr id="25" name="Title 24"/>
          <p:cNvSpPr>
            <a:spLocks noGrp="1"/>
          </p:cNvSpPr>
          <p:nvPr>
            <p:ph type="title"/>
          </p:nvPr>
        </p:nvSpPr>
        <p:spPr>
          <a:xfrm>
            <a:off x="335360" y="1518447"/>
            <a:ext cx="11593288" cy="777268"/>
          </a:xfrm>
        </p:spPr>
        <p:txBody>
          <a:bodyPr/>
          <a:lstStyle/>
          <a:p>
            <a:r>
              <a:rPr lang="en-US" dirty="0"/>
              <a:t>Newer, more effective, less toxic medicines often unaffordable for the poor and developing countries</a:t>
            </a:r>
            <a:endParaRPr lang="en-GB" dirty="0"/>
          </a:p>
        </p:txBody>
      </p:sp>
    </p:spTree>
    <p:extLst>
      <p:ext uri="{BB962C8B-B14F-4D97-AF65-F5344CB8AC3E}">
        <p14:creationId xmlns:p14="http://schemas.microsoft.com/office/powerpoint/2010/main" val="6527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507814"/>
            <a:ext cx="11089232" cy="504000"/>
          </a:xfrm>
        </p:spPr>
        <p:txBody>
          <a:bodyPr>
            <a:noAutofit/>
          </a:bodyPr>
          <a:lstStyle/>
          <a:p>
            <a:r>
              <a:rPr lang="en-US" dirty="0"/>
              <a:t>High out of pocket health payment in countries with highest HIV burden</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6826990"/>
              </p:ext>
            </p:extLst>
          </p:nvPr>
        </p:nvGraphicFramePr>
        <p:xfrm>
          <a:off x="1703514" y="2090898"/>
          <a:ext cx="8784976" cy="4536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1344" y="6616261"/>
            <a:ext cx="8526660" cy="215444"/>
          </a:xfrm>
          <a:prstGeom prst="rect">
            <a:avLst/>
          </a:prstGeom>
          <a:noFill/>
        </p:spPr>
        <p:txBody>
          <a:bodyPr wrap="square" rtlCol="0">
            <a:spAutoFit/>
          </a:bodyPr>
          <a:lstStyle/>
          <a:p>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a:t>
            </a:r>
            <a:r>
              <a:rPr lang="en-US" sz="800" dirty="0">
                <a:solidFill>
                  <a:prstClr val="black"/>
                </a:solidFill>
                <a:latin typeface="Arial" panose="020B0604020202020204" pitchFamily="34" charset="0"/>
                <a:cs typeface="Arial" panose="020B0604020202020204" pitchFamily="34" charset="0"/>
                <a:hlinkClick r:id="rId5"/>
              </a:rPr>
              <a:t>http://www.who.int/gho/database/en/</a:t>
            </a:r>
            <a:r>
              <a:rPr lang="en-US" sz="800" dirty="0">
                <a:solidFill>
                  <a:prstClr val="black"/>
                </a:solidFill>
                <a:latin typeface="Arial" panose="020B0604020202020204" pitchFamily="34" charset="0"/>
                <a:cs typeface="Arial" panose="020B0604020202020204" pitchFamily="34" charset="0"/>
              </a:rPr>
              <a:t> </a:t>
            </a:r>
            <a:endParaRPr lang="en-GB" sz="800" dirty="0">
              <a:solidFill>
                <a:prstClr val="black"/>
              </a:solidFill>
              <a:latin typeface="Arial" panose="020B0604020202020204" pitchFamily="34" charset="0"/>
              <a:cs typeface="Arial" panose="020B0604020202020204" pitchFamily="34" charset="0"/>
            </a:endParaRPr>
          </a:p>
        </p:txBody>
      </p:sp>
      <p:sp>
        <p:nvSpPr>
          <p:cNvPr id="6" name="TextBox 2"/>
          <p:cNvSpPr txBox="1"/>
          <p:nvPr/>
        </p:nvSpPr>
        <p:spPr>
          <a:xfrm>
            <a:off x="2855640" y="2257128"/>
            <a:ext cx="6408712" cy="307777"/>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sz="1200" b="1" i="0" u="none" strike="noStrike" kern="1200" baseline="0">
                <a:solidFill>
                  <a:sysClr val="windowText" lastClr="000000"/>
                </a:solidFill>
                <a:latin typeface="Arial" pitchFamily="34" charset="0"/>
                <a:ea typeface="+mn-ea"/>
                <a:cs typeface="Arial" pitchFamily="34" charset="0"/>
              </a:defRPr>
            </a:pPr>
            <a:r>
              <a:rPr lang="en-GB" sz="1400" b="1" dirty="0">
                <a:solidFill>
                  <a:sysClr val="windowText" lastClr="000000"/>
                </a:solidFill>
                <a:latin typeface="Arial" pitchFamily="34" charset="0"/>
                <a:cs typeface="Arial" pitchFamily="34" charset="0"/>
              </a:rPr>
              <a:t>Out-of-pocket payment as % of total health expenditure</a:t>
            </a:r>
          </a:p>
        </p:txBody>
      </p:sp>
    </p:spTree>
    <p:extLst>
      <p:ext uri="{BB962C8B-B14F-4D97-AF65-F5344CB8AC3E}">
        <p14:creationId xmlns:p14="http://schemas.microsoft.com/office/powerpoint/2010/main" val="68563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PMTCT</a:t>
            </a:r>
          </a:p>
        </p:txBody>
      </p:sp>
    </p:spTree>
    <p:extLst>
      <p:ext uri="{BB962C8B-B14F-4D97-AF65-F5344CB8AC3E}">
        <p14:creationId xmlns:p14="http://schemas.microsoft.com/office/powerpoint/2010/main" val="57523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34"/>
          <p:cNvSpPr txBox="1"/>
          <p:nvPr/>
        </p:nvSpPr>
        <p:spPr>
          <a:xfrm>
            <a:off x="407303" y="1305533"/>
            <a:ext cx="11373931" cy="11047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marL="0" marR="0" lvl="0" indent="0" algn="ctr" defTabSz="914126" rtl="0" eaLnBrk="1" fontAlgn="auto" latinLnBrk="0" hangingPunct="1">
              <a:lnSpc>
                <a:spcPct val="100000"/>
              </a:lnSpc>
              <a:spcBef>
                <a:spcPct val="0"/>
              </a:spcBef>
              <a:spcAft>
                <a:spcPts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Though </a:t>
            </a:r>
            <a:r>
              <a:rPr kumimoji="0" lang="en-US" sz="2799"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new HIV infections </a:t>
            </a:r>
            <a:r>
              <a:rPr kumimoji="0" lang="en-US" sz="2799"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among </a:t>
            </a:r>
            <a:r>
              <a:rPr kumimoji="0" lang="en-US" sz="2799"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children</a:t>
            </a:r>
            <a:r>
              <a:rPr kumimoji="0" lang="en-US" sz="2799"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 in Asia and the Pacific declined by 32%, the region still missed the 2020 Fast-Track target by 11 000</a:t>
            </a:r>
          </a:p>
        </p:txBody>
      </p:sp>
      <p:sp>
        <p:nvSpPr>
          <p:cNvPr id="9" name="Rectangle 8">
            <a:extLst>
              <a:ext uri="{FF2B5EF4-FFF2-40B4-BE49-F238E27FC236}">
                <a16:creationId xmlns:a16="http://schemas.microsoft.com/office/drawing/2014/main" id="{DA31D58D-3F3B-4632-A0BC-9C6E1A054E02}"/>
              </a:ext>
            </a:extLst>
          </p:cNvPr>
          <p:cNvSpPr/>
          <p:nvPr/>
        </p:nvSpPr>
        <p:spPr>
          <a:xfrm>
            <a:off x="6235569" y="6548680"/>
            <a:ext cx="3576930" cy="253824"/>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*90% reduction of new HIV infections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4304" y="2409643"/>
            <a:ext cx="8768689" cy="399965"/>
          </a:xfrm>
          <a:prstGeom prst="rect">
            <a:avLst/>
          </a:prstGeom>
          <a:noFill/>
        </p:spPr>
        <p:txBody>
          <a:bodyPr wrap="square"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among children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7" name="Chart 6">
            <a:extLst>
              <a:ext uri="{FF2B5EF4-FFF2-40B4-BE49-F238E27FC236}">
                <a16:creationId xmlns:a16="http://schemas.microsoft.com/office/drawing/2014/main" id="{152DCF2E-C820-4CD0-90C4-A3DF9B79322F}"/>
              </a:ext>
            </a:extLst>
          </p:cNvPr>
          <p:cNvGraphicFramePr>
            <a:graphicFrameLocks/>
          </p:cNvGraphicFramePr>
          <p:nvPr/>
        </p:nvGraphicFramePr>
        <p:xfrm>
          <a:off x="1054908" y="2612160"/>
          <a:ext cx="10082185" cy="4122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9472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45795" y="2438418"/>
            <a:ext cx="11942741" cy="693986"/>
          </a:xfrm>
          <a:prstGeom prst="rect">
            <a:avLst/>
          </a:prstGeom>
          <a:noFill/>
        </p:spPr>
        <p:txBody>
          <a:bodyPr wrap="square" lIns="108297" tIns="54144" rIns="108297" bIns="54144" rtlCol="0">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Arial"/>
                <a:ea typeface="+mn-ea"/>
                <a:cs typeface="Arial" pitchFamily="34" charset="0"/>
              </a:rPr>
              <a:t>Prevention of mother-to-child transmission (PMTCT) coverage, </a:t>
            </a:r>
          </a:p>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Arial"/>
                <a:ea typeface="+mn-ea"/>
                <a:cs typeface="Arial" pitchFamily="34" charset="0"/>
              </a:rPr>
              <a:t>Global and Asia and the Pacific, 2010-2020</a:t>
            </a:r>
            <a:endParaRPr kumimoji="0" lang="en-GB" sz="19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5" name="Title 1"/>
          <p:cNvSpPr>
            <a:spLocks noGrp="1"/>
          </p:cNvSpPr>
          <p:nvPr>
            <p:ph type="title"/>
          </p:nvPr>
        </p:nvSpPr>
        <p:spPr>
          <a:xfrm>
            <a:off x="337444" y="1485115"/>
            <a:ext cx="11679775" cy="504000"/>
          </a:xfrm>
          <a:prstGeom prst="rect">
            <a:avLst/>
          </a:prstGeom>
        </p:spPr>
        <p:txBody>
          <a:bodyPr>
            <a:noAutofit/>
          </a:bodyPr>
          <a:lstStyle/>
          <a:p>
            <a:pPr eaLnBrk="1" hangingPunct="1"/>
            <a:r>
              <a:rPr lang="en-US" dirty="0"/>
              <a:t>Efforts are needed to eliminate new HIV infections among children (0-14 years) in Asia and the Pacific </a:t>
            </a:r>
            <a:endParaRPr lang="en-GB" dirty="0"/>
          </a:p>
        </p:txBody>
      </p:sp>
      <p:graphicFrame>
        <p:nvGraphicFramePr>
          <p:cNvPr id="6" name="Chart 5"/>
          <p:cNvGraphicFramePr>
            <a:graphicFrameLocks/>
          </p:cNvGraphicFramePr>
          <p:nvPr/>
        </p:nvGraphicFramePr>
        <p:xfrm>
          <a:off x="481407" y="3030130"/>
          <a:ext cx="11229187" cy="30992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81CCD45-7D44-44CC-8491-9A619576AC8B}"/>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829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41771" y="1269147"/>
            <a:ext cx="11805042" cy="504000"/>
          </a:xfrm>
        </p:spPr>
        <p:txBody>
          <a:bodyPr/>
          <a:lstStyle/>
          <a:p>
            <a:r>
              <a:rPr lang="en-GB" dirty="0"/>
              <a:t>Towards ending AIDS in children starts with mothers: time to improve linkages and prevent leakages </a:t>
            </a:r>
          </a:p>
        </p:txBody>
      </p:sp>
      <p:sp>
        <p:nvSpPr>
          <p:cNvPr id="8" name="Rectangle 7">
            <a:extLst>
              <a:ext uri="{FF2B5EF4-FFF2-40B4-BE49-F238E27FC236}">
                <a16:creationId xmlns:a16="http://schemas.microsoft.com/office/drawing/2014/main" id="{E030BAF8-A76D-4C07-AD60-522FC475870E}"/>
              </a:ext>
            </a:extLst>
          </p:cNvPr>
          <p:cNvSpPr/>
          <p:nvPr/>
        </p:nvSpPr>
        <p:spPr>
          <a:xfrm>
            <a:off x="1020611" y="2277139"/>
            <a:ext cx="10150778" cy="350784"/>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Service cascade of prevention of mother-to-child </a:t>
            </a: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transmission</a:t>
            </a:r>
            <a:r>
              <a:rPr kumimoji="0" lang="en-US" sz="168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of HIV in Asia and the Pacific, 2020</a:t>
            </a:r>
          </a:p>
        </p:txBody>
      </p:sp>
      <p:graphicFrame>
        <p:nvGraphicFramePr>
          <p:cNvPr id="10" name="Chart 9">
            <a:extLst>
              <a:ext uri="{FF2B5EF4-FFF2-40B4-BE49-F238E27FC236}">
                <a16:creationId xmlns:a16="http://schemas.microsoft.com/office/drawing/2014/main" id="{00000000-0008-0000-0100-00000A000000}"/>
              </a:ext>
            </a:extLst>
          </p:cNvPr>
          <p:cNvGraphicFramePr>
            <a:graphicFrameLocks/>
          </p:cNvGraphicFramePr>
          <p:nvPr/>
        </p:nvGraphicFramePr>
        <p:xfrm>
          <a:off x="1902505" y="2781078"/>
          <a:ext cx="8386991" cy="36715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44F707D-9638-4BEB-BB4C-1F0630D3231D}"/>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8635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1992313"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3" action="ppaction://hlinksldjump"/>
              </a:rPr>
              <a:t>Treatment: Antiretroviral therapy</a:t>
            </a:r>
            <a:endParaRPr lang="en-US" dirty="0">
              <a:cs typeface="Cordia New" pitchFamily="34" charset="-34"/>
            </a:endParaRPr>
          </a:p>
          <a:p>
            <a:pPr fontAlgn="base">
              <a:spcAft>
                <a:spcPct val="0"/>
              </a:spcAft>
            </a:pPr>
            <a:r>
              <a:rPr lang="en-US" dirty="0">
                <a:cs typeface="Cordia New" pitchFamily="34" charset="-34"/>
                <a:hlinkClick r:id="rId4" action="ppaction://hlinksldjump"/>
              </a:rPr>
              <a:t>Treatment: PMTCT</a:t>
            </a:r>
            <a:endParaRPr lang="en-US" dirty="0">
              <a:cs typeface="Cordia New" pitchFamily="34" charset="-34"/>
            </a:endParaRPr>
          </a:p>
          <a:p>
            <a:pPr fontAlgn="base">
              <a:spcAft>
                <a:spcPct val="0"/>
              </a:spcAft>
            </a:pPr>
            <a:r>
              <a:rPr lang="en-US" dirty="0">
                <a:cs typeface="Cordia New" pitchFamily="34" charset="-34"/>
                <a:hlinkClick r:id="rId5" action="ppaction://hlinksldjump"/>
              </a:rPr>
              <a:t>Treatment: TB-HIV Co-treatment</a:t>
            </a:r>
            <a:endParaRPr lang="en-US" dirty="0">
              <a:cs typeface="Cordia New" pitchFamily="34" charset="-34"/>
            </a:endParaRPr>
          </a:p>
        </p:txBody>
      </p:sp>
      <p:sp>
        <p:nvSpPr>
          <p:cNvPr id="29700" name="Title 3"/>
          <p:cNvSpPr>
            <a:spLocks noGrp="1"/>
          </p:cNvSpPr>
          <p:nvPr>
            <p:ph type="title"/>
          </p:nvPr>
        </p:nvSpPr>
        <p:spPr bwMode="auto">
          <a:xfrm>
            <a:off x="1693864"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34059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506" y="1824226"/>
            <a:ext cx="9117715" cy="632446"/>
          </a:xfrm>
          <a:prstGeom prst="rect">
            <a:avLst/>
          </a:prstGeom>
          <a:noFill/>
        </p:spPr>
        <p:txBody>
          <a:bodyPr wrap="squar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Pregnant women living with HIV who received ARVs to reduce the risk of mother-to-child transmission of HIV, 2020</a:t>
            </a:r>
            <a:endPar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33435" y="6165319"/>
            <a:ext cx="2323863" cy="370896"/>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PMTCT coverage (%)</a:t>
            </a:r>
            <a:endParaRPr kumimoji="0" lang="en-GB"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228597" y="1279393"/>
            <a:ext cx="11961199" cy="504000"/>
          </a:xfrm>
        </p:spPr>
        <p:txBody>
          <a:bodyPr/>
          <a:lstStyle/>
          <a:p>
            <a:r>
              <a:rPr lang="en-US" sz="2699" dirty="0"/>
              <a:t>Regional overview: Prevention of mother-to-child transmission </a:t>
            </a:r>
          </a:p>
        </p:txBody>
      </p:sp>
      <p:sp>
        <p:nvSpPr>
          <p:cNvPr id="7" name="TextBox 6">
            <a:extLst>
              <a:ext uri="{FF2B5EF4-FFF2-40B4-BE49-F238E27FC236}">
                <a16:creationId xmlns:a16="http://schemas.microsoft.com/office/drawing/2014/main" id="{543F3244-83E1-4A20-B3FA-577DF72FC1B3}"/>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Chart 7">
            <a:extLst>
              <a:ext uri="{FF2B5EF4-FFF2-40B4-BE49-F238E27FC236}">
                <a16:creationId xmlns:a16="http://schemas.microsoft.com/office/drawing/2014/main" id="{563839BD-8A27-4C31-BDBB-446A0723AF1A}"/>
              </a:ext>
            </a:extLst>
          </p:cNvPr>
          <p:cNvGraphicFramePr>
            <a:graphicFrameLocks/>
          </p:cNvGraphicFramePr>
          <p:nvPr/>
        </p:nvGraphicFramePr>
        <p:xfrm>
          <a:off x="456424" y="1869689"/>
          <a:ext cx="11735576" cy="4655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327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5807968" y="1515576"/>
            <a:ext cx="0" cy="4937760"/>
          </a:xfrm>
          <a:prstGeom prst="line">
            <a:avLst/>
          </a:prstGeom>
          <a:ln w="22225" cmpd="sng">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0204" y="1465027"/>
            <a:ext cx="3744416" cy="590930"/>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PMTCT gap, 2020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1" name="TextBox 80"/>
          <p:cNvSpPr txBox="1"/>
          <p:nvPr/>
        </p:nvSpPr>
        <p:spPr>
          <a:xfrm>
            <a:off x="5457199" y="1465027"/>
            <a:ext cx="6480717" cy="480167"/>
          </a:xfrm>
          <a:prstGeom prst="rect">
            <a:avLst/>
          </a:prstGeom>
        </p:spPr>
        <p:txBody>
          <a:bodyPr>
            <a:noAutofit/>
          </a:bodyPr>
          <a:lstStyle>
            <a:defPPr>
              <a:defRPr lang="en-US"/>
            </a:defPPr>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child new HIV infections gap, 2020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6" name="TextBox 85"/>
          <p:cNvSpPr txBox="1"/>
          <p:nvPr/>
        </p:nvSpPr>
        <p:spPr>
          <a:xfrm>
            <a:off x="3632448" y="6545477"/>
            <a:ext cx="4459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estimates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Monitoring (GAM) reporting</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5918482" y="1982732"/>
            <a:ext cx="4836261" cy="1908746"/>
            <a:chOff x="4289755" y="1835716"/>
            <a:chExt cx="4836261" cy="1908746"/>
          </a:xfrm>
        </p:grpSpPr>
        <p:sp>
          <p:nvSpPr>
            <p:cNvPr id="78" name="TextBox 77"/>
            <p:cNvSpPr txBox="1"/>
            <p:nvPr/>
          </p:nvSpPr>
          <p:spPr>
            <a:xfrm>
              <a:off x="4375987" y="31198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13,000</a:t>
              </a:r>
              <a:endParaRPr kumimoji="0" lang="en-GB"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p:txBody>
        </p:sp>
        <p:sp>
          <p:nvSpPr>
            <p:cNvPr id="79" name="TextBox 78"/>
            <p:cNvSpPr txBox="1"/>
            <p:nvPr/>
          </p:nvSpPr>
          <p:spPr>
            <a:xfrm>
              <a:off x="8096857" y="3134149"/>
              <a:ext cx="723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1,900</a:t>
              </a:r>
            </a:p>
          </p:txBody>
        </p:sp>
        <p:grpSp>
          <p:nvGrpSpPr>
            <p:cNvPr id="24" name="Group 23"/>
            <p:cNvGrpSpPr/>
            <p:nvPr/>
          </p:nvGrpSpPr>
          <p:grpSpPr>
            <a:xfrm rot="16200000">
              <a:off x="6443984" y="828852"/>
              <a:ext cx="720080" cy="4032000"/>
              <a:chOff x="5175244" y="1700808"/>
              <a:chExt cx="720080" cy="4032000"/>
            </a:xfrm>
          </p:grpSpPr>
          <p:grpSp>
            <p:nvGrpSpPr>
              <p:cNvPr id="66" name="Group 65"/>
              <p:cNvGrpSpPr/>
              <p:nvPr/>
            </p:nvGrpSpPr>
            <p:grpSpPr>
              <a:xfrm>
                <a:off x="5274548" y="1700808"/>
                <a:ext cx="449580" cy="4032000"/>
                <a:chOff x="0" y="0"/>
                <a:chExt cx="449580" cy="2766060"/>
              </a:xfrm>
            </p:grpSpPr>
            <p:sp>
              <p:nvSpPr>
                <p:cNvPr id="67" name="TextBox 5"/>
                <p:cNvSpPr txBox="1"/>
                <p:nvPr/>
              </p:nvSpPr>
              <p:spPr>
                <a:xfrm>
                  <a:off x="0" y="0"/>
                  <a:ext cx="449580" cy="2766060"/>
                </a:xfrm>
                <a:prstGeom prst="rect">
                  <a:avLst/>
                </a:prstGeom>
                <a:solidFill>
                  <a:schemeClr val="bg1">
                    <a:lumMod val="75000"/>
                  </a:schemeClr>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6" name="TextBox 6"/>
                <p:cNvSpPr txBox="1"/>
                <p:nvPr/>
              </p:nvSpPr>
              <p:spPr>
                <a:xfrm>
                  <a:off x="0" y="2575560"/>
                  <a:ext cx="441960" cy="19050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grpSp>
          <p:cxnSp>
            <p:nvCxnSpPr>
              <p:cNvPr id="23" name="Straight Connector 22"/>
              <p:cNvCxnSpPr/>
              <p:nvPr/>
            </p:nvCxnSpPr>
            <p:spPr>
              <a:xfrm>
                <a:off x="5175244" y="5468553"/>
                <a:ext cx="720080" cy="0"/>
              </a:xfrm>
              <a:prstGeom prst="line">
                <a:avLst/>
              </a:prstGeom>
              <a:ln w="22225">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6339482" y="26953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8,000</a:t>
              </a:r>
            </a:p>
          </p:txBody>
        </p:sp>
        <p:sp>
          <p:nvSpPr>
            <p:cNvPr id="59" name="TextBox 58"/>
            <p:cNvSpPr txBox="1"/>
            <p:nvPr/>
          </p:nvSpPr>
          <p:spPr>
            <a:xfrm>
              <a:off x="8756106" y="3087649"/>
              <a:ext cx="3177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grpSp>
          <p:nvGrpSpPr>
            <p:cNvPr id="84" name="Group 83"/>
            <p:cNvGrpSpPr/>
            <p:nvPr/>
          </p:nvGrpSpPr>
          <p:grpSpPr>
            <a:xfrm>
              <a:off x="7998908" y="1846349"/>
              <a:ext cx="1127108" cy="1334151"/>
              <a:chOff x="3229209" y="1188647"/>
              <a:chExt cx="1127108" cy="1334151"/>
            </a:xfrm>
          </p:grpSpPr>
          <p:grpSp>
            <p:nvGrpSpPr>
              <p:cNvPr id="95" name="Group 94"/>
              <p:cNvGrpSpPr/>
              <p:nvPr/>
            </p:nvGrpSpPr>
            <p:grpSpPr>
              <a:xfrm rot="10800000" flipH="1">
                <a:off x="3740527" y="1724195"/>
                <a:ext cx="108000" cy="798603"/>
                <a:chOff x="1161559" y="702888"/>
                <a:chExt cx="108000" cy="798603"/>
              </a:xfrm>
              <a:solidFill>
                <a:schemeClr val="bg1">
                  <a:lumMod val="75000"/>
                </a:schemeClr>
              </a:solidFill>
            </p:grpSpPr>
            <p:cxnSp>
              <p:nvCxnSpPr>
                <p:cNvPr id="97" name="Straight Connector 96"/>
                <p:cNvCxnSpPr/>
                <p:nvPr/>
              </p:nvCxnSpPr>
              <p:spPr>
                <a:xfrm>
                  <a:off x="1207502" y="7028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161559"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99A"/>
                    </a:solidFill>
                    <a:effectLst/>
                    <a:uLnTx/>
                    <a:uFillTx/>
                    <a:latin typeface="Arial"/>
                    <a:ea typeface="+mn-ea"/>
                    <a:cs typeface="+mn-cs"/>
                  </a:endParaRPr>
                </a:p>
              </p:txBody>
            </p:sp>
          </p:grpSp>
          <p:sp>
            <p:nvSpPr>
              <p:cNvPr id="96" name="TextBox 95"/>
              <p:cNvSpPr txBox="1"/>
              <p:nvPr/>
            </p:nvSpPr>
            <p:spPr>
              <a:xfrm>
                <a:off x="3229209" y="1188647"/>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target</a:t>
                </a:r>
                <a:endParaRPr kumimoji="0" lang="en-GB"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grpSp>
        <p:grpSp>
          <p:nvGrpSpPr>
            <p:cNvPr id="5" name="Group 4"/>
            <p:cNvGrpSpPr/>
            <p:nvPr/>
          </p:nvGrpSpPr>
          <p:grpSpPr>
            <a:xfrm>
              <a:off x="6156176" y="1843926"/>
              <a:ext cx="1127108" cy="825993"/>
              <a:chOff x="6156176" y="1209417"/>
              <a:chExt cx="1127108" cy="825993"/>
            </a:xfrm>
          </p:grpSpPr>
          <p:grpSp>
            <p:nvGrpSpPr>
              <p:cNvPr id="69" name="Group 68"/>
              <p:cNvGrpSpPr/>
              <p:nvPr/>
            </p:nvGrpSpPr>
            <p:grpSpPr>
              <a:xfrm flipV="1">
                <a:off x="6665730" y="1736159"/>
                <a:ext cx="108000" cy="299251"/>
                <a:chOff x="992523" y="1202240"/>
                <a:chExt cx="108000" cy="299251"/>
              </a:xfrm>
              <a:solidFill>
                <a:schemeClr val="bg1">
                  <a:lumMod val="75000"/>
                </a:schemeClr>
              </a:solidFill>
            </p:grpSpPr>
            <p:cxnSp>
              <p:nvCxnSpPr>
                <p:cNvPr id="70" name="Straight Connector 69"/>
                <p:cNvCxnSpPr/>
                <p:nvPr/>
              </p:nvCxnSpPr>
              <p:spPr>
                <a:xfrm>
                  <a:off x="1048405" y="1202240"/>
                  <a:ext cx="0" cy="216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92523" y="139349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2" name="TextBox 101"/>
              <p:cNvSpPr txBox="1"/>
              <p:nvPr/>
            </p:nvSpPr>
            <p:spPr>
              <a:xfrm>
                <a:off x="6156176" y="1209417"/>
                <a:ext cx="11271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 name="Group 5"/>
            <p:cNvGrpSpPr/>
            <p:nvPr/>
          </p:nvGrpSpPr>
          <p:grpSpPr>
            <a:xfrm>
              <a:off x="4289755" y="1835716"/>
              <a:ext cx="1597202" cy="1355416"/>
              <a:chOff x="4289755" y="1201207"/>
              <a:chExt cx="1597202" cy="1355416"/>
            </a:xfrm>
          </p:grpSpPr>
          <p:sp>
            <p:nvSpPr>
              <p:cNvPr id="85" name="TextBox 84"/>
              <p:cNvSpPr txBox="1"/>
              <p:nvPr/>
            </p:nvSpPr>
            <p:spPr>
              <a:xfrm>
                <a:off x="4289755" y="1201207"/>
                <a:ext cx="15972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new infections (2020)</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3" name="Group 102"/>
              <p:cNvGrpSpPr/>
              <p:nvPr/>
            </p:nvGrpSpPr>
            <p:grpSpPr>
              <a:xfrm rot="10800000" flipH="1">
                <a:off x="4744673" y="1726220"/>
                <a:ext cx="108000" cy="830403"/>
                <a:chOff x="1131887" y="671088"/>
                <a:chExt cx="108000" cy="830403"/>
              </a:xfrm>
              <a:solidFill>
                <a:schemeClr val="bg1">
                  <a:lumMod val="75000"/>
                </a:schemeClr>
              </a:solidFill>
            </p:grpSpPr>
            <p:cxnSp>
              <p:nvCxnSpPr>
                <p:cNvPr id="104" name="Straight Connector 103"/>
                <p:cNvCxnSpPr/>
                <p:nvPr/>
              </p:nvCxnSpPr>
              <p:spPr>
                <a:xfrm>
                  <a:off x="1187769" y="6710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31887"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06" name="Group 105"/>
            <p:cNvGrpSpPr/>
            <p:nvPr/>
          </p:nvGrpSpPr>
          <p:grpSpPr>
            <a:xfrm rot="10800000" flipV="1">
              <a:off x="6677148" y="3106401"/>
              <a:ext cx="108000" cy="638061"/>
              <a:chOff x="1003156" y="1228310"/>
              <a:chExt cx="108000" cy="638061"/>
            </a:xfrm>
            <a:solidFill>
              <a:schemeClr val="bg1">
                <a:lumMod val="75000"/>
              </a:schemeClr>
            </a:solidFill>
          </p:grpSpPr>
          <p:cxnSp>
            <p:nvCxnSpPr>
              <p:cNvPr id="107" name="Straight Connector 106"/>
              <p:cNvCxnSpPr/>
              <p:nvPr/>
            </p:nvCxnSpPr>
            <p:spPr>
              <a:xfrm>
                <a:off x="1059038" y="1228310"/>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003156" y="175837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64" name="Group 63">
            <a:extLst>
              <a:ext uri="{FF2B5EF4-FFF2-40B4-BE49-F238E27FC236}">
                <a16:creationId xmlns:a16="http://schemas.microsoft.com/office/drawing/2014/main" id="{291CDC89-9A2F-4DAA-B812-A39F1EE75D38}"/>
              </a:ext>
            </a:extLst>
          </p:cNvPr>
          <p:cNvGrpSpPr/>
          <p:nvPr/>
        </p:nvGrpSpPr>
        <p:grpSpPr>
          <a:xfrm>
            <a:off x="1592851" y="1997314"/>
            <a:ext cx="4187096" cy="1947280"/>
            <a:chOff x="0" y="0"/>
            <a:chExt cx="4187096" cy="1947280"/>
          </a:xfrm>
        </p:grpSpPr>
        <p:graphicFrame>
          <p:nvGraphicFramePr>
            <p:cNvPr id="65" name="Chart 64">
              <a:extLst>
                <a:ext uri="{FF2B5EF4-FFF2-40B4-BE49-F238E27FC236}">
                  <a16:creationId xmlns:a16="http://schemas.microsoft.com/office/drawing/2014/main" id="{BCF3E422-BD6B-4C5E-A127-B2251D534DEC}"/>
                </a:ext>
              </a:extLst>
            </p:cNvPr>
            <p:cNvGraphicFramePr>
              <a:graphicFrameLocks/>
            </p:cNvGraphicFramePr>
            <p:nvPr/>
          </p:nvGraphicFramePr>
          <p:xfrm>
            <a:off x="0" y="318888"/>
            <a:ext cx="4105002" cy="16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Group 89">
              <a:extLst>
                <a:ext uri="{FF2B5EF4-FFF2-40B4-BE49-F238E27FC236}">
                  <a16:creationId xmlns:a16="http://schemas.microsoft.com/office/drawing/2014/main" id="{426192F1-6C78-4A28-95A5-34DD725D0BBB}"/>
                </a:ext>
              </a:extLst>
            </p:cNvPr>
            <p:cNvGrpSpPr/>
            <p:nvPr/>
          </p:nvGrpSpPr>
          <p:grpSpPr>
            <a:xfrm>
              <a:off x="2009345" y="0"/>
              <a:ext cx="1127108" cy="872626"/>
              <a:chOff x="2009345" y="0"/>
              <a:chExt cx="1127108" cy="872626"/>
            </a:xfrm>
          </p:grpSpPr>
          <p:grpSp>
            <p:nvGrpSpPr>
              <p:cNvPr id="118" name="Group 117">
                <a:extLst>
                  <a:ext uri="{FF2B5EF4-FFF2-40B4-BE49-F238E27FC236}">
                    <a16:creationId xmlns:a16="http://schemas.microsoft.com/office/drawing/2014/main" id="{90F67A25-EE46-4CD1-BA6B-218CB08A10C6}"/>
                  </a:ext>
                </a:extLst>
              </p:cNvPr>
              <p:cNvGrpSpPr/>
              <p:nvPr/>
            </p:nvGrpSpPr>
            <p:grpSpPr>
              <a:xfrm flipV="1">
                <a:off x="2511398" y="548603"/>
                <a:ext cx="108000" cy="324023"/>
                <a:chOff x="2511398" y="548603"/>
                <a:chExt cx="108000" cy="324023"/>
              </a:xfrm>
              <a:solidFill>
                <a:sysClr val="window" lastClr="FFFFFF">
                  <a:lumMod val="75000"/>
                </a:sysClr>
              </a:solidFill>
            </p:grpSpPr>
            <p:cxnSp>
              <p:nvCxnSpPr>
                <p:cNvPr id="120" name="Straight Connector 119">
                  <a:extLst>
                    <a:ext uri="{FF2B5EF4-FFF2-40B4-BE49-F238E27FC236}">
                      <a16:creationId xmlns:a16="http://schemas.microsoft.com/office/drawing/2014/main" id="{915115A2-32F5-49FC-9CA3-1191B4A10D57}"/>
                    </a:ext>
                  </a:extLst>
                </p:cNvPr>
                <p:cNvCxnSpPr/>
                <p:nvPr/>
              </p:nvCxnSpPr>
              <p:spPr>
                <a:xfrm>
                  <a:off x="2567280" y="548603"/>
                  <a:ext cx="0" cy="252000"/>
                </a:xfrm>
                <a:prstGeom prst="line">
                  <a:avLst/>
                </a:prstGeom>
                <a:grpFill/>
                <a:ln w="28575" cap="flat" cmpd="sng" algn="ctr">
                  <a:solidFill>
                    <a:sysClr val="window" lastClr="FFFFFF">
                      <a:lumMod val="75000"/>
                    </a:sysClr>
                  </a:solidFill>
                  <a:prstDash val="solid"/>
                  <a:miter lim="800000"/>
                </a:ln>
                <a:effectLst/>
              </p:spPr>
            </p:cxnSp>
            <p:sp>
              <p:nvSpPr>
                <p:cNvPr id="121" name="Oval 120">
                  <a:extLst>
                    <a:ext uri="{FF2B5EF4-FFF2-40B4-BE49-F238E27FC236}">
                      <a16:creationId xmlns:a16="http://schemas.microsoft.com/office/drawing/2014/main" id="{36B10EC9-BF03-4C21-9065-5EF0C0A62CD0}"/>
                    </a:ext>
                  </a:extLst>
                </p:cNvPr>
                <p:cNvSpPr/>
                <p:nvPr/>
              </p:nvSpPr>
              <p:spPr>
                <a:xfrm>
                  <a:off x="2511398" y="764626"/>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9" name="TextBox 53">
                <a:extLst>
                  <a:ext uri="{FF2B5EF4-FFF2-40B4-BE49-F238E27FC236}">
                    <a16:creationId xmlns:a16="http://schemas.microsoft.com/office/drawing/2014/main" id="{ABF1C02F-D168-49F6-A660-F78F0697CA48}"/>
                  </a:ext>
                </a:extLst>
              </p:cNvPr>
              <p:cNvSpPr txBox="1"/>
              <p:nvPr/>
            </p:nvSpPr>
            <p:spPr>
              <a:xfrm>
                <a:off x="2009345" y="0"/>
                <a:ext cx="1127108"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1" name="Group 90">
              <a:extLst>
                <a:ext uri="{FF2B5EF4-FFF2-40B4-BE49-F238E27FC236}">
                  <a16:creationId xmlns:a16="http://schemas.microsoft.com/office/drawing/2014/main" id="{CFBFD78B-208E-40D9-AE06-28F18D17AA2F}"/>
                </a:ext>
              </a:extLst>
            </p:cNvPr>
            <p:cNvGrpSpPr/>
            <p:nvPr/>
          </p:nvGrpSpPr>
          <p:grpSpPr>
            <a:xfrm>
              <a:off x="3357049" y="0"/>
              <a:ext cx="830047" cy="1338547"/>
              <a:chOff x="3357049" y="0"/>
              <a:chExt cx="830047" cy="1338547"/>
            </a:xfrm>
          </p:grpSpPr>
          <p:grpSp>
            <p:nvGrpSpPr>
              <p:cNvPr id="114" name="Group 113">
                <a:extLst>
                  <a:ext uri="{FF2B5EF4-FFF2-40B4-BE49-F238E27FC236}">
                    <a16:creationId xmlns:a16="http://schemas.microsoft.com/office/drawing/2014/main" id="{45DD0CC3-4D67-49D8-8237-47CEFE9837DB}"/>
                  </a:ext>
                </a:extLst>
              </p:cNvPr>
              <p:cNvGrpSpPr/>
              <p:nvPr/>
            </p:nvGrpSpPr>
            <p:grpSpPr>
              <a:xfrm rot="10800000" flipH="1">
                <a:off x="3563325" y="539904"/>
                <a:ext cx="108000" cy="798643"/>
                <a:chOff x="3563325" y="539904"/>
                <a:chExt cx="108000" cy="798643"/>
              </a:xfrm>
              <a:solidFill>
                <a:sysClr val="window" lastClr="FFFFFF">
                  <a:lumMod val="75000"/>
                </a:sysClr>
              </a:solidFill>
            </p:grpSpPr>
            <p:cxnSp>
              <p:nvCxnSpPr>
                <p:cNvPr id="116" name="Straight Connector 115">
                  <a:extLst>
                    <a:ext uri="{FF2B5EF4-FFF2-40B4-BE49-F238E27FC236}">
                      <a16:creationId xmlns:a16="http://schemas.microsoft.com/office/drawing/2014/main" id="{A46D6818-989A-42B4-A986-5B6AAAC46223}"/>
                    </a:ext>
                  </a:extLst>
                </p:cNvPr>
                <p:cNvCxnSpPr/>
                <p:nvPr/>
              </p:nvCxnSpPr>
              <p:spPr>
                <a:xfrm rot="10800000" flipH="1" flipV="1">
                  <a:off x="3610212" y="539904"/>
                  <a:ext cx="0" cy="720000"/>
                </a:xfrm>
                <a:prstGeom prst="line">
                  <a:avLst/>
                </a:prstGeom>
                <a:grpFill/>
                <a:ln w="28575" cap="flat" cmpd="sng" algn="ctr">
                  <a:solidFill>
                    <a:srgbClr val="00A99A"/>
                  </a:solidFill>
                  <a:prstDash val="solid"/>
                  <a:miter lim="800000"/>
                </a:ln>
                <a:effectLst/>
              </p:spPr>
            </p:cxnSp>
            <p:sp>
              <p:nvSpPr>
                <p:cNvPr id="117" name="Oval 116">
                  <a:extLst>
                    <a:ext uri="{FF2B5EF4-FFF2-40B4-BE49-F238E27FC236}">
                      <a16:creationId xmlns:a16="http://schemas.microsoft.com/office/drawing/2014/main" id="{DE736587-32D7-44C0-9DE6-DF9A9A5F0072}"/>
                    </a:ext>
                  </a:extLst>
                </p:cNvPr>
                <p:cNvSpPr/>
                <p:nvPr/>
              </p:nvSpPr>
              <p:spPr>
                <a:xfrm>
                  <a:off x="3563325" y="1230547"/>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5" name="TextBox 54">
                <a:extLst>
                  <a:ext uri="{FF2B5EF4-FFF2-40B4-BE49-F238E27FC236}">
                    <a16:creationId xmlns:a16="http://schemas.microsoft.com/office/drawing/2014/main" id="{CF743FC5-132A-44CA-9DEB-7E9B703F4E04}"/>
                  </a:ext>
                </a:extLst>
              </p:cNvPr>
              <p:cNvSpPr txBox="1"/>
              <p:nvPr/>
            </p:nvSpPr>
            <p:spPr>
              <a:xfrm>
                <a:off x="3357049" y="0"/>
                <a:ext cx="83004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latin typeface="Arial"/>
                    <a:ea typeface="+mn-ea"/>
                    <a:cs typeface="+mn-cs"/>
                  </a:rPr>
                  <a:t>target</a:t>
                </a:r>
                <a:endParaRPr kumimoji="0" lang="en-GB" sz="1400" b="1" i="0" u="none" strike="noStrike" kern="0" cap="none" spc="0" normalizeH="0" baseline="0" noProof="0" dirty="0">
                  <a:ln>
                    <a:noFill/>
                  </a:ln>
                  <a:solidFill>
                    <a:srgbClr val="00A99A"/>
                  </a:solidFill>
                  <a:effectLst/>
                  <a:uLnTx/>
                  <a:uFillTx/>
                  <a:latin typeface="Arial"/>
                  <a:ea typeface="+mn-ea"/>
                  <a:cs typeface="+mn-cs"/>
                </a:endParaRPr>
              </a:p>
            </p:txBody>
          </p:sp>
        </p:grpSp>
        <p:sp>
          <p:nvSpPr>
            <p:cNvPr id="92" name="TextBox 9">
              <a:extLst>
                <a:ext uri="{FF2B5EF4-FFF2-40B4-BE49-F238E27FC236}">
                  <a16:creationId xmlns:a16="http://schemas.microsoft.com/office/drawing/2014/main" id="{F300DAED-4E78-4311-8AD9-FDAF4AFE82C9}"/>
                </a:ext>
              </a:extLst>
            </p:cNvPr>
            <p:cNvSpPr txBox="1"/>
            <p:nvPr/>
          </p:nvSpPr>
          <p:spPr>
            <a:xfrm>
              <a:off x="3357050" y="1317061"/>
              <a:ext cx="67498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rPr>
                <a:t>95%</a:t>
              </a:r>
              <a:endParaRPr kumimoji="0" lang="en-GB"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93" name="TextBox 82">
              <a:extLst>
                <a:ext uri="{FF2B5EF4-FFF2-40B4-BE49-F238E27FC236}">
                  <a16:creationId xmlns:a16="http://schemas.microsoft.com/office/drawing/2014/main" id="{10F31535-C750-495D-9E04-6CBBF42CC76B}"/>
                </a:ext>
              </a:extLst>
            </p:cNvPr>
            <p:cNvSpPr txBox="1"/>
            <p:nvPr/>
          </p:nvSpPr>
          <p:spPr>
            <a:xfrm>
              <a:off x="2448272" y="886103"/>
              <a:ext cx="81248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24,000</a:t>
              </a:r>
            </a:p>
          </p:txBody>
        </p:sp>
        <p:grpSp>
          <p:nvGrpSpPr>
            <p:cNvPr id="99" name="Group 98">
              <a:extLst>
                <a:ext uri="{FF2B5EF4-FFF2-40B4-BE49-F238E27FC236}">
                  <a16:creationId xmlns:a16="http://schemas.microsoft.com/office/drawing/2014/main" id="{C89DBB0F-F5EA-4699-AF12-A279C9FB127C}"/>
                </a:ext>
              </a:extLst>
            </p:cNvPr>
            <p:cNvGrpSpPr/>
            <p:nvPr/>
          </p:nvGrpSpPr>
          <p:grpSpPr>
            <a:xfrm>
              <a:off x="144016" y="0"/>
              <a:ext cx="1401573" cy="872626"/>
              <a:chOff x="144016" y="0"/>
              <a:chExt cx="1401573" cy="872626"/>
            </a:xfrm>
          </p:grpSpPr>
          <p:sp>
            <p:nvSpPr>
              <p:cNvPr id="110" name="TextBox 8">
                <a:extLst>
                  <a:ext uri="{FF2B5EF4-FFF2-40B4-BE49-F238E27FC236}">
                    <a16:creationId xmlns:a16="http://schemas.microsoft.com/office/drawing/2014/main" id="{1EF18630-AD0B-4DCC-B9D4-DB49F6E439E8}"/>
                  </a:ext>
                </a:extLst>
              </p:cNvPr>
              <p:cNvSpPr txBox="1"/>
              <p:nvPr/>
            </p:nvSpPr>
            <p:spPr>
              <a:xfrm>
                <a:off x="144016" y="0"/>
                <a:ext cx="14015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Received PMTCT (2020)</a:t>
                </a:r>
                <a:endPar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1" name="Group 110">
                <a:extLst>
                  <a:ext uri="{FF2B5EF4-FFF2-40B4-BE49-F238E27FC236}">
                    <a16:creationId xmlns:a16="http://schemas.microsoft.com/office/drawing/2014/main" id="{97C1B3D2-4188-4D8A-A134-2E555232CF2A}"/>
                  </a:ext>
                </a:extLst>
              </p:cNvPr>
              <p:cNvGrpSpPr/>
              <p:nvPr/>
            </p:nvGrpSpPr>
            <p:grpSpPr>
              <a:xfrm rot="10800000" flipH="1">
                <a:off x="812661" y="544364"/>
                <a:ext cx="108000" cy="328262"/>
                <a:chOff x="812661" y="544364"/>
                <a:chExt cx="108000" cy="328262"/>
              </a:xfrm>
              <a:solidFill>
                <a:sysClr val="window" lastClr="FFFFFF">
                  <a:lumMod val="75000"/>
                </a:sysClr>
              </a:solidFill>
            </p:grpSpPr>
            <p:cxnSp>
              <p:nvCxnSpPr>
                <p:cNvPr id="112" name="Straight Connector 111">
                  <a:extLst>
                    <a:ext uri="{FF2B5EF4-FFF2-40B4-BE49-F238E27FC236}">
                      <a16:creationId xmlns:a16="http://schemas.microsoft.com/office/drawing/2014/main" id="{F082E0C0-6EF6-4470-8299-CC2F5A2E3BE5}"/>
                    </a:ext>
                  </a:extLst>
                </p:cNvPr>
                <p:cNvCxnSpPr/>
                <p:nvPr/>
              </p:nvCxnSpPr>
              <p:spPr>
                <a:xfrm rot="10800000" flipH="1" flipV="1">
                  <a:off x="857910" y="544364"/>
                  <a:ext cx="0" cy="252000"/>
                </a:xfrm>
                <a:prstGeom prst="line">
                  <a:avLst/>
                </a:prstGeom>
                <a:grpFill/>
                <a:ln w="28575" cap="flat" cmpd="sng" algn="ctr">
                  <a:solidFill>
                    <a:srgbClr val="00A99A"/>
                  </a:solidFill>
                  <a:prstDash val="solid"/>
                  <a:miter lim="800000"/>
                </a:ln>
                <a:effectLst/>
              </p:spPr>
            </p:cxnSp>
            <p:sp>
              <p:nvSpPr>
                <p:cNvPr id="113" name="Oval 112">
                  <a:extLst>
                    <a:ext uri="{FF2B5EF4-FFF2-40B4-BE49-F238E27FC236}">
                      <a16:creationId xmlns:a16="http://schemas.microsoft.com/office/drawing/2014/main" id="{A2D18E32-2A49-45DC-A97F-F5327778BEC4}"/>
                    </a:ext>
                  </a:extLst>
                </p:cNvPr>
                <p:cNvSpPr/>
                <p:nvPr/>
              </p:nvSpPr>
              <p:spPr>
                <a:xfrm>
                  <a:off x="812661" y="764626"/>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pSp>
          <p:nvGrpSpPr>
            <p:cNvPr id="100" name="Group 99">
              <a:extLst>
                <a:ext uri="{FF2B5EF4-FFF2-40B4-BE49-F238E27FC236}">
                  <a16:creationId xmlns:a16="http://schemas.microsoft.com/office/drawing/2014/main" id="{FFF22F6A-BD9B-4B4E-805D-0F5B49459B5D}"/>
                </a:ext>
              </a:extLst>
            </p:cNvPr>
            <p:cNvGrpSpPr/>
            <p:nvPr/>
          </p:nvGrpSpPr>
          <p:grpSpPr>
            <a:xfrm rot="10800000" flipV="1">
              <a:off x="2518280" y="1207234"/>
              <a:ext cx="108000" cy="647586"/>
              <a:chOff x="2518280" y="1207234"/>
              <a:chExt cx="108000" cy="647586"/>
            </a:xfrm>
            <a:solidFill>
              <a:sysClr val="window" lastClr="FFFFFF">
                <a:lumMod val="75000"/>
              </a:sysClr>
            </a:solidFill>
          </p:grpSpPr>
          <p:cxnSp>
            <p:nvCxnSpPr>
              <p:cNvPr id="101" name="Straight Connector 100">
                <a:extLst>
                  <a:ext uri="{FF2B5EF4-FFF2-40B4-BE49-F238E27FC236}">
                    <a16:creationId xmlns:a16="http://schemas.microsoft.com/office/drawing/2014/main" id="{71887DF5-2E96-4732-84C6-8B1C087AA159}"/>
                  </a:ext>
                </a:extLst>
              </p:cNvPr>
              <p:cNvCxnSpPr/>
              <p:nvPr/>
            </p:nvCxnSpPr>
            <p:spPr>
              <a:xfrm rot="10800000" flipV="1">
                <a:off x="2583687" y="1207234"/>
                <a:ext cx="0" cy="540000"/>
              </a:xfrm>
              <a:prstGeom prst="line">
                <a:avLst/>
              </a:prstGeom>
              <a:grpFill/>
              <a:ln w="28575" cap="flat" cmpd="sng" algn="ctr">
                <a:solidFill>
                  <a:sysClr val="window" lastClr="FFFFFF">
                    <a:lumMod val="75000"/>
                  </a:sysClr>
                </a:solidFill>
                <a:prstDash val="solid"/>
                <a:miter lim="800000"/>
              </a:ln>
              <a:effectLst/>
            </p:spPr>
          </p:cxnSp>
          <p:sp>
            <p:nvSpPr>
              <p:cNvPr id="109" name="Oval 108">
                <a:extLst>
                  <a:ext uri="{FF2B5EF4-FFF2-40B4-BE49-F238E27FC236}">
                    <a16:creationId xmlns:a16="http://schemas.microsoft.com/office/drawing/2014/main" id="{0C3F8BEB-F515-46F2-B17A-45325C96BC73}"/>
                  </a:ext>
                </a:extLst>
              </p:cNvPr>
              <p:cNvSpPr/>
              <p:nvPr/>
            </p:nvSpPr>
            <p:spPr>
              <a:xfrm>
                <a:off x="2518280" y="1746820"/>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aphicFrame>
        <p:nvGraphicFramePr>
          <p:cNvPr id="122" name="Chart 121">
            <a:extLst>
              <a:ext uri="{FF2B5EF4-FFF2-40B4-BE49-F238E27FC236}">
                <a16:creationId xmlns:a16="http://schemas.microsoft.com/office/drawing/2014/main" id="{2BB2EA62-3E71-480A-A52D-02FFFA838C07}"/>
              </a:ext>
            </a:extLst>
          </p:cNvPr>
          <p:cNvGraphicFramePr>
            <a:graphicFrameLocks/>
          </p:cNvGraphicFramePr>
          <p:nvPr/>
        </p:nvGraphicFramePr>
        <p:xfrm>
          <a:off x="1670081" y="3314375"/>
          <a:ext cx="3855171" cy="3648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3" name="Chart 122">
            <a:extLst>
              <a:ext uri="{FF2B5EF4-FFF2-40B4-BE49-F238E27FC236}">
                <a16:creationId xmlns:a16="http://schemas.microsoft.com/office/drawing/2014/main" id="{85325E79-D252-4B05-92AA-460E71FACBFA}"/>
              </a:ext>
            </a:extLst>
          </p:cNvPr>
          <p:cNvGraphicFramePr>
            <a:graphicFrameLocks/>
          </p:cNvGraphicFramePr>
          <p:nvPr/>
        </p:nvGraphicFramePr>
        <p:xfrm>
          <a:off x="7033030" y="3489039"/>
          <a:ext cx="3679825" cy="31400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181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br>
              <a:rPr lang="en-GB" sz="5400" dirty="0"/>
            </a:br>
            <a:r>
              <a:rPr lang="en-GB" sz="5400" dirty="0"/>
              <a:t>TB-HIV Co-treatment</a:t>
            </a:r>
          </a:p>
        </p:txBody>
      </p:sp>
    </p:spTree>
    <p:extLst>
      <p:ext uri="{BB962C8B-B14F-4D97-AF65-F5344CB8AC3E}">
        <p14:creationId xmlns:p14="http://schemas.microsoft.com/office/powerpoint/2010/main" val="405179777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8B52787D-BDEF-487B-AE54-0D39EE54F08F}"/>
              </a:ext>
            </a:extLst>
          </p:cNvPr>
          <p:cNvGrpSpPr/>
          <p:nvPr/>
        </p:nvGrpSpPr>
        <p:grpSpPr>
          <a:xfrm>
            <a:off x="-505970" y="1597560"/>
            <a:ext cx="3962400" cy="2233613"/>
            <a:chOff x="0" y="0"/>
            <a:chExt cx="3962400" cy="2233613"/>
          </a:xfrm>
        </p:grpSpPr>
        <p:graphicFrame>
          <p:nvGraphicFramePr>
            <p:cNvPr id="35" name="Chart 34">
              <a:extLst>
                <a:ext uri="{FF2B5EF4-FFF2-40B4-BE49-F238E27FC236}">
                  <a16:creationId xmlns:a16="http://schemas.microsoft.com/office/drawing/2014/main" id="{08E603EE-B675-45F1-AF05-CE3437B88A6E}"/>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5">
              <a:extLst>
                <a:ext uri="{FF2B5EF4-FFF2-40B4-BE49-F238E27FC236}">
                  <a16:creationId xmlns:a16="http://schemas.microsoft.com/office/drawing/2014/main" id="{2CA78B0E-BAF0-472B-BA5C-45FF0F798255}"/>
                </a:ext>
              </a:extLst>
            </p:cNvPr>
            <p:cNvSpPr txBox="1"/>
            <p:nvPr/>
          </p:nvSpPr>
          <p:spPr>
            <a:xfrm>
              <a:off x="1238251" y="762000"/>
              <a:ext cx="1447800" cy="6762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6.7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M</a:t>
              </a:r>
              <a:endParaRPr kumimoji="0" lang="en-US" sz="40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2" name="Title 1"/>
          <p:cNvSpPr>
            <a:spLocks noGrp="1"/>
          </p:cNvSpPr>
          <p:nvPr>
            <p:ph type="title" idx="4294967295"/>
          </p:nvPr>
        </p:nvSpPr>
        <p:spPr>
          <a:xfrm>
            <a:off x="810483" y="1210943"/>
            <a:ext cx="10655300" cy="5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defTabSz="457200" fontAlgn="base">
              <a:spcAft>
                <a:spcPct val="0"/>
              </a:spcAft>
            </a:pPr>
            <a:r>
              <a:rPr lang="en-US" sz="3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High TB-HIV burden in Asia and the Pacific, 2020</a:t>
            </a:r>
            <a:endParaRPr lang="en-GB" sz="3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3" name="Text Box 10"/>
          <p:cNvSpPr txBox="1">
            <a:spLocks noChangeArrowheads="1"/>
          </p:cNvSpPr>
          <p:nvPr/>
        </p:nvSpPr>
        <p:spPr bwMode="auto">
          <a:xfrm>
            <a:off x="2180081" y="6599079"/>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
        <p:nvSpPr>
          <p:cNvPr id="20" name="TextBox 19"/>
          <p:cNvSpPr txBox="1"/>
          <p:nvPr/>
        </p:nvSpPr>
        <p:spPr>
          <a:xfrm>
            <a:off x="5146868" y="4050790"/>
            <a:ext cx="6399188"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TB-HIV co-infections globally </a:t>
            </a:r>
          </a:p>
        </p:txBody>
      </p:sp>
      <p:grpSp>
        <p:nvGrpSpPr>
          <p:cNvPr id="24" name="Group 23"/>
          <p:cNvGrpSpPr/>
          <p:nvPr/>
        </p:nvGrpSpPr>
        <p:grpSpPr>
          <a:xfrm>
            <a:off x="2562294" y="2337793"/>
            <a:ext cx="6448246" cy="769441"/>
            <a:chOff x="1663253" y="2653072"/>
            <a:chExt cx="6448246" cy="769441"/>
          </a:xfrm>
        </p:grpSpPr>
        <p:sp>
          <p:nvSpPr>
            <p:cNvPr id="14" name="TextBox 13"/>
            <p:cNvSpPr txBox="1"/>
            <p:nvPr/>
          </p:nvSpPr>
          <p:spPr>
            <a:xfrm>
              <a:off x="1663253" y="265307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68</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sp>
          <p:nvSpPr>
            <p:cNvPr id="15" name="TextBox 14"/>
            <p:cNvSpPr txBox="1"/>
            <p:nvPr/>
          </p:nvSpPr>
          <p:spPr>
            <a:xfrm>
              <a:off x="2638891" y="2883515"/>
              <a:ext cx="5472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new TB cases globally </a:t>
              </a:r>
            </a:p>
          </p:txBody>
        </p:sp>
      </p:grpSp>
      <p:sp>
        <p:nvSpPr>
          <p:cNvPr id="22" name="TextBox 21"/>
          <p:cNvSpPr txBox="1"/>
          <p:nvPr/>
        </p:nvSpPr>
        <p:spPr>
          <a:xfrm>
            <a:off x="3536637" y="5624773"/>
            <a:ext cx="6543705"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 mortality globally</a:t>
            </a:r>
          </a:p>
        </p:txBody>
      </p:sp>
      <p:grpSp>
        <p:nvGrpSpPr>
          <p:cNvPr id="38" name="Group 37">
            <a:extLst>
              <a:ext uri="{FF2B5EF4-FFF2-40B4-BE49-F238E27FC236}">
                <a16:creationId xmlns:a16="http://schemas.microsoft.com/office/drawing/2014/main" id="{4EBCEE98-301F-4C28-92D5-3B441D058E3E}"/>
              </a:ext>
            </a:extLst>
          </p:cNvPr>
          <p:cNvGrpSpPr/>
          <p:nvPr/>
        </p:nvGrpSpPr>
        <p:grpSpPr>
          <a:xfrm>
            <a:off x="1184467" y="3051530"/>
            <a:ext cx="3962400" cy="2233613"/>
            <a:chOff x="0" y="0"/>
            <a:chExt cx="3962400" cy="2233613"/>
          </a:xfrm>
        </p:grpSpPr>
        <p:graphicFrame>
          <p:nvGraphicFramePr>
            <p:cNvPr id="39" name="Chart 38">
              <a:extLst>
                <a:ext uri="{FF2B5EF4-FFF2-40B4-BE49-F238E27FC236}">
                  <a16:creationId xmlns:a16="http://schemas.microsoft.com/office/drawing/2014/main" id="{A83A2262-A031-44CB-A800-84C1B21135CD}"/>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8">
              <a:extLst>
                <a:ext uri="{FF2B5EF4-FFF2-40B4-BE49-F238E27FC236}">
                  <a16:creationId xmlns:a16="http://schemas.microsoft.com/office/drawing/2014/main" id="{51394715-FB1E-46FB-9F63-BC4F88A0A961}"/>
                </a:ext>
              </a:extLst>
            </p:cNvPr>
            <p:cNvSpPr txBox="1"/>
            <p:nvPr/>
          </p:nvSpPr>
          <p:spPr>
            <a:xfrm>
              <a:off x="1247775" y="771525"/>
              <a:ext cx="1390650"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147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41" name="TextBox 40">
            <a:extLst>
              <a:ext uri="{FF2B5EF4-FFF2-40B4-BE49-F238E27FC236}">
                <a16:creationId xmlns:a16="http://schemas.microsoft.com/office/drawing/2014/main" id="{02151F06-C732-47AE-B7C1-E0285473C7F5}"/>
              </a:ext>
            </a:extLst>
          </p:cNvPr>
          <p:cNvSpPr txBox="1"/>
          <p:nvPr/>
        </p:nvSpPr>
        <p:spPr>
          <a:xfrm>
            <a:off x="4192050" y="388574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19</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grpSp>
        <p:nvGrpSpPr>
          <p:cNvPr id="42" name="Group 41">
            <a:extLst>
              <a:ext uri="{FF2B5EF4-FFF2-40B4-BE49-F238E27FC236}">
                <a16:creationId xmlns:a16="http://schemas.microsoft.com/office/drawing/2014/main" id="{536A0796-16ED-40B1-B457-4CE5ECF21DD3}"/>
              </a:ext>
            </a:extLst>
          </p:cNvPr>
          <p:cNvGrpSpPr/>
          <p:nvPr/>
        </p:nvGrpSpPr>
        <p:grpSpPr>
          <a:xfrm>
            <a:off x="-505970" y="4582100"/>
            <a:ext cx="3962400" cy="2233613"/>
            <a:chOff x="0" y="0"/>
            <a:chExt cx="3962400" cy="2233613"/>
          </a:xfrm>
        </p:grpSpPr>
        <p:graphicFrame>
          <p:nvGraphicFramePr>
            <p:cNvPr id="43" name="Chart 42">
              <a:extLst>
                <a:ext uri="{FF2B5EF4-FFF2-40B4-BE49-F238E27FC236}">
                  <a16:creationId xmlns:a16="http://schemas.microsoft.com/office/drawing/2014/main" id="{244D4471-A544-402A-8510-A590E83C6CBB}"/>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11">
              <a:extLst>
                <a:ext uri="{FF2B5EF4-FFF2-40B4-BE49-F238E27FC236}">
                  <a16:creationId xmlns:a16="http://schemas.microsoft.com/office/drawing/2014/main" id="{C19A7BF2-F531-4622-922D-BAF48E96DA94}"/>
                </a:ext>
              </a:extLst>
            </p:cNvPr>
            <p:cNvSpPr txBox="1"/>
            <p:nvPr/>
          </p:nvSpPr>
          <p:spPr>
            <a:xfrm>
              <a:off x="1316453" y="733425"/>
              <a:ext cx="1409701"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847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46" name="TextBox 45">
            <a:extLst>
              <a:ext uri="{FF2B5EF4-FFF2-40B4-BE49-F238E27FC236}">
                <a16:creationId xmlns:a16="http://schemas.microsoft.com/office/drawing/2014/main" id="{DCF09DF1-6990-4068-A600-895A82593C47}"/>
              </a:ext>
            </a:extLst>
          </p:cNvPr>
          <p:cNvSpPr txBox="1"/>
          <p:nvPr/>
        </p:nvSpPr>
        <p:spPr>
          <a:xfrm>
            <a:off x="2564515" y="536813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57</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9692955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88" y="1486861"/>
            <a:ext cx="10323025" cy="504000"/>
          </a:xfrm>
        </p:spPr>
        <p:txBody>
          <a:bodyPr/>
          <a:lstStyle/>
          <a:p>
            <a:r>
              <a:rPr lang="en-US" dirty="0"/>
              <a:t>Over a third of high TB burden countries are in Asia and the Pacific</a:t>
            </a:r>
            <a:endParaRPr lang="en-GB" dirty="0"/>
          </a:p>
        </p:txBody>
      </p:sp>
      <p:sp>
        <p:nvSpPr>
          <p:cNvPr id="7" name="TextBox 6"/>
          <p:cNvSpPr txBox="1"/>
          <p:nvPr/>
        </p:nvSpPr>
        <p:spPr>
          <a:xfrm>
            <a:off x="2999656" y="2204865"/>
            <a:ext cx="62800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 high-burden countries (Tuberculosis) </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8" name="Group 7"/>
          <p:cNvGrpSpPr/>
          <p:nvPr/>
        </p:nvGrpSpPr>
        <p:grpSpPr>
          <a:xfrm>
            <a:off x="7824192" y="6516900"/>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DD9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Asia and the Pacific </a:t>
              </a:r>
              <a:endParaRPr kumimoji="0" lang="en-GB"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1" name="Text Box 10"/>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graphicFrame>
        <p:nvGraphicFramePr>
          <p:cNvPr id="3" name="Table 2">
            <a:extLst>
              <a:ext uri="{FF2B5EF4-FFF2-40B4-BE49-F238E27FC236}">
                <a16:creationId xmlns:a16="http://schemas.microsoft.com/office/drawing/2014/main" id="{AC40EAEF-CFD7-1195-69E9-68ADD24AD9DC}"/>
              </a:ext>
            </a:extLst>
          </p:cNvPr>
          <p:cNvGraphicFramePr>
            <a:graphicFrameLocks noGrp="1"/>
          </p:cNvGraphicFramePr>
          <p:nvPr/>
        </p:nvGraphicFramePr>
        <p:xfrm>
          <a:off x="914400" y="2529327"/>
          <a:ext cx="10058400" cy="3840480"/>
        </p:xfrm>
        <a:graphic>
          <a:graphicData uri="http://schemas.openxmlformats.org/drawingml/2006/table">
            <a:tbl>
              <a:tblPr/>
              <a:tblGrid>
                <a:gridCol w="2011680">
                  <a:extLst>
                    <a:ext uri="{9D8B030D-6E8A-4147-A177-3AD203B41FA5}">
                      <a16:colId xmlns:a16="http://schemas.microsoft.com/office/drawing/2014/main" val="923912907"/>
                    </a:ext>
                  </a:extLst>
                </a:gridCol>
                <a:gridCol w="2011680">
                  <a:extLst>
                    <a:ext uri="{9D8B030D-6E8A-4147-A177-3AD203B41FA5}">
                      <a16:colId xmlns:a16="http://schemas.microsoft.com/office/drawing/2014/main" val="2599190241"/>
                    </a:ext>
                  </a:extLst>
                </a:gridCol>
                <a:gridCol w="2011680">
                  <a:extLst>
                    <a:ext uri="{9D8B030D-6E8A-4147-A177-3AD203B41FA5}">
                      <a16:colId xmlns:a16="http://schemas.microsoft.com/office/drawing/2014/main" val="3494051802"/>
                    </a:ext>
                  </a:extLst>
                </a:gridCol>
                <a:gridCol w="2011680">
                  <a:extLst>
                    <a:ext uri="{9D8B030D-6E8A-4147-A177-3AD203B41FA5}">
                      <a16:colId xmlns:a16="http://schemas.microsoft.com/office/drawing/2014/main" val="1972298747"/>
                    </a:ext>
                  </a:extLst>
                </a:gridCol>
                <a:gridCol w="2011680">
                  <a:extLst>
                    <a:ext uri="{9D8B030D-6E8A-4147-A177-3AD203B41FA5}">
                      <a16:colId xmlns:a16="http://schemas.microsoft.com/office/drawing/2014/main" val="3547530240"/>
                    </a:ext>
                  </a:extLst>
                </a:gridCol>
              </a:tblGrid>
              <a:tr h="640080">
                <a:tc>
                  <a:txBody>
                    <a:bodyPr/>
                    <a:lstStyle/>
                    <a:p>
                      <a:pPr algn="ctr" rtl="0" fontAlgn="ctr"/>
                      <a:r>
                        <a:rPr lang="en-US" sz="1300" b="1" i="0" u="none" strike="noStrike">
                          <a:solidFill>
                            <a:srgbClr val="000000"/>
                          </a:solidFill>
                          <a:effectLst/>
                          <a:latin typeface="Arial" panose="020B0604020202020204" pitchFamily="34" charset="0"/>
                        </a:rPr>
                        <a:t>Angola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Bangladesh</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Brazil</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Central African Republic</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China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extLst>
                  <a:ext uri="{0D108BD9-81ED-4DB2-BD59-A6C34878D82A}">
                    <a16:rowId xmlns:a16="http://schemas.microsoft.com/office/drawing/2014/main" val="2239917957"/>
                  </a:ext>
                </a:extLst>
              </a:tr>
              <a:tr h="640080">
                <a:tc>
                  <a:txBody>
                    <a:bodyPr/>
                    <a:lstStyle/>
                    <a:p>
                      <a:pPr algn="ctr" rtl="0" fontAlgn="ctr"/>
                      <a:r>
                        <a:rPr lang="en-US" sz="1300" b="1" i="0" u="none" strike="noStrike">
                          <a:solidFill>
                            <a:srgbClr val="000000"/>
                          </a:solidFill>
                          <a:effectLst/>
                          <a:latin typeface="Arial" panose="020B0604020202020204" pitchFamily="34" charset="0"/>
                        </a:rPr>
                        <a:t>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DPR Korea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DR 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Ethiopia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Gabon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953407589"/>
                  </a:ext>
                </a:extLst>
              </a:tr>
              <a:tr h="640080">
                <a:tc>
                  <a:txBody>
                    <a:bodyPr/>
                    <a:lstStyle/>
                    <a:p>
                      <a:pPr algn="ctr" rtl="0" fontAlgn="ctr"/>
                      <a:r>
                        <a:rPr lang="en-US" sz="1300" b="1" i="0" u="none" strike="noStrike">
                          <a:solidFill>
                            <a:srgbClr val="000000"/>
                          </a:solidFill>
                          <a:effectLst/>
                          <a:latin typeface="Arial" panose="020B0604020202020204" pitchFamily="34" charset="0"/>
                        </a:rPr>
                        <a:t>India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Indonesia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Kenya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Lesotho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Liberia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56120022"/>
                  </a:ext>
                </a:extLst>
              </a:tr>
              <a:tr h="640080">
                <a:tc>
                  <a:txBody>
                    <a:bodyPr/>
                    <a:lstStyle/>
                    <a:p>
                      <a:pPr algn="ctr" rtl="0" fontAlgn="ctr"/>
                      <a:r>
                        <a:rPr lang="en-US" sz="1300" b="1" i="0" u="none" strike="noStrike">
                          <a:solidFill>
                            <a:srgbClr val="000000"/>
                          </a:solidFill>
                          <a:effectLst/>
                          <a:latin typeface="Arial" panose="020B0604020202020204" pitchFamily="34" charset="0"/>
                        </a:rPr>
                        <a:t>Mongolia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Mozambique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Myanmar</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Namibia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Nigeria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706577957"/>
                  </a:ext>
                </a:extLst>
              </a:tr>
              <a:tr h="640080">
                <a:tc>
                  <a:txBody>
                    <a:bodyPr/>
                    <a:lstStyle/>
                    <a:p>
                      <a:pPr algn="ctr" rtl="0" fontAlgn="ctr"/>
                      <a:r>
                        <a:rPr lang="en-US" sz="1300" b="1" i="0" u="none" strike="noStrike">
                          <a:solidFill>
                            <a:srgbClr val="000000"/>
                          </a:solidFill>
                          <a:effectLst/>
                          <a:latin typeface="Arial" panose="020B0604020202020204" pitchFamily="34" charset="0"/>
                        </a:rPr>
                        <a:t>Pakistan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Papua New Guinea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Philippines </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Sierra Leone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South Africa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625457322"/>
                  </a:ext>
                </a:extLst>
              </a:tr>
              <a:tr h="640080">
                <a:tc>
                  <a:txBody>
                    <a:bodyPr/>
                    <a:lstStyle/>
                    <a:p>
                      <a:pPr algn="ctr" rtl="0" fontAlgn="ctr"/>
                      <a:r>
                        <a:rPr lang="en-US" sz="1300" b="1" i="0" u="none" strike="noStrike">
                          <a:solidFill>
                            <a:srgbClr val="000000"/>
                          </a:solidFill>
                          <a:effectLst/>
                          <a:latin typeface="Arial" panose="020B0604020202020204" pitchFamily="34" charset="0"/>
                        </a:rPr>
                        <a:t>Thailand</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Uganda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a:noFill/>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UR Tanzania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Viet Nam</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dirty="0">
                          <a:solidFill>
                            <a:srgbClr val="000000"/>
                          </a:solidFill>
                          <a:effectLst/>
                          <a:latin typeface="Arial" panose="020B0604020202020204" pitchFamily="34" charset="0"/>
                        </a:rPr>
                        <a:t>Zambia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2849100066"/>
                  </a:ext>
                </a:extLst>
              </a:tr>
            </a:tbl>
          </a:graphicData>
        </a:graphic>
      </p:graphicFrame>
    </p:spTree>
    <p:extLst>
      <p:ext uri="{BB962C8B-B14F-4D97-AF65-F5344CB8AC3E}">
        <p14:creationId xmlns:p14="http://schemas.microsoft.com/office/powerpoint/2010/main" val="38994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HIV prevalence in incident TB cases, 2020</a:t>
            </a:r>
            <a:endParaRPr lang="en-GB" dirty="0"/>
          </a:p>
        </p:txBody>
      </p:sp>
      <p:graphicFrame>
        <p:nvGraphicFramePr>
          <p:cNvPr id="6" name="Chart 5">
            <a:extLst>
              <a:ext uri="{FF2B5EF4-FFF2-40B4-BE49-F238E27FC236}">
                <a16:creationId xmlns:a16="http://schemas.microsoft.com/office/drawing/2014/main" id="{91F252CB-22EB-4659-9355-5250CD2F7D7F}"/>
              </a:ext>
            </a:extLst>
          </p:cNvPr>
          <p:cNvGraphicFramePr>
            <a:graphicFrameLocks/>
          </p:cNvGraphicFramePr>
          <p:nvPr/>
        </p:nvGraphicFramePr>
        <p:xfrm>
          <a:off x="440517" y="2142309"/>
          <a:ext cx="11310967" cy="42188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0">
            <a:extLst>
              <a:ext uri="{FF2B5EF4-FFF2-40B4-BE49-F238E27FC236}">
                <a16:creationId xmlns:a16="http://schemas.microsoft.com/office/drawing/2014/main" id="{D912E983-6F85-5B78-F42F-600B4EDE2FB1}"/>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Tree>
    <p:extLst>
      <p:ext uri="{BB962C8B-B14F-4D97-AF65-F5344CB8AC3E}">
        <p14:creationId xmlns:p14="http://schemas.microsoft.com/office/powerpoint/2010/main" val="31788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63" y="1399954"/>
            <a:ext cx="8402672" cy="504000"/>
          </a:xfrm>
        </p:spPr>
        <p:txBody>
          <a:bodyPr>
            <a:noAutofit/>
          </a:bodyPr>
          <a:lstStyle/>
          <a:p>
            <a:r>
              <a:rPr lang="en-US" dirty="0">
                <a:cs typeface="Cordia New" pitchFamily="34" charset="-34"/>
              </a:rPr>
              <a:t>Need to scale-up HIV testing among TB patients in Asia</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2927641" y="2054402"/>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2020</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0" name="Text Box 10">
            <a:extLst>
              <a:ext uri="{FF2B5EF4-FFF2-40B4-BE49-F238E27FC236}">
                <a16:creationId xmlns:a16="http://schemas.microsoft.com/office/drawing/2014/main" id="{BEA99D67-D34B-7B1F-A7FE-687DC2791EF1}"/>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graphicFrame>
        <p:nvGraphicFramePr>
          <p:cNvPr id="11" name="Chart 10">
            <a:extLst>
              <a:ext uri="{FF2B5EF4-FFF2-40B4-BE49-F238E27FC236}">
                <a16:creationId xmlns:a16="http://schemas.microsoft.com/office/drawing/2014/main" id="{29F71D8F-E2AF-4A28-8324-9F8AD451A81D}"/>
              </a:ext>
            </a:extLst>
          </p:cNvPr>
          <p:cNvGraphicFramePr>
            <a:graphicFrameLocks/>
          </p:cNvGraphicFramePr>
          <p:nvPr/>
        </p:nvGraphicFramePr>
        <p:xfrm>
          <a:off x="388219" y="2362195"/>
          <a:ext cx="11415562" cy="4240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534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484840"/>
            <a:ext cx="9466306" cy="504000"/>
          </a:xfrm>
        </p:spPr>
        <p:txBody>
          <a:bodyPr>
            <a:noAutofit/>
          </a:bodyPr>
          <a:lstStyle/>
          <a:p>
            <a:r>
              <a:rPr lang="en-US" dirty="0">
                <a:cs typeface="Cordia New" pitchFamily="34" charset="-34"/>
              </a:rPr>
              <a:t>Need to scale-up HIV testing among TB patients in the Pacific</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2927641" y="2227147"/>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2020</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932DB1E7-5734-4A58-9E2B-778C99F80A57}"/>
              </a:ext>
            </a:extLst>
          </p:cNvPr>
          <p:cNvGraphicFramePr>
            <a:graphicFrameLocks/>
          </p:cNvGraphicFramePr>
          <p:nvPr/>
        </p:nvGraphicFramePr>
        <p:xfrm>
          <a:off x="1290387" y="2627004"/>
          <a:ext cx="8648700"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0">
            <a:extLst>
              <a:ext uri="{FF2B5EF4-FFF2-40B4-BE49-F238E27FC236}">
                <a16:creationId xmlns:a16="http://schemas.microsoft.com/office/drawing/2014/main" id="{3F38AF1F-41E6-1806-4801-98281514DDAA}"/>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Tree>
    <p:extLst>
      <p:ext uri="{BB962C8B-B14F-4D97-AF65-F5344CB8AC3E}">
        <p14:creationId xmlns:p14="http://schemas.microsoft.com/office/powerpoint/2010/main" val="75711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9979560A-13A1-4D6D-D0CF-DFD2A520A772}"/>
              </a:ext>
            </a:extLst>
          </p:cNvPr>
          <p:cNvGraphicFramePr>
            <a:graphicFrameLocks/>
          </p:cNvGraphicFramePr>
          <p:nvPr/>
        </p:nvGraphicFramePr>
        <p:xfrm>
          <a:off x="545058" y="2214468"/>
          <a:ext cx="11333747" cy="392197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4F9180A1-33BE-4153-995D-E3803E94BEE6}"/>
              </a:ext>
            </a:extLst>
          </p:cNvPr>
          <p:cNvSpPr txBox="1">
            <a:spLocks/>
          </p:cNvSpPr>
          <p:nvPr/>
        </p:nvSpPr>
        <p:spPr>
          <a:xfrm>
            <a:off x="-1569" y="1199835"/>
            <a:ext cx="12021879" cy="11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fontAlgn="base">
              <a:lnSpc>
                <a:spcPct val="90000"/>
              </a:lnSpc>
              <a:spcBef>
                <a:spcPct val="0"/>
              </a:spcBef>
              <a:spcAft>
                <a:spcPct val="0"/>
              </a:spcAft>
              <a:defRPr sz="28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Integrate HIV into systems for health</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 Integrated efforts are needed to close the health service gaps</a:t>
            </a:r>
          </a:p>
        </p:txBody>
      </p:sp>
      <p:sp>
        <p:nvSpPr>
          <p:cNvPr id="19" name="TextBox 1">
            <a:extLst>
              <a:ext uri="{FF2B5EF4-FFF2-40B4-BE49-F238E27FC236}">
                <a16:creationId xmlns:a16="http://schemas.microsoft.com/office/drawing/2014/main" id="{458ED8EF-0B14-494B-9FAE-17FCAA8D2D25}"/>
              </a:ext>
            </a:extLst>
          </p:cNvPr>
          <p:cNvSpPr txBox="1"/>
          <p:nvPr/>
        </p:nvSpPr>
        <p:spPr>
          <a:xfrm>
            <a:off x="1112691" y="2027990"/>
            <a:ext cx="10198480" cy="598714"/>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Proportion of tuberculosis patients living with HIV who are on antiretroviral therapy</a:t>
            </a:r>
          </a:p>
        </p:txBody>
      </p:sp>
      <p:grpSp>
        <p:nvGrpSpPr>
          <p:cNvPr id="22" name="Group 21">
            <a:extLst>
              <a:ext uri="{FF2B5EF4-FFF2-40B4-BE49-F238E27FC236}">
                <a16:creationId xmlns:a16="http://schemas.microsoft.com/office/drawing/2014/main" id="{3B76CD52-2643-6E8F-A9DC-BCFBFD68C4C7}"/>
              </a:ext>
            </a:extLst>
          </p:cNvPr>
          <p:cNvGrpSpPr/>
          <p:nvPr/>
        </p:nvGrpSpPr>
        <p:grpSpPr>
          <a:xfrm>
            <a:off x="1820110" y="6040648"/>
            <a:ext cx="7732965" cy="682160"/>
            <a:chOff x="828221" y="4262665"/>
            <a:chExt cx="7715049" cy="693956"/>
          </a:xfrm>
        </p:grpSpPr>
        <p:sp>
          <p:nvSpPr>
            <p:cNvPr id="23" name="TextBox 7">
              <a:extLst>
                <a:ext uri="{FF2B5EF4-FFF2-40B4-BE49-F238E27FC236}">
                  <a16:creationId xmlns:a16="http://schemas.microsoft.com/office/drawing/2014/main" id="{4129F64B-455A-2B99-DECA-18B762FFE5D5}"/>
                </a:ext>
              </a:extLst>
            </p:cNvPr>
            <p:cNvSpPr txBox="1"/>
            <p:nvPr/>
          </p:nvSpPr>
          <p:spPr>
            <a:xfrm>
              <a:off x="828221" y="4316708"/>
              <a:ext cx="180000" cy="193263"/>
            </a:xfrm>
            <a:prstGeom prst="rect">
              <a:avLst/>
            </a:prstGeom>
            <a:solidFill>
              <a:srgbClr val="009999"/>
            </a:solid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4" name="TextBox 8">
              <a:extLst>
                <a:ext uri="{FF2B5EF4-FFF2-40B4-BE49-F238E27FC236}">
                  <a16:creationId xmlns:a16="http://schemas.microsoft.com/office/drawing/2014/main" id="{41F54F71-2C9D-14B8-7A54-12239BF42A1C}"/>
                </a:ext>
              </a:extLst>
            </p:cNvPr>
            <p:cNvSpPr txBox="1"/>
            <p:nvPr/>
          </p:nvSpPr>
          <p:spPr>
            <a:xfrm>
              <a:off x="4549762" y="4316708"/>
              <a:ext cx="180000" cy="193263"/>
            </a:xfrm>
            <a:prstGeom prst="rect">
              <a:avLst/>
            </a:prstGeom>
            <a:pattFill prst="narHorz">
              <a:fgClr>
                <a:srgbClr val="FF5050"/>
              </a:fgClr>
              <a:bgClr>
                <a:sysClr val="window" lastClr="FFFFFF"/>
              </a:bgClr>
            </a:patt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TextBox 10">
              <a:extLst>
                <a:ext uri="{FF2B5EF4-FFF2-40B4-BE49-F238E27FC236}">
                  <a16:creationId xmlns:a16="http://schemas.microsoft.com/office/drawing/2014/main" id="{3F99B97E-90E9-383E-729E-402F832D89D6}"/>
                </a:ext>
              </a:extLst>
            </p:cNvPr>
            <p:cNvSpPr txBox="1"/>
            <p:nvPr/>
          </p:nvSpPr>
          <p:spPr>
            <a:xfrm>
              <a:off x="4703648" y="4262665"/>
              <a:ext cx="3839622" cy="69395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rPr>
                <a:t>Tuberculosis patients living with HIV not on antiretroviral therapy</a:t>
              </a:r>
              <a:endParaRPr kumimoji="0" lang="en-CH"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endParaRPr>
            </a:p>
          </p:txBody>
        </p:sp>
        <p:sp>
          <p:nvSpPr>
            <p:cNvPr id="26" name="Rectangle 25">
              <a:extLst>
                <a:ext uri="{FF2B5EF4-FFF2-40B4-BE49-F238E27FC236}">
                  <a16:creationId xmlns:a16="http://schemas.microsoft.com/office/drawing/2014/main" id="{588713BA-5A64-D2EF-7411-ADE4F3670E0D}"/>
                </a:ext>
              </a:extLst>
            </p:cNvPr>
            <p:cNvSpPr/>
            <p:nvPr/>
          </p:nvSpPr>
          <p:spPr>
            <a:xfrm>
              <a:off x="957696" y="4262665"/>
              <a:ext cx="3290000" cy="4956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rPr>
                <a:t>Tuberculosis patients living with HIV on antiretroviral therapy</a:t>
              </a:r>
            </a:p>
          </p:txBody>
        </p:sp>
      </p:grpSp>
      <p:sp>
        <p:nvSpPr>
          <p:cNvPr id="28" name="Text Box 10">
            <a:extLst>
              <a:ext uri="{FF2B5EF4-FFF2-40B4-BE49-F238E27FC236}">
                <a16:creationId xmlns:a16="http://schemas.microsoft.com/office/drawing/2014/main" id="{AC342470-612E-1F04-89D4-16B7D33979E1}"/>
              </a:ext>
            </a:extLst>
          </p:cNvPr>
          <p:cNvSpPr txBox="1">
            <a:spLocks noChangeArrowheads="1"/>
          </p:cNvSpPr>
          <p:nvPr/>
        </p:nvSpPr>
        <p:spPr bwMode="auto">
          <a:xfrm>
            <a:off x="176776" y="6583362"/>
            <a:ext cx="67363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(2020). Global TB Report 2020</a:t>
            </a:r>
          </a:p>
        </p:txBody>
      </p:sp>
    </p:spTree>
    <p:extLst>
      <p:ext uri="{BB962C8B-B14F-4D97-AF65-F5344CB8AC3E}">
        <p14:creationId xmlns:p14="http://schemas.microsoft.com/office/powerpoint/2010/main" val="5240029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7" name="Group 56"/>
          <p:cNvGrpSpPr/>
          <p:nvPr/>
        </p:nvGrpSpPr>
        <p:grpSpPr>
          <a:xfrm>
            <a:off x="661369" y="3105826"/>
            <a:ext cx="3968828" cy="2993336"/>
            <a:chOff x="10223431" y="3637622"/>
            <a:chExt cx="1548448" cy="1233958"/>
          </a:xfrm>
        </p:grpSpPr>
        <p:grpSp>
          <p:nvGrpSpPr>
            <p:cNvPr id="78" name="Group 77"/>
            <p:cNvGrpSpPr/>
            <p:nvPr/>
          </p:nvGrpSpPr>
          <p:grpSpPr>
            <a:xfrm>
              <a:off x="10497486" y="3751955"/>
              <a:ext cx="891566" cy="942029"/>
              <a:chOff x="10497486" y="3996859"/>
              <a:chExt cx="891566" cy="942029"/>
            </a:xfrm>
          </p:grpSpPr>
          <p:sp>
            <p:nvSpPr>
              <p:cNvPr id="79" name="Oval 78"/>
              <p:cNvSpPr/>
              <p:nvPr/>
            </p:nvSpPr>
            <p:spPr>
              <a:xfrm>
                <a:off x="10497486" y="3996859"/>
                <a:ext cx="891566" cy="942029"/>
              </a:xfrm>
              <a:prstGeom prst="ellipse">
                <a:avLst/>
              </a:prstGeom>
              <a:noFill/>
              <a:ln w="31750" cap="flat" cmpd="sng" algn="ctr">
                <a:solidFill>
                  <a:srgbClr val="FF5050"/>
                </a:solidFill>
                <a:prstDash val="solid"/>
              </a:ln>
              <a:effectLst>
                <a:outerShdw sx="1000" sy="1000" rotWithShape="0">
                  <a:srgbClr val="000000"/>
                </a:outerShdw>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2799" b="0" i="0" u="none" strike="noStrike" kern="0" cap="none" spc="0" normalizeH="0" baseline="0" noProof="0">
                  <a:ln>
                    <a:noFill/>
                  </a:ln>
                  <a:solidFill>
                    <a:srgbClr val="FFFFFF"/>
                  </a:solidFill>
                  <a:effectLst/>
                  <a:uLnTx/>
                  <a:uFillTx/>
                  <a:latin typeface="Calibri"/>
                  <a:ea typeface="+mn-ea"/>
                  <a:cs typeface="+mn-cs"/>
                </a:endParaRPr>
              </a:p>
            </p:txBody>
          </p:sp>
          <p:sp>
            <p:nvSpPr>
              <p:cNvPr id="80" name="TextBox 79"/>
              <p:cNvSpPr txBox="1"/>
              <p:nvPr/>
            </p:nvSpPr>
            <p:spPr>
              <a:xfrm>
                <a:off x="10707966" y="4197766"/>
                <a:ext cx="510905" cy="456590"/>
              </a:xfrm>
              <a:prstGeom prst="rect">
                <a:avLst/>
              </a:prstGeom>
              <a:noFill/>
            </p:spPr>
            <p:txBody>
              <a:bodyPr wrap="none" rtlCol="0">
                <a:spAutoFit/>
              </a:bodyPr>
              <a:lstStyle>
                <a:defPPr>
                  <a:defRPr lang="en-US"/>
                </a:defPPr>
                <a:lvl1pPr>
                  <a:defRPr sz="4800">
                    <a:solidFill>
                      <a:prstClr val="black"/>
                    </a:solidFill>
                    <a:latin typeface="Arial" pitchFamily="34" charset="0"/>
                    <a:cs typeface="Arial" pitchFamily="34" charset="0"/>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6598" b="1" i="0" u="none" strike="noStrike" kern="0" cap="none" spc="0" normalizeH="0" baseline="0" noProof="0" dirty="0">
                    <a:ln>
                      <a:noFill/>
                    </a:ln>
                    <a:solidFill>
                      <a:srgbClr val="0099CC"/>
                    </a:solidFill>
                    <a:effectLst/>
                    <a:uLnTx/>
                    <a:uFillTx/>
                    <a:latin typeface="Arial" pitchFamily="34" charset="0"/>
                    <a:ea typeface="+mn-ea"/>
                    <a:cs typeface="Arial" pitchFamily="34" charset="0"/>
                  </a:rPr>
                  <a:t>62</a:t>
                </a:r>
                <a:r>
                  <a:rPr kumimoji="0" lang="en-US" sz="1600" b="0" i="0" u="none" strike="noStrike" kern="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aphicFrame>
          <p:nvGraphicFramePr>
            <p:cNvPr id="59" name="Chart 58"/>
            <p:cNvGraphicFramePr>
              <a:graphicFrameLocks/>
            </p:cNvGraphicFramePr>
            <p:nvPr/>
          </p:nvGraphicFramePr>
          <p:xfrm>
            <a:off x="10223431" y="3637622"/>
            <a:ext cx="1548448" cy="1233958"/>
          </p:xfrm>
          <a:graphic>
            <a:graphicData uri="http://schemas.openxmlformats.org/drawingml/2006/chart">
              <c:chart xmlns:c="http://schemas.openxmlformats.org/drawingml/2006/chart" xmlns:r="http://schemas.openxmlformats.org/officeDocument/2006/relationships" r:id="rId4"/>
            </a:graphicData>
          </a:graphic>
        </p:graphicFrame>
      </p:grpSp>
      <p:sp>
        <p:nvSpPr>
          <p:cNvPr id="29" name="TextBox 28"/>
          <p:cNvSpPr txBox="1"/>
          <p:nvPr/>
        </p:nvSpPr>
        <p:spPr>
          <a:xfrm>
            <a:off x="170722" y="6571227"/>
            <a:ext cx="6262430"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WHO. (2020).Global TB Report and UNAIDS 2020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70722" y="2112889"/>
            <a:ext cx="5551936" cy="830697"/>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0099CC"/>
                </a:solidFill>
                <a:effectLst/>
                <a:uLnTx/>
                <a:uFillTx/>
                <a:latin typeface="Arial Nova" panose="020B0504020202020204" pitchFamily="34" charset="0"/>
                <a:ea typeface="+mn-ea"/>
                <a:cs typeface="Arial" pitchFamily="34" charset="0"/>
              </a:rPr>
              <a:t>62</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 of </a:t>
            </a:r>
            <a:r>
              <a:rPr kumimoji="0" lang="en-US" sz="3199" b="1"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5.1 M</a:t>
            </a:r>
            <a:r>
              <a:rPr kumimoji="0" lang="en-US" sz="2000" b="0"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notified TB cases access HIV testing and know their status</a:t>
            </a:r>
          </a:p>
        </p:txBody>
      </p:sp>
      <p:graphicFrame>
        <p:nvGraphicFramePr>
          <p:cNvPr id="60" name="Chart 59">
            <a:extLst>
              <a:ext uri="{FF2B5EF4-FFF2-40B4-BE49-F238E27FC236}">
                <a16:creationId xmlns:a16="http://schemas.microsoft.com/office/drawing/2014/main" id="{6BA0CF38-BCDD-4E1C-A0D3-AC85B2165C4D}"/>
              </a:ext>
            </a:extLst>
          </p:cNvPr>
          <p:cNvGraphicFramePr>
            <a:graphicFrameLocks/>
          </p:cNvGraphicFramePr>
          <p:nvPr/>
        </p:nvGraphicFramePr>
        <p:xfrm>
          <a:off x="5513430" y="2454248"/>
          <a:ext cx="6401161" cy="4016912"/>
        </p:xfrm>
        <a:graphic>
          <a:graphicData uri="http://schemas.openxmlformats.org/drawingml/2006/chart">
            <c:chart xmlns:c="http://schemas.openxmlformats.org/drawingml/2006/chart" xmlns:r="http://schemas.openxmlformats.org/officeDocument/2006/relationships" r:id="rId6"/>
          </a:graphicData>
        </a:graphic>
      </p:graphicFrame>
      <p:sp>
        <p:nvSpPr>
          <p:cNvPr id="66" name="Bent Arrow 91">
            <a:extLst>
              <a:ext uri="{FF2B5EF4-FFF2-40B4-BE49-F238E27FC236}">
                <a16:creationId xmlns:a16="http://schemas.microsoft.com/office/drawing/2014/main" id="{BE92F38F-AF5D-4BC9-B26F-91EF52F4A382}"/>
              </a:ext>
            </a:extLst>
          </p:cNvPr>
          <p:cNvSpPr/>
          <p:nvPr/>
        </p:nvSpPr>
        <p:spPr bwMode="auto">
          <a:xfrm rot="5400000">
            <a:off x="7677509" y="3409244"/>
            <a:ext cx="310936" cy="207111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67" name="Bent Arrow 91">
            <a:extLst>
              <a:ext uri="{FF2B5EF4-FFF2-40B4-BE49-F238E27FC236}">
                <a16:creationId xmlns:a16="http://schemas.microsoft.com/office/drawing/2014/main" id="{1A8A4386-89BA-4A0E-932A-6A0EAF7EA876}"/>
              </a:ext>
            </a:extLst>
          </p:cNvPr>
          <p:cNvSpPr/>
          <p:nvPr/>
        </p:nvSpPr>
        <p:spPr bwMode="auto">
          <a:xfrm rot="5400000">
            <a:off x="9334296" y="3150355"/>
            <a:ext cx="310936" cy="258889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71" name="TextBox 1">
            <a:extLst>
              <a:ext uri="{FF2B5EF4-FFF2-40B4-BE49-F238E27FC236}">
                <a16:creationId xmlns:a16="http://schemas.microsoft.com/office/drawing/2014/main" id="{64C8DADA-088A-437E-9C43-6EA5F9BC65D8}"/>
              </a:ext>
            </a:extLst>
          </p:cNvPr>
          <p:cNvSpPr txBox="1"/>
          <p:nvPr/>
        </p:nvSpPr>
        <p:spPr>
          <a:xfrm>
            <a:off x="8443726" y="4488032"/>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59</a:t>
            </a:r>
            <a:r>
              <a:rPr kumimoji="0" lang="en-GB" sz="11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a:t>
            </a:r>
          </a:p>
        </p:txBody>
      </p:sp>
      <p:sp>
        <p:nvSpPr>
          <p:cNvPr id="72" name="TextBox 1">
            <a:extLst>
              <a:ext uri="{FF2B5EF4-FFF2-40B4-BE49-F238E27FC236}">
                <a16:creationId xmlns:a16="http://schemas.microsoft.com/office/drawing/2014/main" id="{B079B101-02CD-4D0B-9BA6-5B1B6FA243AE}"/>
              </a:ext>
            </a:extLst>
          </p:cNvPr>
          <p:cNvSpPr txBox="1"/>
          <p:nvPr/>
        </p:nvSpPr>
        <p:spPr>
          <a:xfrm>
            <a:off x="10371533" y="4488032"/>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48</a:t>
            </a:r>
            <a:r>
              <a:rPr kumimoji="0" lang="en-GB" sz="11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sp>
        <p:nvSpPr>
          <p:cNvPr id="74" name="TextBox 9">
            <a:extLst>
              <a:ext uri="{FF2B5EF4-FFF2-40B4-BE49-F238E27FC236}">
                <a16:creationId xmlns:a16="http://schemas.microsoft.com/office/drawing/2014/main" id="{4D8932EF-E05D-4293-BAA0-F53930D23E4E}"/>
              </a:ext>
            </a:extLst>
          </p:cNvPr>
          <p:cNvSpPr txBox="1"/>
          <p:nvPr/>
        </p:nvSpPr>
        <p:spPr>
          <a:xfrm>
            <a:off x="5716608" y="2293199"/>
            <a:ext cx="5943295" cy="57839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anose="020B0604020202020204" pitchFamily="34" charset="0"/>
              </a:rPr>
              <a:t>TB patients living with HIV know their HIV status and access to antiretroviral therapy</a:t>
            </a:r>
            <a:endParaRPr kumimoji="0" lang="en-GB" sz="16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anose="020B0604020202020204" pitchFamily="34" charset="0"/>
            </a:endParaRPr>
          </a:p>
        </p:txBody>
      </p:sp>
      <p:sp>
        <p:nvSpPr>
          <p:cNvPr id="75" name="Title 1">
            <a:extLst>
              <a:ext uri="{FF2B5EF4-FFF2-40B4-BE49-F238E27FC236}">
                <a16:creationId xmlns:a16="http://schemas.microsoft.com/office/drawing/2014/main" id="{BD93DF71-3024-442F-AE86-079BE7A39085}"/>
              </a:ext>
            </a:extLst>
          </p:cNvPr>
          <p:cNvSpPr txBox="1">
            <a:spLocks/>
          </p:cNvSpPr>
          <p:nvPr/>
        </p:nvSpPr>
        <p:spPr>
          <a:xfrm>
            <a:off x="308555" y="1216241"/>
            <a:ext cx="11351348" cy="8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R="0" lvl="0" indent="0" algn="ctr" defTabSz="457200" fontAlgn="base">
              <a:lnSpc>
                <a:spcPct val="90000"/>
              </a:lnSpc>
              <a:spcBef>
                <a:spcPct val="0"/>
              </a:spcBef>
              <a:spcAft>
                <a:spcPct val="0"/>
              </a:spcAft>
              <a:buClrTx/>
              <a:buSzTx/>
              <a:buFontTx/>
              <a:buNone/>
              <a:tabLst/>
              <a:defRPr kumimoji="0" sz="2800" b="1" i="0" u="none" strike="noStrike" cap="all" spc="0" normalizeH="0" baseline="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Asia and the Pacific: TB-HIV co-infection</a:t>
            </a:r>
          </a:p>
        </p:txBody>
      </p:sp>
    </p:spTree>
    <p:extLst>
      <p:ext uri="{BB962C8B-B14F-4D97-AF65-F5344CB8AC3E}">
        <p14:creationId xmlns:p14="http://schemas.microsoft.com/office/powerpoint/2010/main" val="228868926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r>
              <a:rPr lang="en-US" sz="5400" dirty="0">
                <a:cs typeface="Cordia New" pitchFamily="34" charset="-34"/>
              </a:rPr>
              <a:t>Antiretroviral therapy</a:t>
            </a:r>
            <a:endParaRPr lang="en-GB" sz="5400" dirty="0"/>
          </a:p>
        </p:txBody>
      </p:sp>
    </p:spTree>
    <p:extLst>
      <p:ext uri="{BB962C8B-B14F-4D97-AF65-F5344CB8AC3E}">
        <p14:creationId xmlns:p14="http://schemas.microsoft.com/office/powerpoint/2010/main" val="289974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83FD22-5D2B-4A32-90B4-B3CD83EFB61A}"/>
              </a:ext>
            </a:extLst>
          </p:cNvPr>
          <p:cNvGrpSpPr/>
          <p:nvPr/>
        </p:nvGrpSpPr>
        <p:grpSpPr>
          <a:xfrm>
            <a:off x="1860776" y="2252483"/>
            <a:ext cx="8127896" cy="1188720"/>
            <a:chOff x="336776" y="883235"/>
            <a:chExt cx="8127896" cy="1188720"/>
          </a:xfrm>
        </p:grpSpPr>
        <p:sp>
          <p:nvSpPr>
            <p:cNvPr id="5" name="TextBox 4">
              <a:extLst>
                <a:ext uri="{FF2B5EF4-FFF2-40B4-BE49-F238E27FC236}">
                  <a16:creationId xmlns:a16="http://schemas.microsoft.com/office/drawing/2014/main" id="{89A386B4-5777-4B10-8BF3-784B8861CBA5}"/>
                </a:ext>
              </a:extLst>
            </p:cNvPr>
            <p:cNvSpPr txBox="1"/>
            <p:nvPr/>
          </p:nvSpPr>
          <p:spPr>
            <a:xfrm>
              <a:off x="1324621" y="1092875"/>
              <a:ext cx="168282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a:t>
              </a:r>
              <a:endParaRPr kumimoji="0" lang="en-GB"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40A20E0A-5DD2-4D8D-BC0E-9300DCABD520}"/>
                </a:ext>
              </a:extLst>
            </p:cNvPr>
            <p:cNvGraphicFramePr>
              <a:graphicFrameLocks/>
            </p:cNvGraphicFramePr>
            <p:nvPr/>
          </p:nvGraphicFramePr>
          <p:xfrm>
            <a:off x="336776" y="883235"/>
            <a:ext cx="1188720" cy="11887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BCD53B5-1D74-4F1F-A00A-D8A7F1FE5C06}"/>
                </a:ext>
              </a:extLst>
            </p:cNvPr>
            <p:cNvSpPr txBox="1"/>
            <p:nvPr/>
          </p:nvSpPr>
          <p:spPr>
            <a:xfrm>
              <a:off x="2992064" y="1062097"/>
              <a:ext cx="5472608"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People co-infected with TB-HIV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know their HIV status </a:t>
              </a:r>
            </a:p>
          </p:txBody>
        </p:sp>
      </p:grpSp>
      <p:sp>
        <p:nvSpPr>
          <p:cNvPr id="18" name="Title 8">
            <a:extLst>
              <a:ext uri="{FF2B5EF4-FFF2-40B4-BE49-F238E27FC236}">
                <a16:creationId xmlns:a16="http://schemas.microsoft.com/office/drawing/2014/main" id="{25889211-63DF-4407-B836-EFD6072A1FBF}"/>
              </a:ext>
            </a:extLst>
          </p:cNvPr>
          <p:cNvSpPr txBox="1">
            <a:spLocks/>
          </p:cNvSpPr>
          <p:nvPr/>
        </p:nvSpPr>
        <p:spPr>
          <a:xfrm>
            <a:off x="1604712" y="1189499"/>
            <a:ext cx="862266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457200" fontAlgn="base">
              <a:lnSpc>
                <a:spcPct val="90000"/>
              </a:lnSpc>
              <a:spcBef>
                <a:spcPct val="0"/>
              </a:spcBef>
              <a:spcAft>
                <a:spcPct val="0"/>
              </a:spcAft>
              <a:buNone/>
              <a:defRPr sz="28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A lot of missed opportunities exist</a:t>
            </a:r>
            <a:endParaRPr kumimoji="0" lang="en-GB" altLang="en-US" sz="3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0" name="Group 19">
            <a:extLst>
              <a:ext uri="{FF2B5EF4-FFF2-40B4-BE49-F238E27FC236}">
                <a16:creationId xmlns:a16="http://schemas.microsoft.com/office/drawing/2014/main" id="{532448D7-4F1B-4752-83A2-D5DBE830DF0C}"/>
              </a:ext>
            </a:extLst>
          </p:cNvPr>
          <p:cNvGrpSpPr/>
          <p:nvPr/>
        </p:nvGrpSpPr>
        <p:grpSpPr>
          <a:xfrm>
            <a:off x="1860777" y="3362293"/>
            <a:ext cx="8470447" cy="1188720"/>
            <a:chOff x="336776" y="2312887"/>
            <a:chExt cx="8470447" cy="1188720"/>
          </a:xfrm>
        </p:grpSpPr>
        <p:sp>
          <p:nvSpPr>
            <p:cNvPr id="9" name="TextBox 8">
              <a:extLst>
                <a:ext uri="{FF2B5EF4-FFF2-40B4-BE49-F238E27FC236}">
                  <a16:creationId xmlns:a16="http://schemas.microsoft.com/office/drawing/2014/main" id="{CC8F28CA-34A3-4C2B-B94D-700B0D218AA7}"/>
                </a:ext>
              </a:extLst>
            </p:cNvPr>
            <p:cNvSpPr txBox="1"/>
            <p:nvPr/>
          </p:nvSpPr>
          <p:spPr>
            <a:xfrm>
              <a:off x="1425518" y="2522527"/>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1 </a:t>
              </a:r>
              <a:r>
                <a:rPr kumimoji="0" lang="en-US" sz="32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 3</a:t>
              </a:r>
              <a:endParaRPr kumimoji="0" lang="en-GB"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E822A85D-A3D6-4D79-BC41-6AA1A28CEA6F}"/>
                </a:ext>
              </a:extLst>
            </p:cNvPr>
            <p:cNvGraphicFramePr>
              <a:graphicFrameLocks/>
            </p:cNvGraphicFramePr>
            <p:nvPr/>
          </p:nvGraphicFramePr>
          <p:xfrm>
            <a:off x="336776" y="2312887"/>
            <a:ext cx="1188720" cy="118872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0183D182-52FA-413A-8DFD-B5F110CCAB63}"/>
                </a:ext>
              </a:extLst>
            </p:cNvPr>
            <p:cNvSpPr txBox="1"/>
            <p:nvPr/>
          </p:nvSpPr>
          <p:spPr>
            <a:xfrm>
              <a:off x="2985072" y="2491749"/>
              <a:ext cx="5822151"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ART service providers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provide TB treatment in ART settings</a:t>
              </a:r>
            </a:p>
          </p:txBody>
        </p:sp>
      </p:grpSp>
      <p:grpSp>
        <p:nvGrpSpPr>
          <p:cNvPr id="25" name="Group 24">
            <a:extLst>
              <a:ext uri="{FF2B5EF4-FFF2-40B4-BE49-F238E27FC236}">
                <a16:creationId xmlns:a16="http://schemas.microsoft.com/office/drawing/2014/main" id="{9A52B137-A9EB-445F-B17D-A72031EB33BA}"/>
              </a:ext>
            </a:extLst>
          </p:cNvPr>
          <p:cNvGrpSpPr/>
          <p:nvPr/>
        </p:nvGrpSpPr>
        <p:grpSpPr>
          <a:xfrm>
            <a:off x="1860776" y="4479781"/>
            <a:ext cx="8480234" cy="1188720"/>
            <a:chOff x="336776" y="3650570"/>
            <a:chExt cx="8480234" cy="1188720"/>
          </a:xfrm>
        </p:grpSpPr>
        <p:graphicFrame>
          <p:nvGraphicFramePr>
            <p:cNvPr id="13" name="Chart 12">
              <a:extLst>
                <a:ext uri="{FF2B5EF4-FFF2-40B4-BE49-F238E27FC236}">
                  <a16:creationId xmlns:a16="http://schemas.microsoft.com/office/drawing/2014/main" id="{F3E3EAAA-6C64-476E-AF98-AD28A924B4D3}"/>
                </a:ext>
              </a:extLst>
            </p:cNvPr>
            <p:cNvGraphicFramePr>
              <a:graphicFrameLocks/>
            </p:cNvGraphicFramePr>
            <p:nvPr/>
          </p:nvGraphicFramePr>
          <p:xfrm>
            <a:off x="336776" y="3650570"/>
            <a:ext cx="1188720" cy="118872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67297316-7A49-4B53-BFD0-76282E7655C2}"/>
                </a:ext>
              </a:extLst>
            </p:cNvPr>
            <p:cNvSpPr txBox="1"/>
            <p:nvPr/>
          </p:nvSpPr>
          <p:spPr>
            <a:xfrm>
              <a:off x="1426916" y="3860210"/>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3 </a:t>
              </a:r>
              <a:r>
                <a:rPr kumimoji="0" lang="en-US" sz="32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 4</a:t>
              </a:r>
              <a:endParaRPr kumimoji="0" lang="en-GB"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B2BB5A-B3B7-40AF-9CE5-8E6EC92EF3DE}"/>
                </a:ext>
              </a:extLst>
            </p:cNvPr>
            <p:cNvSpPr txBox="1"/>
            <p:nvPr/>
          </p:nvSpPr>
          <p:spPr>
            <a:xfrm>
              <a:off x="2994859" y="3829432"/>
              <a:ext cx="5822151"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TB service providers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provide antiretroviral therapy in TB clinics</a:t>
              </a:r>
            </a:p>
          </p:txBody>
        </p:sp>
      </p:grpSp>
      <p:sp>
        <p:nvSpPr>
          <p:cNvPr id="26" name="Text Box 10">
            <a:extLst>
              <a:ext uri="{FF2B5EF4-FFF2-40B4-BE49-F238E27FC236}">
                <a16:creationId xmlns:a16="http://schemas.microsoft.com/office/drawing/2014/main" id="{927ECE29-7777-477C-A470-1710F730881B}"/>
              </a:ext>
            </a:extLst>
          </p:cNvPr>
          <p:cNvSpPr txBox="1">
            <a:spLocks noChangeArrowheads="1"/>
          </p:cNvSpPr>
          <p:nvPr/>
        </p:nvSpPr>
        <p:spPr bwMode="auto">
          <a:xfrm>
            <a:off x="-1" y="5530075"/>
            <a:ext cx="185979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7"/>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 National Commitments and Policy Instrument (NCPI) and </a:t>
            </a:r>
            <a:r>
              <a:rPr kumimoji="0" lang="en-US" sz="9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UNAIDS, WHO. Laws and Policies Analytics </a:t>
            </a:r>
            <a:r>
              <a:rPr kumimoji="0" lang="en-US" sz="900" b="0" i="0" u="sng" strike="noStrike" kern="1200" cap="none" spc="0" normalizeH="0" baseline="0" noProof="0" dirty="0">
                <a:ln>
                  <a:noFill/>
                </a:ln>
                <a:solidFill>
                  <a:srgbClr val="4F81BD"/>
                </a:solidFill>
                <a:effectLst/>
                <a:uLnTx/>
                <a:uFillTx/>
                <a:latin typeface="Arial" charset="0"/>
                <a:ea typeface="ＭＳ Ｐゴシック" panose="020B0600070205080204" pitchFamily="34" charset="-128"/>
                <a:cs typeface="Arial" charset="0"/>
              </a:rPr>
              <a:t>https://lawsandpolicies.unaids.org/topicresult?i=414&amp;lan=en</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endParaRPr>
          </a:p>
        </p:txBody>
      </p:sp>
      <p:graphicFrame>
        <p:nvGraphicFramePr>
          <p:cNvPr id="16" name="Chart 15">
            <a:extLst>
              <a:ext uri="{FF2B5EF4-FFF2-40B4-BE49-F238E27FC236}">
                <a16:creationId xmlns:a16="http://schemas.microsoft.com/office/drawing/2014/main" id="{3C6EA68D-5960-48A2-8D85-B564163EDA62}"/>
              </a:ext>
            </a:extLst>
          </p:cNvPr>
          <p:cNvGraphicFramePr>
            <a:graphicFrameLocks/>
          </p:cNvGraphicFramePr>
          <p:nvPr/>
        </p:nvGraphicFramePr>
        <p:xfrm>
          <a:off x="1859794" y="5635312"/>
          <a:ext cx="1188720" cy="118872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39139958-77C1-47A5-AE17-FB194C15DB8A}"/>
              </a:ext>
            </a:extLst>
          </p:cNvPr>
          <p:cNvSpPr txBox="1"/>
          <p:nvPr/>
        </p:nvSpPr>
        <p:spPr>
          <a:xfrm>
            <a:off x="2997942" y="5800815"/>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1 </a:t>
            </a:r>
            <a:r>
              <a:rPr kumimoji="0" lang="en-US" sz="32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 4</a:t>
            </a:r>
            <a:endParaRPr kumimoji="0" lang="en-GB"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20EB1A9E-DF18-4F09-84C0-AF5229856B6C}"/>
              </a:ext>
            </a:extLst>
          </p:cNvPr>
          <p:cNvSpPr txBox="1"/>
          <p:nvPr/>
        </p:nvSpPr>
        <p:spPr>
          <a:xfrm>
            <a:off x="4565885" y="5631809"/>
            <a:ext cx="6935463" cy="1200329"/>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Countries in Asia Pacific have TB preventive treatment recommended in national policies and guidelines for people living with HIV</a:t>
            </a:r>
          </a:p>
        </p:txBody>
      </p:sp>
    </p:spTree>
    <p:extLst>
      <p:ext uri="{BB962C8B-B14F-4D97-AF65-F5344CB8AC3E}">
        <p14:creationId xmlns:p14="http://schemas.microsoft.com/office/powerpoint/2010/main" val="390120498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23D93-647B-43E7-A8FF-32920DE5EF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itle 1">
            <a:extLst>
              <a:ext uri="{FF2B5EF4-FFF2-40B4-BE49-F238E27FC236}">
                <a16:creationId xmlns:a16="http://schemas.microsoft.com/office/drawing/2014/main" id="{BBF415B3-3DAD-426E-A96F-761DB371A6CA}"/>
              </a:ext>
            </a:extLst>
          </p:cNvPr>
          <p:cNvSpPr>
            <a:spLocks noGrp="1"/>
          </p:cNvSpPr>
          <p:nvPr>
            <p:ph type="title"/>
          </p:nvPr>
        </p:nvSpPr>
        <p:spPr>
          <a:xfrm>
            <a:off x="618309" y="1340768"/>
            <a:ext cx="11059885" cy="504000"/>
          </a:xfrm>
        </p:spPr>
        <p:txBody>
          <a:bodyPr/>
          <a:lstStyle/>
          <a:p>
            <a:r>
              <a:rPr lang="en-US" sz="2300" dirty="0"/>
              <a:t>9 countries account for 94% of all TB-related deaths among PLHIV in Asia and the Pacific, 2020</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979ACA5B-4F60-D989-253A-4E6175511FA4}"/>
                  </a:ext>
                </a:extLst>
              </p:cNvPr>
              <p:cNvGraphicFramePr/>
              <p:nvPr/>
            </p:nvGraphicFramePr>
            <p:xfrm>
              <a:off x="1484812" y="2168434"/>
              <a:ext cx="9222376" cy="428461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979ACA5B-4F60-D989-253A-4E6175511FA4}"/>
                  </a:ext>
                </a:extLst>
              </p:cNvPr>
              <p:cNvPicPr>
                <a:picLocks noGrp="1" noRot="1" noChangeAspect="1" noMove="1" noResize="1" noEditPoints="1" noAdjustHandles="1" noChangeArrowheads="1" noChangeShapeType="1"/>
              </p:cNvPicPr>
              <p:nvPr/>
            </p:nvPicPr>
            <p:blipFill>
              <a:blip r:embed="rId3"/>
              <a:stretch>
                <a:fillRect/>
              </a:stretch>
            </p:blipFill>
            <p:spPr>
              <a:xfrm>
                <a:off x="1484812" y="2168434"/>
                <a:ext cx="9222376" cy="4284617"/>
              </a:xfrm>
              <a:prstGeom prst="rect">
                <a:avLst/>
              </a:prstGeom>
            </p:spPr>
          </p:pic>
        </mc:Fallback>
      </mc:AlternateContent>
      <p:sp>
        <p:nvSpPr>
          <p:cNvPr id="9" name="Text Box 10">
            <a:extLst>
              <a:ext uri="{FF2B5EF4-FFF2-40B4-BE49-F238E27FC236}">
                <a16:creationId xmlns:a16="http://schemas.microsoft.com/office/drawing/2014/main" id="{2E6C8B6A-CA69-6658-4267-4899A19418A2}"/>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Tree>
    <p:extLst>
      <p:ext uri="{BB962C8B-B14F-4D97-AF65-F5344CB8AC3E}">
        <p14:creationId xmlns:p14="http://schemas.microsoft.com/office/powerpoint/2010/main" val="269495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DAC1748-E971-4085-AC53-C285C0E2B214}"/>
              </a:ext>
            </a:extLst>
          </p:cNvPr>
          <p:cNvGraphicFramePr>
            <a:graphicFrameLocks/>
          </p:cNvGraphicFramePr>
          <p:nvPr/>
        </p:nvGraphicFramePr>
        <p:xfrm>
          <a:off x="1185295" y="2294553"/>
          <a:ext cx="9778796" cy="42415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7383" y="1412776"/>
            <a:ext cx="11564983" cy="504000"/>
          </a:xfrm>
        </p:spPr>
        <p:txBody>
          <a:bodyPr/>
          <a:lstStyle/>
          <a:p>
            <a:r>
              <a:rPr lang="en-US" sz="2300" dirty="0"/>
              <a:t>Considerably high proportion of deaths among PLHIV is attributable to TB</a:t>
            </a:r>
            <a:endParaRPr lang="en-GB" sz="2300" dirty="0"/>
          </a:p>
        </p:txBody>
      </p:sp>
      <p:sp>
        <p:nvSpPr>
          <p:cNvPr id="7" name="Rectangle 6">
            <a:extLst>
              <a:ext uri="{FF2B5EF4-FFF2-40B4-BE49-F238E27FC236}">
                <a16:creationId xmlns:a16="http://schemas.microsoft.com/office/drawing/2014/main" id="{E1666C89-87E4-47EC-8C25-75792C201B04}"/>
              </a:ext>
            </a:extLst>
          </p:cNvPr>
          <p:cNvSpPr/>
          <p:nvPr/>
        </p:nvSpPr>
        <p:spPr>
          <a:xfrm>
            <a:off x="2021934" y="1898131"/>
            <a:ext cx="7801763" cy="3508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kumimoji="0" lang="en-US" sz="168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TB deaths as proportion of total AIDS-related deaths among PLHIV, 2020 </a:t>
            </a:r>
          </a:p>
        </p:txBody>
      </p:sp>
      <p:sp>
        <p:nvSpPr>
          <p:cNvPr id="9" name="Text Box 10">
            <a:extLst>
              <a:ext uri="{FF2B5EF4-FFF2-40B4-BE49-F238E27FC236}">
                <a16:creationId xmlns:a16="http://schemas.microsoft.com/office/drawing/2014/main" id="{27668326-92A4-C216-4AC3-0A31FB8A7AF4}"/>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 and UNAIDS HIV estimates 2021</a:t>
            </a:r>
          </a:p>
        </p:txBody>
      </p:sp>
    </p:spTree>
    <p:extLst>
      <p:ext uri="{BB962C8B-B14F-4D97-AF65-F5344CB8AC3E}">
        <p14:creationId xmlns:p14="http://schemas.microsoft.com/office/powerpoint/2010/main" val="2929509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1340768"/>
            <a:ext cx="11321143" cy="360040"/>
          </a:xfrm>
        </p:spPr>
        <p:txBody>
          <a:bodyPr/>
          <a:lstStyle/>
          <a:p>
            <a:r>
              <a:rPr lang="en-US" dirty="0"/>
              <a:t>All 12 high TB burden countries in Asia and the Pacific have high MDR-TB burden, 2020</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6" name="Table 95"/>
          <p:cNvGraphicFramePr>
            <a:graphicFrameLocks noGrp="1"/>
          </p:cNvGraphicFramePr>
          <p:nvPr/>
        </p:nvGraphicFramePr>
        <p:xfrm>
          <a:off x="2567609" y="2132857"/>
          <a:ext cx="6768751" cy="4449667"/>
        </p:xfrm>
        <a:graphic>
          <a:graphicData uri="http://schemas.openxmlformats.org/drawingml/2006/table">
            <a:tbl>
              <a:tblPr/>
              <a:tblGrid>
                <a:gridCol w="2224018">
                  <a:extLst>
                    <a:ext uri="{9D8B030D-6E8A-4147-A177-3AD203B41FA5}">
                      <a16:colId xmlns:a16="http://schemas.microsoft.com/office/drawing/2014/main" val="20000"/>
                    </a:ext>
                  </a:extLst>
                </a:gridCol>
                <a:gridCol w="2320715">
                  <a:extLst>
                    <a:ext uri="{9D8B030D-6E8A-4147-A177-3AD203B41FA5}">
                      <a16:colId xmlns:a16="http://schemas.microsoft.com/office/drawing/2014/main" val="20001"/>
                    </a:ext>
                  </a:extLst>
                </a:gridCol>
                <a:gridCol w="2224018">
                  <a:extLst>
                    <a:ext uri="{9D8B030D-6E8A-4147-A177-3AD203B41FA5}">
                      <a16:colId xmlns:a16="http://schemas.microsoft.com/office/drawing/2014/main" val="20002"/>
                    </a:ext>
                  </a:extLst>
                </a:gridCol>
              </a:tblGrid>
              <a:tr h="404227">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MDR-TB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1000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Bangladesh</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China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DPR Korea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Indonesia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Mongolia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Myanmar</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Pakistan</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a:t>
                      </a:r>
                      <a:r>
                        <a:rPr lang="en-US" sz="1400" b="1" i="0" u="none" strike="noStrike" baseline="0" dirty="0">
                          <a:solidFill>
                            <a:schemeClr val="bg1"/>
                          </a:solidFill>
                          <a:effectLst/>
                          <a:latin typeface="Arial" pitchFamily="34" charset="0"/>
                          <a:cs typeface="Arial" pitchFamily="34" charset="0"/>
                        </a:rPr>
                        <a:t> Papua New Guinea</a:t>
                      </a:r>
                      <a:endParaRPr lang="en-US" sz="1400" b="1" i="0" u="none" strike="noStrike" dirty="0">
                        <a:solidFill>
                          <a:schemeClr val="bg1"/>
                        </a:solidFill>
                        <a:effectLst/>
                        <a:latin typeface="Arial" pitchFamily="34" charset="0"/>
                        <a:cs typeface="Arial" pitchFamily="34" charset="0"/>
                      </a:endParaRP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Philippines</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Thailand</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Viet Nam</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pSp>
        <p:nvGrpSpPr>
          <p:cNvPr id="4" name="Group 3"/>
          <p:cNvGrpSpPr/>
          <p:nvPr/>
        </p:nvGrpSpPr>
        <p:grpSpPr>
          <a:xfrm>
            <a:off x="5596137" y="2541663"/>
            <a:ext cx="3044527" cy="4339927"/>
            <a:chOff x="4072136" y="2541662"/>
            <a:chExt cx="3044527" cy="4339927"/>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72136" y="2541662"/>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1661" y="31939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1186" y="352541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385688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1661" y="418834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1186" y="451981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487032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2037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5466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87997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6994" y="62133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2">
            <a:extLst>
              <a:ext uri="{FF2B5EF4-FFF2-40B4-BE49-F238E27FC236}">
                <a16:creationId xmlns:a16="http://schemas.microsoft.com/office/drawing/2014/main" id="{F448E4DD-66E0-F55F-3C4E-41D0480AA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5596137" y="285087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0">
            <a:extLst>
              <a:ext uri="{FF2B5EF4-FFF2-40B4-BE49-F238E27FC236}">
                <a16:creationId xmlns:a16="http://schemas.microsoft.com/office/drawing/2014/main" id="{9E371239-86C2-1D4E-29D9-82DA873CB588}"/>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Tree>
    <p:extLst>
      <p:ext uri="{BB962C8B-B14F-4D97-AF65-F5344CB8AC3E}">
        <p14:creationId xmlns:p14="http://schemas.microsoft.com/office/powerpoint/2010/main" val="58670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34</a:t>
            </a:fld>
            <a:endParaRPr lang="th-TH" dirty="0">
              <a:solidFill>
                <a:prstClr val="black">
                  <a:tint val="75000"/>
                </a:prstClr>
              </a:solidFill>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endParaRPr lang="en-US" sz="14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  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600" dirty="0">
              <a:solidFill>
                <a:srgbClr val="C00000"/>
              </a:solidFill>
            </a:endParaRPr>
          </a:p>
        </p:txBody>
      </p:sp>
    </p:spTree>
    <p:extLst>
      <p:ext uri="{BB962C8B-B14F-4D97-AF65-F5344CB8AC3E}">
        <p14:creationId xmlns:p14="http://schemas.microsoft.com/office/powerpoint/2010/main" val="204633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5EB0A7-E686-4600-8FD6-729442A9AC59}"/>
              </a:ext>
            </a:extLst>
          </p:cNvPr>
          <p:cNvSpPr txBox="1"/>
          <p:nvPr/>
        </p:nvSpPr>
        <p:spPr>
          <a:xfrm>
            <a:off x="4060673" y="5046913"/>
            <a:ext cx="42030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7" name="Chart 16">
            <a:extLst>
              <a:ext uri="{FF2B5EF4-FFF2-40B4-BE49-F238E27FC236}">
                <a16:creationId xmlns:a16="http://schemas.microsoft.com/office/drawing/2014/main" id="{60672DB6-0770-43D9-AC10-C214A8FDA13C}"/>
              </a:ext>
            </a:extLst>
          </p:cNvPr>
          <p:cNvGraphicFramePr>
            <a:graphicFrameLocks/>
          </p:cNvGraphicFramePr>
          <p:nvPr>
            <p:extLst>
              <p:ext uri="{D42A27DB-BD31-4B8C-83A1-F6EECF244321}">
                <p14:modId xmlns:p14="http://schemas.microsoft.com/office/powerpoint/2010/main" val="2935920153"/>
              </p:ext>
            </p:extLst>
          </p:nvPr>
        </p:nvGraphicFramePr>
        <p:xfrm>
          <a:off x="2342326" y="2285699"/>
          <a:ext cx="6196252" cy="451017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7"/>
          <p:cNvSpPr>
            <a:spLocks noChangeArrowheads="1"/>
          </p:cNvSpPr>
          <p:nvPr/>
        </p:nvSpPr>
        <p:spPr bwMode="auto">
          <a:xfrm>
            <a:off x="0" y="1208893"/>
            <a:ext cx="11820524" cy="8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About half of key populations do not know their HIV status, but assisted testing and self-testing could increase the rates of HIV diagnosis</a:t>
            </a:r>
          </a:p>
        </p:txBody>
      </p:sp>
      <p:sp>
        <p:nvSpPr>
          <p:cNvPr id="3" name="TextBox 2"/>
          <p:cNvSpPr txBox="1"/>
          <p:nvPr/>
        </p:nvSpPr>
        <p:spPr>
          <a:xfrm>
            <a:off x="132582" y="6368844"/>
            <a:ext cx="27309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18" name="TextBox 17">
            <a:extLst>
              <a:ext uri="{FF2B5EF4-FFF2-40B4-BE49-F238E27FC236}">
                <a16:creationId xmlns:a16="http://schemas.microsoft.com/office/drawing/2014/main" id="{F4C2493F-1E10-41DB-B3C8-357EE0CBC007}"/>
              </a:ext>
            </a:extLst>
          </p:cNvPr>
          <p:cNvSpPr txBox="1"/>
          <p:nvPr/>
        </p:nvSpPr>
        <p:spPr>
          <a:xfrm>
            <a:off x="8603857" y="5358469"/>
            <a:ext cx="345556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 *Calculated based on 15 reporting countries for female sex workers and men who have sex with men, 9 reporting countries for transgender, and 13 reporting countries for people who inject drugs</a:t>
            </a:r>
          </a:p>
        </p:txBody>
      </p:sp>
      <p:grpSp>
        <p:nvGrpSpPr>
          <p:cNvPr id="24" name="Group 23">
            <a:extLst>
              <a:ext uri="{FF2B5EF4-FFF2-40B4-BE49-F238E27FC236}">
                <a16:creationId xmlns:a16="http://schemas.microsoft.com/office/drawing/2014/main" id="{65C94D6E-91A7-4C4A-A5D7-398D5D7C1DC5}"/>
              </a:ext>
            </a:extLst>
          </p:cNvPr>
          <p:cNvGrpSpPr/>
          <p:nvPr/>
        </p:nvGrpSpPr>
        <p:grpSpPr>
          <a:xfrm>
            <a:off x="8678033" y="2339327"/>
            <a:ext cx="3337881" cy="2889062"/>
            <a:chOff x="8832459" y="2057721"/>
            <a:chExt cx="3337881" cy="2889062"/>
          </a:xfrm>
        </p:grpSpPr>
        <p:sp>
          <p:nvSpPr>
            <p:cNvPr id="10" name="TextBox 3">
              <a:extLst>
                <a:ext uri="{FF2B5EF4-FFF2-40B4-BE49-F238E27FC236}">
                  <a16:creationId xmlns:a16="http://schemas.microsoft.com/office/drawing/2014/main" id="{E82BA7BB-B494-4201-BB42-71164F5E14B2}"/>
                </a:ext>
              </a:extLst>
            </p:cNvPr>
            <p:cNvSpPr txBox="1"/>
            <p:nvPr/>
          </p:nvSpPr>
          <p:spPr>
            <a:xfrm>
              <a:off x="9168541" y="4616524"/>
              <a:ext cx="2171620" cy="307777"/>
            </a:xfrm>
            <a:prstGeom prst="rect">
              <a:avLst/>
            </a:prstGeom>
            <a:noFill/>
          </p:spPr>
          <p:txBody>
            <a:bodyPr wrap="square">
              <a:spAutoFit/>
            </a:bodyPr>
            <a:lstStyle>
              <a:defPPr>
                <a:defRPr lang="en-US"/>
              </a:defPPr>
              <a:lvl1pPr>
                <a:defRPr sz="1400">
                  <a:latin typeface="Arial Nova" panose="020B05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Regional median*</a:t>
              </a:r>
            </a:p>
          </p:txBody>
        </p:sp>
        <p:sp>
          <p:nvSpPr>
            <p:cNvPr id="8" name="Oval 7">
              <a:extLst>
                <a:ext uri="{FF2B5EF4-FFF2-40B4-BE49-F238E27FC236}">
                  <a16:creationId xmlns:a16="http://schemas.microsoft.com/office/drawing/2014/main" id="{ADFFC14C-64B3-44C3-8E0C-2C1586255BBB}"/>
                </a:ext>
              </a:extLst>
            </p:cNvPr>
            <p:cNvSpPr/>
            <p:nvPr/>
          </p:nvSpPr>
          <p:spPr>
            <a:xfrm>
              <a:off x="8925501" y="2102819"/>
              <a:ext cx="182880" cy="182880"/>
            </a:xfrm>
            <a:prstGeom prst="ellipse">
              <a:avLst/>
            </a:prstGeom>
            <a:solidFill>
              <a:srgbClr val="FF66FF"/>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Oval 1">
              <a:extLst>
                <a:ext uri="{FF2B5EF4-FFF2-40B4-BE49-F238E27FC236}">
                  <a16:creationId xmlns:a16="http://schemas.microsoft.com/office/drawing/2014/main" id="{A7825119-9C32-4EFD-8F46-780EE50EA89E}"/>
                </a:ext>
              </a:extLst>
            </p:cNvPr>
            <p:cNvSpPr/>
            <p:nvPr/>
          </p:nvSpPr>
          <p:spPr>
            <a:xfrm>
              <a:off x="8925501" y="3987431"/>
              <a:ext cx="182880" cy="182880"/>
            </a:xfrm>
            <a:prstGeom prst="ellipse">
              <a:avLst/>
            </a:prstGeom>
            <a:solidFill>
              <a:srgbClr val="00CCFF"/>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A2081984-B2B3-46A3-85F2-8251DF67F8D7}"/>
                </a:ext>
              </a:extLst>
            </p:cNvPr>
            <p:cNvSpPr/>
            <p:nvPr/>
          </p:nvSpPr>
          <p:spPr>
            <a:xfrm>
              <a:off x="8925501" y="2745465"/>
              <a:ext cx="182880" cy="182880"/>
            </a:xfrm>
            <a:prstGeom prst="ellipse">
              <a:avLst/>
            </a:prstGeom>
            <a:solidFill>
              <a:srgbClr val="FF9933"/>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939C4069-93A3-4DBE-9F31-44B607BB5E69}"/>
                </a:ext>
              </a:extLst>
            </p:cNvPr>
            <p:cNvSpPr/>
            <p:nvPr/>
          </p:nvSpPr>
          <p:spPr>
            <a:xfrm>
              <a:off x="8933120" y="3320728"/>
              <a:ext cx="182880" cy="182880"/>
            </a:xfrm>
            <a:prstGeom prst="ellipse">
              <a:avLst/>
            </a:prstGeom>
            <a:solidFill>
              <a:srgbClr val="FF505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D708422-EC0B-47A3-AAC7-5FF0C50E495B}"/>
                </a:ext>
              </a:extLst>
            </p:cNvPr>
            <p:cNvSpPr txBox="1"/>
            <p:nvPr/>
          </p:nvSpPr>
          <p:spPr>
            <a:xfrm>
              <a:off x="9168541" y="2057721"/>
              <a:ext cx="251799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Female sex workers</a:t>
              </a:r>
            </a:p>
          </p:txBody>
        </p:sp>
        <p:sp>
          <p:nvSpPr>
            <p:cNvPr id="20" name="TextBox 19">
              <a:extLst>
                <a:ext uri="{FF2B5EF4-FFF2-40B4-BE49-F238E27FC236}">
                  <a16:creationId xmlns:a16="http://schemas.microsoft.com/office/drawing/2014/main" id="{48462EF9-6952-4B0F-86AB-FB41F4424A52}"/>
                </a:ext>
              </a:extLst>
            </p:cNvPr>
            <p:cNvSpPr txBox="1"/>
            <p:nvPr/>
          </p:nvSpPr>
          <p:spPr>
            <a:xfrm>
              <a:off x="9168541" y="2700367"/>
              <a:ext cx="30017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Men who have sex with men</a:t>
              </a:r>
            </a:p>
          </p:txBody>
        </p:sp>
        <p:sp>
          <p:nvSpPr>
            <p:cNvPr id="21" name="TextBox 20">
              <a:extLst>
                <a:ext uri="{FF2B5EF4-FFF2-40B4-BE49-F238E27FC236}">
                  <a16:creationId xmlns:a16="http://schemas.microsoft.com/office/drawing/2014/main" id="{1D81C9B8-B25D-44FB-BA4C-D56E209A975A}"/>
                </a:ext>
              </a:extLst>
            </p:cNvPr>
            <p:cNvSpPr txBox="1"/>
            <p:nvPr/>
          </p:nvSpPr>
          <p:spPr>
            <a:xfrm>
              <a:off x="9168541" y="3275630"/>
              <a:ext cx="25004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Transgender people</a:t>
              </a:r>
            </a:p>
          </p:txBody>
        </p:sp>
        <p:sp>
          <p:nvSpPr>
            <p:cNvPr id="23" name="TextBox 22">
              <a:extLst>
                <a:ext uri="{FF2B5EF4-FFF2-40B4-BE49-F238E27FC236}">
                  <a16:creationId xmlns:a16="http://schemas.microsoft.com/office/drawing/2014/main" id="{543A84C4-600C-4DD3-83EA-0C35EF0ECBED}"/>
                </a:ext>
              </a:extLst>
            </p:cNvPr>
            <p:cNvSpPr txBox="1"/>
            <p:nvPr/>
          </p:nvSpPr>
          <p:spPr>
            <a:xfrm>
              <a:off x="9168541" y="3944119"/>
              <a:ext cx="259032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People who inject drugs</a:t>
              </a:r>
            </a:p>
          </p:txBody>
        </p:sp>
        <p:sp>
          <p:nvSpPr>
            <p:cNvPr id="11" name="Oval 10">
              <a:extLst>
                <a:ext uri="{FF2B5EF4-FFF2-40B4-BE49-F238E27FC236}">
                  <a16:creationId xmlns:a16="http://schemas.microsoft.com/office/drawing/2014/main" id="{9AB89387-F498-48CA-8488-3B6DE5A9EDD4}"/>
                </a:ext>
              </a:extLst>
            </p:cNvPr>
            <p:cNvSpPr/>
            <p:nvPr/>
          </p:nvSpPr>
          <p:spPr>
            <a:xfrm>
              <a:off x="8832459" y="4581023"/>
              <a:ext cx="365760" cy="365760"/>
            </a:xfrm>
            <a:prstGeom prst="ellipse">
              <a:avLst/>
            </a:prstGeom>
            <a:solidFill>
              <a:srgbClr val="33CCCC">
                <a:alpha val="46000"/>
              </a:srgbClr>
            </a:solidFill>
            <a:ln>
              <a:solidFill>
                <a:schemeClr val="bg1">
                  <a:lumMod val="75000"/>
                </a:schemeClr>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 name="TextBox 4"/>
          <p:cNvSpPr txBox="1"/>
          <p:nvPr/>
        </p:nvSpPr>
        <p:spPr>
          <a:xfrm>
            <a:off x="1343472" y="1964694"/>
            <a:ext cx="86867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HIV testing coverage among key populations in Asia and the Pacific, 2016-2020</a:t>
            </a: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1052814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45" r="2372"/>
          <a:stretch/>
        </p:blipFill>
        <p:spPr bwMode="auto">
          <a:xfrm>
            <a:off x="1703512" y="2492896"/>
            <a:ext cx="8712968"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63553" y="2348880"/>
            <a:ext cx="8244949" cy="338554"/>
          </a:xfrm>
          <a:prstGeom prst="rect">
            <a:avLst/>
          </a:prstGeom>
          <a:noFill/>
        </p:spPr>
        <p:txBody>
          <a:bodyPr wrap="none" rtlCol="0">
            <a:spAutoFit/>
          </a:bodyPr>
          <a:lstStyle/>
          <a:p>
            <a:r>
              <a:rPr lang="en-US" sz="1600" b="1" dirty="0">
                <a:solidFill>
                  <a:prstClr val="black"/>
                </a:solidFill>
                <a:cs typeface="Arial" pitchFamily="34" charset="0"/>
              </a:rPr>
              <a:t>Age of legal capacity to consent independently to an HIV test, Asia and the Pacific </a:t>
            </a:r>
            <a:endParaRPr lang="en-GB" sz="1600" dirty="0">
              <a:solidFill>
                <a:prstClr val="black"/>
              </a:solidFill>
              <a:cs typeface="Arial" pitchFamily="34" charset="0"/>
            </a:endParaRPr>
          </a:p>
        </p:txBody>
      </p:sp>
      <p:sp>
        <p:nvSpPr>
          <p:cNvPr id="10" name="TextBox 9"/>
          <p:cNvSpPr txBox="1"/>
          <p:nvPr/>
        </p:nvSpPr>
        <p:spPr>
          <a:xfrm>
            <a:off x="119336" y="6529334"/>
            <a:ext cx="8496944" cy="369332"/>
          </a:xfrm>
          <a:prstGeom prst="rect">
            <a:avLst/>
          </a:prstGeom>
          <a:noFill/>
        </p:spPr>
        <p:txBody>
          <a:bodyPr wrap="square" rtlCol="0">
            <a:spAutoFit/>
          </a:bodyPr>
          <a:lstStyle/>
          <a:p>
            <a:r>
              <a:rPr lang="en-US" sz="900" dirty="0">
                <a:solidFill>
                  <a:prstClr val="black"/>
                </a:solidFill>
                <a:cs typeface="Cordia New" pitchFamily="34" charset="-34"/>
              </a:rPr>
              <a:t>Source: UNICEF, UNESCO, UNFPA, UNODC, Youth LEAD, &amp; Youth Voices Count. (2015). Adolescents Under the Radar in the Asia-Pacific AIDS Response.</a:t>
            </a:r>
          </a:p>
          <a:p>
            <a:endParaRPr lang="en-GB" sz="900" dirty="0">
              <a:solidFill>
                <a:prstClr val="black"/>
              </a:solidFill>
              <a:cs typeface="Cordia New" pitchFamily="34" charset="-34"/>
            </a:endParaRPr>
          </a:p>
        </p:txBody>
      </p:sp>
      <p:sp>
        <p:nvSpPr>
          <p:cNvPr id="7" name="Title 1"/>
          <p:cNvSpPr txBox="1">
            <a:spLocks/>
          </p:cNvSpPr>
          <p:nvPr/>
        </p:nvSpPr>
        <p:spPr>
          <a:xfrm>
            <a:off x="1744743" y="144000"/>
            <a:ext cx="8671738" cy="98074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sz="2800" b="1" dirty="0">
              <a:solidFill>
                <a:srgbClr val="00B0F0"/>
              </a:solidFill>
              <a:cs typeface="Arial" panose="020B0604020202020204" pitchFamily="34" charset="0"/>
            </a:endParaRPr>
          </a:p>
        </p:txBody>
      </p:sp>
      <p:sp>
        <p:nvSpPr>
          <p:cNvPr id="2" name="Title 1"/>
          <p:cNvSpPr>
            <a:spLocks noGrp="1"/>
          </p:cNvSpPr>
          <p:nvPr>
            <p:ph type="title"/>
          </p:nvPr>
        </p:nvSpPr>
        <p:spPr>
          <a:xfrm>
            <a:off x="335360" y="1412776"/>
            <a:ext cx="11449272" cy="504000"/>
          </a:xfrm>
        </p:spPr>
        <p:txBody>
          <a:bodyPr/>
          <a:lstStyle/>
          <a:p>
            <a:r>
              <a:rPr lang="en-US" dirty="0"/>
              <a:t>Independent access to HIV testing and related services for young people in Asia and the Pacific</a:t>
            </a:r>
            <a:br>
              <a:rPr lang="en-US" dirty="0"/>
            </a:br>
            <a:endParaRPr lang="en-GB" dirty="0"/>
          </a:p>
        </p:txBody>
      </p:sp>
    </p:spTree>
    <p:extLst>
      <p:ext uri="{BB962C8B-B14F-4D97-AF65-F5344CB8AC3E}">
        <p14:creationId xmlns:p14="http://schemas.microsoft.com/office/powerpoint/2010/main" val="274829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00649" y="1207963"/>
            <a:ext cx="9140693" cy="555825"/>
          </a:xfrm>
          <a:prstGeom prst="rect">
            <a:avLst/>
          </a:prstGeom>
          <a:noFill/>
        </p:spPr>
        <p:txBody>
          <a:bodyPr vert="horz" lIns="91407" tIns="45703" rIns="91407" bIns="45703" rtlCol="0" anchor="ctr">
            <a:normAutofit/>
          </a:bodyPr>
          <a:lstStyle/>
          <a:p>
            <a:pPr marL="0" marR="0" lvl="0" indent="0" algn="l" defTabSz="914126"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a:ea typeface="+mn-ea"/>
                <a:cs typeface="Arial" pitchFamily="34" charset="0"/>
              </a:rPr>
              <a:t>Fast-Track Treatment to Reach 90–90–90 by 2020</a:t>
            </a:r>
          </a:p>
        </p:txBody>
      </p:sp>
      <p:sp>
        <p:nvSpPr>
          <p:cNvPr id="3" name="TextBox 2"/>
          <p:cNvSpPr txBox="1"/>
          <p:nvPr/>
        </p:nvSpPr>
        <p:spPr>
          <a:xfrm>
            <a:off x="3341408" y="1769210"/>
            <a:ext cx="4628888" cy="338432"/>
          </a:xfrm>
          <a:prstGeom prst="rect">
            <a:avLst/>
          </a:prstGeom>
          <a:noFill/>
        </p:spPr>
        <p:txBody>
          <a:bodyPr wrap="none" rtlCol="0" anchor="ct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People receiving ART in Asia and the Pacific</a:t>
            </a:r>
            <a:endParaRPr kumimoji="0" lang="th-TH" sz="1200" b="1" i="0" u="none" strike="noStrike" kern="1200" cap="none" spc="0" normalizeH="0" baseline="0" noProof="0" dirty="0">
              <a:ln>
                <a:noFill/>
              </a:ln>
              <a:solidFill>
                <a:srgbClr val="00B0F0"/>
              </a:solidFill>
              <a:effectLst/>
              <a:uLnTx/>
              <a:uFillTx/>
              <a:latin typeface="Arial" pitchFamily="34" charset="0"/>
              <a:ea typeface="+mn-ea"/>
              <a:cs typeface="Cordia New" panose="020B0304020202020204" pitchFamily="34" charset="-34"/>
            </a:endParaRPr>
          </a:p>
        </p:txBody>
      </p:sp>
      <p:sp>
        <p:nvSpPr>
          <p:cNvPr id="17" name="TextBox 16">
            <a:extLst>
              <a:ext uri="{FF2B5EF4-FFF2-40B4-BE49-F238E27FC236}">
                <a16:creationId xmlns:a16="http://schemas.microsoft.com/office/drawing/2014/main" id="{42FD0B86-B364-4E0E-9418-3B07DBFE5603}"/>
              </a:ext>
            </a:extLst>
          </p:cNvPr>
          <p:cNvSpPr txBox="1"/>
          <p:nvPr/>
        </p:nvSpPr>
        <p:spPr>
          <a:xfrm>
            <a:off x="132495" y="6562596"/>
            <a:ext cx="7337790"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estimates and Global AIDS Monitoring</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BE587B79-8032-4B04-AA8C-822CF5CAD50B}"/>
              </a:ext>
            </a:extLst>
          </p:cNvPr>
          <p:cNvGrpSpPr/>
          <p:nvPr/>
        </p:nvGrpSpPr>
        <p:grpSpPr>
          <a:xfrm>
            <a:off x="941459" y="1769211"/>
            <a:ext cx="10225010" cy="4798910"/>
            <a:chOff x="760144" y="854204"/>
            <a:chExt cx="10228709" cy="5728193"/>
          </a:xfrm>
        </p:grpSpPr>
        <p:graphicFrame>
          <p:nvGraphicFramePr>
            <p:cNvPr id="13" name="Chart 12">
              <a:extLst>
                <a:ext uri="{FF2B5EF4-FFF2-40B4-BE49-F238E27FC236}">
                  <a16:creationId xmlns:a16="http://schemas.microsoft.com/office/drawing/2014/main" id="{00000000-0008-0000-1D00-000002000000}"/>
                </a:ext>
              </a:extLst>
            </p:cNvPr>
            <p:cNvGraphicFramePr>
              <a:graphicFrameLocks/>
            </p:cNvGraphicFramePr>
            <p:nvPr/>
          </p:nvGraphicFramePr>
          <p:xfrm>
            <a:off x="760144" y="854204"/>
            <a:ext cx="7663815" cy="5728193"/>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410A6184-27BF-4E40-93F1-84D97ED5EC53}"/>
                </a:ext>
              </a:extLst>
            </p:cNvPr>
            <p:cNvGrpSpPr/>
            <p:nvPr/>
          </p:nvGrpSpPr>
          <p:grpSpPr>
            <a:xfrm>
              <a:off x="8052000" y="1258172"/>
              <a:ext cx="2936853" cy="2980421"/>
              <a:chOff x="-44628" y="-240910"/>
              <a:chExt cx="2889683" cy="2912286"/>
            </a:xfrm>
          </p:grpSpPr>
          <p:grpSp>
            <p:nvGrpSpPr>
              <p:cNvPr id="19" name="Group 18">
                <a:extLst>
                  <a:ext uri="{FF2B5EF4-FFF2-40B4-BE49-F238E27FC236}">
                    <a16:creationId xmlns:a16="http://schemas.microsoft.com/office/drawing/2014/main" id="{E54DE8DF-0659-4F95-AF20-8D9E06CD841D}"/>
                  </a:ext>
                </a:extLst>
              </p:cNvPr>
              <p:cNvGrpSpPr/>
              <p:nvPr/>
            </p:nvGrpSpPr>
            <p:grpSpPr>
              <a:xfrm>
                <a:off x="251584" y="-240910"/>
                <a:ext cx="2593471" cy="1879581"/>
                <a:chOff x="251584" y="-281865"/>
                <a:chExt cx="2910135" cy="2199110"/>
              </a:xfrm>
            </p:grpSpPr>
            <p:sp>
              <p:nvSpPr>
                <p:cNvPr id="21" name="TextBox 2">
                  <a:extLst>
                    <a:ext uri="{FF2B5EF4-FFF2-40B4-BE49-F238E27FC236}">
                      <a16:creationId xmlns:a16="http://schemas.microsoft.com/office/drawing/2014/main" id="{2AF05D32-E565-40D0-87E4-E2BA7BA7C6B1}"/>
                    </a:ext>
                  </a:extLst>
                </p:cNvPr>
                <p:cNvSpPr txBox="1"/>
                <p:nvPr/>
              </p:nvSpPr>
              <p:spPr>
                <a:xfrm>
                  <a:off x="251832" y="966750"/>
                  <a:ext cx="2909887" cy="950495"/>
                </a:xfrm>
                <a:prstGeom prst="roundRect">
                  <a:avLst>
                    <a:gd name="adj" fmla="val 24479"/>
                  </a:avLst>
                </a:prstGeom>
                <a:noFill/>
                <a:ln w="22225">
                  <a:solidFill>
                    <a:srgbClr val="00A99A"/>
                  </a:solidFill>
                  <a:prstDash val="sysDash"/>
                </a:ln>
              </p:spPr>
              <p:txBody>
                <a:bodyPr wrap="square" lIns="91362" tIns="45680" rIns="91362" bIns="4568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A99A"/>
                      </a:solidFill>
                      <a:effectLst/>
                      <a:uLnTx/>
                      <a:uFillTx/>
                      <a:latin typeface="Arial" pitchFamily="34" charset="0"/>
                      <a:ea typeface="+mn-ea"/>
                      <a:cs typeface="Arial" pitchFamily="34" charset="0"/>
                    </a:rPr>
                    <a:t>3.7 million</a:t>
                  </a:r>
                  <a:r>
                    <a:rPr kumimoji="0" lang="en-GB" sz="1200" b="1" i="0" u="none" strike="noStrike" kern="0" cap="none" spc="0" normalizeH="0" baseline="0" noProof="0" dirty="0">
                      <a:ln>
                        <a:noFill/>
                      </a:ln>
                      <a:solidFill>
                        <a:srgbClr val="00A99A"/>
                      </a:solidFill>
                      <a:effectLst/>
                      <a:uLnTx/>
                      <a:uFillTx/>
                      <a:latin typeface="Arial" pitchFamily="34" charset="0"/>
                      <a:ea typeface="+mn-ea"/>
                      <a:cs typeface="Arial"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people were on ART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by 2020</a:t>
                  </a:r>
                  <a:endPar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2" name="TextBox 2">
                  <a:extLst>
                    <a:ext uri="{FF2B5EF4-FFF2-40B4-BE49-F238E27FC236}">
                      <a16:creationId xmlns:a16="http://schemas.microsoft.com/office/drawing/2014/main" id="{5CA746A3-1EE5-4E67-A451-81EC3C235577}"/>
                    </a:ext>
                  </a:extLst>
                </p:cNvPr>
                <p:cNvSpPr txBox="1"/>
                <p:nvPr/>
              </p:nvSpPr>
              <p:spPr>
                <a:xfrm>
                  <a:off x="251584" y="-281865"/>
                  <a:ext cx="2909887" cy="1139621"/>
                </a:xfrm>
                <a:prstGeom prst="roundRect">
                  <a:avLst>
                    <a:gd name="adj" fmla="val 24479"/>
                  </a:avLst>
                </a:prstGeom>
                <a:noFill/>
                <a:ln w="22225">
                  <a:solidFill>
                    <a:srgbClr val="F26B73"/>
                  </a:solidFill>
                  <a:prstDash val="sysDash"/>
                </a:ln>
              </p:spPr>
              <p:txBody>
                <a:bodyPr wrap="square" lIns="91362" tIns="45680" rIns="91362" bIns="4568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Fast-Track Target 2020:</a:t>
                  </a:r>
                  <a:endParaRPr kumimoji="0" lang="en-GB" sz="14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26B73"/>
                      </a:solidFill>
                      <a:effectLst/>
                      <a:uLnTx/>
                      <a:uFillTx/>
                      <a:latin typeface="Arial" pitchFamily="34" charset="0"/>
                      <a:ea typeface="+mn-ea"/>
                      <a:cs typeface="Arial" pitchFamily="34" charset="0"/>
                    </a:rPr>
                    <a:t>4.2 million</a:t>
                  </a:r>
                  <a:r>
                    <a:rPr kumimoji="0" lang="en-US" sz="1400" b="1" i="0" u="none" strike="noStrike" kern="0" cap="none" spc="0" normalizeH="0" baseline="0" noProof="0" dirty="0">
                      <a:ln>
                        <a:noFill/>
                      </a:ln>
                      <a:solidFill>
                        <a:srgbClr val="F26B73"/>
                      </a:solidFill>
                      <a:effectLst/>
                      <a:uLnTx/>
                      <a:uFillTx/>
                      <a:latin typeface="Arial" pitchFamily="34" charset="0"/>
                      <a:ea typeface="+mn-ea"/>
                      <a:cs typeface="Arial"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pitchFamily="34" charset="0"/>
                    </a:rPr>
                    <a:t>people on ART</a:t>
                  </a:r>
                </a:p>
              </p:txBody>
            </p:sp>
          </p:grpSp>
          <p:sp>
            <p:nvSpPr>
              <p:cNvPr id="20" name="Rectangle 19">
                <a:extLst>
                  <a:ext uri="{FF2B5EF4-FFF2-40B4-BE49-F238E27FC236}">
                    <a16:creationId xmlns:a16="http://schemas.microsoft.com/office/drawing/2014/main" id="{83614B1D-CE55-4BBC-B254-01F2CC2F7AE6}"/>
                  </a:ext>
                </a:extLst>
              </p:cNvPr>
              <p:cNvSpPr/>
              <p:nvPr/>
            </p:nvSpPr>
            <p:spPr>
              <a:xfrm>
                <a:off x="-44628" y="1728911"/>
                <a:ext cx="2889461" cy="942465"/>
              </a:xfrm>
              <a:prstGeom prst="rect">
                <a:avLst/>
              </a:prstGeom>
              <a:noFill/>
              <a:ln w="19050" cap="flat" cmpd="sng" algn="ctr">
                <a:solidFill>
                  <a:srgbClr val="33CCCC"/>
                </a:solidFill>
                <a:prstDash val="sysDot"/>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0" cap="none" spc="0" normalizeH="0" baseline="0" noProof="0" dirty="0">
                    <a:ln>
                      <a:noFill/>
                    </a:ln>
                    <a:solidFill>
                      <a:srgbClr val="00AEEF"/>
                    </a:solidFill>
                    <a:effectLst/>
                    <a:uLnTx/>
                    <a:uFillTx/>
                    <a:latin typeface="Arial" pitchFamily="34" charset="0"/>
                    <a:ea typeface="+mn-ea"/>
                    <a:cs typeface="Arial" pitchFamily="34" charset="0"/>
                  </a:rPr>
                  <a:t>14</a:t>
                </a:r>
                <a:r>
                  <a:rPr kumimoji="0" lang="en-US" sz="1200" b="1" i="0" u="none" strike="noStrike" kern="0" cap="none" spc="0" normalizeH="0" baseline="0" noProof="0" dirty="0">
                    <a:ln>
                      <a:noFill/>
                    </a:ln>
                    <a:solidFill>
                      <a:srgbClr val="00AEEF"/>
                    </a:solidFill>
                    <a:effectLst/>
                    <a:uLnTx/>
                    <a:uFillTx/>
                    <a:latin typeface="Arial" pitchFamily="34" charset="0"/>
                    <a:ea typeface="+mn-ea"/>
                    <a:cs typeface="Arial" pitchFamily="34" charset="0"/>
                  </a:rPr>
                  <a:t>% and </a:t>
                </a:r>
                <a:r>
                  <a:rPr kumimoji="0" lang="en-US" sz="2799" b="1" i="0" u="none" strike="noStrike" kern="0" cap="none" spc="0" normalizeH="0" baseline="0" noProof="0" dirty="0">
                    <a:ln>
                      <a:noFill/>
                    </a:ln>
                    <a:solidFill>
                      <a:srgbClr val="00AEEF"/>
                    </a:solidFill>
                    <a:effectLst/>
                    <a:uLnTx/>
                    <a:uFillTx/>
                    <a:latin typeface="Arial" pitchFamily="34" charset="0"/>
                    <a:ea typeface="+mn-ea"/>
                    <a:cs typeface="Arial" pitchFamily="34" charset="0"/>
                  </a:rPr>
                  <a:t>5</a:t>
                </a:r>
                <a:r>
                  <a:rPr kumimoji="0" lang="en-US" sz="1200" b="1" i="0" u="none" strike="noStrike" kern="0" cap="none" spc="0" normalizeH="0" baseline="0" noProof="0" dirty="0">
                    <a:ln>
                      <a:noFill/>
                    </a:ln>
                    <a:solidFill>
                      <a:srgbClr val="00AEEF"/>
                    </a:solidFill>
                    <a:effectLst/>
                    <a:uLnTx/>
                    <a:uFillTx/>
                    <a:latin typeface="Arial" pitchFamily="34" charset="0"/>
                    <a:ea typeface="+mn-ea"/>
                    <a:cs typeface="Arial" pitchFamily="34" charset="0"/>
                  </a:rPr>
                  <a:t>% annual increase in 2019 and 2020</a:t>
                </a:r>
              </a:p>
              <a:p>
                <a:pPr marL="0" marR="0" lvl="0" indent="0" algn="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AEEF"/>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3878734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6972" y="6063564"/>
            <a:ext cx="7490631" cy="795337"/>
            <a:chOff x="1259632" y="5386911"/>
            <a:chExt cx="5620005" cy="795336"/>
          </a:xfrm>
        </p:grpSpPr>
        <p:sp>
          <p:nvSpPr>
            <p:cNvPr id="78" name="TextBox 18"/>
            <p:cNvSpPr txBox="1"/>
            <p:nvPr/>
          </p:nvSpPr>
          <p:spPr>
            <a:xfrm>
              <a:off x="1259632" y="5488024"/>
              <a:ext cx="1864621" cy="5230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of people living with HIV know their status</a:t>
              </a:r>
              <a:endParaRPr kumimoji="0" lang="en-GB" sz="1400" b="0"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9" name="TextBox 24"/>
            <p:cNvSpPr txBox="1"/>
            <p:nvPr/>
          </p:nvSpPr>
          <p:spPr>
            <a:xfrm>
              <a:off x="3456371" y="5386911"/>
              <a:ext cx="1617017" cy="7384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of people living with HIV who know their status are on treatment</a:t>
              </a:r>
              <a:endParaRPr kumimoji="0" lang="en-GB" sz="1400" b="0"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80" name="TextBox 25"/>
            <p:cNvSpPr txBox="1"/>
            <p:nvPr/>
          </p:nvSpPr>
          <p:spPr>
            <a:xfrm>
              <a:off x="5353855" y="5443584"/>
              <a:ext cx="1525782" cy="738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of people on treatment have </a:t>
              </a:r>
              <a:r>
                <a:rPr lang="en-US" sz="1400" dirty="0">
                  <a:solidFill>
                    <a:sysClr val="windowText" lastClr="000000"/>
                  </a:solidFill>
                  <a:latin typeface="Arial"/>
                  <a:cs typeface="Arial" pitchFamily="34" charset="0"/>
                </a:rPr>
                <a:t>achieved </a:t>
              </a: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pitchFamily="34" charset="0"/>
                </a:rPr>
                <a:t>viral suppression</a:t>
              </a:r>
              <a:endParaRPr kumimoji="0" lang="en-GB" sz="1400" b="0"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grpSp>
      <p:sp>
        <p:nvSpPr>
          <p:cNvPr id="28" name="Rectangle 27"/>
          <p:cNvSpPr/>
          <p:nvPr/>
        </p:nvSpPr>
        <p:spPr>
          <a:xfrm>
            <a:off x="50405" y="5865729"/>
            <a:ext cx="1582927" cy="878610"/>
          </a:xfrm>
          <a:prstGeom prst="rect">
            <a:avLst/>
          </a:prstGeom>
        </p:spPr>
        <p:txBody>
          <a:bodyPr wrap="square" lIns="108297" tIns="54144" rIns="108297" bIns="54144">
            <a:spAutoFit/>
          </a:bodyPr>
          <a:lstStyle/>
          <a:p>
            <a:pPr marL="0" marR="0" lvl="0" indent="0" algn="l" defTabSz="108641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UNAIDS. (2021). UNAIDS HIV Estimates 1990-2020</a:t>
            </a:r>
          </a:p>
        </p:txBody>
      </p:sp>
      <p:sp>
        <p:nvSpPr>
          <p:cNvPr id="95" name="TextBox 94"/>
          <p:cNvSpPr txBox="1"/>
          <p:nvPr/>
        </p:nvSpPr>
        <p:spPr>
          <a:xfrm>
            <a:off x="9103934" y="2715916"/>
            <a:ext cx="1374207" cy="555519"/>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899" b="1" i="0" u="none" strike="noStrike" kern="1200" cap="none" spc="0" normalizeH="0" baseline="0" noProof="0" dirty="0">
                <a:ln>
                  <a:noFill/>
                </a:ln>
                <a:solidFill>
                  <a:srgbClr val="FF7C80"/>
                </a:solidFill>
                <a:effectLst/>
                <a:uLnTx/>
                <a:uFillTx/>
                <a:latin typeface="Arial"/>
                <a:ea typeface="+mn-ea"/>
                <a:cs typeface="Arial" pitchFamily="34" charset="0"/>
              </a:rPr>
              <a:t>Global</a:t>
            </a:r>
            <a:endParaRPr kumimoji="0" lang="en-GB" sz="2899" b="1" i="0" u="none" strike="noStrike" kern="1200" cap="none" spc="0" normalizeH="0" baseline="0" noProof="0" dirty="0">
              <a:ln>
                <a:noFill/>
              </a:ln>
              <a:solidFill>
                <a:srgbClr val="FF7C80"/>
              </a:solidFill>
              <a:effectLst/>
              <a:uLnTx/>
              <a:uFillTx/>
              <a:latin typeface="Arial"/>
              <a:ea typeface="+mn-ea"/>
              <a:cs typeface="Arial" pitchFamily="34" charset="0"/>
            </a:endParaRPr>
          </a:p>
        </p:txBody>
      </p:sp>
      <p:sp>
        <p:nvSpPr>
          <p:cNvPr id="96" name="TextBox 95"/>
          <p:cNvSpPr txBox="1"/>
          <p:nvPr/>
        </p:nvSpPr>
        <p:spPr>
          <a:xfrm>
            <a:off x="8719949" y="4792358"/>
            <a:ext cx="2428739" cy="1001692"/>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899" b="1" i="0" u="none" strike="noStrike" kern="1200" cap="none" spc="0" normalizeH="0" baseline="0" noProof="0" dirty="0">
                <a:ln>
                  <a:noFill/>
                </a:ln>
                <a:solidFill>
                  <a:srgbClr val="33CCCC"/>
                </a:solidFill>
                <a:effectLst/>
                <a:uLnTx/>
                <a:uFillTx/>
                <a:latin typeface="Arial"/>
                <a:ea typeface="+mn-ea"/>
                <a:cs typeface="Arial" pitchFamily="34" charset="0"/>
              </a:rPr>
              <a:t>Asia and the</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899" b="1" i="0" u="none" strike="noStrike" kern="1200" cap="none" spc="0" normalizeH="0" baseline="0" noProof="0" dirty="0">
                <a:ln>
                  <a:noFill/>
                </a:ln>
                <a:solidFill>
                  <a:srgbClr val="33CCCC"/>
                </a:solidFill>
                <a:effectLst/>
                <a:uLnTx/>
                <a:uFillTx/>
                <a:latin typeface="Arial"/>
                <a:ea typeface="+mn-ea"/>
                <a:cs typeface="Arial" pitchFamily="34" charset="0"/>
              </a:rPr>
              <a:t> Pacific</a:t>
            </a:r>
            <a:endParaRPr kumimoji="0" lang="en-GB" sz="2899" b="1" i="0" u="none" strike="noStrike" kern="1200" cap="none" spc="0" normalizeH="0" baseline="0" noProof="0" dirty="0">
              <a:ln>
                <a:noFill/>
              </a:ln>
              <a:solidFill>
                <a:srgbClr val="33CCCC"/>
              </a:solidFill>
              <a:effectLst/>
              <a:uLnTx/>
              <a:uFillTx/>
              <a:latin typeface="Arial"/>
              <a:ea typeface="+mn-ea"/>
              <a:cs typeface="Arial" pitchFamily="34" charset="0"/>
            </a:endParaRPr>
          </a:p>
        </p:txBody>
      </p:sp>
      <p:sp>
        <p:nvSpPr>
          <p:cNvPr id="3" name="Title 2"/>
          <p:cNvSpPr>
            <a:spLocks noGrp="1"/>
          </p:cNvSpPr>
          <p:nvPr>
            <p:ph type="title"/>
          </p:nvPr>
        </p:nvSpPr>
        <p:spPr>
          <a:xfrm>
            <a:off x="224191" y="1279177"/>
            <a:ext cx="11965909" cy="864312"/>
          </a:xfrm>
        </p:spPr>
        <p:txBody>
          <a:bodyPr/>
          <a:lstStyle/>
          <a:p>
            <a:r>
              <a:rPr lang="en-US" dirty="0"/>
              <a:t>PROGRESS TOWARDS THE 90–90–90 TARGETS Global versus Asia and the Pacific region, 2020</a:t>
            </a:r>
            <a:br>
              <a:rPr lang="en-US" dirty="0"/>
            </a:br>
            <a:endParaRPr lang="en-GB" dirty="0"/>
          </a:p>
        </p:txBody>
      </p:sp>
      <p:grpSp>
        <p:nvGrpSpPr>
          <p:cNvPr id="49" name="Group 48">
            <a:extLst>
              <a:ext uri="{FF2B5EF4-FFF2-40B4-BE49-F238E27FC236}">
                <a16:creationId xmlns:a16="http://schemas.microsoft.com/office/drawing/2014/main" id="{08815C7A-A65F-4B51-901B-F5B8953ECEA8}"/>
              </a:ext>
            </a:extLst>
          </p:cNvPr>
          <p:cNvGrpSpPr/>
          <p:nvPr/>
        </p:nvGrpSpPr>
        <p:grpSpPr>
          <a:xfrm>
            <a:off x="2075840" y="2421104"/>
            <a:ext cx="6611654" cy="1944000"/>
            <a:chOff x="-7552039" y="422870"/>
            <a:chExt cx="6611654" cy="1944000"/>
          </a:xfrm>
        </p:grpSpPr>
        <p:sp>
          <p:nvSpPr>
            <p:cNvPr id="63" name="Rectangle 62">
              <a:extLst>
                <a:ext uri="{FF2B5EF4-FFF2-40B4-BE49-F238E27FC236}">
                  <a16:creationId xmlns:a16="http://schemas.microsoft.com/office/drawing/2014/main" id="{B9370932-36AE-4045-829C-658A4EEC5BF9}"/>
                </a:ext>
              </a:extLst>
            </p:cNvPr>
            <p:cNvSpPr/>
            <p:nvPr/>
          </p:nvSpPr>
          <p:spPr>
            <a:xfrm>
              <a:off x="-7351104" y="542267"/>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377321A1-52AC-4B62-8175-9BCEF35FEA98}"/>
                </a:ext>
              </a:extLst>
            </p:cNvPr>
            <p:cNvSpPr/>
            <p:nvPr/>
          </p:nvSpPr>
          <p:spPr>
            <a:xfrm>
              <a:off x="-7346299" y="542267"/>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1C2E4F57-BB68-41AD-92ED-420DDA0E5CB5}"/>
                </a:ext>
              </a:extLst>
            </p:cNvPr>
            <p:cNvSpPr/>
            <p:nvPr/>
          </p:nvSpPr>
          <p:spPr>
            <a:xfrm>
              <a:off x="-2300988" y="722997"/>
              <a:ext cx="1197864" cy="1197864"/>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91042C6C-9BB1-4473-ADCD-0601F7750DF7}"/>
                </a:ext>
              </a:extLst>
            </p:cNvPr>
            <p:cNvSpPr/>
            <p:nvPr/>
          </p:nvSpPr>
          <p:spPr>
            <a:xfrm>
              <a:off x="-4864219" y="547248"/>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B9EA8616-E5BB-40B2-811D-AF934FF27F5B}"/>
                </a:ext>
              </a:extLst>
            </p:cNvPr>
            <p:cNvSpPr/>
            <p:nvPr/>
          </p:nvSpPr>
          <p:spPr>
            <a:xfrm>
              <a:off x="-7552039" y="422870"/>
              <a:ext cx="1947672" cy="1944000"/>
            </a:xfrm>
            <a:prstGeom prst="rect">
              <a:avLst/>
            </a:prstGeom>
            <a:solidFill>
              <a:srgbClr val="FFF3F3"/>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9B7176CD-02A7-474F-B00A-934438BEBD28}"/>
                </a:ext>
              </a:extLst>
            </p:cNvPr>
            <p:cNvSpPr/>
            <p:nvPr/>
          </p:nvSpPr>
          <p:spPr>
            <a:xfrm>
              <a:off x="-7346299" y="547248"/>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C635CFC3-F91C-4038-B943-79BD5F08ADEA}"/>
                </a:ext>
              </a:extLst>
            </p:cNvPr>
            <p:cNvSpPr/>
            <p:nvPr/>
          </p:nvSpPr>
          <p:spPr>
            <a:xfrm>
              <a:off x="-2218692" y="805293"/>
              <a:ext cx="1033272" cy="1033272"/>
            </a:xfrm>
            <a:prstGeom prst="rect">
              <a:avLst/>
            </a:prstGeom>
            <a:solidFill>
              <a:srgbClr val="FF7C80"/>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07B2A98B-6BAA-4181-ADA8-DD8BC9EF4728}"/>
                </a:ext>
              </a:extLst>
            </p:cNvPr>
            <p:cNvSpPr/>
            <p:nvPr/>
          </p:nvSpPr>
          <p:spPr>
            <a:xfrm>
              <a:off x="-4695055" y="716412"/>
              <a:ext cx="1197864" cy="1197864"/>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73" name="TextBox 7">
              <a:extLst>
                <a:ext uri="{FF2B5EF4-FFF2-40B4-BE49-F238E27FC236}">
                  <a16:creationId xmlns:a16="http://schemas.microsoft.com/office/drawing/2014/main" id="{BB86D058-9169-4D78-976D-280DE0A31F3C}"/>
                </a:ext>
              </a:extLst>
            </p:cNvPr>
            <p:cNvSpPr txBox="1"/>
            <p:nvPr/>
          </p:nvSpPr>
          <p:spPr>
            <a:xfrm>
              <a:off x="-7433399" y="793119"/>
              <a:ext cx="1556170"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84</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[67 – &gt;95% ]</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4" name="TextBox 15">
              <a:extLst>
                <a:ext uri="{FF2B5EF4-FFF2-40B4-BE49-F238E27FC236}">
                  <a16:creationId xmlns:a16="http://schemas.microsoft.com/office/drawing/2014/main" id="{0246A27A-81C4-43BA-93E7-9119471167A4}"/>
                </a:ext>
              </a:extLst>
            </p:cNvPr>
            <p:cNvSpPr txBox="1"/>
            <p:nvPr/>
          </p:nvSpPr>
          <p:spPr>
            <a:xfrm>
              <a:off x="-4850189" y="795684"/>
              <a:ext cx="1484706"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87</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[67 – &gt;95%]</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75" name="TextBox 16">
              <a:extLst>
                <a:ext uri="{FF2B5EF4-FFF2-40B4-BE49-F238E27FC236}">
                  <a16:creationId xmlns:a16="http://schemas.microsoft.com/office/drawing/2014/main" id="{CDC18616-1683-4003-8E19-190099A5B28D}"/>
                </a:ext>
              </a:extLst>
            </p:cNvPr>
            <p:cNvSpPr txBox="1"/>
            <p:nvPr/>
          </p:nvSpPr>
          <p:spPr>
            <a:xfrm>
              <a:off x="-2476577" y="795684"/>
              <a:ext cx="1536192"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90</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[70 – &gt;95%]</a:t>
              </a:r>
              <a:endParaRPr kumimoji="0" lang="en-GB" sz="36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cxnSp>
          <p:nvCxnSpPr>
            <p:cNvPr id="76" name="Straight Connector 75">
              <a:extLst>
                <a:ext uri="{FF2B5EF4-FFF2-40B4-BE49-F238E27FC236}">
                  <a16:creationId xmlns:a16="http://schemas.microsoft.com/office/drawing/2014/main" id="{96C724CE-782C-42EF-B448-B6F86EFDECD6}"/>
                </a:ext>
              </a:extLst>
            </p:cNvPr>
            <p:cNvCxnSpPr/>
            <p:nvPr/>
          </p:nvCxnSpPr>
          <p:spPr>
            <a:xfrm>
              <a:off x="-5777439" y="542267"/>
              <a:ext cx="972000" cy="0"/>
            </a:xfrm>
            <a:prstGeom prst="line">
              <a:avLst/>
            </a:prstGeom>
            <a:noFill/>
            <a:ln w="19050" cap="flat" cmpd="sng" algn="ctr">
              <a:solidFill>
                <a:srgbClr val="FFB7B9"/>
              </a:solidFill>
              <a:prstDash val="solid"/>
            </a:ln>
            <a:effectLst/>
          </p:spPr>
        </p:cxnSp>
        <p:cxnSp>
          <p:nvCxnSpPr>
            <p:cNvPr id="77" name="Straight Connector 76">
              <a:extLst>
                <a:ext uri="{FF2B5EF4-FFF2-40B4-BE49-F238E27FC236}">
                  <a16:creationId xmlns:a16="http://schemas.microsoft.com/office/drawing/2014/main" id="{16F54FC3-18C2-48EC-9860-D6C26CDE884F}"/>
                </a:ext>
              </a:extLst>
            </p:cNvPr>
            <p:cNvCxnSpPr/>
            <p:nvPr/>
          </p:nvCxnSpPr>
          <p:spPr>
            <a:xfrm>
              <a:off x="-3582172" y="708145"/>
              <a:ext cx="1280160" cy="0"/>
            </a:xfrm>
            <a:prstGeom prst="line">
              <a:avLst/>
            </a:prstGeom>
            <a:noFill/>
            <a:ln w="19050" cap="flat" cmpd="sng" algn="ctr">
              <a:solidFill>
                <a:srgbClr val="FFB7B9"/>
              </a:solidFill>
              <a:prstDash val="solid"/>
            </a:ln>
            <a:effectLst/>
          </p:spPr>
        </p:cxnSp>
        <p:cxnSp>
          <p:nvCxnSpPr>
            <p:cNvPr id="81" name="Straight Connector 80">
              <a:extLst>
                <a:ext uri="{FF2B5EF4-FFF2-40B4-BE49-F238E27FC236}">
                  <a16:creationId xmlns:a16="http://schemas.microsoft.com/office/drawing/2014/main" id="{5DE8B48C-D5F2-435B-99C3-275AC004BBC3}"/>
                </a:ext>
              </a:extLst>
            </p:cNvPr>
            <p:cNvCxnSpPr/>
            <p:nvPr/>
          </p:nvCxnSpPr>
          <p:spPr>
            <a:xfrm>
              <a:off x="-3481293" y="1894184"/>
              <a:ext cx="1188720" cy="0"/>
            </a:xfrm>
            <a:prstGeom prst="line">
              <a:avLst/>
            </a:prstGeom>
            <a:noFill/>
            <a:ln w="19050" cap="flat" cmpd="sng" algn="ctr">
              <a:solidFill>
                <a:srgbClr val="FFB7B9"/>
              </a:solidFill>
              <a:prstDash val="solid"/>
            </a:ln>
            <a:effectLst/>
          </p:spPr>
        </p:cxnSp>
        <p:cxnSp>
          <p:nvCxnSpPr>
            <p:cNvPr id="82" name="Straight Connector 81">
              <a:extLst>
                <a:ext uri="{FF2B5EF4-FFF2-40B4-BE49-F238E27FC236}">
                  <a16:creationId xmlns:a16="http://schemas.microsoft.com/office/drawing/2014/main" id="{FC64A2B8-DE6F-4C47-A420-416CF00768CB}"/>
                </a:ext>
              </a:extLst>
            </p:cNvPr>
            <p:cNvCxnSpPr/>
            <p:nvPr/>
          </p:nvCxnSpPr>
          <p:spPr>
            <a:xfrm>
              <a:off x="-5814912" y="2063228"/>
              <a:ext cx="972000" cy="0"/>
            </a:xfrm>
            <a:prstGeom prst="line">
              <a:avLst/>
            </a:prstGeom>
            <a:noFill/>
            <a:ln w="19050" cap="flat" cmpd="sng" algn="ctr">
              <a:solidFill>
                <a:srgbClr val="FFB7B9"/>
              </a:solidFill>
              <a:prstDash val="solid"/>
            </a:ln>
            <a:effectLst/>
          </p:spPr>
        </p:cxnSp>
      </p:grpSp>
      <p:grpSp>
        <p:nvGrpSpPr>
          <p:cNvPr id="83" name="Group 82">
            <a:extLst>
              <a:ext uri="{FF2B5EF4-FFF2-40B4-BE49-F238E27FC236}">
                <a16:creationId xmlns:a16="http://schemas.microsoft.com/office/drawing/2014/main" id="{C2A11961-5E7F-4ECC-954D-6F2C2BD03203}"/>
              </a:ext>
            </a:extLst>
          </p:cNvPr>
          <p:cNvGrpSpPr/>
          <p:nvPr/>
        </p:nvGrpSpPr>
        <p:grpSpPr>
          <a:xfrm>
            <a:off x="2100712" y="4177655"/>
            <a:ext cx="6747954" cy="1944000"/>
            <a:chOff x="-7552038" y="3543744"/>
            <a:chExt cx="6747954" cy="1944000"/>
          </a:xfrm>
        </p:grpSpPr>
        <p:sp>
          <p:nvSpPr>
            <p:cNvPr id="84" name="Rectangle 83">
              <a:extLst>
                <a:ext uri="{FF2B5EF4-FFF2-40B4-BE49-F238E27FC236}">
                  <a16:creationId xmlns:a16="http://schemas.microsoft.com/office/drawing/2014/main" id="{8B1C3D95-F595-4C2B-A01F-7CB51AEA0072}"/>
                </a:ext>
              </a:extLst>
            </p:cNvPr>
            <p:cNvSpPr/>
            <p:nvPr/>
          </p:nvSpPr>
          <p:spPr>
            <a:xfrm>
              <a:off x="-2264988" y="3849744"/>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E822AB96-B7D5-418A-BE13-83641352B1BF}"/>
                </a:ext>
              </a:extLst>
            </p:cNvPr>
            <p:cNvSpPr/>
            <p:nvPr/>
          </p:nvSpPr>
          <p:spPr>
            <a:xfrm>
              <a:off x="-4882219"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77ECFE17-7227-45DF-BF8B-37C278F044B7}"/>
                </a:ext>
              </a:extLst>
            </p:cNvPr>
            <p:cNvSpPr/>
            <p:nvPr/>
          </p:nvSpPr>
          <p:spPr>
            <a:xfrm>
              <a:off x="-7552038" y="3543744"/>
              <a:ext cx="1938180" cy="1944000"/>
            </a:xfrm>
            <a:prstGeom prst="rect">
              <a:avLst/>
            </a:prstGeom>
            <a:solidFill>
              <a:srgbClr val="ECF8F7"/>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D4E7EC97-84FA-497C-AA4C-F99F5E0F78F1}"/>
                </a:ext>
              </a:extLst>
            </p:cNvPr>
            <p:cNvSpPr/>
            <p:nvPr/>
          </p:nvSpPr>
          <p:spPr>
            <a:xfrm>
              <a:off x="-7410948"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BC50BEFA-446D-487D-B5CE-EDC868937432}"/>
                </a:ext>
              </a:extLst>
            </p:cNvPr>
            <p:cNvSpPr/>
            <p:nvPr/>
          </p:nvSpPr>
          <p:spPr>
            <a:xfrm>
              <a:off x="-2210988" y="3903744"/>
              <a:ext cx="1224000" cy="1224000"/>
            </a:xfrm>
            <a:prstGeom prst="rect">
              <a:avLst/>
            </a:prstGeom>
            <a:solidFill>
              <a:srgbClr val="2AA9A6"/>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B82A2E75-15B6-4D10-A255-D71D727C0D9D}"/>
                </a:ext>
              </a:extLst>
            </p:cNvPr>
            <p:cNvSpPr/>
            <p:nvPr/>
          </p:nvSpPr>
          <p:spPr>
            <a:xfrm>
              <a:off x="-4720219" y="3854993"/>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all" spc="0" normalizeH="0" baseline="0" noProof="0">
                <a:ln>
                  <a:noFill/>
                </a:ln>
                <a:solidFill>
                  <a:prstClr val="black"/>
                </a:solidFill>
                <a:effectLst/>
                <a:uLnTx/>
                <a:uFillTx/>
                <a:latin typeface="Arial"/>
                <a:ea typeface="+mn-ea"/>
                <a:cs typeface="+mn-cs"/>
              </a:endParaRPr>
            </a:p>
          </p:txBody>
        </p:sp>
        <p:sp>
          <p:nvSpPr>
            <p:cNvPr id="90" name="TextBox 7">
              <a:extLst>
                <a:ext uri="{FF2B5EF4-FFF2-40B4-BE49-F238E27FC236}">
                  <a16:creationId xmlns:a16="http://schemas.microsoft.com/office/drawing/2014/main" id="{6A8B5ED8-CFAC-4E40-BB46-CDE359A1816F}"/>
                </a:ext>
              </a:extLst>
            </p:cNvPr>
            <p:cNvSpPr txBox="1"/>
            <p:nvPr/>
          </p:nvSpPr>
          <p:spPr>
            <a:xfrm>
              <a:off x="-7317482" y="4054081"/>
              <a:ext cx="1469069"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76</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[57 – 92%]</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91" name="TextBox 15">
              <a:extLst>
                <a:ext uri="{FF2B5EF4-FFF2-40B4-BE49-F238E27FC236}">
                  <a16:creationId xmlns:a16="http://schemas.microsoft.com/office/drawing/2014/main" id="{64FE2380-9B21-4A08-A927-B78B758904EF}"/>
                </a:ext>
              </a:extLst>
            </p:cNvPr>
            <p:cNvSpPr txBox="1"/>
            <p:nvPr/>
          </p:nvSpPr>
          <p:spPr>
            <a:xfrm>
              <a:off x="-4791791" y="4054081"/>
              <a:ext cx="1475145"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84</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[60 – &gt;95%]</a:t>
              </a:r>
              <a:endParaRPr kumimoji="0" lang="en-GB" sz="20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92" name="TextBox 16">
              <a:extLst>
                <a:ext uri="{FF2B5EF4-FFF2-40B4-BE49-F238E27FC236}">
                  <a16:creationId xmlns:a16="http://schemas.microsoft.com/office/drawing/2014/main" id="{C9EA4FF3-15EB-484E-8D88-607CD994D67B}"/>
                </a:ext>
              </a:extLst>
            </p:cNvPr>
            <p:cNvSpPr txBox="1"/>
            <p:nvPr/>
          </p:nvSpPr>
          <p:spPr>
            <a:xfrm>
              <a:off x="-2405416" y="4054081"/>
              <a:ext cx="1601332"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rial"/>
                  <a:ea typeface="+mn-ea"/>
                  <a:cs typeface="Arial" pitchFamily="34" charset="0"/>
                </a:rPr>
                <a:t>&gt;95</a:t>
              </a:r>
              <a:r>
                <a:rPr kumimoji="0" lang="en-US" sz="1800" b="1" i="0" u="none" strike="noStrike" kern="1200" cap="none" spc="0" normalizeH="0" baseline="0" noProof="0" dirty="0">
                  <a:ln>
                    <a:noFill/>
                  </a:ln>
                  <a:solidFill>
                    <a:sysClr val="windowText" lastClr="000000"/>
                  </a:solidFill>
                  <a:effectLst/>
                  <a:uLnTx/>
                  <a:uFillTx/>
                  <a:latin typeface="Arial"/>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pitchFamily="34" charset="0"/>
                </a:rPr>
                <a:t>[69 – &gt;95%]</a:t>
              </a:r>
              <a:endParaRPr kumimoji="0" lang="en-GB" sz="3600" b="1" i="0" u="none" strike="noStrike" kern="1200" cap="none" spc="0" normalizeH="0" baseline="0" noProof="0" dirty="0">
                <a:ln>
                  <a:noFill/>
                </a:ln>
                <a:solidFill>
                  <a:sysClr val="windowText" lastClr="000000"/>
                </a:solidFill>
                <a:effectLst/>
                <a:uLnTx/>
                <a:uFillTx/>
                <a:latin typeface="Arial"/>
                <a:ea typeface="+mn-ea"/>
                <a:cs typeface="Arial" pitchFamily="34" charset="0"/>
              </a:endParaRPr>
            </a:p>
          </p:txBody>
        </p:sp>
        <p:cxnSp>
          <p:nvCxnSpPr>
            <p:cNvPr id="93" name="Straight Connector 92">
              <a:extLst>
                <a:ext uri="{FF2B5EF4-FFF2-40B4-BE49-F238E27FC236}">
                  <a16:creationId xmlns:a16="http://schemas.microsoft.com/office/drawing/2014/main" id="{94304E52-B514-4154-984D-36621DE80FAD}"/>
                </a:ext>
              </a:extLst>
            </p:cNvPr>
            <p:cNvCxnSpPr/>
            <p:nvPr/>
          </p:nvCxnSpPr>
          <p:spPr>
            <a:xfrm>
              <a:off x="-5845102" y="3692994"/>
              <a:ext cx="972000" cy="0"/>
            </a:xfrm>
            <a:prstGeom prst="line">
              <a:avLst/>
            </a:prstGeom>
            <a:noFill/>
            <a:ln w="19050" cap="flat" cmpd="sng" algn="ctr">
              <a:solidFill>
                <a:srgbClr val="70C8BE">
                  <a:shade val="95000"/>
                  <a:satMod val="105000"/>
                </a:srgbClr>
              </a:solidFill>
              <a:prstDash val="solid"/>
            </a:ln>
            <a:effectLst/>
          </p:spPr>
        </p:cxnSp>
        <p:cxnSp>
          <p:nvCxnSpPr>
            <p:cNvPr id="94" name="Straight Connector 93">
              <a:extLst>
                <a:ext uri="{FF2B5EF4-FFF2-40B4-BE49-F238E27FC236}">
                  <a16:creationId xmlns:a16="http://schemas.microsoft.com/office/drawing/2014/main" id="{6AD269ED-B370-4915-AE74-B48D79FFA352}"/>
                </a:ext>
              </a:extLst>
            </p:cNvPr>
            <p:cNvCxnSpPr/>
            <p:nvPr/>
          </p:nvCxnSpPr>
          <p:spPr>
            <a:xfrm>
              <a:off x="-5845102" y="5357004"/>
              <a:ext cx="972000" cy="0"/>
            </a:xfrm>
            <a:prstGeom prst="line">
              <a:avLst/>
            </a:prstGeom>
            <a:noFill/>
            <a:ln w="19050" cap="flat" cmpd="sng" algn="ctr">
              <a:solidFill>
                <a:srgbClr val="70C8BE">
                  <a:shade val="95000"/>
                  <a:satMod val="105000"/>
                </a:srgbClr>
              </a:solidFill>
              <a:prstDash val="solid"/>
            </a:ln>
            <a:effectLst/>
          </p:spPr>
        </p:cxnSp>
        <p:cxnSp>
          <p:nvCxnSpPr>
            <p:cNvPr id="101" name="Straight Connector 100">
              <a:extLst>
                <a:ext uri="{FF2B5EF4-FFF2-40B4-BE49-F238E27FC236}">
                  <a16:creationId xmlns:a16="http://schemas.microsoft.com/office/drawing/2014/main" id="{DDFBE0AE-132C-4E02-8A21-2D8F7EBBBA95}"/>
                </a:ext>
              </a:extLst>
            </p:cNvPr>
            <p:cNvCxnSpPr/>
            <p:nvPr/>
          </p:nvCxnSpPr>
          <p:spPr>
            <a:xfrm>
              <a:off x="-3416222" y="3856513"/>
              <a:ext cx="1152000" cy="0"/>
            </a:xfrm>
            <a:prstGeom prst="line">
              <a:avLst/>
            </a:prstGeom>
            <a:noFill/>
            <a:ln w="19050" cap="flat" cmpd="sng" algn="ctr">
              <a:solidFill>
                <a:srgbClr val="70C8BE">
                  <a:shade val="95000"/>
                  <a:satMod val="105000"/>
                </a:srgbClr>
              </a:solidFill>
              <a:prstDash val="solid"/>
            </a:ln>
            <a:effectLst/>
          </p:spPr>
        </p:cxnSp>
        <p:cxnSp>
          <p:nvCxnSpPr>
            <p:cNvPr id="102" name="Straight Connector 101">
              <a:extLst>
                <a:ext uri="{FF2B5EF4-FFF2-40B4-BE49-F238E27FC236}">
                  <a16:creationId xmlns:a16="http://schemas.microsoft.com/office/drawing/2014/main" id="{F50ACCC9-66BF-4462-93AF-28F59F04A585}"/>
                </a:ext>
              </a:extLst>
            </p:cNvPr>
            <p:cNvCxnSpPr/>
            <p:nvPr/>
          </p:nvCxnSpPr>
          <p:spPr>
            <a:xfrm>
              <a:off x="-3416222" y="5194241"/>
              <a:ext cx="1152000" cy="0"/>
            </a:xfrm>
            <a:prstGeom prst="line">
              <a:avLst/>
            </a:prstGeom>
            <a:noFill/>
            <a:ln w="19050" cap="flat" cmpd="sng" algn="ctr">
              <a:solidFill>
                <a:srgbClr val="70C8BE">
                  <a:shade val="95000"/>
                  <a:satMod val="105000"/>
                </a:srgbClr>
              </a:solidFill>
              <a:prstDash val="solid"/>
            </a:ln>
            <a:effectLst/>
          </p:spPr>
        </p:cxnSp>
      </p:grpSp>
    </p:spTree>
    <p:extLst>
      <p:ext uri="{BB962C8B-B14F-4D97-AF65-F5344CB8AC3E}">
        <p14:creationId xmlns:p14="http://schemas.microsoft.com/office/powerpoint/2010/main" val="25206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9CB3A1ED-BF8B-4617-B0A0-3AEAF5CAB05A}"/>
              </a:ext>
            </a:extLst>
          </p:cNvPr>
          <p:cNvSpPr/>
          <p:nvPr/>
        </p:nvSpPr>
        <p:spPr>
          <a:xfrm>
            <a:off x="7519343" y="2627757"/>
            <a:ext cx="4095495" cy="3780984"/>
          </a:xfrm>
          <a:prstGeom prst="roundRect">
            <a:avLst/>
          </a:prstGeom>
          <a:solidFill>
            <a:srgbClr val="D5F7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23717CC-0CA5-41EB-9EDB-C2F71B8BD8E3}"/>
              </a:ext>
            </a:extLst>
          </p:cNvPr>
          <p:cNvPicPr>
            <a:picLocks noChangeAspect="1"/>
          </p:cNvPicPr>
          <p:nvPr/>
        </p:nvPicPr>
        <p:blipFill>
          <a:blip r:embed="rId4"/>
          <a:stretch>
            <a:fillRect/>
          </a:stretch>
        </p:blipFill>
        <p:spPr>
          <a:xfrm>
            <a:off x="7717678" y="2805115"/>
            <a:ext cx="1223558" cy="855119"/>
          </a:xfrm>
          <a:prstGeom prst="rect">
            <a:avLst/>
          </a:prstGeom>
        </p:spPr>
      </p:pic>
      <p:pic>
        <p:nvPicPr>
          <p:cNvPr id="5" name="Picture 4">
            <a:extLst>
              <a:ext uri="{FF2B5EF4-FFF2-40B4-BE49-F238E27FC236}">
                <a16:creationId xmlns:a16="http://schemas.microsoft.com/office/drawing/2014/main" id="{8E6F58CC-EF2B-4A5F-B57F-78EEEF70D65F}"/>
              </a:ext>
            </a:extLst>
          </p:cNvPr>
          <p:cNvPicPr>
            <a:picLocks noChangeAspect="1"/>
          </p:cNvPicPr>
          <p:nvPr/>
        </p:nvPicPr>
        <p:blipFill rotWithShape="1">
          <a:blip r:embed="rId5"/>
          <a:srcRect r="29063" b="6140"/>
          <a:stretch/>
        </p:blipFill>
        <p:spPr>
          <a:xfrm>
            <a:off x="7957334" y="3881518"/>
            <a:ext cx="791714" cy="1052220"/>
          </a:xfrm>
          <a:prstGeom prst="rect">
            <a:avLst/>
          </a:prstGeom>
        </p:spPr>
      </p:pic>
      <p:sp>
        <p:nvSpPr>
          <p:cNvPr id="4" name="Title 3"/>
          <p:cNvSpPr>
            <a:spLocks noGrp="1"/>
          </p:cNvSpPr>
          <p:nvPr>
            <p:ph type="title" idx="4294967295"/>
          </p:nvPr>
        </p:nvSpPr>
        <p:spPr>
          <a:xfrm>
            <a:off x="194392" y="1128755"/>
            <a:ext cx="8746843" cy="93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lnSpc>
                <a:spcPct val="90000"/>
              </a:lnSpc>
            </a:pPr>
            <a:r>
              <a:rPr lang="en-US" sz="25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Regional overview: Treatment target and gaps</a:t>
            </a:r>
            <a:endParaRPr lang="en-GB" sz="25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EC368A74-2FF1-423C-91AC-783F969F1524}"/>
              </a:ext>
            </a:extLst>
          </p:cNvPr>
          <p:cNvSpPr txBox="1"/>
          <p:nvPr/>
        </p:nvSpPr>
        <p:spPr>
          <a:xfrm>
            <a:off x="2702154" y="1764918"/>
            <a:ext cx="6787694" cy="338432"/>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testing and treatment cascade, Asia and the Pacific, 2020</a:t>
            </a:r>
          </a:p>
        </p:txBody>
      </p:sp>
      <p:sp>
        <p:nvSpPr>
          <p:cNvPr id="38" name="TextBox 1">
            <a:extLst>
              <a:ext uri="{FF2B5EF4-FFF2-40B4-BE49-F238E27FC236}">
                <a16:creationId xmlns:a16="http://schemas.microsoft.com/office/drawing/2014/main" id="{4986C8B2-C27D-40E5-A55E-317FB57CACA2}"/>
              </a:ext>
            </a:extLst>
          </p:cNvPr>
          <p:cNvSpPr txBox="1"/>
          <p:nvPr/>
        </p:nvSpPr>
        <p:spPr>
          <a:xfrm>
            <a:off x="8923661" y="2920935"/>
            <a:ext cx="2591063" cy="678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999" b="1" i="0" u="none" strike="noStrike" kern="0" cap="none" spc="0" normalizeH="0" baseline="0" noProof="0" dirty="0">
                <a:ln>
                  <a:noFill/>
                </a:ln>
                <a:solidFill>
                  <a:srgbClr val="FF8A15"/>
                </a:solidFill>
                <a:effectLst/>
                <a:uLnTx/>
                <a:uFillTx/>
                <a:latin typeface="Arial"/>
                <a:ea typeface="+mn-ea"/>
                <a:cs typeface="+mn-cs"/>
              </a:rPr>
              <a:t>78</a:t>
            </a:r>
            <a:r>
              <a:rPr kumimoji="0" lang="en-US" sz="2400" b="1" i="0" u="none" strike="noStrike" kern="0" cap="none" spc="0" normalizeH="0" baseline="0" noProof="0" dirty="0">
                <a:ln>
                  <a:noFill/>
                </a:ln>
                <a:solidFill>
                  <a:srgbClr val="FF8A15"/>
                </a:solidFill>
                <a:effectLst/>
                <a:uLnTx/>
                <a:uFillTx/>
                <a:latin typeface="Arial"/>
                <a:ea typeface="+mn-ea"/>
                <a:cs typeface="+mn-cs"/>
              </a:rPr>
              <a:t> - </a:t>
            </a:r>
            <a:r>
              <a:rPr kumimoji="0" lang="en-US" sz="3999" b="1" i="0" u="none" strike="noStrike" kern="0" cap="none" spc="0" normalizeH="0" baseline="0" noProof="0" dirty="0">
                <a:ln>
                  <a:noFill/>
                </a:ln>
                <a:solidFill>
                  <a:srgbClr val="FF8A15"/>
                </a:solidFill>
                <a:effectLst/>
                <a:uLnTx/>
                <a:uFillTx/>
                <a:latin typeface="Arial"/>
                <a:ea typeface="+mn-ea"/>
                <a:cs typeface="+mn-cs"/>
              </a:rPr>
              <a:t>81</a:t>
            </a:r>
            <a:r>
              <a:rPr kumimoji="0" lang="en-US" sz="2400" b="1" i="0" u="none" strike="noStrike" kern="0" cap="none" spc="0" normalizeH="0" baseline="0" noProof="0" dirty="0">
                <a:ln>
                  <a:noFill/>
                </a:ln>
                <a:solidFill>
                  <a:srgbClr val="FF8A15"/>
                </a:solidFill>
                <a:effectLst/>
                <a:uLnTx/>
                <a:uFillTx/>
                <a:latin typeface="Arial"/>
                <a:ea typeface="+mn-ea"/>
                <a:cs typeface="+mn-cs"/>
              </a:rPr>
              <a:t> - </a:t>
            </a:r>
            <a:r>
              <a:rPr kumimoji="0" lang="en-US" sz="3999" b="1" i="0" u="none" strike="noStrike" kern="0" cap="none" spc="0" normalizeH="0" baseline="0" noProof="0" dirty="0">
                <a:ln>
                  <a:noFill/>
                </a:ln>
                <a:solidFill>
                  <a:srgbClr val="FF8A15"/>
                </a:solidFill>
                <a:effectLst/>
                <a:uLnTx/>
                <a:uFillTx/>
                <a:latin typeface="Arial"/>
                <a:ea typeface="+mn-ea"/>
                <a:cs typeface="+mn-cs"/>
              </a:rPr>
              <a:t>69</a:t>
            </a:r>
          </a:p>
        </p:txBody>
      </p:sp>
      <p:sp>
        <p:nvSpPr>
          <p:cNvPr id="41" name="TextBox 1">
            <a:extLst>
              <a:ext uri="{FF2B5EF4-FFF2-40B4-BE49-F238E27FC236}">
                <a16:creationId xmlns:a16="http://schemas.microsoft.com/office/drawing/2014/main" id="{98A2A4A8-6C91-4827-B9C5-425CA5DC0FCA}"/>
              </a:ext>
            </a:extLst>
          </p:cNvPr>
          <p:cNvSpPr txBox="1"/>
          <p:nvPr/>
        </p:nvSpPr>
        <p:spPr>
          <a:xfrm>
            <a:off x="8923661" y="4107117"/>
            <a:ext cx="2591063" cy="60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999" b="1" i="0" u="none" strike="noStrike" kern="0" cap="none" spc="0" normalizeH="0" baseline="0" noProof="0" dirty="0">
                <a:ln>
                  <a:noFill/>
                </a:ln>
                <a:solidFill>
                  <a:srgbClr val="FF99FF"/>
                </a:solidFill>
                <a:effectLst/>
                <a:uLnTx/>
                <a:uFillTx/>
                <a:latin typeface="Arial"/>
                <a:ea typeface="+mn-ea"/>
                <a:cs typeface="+mn-cs"/>
              </a:rPr>
              <a:t>77</a:t>
            </a:r>
            <a:r>
              <a:rPr kumimoji="0" lang="en-US" sz="2400" b="1" i="0" u="none" strike="noStrike" kern="0" cap="none" spc="0" normalizeH="0" baseline="0" noProof="0" dirty="0">
                <a:ln>
                  <a:noFill/>
                </a:ln>
                <a:solidFill>
                  <a:srgbClr val="FF5050"/>
                </a:solidFill>
                <a:effectLst/>
                <a:uLnTx/>
                <a:uFillTx/>
                <a:latin typeface="Arial"/>
                <a:ea typeface="+mn-ea"/>
                <a:cs typeface="+mn-cs"/>
              </a:rPr>
              <a:t> </a:t>
            </a:r>
            <a:r>
              <a:rPr kumimoji="0" lang="en-US" sz="2400" b="1" i="0" u="none" strike="noStrike" kern="0" cap="none" spc="0" normalizeH="0" baseline="0" noProof="0" dirty="0">
                <a:ln>
                  <a:noFill/>
                </a:ln>
                <a:solidFill>
                  <a:sysClr val="windowText" lastClr="000000"/>
                </a:solidFill>
                <a:effectLst/>
                <a:uLnTx/>
                <a:uFillTx/>
                <a:latin typeface="Arial"/>
                <a:ea typeface="+mn-ea"/>
                <a:cs typeface="+mn-cs"/>
              </a:rPr>
              <a:t>- </a:t>
            </a:r>
            <a:r>
              <a:rPr kumimoji="0" lang="en-US" sz="3999" b="1" i="0" u="none" strike="noStrike" kern="0" cap="none" spc="0" normalizeH="0" baseline="0" noProof="0" dirty="0">
                <a:ln>
                  <a:noFill/>
                </a:ln>
                <a:solidFill>
                  <a:srgbClr val="FF99FF"/>
                </a:solidFill>
                <a:effectLst/>
                <a:uLnTx/>
                <a:uFillTx/>
                <a:latin typeface="Arial"/>
                <a:ea typeface="+mn-ea"/>
                <a:cs typeface="+mn-cs"/>
              </a:rPr>
              <a:t>67</a:t>
            </a:r>
            <a:r>
              <a:rPr kumimoji="0" lang="en-US" sz="2400" b="1" i="0" u="none" strike="noStrike" kern="0" cap="none" spc="0" normalizeH="0" baseline="0" noProof="0" dirty="0">
                <a:ln>
                  <a:noFill/>
                </a:ln>
                <a:solidFill>
                  <a:srgbClr val="FF5050"/>
                </a:solidFill>
                <a:effectLst/>
                <a:uLnTx/>
                <a:uFillTx/>
                <a:latin typeface="Arial"/>
                <a:ea typeface="+mn-ea"/>
                <a:cs typeface="+mn-cs"/>
              </a:rPr>
              <a:t> </a:t>
            </a:r>
            <a:r>
              <a:rPr kumimoji="0" lang="en-US" sz="2400" b="1" i="0" u="none" strike="noStrike" kern="0" cap="none" spc="0" normalizeH="0" baseline="0" noProof="0" dirty="0">
                <a:ln>
                  <a:noFill/>
                </a:ln>
                <a:solidFill>
                  <a:sysClr val="windowText" lastClr="000000"/>
                </a:solidFill>
                <a:effectLst/>
                <a:uLnTx/>
                <a:uFillTx/>
                <a:latin typeface="Arial"/>
                <a:ea typeface="+mn-ea"/>
                <a:cs typeface="+mn-cs"/>
              </a:rPr>
              <a:t>- </a:t>
            </a:r>
            <a:r>
              <a:rPr kumimoji="0" lang="en-US" sz="3999" b="1" i="0" u="none" strike="noStrike" kern="0" cap="none" spc="0" normalizeH="0" baseline="0" noProof="0" dirty="0">
                <a:ln>
                  <a:noFill/>
                </a:ln>
                <a:solidFill>
                  <a:srgbClr val="FF99FF"/>
                </a:solidFill>
                <a:effectLst/>
                <a:uLnTx/>
                <a:uFillTx/>
                <a:latin typeface="Arial"/>
                <a:ea typeface="+mn-ea"/>
                <a:cs typeface="+mn-cs"/>
              </a:rPr>
              <a:t>64</a:t>
            </a:r>
          </a:p>
        </p:txBody>
      </p:sp>
      <p:sp>
        <p:nvSpPr>
          <p:cNvPr id="42" name="TextBox 1">
            <a:extLst>
              <a:ext uri="{FF2B5EF4-FFF2-40B4-BE49-F238E27FC236}">
                <a16:creationId xmlns:a16="http://schemas.microsoft.com/office/drawing/2014/main" id="{79D066D2-0D0B-44D6-8A59-4C75FD694752}"/>
              </a:ext>
            </a:extLst>
          </p:cNvPr>
          <p:cNvSpPr txBox="1"/>
          <p:nvPr/>
        </p:nvSpPr>
        <p:spPr>
          <a:xfrm>
            <a:off x="8923661" y="5387089"/>
            <a:ext cx="2591063" cy="60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999" b="1" i="0" u="none" strike="noStrike" kern="0" cap="none" spc="0" normalizeH="0" baseline="0" noProof="0" dirty="0">
                <a:ln>
                  <a:noFill/>
                </a:ln>
                <a:solidFill>
                  <a:srgbClr val="00CCFF"/>
                </a:solidFill>
                <a:effectLst/>
                <a:uLnTx/>
                <a:uFillTx/>
                <a:latin typeface="Arial"/>
                <a:ea typeface="+mn-ea"/>
                <a:cs typeface="+mn-cs"/>
              </a:rPr>
              <a:t>76</a:t>
            </a:r>
            <a:r>
              <a:rPr kumimoji="0" lang="en-US" sz="2400" b="1" i="0" u="none" strike="noStrike" kern="0" cap="none" spc="0" normalizeH="0" baseline="0" noProof="0" dirty="0">
                <a:ln>
                  <a:noFill/>
                </a:ln>
                <a:solidFill>
                  <a:sysClr val="windowText" lastClr="000000"/>
                </a:solidFill>
                <a:effectLst/>
                <a:uLnTx/>
                <a:uFillTx/>
                <a:latin typeface="Arial"/>
                <a:ea typeface="+mn-ea"/>
                <a:cs typeface="+mn-cs"/>
              </a:rPr>
              <a:t> - </a:t>
            </a:r>
            <a:r>
              <a:rPr kumimoji="0" lang="en-US" sz="3999" b="1" i="0" u="none" strike="noStrike" kern="0" cap="none" spc="0" normalizeH="0" baseline="0" noProof="0" dirty="0">
                <a:ln>
                  <a:noFill/>
                </a:ln>
                <a:solidFill>
                  <a:srgbClr val="00CCFF"/>
                </a:solidFill>
                <a:effectLst/>
                <a:uLnTx/>
                <a:uFillTx/>
                <a:latin typeface="Arial"/>
                <a:ea typeface="+mn-ea"/>
                <a:cs typeface="+mn-cs"/>
              </a:rPr>
              <a:t>62</a:t>
            </a:r>
            <a:r>
              <a:rPr kumimoji="0" lang="en-US" sz="2400" b="1" i="0" u="none" strike="noStrike" kern="0" cap="none" spc="0" normalizeH="0" baseline="0" noProof="0" dirty="0">
                <a:ln>
                  <a:noFill/>
                </a:ln>
                <a:solidFill>
                  <a:sysClr val="windowText" lastClr="000000"/>
                </a:solidFill>
                <a:effectLst/>
                <a:uLnTx/>
                <a:uFillTx/>
                <a:latin typeface="Arial"/>
                <a:ea typeface="+mn-ea"/>
                <a:cs typeface="+mn-cs"/>
              </a:rPr>
              <a:t> - </a:t>
            </a:r>
            <a:r>
              <a:rPr kumimoji="0" lang="en-US" sz="3999" b="1" i="0" u="none" strike="noStrike" kern="0" cap="none" spc="0" normalizeH="0" baseline="0" noProof="0" dirty="0">
                <a:ln>
                  <a:noFill/>
                </a:ln>
                <a:solidFill>
                  <a:srgbClr val="00CCFF"/>
                </a:solidFill>
                <a:effectLst/>
                <a:uLnTx/>
                <a:uFillTx/>
                <a:latin typeface="Arial"/>
                <a:ea typeface="+mn-ea"/>
                <a:cs typeface="+mn-cs"/>
              </a:rPr>
              <a:t>59</a:t>
            </a:r>
          </a:p>
        </p:txBody>
      </p:sp>
      <p:pic>
        <p:nvPicPr>
          <p:cNvPr id="3" name="Picture 2">
            <a:extLst>
              <a:ext uri="{FF2B5EF4-FFF2-40B4-BE49-F238E27FC236}">
                <a16:creationId xmlns:a16="http://schemas.microsoft.com/office/drawing/2014/main" id="{2C6AE905-DD0A-420C-BCEE-0967CB970174}"/>
              </a:ext>
            </a:extLst>
          </p:cNvPr>
          <p:cNvPicPr>
            <a:picLocks noChangeAspect="1"/>
          </p:cNvPicPr>
          <p:nvPr/>
        </p:nvPicPr>
        <p:blipFill>
          <a:blip r:embed="rId6"/>
          <a:stretch>
            <a:fillRect/>
          </a:stretch>
        </p:blipFill>
        <p:spPr>
          <a:xfrm>
            <a:off x="7953502" y="5084763"/>
            <a:ext cx="683753" cy="1205675"/>
          </a:xfrm>
          <a:prstGeom prst="rect">
            <a:avLst/>
          </a:prstGeom>
        </p:spPr>
      </p:pic>
      <p:sp>
        <p:nvSpPr>
          <p:cNvPr id="44" name="TextBox 1">
            <a:extLst>
              <a:ext uri="{FF2B5EF4-FFF2-40B4-BE49-F238E27FC236}">
                <a16:creationId xmlns:a16="http://schemas.microsoft.com/office/drawing/2014/main" id="{E8D367AA-F5BA-49BD-BD25-B7E121297EA1}"/>
              </a:ext>
            </a:extLst>
          </p:cNvPr>
          <p:cNvSpPr txBox="1"/>
          <p:nvPr/>
        </p:nvSpPr>
        <p:spPr>
          <a:xfrm>
            <a:off x="7942621" y="2065816"/>
            <a:ext cx="3284353" cy="678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0" cap="none" spc="0" normalizeH="0" baseline="0" noProof="0" dirty="0">
                <a:ln>
                  <a:noFill/>
                </a:ln>
                <a:solidFill>
                  <a:srgbClr val="009999"/>
                </a:solidFill>
                <a:effectLst/>
                <a:uLnTx/>
                <a:uFillTx/>
                <a:latin typeface="Arial"/>
                <a:ea typeface="+mn-ea"/>
                <a:cs typeface="+mn-cs"/>
              </a:rPr>
              <a:t>90-81-73</a:t>
            </a:r>
            <a:r>
              <a:rPr kumimoji="0" lang="en-US" sz="3199" b="1" i="0" u="none" strike="noStrike" kern="0" cap="none" spc="0" normalizeH="0" baseline="0" noProof="0" dirty="0">
                <a:ln>
                  <a:noFill/>
                </a:ln>
                <a:solidFill>
                  <a:srgbClr val="009999"/>
                </a:solidFill>
                <a:effectLst/>
                <a:uLnTx/>
                <a:uFillTx/>
                <a:latin typeface="Arial"/>
                <a:ea typeface="+mn-ea"/>
                <a:cs typeface="+mn-cs"/>
              </a:rPr>
              <a:t> </a:t>
            </a:r>
            <a:r>
              <a:rPr kumimoji="0" lang="en-US" sz="1800" b="1" i="0" u="none" strike="noStrike" kern="0" cap="none" spc="0" normalizeH="0" baseline="0" noProof="0" dirty="0">
                <a:ln>
                  <a:noFill/>
                </a:ln>
                <a:solidFill>
                  <a:srgbClr val="009999"/>
                </a:solidFill>
                <a:effectLst/>
                <a:uLnTx/>
                <a:uFillTx/>
                <a:latin typeface="Arial"/>
                <a:ea typeface="+mn-ea"/>
                <a:cs typeface="+mn-cs"/>
              </a:rPr>
              <a:t>target</a:t>
            </a:r>
            <a:endParaRPr kumimoji="0" lang="en-US" sz="3199" b="1" i="0" u="none" strike="noStrike" kern="0" cap="none" spc="0" normalizeH="0" baseline="0" noProof="0" dirty="0">
              <a:ln>
                <a:noFill/>
              </a:ln>
              <a:solidFill>
                <a:srgbClr val="009999"/>
              </a:solidFill>
              <a:effectLst/>
              <a:uLnTx/>
              <a:uFillTx/>
              <a:latin typeface="Arial"/>
              <a:ea typeface="+mn-ea"/>
              <a:cs typeface="+mn-cs"/>
            </a:endParaRPr>
          </a:p>
        </p:txBody>
      </p:sp>
      <p:sp>
        <p:nvSpPr>
          <p:cNvPr id="56" name="TextBox 55">
            <a:extLst>
              <a:ext uri="{FF2B5EF4-FFF2-40B4-BE49-F238E27FC236}">
                <a16:creationId xmlns:a16="http://schemas.microsoft.com/office/drawing/2014/main" id="{3221F078-E37A-4328-B921-B328AB2BFCDF}"/>
              </a:ext>
            </a:extLst>
          </p:cNvPr>
          <p:cNvSpPr txBox="1"/>
          <p:nvPr/>
        </p:nvSpPr>
        <p:spPr>
          <a:xfrm>
            <a:off x="145472" y="6600752"/>
            <a:ext cx="11803506" cy="247782"/>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UNAIDS HIV Estimates 1990 – 2020</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0" name="Chart 29">
            <a:extLst>
              <a:ext uri="{FF2B5EF4-FFF2-40B4-BE49-F238E27FC236}">
                <a16:creationId xmlns:a16="http://schemas.microsoft.com/office/drawing/2014/main" id="{AE8E478D-63E1-4F15-8D01-A6C91C00E762}"/>
              </a:ext>
            </a:extLst>
          </p:cNvPr>
          <p:cNvGraphicFramePr>
            <a:graphicFrameLocks/>
          </p:cNvGraphicFramePr>
          <p:nvPr/>
        </p:nvGraphicFramePr>
        <p:xfrm>
          <a:off x="369992" y="1893509"/>
          <a:ext cx="6583950" cy="3997280"/>
        </p:xfrm>
        <a:graphic>
          <a:graphicData uri="http://schemas.openxmlformats.org/drawingml/2006/chart">
            <c:chart xmlns:c="http://schemas.openxmlformats.org/drawingml/2006/chart" xmlns:r="http://schemas.openxmlformats.org/officeDocument/2006/relationships" r:id="rId8"/>
          </a:graphicData>
        </a:graphic>
      </p:graphicFrame>
      <p:grpSp>
        <p:nvGrpSpPr>
          <p:cNvPr id="31" name="Group 30">
            <a:extLst>
              <a:ext uri="{FF2B5EF4-FFF2-40B4-BE49-F238E27FC236}">
                <a16:creationId xmlns:a16="http://schemas.microsoft.com/office/drawing/2014/main" id="{57E0224A-B57D-46E3-91C9-01D8672321B5}"/>
              </a:ext>
            </a:extLst>
          </p:cNvPr>
          <p:cNvGrpSpPr/>
          <p:nvPr/>
        </p:nvGrpSpPr>
        <p:grpSpPr>
          <a:xfrm>
            <a:off x="3203352" y="5625681"/>
            <a:ext cx="1873536" cy="707078"/>
            <a:chOff x="4244412" y="4908934"/>
            <a:chExt cx="1874458" cy="707426"/>
          </a:xfrm>
        </p:grpSpPr>
        <p:sp>
          <p:nvSpPr>
            <p:cNvPr id="32" name="Rectangle 31">
              <a:extLst>
                <a:ext uri="{FF2B5EF4-FFF2-40B4-BE49-F238E27FC236}">
                  <a16:creationId xmlns:a16="http://schemas.microsoft.com/office/drawing/2014/main" id="{E4489926-ABF0-4549-B9E9-D08AB38A6ED6}"/>
                </a:ext>
              </a:extLst>
            </p:cNvPr>
            <p:cNvSpPr/>
            <p:nvPr/>
          </p:nvSpPr>
          <p:spPr>
            <a:xfrm>
              <a:off x="4246662" y="4908934"/>
              <a:ext cx="1872208" cy="396033"/>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rPr>
                <a:t>ACHIEVED</a:t>
              </a:r>
              <a:endParaRPr kumimoji="0" lang="en-GB"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endParaRPr>
            </a:p>
          </p:txBody>
        </p:sp>
        <p:sp>
          <p:nvSpPr>
            <p:cNvPr id="33" name="Rectangle 32">
              <a:extLst>
                <a:ext uri="{FF2B5EF4-FFF2-40B4-BE49-F238E27FC236}">
                  <a16:creationId xmlns:a16="http://schemas.microsoft.com/office/drawing/2014/main" id="{FB9C596D-4B3C-4DA7-87A7-EEDF1F765D3C}"/>
                </a:ext>
              </a:extLst>
            </p:cNvPr>
            <p:cNvSpPr/>
            <p:nvPr/>
          </p:nvSpPr>
          <p:spPr>
            <a:xfrm>
              <a:off x="4244412" y="5178122"/>
              <a:ext cx="1741861" cy="274320"/>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Australia; Cambodia</a:t>
              </a:r>
              <a:endParaRPr kumimoji="0" lang="en-GB"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34" name="Straight Connector 33">
              <a:extLst>
                <a:ext uri="{FF2B5EF4-FFF2-40B4-BE49-F238E27FC236}">
                  <a16:creationId xmlns:a16="http://schemas.microsoft.com/office/drawing/2014/main" id="{5BD563DB-E954-49E0-BB43-F65B6FE4AF86}"/>
                </a:ext>
              </a:extLst>
            </p:cNvPr>
            <p:cNvCxnSpPr>
              <a:cxnSpLocks/>
            </p:cNvCxnSpPr>
            <p:nvPr/>
          </p:nvCxnSpPr>
          <p:spPr>
            <a:xfrm flipH="1">
              <a:off x="4246662" y="5616360"/>
              <a:ext cx="1737360" cy="0"/>
            </a:xfrm>
            <a:prstGeom prst="line">
              <a:avLst/>
            </a:prstGeom>
            <a:noFill/>
            <a:ln w="22225" cap="flat" cmpd="sng" algn="ctr">
              <a:solidFill>
                <a:srgbClr val="009999"/>
              </a:solidFill>
              <a:prstDash val="sysDot"/>
            </a:ln>
            <a:effectLst/>
          </p:spPr>
        </p:cxnSp>
      </p:grpSp>
      <p:grpSp>
        <p:nvGrpSpPr>
          <p:cNvPr id="35" name="Group 34">
            <a:extLst>
              <a:ext uri="{FF2B5EF4-FFF2-40B4-BE49-F238E27FC236}">
                <a16:creationId xmlns:a16="http://schemas.microsoft.com/office/drawing/2014/main" id="{FB15E0CC-143B-415B-8190-BC000E2FD745}"/>
              </a:ext>
            </a:extLst>
          </p:cNvPr>
          <p:cNvGrpSpPr/>
          <p:nvPr/>
        </p:nvGrpSpPr>
        <p:grpSpPr>
          <a:xfrm>
            <a:off x="5361650" y="5630441"/>
            <a:ext cx="1871287" cy="712722"/>
            <a:chOff x="6471764" y="4908934"/>
            <a:chExt cx="1872208" cy="713073"/>
          </a:xfrm>
        </p:grpSpPr>
        <p:sp>
          <p:nvSpPr>
            <p:cNvPr id="36" name="Rectangle 35">
              <a:extLst>
                <a:ext uri="{FF2B5EF4-FFF2-40B4-BE49-F238E27FC236}">
                  <a16:creationId xmlns:a16="http://schemas.microsoft.com/office/drawing/2014/main" id="{7D5C4806-A5DE-416D-96AF-62731DE322BA}"/>
                </a:ext>
              </a:extLst>
            </p:cNvPr>
            <p:cNvSpPr/>
            <p:nvPr/>
          </p:nvSpPr>
          <p:spPr>
            <a:xfrm>
              <a:off x="6471764" y="4908934"/>
              <a:ext cx="1872208" cy="396033"/>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rPr>
                <a:t>ACHIEVED</a:t>
              </a:r>
              <a:endParaRPr kumimoji="0" lang="en-GB"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endParaRPr>
            </a:p>
          </p:txBody>
        </p:sp>
        <p:sp>
          <p:nvSpPr>
            <p:cNvPr id="39" name="Rectangle 38">
              <a:extLst>
                <a:ext uri="{FF2B5EF4-FFF2-40B4-BE49-F238E27FC236}">
                  <a16:creationId xmlns:a16="http://schemas.microsoft.com/office/drawing/2014/main" id="{465389FC-452E-47E7-8BC8-1E51B1C94EBE}"/>
                </a:ext>
              </a:extLst>
            </p:cNvPr>
            <p:cNvSpPr/>
            <p:nvPr/>
          </p:nvSpPr>
          <p:spPr>
            <a:xfrm>
              <a:off x="6471764" y="5240199"/>
              <a:ext cx="1872208" cy="274320"/>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Cambodia; Singapore</a:t>
              </a:r>
            </a:p>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Thailand </a:t>
              </a:r>
              <a:endParaRPr kumimoji="0" lang="en-GB"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43" name="Straight Connector 42">
              <a:extLst>
                <a:ext uri="{FF2B5EF4-FFF2-40B4-BE49-F238E27FC236}">
                  <a16:creationId xmlns:a16="http://schemas.microsoft.com/office/drawing/2014/main" id="{D4C8909D-E7A1-4CC6-B6AD-F2474003F797}"/>
                </a:ext>
              </a:extLst>
            </p:cNvPr>
            <p:cNvCxnSpPr>
              <a:cxnSpLocks/>
            </p:cNvCxnSpPr>
            <p:nvPr/>
          </p:nvCxnSpPr>
          <p:spPr>
            <a:xfrm flipH="1">
              <a:off x="6471764" y="5622007"/>
              <a:ext cx="1737360" cy="0"/>
            </a:xfrm>
            <a:prstGeom prst="line">
              <a:avLst/>
            </a:prstGeom>
            <a:noFill/>
            <a:ln w="22225" cap="flat" cmpd="sng" algn="ctr">
              <a:solidFill>
                <a:srgbClr val="009999"/>
              </a:solidFill>
              <a:prstDash val="sysDot"/>
            </a:ln>
            <a:effectLst/>
          </p:spPr>
        </p:cxnSp>
      </p:grpSp>
      <p:grpSp>
        <p:nvGrpSpPr>
          <p:cNvPr id="57" name="Group 56">
            <a:extLst>
              <a:ext uri="{FF2B5EF4-FFF2-40B4-BE49-F238E27FC236}">
                <a16:creationId xmlns:a16="http://schemas.microsoft.com/office/drawing/2014/main" id="{92EFF8F1-73C3-48B2-8156-66030874AB7C}"/>
              </a:ext>
            </a:extLst>
          </p:cNvPr>
          <p:cNvGrpSpPr/>
          <p:nvPr/>
        </p:nvGrpSpPr>
        <p:grpSpPr>
          <a:xfrm>
            <a:off x="1046224" y="5630442"/>
            <a:ext cx="1871287" cy="697558"/>
            <a:chOff x="1960748" y="4908934"/>
            <a:chExt cx="1872208" cy="697901"/>
          </a:xfrm>
        </p:grpSpPr>
        <p:sp>
          <p:nvSpPr>
            <p:cNvPr id="58" name="Rectangle 57">
              <a:extLst>
                <a:ext uri="{FF2B5EF4-FFF2-40B4-BE49-F238E27FC236}">
                  <a16:creationId xmlns:a16="http://schemas.microsoft.com/office/drawing/2014/main" id="{CFD6CD1F-226C-4419-8E43-C8E804C816B2}"/>
                </a:ext>
              </a:extLst>
            </p:cNvPr>
            <p:cNvSpPr/>
            <p:nvPr/>
          </p:nvSpPr>
          <p:spPr>
            <a:xfrm>
              <a:off x="1960748" y="4908934"/>
              <a:ext cx="1872208" cy="396033"/>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rPr>
                <a:t>ACHIEVED</a:t>
              </a:r>
              <a:endParaRPr kumimoji="0" lang="en-GB" sz="1200" b="1" i="0" u="none" strike="noStrike" kern="0" cap="none" spc="0" normalizeH="0" baseline="0" noProof="0" dirty="0">
                <a:ln>
                  <a:noFill/>
                </a:ln>
                <a:solidFill>
                  <a:srgbClr val="00A99A"/>
                </a:solidFill>
                <a:effectLst/>
                <a:uLnTx/>
                <a:uFillTx/>
                <a:latin typeface="Calibri"/>
                <a:ea typeface="+mn-ea"/>
                <a:cs typeface="Arial" panose="020B0604020202020204" pitchFamily="34" charset="0"/>
              </a:endParaRPr>
            </a:p>
          </p:txBody>
        </p:sp>
        <p:sp>
          <p:nvSpPr>
            <p:cNvPr id="59" name="Rectangle 58">
              <a:extLst>
                <a:ext uri="{FF2B5EF4-FFF2-40B4-BE49-F238E27FC236}">
                  <a16:creationId xmlns:a16="http://schemas.microsoft.com/office/drawing/2014/main" id="{E54FF5E3-48A3-4764-93CD-DFB4FBA49584}"/>
                </a:ext>
              </a:extLst>
            </p:cNvPr>
            <p:cNvSpPr/>
            <p:nvPr/>
          </p:nvSpPr>
          <p:spPr>
            <a:xfrm>
              <a:off x="1971638" y="5164000"/>
              <a:ext cx="1716761" cy="274320"/>
            </a:xfrm>
            <a:prstGeom prst="rect">
              <a:avLst/>
            </a:prstGeom>
            <a:noFill/>
            <a:ln w="25400" cap="flat" cmpd="sng" algn="ctr">
              <a:noFill/>
              <a:prstDash val="solid"/>
            </a:ln>
            <a:effectLst/>
          </p:spPr>
          <p:txBody>
            <a:bodyPr rtlCol="0" anchor="ctr"/>
            <a:lstStyle/>
            <a:p>
              <a:pPr marL="0" marR="0" lvl="0" indent="0" algn="l" defTabSz="914035"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Thailand</a:t>
              </a:r>
              <a:endParaRPr kumimoji="0" lang="en-GB" sz="1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ADA79D54-4F05-42FA-B42C-A9BC4A4DA4BF}"/>
                </a:ext>
              </a:extLst>
            </p:cNvPr>
            <p:cNvCxnSpPr>
              <a:cxnSpLocks/>
            </p:cNvCxnSpPr>
            <p:nvPr/>
          </p:nvCxnSpPr>
          <p:spPr>
            <a:xfrm flipH="1">
              <a:off x="1960748" y="5606835"/>
              <a:ext cx="1737360" cy="0"/>
            </a:xfrm>
            <a:prstGeom prst="line">
              <a:avLst/>
            </a:prstGeom>
            <a:noFill/>
            <a:ln w="22225" cap="flat" cmpd="sng" algn="ctr">
              <a:solidFill>
                <a:srgbClr val="009999"/>
              </a:solidFill>
              <a:prstDash val="sysDot"/>
            </a:ln>
            <a:effectLst/>
          </p:spPr>
        </p:cxnSp>
      </p:grpSp>
    </p:spTree>
    <p:extLst>
      <p:ext uri="{BB962C8B-B14F-4D97-AF65-F5344CB8AC3E}">
        <p14:creationId xmlns:p14="http://schemas.microsoft.com/office/powerpoint/2010/main" val="37950537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0723" y="1205947"/>
            <a:ext cx="11575038" cy="91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07" tIns="45703" rIns="91407" bIns="45703" rtlCol="0" anchor="ctr">
            <a:normAutofit fontScale="90000"/>
          </a:bodyPr>
          <a:lstStyle/>
          <a:p>
            <a:pPr algn="l" defTabSz="457063"/>
            <a:r>
              <a:rPr lang="en-US" sz="2799" b="1" dirty="0">
                <a:solidFill>
                  <a:srgbClr val="C00000"/>
                </a:solidFill>
                <a:latin typeface="Arial Nova" panose="020B0504020202020204" pitchFamily="34" charset="0"/>
                <a:ea typeface="ＭＳ Ｐゴシック" panose="020B0600070205080204" pitchFamily="34" charset="-128"/>
                <a:cs typeface="Arial" panose="020B0604020202020204" pitchFamily="34" charset="0"/>
              </a:rPr>
              <a:t>Current treatment scale-up has made significant achievements, but Asia and the Pacific region is lagging behind the global trend</a:t>
            </a:r>
            <a:endParaRPr lang="en-GB" sz="2799" b="1" dirty="0">
              <a:solidFill>
                <a:srgbClr val="C00000"/>
              </a:solidFill>
              <a:latin typeface="Arial Nova" panose="020B0504020202020204" pitchFamily="34" charset="0"/>
              <a:ea typeface="ＭＳ Ｐゴシック" panose="020B0600070205080204" pitchFamily="34" charset="-128"/>
              <a:cs typeface="Arial" panose="020B0604020202020204" pitchFamily="34" charset="0"/>
            </a:endParaRPr>
          </a:p>
        </p:txBody>
      </p:sp>
      <p:sp>
        <p:nvSpPr>
          <p:cNvPr id="4" name="Rectangle 3"/>
          <p:cNvSpPr/>
          <p:nvPr/>
        </p:nvSpPr>
        <p:spPr>
          <a:xfrm>
            <a:off x="2058769" y="2069224"/>
            <a:ext cx="8074464" cy="401521"/>
          </a:xfrm>
          <a:prstGeom prst="rect">
            <a:avLst/>
          </a:prstGeom>
        </p:spPr>
        <p:txBody>
          <a:bodyPr wrap="square" lIns="108258" tIns="54124" rIns="108258" bIns="54124">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 coverage and treatment gap, Asia and the Pacific, 2020</a:t>
            </a:r>
            <a:endPar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50814D59-2261-469A-82B1-468E37821834}"/>
              </a:ext>
            </a:extLst>
          </p:cNvPr>
          <p:cNvSpPr txBox="1"/>
          <p:nvPr/>
        </p:nvSpPr>
        <p:spPr>
          <a:xfrm>
            <a:off x="145472" y="6612780"/>
            <a:ext cx="11803506" cy="247782"/>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UNAIDS HIV Estimates 1990 – 2020</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C452D4B-BB47-4857-9328-BE5FF3C5EEAE}"/>
              </a:ext>
            </a:extLst>
          </p:cNvPr>
          <p:cNvSpPr txBox="1"/>
          <p:nvPr/>
        </p:nvSpPr>
        <p:spPr>
          <a:xfrm>
            <a:off x="9383443" y="6293164"/>
            <a:ext cx="2806352" cy="586136"/>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 coverage for China is calculated based on number of people on ART reported in GAM and country endorsed estimate of PLHIV</a:t>
            </a:r>
          </a:p>
        </p:txBody>
      </p:sp>
      <p:graphicFrame>
        <p:nvGraphicFramePr>
          <p:cNvPr id="7" name="Chart 6">
            <a:extLst>
              <a:ext uri="{FF2B5EF4-FFF2-40B4-BE49-F238E27FC236}">
                <a16:creationId xmlns:a16="http://schemas.microsoft.com/office/drawing/2014/main" id="{81007C9F-65FD-46D0-9A9C-D6313603C49E}"/>
              </a:ext>
            </a:extLst>
          </p:cNvPr>
          <p:cNvGraphicFramePr>
            <a:graphicFrameLocks/>
          </p:cNvGraphicFramePr>
          <p:nvPr/>
        </p:nvGraphicFramePr>
        <p:xfrm>
          <a:off x="612587" y="2014168"/>
          <a:ext cx="10869276" cy="45831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22797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5787</TotalTime>
  <Words>2103</Words>
  <Application>Microsoft Office PowerPoint</Application>
  <PresentationFormat>Widescreen</PresentationFormat>
  <Paragraphs>370</Paragraphs>
  <Slides>34</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Arial Nova</vt:lpstr>
      <vt:lpstr>Calibri</vt:lpstr>
      <vt:lpstr>2_Cover Design</vt:lpstr>
      <vt:lpstr>1_Layout</vt:lpstr>
      <vt:lpstr>2_Layout</vt:lpstr>
      <vt:lpstr>65_Layout</vt:lpstr>
      <vt:lpstr>3_Layout</vt:lpstr>
      <vt:lpstr>Treatment</vt:lpstr>
      <vt:lpstr>CONTENT</vt:lpstr>
      <vt:lpstr>Treatment: Antiretroviral therapy</vt:lpstr>
      <vt:lpstr>PowerPoint Presentation</vt:lpstr>
      <vt:lpstr>Independent access to HIV testing and related services for young people in Asia and the Pacific </vt:lpstr>
      <vt:lpstr>PowerPoint Presentation</vt:lpstr>
      <vt:lpstr>PROGRESS TOWARDS THE 90–90–90 TARGETS Global versus Asia and the Pacific region, 2020 </vt:lpstr>
      <vt:lpstr>Regional overview: Treatment target and gaps</vt:lpstr>
      <vt:lpstr>Current treatment scale-up has made significant achievements, but Asia and the Pacific region is lagging behind the global trend</vt:lpstr>
      <vt:lpstr>In Asia and the Pacific, 4 in 5 children living with HIV are receiving life-saving ART</vt:lpstr>
      <vt:lpstr>PowerPoint Presentation</vt:lpstr>
      <vt:lpstr>Generic competition lowers live-saving ART prices</vt:lpstr>
      <vt:lpstr>Generic ARVs and impact on government budget: Thailand example </vt:lpstr>
      <vt:lpstr>Newer, more effective, less toxic medicines often unaffordable for the poor and developing countries</vt:lpstr>
      <vt:lpstr>High out of pocket health payment in countries with highest HIV burden</vt:lpstr>
      <vt:lpstr>Treatment: PMTCT</vt:lpstr>
      <vt:lpstr>PowerPoint Presentation</vt:lpstr>
      <vt:lpstr>Efforts are needed to eliminate new HIV infections among children (0-14 years) in Asia and the Pacific </vt:lpstr>
      <vt:lpstr>Towards ending AIDS in children starts with mothers: time to improve linkages and prevent leakages </vt:lpstr>
      <vt:lpstr>Regional overview: Prevention of mother-to-child transmission </vt:lpstr>
      <vt:lpstr>PowerPoint Presentation</vt:lpstr>
      <vt:lpstr>Treatment:  TB-HIV Co-treatment</vt:lpstr>
      <vt:lpstr>High TB-HIV burden in Asia and the Pacific, 2020</vt:lpstr>
      <vt:lpstr>Over a third of high TB burden countries are in Asia and the Pacific</vt:lpstr>
      <vt:lpstr>Estimated HIV prevalence in incident TB cases, 2020</vt:lpstr>
      <vt:lpstr>Need to scale-up HIV testing among TB patients in Asia</vt:lpstr>
      <vt:lpstr>Need to scale-up HIV testing among TB patients in the Pacific</vt:lpstr>
      <vt:lpstr>PowerPoint Presentation</vt:lpstr>
      <vt:lpstr>PowerPoint Presentation</vt:lpstr>
      <vt:lpstr>PowerPoint Presentation</vt:lpstr>
      <vt:lpstr>9 countries account for 94% of all TB-related deaths among PLHIV in Asia and the Pacific, 2020</vt:lpstr>
      <vt:lpstr>Considerably high proportion of deaths among PLHIV is attributable to TB</vt:lpstr>
      <vt:lpstr>All 12 high TB burden countries in Asia and the Pacific have high MDR-TB burden, 2020</vt:lpstr>
      <vt:lpstr>PowerPoint Presentation</vt:lpstr>
    </vt:vector>
  </TitlesOfParts>
  <Manager/>
  <Company>HIV and AIDS Data Hub for Asia-Pacific</Company>
  <LinksUpToDate>false</LinksUpToDate>
  <SharedDoc>false</SharedDoc>
  <HyperlinkBase>https://www.aidsdatahub.org/resource/hiv-treatment-slides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Treatment</dc:title>
  <dc:subject>Browse and view tables, charts and graphs illustrating data on antiretroviral therapy (ART), prevention of mother-to-child transmission (PMTCT), and TB-HIV Co-Treatment.</dc:subject>
  <dc:creator>HIV and AIDS Data Hub for Asia-Pacific</dc:creator>
  <cp:keywords>hiv, aids, treatment, antiretroviral therapy, ART, prevention of mother-to-child transmission, tb-hiv, tuberculosis-hiv, co-treatment</cp:keywords>
  <dc:description/>
  <cp:lastModifiedBy>RWODZI, Desire Tarwireyi</cp:lastModifiedBy>
  <cp:revision>320</cp:revision>
  <cp:lastPrinted>2018-08-15T04:09:39Z</cp:lastPrinted>
  <dcterms:created xsi:type="dcterms:W3CDTF">2017-01-27T08:19:45Z</dcterms:created>
  <dcterms:modified xsi:type="dcterms:W3CDTF">2022-05-25T02:25:15Z</dcterms:modified>
  <cp:category/>
</cp:coreProperties>
</file>