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theme/themeOverride8.xml" ContentType="application/vnd.openxmlformats-officedocument.themeOverride+xml"/>
  <Override PartName="/ppt/drawings/drawing1.xml" ContentType="application/vnd.openxmlformats-officedocument.drawingml.chartshapes+xml"/>
  <Override PartName="/ppt/theme/themeOverride9.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10.xml" ContentType="application/vnd.openxmlformats-officedocument.themeOverride+xml"/>
  <Override PartName="/ppt/theme/themeOverride11.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theme/themeOverride12.xml" ContentType="application/vnd.openxmlformats-officedocument.themeOverride+xml"/>
  <Override PartName="/ppt/theme/themeOverride13.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14.xml" ContentType="application/vnd.openxmlformats-officedocument.themeOverride+xml"/>
  <Override PartName="/ppt/charts/chart10.xml" ContentType="application/vnd.openxmlformats-officedocument.drawingml.chart+xml"/>
  <Override PartName="/ppt/theme/themeOverride15.xml" ContentType="application/vnd.openxmlformats-officedocument.themeOverride+xml"/>
  <Override PartName="/ppt/charts/chart11.xml" ContentType="application/vnd.openxmlformats-officedocument.drawingml.chart+xml"/>
  <Override PartName="/ppt/theme/themeOverride16.xml" ContentType="application/vnd.openxmlformats-officedocument.themeOverride+xml"/>
  <Override PartName="/ppt/theme/themeOverride17.xml" ContentType="application/vnd.openxmlformats-officedocument.themeOverride+xml"/>
  <Override PartName="/ppt/notesSlides/notesSlide7.xml" ContentType="application/vnd.openxmlformats-officedocument.presentationml.notesSlide+xml"/>
  <Override PartName="/ppt/charts/chart12.xml" ContentType="application/vnd.openxmlformats-officedocument.drawingml.chart+xml"/>
  <Override PartName="/ppt/theme/themeOverride18.xml" ContentType="application/vnd.openxmlformats-officedocument.themeOverride+xml"/>
  <Override PartName="/ppt/theme/themeOverride19.xml" ContentType="application/vnd.openxmlformats-officedocument.themeOverr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theme/themeOverride21.xml" ContentType="application/vnd.openxmlformats-officedocument.themeOverride+xml"/>
  <Override PartName="/ppt/notesSlides/notesSlide10.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2.xml" ContentType="application/vnd.openxmlformats-officedocument.themeOverride+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3.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7.xml" ContentType="application/vnd.openxmlformats-officedocument.drawingml.chart+xml"/>
  <Override PartName="/ppt/theme/themeOverride24.xml" ContentType="application/vnd.openxmlformats-officedocument.themeOverride+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5.xml" ContentType="application/vnd.openxmlformats-officedocument.themeOverride+xml"/>
  <Override PartName="/ppt/notesSlides/notesSlide14.xml" ContentType="application/vnd.openxmlformats-officedocument.presentationml.notesSl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6.xml" ContentType="application/vnd.openxmlformats-officedocument.themeOverride+xml"/>
  <Override PartName="/ppt/notesSlides/notesSlide15.xml" ContentType="application/vnd.openxmlformats-officedocument.presentationml.notesSlid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7.xml" ContentType="application/vnd.openxmlformats-officedocument.themeOverride+xml"/>
  <Override PartName="/ppt/notesSlides/notesSlide16.xml" ContentType="application/vnd.openxmlformats-officedocument.presentationml.notesSlide+xml"/>
  <Override PartName="/ppt/charts/chart21.xml" ContentType="application/vnd.openxmlformats-officedocument.drawingml.chart+xml"/>
  <Override PartName="/ppt/theme/themeOverride28.xml" ContentType="application/vnd.openxmlformats-officedocument.themeOverride+xml"/>
  <Override PartName="/ppt/notesSlides/notesSlide17.xml" ContentType="application/vnd.openxmlformats-officedocument.presentationml.notesSlide+xml"/>
  <Override PartName="/ppt/charts/chart22.xml" ContentType="application/vnd.openxmlformats-officedocument.drawingml.chart+xml"/>
  <Override PartName="/ppt/theme/themeOverride29.xml" ContentType="application/vnd.openxmlformats-officedocument.themeOverride+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23.xml" ContentType="application/vnd.openxmlformats-officedocument.drawingml.chart+xml"/>
  <Override PartName="/ppt/theme/themeOverride30.xml" ContentType="application/vnd.openxmlformats-officedocument.themeOverride+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24.xml" ContentType="application/vnd.openxmlformats-officedocument.drawingml.chart+xml"/>
  <Override PartName="/ppt/theme/themeOverride3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3" r:id="rId4"/>
    <p:sldMasterId id="2147483693" r:id="rId5"/>
    <p:sldMasterId id="2147483703" r:id="rId6"/>
    <p:sldMasterId id="2147483714" r:id="rId7"/>
    <p:sldMasterId id="2147483724" r:id="rId8"/>
  </p:sldMasterIdLst>
  <p:notesMasterIdLst>
    <p:notesMasterId r:id="rId40"/>
  </p:notesMasterIdLst>
  <p:sldIdLst>
    <p:sldId id="257" r:id="rId9"/>
    <p:sldId id="275" r:id="rId10"/>
    <p:sldId id="279" r:id="rId11"/>
    <p:sldId id="916" r:id="rId12"/>
    <p:sldId id="297" r:id="rId13"/>
    <p:sldId id="305" r:id="rId14"/>
    <p:sldId id="281" r:id="rId15"/>
    <p:sldId id="296" r:id="rId16"/>
    <p:sldId id="276" r:id="rId17"/>
    <p:sldId id="285" r:id="rId18"/>
    <p:sldId id="277" r:id="rId19"/>
    <p:sldId id="318" r:id="rId20"/>
    <p:sldId id="2988" r:id="rId21"/>
    <p:sldId id="273" r:id="rId22"/>
    <p:sldId id="302" r:id="rId23"/>
    <p:sldId id="303" r:id="rId24"/>
    <p:sldId id="308" r:id="rId25"/>
    <p:sldId id="922" r:id="rId26"/>
    <p:sldId id="630" r:id="rId27"/>
    <p:sldId id="2983" r:id="rId28"/>
    <p:sldId id="316" r:id="rId29"/>
    <p:sldId id="268" r:id="rId30"/>
    <p:sldId id="2980" r:id="rId31"/>
    <p:sldId id="2986" r:id="rId32"/>
    <p:sldId id="2987" r:id="rId33"/>
    <p:sldId id="2984" r:id="rId34"/>
    <p:sldId id="278" r:id="rId35"/>
    <p:sldId id="299" r:id="rId36"/>
    <p:sldId id="283"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sire"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B73"/>
    <a:srgbClr val="00AEEF"/>
    <a:srgbClr val="E31837"/>
    <a:srgbClr val="EC008C"/>
    <a:srgbClr val="000000"/>
    <a:srgbClr val="88C540"/>
    <a:srgbClr val="F78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C3810-4D84-40B4-8BC0-5B643888E44B}" v="6" dt="2022-05-11T04:28:01.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9264" autoAdjust="0"/>
  </p:normalViewPr>
  <p:slideViewPr>
    <p:cSldViewPr>
      <p:cViewPr varScale="1">
        <p:scale>
          <a:sx n="56" d="100"/>
          <a:sy n="56" d="100"/>
        </p:scale>
        <p:origin x="968"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8.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1.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6.xlsx"/><Relationship Id="rId1" Type="http://schemas.openxmlformats.org/officeDocument/2006/relationships/themeOverride" Target="../theme/themeOverride24.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8.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1.xlsx"/><Relationship Id="rId1" Type="http://schemas.openxmlformats.org/officeDocument/2006/relationships/themeOverride" Target="../theme/themeOverride29.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2.xlsx"/><Relationship Id="rId1" Type="http://schemas.openxmlformats.org/officeDocument/2006/relationships/themeOverride" Target="../theme/themeOverride30.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0.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30"/>
              <c:tx>
                <c:rich>
                  <a:bodyPr/>
                  <a:lstStyle/>
                  <a:p>
                    <a:fld id="{F40E7DCA-523E-495E-AF9F-C5DA97DFFDFB}"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4B-4840-A2C5-409BEF41D1EE}"/>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'PLHIV_Adults vs women'!$B$3:$B$33</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'PLHIV_Adults vs women'!$C$3:$C$33</c:f>
              <c:numCache>
                <c:formatCode>0</c:formatCode>
                <c:ptCount val="31"/>
                <c:pt idx="0">
                  <c:v>865437</c:v>
                </c:pt>
                <c:pt idx="1">
                  <c:v>1278867</c:v>
                </c:pt>
                <c:pt idx="2">
                  <c:v>1711121</c:v>
                </c:pt>
                <c:pt idx="3">
                  <c:v>2128793</c:v>
                </c:pt>
                <c:pt idx="4">
                  <c:v>2659380</c:v>
                </c:pt>
                <c:pt idx="5">
                  <c:v>3182308</c:v>
                </c:pt>
                <c:pt idx="6">
                  <c:v>3696324</c:v>
                </c:pt>
                <c:pt idx="7">
                  <c:v>4193590</c:v>
                </c:pt>
                <c:pt idx="8">
                  <c:v>4644448</c:v>
                </c:pt>
                <c:pt idx="9">
                  <c:v>5002734</c:v>
                </c:pt>
                <c:pt idx="10">
                  <c:v>5249379</c:v>
                </c:pt>
                <c:pt idx="11">
                  <c:v>5400777</c:v>
                </c:pt>
                <c:pt idx="12">
                  <c:v>5482926</c:v>
                </c:pt>
                <c:pt idx="13">
                  <c:v>5501257</c:v>
                </c:pt>
                <c:pt idx="14">
                  <c:v>5475898</c:v>
                </c:pt>
                <c:pt idx="15">
                  <c:v>5433716</c:v>
                </c:pt>
                <c:pt idx="16">
                  <c:v>5383359</c:v>
                </c:pt>
                <c:pt idx="17">
                  <c:v>5331526</c:v>
                </c:pt>
                <c:pt idx="18">
                  <c:v>5286457</c:v>
                </c:pt>
                <c:pt idx="19">
                  <c:v>5258401</c:v>
                </c:pt>
                <c:pt idx="20">
                  <c:v>5246571</c:v>
                </c:pt>
                <c:pt idx="21">
                  <c:v>5245058</c:v>
                </c:pt>
                <c:pt idx="22">
                  <c:v>5254736</c:v>
                </c:pt>
                <c:pt idx="23">
                  <c:v>5275622</c:v>
                </c:pt>
                <c:pt idx="24">
                  <c:v>5310455</c:v>
                </c:pt>
                <c:pt idx="25">
                  <c:v>5346988</c:v>
                </c:pt>
                <c:pt idx="26">
                  <c:v>5387427</c:v>
                </c:pt>
                <c:pt idx="27">
                  <c:v>5439565</c:v>
                </c:pt>
                <c:pt idx="28">
                  <c:v>5508806</c:v>
                </c:pt>
                <c:pt idx="29">
                  <c:v>5579365</c:v>
                </c:pt>
                <c:pt idx="30">
                  <c:v>5662795</c:v>
                </c:pt>
              </c:numCache>
            </c:numRef>
          </c:val>
          <c:smooth val="0"/>
          <c:extLst>
            <c:ext xmlns:c16="http://schemas.microsoft.com/office/drawing/2014/chart" uri="{C3380CC4-5D6E-409C-BE32-E72D297353CC}">
              <c16:uniqueId val="{00000001-054B-4840-A2C5-409BEF41D1EE}"/>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women'!$B$3:$B$33</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'PLHIV_Adults vs women'!$D$3:$D$33</c:f>
              <c:numCache>
                <c:formatCode>0</c:formatCode>
                <c:ptCount val="31"/>
                <c:pt idx="0">
                  <c:v>650759.57940000005</c:v>
                </c:pt>
                <c:pt idx="1">
                  <c:v>961614.8628</c:v>
                </c:pt>
                <c:pt idx="2">
                  <c:v>1286607.7239999999</c:v>
                </c:pt>
                <c:pt idx="3">
                  <c:v>1600620.456</c:v>
                </c:pt>
                <c:pt idx="4">
                  <c:v>1999540.82</c:v>
                </c:pt>
                <c:pt idx="5">
                  <c:v>2392699.5019999999</c:v>
                </c:pt>
                <c:pt idx="6">
                  <c:v>2779159.642</c:v>
                </c:pt>
                <c:pt idx="7">
                  <c:v>3153035.6170000001</c:v>
                </c:pt>
                <c:pt idx="8">
                  <c:v>3492019.5950000002</c:v>
                </c:pt>
                <c:pt idx="9">
                  <c:v>3761395.0589999999</c:v>
                </c:pt>
                <c:pt idx="10">
                  <c:v>3946822.088</c:v>
                </c:pt>
                <c:pt idx="11">
                  <c:v>4060628.1639999999</c:v>
                </c:pt>
                <c:pt idx="12">
                  <c:v>4122364.6880000001</c:v>
                </c:pt>
                <c:pt idx="13">
                  <c:v>4136110.852</c:v>
                </c:pt>
                <c:pt idx="14">
                  <c:v>4117008.5389999999</c:v>
                </c:pt>
                <c:pt idx="15">
                  <c:v>4085256.8679999998</c:v>
                </c:pt>
                <c:pt idx="16">
                  <c:v>4047360.8149999999</c:v>
                </c:pt>
                <c:pt idx="17">
                  <c:v>4008358</c:v>
                </c:pt>
                <c:pt idx="18">
                  <c:v>3974445.3629999999</c:v>
                </c:pt>
                <c:pt idx="19">
                  <c:v>3953327.19</c:v>
                </c:pt>
                <c:pt idx="20">
                  <c:v>3944419.0049999999</c:v>
                </c:pt>
                <c:pt idx="21">
                  <c:v>3943271.6140000001</c:v>
                </c:pt>
                <c:pt idx="22">
                  <c:v>3950546.4360000002</c:v>
                </c:pt>
                <c:pt idx="23">
                  <c:v>3966249.105</c:v>
                </c:pt>
                <c:pt idx="24">
                  <c:v>3992447.0249999999</c:v>
                </c:pt>
                <c:pt idx="25">
                  <c:v>4019928.0989999999</c:v>
                </c:pt>
                <c:pt idx="26">
                  <c:v>4050337.6310000001</c:v>
                </c:pt>
                <c:pt idx="27">
                  <c:v>4089496.9819999998</c:v>
                </c:pt>
                <c:pt idx="28">
                  <c:v>4141513.4109999998</c:v>
                </c:pt>
                <c:pt idx="29">
                  <c:v>4194549.8949999996</c:v>
                </c:pt>
                <c:pt idx="30">
                  <c:v>4257300.66</c:v>
                </c:pt>
              </c:numCache>
            </c:numRef>
          </c:val>
          <c:smooth val="0"/>
          <c:extLst>
            <c:ext xmlns:c16="http://schemas.microsoft.com/office/drawing/2014/chart" uri="{C3380CC4-5D6E-409C-BE32-E72D297353CC}">
              <c16:uniqueId val="{00000002-054B-4840-A2C5-409BEF41D1EE}"/>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women'!$B$3:$B$33</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'PLHIV_Adults vs women'!$E$3:$E$33</c:f>
              <c:numCache>
                <c:formatCode>0</c:formatCode>
                <c:ptCount val="31"/>
                <c:pt idx="0">
                  <c:v>1048226.0060000001</c:v>
                </c:pt>
                <c:pt idx="1">
                  <c:v>1548943.3259999999</c:v>
                </c:pt>
                <c:pt idx="2">
                  <c:v>2072433.075</c:v>
                </c:pt>
                <c:pt idx="3">
                  <c:v>2578236.3280000002</c:v>
                </c:pt>
                <c:pt idx="4">
                  <c:v>3220806.5070000002</c:v>
                </c:pt>
                <c:pt idx="5">
                  <c:v>3854095.9249999998</c:v>
                </c:pt>
                <c:pt idx="6">
                  <c:v>4476595.5130000003</c:v>
                </c:pt>
                <c:pt idx="7">
                  <c:v>5078824.8640000001</c:v>
                </c:pt>
                <c:pt idx="8">
                  <c:v>5624851.1279999996</c:v>
                </c:pt>
                <c:pt idx="9">
                  <c:v>6058753.8720000004</c:v>
                </c:pt>
                <c:pt idx="10">
                  <c:v>6357434.7359999996</c:v>
                </c:pt>
                <c:pt idx="11">
                  <c:v>6540750.4979999997</c:v>
                </c:pt>
                <c:pt idx="12">
                  <c:v>6640194.0290000001</c:v>
                </c:pt>
                <c:pt idx="13">
                  <c:v>6662335.9800000004</c:v>
                </c:pt>
                <c:pt idx="14">
                  <c:v>6631566.4890000001</c:v>
                </c:pt>
                <c:pt idx="15">
                  <c:v>6580421.7520000003</c:v>
                </c:pt>
                <c:pt idx="16">
                  <c:v>6519379.8099999996</c:v>
                </c:pt>
                <c:pt idx="17">
                  <c:v>6456555.1270000003</c:v>
                </c:pt>
                <c:pt idx="18">
                  <c:v>6401929.5640000002</c:v>
                </c:pt>
                <c:pt idx="19">
                  <c:v>6367912.9800000004</c:v>
                </c:pt>
                <c:pt idx="20">
                  <c:v>6353563.9139999999</c:v>
                </c:pt>
                <c:pt idx="21">
                  <c:v>6351715.7280000001</c:v>
                </c:pt>
                <c:pt idx="22">
                  <c:v>6363433.8159999996</c:v>
                </c:pt>
                <c:pt idx="23">
                  <c:v>6388727.2510000002</c:v>
                </c:pt>
                <c:pt idx="24">
                  <c:v>6430926.1569999997</c:v>
                </c:pt>
                <c:pt idx="25">
                  <c:v>6475191.9299999997</c:v>
                </c:pt>
                <c:pt idx="26">
                  <c:v>6524174.7860000003</c:v>
                </c:pt>
                <c:pt idx="27">
                  <c:v>6587251.6129999999</c:v>
                </c:pt>
                <c:pt idx="28">
                  <c:v>6671038.2769999998</c:v>
                </c:pt>
                <c:pt idx="29">
                  <c:v>6756468.017</c:v>
                </c:pt>
                <c:pt idx="30">
                  <c:v>6857545.2589999996</c:v>
                </c:pt>
              </c:numCache>
            </c:numRef>
          </c:val>
          <c:smooth val="0"/>
          <c:extLst>
            <c:ext xmlns:c16="http://schemas.microsoft.com/office/drawing/2014/chart" uri="{C3380CC4-5D6E-409C-BE32-E72D297353CC}">
              <c16:uniqueId val="{00000003-054B-4840-A2C5-409BEF41D1EE}"/>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30"/>
              <c:tx>
                <c:rich>
                  <a:bodyPr/>
                  <a:lstStyle/>
                  <a:p>
                    <a:fld id="{18D785A6-8C42-4CF6-ABA2-A1D00804CA8C}"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54B-4840-A2C5-409BEF41D1EE}"/>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'PLHIV_Adults vs women'!$B$3:$B$33</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'PLHIV_Adults vs women'!$F$3:$F$33</c:f>
              <c:numCache>
                <c:formatCode>0</c:formatCode>
                <c:ptCount val="31"/>
                <c:pt idx="0">
                  <c:v>208384</c:v>
                </c:pt>
                <c:pt idx="1">
                  <c:v>313588</c:v>
                </c:pt>
                <c:pt idx="2">
                  <c:v>438086</c:v>
                </c:pt>
                <c:pt idx="3">
                  <c:v>576194</c:v>
                </c:pt>
                <c:pt idx="4">
                  <c:v>760970</c:v>
                </c:pt>
                <c:pt idx="5">
                  <c:v>956452</c:v>
                </c:pt>
                <c:pt idx="6">
                  <c:v>1157643</c:v>
                </c:pt>
                <c:pt idx="7">
                  <c:v>1358919</c:v>
                </c:pt>
                <c:pt idx="8">
                  <c:v>1547609</c:v>
                </c:pt>
                <c:pt idx="9">
                  <c:v>1702862</c:v>
                </c:pt>
                <c:pt idx="10">
                  <c:v>1816104</c:v>
                </c:pt>
                <c:pt idx="11">
                  <c:v>1891740</c:v>
                </c:pt>
                <c:pt idx="12">
                  <c:v>1937990</c:v>
                </c:pt>
                <c:pt idx="13">
                  <c:v>1959211</c:v>
                </c:pt>
                <c:pt idx="14">
                  <c:v>1963589</c:v>
                </c:pt>
                <c:pt idx="15">
                  <c:v>1958069</c:v>
                </c:pt>
                <c:pt idx="16">
                  <c:v>1947311</c:v>
                </c:pt>
                <c:pt idx="17">
                  <c:v>1934882</c:v>
                </c:pt>
                <c:pt idx="18">
                  <c:v>1924935</c:v>
                </c:pt>
                <c:pt idx="19">
                  <c:v>1920734</c:v>
                </c:pt>
                <c:pt idx="20">
                  <c:v>1923280</c:v>
                </c:pt>
                <c:pt idx="21">
                  <c:v>1930528</c:v>
                </c:pt>
                <c:pt idx="22">
                  <c:v>1940994</c:v>
                </c:pt>
                <c:pt idx="23">
                  <c:v>1956787</c:v>
                </c:pt>
                <c:pt idx="24">
                  <c:v>1977485</c:v>
                </c:pt>
                <c:pt idx="25">
                  <c:v>1997071</c:v>
                </c:pt>
                <c:pt idx="26">
                  <c:v>2016577</c:v>
                </c:pt>
                <c:pt idx="27">
                  <c:v>2038378</c:v>
                </c:pt>
                <c:pt idx="28">
                  <c:v>2063377</c:v>
                </c:pt>
                <c:pt idx="29">
                  <c:v>2088725</c:v>
                </c:pt>
                <c:pt idx="30">
                  <c:v>2115900</c:v>
                </c:pt>
              </c:numCache>
            </c:numRef>
          </c:val>
          <c:smooth val="0"/>
          <c:extLst>
            <c:ext xmlns:c16="http://schemas.microsoft.com/office/drawing/2014/chart" uri="{C3380CC4-5D6E-409C-BE32-E72D297353CC}">
              <c16:uniqueId val="{00000005-054B-4840-A2C5-409BEF41D1EE}"/>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women'!$B$3:$B$33</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'PLHIV_Adults vs women'!$G$3:$G$33</c:f>
              <c:numCache>
                <c:formatCode>0</c:formatCode>
                <c:ptCount val="31"/>
                <c:pt idx="0">
                  <c:v>155976.24100000001</c:v>
                </c:pt>
                <c:pt idx="1">
                  <c:v>234620.019</c:v>
                </c:pt>
                <c:pt idx="2">
                  <c:v>327683.81900000002</c:v>
                </c:pt>
                <c:pt idx="3">
                  <c:v>430916.60629999998</c:v>
                </c:pt>
                <c:pt idx="4">
                  <c:v>569024.06570000004</c:v>
                </c:pt>
                <c:pt idx="5">
                  <c:v>715129.94019999995</c:v>
                </c:pt>
                <c:pt idx="6">
                  <c:v>865502.74659999995</c:v>
                </c:pt>
                <c:pt idx="7">
                  <c:v>1015942.058</c:v>
                </c:pt>
                <c:pt idx="8">
                  <c:v>1156971.0060000001</c:v>
                </c:pt>
                <c:pt idx="9">
                  <c:v>1273015.959</c:v>
                </c:pt>
                <c:pt idx="10">
                  <c:v>1357667.6869999999</c:v>
                </c:pt>
                <c:pt idx="11">
                  <c:v>1414214.5249999999</c:v>
                </c:pt>
                <c:pt idx="12">
                  <c:v>1448806.0249999999</c:v>
                </c:pt>
                <c:pt idx="13">
                  <c:v>1464689.46</c:v>
                </c:pt>
                <c:pt idx="14">
                  <c:v>1467993.2239999999</c:v>
                </c:pt>
                <c:pt idx="15">
                  <c:v>1463898.0759999999</c:v>
                </c:pt>
                <c:pt idx="16">
                  <c:v>1455888.504</c:v>
                </c:pt>
                <c:pt idx="17">
                  <c:v>1446632.939</c:v>
                </c:pt>
                <c:pt idx="18">
                  <c:v>1439229.6089999999</c:v>
                </c:pt>
                <c:pt idx="19">
                  <c:v>1436119.355</c:v>
                </c:pt>
                <c:pt idx="20">
                  <c:v>1438052.595</c:v>
                </c:pt>
                <c:pt idx="21">
                  <c:v>1443498.53</c:v>
                </c:pt>
                <c:pt idx="22">
                  <c:v>1451350.1710000001</c:v>
                </c:pt>
                <c:pt idx="23">
                  <c:v>1463182.075</c:v>
                </c:pt>
                <c:pt idx="24">
                  <c:v>1478676.683</c:v>
                </c:pt>
                <c:pt idx="25">
                  <c:v>1493341.5519999999</c:v>
                </c:pt>
                <c:pt idx="26">
                  <c:v>1507945.6980000001</c:v>
                </c:pt>
                <c:pt idx="27">
                  <c:v>1524275.6910000001</c:v>
                </c:pt>
                <c:pt idx="28">
                  <c:v>1542986.1939999999</c:v>
                </c:pt>
                <c:pt idx="29">
                  <c:v>1561954.4850000001</c:v>
                </c:pt>
                <c:pt idx="30">
                  <c:v>1582285.852</c:v>
                </c:pt>
              </c:numCache>
            </c:numRef>
          </c:val>
          <c:smooth val="0"/>
          <c:extLst>
            <c:ext xmlns:c16="http://schemas.microsoft.com/office/drawing/2014/chart" uri="{C3380CC4-5D6E-409C-BE32-E72D297353CC}">
              <c16:uniqueId val="{00000006-054B-4840-A2C5-409BEF41D1EE}"/>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women'!$B$3:$B$33</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'PLHIV_Adults vs women'!$H$3:$H$33</c:f>
              <c:numCache>
                <c:formatCode>0</c:formatCode>
                <c:ptCount val="31"/>
                <c:pt idx="0">
                  <c:v>251628.49489999999</c:v>
                </c:pt>
                <c:pt idx="1">
                  <c:v>378500.48100000003</c:v>
                </c:pt>
                <c:pt idx="2">
                  <c:v>528635.55130000005</c:v>
                </c:pt>
                <c:pt idx="3">
                  <c:v>695175.7291</c:v>
                </c:pt>
                <c:pt idx="4">
                  <c:v>917977.43209999998</c:v>
                </c:pt>
                <c:pt idx="5">
                  <c:v>1153682.5689999999</c:v>
                </c:pt>
                <c:pt idx="6">
                  <c:v>1396271.33</c:v>
                </c:pt>
                <c:pt idx="7">
                  <c:v>1638967.38</c:v>
                </c:pt>
                <c:pt idx="8">
                  <c:v>1866482.17</c:v>
                </c:pt>
                <c:pt idx="9">
                  <c:v>2053691.5589999999</c:v>
                </c:pt>
                <c:pt idx="10">
                  <c:v>2190255.8640000001</c:v>
                </c:pt>
                <c:pt idx="11">
                  <c:v>2281479.9870000002</c:v>
                </c:pt>
                <c:pt idx="12">
                  <c:v>2337284.6850000001</c:v>
                </c:pt>
                <c:pt idx="13">
                  <c:v>2362908.62</c:v>
                </c:pt>
                <c:pt idx="14">
                  <c:v>2368238.412</c:v>
                </c:pt>
                <c:pt idx="15">
                  <c:v>2361631.92</c:v>
                </c:pt>
                <c:pt idx="16">
                  <c:v>2348710.486</c:v>
                </c:pt>
                <c:pt idx="17">
                  <c:v>2333778.9559999998</c:v>
                </c:pt>
                <c:pt idx="18">
                  <c:v>2321835.5440000002</c:v>
                </c:pt>
                <c:pt idx="19">
                  <c:v>2316817.929</c:v>
                </c:pt>
                <c:pt idx="20">
                  <c:v>2319936.727</c:v>
                </c:pt>
                <c:pt idx="21">
                  <c:v>2328722.3760000002</c:v>
                </c:pt>
                <c:pt idx="22">
                  <c:v>2341389.0260000001</c:v>
                </c:pt>
                <c:pt idx="23">
                  <c:v>2360476.8309999998</c:v>
                </c:pt>
                <c:pt idx="24">
                  <c:v>2385473.4909999999</c:v>
                </c:pt>
                <c:pt idx="25">
                  <c:v>2409131.5750000002</c:v>
                </c:pt>
                <c:pt idx="26">
                  <c:v>2432691.696</c:v>
                </c:pt>
                <c:pt idx="27">
                  <c:v>2459036.0389999999</c:v>
                </c:pt>
                <c:pt idx="28">
                  <c:v>2489220.7370000002</c:v>
                </c:pt>
                <c:pt idx="29">
                  <c:v>2519821.3110000002</c:v>
                </c:pt>
                <c:pt idx="30">
                  <c:v>2552620.8650000002</c:v>
                </c:pt>
              </c:numCache>
            </c:numRef>
          </c:val>
          <c:smooth val="0"/>
          <c:extLst>
            <c:ext xmlns:c16="http://schemas.microsoft.com/office/drawing/2014/chart" uri="{C3380CC4-5D6E-409C-BE32-E72D297353CC}">
              <c16:uniqueId val="{00000007-054B-4840-A2C5-409BEF41D1EE}"/>
            </c:ext>
          </c:extLst>
        </c:ser>
        <c:dLbls>
          <c:showLegendKey val="0"/>
          <c:showVal val="0"/>
          <c:showCatName val="0"/>
          <c:showSerName val="0"/>
          <c:showPercent val="0"/>
          <c:showBubbleSize val="0"/>
        </c:dLbls>
        <c:smooth val="0"/>
        <c:axId val="137556352"/>
        <c:axId val="137557888"/>
      </c:lineChart>
      <c:catAx>
        <c:axId val="1375563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557888"/>
        <c:crosses val="autoZero"/>
        <c:auto val="1"/>
        <c:lblAlgn val="ctr"/>
        <c:lblOffset val="100"/>
        <c:tickLblSkip val="2"/>
        <c:noMultiLvlLbl val="0"/>
      </c:catAx>
      <c:valAx>
        <c:axId val="137557888"/>
        <c:scaling>
          <c:orientation val="minMax"/>
        </c:scaling>
        <c:delete val="0"/>
        <c:axPos val="l"/>
        <c:numFmt formatCode="0" sourceLinked="1"/>
        <c:majorTickMark val="out"/>
        <c:minorTickMark val="none"/>
        <c:tickLblPos val="nextTo"/>
        <c:crossAx val="137556352"/>
        <c:crossesAt val="1"/>
        <c:crossBetween val="midCat"/>
        <c:dispUnits>
          <c:builtInUnit val="millions"/>
          <c:dispUnitsLbl>
            <c:layout>
              <c:manualLayout>
                <c:xMode val="edge"/>
                <c:yMode val="edge"/>
                <c:x val="5.6518764651646181E-2"/>
                <c:y val="0.13541144885493434"/>
              </c:manualLayout>
            </c:layout>
            <c:tx>
              <c:rich>
                <a:bodyPr/>
                <a:lstStyle/>
                <a:p>
                  <a:pPr>
                    <a:defRPr/>
                  </a:pPr>
                  <a:r>
                    <a:rPr lang="en-US"/>
                    <a:t>Estimate (in millions)</a:t>
                  </a:r>
                </a:p>
              </c:rich>
            </c:tx>
          </c:dispUnitsLbl>
        </c:dispUnits>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40936121893131"/>
          <c:y val="0.12636684899822967"/>
          <c:w val="0.89122264017817421"/>
          <c:h val="0.49015666597761204"/>
        </c:manualLayout>
      </c:layout>
      <c:barChart>
        <c:barDir val="col"/>
        <c:grouping val="clustered"/>
        <c:varyColors val="0"/>
        <c:ser>
          <c:idx val="1"/>
          <c:order val="0"/>
          <c:tx>
            <c:strRef>
              <c:f>'Multiple sex partners'!$C$2</c:f>
              <c:strCache>
                <c:ptCount val="1"/>
                <c:pt idx="0">
                  <c:v>Male</c:v>
                </c:pt>
              </c:strCache>
            </c:strRef>
          </c:tx>
          <c:spPr>
            <a:solidFill>
              <a:srgbClr val="63CDF6"/>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'Multiple sex partners'!$A$3:$A$16</c:f>
              <c:strCache>
                <c:ptCount val="14"/>
                <c:pt idx="0">
                  <c:v>Kiribati (2018-19)</c:v>
                </c:pt>
                <c:pt idx="1">
                  <c:v>Lao PDR (2017)</c:v>
                </c:pt>
                <c:pt idx="2">
                  <c:v>PNG (2016-18)</c:v>
                </c:pt>
                <c:pt idx="3">
                  <c:v>Tuvalu (2019-20)</c:v>
                </c:pt>
                <c:pt idx="4">
                  <c:v>Mongolia (2018)</c:v>
                </c:pt>
                <c:pt idx="5">
                  <c:v>Philippines (2017)</c:v>
                </c:pt>
                <c:pt idx="6">
                  <c:v>Fiji (2021)</c:v>
                </c:pt>
                <c:pt idx="7">
                  <c:v>Samoa (2019-20)</c:v>
                </c:pt>
                <c:pt idx="8">
                  <c:v>Nepal (2016)</c:v>
                </c:pt>
                <c:pt idx="9">
                  <c:v>Tonga (2019)</c:v>
                </c:pt>
                <c:pt idx="10">
                  <c:v>Timor Leste(2016)</c:v>
                </c:pt>
                <c:pt idx="11">
                  <c:v>Cambodia(2014)</c:v>
                </c:pt>
                <c:pt idx="12">
                  <c:v>Viet Nam(2020-21)</c:v>
                </c:pt>
                <c:pt idx="13">
                  <c:v>India (2015-16)</c:v>
                </c:pt>
              </c:strCache>
            </c:strRef>
          </c:cat>
          <c:val>
            <c:numRef>
              <c:f>'Multiple sex partners'!$C$3:$C$16</c:f>
              <c:numCache>
                <c:formatCode>General</c:formatCode>
                <c:ptCount val="14"/>
                <c:pt idx="0">
                  <c:v>13.8</c:v>
                </c:pt>
                <c:pt idx="1">
                  <c:v>8.5</c:v>
                </c:pt>
                <c:pt idx="2">
                  <c:v>7.9</c:v>
                </c:pt>
                <c:pt idx="3">
                  <c:v>7.2</c:v>
                </c:pt>
                <c:pt idx="4">
                  <c:v>6.6</c:v>
                </c:pt>
                <c:pt idx="5">
                  <c:v>6</c:v>
                </c:pt>
                <c:pt idx="6">
                  <c:v>6</c:v>
                </c:pt>
                <c:pt idx="7">
                  <c:v>5.4</c:v>
                </c:pt>
                <c:pt idx="8">
                  <c:v>3.4</c:v>
                </c:pt>
                <c:pt idx="9">
                  <c:v>3.3</c:v>
                </c:pt>
                <c:pt idx="10">
                  <c:v>3</c:v>
                </c:pt>
                <c:pt idx="11">
                  <c:v>2.7</c:v>
                </c:pt>
                <c:pt idx="12">
                  <c:v>1.8</c:v>
                </c:pt>
                <c:pt idx="13">
                  <c:v>1.3</c:v>
                </c:pt>
              </c:numCache>
            </c:numRef>
          </c:val>
          <c:extLst>
            <c:ext xmlns:c16="http://schemas.microsoft.com/office/drawing/2014/chart" uri="{C3380CC4-5D6E-409C-BE32-E72D297353CC}">
              <c16:uniqueId val="{00000000-CEE9-44CC-9FCF-C1966C2B190A}"/>
            </c:ext>
          </c:extLst>
        </c:ser>
        <c:ser>
          <c:idx val="0"/>
          <c:order val="1"/>
          <c:tx>
            <c:strRef>
              <c:f>'Multiple sex partners'!$B$2</c:f>
              <c:strCache>
                <c:ptCount val="1"/>
                <c:pt idx="0">
                  <c:v>Female</c:v>
                </c:pt>
              </c:strCache>
            </c:strRef>
          </c:tx>
          <c:spPr>
            <a:solidFill>
              <a:srgbClr val="F26B73"/>
            </a:solidFill>
            <a:ln>
              <a:noFill/>
            </a:ln>
          </c:spPr>
          <c:invertIfNegative val="0"/>
          <c:dLbls>
            <c:dLbl>
              <c:idx val="8"/>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CEE9-44CC-9FCF-C1966C2B190A}"/>
                </c:ext>
              </c:extLst>
            </c:dLbl>
            <c:dLbl>
              <c:idx val="10"/>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CEE9-44CC-9FCF-C1966C2B190A}"/>
                </c:ext>
              </c:extLst>
            </c:dLbl>
            <c:dLbl>
              <c:idx val="11"/>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EE9-44CC-9FCF-C1966C2B190A}"/>
                </c:ext>
              </c:extLst>
            </c:dLbl>
            <c:dLbl>
              <c:idx val="12"/>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CEE9-44CC-9FCF-C1966C2B190A}"/>
                </c:ext>
              </c:extLst>
            </c:dLbl>
            <c:dLbl>
              <c:idx val="13"/>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CEE9-44CC-9FCF-C1966C2B190A}"/>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'Multiple sex partners'!$A$3:$A$16</c:f>
              <c:strCache>
                <c:ptCount val="14"/>
                <c:pt idx="0">
                  <c:v>Kiribati (2018-19)</c:v>
                </c:pt>
                <c:pt idx="1">
                  <c:v>Lao PDR (2017)</c:v>
                </c:pt>
                <c:pt idx="2">
                  <c:v>PNG (2016-18)</c:v>
                </c:pt>
                <c:pt idx="3">
                  <c:v>Tuvalu (2019-20)</c:v>
                </c:pt>
                <c:pt idx="4">
                  <c:v>Mongolia (2018)</c:v>
                </c:pt>
                <c:pt idx="5">
                  <c:v>Philippines (2017)</c:v>
                </c:pt>
                <c:pt idx="6">
                  <c:v>Fiji (2021)</c:v>
                </c:pt>
                <c:pt idx="7">
                  <c:v>Samoa (2019-20)</c:v>
                </c:pt>
                <c:pt idx="8">
                  <c:v>Nepal (2016)</c:v>
                </c:pt>
                <c:pt idx="9">
                  <c:v>Tonga (2019)</c:v>
                </c:pt>
                <c:pt idx="10">
                  <c:v>Timor Leste(2016)</c:v>
                </c:pt>
                <c:pt idx="11">
                  <c:v>Cambodia(2014)</c:v>
                </c:pt>
                <c:pt idx="12">
                  <c:v>Viet Nam(2020-21)</c:v>
                </c:pt>
                <c:pt idx="13">
                  <c:v>India (2015-16)</c:v>
                </c:pt>
              </c:strCache>
            </c:strRef>
          </c:cat>
          <c:val>
            <c:numRef>
              <c:f>'Multiple sex partners'!$B$3:$B$16</c:f>
              <c:numCache>
                <c:formatCode>General</c:formatCode>
                <c:ptCount val="14"/>
                <c:pt idx="0">
                  <c:v>3.9</c:v>
                </c:pt>
                <c:pt idx="1">
                  <c:v>0.5</c:v>
                </c:pt>
                <c:pt idx="2">
                  <c:v>1.3</c:v>
                </c:pt>
                <c:pt idx="3">
                  <c:v>2.4</c:v>
                </c:pt>
                <c:pt idx="4">
                  <c:v>1.3</c:v>
                </c:pt>
                <c:pt idx="6">
                  <c:v>1.4</c:v>
                </c:pt>
                <c:pt idx="7">
                  <c:v>1.1000000000000001</c:v>
                </c:pt>
                <c:pt idx="8">
                  <c:v>0.1</c:v>
                </c:pt>
                <c:pt idx="9">
                  <c:v>0.8</c:v>
                </c:pt>
                <c:pt idx="10">
                  <c:v>0.3</c:v>
                </c:pt>
                <c:pt idx="11">
                  <c:v>0.1</c:v>
                </c:pt>
                <c:pt idx="12">
                  <c:v>0.1</c:v>
                </c:pt>
                <c:pt idx="13">
                  <c:v>0.4</c:v>
                </c:pt>
              </c:numCache>
            </c:numRef>
          </c:val>
          <c:extLst>
            <c:ext xmlns:c16="http://schemas.microsoft.com/office/drawing/2014/chart" uri="{C3380CC4-5D6E-409C-BE32-E72D297353CC}">
              <c16:uniqueId val="{00000001-CEE9-44CC-9FCF-C1966C2B190A}"/>
            </c:ext>
          </c:extLst>
        </c:ser>
        <c:dLbls>
          <c:showLegendKey val="0"/>
          <c:showVal val="0"/>
          <c:showCatName val="0"/>
          <c:showSerName val="0"/>
          <c:showPercent val="0"/>
          <c:showBubbleSize val="0"/>
        </c:dLbls>
        <c:gapWidth val="40"/>
        <c:axId val="46879488"/>
        <c:axId val="46881024"/>
      </c:barChart>
      <c:catAx>
        <c:axId val="46879488"/>
        <c:scaling>
          <c:orientation val="minMax"/>
        </c:scaling>
        <c:delete val="0"/>
        <c:axPos val="b"/>
        <c:numFmt formatCode="General" sourceLinked="0"/>
        <c:majorTickMark val="out"/>
        <c:minorTickMark val="none"/>
        <c:tickLblPos val="nextTo"/>
        <c:crossAx val="46881024"/>
        <c:crosses val="autoZero"/>
        <c:auto val="1"/>
        <c:lblAlgn val="ctr"/>
        <c:lblOffset val="100"/>
        <c:noMultiLvlLbl val="0"/>
      </c:catAx>
      <c:valAx>
        <c:axId val="46881024"/>
        <c:scaling>
          <c:orientation val="minMax"/>
          <c:max val="20"/>
          <c:min val="0"/>
        </c:scaling>
        <c:delete val="0"/>
        <c:axPos val="l"/>
        <c:majorGridlines>
          <c:spPr>
            <a:ln>
              <a:solidFill>
                <a:schemeClr val="bg1">
                  <a:lumMod val="85000"/>
                  <a:alpha val="50000"/>
                </a:schemeClr>
              </a:solidFill>
              <a:prstDash val="sysDot"/>
            </a:ln>
          </c:spPr>
        </c:majorGridlines>
        <c:title>
          <c:tx>
            <c:rich>
              <a:bodyPr rot="0" vert="horz"/>
              <a:lstStyle/>
              <a:p>
                <a:pPr>
                  <a:defRPr/>
                </a:pPr>
                <a:r>
                  <a:rPr lang="en-US"/>
                  <a:t>%</a:t>
                </a:r>
              </a:p>
            </c:rich>
          </c:tx>
          <c:layout>
            <c:manualLayout>
              <c:xMode val="edge"/>
              <c:yMode val="edge"/>
              <c:x val="1.2834589715882446E-2"/>
              <c:y val="0.11803430150586879"/>
            </c:manualLayout>
          </c:layout>
          <c:overlay val="0"/>
        </c:title>
        <c:numFmt formatCode="General" sourceLinked="1"/>
        <c:majorTickMark val="out"/>
        <c:minorTickMark val="none"/>
        <c:tickLblPos val="nextTo"/>
        <c:crossAx val="46879488"/>
        <c:crosses val="autoZero"/>
        <c:crossBetween val="between"/>
        <c:majorUnit val="5"/>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40936121893131"/>
          <c:y val="0.12636684899822967"/>
          <c:w val="0.89122264017817421"/>
          <c:h val="0.49015666597761204"/>
        </c:manualLayout>
      </c:layout>
      <c:barChart>
        <c:barDir val="col"/>
        <c:grouping val="clustered"/>
        <c:varyColors val="0"/>
        <c:ser>
          <c:idx val="1"/>
          <c:order val="0"/>
          <c:tx>
            <c:strRef>
              <c:f>'Cndm use at last high risk sex'!$C$2</c:f>
              <c:strCache>
                <c:ptCount val="1"/>
                <c:pt idx="0">
                  <c:v>Male</c:v>
                </c:pt>
              </c:strCache>
            </c:strRef>
          </c:tx>
          <c:spPr>
            <a:solidFill>
              <a:srgbClr val="63CDF6"/>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 at last high risk sex'!$A$3:$A$17</c:f>
              <c:strCache>
                <c:ptCount val="15"/>
                <c:pt idx="0">
                  <c:v>Myanmar (2015-16)</c:v>
                </c:pt>
                <c:pt idx="1">
                  <c:v>Cambodia(2014)</c:v>
                </c:pt>
                <c:pt idx="2">
                  <c:v>Nepal (2016)</c:v>
                </c:pt>
                <c:pt idx="3">
                  <c:v>Viet Nam(2020-21)</c:v>
                </c:pt>
                <c:pt idx="4">
                  <c:v>India (2015-16)</c:v>
                </c:pt>
                <c:pt idx="5">
                  <c:v>Mongolia (2018)</c:v>
                </c:pt>
                <c:pt idx="6">
                  <c:v>PNG (2016-18)</c:v>
                </c:pt>
                <c:pt idx="7">
                  <c:v>Timor Leste(2016)</c:v>
                </c:pt>
                <c:pt idx="8">
                  <c:v>Lao PDR (2017)</c:v>
                </c:pt>
                <c:pt idx="9">
                  <c:v>Fiji (2021)</c:v>
                </c:pt>
                <c:pt idx="10">
                  <c:v>Tuvalu (2019-20)</c:v>
                </c:pt>
                <c:pt idx="11">
                  <c:v>Samoa (2019-20)</c:v>
                </c:pt>
                <c:pt idx="12">
                  <c:v>Tonga (2019)</c:v>
                </c:pt>
                <c:pt idx="13">
                  <c:v>Kiribati (2018-19)</c:v>
                </c:pt>
                <c:pt idx="14">
                  <c:v>Philippines (2017)</c:v>
                </c:pt>
              </c:strCache>
            </c:strRef>
          </c:cat>
          <c:val>
            <c:numRef>
              <c:f>'Cndm use at last high risk sex'!$C$3:$C$17</c:f>
              <c:numCache>
                <c:formatCode>General</c:formatCode>
                <c:ptCount val="15"/>
                <c:pt idx="0">
                  <c:v>77.400000000000006</c:v>
                </c:pt>
                <c:pt idx="1">
                  <c:v>73.900000000000006</c:v>
                </c:pt>
                <c:pt idx="2">
                  <c:v>66.099999999999994</c:v>
                </c:pt>
                <c:pt idx="3">
                  <c:v>54.6</c:v>
                </c:pt>
                <c:pt idx="4">
                  <c:v>53.9</c:v>
                </c:pt>
                <c:pt idx="5">
                  <c:v>49.4</c:v>
                </c:pt>
                <c:pt idx="6">
                  <c:v>33.200000000000003</c:v>
                </c:pt>
                <c:pt idx="7">
                  <c:v>29.9</c:v>
                </c:pt>
                <c:pt idx="8">
                  <c:v>26.3</c:v>
                </c:pt>
                <c:pt idx="9">
                  <c:v>24.1</c:v>
                </c:pt>
                <c:pt idx="10">
                  <c:v>20.3</c:v>
                </c:pt>
                <c:pt idx="11">
                  <c:v>15.2</c:v>
                </c:pt>
                <c:pt idx="12">
                  <c:v>12.3</c:v>
                </c:pt>
                <c:pt idx="13">
                  <c:v>10.1</c:v>
                </c:pt>
              </c:numCache>
            </c:numRef>
          </c:val>
          <c:extLst>
            <c:ext xmlns:c16="http://schemas.microsoft.com/office/drawing/2014/chart" uri="{C3380CC4-5D6E-409C-BE32-E72D297353CC}">
              <c16:uniqueId val="{00000000-8C88-4874-B0E2-FF44D882464B}"/>
            </c:ext>
          </c:extLst>
        </c:ser>
        <c:ser>
          <c:idx val="0"/>
          <c:order val="1"/>
          <c:tx>
            <c:strRef>
              <c:f>'Cndm use at last high risk sex'!$B$2</c:f>
              <c:strCache>
                <c:ptCount val="1"/>
                <c:pt idx="0">
                  <c:v>Female</c:v>
                </c:pt>
              </c:strCache>
            </c:strRef>
          </c:tx>
          <c:spPr>
            <a:solidFill>
              <a:srgbClr val="F26B73"/>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 at last high risk sex'!$A$3:$A$17</c:f>
              <c:strCache>
                <c:ptCount val="15"/>
                <c:pt idx="0">
                  <c:v>Myanmar (2015-16)</c:v>
                </c:pt>
                <c:pt idx="1">
                  <c:v>Cambodia(2014)</c:v>
                </c:pt>
                <c:pt idx="2">
                  <c:v>Nepal (2016)</c:v>
                </c:pt>
                <c:pt idx="3">
                  <c:v>Viet Nam(2020-21)</c:v>
                </c:pt>
                <c:pt idx="4">
                  <c:v>India (2015-16)</c:v>
                </c:pt>
                <c:pt idx="5">
                  <c:v>Mongolia (2018)</c:v>
                </c:pt>
                <c:pt idx="6">
                  <c:v>PNG (2016-18)</c:v>
                </c:pt>
                <c:pt idx="7">
                  <c:v>Timor Leste(2016)</c:v>
                </c:pt>
                <c:pt idx="8">
                  <c:v>Lao PDR (2017)</c:v>
                </c:pt>
                <c:pt idx="9">
                  <c:v>Fiji (2021)</c:v>
                </c:pt>
                <c:pt idx="10">
                  <c:v>Tuvalu (2019-20)</c:v>
                </c:pt>
                <c:pt idx="11">
                  <c:v>Samoa (2019-20)</c:v>
                </c:pt>
                <c:pt idx="12">
                  <c:v>Tonga (2019)</c:v>
                </c:pt>
                <c:pt idx="13">
                  <c:v>Kiribati (2018-19)</c:v>
                </c:pt>
                <c:pt idx="14">
                  <c:v>Philippines (2017)</c:v>
                </c:pt>
              </c:strCache>
            </c:strRef>
          </c:cat>
          <c:val>
            <c:numRef>
              <c:f>'Cndm use at last high risk sex'!$B$3:$B$17</c:f>
              <c:numCache>
                <c:formatCode>General</c:formatCode>
                <c:ptCount val="15"/>
                <c:pt idx="1">
                  <c:v>41.8</c:v>
                </c:pt>
                <c:pt idx="4">
                  <c:v>36.5</c:v>
                </c:pt>
                <c:pt idx="5">
                  <c:v>21.1</c:v>
                </c:pt>
                <c:pt idx="6">
                  <c:v>18</c:v>
                </c:pt>
                <c:pt idx="7">
                  <c:v>20.6</c:v>
                </c:pt>
                <c:pt idx="8">
                  <c:v>27.2</c:v>
                </c:pt>
                <c:pt idx="9">
                  <c:v>9</c:v>
                </c:pt>
                <c:pt idx="13">
                  <c:v>1.2</c:v>
                </c:pt>
                <c:pt idx="14">
                  <c:v>10.3</c:v>
                </c:pt>
              </c:numCache>
            </c:numRef>
          </c:val>
          <c:extLst>
            <c:ext xmlns:c16="http://schemas.microsoft.com/office/drawing/2014/chart" uri="{C3380CC4-5D6E-409C-BE32-E72D297353CC}">
              <c16:uniqueId val="{00000001-8C88-4874-B0E2-FF44D882464B}"/>
            </c:ext>
          </c:extLst>
        </c:ser>
        <c:dLbls>
          <c:showLegendKey val="0"/>
          <c:showVal val="0"/>
          <c:showCatName val="0"/>
          <c:showSerName val="0"/>
          <c:showPercent val="0"/>
          <c:showBubbleSize val="0"/>
        </c:dLbls>
        <c:gapWidth val="40"/>
        <c:axId val="46879488"/>
        <c:axId val="46881024"/>
      </c:barChart>
      <c:catAx>
        <c:axId val="46879488"/>
        <c:scaling>
          <c:orientation val="minMax"/>
        </c:scaling>
        <c:delete val="0"/>
        <c:axPos val="b"/>
        <c:numFmt formatCode="General" sourceLinked="0"/>
        <c:majorTickMark val="out"/>
        <c:minorTickMark val="none"/>
        <c:tickLblPos val="nextTo"/>
        <c:crossAx val="46881024"/>
        <c:crosses val="autoZero"/>
        <c:auto val="1"/>
        <c:lblAlgn val="ctr"/>
        <c:lblOffset val="100"/>
        <c:noMultiLvlLbl val="0"/>
      </c:catAx>
      <c:valAx>
        <c:axId val="46881024"/>
        <c:scaling>
          <c:orientation val="minMax"/>
          <c:max val="100"/>
          <c:min val="0"/>
        </c:scaling>
        <c:delete val="0"/>
        <c:axPos val="l"/>
        <c:majorGridlines>
          <c:spPr>
            <a:ln>
              <a:solidFill>
                <a:schemeClr val="bg1">
                  <a:lumMod val="85000"/>
                  <a:alpha val="50000"/>
                </a:schemeClr>
              </a:solidFill>
              <a:prstDash val="sysDot"/>
            </a:ln>
          </c:spPr>
        </c:majorGridlines>
        <c:title>
          <c:tx>
            <c:rich>
              <a:bodyPr rot="0" vert="horz"/>
              <a:lstStyle/>
              <a:p>
                <a:pPr>
                  <a:defRPr/>
                </a:pPr>
                <a:r>
                  <a:rPr lang="en-US"/>
                  <a:t>%</a:t>
                </a:r>
              </a:p>
            </c:rich>
          </c:tx>
          <c:layout>
            <c:manualLayout>
              <c:xMode val="edge"/>
              <c:yMode val="edge"/>
              <c:x val="1.2834589715882446E-2"/>
              <c:y val="0.11803430150586879"/>
            </c:manualLayout>
          </c:layout>
          <c:overlay val="0"/>
        </c:title>
        <c:numFmt formatCode="General" sourceLinked="1"/>
        <c:majorTickMark val="out"/>
        <c:minorTickMark val="none"/>
        <c:tickLblPos val="nextTo"/>
        <c:crossAx val="46879488"/>
        <c:crosses val="autoZero"/>
        <c:crossBetween val="between"/>
        <c:majorUnit val="2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'Av No of sex partners'!$C$3</c:f>
              <c:strCache>
                <c:ptCount val="1"/>
                <c:pt idx="0">
                  <c:v>Male</c:v>
                </c:pt>
              </c:strCache>
            </c:strRef>
          </c:tx>
          <c:spPr>
            <a:solidFill>
              <a:srgbClr val="00AEEF"/>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 No of sex partners'!$B$4:$B$11</c:f>
              <c:strCache>
                <c:ptCount val="8"/>
                <c:pt idx="0">
                  <c:v>Cambodia(2014)</c:v>
                </c:pt>
                <c:pt idx="1">
                  <c:v>India(2015-16)</c:v>
                </c:pt>
                <c:pt idx="2">
                  <c:v>Maldives (2016-17)</c:v>
                </c:pt>
                <c:pt idx="3">
                  <c:v>Myanmar (2015-16)</c:v>
                </c:pt>
                <c:pt idx="4">
                  <c:v>Nepal(2016)</c:v>
                </c:pt>
                <c:pt idx="5">
                  <c:v>PNG (2016-18)</c:v>
                </c:pt>
                <c:pt idx="6">
                  <c:v>Philippines(2017)</c:v>
                </c:pt>
                <c:pt idx="7">
                  <c:v>Timor Leste(2016)</c:v>
                </c:pt>
              </c:strCache>
            </c:strRef>
          </c:cat>
          <c:val>
            <c:numRef>
              <c:f>'Av No of sex partners'!$C$4:$C$11</c:f>
              <c:numCache>
                <c:formatCode>General</c:formatCode>
                <c:ptCount val="8"/>
                <c:pt idx="0">
                  <c:v>3.5</c:v>
                </c:pt>
                <c:pt idx="1">
                  <c:v>1.9</c:v>
                </c:pt>
                <c:pt idx="2">
                  <c:v>3.4</c:v>
                </c:pt>
                <c:pt idx="3">
                  <c:v>1.9</c:v>
                </c:pt>
                <c:pt idx="4">
                  <c:v>2.4</c:v>
                </c:pt>
                <c:pt idx="5">
                  <c:v>5.5</c:v>
                </c:pt>
                <c:pt idx="7">
                  <c:v>2.5</c:v>
                </c:pt>
              </c:numCache>
            </c:numRef>
          </c:val>
          <c:extLst>
            <c:ext xmlns:c16="http://schemas.microsoft.com/office/drawing/2014/chart" uri="{C3380CC4-5D6E-409C-BE32-E72D297353CC}">
              <c16:uniqueId val="{00000000-B57E-434D-8FD9-FD8C1CC14334}"/>
            </c:ext>
          </c:extLst>
        </c:ser>
        <c:ser>
          <c:idx val="1"/>
          <c:order val="1"/>
          <c:tx>
            <c:strRef>
              <c:f>'Av No of sex partners'!$D$3</c:f>
              <c:strCache>
                <c:ptCount val="1"/>
                <c:pt idx="0">
                  <c:v>Female</c:v>
                </c:pt>
              </c:strCache>
            </c:strRef>
          </c:tx>
          <c:spPr>
            <a:solidFill>
              <a:srgbClr val="F26B73"/>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 No of sex partners'!$B$4:$B$11</c:f>
              <c:strCache>
                <c:ptCount val="8"/>
                <c:pt idx="0">
                  <c:v>Cambodia(2014)</c:v>
                </c:pt>
                <c:pt idx="1">
                  <c:v>India(2015-16)</c:v>
                </c:pt>
                <c:pt idx="2">
                  <c:v>Maldives (2016-17)</c:v>
                </c:pt>
                <c:pt idx="3">
                  <c:v>Myanmar (2015-16)</c:v>
                </c:pt>
                <c:pt idx="4">
                  <c:v>Nepal(2016)</c:v>
                </c:pt>
                <c:pt idx="5">
                  <c:v>PNG (2016-18)</c:v>
                </c:pt>
                <c:pt idx="6">
                  <c:v>Philippines(2017)</c:v>
                </c:pt>
                <c:pt idx="7">
                  <c:v>Timor Leste(2016)</c:v>
                </c:pt>
              </c:strCache>
            </c:strRef>
          </c:cat>
          <c:val>
            <c:numRef>
              <c:f>'Av No of sex partners'!$D$4:$D$11</c:f>
              <c:numCache>
                <c:formatCode>General</c:formatCode>
                <c:ptCount val="8"/>
                <c:pt idx="0">
                  <c:v>1.1000000000000001</c:v>
                </c:pt>
                <c:pt idx="1">
                  <c:v>1.7</c:v>
                </c:pt>
                <c:pt idx="4">
                  <c:v>1</c:v>
                </c:pt>
                <c:pt idx="5">
                  <c:v>1.7</c:v>
                </c:pt>
                <c:pt idx="6">
                  <c:v>1.4</c:v>
                </c:pt>
                <c:pt idx="7">
                  <c:v>1.8</c:v>
                </c:pt>
              </c:numCache>
            </c:numRef>
          </c:val>
          <c:extLst>
            <c:ext xmlns:c16="http://schemas.microsoft.com/office/drawing/2014/chart" uri="{C3380CC4-5D6E-409C-BE32-E72D297353CC}">
              <c16:uniqueId val="{00000001-B57E-434D-8FD9-FD8C1CC14334}"/>
            </c:ext>
          </c:extLst>
        </c:ser>
        <c:dLbls>
          <c:showLegendKey val="0"/>
          <c:showVal val="0"/>
          <c:showCatName val="0"/>
          <c:showSerName val="0"/>
          <c:showPercent val="0"/>
          <c:showBubbleSize val="0"/>
        </c:dLbls>
        <c:gapWidth val="50"/>
        <c:axId val="233930112"/>
        <c:axId val="233933824"/>
      </c:barChart>
      <c:catAx>
        <c:axId val="233930112"/>
        <c:scaling>
          <c:orientation val="minMax"/>
        </c:scaling>
        <c:delete val="0"/>
        <c:axPos val="b"/>
        <c:numFmt formatCode="General" sourceLinked="0"/>
        <c:majorTickMark val="out"/>
        <c:minorTickMark val="none"/>
        <c:tickLblPos val="nextTo"/>
        <c:crossAx val="233933824"/>
        <c:crosses val="autoZero"/>
        <c:auto val="1"/>
        <c:lblAlgn val="ctr"/>
        <c:lblOffset val="100"/>
        <c:noMultiLvlLbl val="0"/>
      </c:catAx>
      <c:valAx>
        <c:axId val="233933824"/>
        <c:scaling>
          <c:orientation val="minMax"/>
          <c:max val="10"/>
          <c:min val="0"/>
        </c:scaling>
        <c:delete val="0"/>
        <c:axPos val="l"/>
        <c:majorGridlines>
          <c:spPr>
            <a:ln>
              <a:solidFill>
                <a:schemeClr val="bg1">
                  <a:lumMod val="85000"/>
                </a:schemeClr>
              </a:solidFill>
              <a:prstDash val="dashDot"/>
            </a:ln>
          </c:spPr>
        </c:majorGridlines>
        <c:title>
          <c:tx>
            <c:rich>
              <a:bodyPr rot="-5400000" vert="horz"/>
              <a:lstStyle/>
              <a:p>
                <a:pPr>
                  <a:defRPr/>
                </a:pPr>
                <a:r>
                  <a:rPr lang="en-US"/>
                  <a:t>Number (mean)</a:t>
                </a:r>
              </a:p>
            </c:rich>
          </c:tx>
          <c:overlay val="0"/>
        </c:title>
        <c:numFmt formatCode="General" sourceLinked="1"/>
        <c:majorTickMark val="out"/>
        <c:minorTickMark val="none"/>
        <c:tickLblPos val="nextTo"/>
        <c:crossAx val="233930112"/>
        <c:crosses val="autoZero"/>
        <c:crossBetween val="between"/>
        <c:majorUnit val="2"/>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'Adult ART coverage'!$B$1</c:f>
              <c:strCache>
                <c:ptCount val="1"/>
                <c:pt idx="0">
                  <c:v>Female 15+ yr</c:v>
                </c:pt>
              </c:strCache>
            </c:strRef>
          </c:tx>
          <c:spPr>
            <a:solidFill>
              <a:srgbClr val="F26B73"/>
            </a:solidFill>
            <a:ln>
              <a:noFill/>
            </a:ln>
            <a:effectLst/>
          </c:spPr>
          <c:invertIfNegative val="0"/>
          <c:dPt>
            <c:idx val="18"/>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A67D-467B-81F4-45E118119163}"/>
              </c:ext>
            </c:extLst>
          </c:dPt>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7D-467B-81F4-45E11811916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ART coverage'!$A$2:$A$20</c:f>
              <c:strCache>
                <c:ptCount val="19"/>
                <c:pt idx="0">
                  <c:v>Cambodia</c:v>
                </c:pt>
                <c:pt idx="1">
                  <c:v>Australia</c:v>
                </c:pt>
                <c:pt idx="2">
                  <c:v>New Zealand</c:v>
                </c:pt>
                <c:pt idx="3">
                  <c:v>Thailand</c:v>
                </c:pt>
                <c:pt idx="4">
                  <c:v>Viet Nam</c:v>
                </c:pt>
                <c:pt idx="5">
                  <c:v>Papua New Guinea</c:v>
                </c:pt>
                <c:pt idx="6">
                  <c:v>Bhutan</c:v>
                </c:pt>
                <c:pt idx="7">
                  <c:v>Nepal</c:v>
                </c:pt>
                <c:pt idx="8">
                  <c:v>Malaysia</c:v>
                </c:pt>
                <c:pt idx="9">
                  <c:v>Lao PDR</c:v>
                </c:pt>
                <c:pt idx="10">
                  <c:v>Sri Lanka</c:v>
                </c:pt>
                <c:pt idx="11">
                  <c:v>Timor-Leste</c:v>
                </c:pt>
                <c:pt idx="12">
                  <c:v>Fiji</c:v>
                </c:pt>
                <c:pt idx="13">
                  <c:v>Mongolia</c:v>
                </c:pt>
                <c:pt idx="14">
                  <c:v>Philippines</c:v>
                </c:pt>
                <c:pt idx="15">
                  <c:v>Indonesia</c:v>
                </c:pt>
                <c:pt idx="16">
                  <c:v>Pakistan</c:v>
                </c:pt>
                <c:pt idx="17">
                  <c:v>Afghanistan</c:v>
                </c:pt>
                <c:pt idx="18">
                  <c:v>Asia and Pacific</c:v>
                </c:pt>
              </c:strCache>
            </c:strRef>
          </c:cat>
          <c:val>
            <c:numRef>
              <c:f>'Adult ART coverage'!$B$2:$B$20</c:f>
              <c:numCache>
                <c:formatCode>General</c:formatCode>
                <c:ptCount val="19"/>
                <c:pt idx="0">
                  <c:v>82</c:v>
                </c:pt>
                <c:pt idx="1">
                  <c:v>81</c:v>
                </c:pt>
                <c:pt idx="2">
                  <c:v>79</c:v>
                </c:pt>
                <c:pt idx="3">
                  <c:v>79</c:v>
                </c:pt>
                <c:pt idx="4">
                  <c:v>72</c:v>
                </c:pt>
                <c:pt idx="5">
                  <c:v>69</c:v>
                </c:pt>
                <c:pt idx="6">
                  <c:v>66</c:v>
                </c:pt>
                <c:pt idx="7">
                  <c:v>66</c:v>
                </c:pt>
                <c:pt idx="8">
                  <c:v>63</c:v>
                </c:pt>
                <c:pt idx="9">
                  <c:v>56</c:v>
                </c:pt>
                <c:pt idx="10">
                  <c:v>52</c:v>
                </c:pt>
                <c:pt idx="11">
                  <c:v>47</c:v>
                </c:pt>
                <c:pt idx="12">
                  <c:v>42</c:v>
                </c:pt>
                <c:pt idx="13">
                  <c:v>30</c:v>
                </c:pt>
                <c:pt idx="14">
                  <c:v>25</c:v>
                </c:pt>
                <c:pt idx="15">
                  <c:v>24</c:v>
                </c:pt>
                <c:pt idx="16">
                  <c:v>15</c:v>
                </c:pt>
                <c:pt idx="17">
                  <c:v>9</c:v>
                </c:pt>
                <c:pt idx="18">
                  <c:v>67</c:v>
                </c:pt>
              </c:numCache>
            </c:numRef>
          </c:val>
          <c:extLst>
            <c:ext xmlns:c16="http://schemas.microsoft.com/office/drawing/2014/chart" uri="{C3380CC4-5D6E-409C-BE32-E72D297353CC}">
              <c16:uniqueId val="{00000000-A67D-467B-81F4-45E118119163}"/>
            </c:ext>
          </c:extLst>
        </c:ser>
        <c:ser>
          <c:idx val="1"/>
          <c:order val="1"/>
          <c:tx>
            <c:strRef>
              <c:f>'Adult ART coverage'!$C$1</c:f>
              <c:strCache>
                <c:ptCount val="1"/>
                <c:pt idx="0">
                  <c:v>Male 15+ yr</c:v>
                </c:pt>
              </c:strCache>
            </c:strRef>
          </c:tx>
          <c:spPr>
            <a:solidFill>
              <a:srgbClr val="63CDF6"/>
            </a:solidFill>
            <a:ln>
              <a:noFill/>
            </a:ln>
            <a:effectLst/>
          </c:spPr>
          <c:invertIfNegative val="0"/>
          <c:dPt>
            <c:idx val="18"/>
            <c:invertIfNegative val="0"/>
            <c:bubble3D val="0"/>
            <c:spPr>
              <a:pattFill prst="dkDnDiag">
                <a:fgClr>
                  <a:srgbClr val="63CDF6"/>
                </a:fgClr>
                <a:bgClr>
                  <a:sysClr val="window" lastClr="FFFFFF"/>
                </a:bgClr>
              </a:pattFill>
              <a:ln>
                <a:noFill/>
              </a:ln>
              <a:effectLst/>
            </c:spPr>
            <c:extLst>
              <c:ext xmlns:c16="http://schemas.microsoft.com/office/drawing/2014/chart" uri="{C3380CC4-5D6E-409C-BE32-E72D297353CC}">
                <c16:uniqueId val="{00000005-A67D-467B-81F4-45E118119163}"/>
              </c:ext>
            </c:extLst>
          </c:dPt>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7D-467B-81F4-45E11811916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'Adult ART coverage'!$A$2:$A$20</c:f>
              <c:strCache>
                <c:ptCount val="19"/>
                <c:pt idx="0">
                  <c:v>Cambodia</c:v>
                </c:pt>
                <c:pt idx="1">
                  <c:v>Australia</c:v>
                </c:pt>
                <c:pt idx="2">
                  <c:v>New Zealand</c:v>
                </c:pt>
                <c:pt idx="3">
                  <c:v>Thailand</c:v>
                </c:pt>
                <c:pt idx="4">
                  <c:v>Viet Nam</c:v>
                </c:pt>
                <c:pt idx="5">
                  <c:v>Papua New Guinea</c:v>
                </c:pt>
                <c:pt idx="6">
                  <c:v>Bhutan</c:v>
                </c:pt>
                <c:pt idx="7">
                  <c:v>Nepal</c:v>
                </c:pt>
                <c:pt idx="8">
                  <c:v>Malaysia</c:v>
                </c:pt>
                <c:pt idx="9">
                  <c:v>Lao PDR</c:v>
                </c:pt>
                <c:pt idx="10">
                  <c:v>Sri Lanka</c:v>
                </c:pt>
                <c:pt idx="11">
                  <c:v>Timor-Leste</c:v>
                </c:pt>
                <c:pt idx="12">
                  <c:v>Fiji</c:v>
                </c:pt>
                <c:pt idx="13">
                  <c:v>Mongolia</c:v>
                </c:pt>
                <c:pt idx="14">
                  <c:v>Philippines</c:v>
                </c:pt>
                <c:pt idx="15">
                  <c:v>Indonesia</c:v>
                </c:pt>
                <c:pt idx="16">
                  <c:v>Pakistan</c:v>
                </c:pt>
                <c:pt idx="17">
                  <c:v>Afghanistan</c:v>
                </c:pt>
                <c:pt idx="18">
                  <c:v>Asia and Pacific</c:v>
                </c:pt>
              </c:strCache>
            </c:strRef>
          </c:cat>
          <c:val>
            <c:numRef>
              <c:f>'Adult ART coverage'!$C$2:$C$20</c:f>
              <c:numCache>
                <c:formatCode>General</c:formatCode>
                <c:ptCount val="19"/>
                <c:pt idx="0">
                  <c:v>86</c:v>
                </c:pt>
                <c:pt idx="1">
                  <c:v>86</c:v>
                </c:pt>
                <c:pt idx="2">
                  <c:v>80</c:v>
                </c:pt>
                <c:pt idx="3">
                  <c:v>78</c:v>
                </c:pt>
                <c:pt idx="4">
                  <c:v>66</c:v>
                </c:pt>
                <c:pt idx="5">
                  <c:v>63</c:v>
                </c:pt>
                <c:pt idx="6">
                  <c:v>33</c:v>
                </c:pt>
                <c:pt idx="7">
                  <c:v>62</c:v>
                </c:pt>
                <c:pt idx="8">
                  <c:v>48</c:v>
                </c:pt>
                <c:pt idx="9">
                  <c:v>53</c:v>
                </c:pt>
                <c:pt idx="10">
                  <c:v>61</c:v>
                </c:pt>
                <c:pt idx="11">
                  <c:v>52</c:v>
                </c:pt>
                <c:pt idx="12">
                  <c:v>35</c:v>
                </c:pt>
                <c:pt idx="13">
                  <c:v>36</c:v>
                </c:pt>
                <c:pt idx="14">
                  <c:v>43</c:v>
                </c:pt>
                <c:pt idx="15">
                  <c:v>28</c:v>
                </c:pt>
                <c:pt idx="16">
                  <c:v>11</c:v>
                </c:pt>
                <c:pt idx="17">
                  <c:v>9</c:v>
                </c:pt>
                <c:pt idx="18">
                  <c:v>62</c:v>
                </c:pt>
              </c:numCache>
            </c:numRef>
          </c:val>
          <c:extLst>
            <c:ext xmlns:c16="http://schemas.microsoft.com/office/drawing/2014/chart" uri="{C3380CC4-5D6E-409C-BE32-E72D297353CC}">
              <c16:uniqueId val="{00000001-A67D-467B-81F4-45E118119163}"/>
            </c:ext>
          </c:extLst>
        </c:ser>
        <c:dLbls>
          <c:showLegendKey val="0"/>
          <c:showVal val="0"/>
          <c:showCatName val="0"/>
          <c:showSerName val="0"/>
          <c:showPercent val="0"/>
          <c:showBubbleSize val="0"/>
        </c:dLbls>
        <c:gapWidth val="109"/>
        <c:axId val="866162927"/>
        <c:axId val="860528031"/>
      </c:barChart>
      <c:scatterChart>
        <c:scatterStyle val="smoothMarker"/>
        <c:varyColors val="0"/>
        <c:ser>
          <c:idx val="2"/>
          <c:order val="2"/>
          <c:tx>
            <c:strRef>
              <c:f>'Adult ART coverage'!$C$24</c:f>
              <c:strCache>
                <c:ptCount val="1"/>
                <c:pt idx="0">
                  <c:v>t</c:v>
                </c:pt>
              </c:strCache>
            </c:strRef>
          </c:tx>
          <c:spPr>
            <a:ln w="22225" cap="rnd">
              <a:solidFill>
                <a:srgbClr val="E31837"/>
              </a:solidFill>
              <a:prstDash val="sysDash"/>
              <a:round/>
            </a:ln>
            <a:effectLst/>
          </c:spPr>
          <c:marker>
            <c:symbol val="none"/>
          </c:marker>
          <c:xVal>
            <c:numRef>
              <c:f>'Adult ART coverage'!$B$25:$B$26</c:f>
              <c:numCache>
                <c:formatCode>General</c:formatCode>
                <c:ptCount val="2"/>
                <c:pt idx="0">
                  <c:v>0</c:v>
                </c:pt>
                <c:pt idx="1">
                  <c:v>1</c:v>
                </c:pt>
              </c:numCache>
            </c:numRef>
          </c:xVal>
          <c:yVal>
            <c:numRef>
              <c:f>'Adult ART coverage'!$C$25:$C$26</c:f>
              <c:numCache>
                <c:formatCode>General</c:formatCode>
                <c:ptCount val="2"/>
                <c:pt idx="0">
                  <c:v>90</c:v>
                </c:pt>
                <c:pt idx="1">
                  <c:v>90</c:v>
                </c:pt>
              </c:numCache>
            </c:numRef>
          </c:yVal>
          <c:smooth val="1"/>
          <c:extLst>
            <c:ext xmlns:c16="http://schemas.microsoft.com/office/drawing/2014/chart" uri="{C3380CC4-5D6E-409C-BE32-E72D297353CC}">
              <c16:uniqueId val="{00000002-A67D-467B-81F4-45E118119163}"/>
            </c:ext>
          </c:extLst>
        </c:ser>
        <c:dLbls>
          <c:showLegendKey val="0"/>
          <c:showVal val="0"/>
          <c:showCatName val="0"/>
          <c:showSerName val="0"/>
          <c:showPercent val="0"/>
          <c:showBubbleSize val="0"/>
        </c:dLbls>
        <c:axId val="1077804559"/>
        <c:axId val="1077793327"/>
      </c:scatterChart>
      <c:catAx>
        <c:axId val="86616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0528031"/>
        <c:crosses val="autoZero"/>
        <c:auto val="1"/>
        <c:lblAlgn val="ctr"/>
        <c:lblOffset val="100"/>
        <c:noMultiLvlLbl val="0"/>
      </c:catAx>
      <c:valAx>
        <c:axId val="860528031"/>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1.1282301960577076E-2"/>
              <c:y val="1.2500399801968515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6162927"/>
        <c:crosses val="autoZero"/>
        <c:crossBetween val="between"/>
      </c:valAx>
      <c:valAx>
        <c:axId val="1077793327"/>
        <c:scaling>
          <c:orientation val="minMax"/>
        </c:scaling>
        <c:delete val="1"/>
        <c:axPos val="r"/>
        <c:numFmt formatCode="General" sourceLinked="1"/>
        <c:majorTickMark val="out"/>
        <c:minorTickMark val="none"/>
        <c:tickLblPos val="nextTo"/>
        <c:crossAx val="1077804559"/>
        <c:crosses val="max"/>
        <c:crossBetween val="midCat"/>
      </c:valAx>
      <c:valAx>
        <c:axId val="1077804559"/>
        <c:scaling>
          <c:orientation val="minMax"/>
          <c:max val="1"/>
        </c:scaling>
        <c:delete val="1"/>
        <c:axPos val="t"/>
        <c:numFmt formatCode="General" sourceLinked="1"/>
        <c:majorTickMark val="out"/>
        <c:minorTickMark val="none"/>
        <c:tickLblPos val="nextTo"/>
        <c:crossAx val="1077793327"/>
        <c:crosses val="max"/>
        <c:crossBetween val="midCat"/>
      </c:valAx>
      <c:spPr>
        <a:noFill/>
        <a:ln>
          <a:noFill/>
        </a:ln>
        <a:effectLst/>
      </c:spPr>
    </c:plotArea>
    <c:legend>
      <c:legendPos val="b"/>
      <c:legendEntry>
        <c:idx val="2"/>
        <c:delete val="1"/>
      </c:legendEntry>
      <c:layout>
        <c:manualLayout>
          <c:xMode val="edge"/>
          <c:yMode val="edge"/>
          <c:x val="0.355092769564748"/>
          <c:y val="0.89849993868024447"/>
          <c:w val="0.29701194073243709"/>
          <c:h val="5.24871378596746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5566230041409103"/>
          <c:y val="4.5236443800275798E-2"/>
          <c:w val="0.56899954678306597"/>
          <c:h val="0.82707373637482895"/>
        </c:manualLayout>
      </c:layout>
      <c:barChart>
        <c:barDir val="bar"/>
        <c:grouping val="clustered"/>
        <c:varyColors val="0"/>
        <c:ser>
          <c:idx val="0"/>
          <c:order val="0"/>
          <c:spPr>
            <a:solidFill>
              <a:srgbClr val="F78E1E"/>
            </a:solidFill>
          </c:spPr>
          <c:invertIfNegative val="0"/>
          <c:dLbls>
            <c:numFmt formatCode="#,##0" sourceLinked="0"/>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'Violence during pregnancy'!$A$3:$A$12</c:f>
              <c:strCache>
                <c:ptCount val="10"/>
                <c:pt idx="0">
                  <c:v>Papua New Guinea (2016-18 )</c:v>
                </c:pt>
                <c:pt idx="1">
                  <c:v>Afghanistan (2015)</c:v>
                </c:pt>
                <c:pt idx="2">
                  <c:v>Pakistan (2017-18 )</c:v>
                </c:pt>
                <c:pt idx="3">
                  <c:v>Nepal (2016)</c:v>
                </c:pt>
                <c:pt idx="4">
                  <c:v>Cambodia (2014)</c:v>
                </c:pt>
                <c:pt idx="5">
                  <c:v>Maldives (2016-17 )</c:v>
                </c:pt>
                <c:pt idx="6">
                  <c:v>Myanmar (2015-16 )</c:v>
                </c:pt>
                <c:pt idx="7">
                  <c:v>India (2015-16 )</c:v>
                </c:pt>
                <c:pt idx="8">
                  <c:v>Philippines (2017)</c:v>
                </c:pt>
                <c:pt idx="9">
                  <c:v>Timor-Leste (2016)</c:v>
                </c:pt>
              </c:strCache>
            </c:strRef>
          </c:cat>
          <c:val>
            <c:numRef>
              <c:f>'Violence during pregnancy'!$B$3:$B$12</c:f>
              <c:numCache>
                <c:formatCode>General</c:formatCode>
                <c:ptCount val="10"/>
                <c:pt idx="0">
                  <c:v>17.600000000000001</c:v>
                </c:pt>
                <c:pt idx="1">
                  <c:v>15.7</c:v>
                </c:pt>
                <c:pt idx="2">
                  <c:v>7.4</c:v>
                </c:pt>
                <c:pt idx="3">
                  <c:v>5.8</c:v>
                </c:pt>
                <c:pt idx="4">
                  <c:v>4</c:v>
                </c:pt>
                <c:pt idx="5">
                  <c:v>3.6</c:v>
                </c:pt>
                <c:pt idx="6">
                  <c:v>3.4</c:v>
                </c:pt>
                <c:pt idx="7">
                  <c:v>3.3</c:v>
                </c:pt>
                <c:pt idx="8">
                  <c:v>2.9</c:v>
                </c:pt>
                <c:pt idx="9">
                  <c:v>2.2999999999999998</c:v>
                </c:pt>
              </c:numCache>
            </c:numRef>
          </c:val>
          <c:extLst>
            <c:ext xmlns:c16="http://schemas.microsoft.com/office/drawing/2014/chart" uri="{C3380CC4-5D6E-409C-BE32-E72D297353CC}">
              <c16:uniqueId val="{00000000-A7B2-4806-9D5E-024873A905D9}"/>
            </c:ext>
          </c:extLst>
        </c:ser>
        <c:dLbls>
          <c:showLegendKey val="0"/>
          <c:showVal val="0"/>
          <c:showCatName val="0"/>
          <c:showSerName val="0"/>
          <c:showPercent val="0"/>
          <c:showBubbleSize val="0"/>
        </c:dLbls>
        <c:gapWidth val="40"/>
        <c:axId val="202653696"/>
        <c:axId val="202655616"/>
      </c:barChart>
      <c:catAx>
        <c:axId val="202653696"/>
        <c:scaling>
          <c:orientation val="minMax"/>
        </c:scaling>
        <c:delete val="0"/>
        <c:axPos val="l"/>
        <c:title>
          <c:tx>
            <c:rich>
              <a:bodyPr rot="0" vert="horz"/>
              <a:lstStyle/>
              <a:p>
                <a:pPr>
                  <a:defRPr/>
                </a:pPr>
                <a:r>
                  <a:rPr lang="en-GB"/>
                  <a:t>%</a:t>
                </a:r>
              </a:p>
            </c:rich>
          </c:tx>
          <c:layout>
            <c:manualLayout>
              <c:xMode val="edge"/>
              <c:yMode val="edge"/>
              <c:x val="0.96665017641161499"/>
              <c:y val="0.86672961559060901"/>
            </c:manualLayout>
          </c:layout>
          <c:overlay val="0"/>
        </c:title>
        <c:numFmt formatCode="General" sourceLinked="0"/>
        <c:majorTickMark val="out"/>
        <c:minorTickMark val="none"/>
        <c:tickLblPos val="nextTo"/>
        <c:spPr>
          <a:ln>
            <a:noFill/>
          </a:ln>
        </c:spPr>
        <c:crossAx val="202655616"/>
        <c:crosses val="autoZero"/>
        <c:auto val="1"/>
        <c:lblAlgn val="ctr"/>
        <c:lblOffset val="100"/>
        <c:noMultiLvlLbl val="0"/>
      </c:catAx>
      <c:valAx>
        <c:axId val="202655616"/>
        <c:scaling>
          <c:orientation val="minMax"/>
          <c:min val="0"/>
        </c:scaling>
        <c:delete val="0"/>
        <c:axPos val="b"/>
        <c:numFmt formatCode="0" sourceLinked="0"/>
        <c:majorTickMark val="out"/>
        <c:minorTickMark val="none"/>
        <c:tickLblPos val="nextTo"/>
        <c:spPr>
          <a:ln w="38100">
            <a:solidFill>
              <a:srgbClr val="F78E1E"/>
            </a:solidFill>
          </a:ln>
        </c:spPr>
        <c:crossAx val="202653696"/>
        <c:crosses val="autoZero"/>
        <c:crossBetween val="between"/>
        <c:majorUnit val="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Sheet3!$C$1</c:f>
              <c:strCache>
                <c:ptCount val="1"/>
                <c:pt idx="0">
                  <c:v>Sexual violence</c:v>
                </c:pt>
              </c:strCache>
            </c:strRef>
          </c:tx>
          <c:spPr>
            <a:solidFill>
              <a:srgbClr val="F26B73"/>
            </a:solidFill>
            <a:ln w="19050">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Sheet3!$A$2:$A$11</c:f>
              <c:strCache>
                <c:ptCount val="10"/>
                <c:pt idx="0">
                  <c:v>Maldives (2016-17 )</c:v>
                </c:pt>
                <c:pt idx="1">
                  <c:v>Philippines (2017)</c:v>
                </c:pt>
                <c:pt idx="2">
                  <c:v>Myanmar (2015-16 )</c:v>
                </c:pt>
                <c:pt idx="3">
                  <c:v>Cambodia (2014)</c:v>
                </c:pt>
                <c:pt idx="4">
                  <c:v>Nepal (2016)</c:v>
                </c:pt>
                <c:pt idx="5">
                  <c:v>India (2015-16 )</c:v>
                </c:pt>
                <c:pt idx="6">
                  <c:v>Pakistan (2017-18 )</c:v>
                </c:pt>
                <c:pt idx="7">
                  <c:v>Timor-Leste (2016)</c:v>
                </c:pt>
                <c:pt idx="8">
                  <c:v>PNG (2016-18 )</c:v>
                </c:pt>
                <c:pt idx="9">
                  <c:v>Afghanistan (2015)</c:v>
                </c:pt>
              </c:strCache>
            </c:strRef>
          </c:cat>
          <c:val>
            <c:numRef>
              <c:f>Sheet3!$C$2:$C$11</c:f>
              <c:numCache>
                <c:formatCode>General</c:formatCode>
                <c:ptCount val="10"/>
                <c:pt idx="0">
                  <c:v>5.2</c:v>
                </c:pt>
                <c:pt idx="1">
                  <c:v>1.7</c:v>
                </c:pt>
                <c:pt idx="2">
                  <c:v>0.7</c:v>
                </c:pt>
                <c:pt idx="3">
                  <c:v>2.1</c:v>
                </c:pt>
                <c:pt idx="4">
                  <c:v>1.6</c:v>
                </c:pt>
                <c:pt idx="5">
                  <c:v>1.1000000000000001</c:v>
                </c:pt>
                <c:pt idx="6">
                  <c:v>0.8</c:v>
                </c:pt>
                <c:pt idx="7">
                  <c:v>1.5</c:v>
                </c:pt>
                <c:pt idx="8">
                  <c:v>3.3</c:v>
                </c:pt>
                <c:pt idx="9">
                  <c:v>0.2</c:v>
                </c:pt>
              </c:numCache>
            </c:numRef>
          </c:val>
          <c:extLst>
            <c:ext xmlns:c16="http://schemas.microsoft.com/office/drawing/2014/chart" uri="{C3380CC4-5D6E-409C-BE32-E72D297353CC}">
              <c16:uniqueId val="{00000000-F301-4EF7-9D3F-368F7EA62C4D}"/>
            </c:ext>
          </c:extLst>
        </c:ser>
        <c:ser>
          <c:idx val="0"/>
          <c:order val="1"/>
          <c:tx>
            <c:strRef>
              <c:f>Sheet3!$B$1</c:f>
              <c:strCache>
                <c:ptCount val="1"/>
                <c:pt idx="0">
                  <c:v>Physical violence</c:v>
                </c:pt>
              </c:strCache>
            </c:strRef>
          </c:tx>
          <c:spPr>
            <a:solidFill>
              <a:srgbClr val="63CDF6"/>
            </a:solidFill>
            <a:ln w="19050">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Sheet3!$A$2:$A$11</c:f>
              <c:strCache>
                <c:ptCount val="10"/>
                <c:pt idx="0">
                  <c:v>Maldives (2016-17 )</c:v>
                </c:pt>
                <c:pt idx="1">
                  <c:v>Philippines (2017)</c:v>
                </c:pt>
                <c:pt idx="2">
                  <c:v>Myanmar (2015-16 )</c:v>
                </c:pt>
                <c:pt idx="3">
                  <c:v>Cambodia (2014)</c:v>
                </c:pt>
                <c:pt idx="4">
                  <c:v>Nepal (2016)</c:v>
                </c:pt>
                <c:pt idx="5">
                  <c:v>India (2015-16 )</c:v>
                </c:pt>
                <c:pt idx="6">
                  <c:v>Pakistan (2017-18 )</c:v>
                </c:pt>
                <c:pt idx="7">
                  <c:v>Timor-Leste (2016)</c:v>
                </c:pt>
                <c:pt idx="8">
                  <c:v>PNG (2016-18 )</c:v>
                </c:pt>
                <c:pt idx="9">
                  <c:v>Afghanistan (2015)</c:v>
                </c:pt>
              </c:strCache>
            </c:strRef>
          </c:cat>
          <c:val>
            <c:numRef>
              <c:f>Sheet3!$B$2:$B$11</c:f>
              <c:numCache>
                <c:formatCode>General</c:formatCode>
                <c:ptCount val="10"/>
                <c:pt idx="0">
                  <c:v>-11</c:v>
                </c:pt>
                <c:pt idx="1">
                  <c:v>-13.3</c:v>
                </c:pt>
                <c:pt idx="2">
                  <c:v>-13.4</c:v>
                </c:pt>
                <c:pt idx="3">
                  <c:v>-16.100000000000001</c:v>
                </c:pt>
                <c:pt idx="4">
                  <c:v>-16.5</c:v>
                </c:pt>
                <c:pt idx="5">
                  <c:v>-22</c:v>
                </c:pt>
                <c:pt idx="6">
                  <c:v>-22.8</c:v>
                </c:pt>
                <c:pt idx="7">
                  <c:v>-29.5</c:v>
                </c:pt>
                <c:pt idx="8">
                  <c:v>-30.7</c:v>
                </c:pt>
                <c:pt idx="9">
                  <c:v>-45.6</c:v>
                </c:pt>
              </c:numCache>
            </c:numRef>
          </c:val>
          <c:extLst>
            <c:ext xmlns:c16="http://schemas.microsoft.com/office/drawing/2014/chart" uri="{C3380CC4-5D6E-409C-BE32-E72D297353CC}">
              <c16:uniqueId val="{00000001-F301-4EF7-9D3F-368F7EA62C4D}"/>
            </c:ext>
          </c:extLst>
        </c:ser>
        <c:dLbls>
          <c:showLegendKey val="0"/>
          <c:showVal val="0"/>
          <c:showCatName val="0"/>
          <c:showSerName val="0"/>
          <c:showPercent val="0"/>
          <c:showBubbleSize val="0"/>
        </c:dLbls>
        <c:gapWidth val="42"/>
        <c:overlap val="100"/>
        <c:axId val="304946640"/>
        <c:axId val="304943728"/>
      </c:barChart>
      <c:catAx>
        <c:axId val="30494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3728"/>
        <c:crosses val="autoZero"/>
        <c:auto val="1"/>
        <c:lblAlgn val="ctr"/>
        <c:lblOffset val="100"/>
        <c:noMultiLvlLbl val="0"/>
      </c:catAx>
      <c:valAx>
        <c:axId val="304943728"/>
        <c:scaling>
          <c:orientation val="minMax"/>
          <c:max val="100"/>
          <c:min val="-100"/>
        </c:scaling>
        <c:delete val="0"/>
        <c:axPos val="b"/>
        <c:majorGridlines>
          <c:spPr>
            <a:ln w="9525" cap="flat" cmpd="sng" algn="ctr">
              <a:solidFill>
                <a:schemeClr val="tx1">
                  <a:lumMod val="15000"/>
                  <a:lumOff val="85000"/>
                </a:schemeClr>
              </a:solidFill>
              <a:prstDash val="dashDot"/>
              <a:round/>
            </a:ln>
            <a:effectLst/>
          </c:spPr>
        </c:majorGridlines>
        <c:numFmt formatCode="#,##0;#,##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6640"/>
        <c:crosses val="autoZero"/>
        <c:crossBetween val="between"/>
        <c:majorUnit val="20"/>
      </c:valAx>
      <c:spPr>
        <a:noFill/>
        <a:ln>
          <a:noFill/>
        </a:ln>
        <a:effectLst/>
      </c:spPr>
    </c:plotArea>
    <c:legend>
      <c:legendPos val="t"/>
      <c:layout>
        <c:manualLayout>
          <c:xMode val="edge"/>
          <c:yMode val="edge"/>
          <c:x val="0.32833919106568354"/>
          <c:y val="1.9018472153887668E-2"/>
          <c:w val="0.56412177311639033"/>
          <c:h val="7.828236820503610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F26B73"/>
      </a:solid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'Physical or sexual violence'!$C$30</c:f>
              <c:strCache>
                <c:ptCount val="1"/>
                <c:pt idx="0">
                  <c:v>physical or sexual violence</c:v>
                </c:pt>
              </c:strCache>
            </c:strRef>
          </c:tx>
          <c:spPr>
            <a:solidFill>
              <a:srgbClr val="00A99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'Physical or sexual violence'!$A$31:$A$41</c:f>
              <c:strCache>
                <c:ptCount val="11"/>
                <c:pt idx="0">
                  <c:v>Myanmar (2015-16 )</c:v>
                </c:pt>
                <c:pt idx="1">
                  <c:v>Philippines (2017)</c:v>
                </c:pt>
                <c:pt idx="2">
                  <c:v>Maldives (2016-17 )</c:v>
                </c:pt>
                <c:pt idx="3">
                  <c:v>Cambodia (2014)</c:v>
                </c:pt>
                <c:pt idx="4">
                  <c:v>Nepal (2016)</c:v>
                </c:pt>
                <c:pt idx="5">
                  <c:v>India (2015-16 )</c:v>
                </c:pt>
                <c:pt idx="6">
                  <c:v>Pakistan (2017-18 )</c:v>
                </c:pt>
                <c:pt idx="7">
                  <c:v>Timor-Leste (2016)</c:v>
                </c:pt>
                <c:pt idx="8">
                  <c:v>Afghanistan (2015)</c:v>
                </c:pt>
                <c:pt idx="9">
                  <c:v>Bangladesh (2007)</c:v>
                </c:pt>
                <c:pt idx="10">
                  <c:v>PNG (2016-18 )</c:v>
                </c:pt>
              </c:strCache>
            </c:strRef>
          </c:cat>
          <c:val>
            <c:numRef>
              <c:f>'Physical or sexual violence'!$C$31:$C$41</c:f>
              <c:numCache>
                <c:formatCode>General</c:formatCode>
                <c:ptCount val="11"/>
                <c:pt idx="0">
                  <c:v>16.100000000000001</c:v>
                </c:pt>
                <c:pt idx="1">
                  <c:v>18.5</c:v>
                </c:pt>
                <c:pt idx="2">
                  <c:v>21.8</c:v>
                </c:pt>
                <c:pt idx="3">
                  <c:v>22.2</c:v>
                </c:pt>
                <c:pt idx="4">
                  <c:v>23.4</c:v>
                </c:pt>
                <c:pt idx="5">
                  <c:v>28</c:v>
                </c:pt>
                <c:pt idx="6">
                  <c:v>28.4</c:v>
                </c:pt>
                <c:pt idx="7">
                  <c:v>34.200000000000003</c:v>
                </c:pt>
                <c:pt idx="8">
                  <c:v>53.2</c:v>
                </c:pt>
                <c:pt idx="9">
                  <c:v>53.3</c:v>
                </c:pt>
                <c:pt idx="10">
                  <c:v>58.9</c:v>
                </c:pt>
              </c:numCache>
            </c:numRef>
          </c:val>
          <c:extLst>
            <c:ext xmlns:c16="http://schemas.microsoft.com/office/drawing/2014/chart" uri="{C3380CC4-5D6E-409C-BE32-E72D297353CC}">
              <c16:uniqueId val="{00000000-8EDA-4C04-B5D7-836D53F45E81}"/>
            </c:ext>
          </c:extLst>
        </c:ser>
        <c:ser>
          <c:idx val="1"/>
          <c:order val="1"/>
          <c:tx>
            <c:strRef>
              <c:f>'Physical or sexual violence'!$B$30</c:f>
              <c:strCache>
                <c:ptCount val="1"/>
                <c:pt idx="0">
                  <c:v>physical and sexual violence</c:v>
                </c:pt>
              </c:strCache>
            </c:strRef>
          </c:tx>
          <c:spPr>
            <a:solidFill>
              <a:srgbClr val="CDC88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'Physical or sexual violence'!$A$31:$A$41</c:f>
              <c:strCache>
                <c:ptCount val="11"/>
                <c:pt idx="0">
                  <c:v>Myanmar (2015-16 )</c:v>
                </c:pt>
                <c:pt idx="1">
                  <c:v>Philippines (2017)</c:v>
                </c:pt>
                <c:pt idx="2">
                  <c:v>Maldives (2016-17 )</c:v>
                </c:pt>
                <c:pt idx="3">
                  <c:v>Cambodia (2014)</c:v>
                </c:pt>
                <c:pt idx="4">
                  <c:v>Nepal (2016)</c:v>
                </c:pt>
                <c:pt idx="5">
                  <c:v>India (2015-16 )</c:v>
                </c:pt>
                <c:pt idx="6">
                  <c:v>Pakistan (2017-18 )</c:v>
                </c:pt>
                <c:pt idx="7">
                  <c:v>Timor-Leste (2016)</c:v>
                </c:pt>
                <c:pt idx="8">
                  <c:v>Afghanistan (2015)</c:v>
                </c:pt>
                <c:pt idx="9">
                  <c:v>Bangladesh (2007)</c:v>
                </c:pt>
                <c:pt idx="10">
                  <c:v>PNG (2016-18 )</c:v>
                </c:pt>
              </c:strCache>
            </c:strRef>
          </c:cat>
          <c:val>
            <c:numRef>
              <c:f>'Physical or sexual violence'!$B$31:$B$41</c:f>
              <c:numCache>
                <c:formatCode>General</c:formatCode>
                <c:ptCount val="11"/>
                <c:pt idx="0">
                  <c:v>-1.9</c:v>
                </c:pt>
                <c:pt idx="1">
                  <c:v>-3.5</c:v>
                </c:pt>
                <c:pt idx="2">
                  <c:v>-5.6</c:v>
                </c:pt>
                <c:pt idx="3">
                  <c:v>-4</c:v>
                </c:pt>
                <c:pt idx="4">
                  <c:v>-5.3</c:v>
                </c:pt>
                <c:pt idx="5">
                  <c:v>-4.9000000000000004</c:v>
                </c:pt>
                <c:pt idx="6">
                  <c:v>-4.8</c:v>
                </c:pt>
                <c:pt idx="7">
                  <c:v>-3.3</c:v>
                </c:pt>
                <c:pt idx="8">
                  <c:v>-7.3</c:v>
                </c:pt>
                <c:pt idx="9">
                  <c:v>-13.2</c:v>
                </c:pt>
                <c:pt idx="10">
                  <c:v>-24.9</c:v>
                </c:pt>
              </c:numCache>
            </c:numRef>
          </c:val>
          <c:extLst>
            <c:ext xmlns:c16="http://schemas.microsoft.com/office/drawing/2014/chart" uri="{C3380CC4-5D6E-409C-BE32-E72D297353CC}">
              <c16:uniqueId val="{00000001-8EDA-4C04-B5D7-836D53F45E81}"/>
            </c:ext>
          </c:extLst>
        </c:ser>
        <c:dLbls>
          <c:showLegendKey val="0"/>
          <c:showVal val="0"/>
          <c:showCatName val="0"/>
          <c:showSerName val="0"/>
          <c:showPercent val="0"/>
          <c:showBubbleSize val="0"/>
        </c:dLbls>
        <c:gapWidth val="42"/>
        <c:overlap val="100"/>
        <c:axId val="304946640"/>
        <c:axId val="304943728"/>
      </c:barChart>
      <c:catAx>
        <c:axId val="30494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3728"/>
        <c:crosses val="autoZero"/>
        <c:auto val="1"/>
        <c:lblAlgn val="ctr"/>
        <c:lblOffset val="100"/>
        <c:noMultiLvlLbl val="0"/>
      </c:catAx>
      <c:valAx>
        <c:axId val="304943728"/>
        <c:scaling>
          <c:orientation val="minMax"/>
          <c:max val="100"/>
          <c:min val="-100"/>
        </c:scaling>
        <c:delete val="0"/>
        <c:axPos val="b"/>
        <c:majorGridlines>
          <c:spPr>
            <a:ln w="9525" cap="flat" cmpd="sng" algn="ctr">
              <a:solidFill>
                <a:schemeClr val="tx1">
                  <a:lumMod val="15000"/>
                  <a:lumOff val="85000"/>
                </a:schemeClr>
              </a:solidFill>
              <a:prstDash val="dashDot"/>
              <a:round/>
            </a:ln>
            <a:effectLst/>
          </c:spPr>
        </c:majorGridlines>
        <c:numFmt formatCode="#,##0;#,##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6640"/>
        <c:crosses val="autoZero"/>
        <c:crossBetween val="between"/>
        <c:majorUnit val="20"/>
      </c:valAx>
      <c:spPr>
        <a:noFill/>
        <a:ln>
          <a:noFill/>
        </a:ln>
        <a:effectLst/>
      </c:spPr>
    </c:plotArea>
    <c:legend>
      <c:legendPos val="t"/>
      <c:layout>
        <c:manualLayout>
          <c:xMode val="edge"/>
          <c:yMode val="edge"/>
          <c:x val="0.1989369099384965"/>
          <c:y val="1.0780346439849446E-3"/>
          <c:w val="0.79710908671347602"/>
          <c:h val="7.828236820503610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00A99A"/>
      </a:solid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518768940785903E-2"/>
          <c:y val="5.1008692066229926E-2"/>
          <c:w val="0.93703066840169003"/>
          <c:h val="0.57689541086771901"/>
        </c:manualLayout>
      </c:layout>
      <c:barChart>
        <c:barDir val="col"/>
        <c:grouping val="clustered"/>
        <c:varyColors val="0"/>
        <c:ser>
          <c:idx val="0"/>
          <c:order val="0"/>
          <c:tx>
            <c:strRef>
              <c:f>Sheet4!$C$2</c:f>
              <c:strCache>
                <c:ptCount val="1"/>
                <c:pt idx="0">
                  <c:v>Ever</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Sheet4!$B$3:$B$16</c:f>
              <c:strCache>
                <c:ptCount val="14"/>
                <c:pt idx="0">
                  <c:v>PNG (2016-18 )</c:v>
                </c:pt>
                <c:pt idx="1">
                  <c:v>Kiribati (2018-19)</c:v>
                </c:pt>
                <c:pt idx="2">
                  <c:v>Samoa (2019-20)</c:v>
                </c:pt>
                <c:pt idx="3">
                  <c:v>Tuvalu (2019-20)</c:v>
                </c:pt>
                <c:pt idx="4">
                  <c:v>Afghanistan (2015)</c:v>
                </c:pt>
                <c:pt idx="5">
                  <c:v>Nepal (2016)</c:v>
                </c:pt>
                <c:pt idx="6">
                  <c:v>India (2015-16 )</c:v>
                </c:pt>
                <c:pt idx="7">
                  <c:v>Cambodia (2014)</c:v>
                </c:pt>
                <c:pt idx="8">
                  <c:v>Timor-Leste (2016)</c:v>
                </c:pt>
                <c:pt idx="9">
                  <c:v>Pakistan (2017-18 )</c:v>
                </c:pt>
                <c:pt idx="10">
                  <c:v>Philippines (2017)</c:v>
                </c:pt>
                <c:pt idx="11">
                  <c:v>Tonga (2019)</c:v>
                </c:pt>
                <c:pt idx="12">
                  <c:v>Myanmar (2015-16 )</c:v>
                </c:pt>
                <c:pt idx="13">
                  <c:v>Maldives (2016-17 )</c:v>
                </c:pt>
              </c:strCache>
            </c:strRef>
          </c:cat>
          <c:val>
            <c:numRef>
              <c:f>Sheet4!$C$3:$C$16</c:f>
              <c:numCache>
                <c:formatCode>0</c:formatCode>
                <c:ptCount val="14"/>
                <c:pt idx="0">
                  <c:v>29.2</c:v>
                </c:pt>
                <c:pt idx="1">
                  <c:v>23.7</c:v>
                </c:pt>
                <c:pt idx="2">
                  <c:v>17.899999999999999</c:v>
                </c:pt>
                <c:pt idx="3">
                  <c:v>8.6999999999999993</c:v>
                </c:pt>
                <c:pt idx="4">
                  <c:v>7.4</c:v>
                </c:pt>
                <c:pt idx="5">
                  <c:v>7</c:v>
                </c:pt>
                <c:pt idx="6">
                  <c:v>6.7</c:v>
                </c:pt>
                <c:pt idx="7">
                  <c:v>5.5</c:v>
                </c:pt>
                <c:pt idx="8">
                  <c:v>5</c:v>
                </c:pt>
                <c:pt idx="9">
                  <c:v>4.8</c:v>
                </c:pt>
                <c:pt idx="10">
                  <c:v>4</c:v>
                </c:pt>
                <c:pt idx="11">
                  <c:v>3.3</c:v>
                </c:pt>
                <c:pt idx="12">
                  <c:v>3</c:v>
                </c:pt>
                <c:pt idx="13">
                  <c:v>2</c:v>
                </c:pt>
              </c:numCache>
            </c:numRef>
          </c:val>
          <c:extLst>
            <c:ext xmlns:c16="http://schemas.microsoft.com/office/drawing/2014/chart" uri="{C3380CC4-5D6E-409C-BE32-E72D297353CC}">
              <c16:uniqueId val="{00000000-60AD-4BE3-96F3-55E0D2AD4629}"/>
            </c:ext>
          </c:extLst>
        </c:ser>
        <c:ser>
          <c:idx val="1"/>
          <c:order val="1"/>
          <c:tx>
            <c:strRef>
              <c:f>Sheet4!$D$2</c:f>
              <c:strCache>
                <c:ptCount val="1"/>
                <c:pt idx="0">
                  <c:v>In the last 12 months</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Sheet4!$B$3:$B$16</c:f>
              <c:strCache>
                <c:ptCount val="14"/>
                <c:pt idx="0">
                  <c:v>PNG (2016-18 )</c:v>
                </c:pt>
                <c:pt idx="1">
                  <c:v>Kiribati (2018-19)</c:v>
                </c:pt>
                <c:pt idx="2">
                  <c:v>Samoa (2019-20)</c:v>
                </c:pt>
                <c:pt idx="3">
                  <c:v>Tuvalu (2019-20)</c:v>
                </c:pt>
                <c:pt idx="4">
                  <c:v>Afghanistan (2015)</c:v>
                </c:pt>
                <c:pt idx="5">
                  <c:v>Nepal (2016)</c:v>
                </c:pt>
                <c:pt idx="6">
                  <c:v>India (2015-16 )</c:v>
                </c:pt>
                <c:pt idx="7">
                  <c:v>Cambodia (2014)</c:v>
                </c:pt>
                <c:pt idx="8">
                  <c:v>Timor-Leste (2016)</c:v>
                </c:pt>
                <c:pt idx="9">
                  <c:v>Pakistan (2017-18 )</c:v>
                </c:pt>
                <c:pt idx="10">
                  <c:v>Philippines (2017)</c:v>
                </c:pt>
                <c:pt idx="11">
                  <c:v>Tonga (2019)</c:v>
                </c:pt>
                <c:pt idx="12">
                  <c:v>Myanmar (2015-16 )</c:v>
                </c:pt>
                <c:pt idx="13">
                  <c:v>Maldives (2016-17 )</c:v>
                </c:pt>
              </c:strCache>
            </c:strRef>
          </c:cat>
          <c:val>
            <c:numRef>
              <c:f>Sheet4!$D$3:$D$16</c:f>
              <c:numCache>
                <c:formatCode>0</c:formatCode>
                <c:ptCount val="14"/>
                <c:pt idx="0">
                  <c:v>24.2</c:v>
                </c:pt>
                <c:pt idx="1">
                  <c:v>21.4</c:v>
                </c:pt>
                <c:pt idx="2">
                  <c:v>15.5</c:v>
                </c:pt>
                <c:pt idx="3">
                  <c:v>7.3</c:v>
                </c:pt>
                <c:pt idx="4">
                  <c:v>6.1</c:v>
                </c:pt>
                <c:pt idx="5">
                  <c:v>4</c:v>
                </c:pt>
                <c:pt idx="6">
                  <c:v>5.5</c:v>
                </c:pt>
                <c:pt idx="7">
                  <c:v>3.9</c:v>
                </c:pt>
                <c:pt idx="8">
                  <c:v>4.8</c:v>
                </c:pt>
                <c:pt idx="9">
                  <c:v>3.6</c:v>
                </c:pt>
                <c:pt idx="10">
                  <c:v>2.2000000000000002</c:v>
                </c:pt>
                <c:pt idx="11">
                  <c:v>2.5</c:v>
                </c:pt>
                <c:pt idx="12">
                  <c:v>2.2000000000000002</c:v>
                </c:pt>
                <c:pt idx="13">
                  <c:v>0.7</c:v>
                </c:pt>
              </c:numCache>
            </c:numRef>
          </c:val>
          <c:extLst>
            <c:ext xmlns:c16="http://schemas.microsoft.com/office/drawing/2014/chart" uri="{C3380CC4-5D6E-409C-BE32-E72D297353CC}">
              <c16:uniqueId val="{00000001-60AD-4BE3-96F3-55E0D2AD4629}"/>
            </c:ext>
          </c:extLst>
        </c:ser>
        <c:dLbls>
          <c:showLegendKey val="0"/>
          <c:showVal val="0"/>
          <c:showCatName val="0"/>
          <c:showSerName val="0"/>
          <c:showPercent val="0"/>
          <c:showBubbleSize val="0"/>
        </c:dLbls>
        <c:gapWidth val="150"/>
        <c:axId val="199954816"/>
        <c:axId val="199956352"/>
      </c:barChart>
      <c:catAx>
        <c:axId val="199954816"/>
        <c:scaling>
          <c:orientation val="minMax"/>
        </c:scaling>
        <c:delete val="0"/>
        <c:axPos val="b"/>
        <c:numFmt formatCode="General" sourceLinked="0"/>
        <c:majorTickMark val="out"/>
        <c:minorTickMark val="none"/>
        <c:tickLblPos val="nextTo"/>
        <c:txPr>
          <a:bodyPr rot="-2700000"/>
          <a:lstStyle/>
          <a:p>
            <a:pPr>
              <a:defRPr/>
            </a:pPr>
            <a:endParaRPr lang="en-US"/>
          </a:p>
        </c:txPr>
        <c:crossAx val="199956352"/>
        <c:crosses val="autoZero"/>
        <c:auto val="1"/>
        <c:lblAlgn val="ctr"/>
        <c:lblOffset val="100"/>
        <c:noMultiLvlLbl val="0"/>
      </c:catAx>
      <c:valAx>
        <c:axId val="199956352"/>
        <c:scaling>
          <c:orientation val="minMax"/>
          <c:max val="40"/>
        </c:scaling>
        <c:delete val="0"/>
        <c:axPos val="l"/>
        <c:title>
          <c:tx>
            <c:rich>
              <a:bodyPr rot="0" vert="horz"/>
              <a:lstStyle/>
              <a:p>
                <a:pPr>
                  <a:defRPr/>
                </a:pPr>
                <a:r>
                  <a:rPr lang="en-GB"/>
                  <a:t>%</a:t>
                </a:r>
              </a:p>
            </c:rich>
          </c:tx>
          <c:layout>
            <c:manualLayout>
              <c:xMode val="edge"/>
              <c:yMode val="edge"/>
              <c:x val="9.3394762637862613E-4"/>
              <c:y val="1.9035314343604011E-2"/>
            </c:manualLayout>
          </c:layout>
          <c:overlay val="0"/>
        </c:title>
        <c:numFmt formatCode="0" sourceLinked="1"/>
        <c:majorTickMark val="out"/>
        <c:minorTickMark val="none"/>
        <c:tickLblPos val="nextTo"/>
        <c:crossAx val="199954816"/>
        <c:crosses val="autoZero"/>
        <c:crossBetween val="between"/>
        <c:majorUnit val="10"/>
      </c:valAx>
    </c:plotArea>
    <c:legend>
      <c:legendPos val="t"/>
      <c:layout>
        <c:manualLayout>
          <c:xMode val="edge"/>
          <c:yMode val="edge"/>
          <c:x val="0.29114811128317569"/>
          <c:y val="6.8504629429121805E-2"/>
          <c:w val="0.42113212512145098"/>
          <c:h val="7.7048219734354495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6592753710342"/>
          <c:y val="7.9569942420190859E-2"/>
          <c:w val="0.73568813454977988"/>
          <c:h val="0.84310124545548581"/>
        </c:manualLayout>
      </c:layout>
      <c:barChart>
        <c:barDir val="bar"/>
        <c:grouping val="clustered"/>
        <c:varyColors val="0"/>
        <c:ser>
          <c:idx val="0"/>
          <c:order val="0"/>
          <c:tx>
            <c:strRef>
              <c:f>'Discriminatory attitudes-PL (4)'!$B$4</c:f>
              <c:strCache>
                <c:ptCount val="1"/>
                <c:pt idx="0">
                  <c:v>Males 15-49</c:v>
                </c:pt>
              </c:strCache>
            </c:strRef>
          </c:tx>
          <c:spPr>
            <a:solidFill>
              <a:srgbClr val="63CDF6"/>
            </a:solidFill>
            <a:ln w="19050">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24AD-4263-97B1-00A2A10FF240}"/>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'Discriminatory attitudes-PL (4)'!$A$5:$A$24</c:f>
              <c:strCache>
                <c:ptCount val="20"/>
                <c:pt idx="0">
                  <c:v>Samoa (2019-20)</c:v>
                </c:pt>
                <c:pt idx="1">
                  <c:v>Tonga (2019)</c:v>
                </c:pt>
                <c:pt idx="2">
                  <c:v>Pakistan (2021)****</c:v>
                </c:pt>
                <c:pt idx="3">
                  <c:v>Timor-Leste (2016)</c:v>
                </c:pt>
                <c:pt idx="4">
                  <c:v>Philippines (2017)</c:v>
                </c:pt>
                <c:pt idx="5">
                  <c:v>Indonesia (2017)</c:v>
                </c:pt>
                <c:pt idx="6">
                  <c:v>Mongolia (2018)</c:v>
                </c:pt>
                <c:pt idx="7">
                  <c:v>Fiji (2021)</c:v>
                </c:pt>
                <c:pt idx="8">
                  <c:v>Kiribati (2018-19)</c:v>
                </c:pt>
                <c:pt idx="9">
                  <c:v>Tuvalu (2019-20)</c:v>
                </c:pt>
                <c:pt idx="10">
                  <c:v>Pakistan (2017-18)***</c:v>
                </c:pt>
                <c:pt idx="11">
                  <c:v>Pakistan (2018-19)**</c:v>
                </c:pt>
                <c:pt idx="12">
                  <c:v>Pakistan (2019)*</c:v>
                </c:pt>
                <c:pt idx="13">
                  <c:v>Myanmar (2015-16)</c:v>
                </c:pt>
                <c:pt idx="14">
                  <c:v>Lao PDR (2017)</c:v>
                </c:pt>
                <c:pt idx="15">
                  <c:v>Bangladesh (2019)</c:v>
                </c:pt>
                <c:pt idx="16">
                  <c:v>Viet Nam (2020-21)</c:v>
                </c:pt>
                <c:pt idx="17">
                  <c:v>Nepal (2019)</c:v>
                </c:pt>
                <c:pt idx="18">
                  <c:v>Thailand (2019)</c:v>
                </c:pt>
                <c:pt idx="19">
                  <c:v>Malaysia (2019)</c:v>
                </c:pt>
              </c:strCache>
            </c:strRef>
          </c:cat>
          <c:val>
            <c:numRef>
              <c:f>'Discriminatory attitudes-PL (4)'!$B$5:$B$24</c:f>
              <c:numCache>
                <c:formatCode>0</c:formatCode>
                <c:ptCount val="20"/>
                <c:pt idx="0">
                  <c:v>89.7</c:v>
                </c:pt>
                <c:pt idx="1">
                  <c:v>87.3</c:v>
                </c:pt>
                <c:pt idx="2">
                  <c:v>80.7</c:v>
                </c:pt>
                <c:pt idx="3">
                  <c:v>54.9</c:v>
                </c:pt>
                <c:pt idx="4">
                  <c:v>0</c:v>
                </c:pt>
                <c:pt idx="5">
                  <c:v>60.3</c:v>
                </c:pt>
                <c:pt idx="6">
                  <c:v>62.2</c:v>
                </c:pt>
                <c:pt idx="7">
                  <c:v>53.6</c:v>
                </c:pt>
                <c:pt idx="8">
                  <c:v>52.8</c:v>
                </c:pt>
                <c:pt idx="9">
                  <c:v>78.8</c:v>
                </c:pt>
                <c:pt idx="10">
                  <c:v>63.3</c:v>
                </c:pt>
                <c:pt idx="11">
                  <c:v>48.4</c:v>
                </c:pt>
                <c:pt idx="12">
                  <c:v>53</c:v>
                </c:pt>
                <c:pt idx="13">
                  <c:v>55.7</c:v>
                </c:pt>
                <c:pt idx="14">
                  <c:v>52.2</c:v>
                </c:pt>
                <c:pt idx="16">
                  <c:v>36.700000000000003</c:v>
                </c:pt>
                <c:pt idx="17">
                  <c:v>38.299999999999997</c:v>
                </c:pt>
                <c:pt idx="18">
                  <c:v>24.4</c:v>
                </c:pt>
                <c:pt idx="19">
                  <c:v>24.1</c:v>
                </c:pt>
              </c:numCache>
            </c:numRef>
          </c:val>
          <c:extLst>
            <c:ext xmlns:c16="http://schemas.microsoft.com/office/drawing/2014/chart" uri="{C3380CC4-5D6E-409C-BE32-E72D297353CC}">
              <c16:uniqueId val="{00000000-FF3A-4CE5-BE7C-30F7E08A6720}"/>
            </c:ext>
          </c:extLst>
        </c:ser>
        <c:ser>
          <c:idx val="1"/>
          <c:order val="1"/>
          <c:tx>
            <c:strRef>
              <c:f>'Discriminatory attitudes-PL (4)'!$C$4</c:f>
              <c:strCache>
                <c:ptCount val="1"/>
                <c:pt idx="0">
                  <c:v>Females 15-49</c:v>
                </c:pt>
              </c:strCache>
            </c:strRef>
          </c:tx>
          <c:spPr>
            <a:solidFill>
              <a:srgbClr val="F26B73"/>
            </a:solidFill>
            <a:ln w="19050">
              <a:noFill/>
            </a:ln>
            <a:effectLst/>
          </c:spPr>
          <c:invertIfNegative val="0"/>
          <c:dLbls>
            <c:dLbl>
              <c:idx val="0"/>
              <c:tx>
                <c:rich>
                  <a:bodyPr/>
                  <a:lstStyle/>
                  <a:p>
                    <a:fld id="{5127EACF-B587-46E5-9453-3F11CDF21B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F3A-4CE5-BE7C-30F7E08A6720}"/>
                </c:ext>
              </c:extLst>
            </c:dLbl>
            <c:dLbl>
              <c:idx val="1"/>
              <c:tx>
                <c:rich>
                  <a:bodyPr/>
                  <a:lstStyle/>
                  <a:p>
                    <a:fld id="{0B6E41A1-E877-4701-BCE4-D0119A3266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F3A-4CE5-BE7C-30F7E08A6720}"/>
                </c:ext>
              </c:extLst>
            </c:dLbl>
            <c:dLbl>
              <c:idx val="2"/>
              <c:tx>
                <c:rich>
                  <a:bodyPr/>
                  <a:lstStyle/>
                  <a:p>
                    <a:fld id="{F6B57D13-198A-4064-AB43-33C4362DE8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F3A-4CE5-BE7C-30F7E08A6720}"/>
                </c:ext>
              </c:extLst>
            </c:dLbl>
            <c:dLbl>
              <c:idx val="3"/>
              <c:tx>
                <c:rich>
                  <a:bodyPr/>
                  <a:lstStyle/>
                  <a:p>
                    <a:fld id="{0CFE1730-9785-45E9-AF58-F1B71A33A6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F3A-4CE5-BE7C-30F7E08A6720}"/>
                </c:ext>
              </c:extLst>
            </c:dLbl>
            <c:dLbl>
              <c:idx val="4"/>
              <c:tx>
                <c:rich>
                  <a:bodyPr/>
                  <a:lstStyle/>
                  <a:p>
                    <a:fld id="{C4AFAD71-E2E6-4B14-8275-D4C1AF8B67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F3A-4CE5-BE7C-30F7E08A6720}"/>
                </c:ext>
              </c:extLst>
            </c:dLbl>
            <c:dLbl>
              <c:idx val="5"/>
              <c:tx>
                <c:rich>
                  <a:bodyPr/>
                  <a:lstStyle/>
                  <a:p>
                    <a:fld id="{B41F5563-D208-47FF-9F0B-1C770E1FEA8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F3A-4CE5-BE7C-30F7E08A6720}"/>
                </c:ext>
              </c:extLst>
            </c:dLbl>
            <c:dLbl>
              <c:idx val="6"/>
              <c:tx>
                <c:rich>
                  <a:bodyPr/>
                  <a:lstStyle/>
                  <a:p>
                    <a:fld id="{F8F57D1C-5FDB-4B59-B1CA-8A4EA08B32D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F3A-4CE5-BE7C-30F7E08A6720}"/>
                </c:ext>
              </c:extLst>
            </c:dLbl>
            <c:dLbl>
              <c:idx val="7"/>
              <c:tx>
                <c:rich>
                  <a:bodyPr/>
                  <a:lstStyle/>
                  <a:p>
                    <a:fld id="{9EACB6C8-7D05-4A96-B2CE-E00FA4CE6CF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F3A-4CE5-BE7C-30F7E08A6720}"/>
                </c:ext>
              </c:extLst>
            </c:dLbl>
            <c:dLbl>
              <c:idx val="8"/>
              <c:tx>
                <c:rich>
                  <a:bodyPr/>
                  <a:lstStyle/>
                  <a:p>
                    <a:fld id="{D85DF8E4-78E4-45F8-8E7B-FAC8DB49B75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F3A-4CE5-BE7C-30F7E08A6720}"/>
                </c:ext>
              </c:extLst>
            </c:dLbl>
            <c:dLbl>
              <c:idx val="9"/>
              <c:tx>
                <c:rich>
                  <a:bodyPr/>
                  <a:lstStyle/>
                  <a:p>
                    <a:fld id="{79BD183A-554F-4142-8105-7085FD2FB3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53A-4300-A1DF-82E04A2142D3}"/>
                </c:ext>
              </c:extLst>
            </c:dLbl>
            <c:dLbl>
              <c:idx val="10"/>
              <c:tx>
                <c:rich>
                  <a:bodyPr/>
                  <a:lstStyle/>
                  <a:p>
                    <a:fld id="{BFA33D21-1F00-4062-B8E4-3C8B88D53E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53A-4300-A1DF-82E04A2142D3}"/>
                </c:ext>
              </c:extLst>
            </c:dLbl>
            <c:dLbl>
              <c:idx val="11"/>
              <c:tx>
                <c:rich>
                  <a:bodyPr/>
                  <a:lstStyle/>
                  <a:p>
                    <a:fld id="{FB8733A9-E9ED-43CF-ADA3-479AACCA84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53A-4300-A1DF-82E04A2142D3}"/>
                </c:ext>
              </c:extLst>
            </c:dLbl>
            <c:dLbl>
              <c:idx val="12"/>
              <c:tx>
                <c:rich>
                  <a:bodyPr/>
                  <a:lstStyle/>
                  <a:p>
                    <a:fld id="{519F4F2A-4B9F-43AC-A64A-828079C697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53A-4300-A1DF-82E04A2142D3}"/>
                </c:ext>
              </c:extLst>
            </c:dLbl>
            <c:dLbl>
              <c:idx val="13"/>
              <c:tx>
                <c:rich>
                  <a:bodyPr/>
                  <a:lstStyle/>
                  <a:p>
                    <a:fld id="{D1B50F99-666F-41B5-A12A-44E3FC1F717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53A-4300-A1DF-82E04A2142D3}"/>
                </c:ext>
              </c:extLst>
            </c:dLbl>
            <c:dLbl>
              <c:idx val="14"/>
              <c:tx>
                <c:rich>
                  <a:bodyPr/>
                  <a:lstStyle/>
                  <a:p>
                    <a:fld id="{BA0119B1-2420-4A67-AE40-409B1FE54A1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53A-4300-A1DF-82E04A2142D3}"/>
                </c:ext>
              </c:extLst>
            </c:dLbl>
            <c:dLbl>
              <c:idx val="15"/>
              <c:tx>
                <c:rich>
                  <a:bodyPr/>
                  <a:lstStyle/>
                  <a:p>
                    <a:fld id="{81A47B47-1AB9-48D7-B727-E4C0974AD00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53A-4300-A1DF-82E04A2142D3}"/>
                </c:ext>
              </c:extLst>
            </c:dLbl>
            <c:dLbl>
              <c:idx val="16"/>
              <c:tx>
                <c:rich>
                  <a:bodyPr/>
                  <a:lstStyle/>
                  <a:p>
                    <a:fld id="{95829FEC-9D91-44A8-95FC-EA54E7E0134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53A-4300-A1DF-82E04A2142D3}"/>
                </c:ext>
              </c:extLst>
            </c:dLbl>
            <c:dLbl>
              <c:idx val="17"/>
              <c:tx>
                <c:rich>
                  <a:bodyPr/>
                  <a:lstStyle/>
                  <a:p>
                    <a:fld id="{3E448DCE-04F1-4B38-A3D1-74BC61D344A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53A-4300-A1DF-82E04A2142D3}"/>
                </c:ext>
              </c:extLst>
            </c:dLbl>
            <c:dLbl>
              <c:idx val="18"/>
              <c:tx>
                <c:rich>
                  <a:bodyPr/>
                  <a:lstStyle/>
                  <a:p>
                    <a:fld id="{4FD2C271-1DA7-46A6-9AE8-D35BBC71FDD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53A-4300-A1DF-82E04A2142D3}"/>
                </c:ext>
              </c:extLst>
            </c:dLbl>
            <c:dLbl>
              <c:idx val="19"/>
              <c:tx>
                <c:rich>
                  <a:bodyPr/>
                  <a:lstStyle/>
                  <a:p>
                    <a:fld id="{584F35F1-0AAE-422F-AFC6-9DE6C078049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D53A-4300-A1DF-82E04A2142D3}"/>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'Discriminatory attitudes-PL (4)'!$A$5:$A$24</c:f>
              <c:strCache>
                <c:ptCount val="20"/>
                <c:pt idx="0">
                  <c:v>Samoa (2019-20)</c:v>
                </c:pt>
                <c:pt idx="1">
                  <c:v>Tonga (2019)</c:v>
                </c:pt>
                <c:pt idx="2">
                  <c:v>Pakistan (2021)****</c:v>
                </c:pt>
                <c:pt idx="3">
                  <c:v>Timor-Leste (2016)</c:v>
                </c:pt>
                <c:pt idx="4">
                  <c:v>Philippines (2017)</c:v>
                </c:pt>
                <c:pt idx="5">
                  <c:v>Indonesia (2017)</c:v>
                </c:pt>
                <c:pt idx="6">
                  <c:v>Mongolia (2018)</c:v>
                </c:pt>
                <c:pt idx="7">
                  <c:v>Fiji (2021)</c:v>
                </c:pt>
                <c:pt idx="8">
                  <c:v>Kiribati (2018-19)</c:v>
                </c:pt>
                <c:pt idx="9">
                  <c:v>Tuvalu (2019-20)</c:v>
                </c:pt>
                <c:pt idx="10">
                  <c:v>Pakistan (2017-18)***</c:v>
                </c:pt>
                <c:pt idx="11">
                  <c:v>Pakistan (2018-19)**</c:v>
                </c:pt>
                <c:pt idx="12">
                  <c:v>Pakistan (2019)*</c:v>
                </c:pt>
                <c:pt idx="13">
                  <c:v>Myanmar (2015-16)</c:v>
                </c:pt>
                <c:pt idx="14">
                  <c:v>Lao PDR (2017)</c:v>
                </c:pt>
                <c:pt idx="15">
                  <c:v>Bangladesh (2019)</c:v>
                </c:pt>
                <c:pt idx="16">
                  <c:v>Viet Nam (2020-21)</c:v>
                </c:pt>
                <c:pt idx="17">
                  <c:v>Nepal (2019)</c:v>
                </c:pt>
                <c:pt idx="18">
                  <c:v>Thailand (2019)</c:v>
                </c:pt>
                <c:pt idx="19">
                  <c:v>Malaysia (2019)</c:v>
                </c:pt>
              </c:strCache>
            </c:strRef>
          </c:cat>
          <c:val>
            <c:numRef>
              <c:f>'Discriminatory attitudes-PL (4)'!$C$5:$C$24</c:f>
              <c:numCache>
                <c:formatCode>General</c:formatCode>
                <c:ptCount val="20"/>
                <c:pt idx="0">
                  <c:v>-90.7</c:v>
                </c:pt>
                <c:pt idx="1">
                  <c:v>-90.4</c:v>
                </c:pt>
                <c:pt idx="2">
                  <c:v>-78.8</c:v>
                </c:pt>
                <c:pt idx="3">
                  <c:v>-76.400000000000006</c:v>
                </c:pt>
                <c:pt idx="4">
                  <c:v>-71.2</c:v>
                </c:pt>
                <c:pt idx="5">
                  <c:v>-70.2</c:v>
                </c:pt>
                <c:pt idx="6">
                  <c:v>-64.900000000000006</c:v>
                </c:pt>
                <c:pt idx="7">
                  <c:v>-61.3</c:v>
                </c:pt>
                <c:pt idx="8">
                  <c:v>-61.3</c:v>
                </c:pt>
                <c:pt idx="9">
                  <c:v>-61.1</c:v>
                </c:pt>
                <c:pt idx="10">
                  <c:v>-59.7</c:v>
                </c:pt>
                <c:pt idx="11">
                  <c:v>-57.9</c:v>
                </c:pt>
                <c:pt idx="12">
                  <c:v>-56.8</c:v>
                </c:pt>
                <c:pt idx="13">
                  <c:v>-49.3</c:v>
                </c:pt>
                <c:pt idx="14">
                  <c:v>-45.8</c:v>
                </c:pt>
                <c:pt idx="15">
                  <c:v>-44</c:v>
                </c:pt>
                <c:pt idx="16">
                  <c:v>-36.1</c:v>
                </c:pt>
                <c:pt idx="17">
                  <c:v>-31.7</c:v>
                </c:pt>
                <c:pt idx="18">
                  <c:v>-27.7</c:v>
                </c:pt>
                <c:pt idx="19">
                  <c:v>-24.6</c:v>
                </c:pt>
              </c:numCache>
            </c:numRef>
          </c:val>
          <c:extLst>
            <c:ext xmlns:c15="http://schemas.microsoft.com/office/drawing/2012/chart" uri="{02D57815-91ED-43cb-92C2-25804820EDAC}">
              <c15:datalabelsRange>
                <c15:f>'Discriminatory attitudes-PL (4)'!$D$5:$D$24</c15:f>
                <c15:dlblRangeCache>
                  <c:ptCount val="20"/>
                  <c:pt idx="0">
                    <c:v>91</c:v>
                  </c:pt>
                  <c:pt idx="1">
                    <c:v>90</c:v>
                  </c:pt>
                  <c:pt idx="2">
                    <c:v>79</c:v>
                  </c:pt>
                  <c:pt idx="3">
                    <c:v>76</c:v>
                  </c:pt>
                  <c:pt idx="4">
                    <c:v>71</c:v>
                  </c:pt>
                  <c:pt idx="5">
                    <c:v>70</c:v>
                  </c:pt>
                  <c:pt idx="6">
                    <c:v>65</c:v>
                  </c:pt>
                  <c:pt idx="7">
                    <c:v>61</c:v>
                  </c:pt>
                  <c:pt idx="8">
                    <c:v>61</c:v>
                  </c:pt>
                  <c:pt idx="9">
                    <c:v>61</c:v>
                  </c:pt>
                  <c:pt idx="10">
                    <c:v>60</c:v>
                  </c:pt>
                  <c:pt idx="11">
                    <c:v>58</c:v>
                  </c:pt>
                  <c:pt idx="12">
                    <c:v>57</c:v>
                  </c:pt>
                  <c:pt idx="13">
                    <c:v>49</c:v>
                  </c:pt>
                  <c:pt idx="14">
                    <c:v>46</c:v>
                  </c:pt>
                  <c:pt idx="15">
                    <c:v>44</c:v>
                  </c:pt>
                  <c:pt idx="16">
                    <c:v>36</c:v>
                  </c:pt>
                  <c:pt idx="17">
                    <c:v>32</c:v>
                  </c:pt>
                  <c:pt idx="18">
                    <c:v>28</c:v>
                  </c:pt>
                  <c:pt idx="19">
                    <c:v>25</c:v>
                  </c:pt>
                </c15:dlblRangeCache>
              </c15:datalabelsRange>
            </c:ext>
            <c:ext xmlns:c16="http://schemas.microsoft.com/office/drawing/2014/chart" uri="{C3380CC4-5D6E-409C-BE32-E72D297353CC}">
              <c16:uniqueId val="{0000000A-FF3A-4CE5-BE7C-30F7E08A6720}"/>
            </c:ext>
          </c:extLst>
        </c:ser>
        <c:dLbls>
          <c:showLegendKey val="0"/>
          <c:showVal val="0"/>
          <c:showCatName val="0"/>
          <c:showSerName val="0"/>
          <c:showPercent val="0"/>
          <c:showBubbleSize val="0"/>
        </c:dLbls>
        <c:gapWidth val="42"/>
        <c:overlap val="100"/>
        <c:axId val="304946640"/>
        <c:axId val="304943728"/>
      </c:barChart>
      <c:catAx>
        <c:axId val="304946640"/>
        <c:scaling>
          <c:orientation val="minMax"/>
        </c:scaling>
        <c:delete val="0"/>
        <c:axPos val="l"/>
        <c:majorGridlines>
          <c:spPr>
            <a:ln w="9525" cap="flat" cmpd="sng" algn="ctr">
              <a:solidFill>
                <a:schemeClr val="tx1">
                  <a:lumMod val="15000"/>
                  <a:lumOff val="85000"/>
                </a:schemeClr>
              </a:solidFill>
              <a:prstDash val="dashDot"/>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3728"/>
        <c:crosses val="autoZero"/>
        <c:auto val="1"/>
        <c:lblAlgn val="ctr"/>
        <c:lblOffset val="100"/>
        <c:noMultiLvlLbl val="0"/>
      </c:catAx>
      <c:valAx>
        <c:axId val="304943728"/>
        <c:scaling>
          <c:orientation val="minMax"/>
          <c:max val="100"/>
          <c:min val="-100"/>
        </c:scaling>
        <c:delete val="0"/>
        <c:axPos val="b"/>
        <c:majorGridlines>
          <c:spPr>
            <a:ln w="9525" cap="flat" cmpd="sng" algn="ctr">
              <a:solidFill>
                <a:schemeClr val="tx1">
                  <a:lumMod val="15000"/>
                  <a:lumOff val="85000"/>
                </a:schemeClr>
              </a:solidFill>
              <a:prstDash val="dashDot"/>
              <a:round/>
            </a:ln>
            <a:effectLst/>
          </c:spPr>
        </c:majorGridlines>
        <c:numFmt formatCode="#,##0;#,##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6640"/>
        <c:crosses val="autoZero"/>
        <c:crossBetween val="between"/>
        <c:majorUnit val="20"/>
      </c:valAx>
      <c:spPr>
        <a:noFill/>
        <a:ln>
          <a:noFill/>
        </a:ln>
        <a:effectLst/>
      </c:spPr>
    </c:plotArea>
    <c:legend>
      <c:legendPos val="t"/>
      <c:layout>
        <c:manualLayout>
          <c:xMode val="edge"/>
          <c:yMode val="edge"/>
          <c:x val="0.39404796001259801"/>
          <c:y val="6.0816997345122569E-3"/>
          <c:w val="0.39312757298118761"/>
          <c:h val="6.5328469250543045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71715300293344"/>
          <c:y val="2.9712341149571969E-2"/>
          <c:w val="0.61022443050233699"/>
          <c:h val="0.87856181209124273"/>
        </c:manualLayout>
      </c:layout>
      <c:barChart>
        <c:barDir val="bar"/>
        <c:grouping val="clustered"/>
        <c:varyColors val="0"/>
        <c:ser>
          <c:idx val="0"/>
          <c:order val="0"/>
          <c:tx>
            <c:strRef>
              <c:f>Justified_Asia!$C$3</c:f>
              <c:strCache>
                <c:ptCount val="1"/>
                <c:pt idx="0">
                  <c:v>Women</c:v>
                </c:pt>
              </c:strCache>
            </c:strRef>
          </c:tx>
          <c:spPr>
            <a:solidFill>
              <a:srgbClr val="F26B73"/>
            </a:solidFill>
            <a:ln w="19050">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Justified_Asia!$B$4:$B$21</c:f>
              <c:strCache>
                <c:ptCount val="18"/>
                <c:pt idx="0">
                  <c:v>Philippines (2017)</c:v>
                </c:pt>
                <c:pt idx="1">
                  <c:v>Mongolia (2018)</c:v>
                </c:pt>
                <c:pt idx="2">
                  <c:v>Thailand (2019)</c:v>
                </c:pt>
                <c:pt idx="3">
                  <c:v>Nepal (2019)</c:v>
                </c:pt>
                <c:pt idx="4">
                  <c:v>Indonesia (2017)</c:v>
                </c:pt>
                <c:pt idx="5">
                  <c:v>Bangladesh (2019)</c:v>
                </c:pt>
                <c:pt idx="6">
                  <c:v>Maldives (2016-17 )</c:v>
                </c:pt>
                <c:pt idx="7">
                  <c:v>Myanmar (2015-16 )</c:v>
                </c:pt>
                <c:pt idx="8">
                  <c:v>Cambodia (2014)</c:v>
                </c:pt>
                <c:pt idx="9">
                  <c:v>India (2015-16 )</c:v>
                </c:pt>
                <c:pt idx="10">
                  <c:v>Pakistan (2017-18)*</c:v>
                </c:pt>
                <c:pt idx="11">
                  <c:v>Pakistan (2018-19 )**</c:v>
                </c:pt>
                <c:pt idx="12">
                  <c:v>Pakistan (2020-21)***</c:v>
                </c:pt>
                <c:pt idx="13">
                  <c:v>Pakistan (2019)****</c:v>
                </c:pt>
                <c:pt idx="14">
                  <c:v>Pakistan (2017-18 )</c:v>
                </c:pt>
                <c:pt idx="15">
                  <c:v>PNG (2016-18 )</c:v>
                </c:pt>
                <c:pt idx="16">
                  <c:v>Afghanistan (2015)</c:v>
                </c:pt>
                <c:pt idx="17">
                  <c:v>Timor-Leste (2016)</c:v>
                </c:pt>
              </c:strCache>
            </c:strRef>
          </c:cat>
          <c:val>
            <c:numRef>
              <c:f>Justified_Asia!$C$4:$C$21</c:f>
              <c:numCache>
                <c:formatCode>General</c:formatCode>
                <c:ptCount val="18"/>
                <c:pt idx="0">
                  <c:v>1.3</c:v>
                </c:pt>
                <c:pt idx="1">
                  <c:v>1.3</c:v>
                </c:pt>
                <c:pt idx="2">
                  <c:v>1.3</c:v>
                </c:pt>
                <c:pt idx="3">
                  <c:v>4.2</c:v>
                </c:pt>
                <c:pt idx="4">
                  <c:v>6</c:v>
                </c:pt>
                <c:pt idx="5">
                  <c:v>9.4</c:v>
                </c:pt>
                <c:pt idx="6">
                  <c:v>10.1</c:v>
                </c:pt>
                <c:pt idx="7">
                  <c:v>10.4</c:v>
                </c:pt>
                <c:pt idx="8">
                  <c:v>12.8</c:v>
                </c:pt>
                <c:pt idx="9">
                  <c:v>13.3</c:v>
                </c:pt>
                <c:pt idx="10">
                  <c:v>15.2</c:v>
                </c:pt>
                <c:pt idx="11">
                  <c:v>20.7</c:v>
                </c:pt>
                <c:pt idx="12">
                  <c:v>25.7</c:v>
                </c:pt>
                <c:pt idx="13">
                  <c:v>27.1</c:v>
                </c:pt>
                <c:pt idx="14">
                  <c:v>27.4</c:v>
                </c:pt>
                <c:pt idx="15">
                  <c:v>32.1</c:v>
                </c:pt>
                <c:pt idx="16">
                  <c:v>33.4</c:v>
                </c:pt>
                <c:pt idx="17">
                  <c:v>35.6</c:v>
                </c:pt>
              </c:numCache>
            </c:numRef>
          </c:val>
          <c:extLst>
            <c:ext xmlns:c16="http://schemas.microsoft.com/office/drawing/2014/chart" uri="{C3380CC4-5D6E-409C-BE32-E72D297353CC}">
              <c16:uniqueId val="{00000000-57B3-4B63-8D62-5288625C869E}"/>
            </c:ext>
          </c:extLst>
        </c:ser>
        <c:ser>
          <c:idx val="1"/>
          <c:order val="1"/>
          <c:tx>
            <c:strRef>
              <c:f>Justified_Asia!$D$3</c:f>
              <c:strCache>
                <c:ptCount val="1"/>
                <c:pt idx="0">
                  <c:v>Men</c:v>
                </c:pt>
              </c:strCache>
            </c:strRef>
          </c:tx>
          <c:spPr>
            <a:solidFill>
              <a:srgbClr val="63CDF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7B3-4B63-8D62-5288625C869E}"/>
                </c:ext>
              </c:extLst>
            </c:dLbl>
            <c:dLbl>
              <c:idx val="4"/>
              <c:delete val="1"/>
              <c:extLst>
                <c:ext xmlns:c15="http://schemas.microsoft.com/office/drawing/2012/chart" uri="{CE6537A1-D6FC-4f65-9D91-7224C49458BB}"/>
                <c:ext xmlns:c16="http://schemas.microsoft.com/office/drawing/2014/chart" uri="{C3380CC4-5D6E-409C-BE32-E72D297353CC}">
                  <c16:uniqueId val="{00000002-57B3-4B63-8D62-5288625C869E}"/>
                </c:ext>
              </c:extLst>
            </c:dLbl>
            <c:dLbl>
              <c:idx val="5"/>
              <c:delete val="1"/>
              <c:extLst>
                <c:ext xmlns:c15="http://schemas.microsoft.com/office/drawing/2012/chart" uri="{CE6537A1-D6FC-4f65-9D91-7224C49458BB}"/>
                <c:ext xmlns:c16="http://schemas.microsoft.com/office/drawing/2014/chart" uri="{C3380CC4-5D6E-409C-BE32-E72D297353CC}">
                  <c16:uniqueId val="{00000003-57B3-4B63-8D62-5288625C869E}"/>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Justified_Asia!$B$4:$B$21</c:f>
              <c:strCache>
                <c:ptCount val="18"/>
                <c:pt idx="0">
                  <c:v>Philippines (2017)</c:v>
                </c:pt>
                <c:pt idx="1">
                  <c:v>Mongolia (2018)</c:v>
                </c:pt>
                <c:pt idx="2">
                  <c:v>Thailand (2019)</c:v>
                </c:pt>
                <c:pt idx="3">
                  <c:v>Nepal (2019)</c:v>
                </c:pt>
                <c:pt idx="4">
                  <c:v>Indonesia (2017)</c:v>
                </c:pt>
                <c:pt idx="5">
                  <c:v>Bangladesh (2019)</c:v>
                </c:pt>
                <c:pt idx="6">
                  <c:v>Maldives (2016-17 )</c:v>
                </c:pt>
                <c:pt idx="7">
                  <c:v>Myanmar (2015-16 )</c:v>
                </c:pt>
                <c:pt idx="8">
                  <c:v>Cambodia (2014)</c:v>
                </c:pt>
                <c:pt idx="9">
                  <c:v>India (2015-16 )</c:v>
                </c:pt>
                <c:pt idx="10">
                  <c:v>Pakistan (2017-18)*</c:v>
                </c:pt>
                <c:pt idx="11">
                  <c:v>Pakistan (2018-19 )**</c:v>
                </c:pt>
                <c:pt idx="12">
                  <c:v>Pakistan (2020-21)***</c:v>
                </c:pt>
                <c:pt idx="13">
                  <c:v>Pakistan (2019)****</c:v>
                </c:pt>
                <c:pt idx="14">
                  <c:v>Pakistan (2017-18 )</c:v>
                </c:pt>
                <c:pt idx="15">
                  <c:v>PNG (2016-18 )</c:v>
                </c:pt>
                <c:pt idx="16">
                  <c:v>Afghanistan (2015)</c:v>
                </c:pt>
                <c:pt idx="17">
                  <c:v>Timor-Leste (2016)</c:v>
                </c:pt>
              </c:strCache>
            </c:strRef>
          </c:cat>
          <c:val>
            <c:numRef>
              <c:f>Justified_Asia!$D$4:$D$21</c:f>
              <c:numCache>
                <c:formatCode>General</c:formatCode>
                <c:ptCount val="18"/>
                <c:pt idx="1">
                  <c:v>-0.5</c:v>
                </c:pt>
                <c:pt idx="2">
                  <c:v>-1.7</c:v>
                </c:pt>
                <c:pt idx="3">
                  <c:v>-6.6</c:v>
                </c:pt>
                <c:pt idx="4">
                  <c:v>0</c:v>
                </c:pt>
                <c:pt idx="5">
                  <c:v>0</c:v>
                </c:pt>
                <c:pt idx="6">
                  <c:v>-4.9000000000000004</c:v>
                </c:pt>
                <c:pt idx="7">
                  <c:v>-10.1</c:v>
                </c:pt>
                <c:pt idx="8">
                  <c:v>-3.9</c:v>
                </c:pt>
                <c:pt idx="9">
                  <c:v>-8.9</c:v>
                </c:pt>
                <c:pt idx="10">
                  <c:v>-10.6</c:v>
                </c:pt>
                <c:pt idx="11">
                  <c:v>-15.4</c:v>
                </c:pt>
                <c:pt idx="12">
                  <c:v>-11.7</c:v>
                </c:pt>
                <c:pt idx="13">
                  <c:v>-13.1</c:v>
                </c:pt>
                <c:pt idx="14">
                  <c:v>-9.4</c:v>
                </c:pt>
                <c:pt idx="15">
                  <c:v>-18</c:v>
                </c:pt>
                <c:pt idx="16">
                  <c:v>-19.600000000000001</c:v>
                </c:pt>
                <c:pt idx="17">
                  <c:v>-26.4</c:v>
                </c:pt>
              </c:numCache>
            </c:numRef>
          </c:val>
          <c:extLst>
            <c:ext xmlns:c16="http://schemas.microsoft.com/office/drawing/2014/chart" uri="{C3380CC4-5D6E-409C-BE32-E72D297353CC}">
              <c16:uniqueId val="{00000004-57B3-4B63-8D62-5288625C869E}"/>
            </c:ext>
          </c:extLst>
        </c:ser>
        <c:dLbls>
          <c:showLegendKey val="0"/>
          <c:showVal val="0"/>
          <c:showCatName val="0"/>
          <c:showSerName val="0"/>
          <c:showPercent val="0"/>
          <c:showBubbleSize val="0"/>
        </c:dLbls>
        <c:gapWidth val="42"/>
        <c:overlap val="100"/>
        <c:axId val="304946640"/>
        <c:axId val="304943728"/>
      </c:barChart>
      <c:catAx>
        <c:axId val="30494664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3728"/>
        <c:crosses val="autoZero"/>
        <c:auto val="1"/>
        <c:lblAlgn val="ctr"/>
        <c:lblOffset val="100"/>
        <c:noMultiLvlLbl val="0"/>
      </c:catAx>
      <c:valAx>
        <c:axId val="304943728"/>
        <c:scaling>
          <c:orientation val="minMax"/>
          <c:max val="100"/>
          <c:min val="-100"/>
        </c:scaling>
        <c:delete val="0"/>
        <c:axPos val="b"/>
        <c:majorGridlines>
          <c:spPr>
            <a:ln w="9525" cap="flat" cmpd="sng" algn="ctr">
              <a:solidFill>
                <a:schemeClr val="tx1">
                  <a:lumMod val="15000"/>
                  <a:lumOff val="85000"/>
                </a:schemeClr>
              </a:solidFill>
              <a:prstDash val="dashDot"/>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a:t>
                </a:r>
              </a:p>
            </c:rich>
          </c:tx>
          <c:layout>
            <c:manualLayout>
              <c:xMode val="edge"/>
              <c:yMode val="edge"/>
              <c:x val="0.89495585779050357"/>
              <c:y val="0.9275963205189556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6640"/>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23822644529309"/>
          <c:y val="6.130764527306079E-2"/>
          <c:w val="0.74121134151159374"/>
          <c:h val="0.70187720771214834"/>
        </c:manualLayout>
      </c:layout>
      <c:areaChart>
        <c:grouping val="standard"/>
        <c:varyColors val="0"/>
        <c:ser>
          <c:idx val="1"/>
          <c:order val="0"/>
          <c:tx>
            <c:strRef>
              <c:f>Women!$H$2</c:f>
              <c:strCache>
                <c:ptCount val="1"/>
                <c:pt idx="0">
                  <c:v>upper</c:v>
                </c:pt>
              </c:strCache>
            </c:strRef>
          </c:tx>
          <c:spPr>
            <a:solidFill>
              <a:srgbClr val="F26B73">
                <a:alpha val="40000"/>
              </a:srgbClr>
            </a:solidFill>
            <a:ln w="44450">
              <a:noFill/>
            </a:ln>
          </c:spPr>
          <c:cat>
            <c:numRef>
              <c:f>Women!$G$3:$G$33</c:f>
              <c:numCache>
                <c:formatCode>General</c:formatCode>
                <c:ptCount val="31"/>
                <c:pt idx="0">
                  <c:v>1990</c:v>
                </c:pt>
                <c:pt idx="10">
                  <c:v>2000</c:v>
                </c:pt>
                <c:pt idx="20">
                  <c:v>2010</c:v>
                </c:pt>
                <c:pt idx="30">
                  <c:v>2020</c:v>
                </c:pt>
              </c:numCache>
            </c:numRef>
          </c:cat>
          <c:val>
            <c:numRef>
              <c:f>Women!$H$3:$H$33</c:f>
              <c:numCache>
                <c:formatCode>_(* #,##0_);_(* \(#,##0\);_(* "-"??_);_(@_)</c:formatCode>
                <c:ptCount val="31"/>
                <c:pt idx="0">
                  <c:v>251628.49489999999</c:v>
                </c:pt>
                <c:pt idx="1">
                  <c:v>378500.48100000003</c:v>
                </c:pt>
                <c:pt idx="2">
                  <c:v>528635.55130000005</c:v>
                </c:pt>
                <c:pt idx="3">
                  <c:v>695175.7291</c:v>
                </c:pt>
                <c:pt idx="4">
                  <c:v>917977.43209999998</c:v>
                </c:pt>
                <c:pt idx="5">
                  <c:v>1153682.5689999999</c:v>
                </c:pt>
                <c:pt idx="6">
                  <c:v>1396271.33</c:v>
                </c:pt>
                <c:pt idx="7">
                  <c:v>1638967.38</c:v>
                </c:pt>
                <c:pt idx="8">
                  <c:v>1866482.17</c:v>
                </c:pt>
                <c:pt idx="9">
                  <c:v>2053691.5589999999</c:v>
                </c:pt>
                <c:pt idx="10">
                  <c:v>2190255.8640000001</c:v>
                </c:pt>
                <c:pt idx="11">
                  <c:v>2281479.9870000002</c:v>
                </c:pt>
                <c:pt idx="12">
                  <c:v>2337284.6850000001</c:v>
                </c:pt>
                <c:pt idx="13">
                  <c:v>2362908.62</c:v>
                </c:pt>
                <c:pt idx="14">
                  <c:v>2368238.412</c:v>
                </c:pt>
                <c:pt idx="15">
                  <c:v>2361631.92</c:v>
                </c:pt>
                <c:pt idx="16">
                  <c:v>2348710.486</c:v>
                </c:pt>
                <c:pt idx="17">
                  <c:v>2333778.9559999998</c:v>
                </c:pt>
                <c:pt idx="18">
                  <c:v>2321835.5440000002</c:v>
                </c:pt>
                <c:pt idx="19">
                  <c:v>2316817.929</c:v>
                </c:pt>
                <c:pt idx="20">
                  <c:v>2319936.727</c:v>
                </c:pt>
                <c:pt idx="21">
                  <c:v>2328722.3760000002</c:v>
                </c:pt>
                <c:pt idx="22">
                  <c:v>2341389.0260000001</c:v>
                </c:pt>
                <c:pt idx="23">
                  <c:v>2360476.8309999998</c:v>
                </c:pt>
                <c:pt idx="24">
                  <c:v>2385473.4909999999</c:v>
                </c:pt>
                <c:pt idx="25">
                  <c:v>2409131.5750000002</c:v>
                </c:pt>
                <c:pt idx="26">
                  <c:v>2432691.696</c:v>
                </c:pt>
                <c:pt idx="27">
                  <c:v>2459036.0389999999</c:v>
                </c:pt>
                <c:pt idx="28">
                  <c:v>2489220.7370000002</c:v>
                </c:pt>
                <c:pt idx="29">
                  <c:v>2519821.3110000002</c:v>
                </c:pt>
                <c:pt idx="30">
                  <c:v>2552620.8650000002</c:v>
                </c:pt>
              </c:numCache>
            </c:numRef>
          </c:val>
          <c:extLst>
            <c:ext xmlns:c16="http://schemas.microsoft.com/office/drawing/2014/chart" uri="{C3380CC4-5D6E-409C-BE32-E72D297353CC}">
              <c16:uniqueId val="{00000000-E137-45E5-BE7C-01FE797B4D56}"/>
            </c:ext>
          </c:extLst>
        </c:ser>
        <c:ser>
          <c:idx val="0"/>
          <c:order val="2"/>
          <c:tx>
            <c:strRef>
              <c:f>Women!$J$2</c:f>
              <c:strCache>
                <c:ptCount val="1"/>
                <c:pt idx="0">
                  <c:v>lower</c:v>
                </c:pt>
              </c:strCache>
            </c:strRef>
          </c:tx>
          <c:spPr>
            <a:solidFill>
              <a:sysClr val="window" lastClr="FFFFFF"/>
            </a:solidFill>
            <a:ln>
              <a:noFill/>
            </a:ln>
          </c:spPr>
          <c:cat>
            <c:numRef>
              <c:f>Women!$G$3:$G$33</c:f>
              <c:numCache>
                <c:formatCode>General</c:formatCode>
                <c:ptCount val="31"/>
                <c:pt idx="0">
                  <c:v>1990</c:v>
                </c:pt>
                <c:pt idx="10">
                  <c:v>2000</c:v>
                </c:pt>
                <c:pt idx="20">
                  <c:v>2010</c:v>
                </c:pt>
                <c:pt idx="30">
                  <c:v>2020</c:v>
                </c:pt>
              </c:numCache>
            </c:numRef>
          </c:cat>
          <c:val>
            <c:numRef>
              <c:f>Women!$J$3:$J$33</c:f>
              <c:numCache>
                <c:formatCode>_(* #,##0_);_(* \(#,##0\);_(* "-"??_);_(@_)</c:formatCode>
                <c:ptCount val="31"/>
                <c:pt idx="0">
                  <c:v>155976.24100000001</c:v>
                </c:pt>
                <c:pt idx="1">
                  <c:v>234620.019</c:v>
                </c:pt>
                <c:pt idx="2">
                  <c:v>327683.81900000002</c:v>
                </c:pt>
                <c:pt idx="3">
                  <c:v>430916.60629999998</c:v>
                </c:pt>
                <c:pt idx="4">
                  <c:v>569024.06570000004</c:v>
                </c:pt>
                <c:pt idx="5">
                  <c:v>715129.94019999995</c:v>
                </c:pt>
                <c:pt idx="6">
                  <c:v>865502.74659999995</c:v>
                </c:pt>
                <c:pt idx="7">
                  <c:v>1015942.058</c:v>
                </c:pt>
                <c:pt idx="8">
                  <c:v>1156971.0060000001</c:v>
                </c:pt>
                <c:pt idx="9">
                  <c:v>1273015.959</c:v>
                </c:pt>
                <c:pt idx="10">
                  <c:v>1357667.6869999999</c:v>
                </c:pt>
                <c:pt idx="11">
                  <c:v>1414214.5249999999</c:v>
                </c:pt>
                <c:pt idx="12">
                  <c:v>1448806.0249999999</c:v>
                </c:pt>
                <c:pt idx="13">
                  <c:v>1464689.46</c:v>
                </c:pt>
                <c:pt idx="14">
                  <c:v>1467993.2239999999</c:v>
                </c:pt>
                <c:pt idx="15">
                  <c:v>1463898.0759999999</c:v>
                </c:pt>
                <c:pt idx="16">
                  <c:v>1455888.504</c:v>
                </c:pt>
                <c:pt idx="17">
                  <c:v>1446632.939</c:v>
                </c:pt>
                <c:pt idx="18">
                  <c:v>1439229.6089999999</c:v>
                </c:pt>
                <c:pt idx="19">
                  <c:v>1436119.355</c:v>
                </c:pt>
                <c:pt idx="20">
                  <c:v>1438052.595</c:v>
                </c:pt>
                <c:pt idx="21">
                  <c:v>1443498.53</c:v>
                </c:pt>
                <c:pt idx="22">
                  <c:v>1451350.1710000001</c:v>
                </c:pt>
                <c:pt idx="23">
                  <c:v>1463182.075</c:v>
                </c:pt>
                <c:pt idx="24">
                  <c:v>1478676.683</c:v>
                </c:pt>
                <c:pt idx="25">
                  <c:v>1493341.5519999999</c:v>
                </c:pt>
                <c:pt idx="26">
                  <c:v>1507945.6980000001</c:v>
                </c:pt>
                <c:pt idx="27">
                  <c:v>1524275.6910000001</c:v>
                </c:pt>
                <c:pt idx="28">
                  <c:v>1542986.1939999999</c:v>
                </c:pt>
                <c:pt idx="29">
                  <c:v>1561954.4850000001</c:v>
                </c:pt>
                <c:pt idx="30">
                  <c:v>1582285.852</c:v>
                </c:pt>
              </c:numCache>
            </c:numRef>
          </c:val>
          <c:extLst>
            <c:ext xmlns:c16="http://schemas.microsoft.com/office/drawing/2014/chart" uri="{C3380CC4-5D6E-409C-BE32-E72D297353CC}">
              <c16:uniqueId val="{00000001-E137-45E5-BE7C-01FE797B4D56}"/>
            </c:ext>
          </c:extLst>
        </c:ser>
        <c:dLbls>
          <c:showLegendKey val="0"/>
          <c:showVal val="0"/>
          <c:showCatName val="0"/>
          <c:showSerName val="0"/>
          <c:showPercent val="0"/>
          <c:showBubbleSize val="0"/>
        </c:dLbls>
        <c:axId val="213794176"/>
        <c:axId val="213918848"/>
      </c:areaChart>
      <c:lineChart>
        <c:grouping val="standard"/>
        <c:varyColors val="0"/>
        <c:ser>
          <c:idx val="2"/>
          <c:order val="1"/>
          <c:tx>
            <c:strRef>
              <c:f>Women!$I$2</c:f>
              <c:strCache>
                <c:ptCount val="1"/>
                <c:pt idx="0">
                  <c:v>Women living with HIV</c:v>
                </c:pt>
              </c:strCache>
            </c:strRef>
          </c:tx>
          <c:spPr>
            <a:ln w="38100">
              <a:solidFill>
                <a:srgbClr val="F26B73"/>
              </a:solidFill>
            </a:ln>
          </c:spPr>
          <c:marker>
            <c:symbol val="none"/>
          </c:marker>
          <c:dLbls>
            <c:dLbl>
              <c:idx val="30"/>
              <c:tx>
                <c:rich>
                  <a:bodyPr/>
                  <a:lstStyle/>
                  <a:p>
                    <a:fld id="{71F009D4-10E1-432D-83BA-326ABE8603E8}" type="VALUE">
                      <a:rPr lang="en-US" smtClean="0"/>
                      <a:pPr/>
                      <a:t>[VALUE]</a:t>
                    </a:fld>
                    <a:r>
                      <a:rPr lang="en-US" dirty="0"/>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137-45E5-BE7C-01FE797B4D56}"/>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Women!$G$3:$G$33</c:f>
              <c:numCache>
                <c:formatCode>General</c:formatCode>
                <c:ptCount val="31"/>
                <c:pt idx="0">
                  <c:v>1990</c:v>
                </c:pt>
                <c:pt idx="10">
                  <c:v>2000</c:v>
                </c:pt>
                <c:pt idx="20">
                  <c:v>2010</c:v>
                </c:pt>
                <c:pt idx="30">
                  <c:v>2020</c:v>
                </c:pt>
              </c:numCache>
            </c:numRef>
          </c:cat>
          <c:val>
            <c:numRef>
              <c:f>Women!$I$3:$I$33</c:f>
              <c:numCache>
                <c:formatCode>_(* #,##0_);_(* \(#,##0\);_(* "-"??_);_(@_)</c:formatCode>
                <c:ptCount val="31"/>
                <c:pt idx="0">
                  <c:v>208384</c:v>
                </c:pt>
                <c:pt idx="1">
                  <c:v>313588</c:v>
                </c:pt>
                <c:pt idx="2">
                  <c:v>438086</c:v>
                </c:pt>
                <c:pt idx="3">
                  <c:v>576194</c:v>
                </c:pt>
                <c:pt idx="4">
                  <c:v>760970</c:v>
                </c:pt>
                <c:pt idx="5">
                  <c:v>956452</c:v>
                </c:pt>
                <c:pt idx="6">
                  <c:v>1157643</c:v>
                </c:pt>
                <c:pt idx="7">
                  <c:v>1358919</c:v>
                </c:pt>
                <c:pt idx="8">
                  <c:v>1547609</c:v>
                </c:pt>
                <c:pt idx="9">
                  <c:v>1702862</c:v>
                </c:pt>
                <c:pt idx="10">
                  <c:v>1816104</c:v>
                </c:pt>
                <c:pt idx="11">
                  <c:v>1891740</c:v>
                </c:pt>
                <c:pt idx="12">
                  <c:v>1937990</c:v>
                </c:pt>
                <c:pt idx="13">
                  <c:v>1959211</c:v>
                </c:pt>
                <c:pt idx="14">
                  <c:v>1963589</c:v>
                </c:pt>
                <c:pt idx="15">
                  <c:v>1958069</c:v>
                </c:pt>
                <c:pt idx="16">
                  <c:v>1947311</c:v>
                </c:pt>
                <c:pt idx="17">
                  <c:v>1934882</c:v>
                </c:pt>
                <c:pt idx="18">
                  <c:v>1924935</c:v>
                </c:pt>
                <c:pt idx="19">
                  <c:v>1920734</c:v>
                </c:pt>
                <c:pt idx="20">
                  <c:v>1923280</c:v>
                </c:pt>
                <c:pt idx="21">
                  <c:v>1930528</c:v>
                </c:pt>
                <c:pt idx="22">
                  <c:v>1940994</c:v>
                </c:pt>
                <c:pt idx="23">
                  <c:v>1956787</c:v>
                </c:pt>
                <c:pt idx="24">
                  <c:v>1977485</c:v>
                </c:pt>
                <c:pt idx="25">
                  <c:v>1997071</c:v>
                </c:pt>
                <c:pt idx="26">
                  <c:v>2016577</c:v>
                </c:pt>
                <c:pt idx="27">
                  <c:v>2038378</c:v>
                </c:pt>
                <c:pt idx="28">
                  <c:v>2063377</c:v>
                </c:pt>
                <c:pt idx="29">
                  <c:v>2088725</c:v>
                </c:pt>
                <c:pt idx="30">
                  <c:v>2115900</c:v>
                </c:pt>
              </c:numCache>
            </c:numRef>
          </c:val>
          <c:smooth val="0"/>
          <c:extLst>
            <c:ext xmlns:c16="http://schemas.microsoft.com/office/drawing/2014/chart" uri="{C3380CC4-5D6E-409C-BE32-E72D297353CC}">
              <c16:uniqueId val="{00000003-E137-45E5-BE7C-01FE797B4D56}"/>
            </c:ext>
          </c:extLst>
        </c:ser>
        <c:dLbls>
          <c:showLegendKey val="0"/>
          <c:showVal val="0"/>
          <c:showCatName val="0"/>
          <c:showSerName val="0"/>
          <c:showPercent val="0"/>
          <c:showBubbleSize val="0"/>
        </c:dLbls>
        <c:marker val="1"/>
        <c:smooth val="0"/>
        <c:axId val="213794176"/>
        <c:axId val="213918848"/>
      </c:lineChart>
      <c:catAx>
        <c:axId val="213794176"/>
        <c:scaling>
          <c:orientation val="minMax"/>
        </c:scaling>
        <c:delete val="0"/>
        <c:axPos val="b"/>
        <c:numFmt formatCode="General" sourceLinked="0"/>
        <c:majorTickMark val="none"/>
        <c:minorTickMark val="none"/>
        <c:tickLblPos val="nextTo"/>
        <c:crossAx val="213918848"/>
        <c:crosses val="autoZero"/>
        <c:auto val="1"/>
        <c:lblAlgn val="ctr"/>
        <c:lblOffset val="100"/>
        <c:noMultiLvlLbl val="0"/>
      </c:catAx>
      <c:valAx>
        <c:axId val="213918848"/>
        <c:scaling>
          <c:orientation val="minMax"/>
        </c:scaling>
        <c:delete val="0"/>
        <c:axPos val="l"/>
        <c:numFmt formatCode="#,##0" sourceLinked="0"/>
        <c:majorTickMark val="out"/>
        <c:minorTickMark val="none"/>
        <c:tickLblPos val="nextTo"/>
        <c:crossAx val="213794176"/>
        <c:crosses val="autoZero"/>
        <c:crossBetween val="between"/>
        <c:majorUnit val="1000000"/>
        <c:dispUnits>
          <c:builtInUnit val="millions"/>
          <c:dispUnitsLbl>
            <c:layout>
              <c:manualLayout>
                <c:xMode val="edge"/>
                <c:yMode val="edge"/>
                <c:x val="4.0681949410942388E-3"/>
                <c:y val="6.8134862316430872E-3"/>
              </c:manualLayout>
            </c:layout>
            <c:tx>
              <c:rich>
                <a:bodyPr/>
                <a:lstStyle/>
                <a:p>
                  <a:pPr>
                    <a:defRPr/>
                  </a:pPr>
                  <a:r>
                    <a:rPr lang="en-US" dirty="0"/>
                    <a:t>Number (Millions)</a:t>
                  </a:r>
                </a:p>
              </c:rich>
            </c:tx>
          </c:dispUnitsLbl>
        </c:dispUnits>
      </c:valAx>
    </c:plotArea>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5656238157396"/>
          <c:y val="4.4806517311608958E-2"/>
          <c:w val="0.67749056100607741"/>
          <c:h val="0.69786711997049244"/>
        </c:manualLayout>
      </c:layout>
      <c:barChart>
        <c:barDir val="bar"/>
        <c:grouping val="clustered"/>
        <c:varyColors val="0"/>
        <c:ser>
          <c:idx val="0"/>
          <c:order val="0"/>
          <c:tx>
            <c:strRef>
              <c:f>Justified_Pacific!$C$3</c:f>
              <c:strCache>
                <c:ptCount val="1"/>
                <c:pt idx="0">
                  <c:v>Women</c:v>
                </c:pt>
              </c:strCache>
            </c:strRef>
          </c:tx>
          <c:spPr>
            <a:solidFill>
              <a:srgbClr val="F26B73"/>
            </a:solidFill>
            <a:ln w="19050">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Justified_Pacific!$B$4:$B$8</c:f>
              <c:strCache>
                <c:ptCount val="5"/>
                <c:pt idx="0">
                  <c:v>Tuvalu (2019-20)</c:v>
                </c:pt>
                <c:pt idx="1">
                  <c:v>Tonga (2019)</c:v>
                </c:pt>
                <c:pt idx="2">
                  <c:v>Maldives (2016-17 )</c:v>
                </c:pt>
                <c:pt idx="3">
                  <c:v>Samoa (2019-20)</c:v>
                </c:pt>
                <c:pt idx="4">
                  <c:v>Kiribati (2018-19)</c:v>
                </c:pt>
              </c:strCache>
            </c:strRef>
          </c:cat>
          <c:val>
            <c:numRef>
              <c:f>Justified_Pacific!$C$4:$C$8</c:f>
              <c:numCache>
                <c:formatCode>General</c:formatCode>
                <c:ptCount val="5"/>
                <c:pt idx="0">
                  <c:v>5.9</c:v>
                </c:pt>
                <c:pt idx="1">
                  <c:v>8.3000000000000007</c:v>
                </c:pt>
                <c:pt idx="2">
                  <c:v>10.1</c:v>
                </c:pt>
                <c:pt idx="3">
                  <c:v>11.9</c:v>
                </c:pt>
                <c:pt idx="4">
                  <c:v>17.8</c:v>
                </c:pt>
              </c:numCache>
            </c:numRef>
          </c:val>
          <c:extLst>
            <c:ext xmlns:c16="http://schemas.microsoft.com/office/drawing/2014/chart" uri="{C3380CC4-5D6E-409C-BE32-E72D297353CC}">
              <c16:uniqueId val="{00000000-970E-474A-BFFC-87A5C2C247A6}"/>
            </c:ext>
          </c:extLst>
        </c:ser>
        <c:ser>
          <c:idx val="1"/>
          <c:order val="1"/>
          <c:tx>
            <c:strRef>
              <c:f>Justified_Pacific!$D$3</c:f>
              <c:strCache>
                <c:ptCount val="1"/>
                <c:pt idx="0">
                  <c:v>Men</c:v>
                </c:pt>
              </c:strCache>
            </c:strRef>
          </c:tx>
          <c:spPr>
            <a:solidFill>
              <a:srgbClr val="63CDF6"/>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Justified_Pacific!$B$4:$B$8</c:f>
              <c:strCache>
                <c:ptCount val="5"/>
                <c:pt idx="0">
                  <c:v>Tuvalu (2019-20)</c:v>
                </c:pt>
                <c:pt idx="1">
                  <c:v>Tonga (2019)</c:v>
                </c:pt>
                <c:pt idx="2">
                  <c:v>Maldives (2016-17 )</c:v>
                </c:pt>
                <c:pt idx="3">
                  <c:v>Samoa (2019-20)</c:v>
                </c:pt>
                <c:pt idx="4">
                  <c:v>Kiribati (2018-19)</c:v>
                </c:pt>
              </c:strCache>
            </c:strRef>
          </c:cat>
          <c:val>
            <c:numRef>
              <c:f>Justified_Pacific!$D$4:$D$8</c:f>
              <c:numCache>
                <c:formatCode>General</c:formatCode>
                <c:ptCount val="5"/>
                <c:pt idx="0">
                  <c:v>-7.1</c:v>
                </c:pt>
                <c:pt idx="1">
                  <c:v>-4.5</c:v>
                </c:pt>
                <c:pt idx="2">
                  <c:v>-4.9000000000000004</c:v>
                </c:pt>
                <c:pt idx="3">
                  <c:v>-7.3</c:v>
                </c:pt>
                <c:pt idx="4">
                  <c:v>-15.5</c:v>
                </c:pt>
              </c:numCache>
            </c:numRef>
          </c:val>
          <c:extLst>
            <c:ext xmlns:c16="http://schemas.microsoft.com/office/drawing/2014/chart" uri="{C3380CC4-5D6E-409C-BE32-E72D297353CC}">
              <c16:uniqueId val="{00000001-970E-474A-BFFC-87A5C2C247A6}"/>
            </c:ext>
          </c:extLst>
        </c:ser>
        <c:dLbls>
          <c:showLegendKey val="0"/>
          <c:showVal val="0"/>
          <c:showCatName val="0"/>
          <c:showSerName val="0"/>
          <c:showPercent val="0"/>
          <c:showBubbleSize val="0"/>
        </c:dLbls>
        <c:gapWidth val="42"/>
        <c:overlap val="100"/>
        <c:axId val="304946640"/>
        <c:axId val="304943728"/>
      </c:barChart>
      <c:catAx>
        <c:axId val="30494664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3728"/>
        <c:crosses val="autoZero"/>
        <c:auto val="1"/>
        <c:lblAlgn val="ctr"/>
        <c:lblOffset val="100"/>
        <c:noMultiLvlLbl val="0"/>
      </c:catAx>
      <c:valAx>
        <c:axId val="304943728"/>
        <c:scaling>
          <c:orientation val="minMax"/>
          <c:max val="100"/>
          <c:min val="-100"/>
        </c:scaling>
        <c:delete val="0"/>
        <c:axPos val="b"/>
        <c:majorGridlines>
          <c:spPr>
            <a:ln w="9525" cap="flat" cmpd="sng" algn="ctr">
              <a:solidFill>
                <a:schemeClr val="tx1">
                  <a:lumMod val="15000"/>
                  <a:lumOff val="85000"/>
                </a:schemeClr>
              </a:solidFill>
              <a:prstDash val="dashDot"/>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a:t>
                </a:r>
              </a:p>
            </c:rich>
          </c:tx>
          <c:layout>
            <c:manualLayout>
              <c:xMode val="edge"/>
              <c:yMode val="edge"/>
              <c:x val="0.96089379201931291"/>
              <c:y val="0.7613701749603092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4946640"/>
        <c:crosses val="autoZero"/>
        <c:crossBetween val="between"/>
        <c:majorUnit val="20"/>
      </c:valAx>
      <c:spPr>
        <a:noFill/>
        <a:ln>
          <a:noFill/>
        </a:ln>
        <a:effectLst/>
      </c:spPr>
    </c:plotArea>
    <c:legend>
      <c:legendPos val="b"/>
      <c:layout>
        <c:manualLayout>
          <c:xMode val="edge"/>
          <c:yMode val="edge"/>
          <c:x val="0.49970160147093912"/>
          <c:y val="0.89212373911509535"/>
          <c:w val="0.22163066515081337"/>
          <c:h val="8.7509662106900588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566230041409103"/>
          <c:y val="4.5236443800275798E-2"/>
          <c:w val="0.56899954678306597"/>
          <c:h val="0.82707373637482895"/>
        </c:manualLayout>
      </c:layout>
      <c:barChart>
        <c:barDir val="bar"/>
        <c:grouping val="clustered"/>
        <c:varyColors val="0"/>
        <c:ser>
          <c:idx val="0"/>
          <c:order val="0"/>
          <c:tx>
            <c:strRef>
              <c:f>Sheet6!$C$3</c:f>
              <c:strCache>
                <c:ptCount val="1"/>
                <c:pt idx="0">
                  <c:v>%</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Sheet6!$B$4:$B$14</c:f>
              <c:strCache>
                <c:ptCount val="11"/>
                <c:pt idx="0">
                  <c:v>Philippines (2017)</c:v>
                </c:pt>
                <c:pt idx="1">
                  <c:v>Nepal (2016)</c:v>
                </c:pt>
                <c:pt idx="2">
                  <c:v>Maldives (2016-17 )</c:v>
                </c:pt>
                <c:pt idx="3">
                  <c:v>Myanmar (2015-16 )</c:v>
                </c:pt>
                <c:pt idx="4">
                  <c:v>Indonesia (2017)</c:v>
                </c:pt>
                <c:pt idx="5">
                  <c:v>India (2015-16 )</c:v>
                </c:pt>
                <c:pt idx="6">
                  <c:v>PNG (2016-18 )</c:v>
                </c:pt>
                <c:pt idx="7">
                  <c:v>Cambodia (2014)</c:v>
                </c:pt>
                <c:pt idx="8">
                  <c:v>Pakistan (2017-18 )</c:v>
                </c:pt>
                <c:pt idx="9">
                  <c:v>Afghanistan (2015)</c:v>
                </c:pt>
                <c:pt idx="10">
                  <c:v>Timor-Leste (2016)</c:v>
                </c:pt>
              </c:strCache>
            </c:strRef>
          </c:cat>
          <c:val>
            <c:numRef>
              <c:f>Sheet6!$C$4:$C$14</c:f>
              <c:numCache>
                <c:formatCode>0</c:formatCode>
                <c:ptCount val="11"/>
                <c:pt idx="0">
                  <c:v>85.9</c:v>
                </c:pt>
                <c:pt idx="1">
                  <c:v>82.5</c:v>
                </c:pt>
                <c:pt idx="2">
                  <c:v>80.8</c:v>
                </c:pt>
                <c:pt idx="3">
                  <c:v>80.5</c:v>
                </c:pt>
                <c:pt idx="4">
                  <c:v>79</c:v>
                </c:pt>
                <c:pt idx="5">
                  <c:v>77.400000000000006</c:v>
                </c:pt>
                <c:pt idx="6">
                  <c:v>72.599999999999994</c:v>
                </c:pt>
                <c:pt idx="7">
                  <c:v>72.400000000000006</c:v>
                </c:pt>
                <c:pt idx="8">
                  <c:v>57.5</c:v>
                </c:pt>
                <c:pt idx="9">
                  <c:v>53.9</c:v>
                </c:pt>
                <c:pt idx="10">
                  <c:v>11.7</c:v>
                </c:pt>
              </c:numCache>
            </c:numRef>
          </c:val>
          <c:extLst>
            <c:ext xmlns:c16="http://schemas.microsoft.com/office/drawing/2014/chart" uri="{C3380CC4-5D6E-409C-BE32-E72D297353CC}">
              <c16:uniqueId val="{00000000-7EF6-4A4F-9047-0DBF30808DAB}"/>
            </c:ext>
          </c:extLst>
        </c:ser>
        <c:dLbls>
          <c:showLegendKey val="0"/>
          <c:showVal val="0"/>
          <c:showCatName val="0"/>
          <c:showSerName val="0"/>
          <c:showPercent val="0"/>
          <c:showBubbleSize val="0"/>
        </c:dLbls>
        <c:gapWidth val="40"/>
        <c:axId val="202653696"/>
        <c:axId val="202655616"/>
      </c:barChart>
      <c:catAx>
        <c:axId val="202653696"/>
        <c:scaling>
          <c:orientation val="minMax"/>
        </c:scaling>
        <c:delete val="0"/>
        <c:axPos val="l"/>
        <c:title>
          <c:tx>
            <c:rich>
              <a:bodyPr rot="0" vert="horz"/>
              <a:lstStyle/>
              <a:p>
                <a:pPr>
                  <a:defRPr/>
                </a:pPr>
                <a:r>
                  <a:rPr lang="en-GB"/>
                  <a:t>%</a:t>
                </a:r>
              </a:p>
            </c:rich>
          </c:tx>
          <c:layout>
            <c:manualLayout>
              <c:xMode val="edge"/>
              <c:yMode val="edge"/>
              <c:x val="0.96665017641161499"/>
              <c:y val="0.86672961559060901"/>
            </c:manualLayout>
          </c:layout>
          <c:overlay val="0"/>
        </c:title>
        <c:numFmt formatCode="General" sourceLinked="0"/>
        <c:majorTickMark val="out"/>
        <c:minorTickMark val="none"/>
        <c:tickLblPos val="nextTo"/>
        <c:spPr>
          <a:ln>
            <a:noFill/>
          </a:ln>
        </c:spPr>
        <c:crossAx val="202655616"/>
        <c:crosses val="autoZero"/>
        <c:auto val="1"/>
        <c:lblAlgn val="ctr"/>
        <c:lblOffset val="100"/>
        <c:noMultiLvlLbl val="0"/>
      </c:catAx>
      <c:valAx>
        <c:axId val="202655616"/>
        <c:scaling>
          <c:orientation val="minMax"/>
          <c:max val="100"/>
          <c:min val="0"/>
        </c:scaling>
        <c:delete val="0"/>
        <c:axPos val="b"/>
        <c:numFmt formatCode="0" sourceLinked="0"/>
        <c:majorTickMark val="out"/>
        <c:minorTickMark val="none"/>
        <c:tickLblPos val="nextTo"/>
        <c:spPr>
          <a:ln w="38100">
            <a:solidFill>
              <a:srgbClr val="00A99A"/>
            </a:solidFill>
          </a:ln>
        </c:spPr>
        <c:crossAx val="202653696"/>
        <c:crosses val="autoZero"/>
        <c:crossBetween val="between"/>
        <c:majorUnit val="1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92313172575348"/>
          <c:y val="6.7562035094958103E-2"/>
          <c:w val="0.90162700373750349"/>
          <c:h val="0.46551456177148159"/>
        </c:manualLayout>
      </c:layout>
      <c:barChart>
        <c:barDir val="col"/>
        <c:grouping val="clustered"/>
        <c:varyColors val="0"/>
        <c:ser>
          <c:idx val="1"/>
          <c:order val="0"/>
          <c:tx>
            <c:strRef>
              <c:f>'Know place to test'!$C$4</c:f>
              <c:strCache>
                <c:ptCount val="1"/>
                <c:pt idx="0">
                  <c:v>Female</c:v>
                </c:pt>
              </c:strCache>
            </c:strRef>
          </c:tx>
          <c:spPr>
            <a:solidFill>
              <a:srgbClr val="EC008C"/>
            </a:solidFill>
            <a:ln>
              <a:noFill/>
            </a:ln>
          </c:spPr>
          <c:invertIfNegative val="0"/>
          <c:cat>
            <c:strRef>
              <c:f>'Know place to test'!$A$5:$A$26</c:f>
              <c:strCache>
                <c:ptCount val="22"/>
                <c:pt idx="0">
                  <c:v>Afghanistan (2015)</c:v>
                </c:pt>
                <c:pt idx="1">
                  <c:v>Bangladesh (2019)</c:v>
                </c:pt>
                <c:pt idx="2">
                  <c:v>Cambodia(2014)</c:v>
                </c:pt>
                <c:pt idx="3">
                  <c:v>Fiji (2021)</c:v>
                </c:pt>
                <c:pt idx="4">
                  <c:v>India (2015-16)</c:v>
                </c:pt>
                <c:pt idx="5">
                  <c:v>Kiribati (2018-19)</c:v>
                </c:pt>
                <c:pt idx="6">
                  <c:v>Lao PDR (2017)</c:v>
                </c:pt>
                <c:pt idx="7">
                  <c:v>Mongolia (2018)</c:v>
                </c:pt>
                <c:pt idx="8">
                  <c:v>Myanmar (2015-16)</c:v>
                </c:pt>
                <c:pt idx="9">
                  <c:v>Nepal(2019)</c:v>
                </c:pt>
                <c:pt idx="10">
                  <c:v>Pakistan (2017-18)*</c:v>
                </c:pt>
                <c:pt idx="11">
                  <c:v>Pakistan (2018-19) **</c:v>
                </c:pt>
                <c:pt idx="12">
                  <c:v>Pakistan (2019) ***</c:v>
                </c:pt>
                <c:pt idx="13">
                  <c:v>Pakistan (2020-21)****</c:v>
                </c:pt>
                <c:pt idx="14">
                  <c:v>Philippines(2017)</c:v>
                </c:pt>
                <c:pt idx="15">
                  <c:v>PNG (2016-18)</c:v>
                </c:pt>
                <c:pt idx="16">
                  <c:v>Samoa (2019-20)</c:v>
                </c:pt>
                <c:pt idx="17">
                  <c:v>Thailand(2019)</c:v>
                </c:pt>
                <c:pt idx="18">
                  <c:v>Timor-Leste (2016)</c:v>
                </c:pt>
                <c:pt idx="19">
                  <c:v>Tonga (2019)</c:v>
                </c:pt>
                <c:pt idx="20">
                  <c:v>Tuvalu (2019-20)</c:v>
                </c:pt>
                <c:pt idx="21">
                  <c:v>Viet Nam(2020-21)</c:v>
                </c:pt>
              </c:strCache>
            </c:strRef>
          </c:cat>
          <c:val>
            <c:numRef>
              <c:f>'Know place to test'!$C$5:$C$26</c:f>
              <c:numCache>
                <c:formatCode>General</c:formatCode>
                <c:ptCount val="22"/>
                <c:pt idx="0">
                  <c:v>8.6999999999999993</c:v>
                </c:pt>
                <c:pt idx="1">
                  <c:v>16.399999999999999</c:v>
                </c:pt>
                <c:pt idx="2">
                  <c:v>78.099999999999994</c:v>
                </c:pt>
                <c:pt idx="3">
                  <c:v>71.3</c:v>
                </c:pt>
                <c:pt idx="4">
                  <c:v>45</c:v>
                </c:pt>
                <c:pt idx="5">
                  <c:v>79.7</c:v>
                </c:pt>
                <c:pt idx="6">
                  <c:v>24</c:v>
                </c:pt>
                <c:pt idx="7">
                  <c:v>73</c:v>
                </c:pt>
                <c:pt idx="9">
                  <c:v>54.8</c:v>
                </c:pt>
                <c:pt idx="10">
                  <c:v>6.2</c:v>
                </c:pt>
                <c:pt idx="11">
                  <c:v>4.7</c:v>
                </c:pt>
                <c:pt idx="12">
                  <c:v>3.1</c:v>
                </c:pt>
                <c:pt idx="13">
                  <c:v>5.5</c:v>
                </c:pt>
                <c:pt idx="14">
                  <c:v>45.4</c:v>
                </c:pt>
                <c:pt idx="15">
                  <c:v>57.5</c:v>
                </c:pt>
                <c:pt idx="16">
                  <c:v>28.1</c:v>
                </c:pt>
                <c:pt idx="17">
                  <c:v>81.3</c:v>
                </c:pt>
                <c:pt idx="18">
                  <c:v>6.8</c:v>
                </c:pt>
                <c:pt idx="19">
                  <c:v>50.3</c:v>
                </c:pt>
                <c:pt idx="20">
                  <c:v>57.2</c:v>
                </c:pt>
                <c:pt idx="21">
                  <c:v>58.9</c:v>
                </c:pt>
              </c:numCache>
            </c:numRef>
          </c:val>
          <c:extLst>
            <c:ext xmlns:c16="http://schemas.microsoft.com/office/drawing/2014/chart" uri="{C3380CC4-5D6E-409C-BE32-E72D297353CC}">
              <c16:uniqueId val="{00000000-3F15-4BCF-9335-8B37D1E72EED}"/>
            </c:ext>
          </c:extLst>
        </c:ser>
        <c:ser>
          <c:idx val="0"/>
          <c:order val="1"/>
          <c:tx>
            <c:strRef>
              <c:f>'Know place to test'!$B$4</c:f>
              <c:strCache>
                <c:ptCount val="1"/>
                <c:pt idx="0">
                  <c:v>Male</c:v>
                </c:pt>
              </c:strCache>
            </c:strRef>
          </c:tx>
          <c:spPr>
            <a:solidFill>
              <a:srgbClr val="00AEEF"/>
            </a:solidFill>
            <a:ln>
              <a:noFill/>
            </a:ln>
          </c:spPr>
          <c:invertIfNegative val="0"/>
          <c:cat>
            <c:strRef>
              <c:f>'Know place to test'!$A$5:$A$26</c:f>
              <c:strCache>
                <c:ptCount val="22"/>
                <c:pt idx="0">
                  <c:v>Afghanistan (2015)</c:v>
                </c:pt>
                <c:pt idx="1">
                  <c:v>Bangladesh (2019)</c:v>
                </c:pt>
                <c:pt idx="2">
                  <c:v>Cambodia(2014)</c:v>
                </c:pt>
                <c:pt idx="3">
                  <c:v>Fiji (2021)</c:v>
                </c:pt>
                <c:pt idx="4">
                  <c:v>India (2015-16)</c:v>
                </c:pt>
                <c:pt idx="5">
                  <c:v>Kiribati (2018-19)</c:v>
                </c:pt>
                <c:pt idx="6">
                  <c:v>Lao PDR (2017)</c:v>
                </c:pt>
                <c:pt idx="7">
                  <c:v>Mongolia (2018)</c:v>
                </c:pt>
                <c:pt idx="8">
                  <c:v>Myanmar (2015-16)</c:v>
                </c:pt>
                <c:pt idx="9">
                  <c:v>Nepal(2019)</c:v>
                </c:pt>
                <c:pt idx="10">
                  <c:v>Pakistan (2017-18)*</c:v>
                </c:pt>
                <c:pt idx="11">
                  <c:v>Pakistan (2018-19) **</c:v>
                </c:pt>
                <c:pt idx="12">
                  <c:v>Pakistan (2019) ***</c:v>
                </c:pt>
                <c:pt idx="13">
                  <c:v>Pakistan (2020-21)****</c:v>
                </c:pt>
                <c:pt idx="14">
                  <c:v>Philippines(2017)</c:v>
                </c:pt>
                <c:pt idx="15">
                  <c:v>PNG (2016-18)</c:v>
                </c:pt>
                <c:pt idx="16">
                  <c:v>Samoa (2019-20)</c:v>
                </c:pt>
                <c:pt idx="17">
                  <c:v>Thailand(2019)</c:v>
                </c:pt>
                <c:pt idx="18">
                  <c:v>Timor-Leste (2016)</c:v>
                </c:pt>
                <c:pt idx="19">
                  <c:v>Tonga (2019)</c:v>
                </c:pt>
                <c:pt idx="20">
                  <c:v>Tuvalu (2019-20)</c:v>
                </c:pt>
                <c:pt idx="21">
                  <c:v>Viet Nam(2020-21)</c:v>
                </c:pt>
              </c:strCache>
            </c:strRef>
          </c:cat>
          <c:val>
            <c:numRef>
              <c:f>'Know place to test'!$B$5:$B$26</c:f>
              <c:numCache>
                <c:formatCode>General</c:formatCode>
                <c:ptCount val="22"/>
                <c:pt idx="0">
                  <c:v>29.7</c:v>
                </c:pt>
                <c:pt idx="2">
                  <c:v>76.5</c:v>
                </c:pt>
                <c:pt idx="3">
                  <c:v>59.4</c:v>
                </c:pt>
                <c:pt idx="4">
                  <c:v>60.6</c:v>
                </c:pt>
                <c:pt idx="5">
                  <c:v>85</c:v>
                </c:pt>
                <c:pt idx="6">
                  <c:v>31.4</c:v>
                </c:pt>
                <c:pt idx="7">
                  <c:v>59.5</c:v>
                </c:pt>
                <c:pt idx="8">
                  <c:v>62.6</c:v>
                </c:pt>
                <c:pt idx="9">
                  <c:v>71.099999999999994</c:v>
                </c:pt>
                <c:pt idx="10">
                  <c:v>17.399999999999999</c:v>
                </c:pt>
                <c:pt idx="11">
                  <c:v>12</c:v>
                </c:pt>
                <c:pt idx="12">
                  <c:v>22</c:v>
                </c:pt>
                <c:pt idx="13">
                  <c:v>19.899999999999999</c:v>
                </c:pt>
                <c:pt idx="15">
                  <c:v>63.2</c:v>
                </c:pt>
                <c:pt idx="16">
                  <c:v>19.7</c:v>
                </c:pt>
                <c:pt idx="17">
                  <c:v>75.099999999999994</c:v>
                </c:pt>
                <c:pt idx="18">
                  <c:v>25.9</c:v>
                </c:pt>
                <c:pt idx="19">
                  <c:v>56.2</c:v>
                </c:pt>
                <c:pt idx="20">
                  <c:v>79.7</c:v>
                </c:pt>
                <c:pt idx="21">
                  <c:v>65.8</c:v>
                </c:pt>
              </c:numCache>
            </c:numRef>
          </c:val>
          <c:extLst>
            <c:ext xmlns:c16="http://schemas.microsoft.com/office/drawing/2014/chart" uri="{C3380CC4-5D6E-409C-BE32-E72D297353CC}">
              <c16:uniqueId val="{00000001-3F15-4BCF-9335-8B37D1E72EED}"/>
            </c:ext>
          </c:extLst>
        </c:ser>
        <c:dLbls>
          <c:showLegendKey val="0"/>
          <c:showVal val="0"/>
          <c:showCatName val="0"/>
          <c:showSerName val="0"/>
          <c:showPercent val="0"/>
          <c:showBubbleSize val="0"/>
        </c:dLbls>
        <c:gapWidth val="30"/>
        <c:axId val="46391680"/>
        <c:axId val="46393216"/>
      </c:barChart>
      <c:catAx>
        <c:axId val="46391680"/>
        <c:scaling>
          <c:orientation val="minMax"/>
        </c:scaling>
        <c:delete val="0"/>
        <c:axPos val="b"/>
        <c:numFmt formatCode="General" sourceLinked="1"/>
        <c:majorTickMark val="out"/>
        <c:minorTickMark val="none"/>
        <c:tickLblPos val="nextTo"/>
        <c:crossAx val="46393216"/>
        <c:crosses val="autoZero"/>
        <c:auto val="1"/>
        <c:lblAlgn val="ctr"/>
        <c:lblOffset val="100"/>
        <c:noMultiLvlLbl val="0"/>
      </c:catAx>
      <c:valAx>
        <c:axId val="46393216"/>
        <c:scaling>
          <c:orientation val="minMax"/>
          <c:max val="100"/>
          <c:min val="0"/>
        </c:scaling>
        <c:delete val="0"/>
        <c:axPos val="l"/>
        <c:majorGridlines>
          <c:spPr>
            <a:ln>
              <a:prstDash val="dashDot"/>
            </a:ln>
          </c:spPr>
        </c:majorGridlines>
        <c:title>
          <c:tx>
            <c:rich>
              <a:bodyPr rot="0" vert="horz"/>
              <a:lstStyle/>
              <a:p>
                <a:pPr>
                  <a:defRPr/>
                </a:pPr>
                <a:r>
                  <a:rPr lang="en-US"/>
                  <a:t>%</a:t>
                </a:r>
              </a:p>
            </c:rich>
          </c:tx>
          <c:layout>
            <c:manualLayout>
              <c:xMode val="edge"/>
              <c:yMode val="edge"/>
              <c:x val="4.5045045045045045E-3"/>
              <c:y val="4.4490331565697143E-2"/>
            </c:manualLayout>
          </c:layout>
          <c:overlay val="0"/>
        </c:title>
        <c:numFmt formatCode="General" sourceLinked="1"/>
        <c:majorTickMark val="out"/>
        <c:minorTickMark val="none"/>
        <c:tickLblPos val="nextTo"/>
        <c:crossAx val="46391680"/>
        <c:crosses val="autoZero"/>
        <c:crossBetween val="between"/>
        <c:majorUnit val="20"/>
      </c:valAx>
    </c:plotArea>
    <c:legend>
      <c:legendPos val="t"/>
      <c:layout>
        <c:manualLayout>
          <c:xMode val="edge"/>
          <c:yMode val="edge"/>
          <c:x val="0.41600209153543305"/>
          <c:y val="1.7467248908296942E-2"/>
          <c:w val="0.24742290026246724"/>
          <c:h val="6.2543295625164752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92313172575348"/>
          <c:y val="6.1739618792192461E-2"/>
          <c:w val="0.90162700373750349"/>
          <c:h val="0.45908468864972668"/>
        </c:manualLayout>
      </c:layout>
      <c:barChart>
        <c:barDir val="col"/>
        <c:grouping val="clustered"/>
        <c:varyColors val="0"/>
        <c:ser>
          <c:idx val="1"/>
          <c:order val="0"/>
          <c:tx>
            <c:strRef>
              <c:f>'test + results'!$C$4</c:f>
              <c:strCache>
                <c:ptCount val="1"/>
                <c:pt idx="0">
                  <c:v>Female</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 + results'!$A$5:$A$19</c:f>
              <c:strCache>
                <c:ptCount val="15"/>
                <c:pt idx="0">
                  <c:v>Mongolia (2018)</c:v>
                </c:pt>
                <c:pt idx="1">
                  <c:v>Cambodia(2014)</c:v>
                </c:pt>
                <c:pt idx="2">
                  <c:v>Fiji (2021)</c:v>
                </c:pt>
                <c:pt idx="3">
                  <c:v>PNG (2016-18)</c:v>
                </c:pt>
                <c:pt idx="4">
                  <c:v>Thailand(2019)</c:v>
                </c:pt>
                <c:pt idx="5">
                  <c:v>India (2015-16)</c:v>
                </c:pt>
                <c:pt idx="6">
                  <c:v>Viet Nam(2020-21)</c:v>
                </c:pt>
                <c:pt idx="7">
                  <c:v>Nepal(2019)</c:v>
                </c:pt>
                <c:pt idx="8">
                  <c:v>Lao PDR (2017)</c:v>
                </c:pt>
                <c:pt idx="9">
                  <c:v>Philippines(2017)</c:v>
                </c:pt>
                <c:pt idx="10">
                  <c:v>Afghanistan (2015)</c:v>
                </c:pt>
                <c:pt idx="11">
                  <c:v>Pakistan (2017-18)*</c:v>
                </c:pt>
                <c:pt idx="12">
                  <c:v>Pakistan (2020-21)**</c:v>
                </c:pt>
                <c:pt idx="13">
                  <c:v>Pakistan (2018-19) ***</c:v>
                </c:pt>
                <c:pt idx="14">
                  <c:v>Pakistan (2019) ****</c:v>
                </c:pt>
              </c:strCache>
            </c:strRef>
          </c:cat>
          <c:val>
            <c:numRef>
              <c:f>'test + results'!$C$5:$C$19</c:f>
              <c:numCache>
                <c:formatCode>General</c:formatCode>
                <c:ptCount val="15"/>
                <c:pt idx="0">
                  <c:v>26</c:v>
                </c:pt>
                <c:pt idx="1">
                  <c:v>9.5</c:v>
                </c:pt>
                <c:pt idx="2">
                  <c:v>6.9</c:v>
                </c:pt>
                <c:pt idx="3">
                  <c:v>6.9</c:v>
                </c:pt>
                <c:pt idx="4">
                  <c:v>6.4</c:v>
                </c:pt>
                <c:pt idx="5">
                  <c:v>5.7</c:v>
                </c:pt>
                <c:pt idx="6">
                  <c:v>5.5</c:v>
                </c:pt>
                <c:pt idx="7">
                  <c:v>3.4</c:v>
                </c:pt>
                <c:pt idx="8">
                  <c:v>2.6</c:v>
                </c:pt>
                <c:pt idx="9">
                  <c:v>2.1</c:v>
                </c:pt>
                <c:pt idx="10">
                  <c:v>1.7</c:v>
                </c:pt>
                <c:pt idx="11">
                  <c:v>0.8</c:v>
                </c:pt>
                <c:pt idx="12">
                  <c:v>0.5</c:v>
                </c:pt>
                <c:pt idx="13">
                  <c:v>0.4</c:v>
                </c:pt>
                <c:pt idx="14">
                  <c:v>0.2</c:v>
                </c:pt>
              </c:numCache>
            </c:numRef>
          </c:val>
          <c:extLst>
            <c:ext xmlns:c16="http://schemas.microsoft.com/office/drawing/2014/chart" uri="{C3380CC4-5D6E-409C-BE32-E72D297353CC}">
              <c16:uniqueId val="{00000000-2B56-43AB-B48E-09CDD478658D}"/>
            </c:ext>
          </c:extLst>
        </c:ser>
        <c:ser>
          <c:idx val="0"/>
          <c:order val="1"/>
          <c:tx>
            <c:strRef>
              <c:f>'test + results'!$B$4</c:f>
              <c:strCache>
                <c:ptCount val="1"/>
                <c:pt idx="0">
                  <c:v>Male</c:v>
                </c:pt>
              </c:strCache>
            </c:strRef>
          </c:tx>
          <c:spPr>
            <a:solidFill>
              <a:srgbClr val="00AEEF"/>
            </a:solidFill>
            <a:ln>
              <a:noFill/>
            </a:ln>
          </c:spPr>
          <c:invertIfNegative val="0"/>
          <c:cat>
            <c:strRef>
              <c:f>'test + results'!$A$5:$A$19</c:f>
              <c:strCache>
                <c:ptCount val="15"/>
                <c:pt idx="0">
                  <c:v>Mongolia (2018)</c:v>
                </c:pt>
                <c:pt idx="1">
                  <c:v>Cambodia(2014)</c:v>
                </c:pt>
                <c:pt idx="2">
                  <c:v>Fiji (2021)</c:v>
                </c:pt>
                <c:pt idx="3">
                  <c:v>PNG (2016-18)</c:v>
                </c:pt>
                <c:pt idx="4">
                  <c:v>Thailand(2019)</c:v>
                </c:pt>
                <c:pt idx="5">
                  <c:v>India (2015-16)</c:v>
                </c:pt>
                <c:pt idx="6">
                  <c:v>Viet Nam(2020-21)</c:v>
                </c:pt>
                <c:pt idx="7">
                  <c:v>Nepal(2019)</c:v>
                </c:pt>
                <c:pt idx="8">
                  <c:v>Lao PDR (2017)</c:v>
                </c:pt>
                <c:pt idx="9">
                  <c:v>Philippines(2017)</c:v>
                </c:pt>
                <c:pt idx="10">
                  <c:v>Afghanistan (2015)</c:v>
                </c:pt>
                <c:pt idx="11">
                  <c:v>Pakistan (2017-18)*</c:v>
                </c:pt>
                <c:pt idx="12">
                  <c:v>Pakistan (2020-21)**</c:v>
                </c:pt>
                <c:pt idx="13">
                  <c:v>Pakistan (2018-19) ***</c:v>
                </c:pt>
                <c:pt idx="14">
                  <c:v>Pakistan (2019) ****</c:v>
                </c:pt>
              </c:strCache>
            </c:strRef>
          </c:cat>
          <c:val>
            <c:numRef>
              <c:f>'test + results'!$B$5:$B$19</c:f>
              <c:numCache>
                <c:formatCode>General</c:formatCode>
                <c:ptCount val="15"/>
                <c:pt idx="0">
                  <c:v>16.8</c:v>
                </c:pt>
                <c:pt idx="1">
                  <c:v>8.6999999999999993</c:v>
                </c:pt>
                <c:pt idx="2">
                  <c:v>3.9</c:v>
                </c:pt>
                <c:pt idx="3">
                  <c:v>5.9</c:v>
                </c:pt>
                <c:pt idx="4">
                  <c:v>4.3</c:v>
                </c:pt>
                <c:pt idx="5">
                  <c:v>3.1</c:v>
                </c:pt>
                <c:pt idx="6">
                  <c:v>9.3000000000000007</c:v>
                </c:pt>
                <c:pt idx="7">
                  <c:v>3.4</c:v>
                </c:pt>
                <c:pt idx="8">
                  <c:v>2</c:v>
                </c:pt>
                <c:pt idx="10">
                  <c:v>0.4</c:v>
                </c:pt>
                <c:pt idx="11">
                  <c:v>1.8</c:v>
                </c:pt>
                <c:pt idx="12">
                  <c:v>1.2</c:v>
                </c:pt>
                <c:pt idx="13">
                  <c:v>1.2</c:v>
                </c:pt>
                <c:pt idx="14">
                  <c:v>1</c:v>
                </c:pt>
              </c:numCache>
            </c:numRef>
          </c:val>
          <c:extLst>
            <c:ext xmlns:c16="http://schemas.microsoft.com/office/drawing/2014/chart" uri="{C3380CC4-5D6E-409C-BE32-E72D297353CC}">
              <c16:uniqueId val="{00000001-2B56-43AB-B48E-09CDD478658D}"/>
            </c:ext>
          </c:extLst>
        </c:ser>
        <c:dLbls>
          <c:showLegendKey val="0"/>
          <c:showVal val="0"/>
          <c:showCatName val="0"/>
          <c:showSerName val="0"/>
          <c:showPercent val="0"/>
          <c:showBubbleSize val="0"/>
        </c:dLbls>
        <c:gapWidth val="30"/>
        <c:axId val="46391680"/>
        <c:axId val="46393216"/>
      </c:barChart>
      <c:catAx>
        <c:axId val="46391680"/>
        <c:scaling>
          <c:orientation val="minMax"/>
        </c:scaling>
        <c:delete val="0"/>
        <c:axPos val="b"/>
        <c:numFmt formatCode="General" sourceLinked="1"/>
        <c:majorTickMark val="out"/>
        <c:minorTickMark val="none"/>
        <c:tickLblPos val="nextTo"/>
        <c:crossAx val="46393216"/>
        <c:crosses val="autoZero"/>
        <c:auto val="1"/>
        <c:lblAlgn val="ctr"/>
        <c:lblOffset val="100"/>
        <c:noMultiLvlLbl val="0"/>
      </c:catAx>
      <c:valAx>
        <c:axId val="46393216"/>
        <c:scaling>
          <c:orientation val="minMax"/>
          <c:max val="100"/>
          <c:min val="0"/>
        </c:scaling>
        <c:delete val="0"/>
        <c:axPos val="l"/>
        <c:title>
          <c:tx>
            <c:rich>
              <a:bodyPr rot="0" vert="horz"/>
              <a:lstStyle/>
              <a:p>
                <a:pPr>
                  <a:defRPr/>
                </a:pPr>
                <a:r>
                  <a:rPr lang="en-US"/>
                  <a:t>%</a:t>
                </a:r>
              </a:p>
            </c:rich>
          </c:tx>
          <c:layout>
            <c:manualLayout>
              <c:xMode val="edge"/>
              <c:yMode val="edge"/>
              <c:x val="4.5045045045045045E-3"/>
              <c:y val="4.4490331565697143E-2"/>
            </c:manualLayout>
          </c:layout>
          <c:overlay val="0"/>
        </c:title>
        <c:numFmt formatCode="General" sourceLinked="1"/>
        <c:majorTickMark val="out"/>
        <c:minorTickMark val="none"/>
        <c:tickLblPos val="nextTo"/>
        <c:crossAx val="46391680"/>
        <c:crosses val="autoZero"/>
        <c:crossBetween val="between"/>
        <c:majorUnit val="20"/>
      </c:valAx>
    </c:plotArea>
    <c:legend>
      <c:legendPos val="r"/>
      <c:layout>
        <c:manualLayout>
          <c:xMode val="edge"/>
          <c:yMode val="edge"/>
          <c:x val="0.43933181909953561"/>
          <c:y val="7.7548166741165324E-4"/>
          <c:w val="0.28374510397738745"/>
          <c:h val="0.1250865912503295"/>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98193845016233E-2"/>
          <c:y val="8.0487171246451342E-2"/>
          <c:w val="0.90162700373750349"/>
          <c:h val="0.78282803443749083"/>
        </c:manualLayout>
      </c:layout>
      <c:barChart>
        <c:barDir val="col"/>
        <c:grouping val="clustered"/>
        <c:varyColors val="0"/>
        <c:ser>
          <c:idx val="0"/>
          <c:order val="0"/>
          <c:tx>
            <c:strRef>
              <c:f>'test + results'!$C$2</c:f>
              <c:strCache>
                <c:ptCount val="1"/>
                <c:pt idx="0">
                  <c:v>Female</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 + results'!$A$3:$A$6</c:f>
              <c:strCache>
                <c:ptCount val="4"/>
                <c:pt idx="0">
                  <c:v>Kiribati (2018-19)</c:v>
                </c:pt>
                <c:pt idx="1">
                  <c:v>Samoa (2019-20)</c:v>
                </c:pt>
                <c:pt idx="2">
                  <c:v>Tonga(2019)</c:v>
                </c:pt>
                <c:pt idx="3">
                  <c:v>Tuvalu (2019-20)</c:v>
                </c:pt>
              </c:strCache>
            </c:strRef>
          </c:cat>
          <c:val>
            <c:numRef>
              <c:f>'test + results'!$C$3:$C$6</c:f>
              <c:numCache>
                <c:formatCode>General</c:formatCode>
                <c:ptCount val="4"/>
                <c:pt idx="0">
                  <c:v>2.6</c:v>
                </c:pt>
                <c:pt idx="1">
                  <c:v>1.8</c:v>
                </c:pt>
                <c:pt idx="2">
                  <c:v>3.4</c:v>
                </c:pt>
                <c:pt idx="3">
                  <c:v>7.9</c:v>
                </c:pt>
              </c:numCache>
            </c:numRef>
          </c:val>
          <c:extLst>
            <c:ext xmlns:c16="http://schemas.microsoft.com/office/drawing/2014/chart" uri="{C3380CC4-5D6E-409C-BE32-E72D297353CC}">
              <c16:uniqueId val="{00000000-D4AA-485E-A25E-258B7FD2553F}"/>
            </c:ext>
          </c:extLst>
        </c:ser>
        <c:ser>
          <c:idx val="1"/>
          <c:order val="1"/>
          <c:tx>
            <c:strRef>
              <c:f>'test + results'!$B$2</c:f>
              <c:strCache>
                <c:ptCount val="1"/>
                <c:pt idx="0">
                  <c:v>Male</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 + results'!$A$3:$A$6</c:f>
              <c:strCache>
                <c:ptCount val="4"/>
                <c:pt idx="0">
                  <c:v>Kiribati (2018-19)</c:v>
                </c:pt>
                <c:pt idx="1">
                  <c:v>Samoa (2019-20)</c:v>
                </c:pt>
                <c:pt idx="2">
                  <c:v>Tonga(2019)</c:v>
                </c:pt>
                <c:pt idx="3">
                  <c:v>Tuvalu (2019-20)</c:v>
                </c:pt>
              </c:strCache>
            </c:strRef>
          </c:cat>
          <c:val>
            <c:numRef>
              <c:f>'test + results'!$B$3:$B$6</c:f>
              <c:numCache>
                <c:formatCode>General</c:formatCode>
                <c:ptCount val="4"/>
                <c:pt idx="0">
                  <c:v>6.9</c:v>
                </c:pt>
                <c:pt idx="1">
                  <c:v>1</c:v>
                </c:pt>
                <c:pt idx="2">
                  <c:v>3.6</c:v>
                </c:pt>
                <c:pt idx="3">
                  <c:v>6.9</c:v>
                </c:pt>
              </c:numCache>
            </c:numRef>
          </c:val>
          <c:extLst>
            <c:ext xmlns:c16="http://schemas.microsoft.com/office/drawing/2014/chart" uri="{C3380CC4-5D6E-409C-BE32-E72D297353CC}">
              <c16:uniqueId val="{00000001-D4AA-485E-A25E-258B7FD2553F}"/>
            </c:ext>
          </c:extLst>
        </c:ser>
        <c:dLbls>
          <c:showLegendKey val="0"/>
          <c:showVal val="0"/>
          <c:showCatName val="0"/>
          <c:showSerName val="0"/>
          <c:showPercent val="0"/>
          <c:showBubbleSize val="0"/>
        </c:dLbls>
        <c:gapWidth val="30"/>
        <c:axId val="234219392"/>
        <c:axId val="234324352"/>
      </c:barChart>
      <c:catAx>
        <c:axId val="234219392"/>
        <c:scaling>
          <c:orientation val="minMax"/>
        </c:scaling>
        <c:delete val="0"/>
        <c:axPos val="b"/>
        <c:numFmt formatCode="General" sourceLinked="1"/>
        <c:majorTickMark val="out"/>
        <c:minorTickMark val="none"/>
        <c:tickLblPos val="nextTo"/>
        <c:crossAx val="234324352"/>
        <c:crosses val="autoZero"/>
        <c:auto val="1"/>
        <c:lblAlgn val="ctr"/>
        <c:lblOffset val="100"/>
        <c:noMultiLvlLbl val="0"/>
      </c:catAx>
      <c:valAx>
        <c:axId val="234324352"/>
        <c:scaling>
          <c:orientation val="minMax"/>
          <c:max val="100"/>
          <c:min val="0"/>
        </c:scaling>
        <c:delete val="0"/>
        <c:axPos val="l"/>
        <c:title>
          <c:tx>
            <c:rich>
              <a:bodyPr rot="0" vert="horz"/>
              <a:lstStyle/>
              <a:p>
                <a:pPr>
                  <a:defRPr/>
                </a:pPr>
                <a:r>
                  <a:rPr lang="en-US"/>
                  <a:t>%</a:t>
                </a:r>
              </a:p>
            </c:rich>
          </c:tx>
          <c:layout>
            <c:manualLayout>
              <c:xMode val="edge"/>
              <c:yMode val="edge"/>
              <c:x val="5.2481824727661252E-4"/>
              <c:y val="3.9896003565592038E-2"/>
            </c:manualLayout>
          </c:layout>
          <c:overlay val="0"/>
        </c:title>
        <c:numFmt formatCode="General" sourceLinked="1"/>
        <c:majorTickMark val="out"/>
        <c:minorTickMark val="none"/>
        <c:tickLblPos val="nextTo"/>
        <c:crossAx val="234219392"/>
        <c:crosses val="autoZero"/>
        <c:crossBetween val="between"/>
        <c:majorUnit val="10"/>
      </c:valAx>
    </c:plotArea>
    <c:legend>
      <c:legendPos val="t"/>
      <c:layout>
        <c:manualLayout>
          <c:xMode val="edge"/>
          <c:yMode val="edge"/>
          <c:x val="0.72034322069573942"/>
          <c:y val="6.0185185185185182E-2"/>
          <c:w val="0.19372490600837058"/>
          <c:h val="7.3073544378381275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84113060428852"/>
          <c:y val="6.130760681941784E-2"/>
          <c:w val="0.64945662768031187"/>
          <c:h val="0.70187720771214834"/>
        </c:manualLayout>
      </c:layout>
      <c:areaChart>
        <c:grouping val="standard"/>
        <c:varyColors val="0"/>
        <c:ser>
          <c:idx val="1"/>
          <c:order val="0"/>
          <c:tx>
            <c:strRef>
              <c:f>Women!$O$2</c:f>
              <c:strCache>
                <c:ptCount val="1"/>
                <c:pt idx="0">
                  <c:v>upper</c:v>
                </c:pt>
              </c:strCache>
            </c:strRef>
          </c:tx>
          <c:spPr>
            <a:solidFill>
              <a:srgbClr val="00A99A">
                <a:alpha val="40000"/>
              </a:srgbClr>
            </a:solidFill>
            <a:ln w="44450">
              <a:noFill/>
            </a:ln>
          </c:spPr>
          <c:cat>
            <c:numRef>
              <c:f>Women!$N$3:$N$33</c:f>
              <c:numCache>
                <c:formatCode>General</c:formatCode>
                <c:ptCount val="31"/>
                <c:pt idx="0">
                  <c:v>1990</c:v>
                </c:pt>
                <c:pt idx="10">
                  <c:v>2000</c:v>
                </c:pt>
                <c:pt idx="20">
                  <c:v>2010</c:v>
                </c:pt>
                <c:pt idx="30">
                  <c:v>2020</c:v>
                </c:pt>
              </c:numCache>
            </c:numRef>
          </c:cat>
          <c:val>
            <c:numRef>
              <c:f>Women!$O$3:$O$33</c:f>
              <c:numCache>
                <c:formatCode>_(* #,##0_);_(* \(#,##0\);_(* "-"??_);_(@_)</c:formatCode>
                <c:ptCount val="31"/>
                <c:pt idx="0">
                  <c:v>115299.8118</c:v>
                </c:pt>
                <c:pt idx="1">
                  <c:v>147089.78279999999</c:v>
                </c:pt>
                <c:pt idx="2">
                  <c:v>177205.73259999999</c:v>
                </c:pt>
                <c:pt idx="3">
                  <c:v>201236.3879</c:v>
                </c:pt>
                <c:pt idx="4">
                  <c:v>270473.78080000001</c:v>
                </c:pt>
                <c:pt idx="5">
                  <c:v>294011.93910000002</c:v>
                </c:pt>
                <c:pt idx="6">
                  <c:v>312575.53000000003</c:v>
                </c:pt>
                <c:pt idx="7">
                  <c:v>325515.12359999999</c:v>
                </c:pt>
                <c:pt idx="8">
                  <c:v>323733.54259999999</c:v>
                </c:pt>
                <c:pt idx="9">
                  <c:v>296280.75839999999</c:v>
                </c:pt>
                <c:pt idx="10">
                  <c:v>258833.02299999999</c:v>
                </c:pt>
                <c:pt idx="11">
                  <c:v>227316.3737</c:v>
                </c:pt>
                <c:pt idx="12">
                  <c:v>205481.58249999999</c:v>
                </c:pt>
                <c:pt idx="13">
                  <c:v>186353.8046</c:v>
                </c:pt>
                <c:pt idx="14">
                  <c:v>174767.4191</c:v>
                </c:pt>
                <c:pt idx="15">
                  <c:v>165323.46309999999</c:v>
                </c:pt>
                <c:pt idx="16">
                  <c:v>155039.74160000001</c:v>
                </c:pt>
                <c:pt idx="17">
                  <c:v>147924.16750000001</c:v>
                </c:pt>
                <c:pt idx="18">
                  <c:v>139201.19680000001</c:v>
                </c:pt>
                <c:pt idx="19">
                  <c:v>133748.98360000001</c:v>
                </c:pt>
                <c:pt idx="20">
                  <c:v>130365.6483</c:v>
                </c:pt>
                <c:pt idx="21">
                  <c:v>126261.37940000001</c:v>
                </c:pt>
                <c:pt idx="22">
                  <c:v>122262.6306</c:v>
                </c:pt>
                <c:pt idx="23">
                  <c:v>118070.5932</c:v>
                </c:pt>
                <c:pt idx="24">
                  <c:v>113968.371</c:v>
                </c:pt>
                <c:pt idx="25">
                  <c:v>110403.40059999999</c:v>
                </c:pt>
                <c:pt idx="26">
                  <c:v>106685.6364</c:v>
                </c:pt>
                <c:pt idx="27">
                  <c:v>102292.5036</c:v>
                </c:pt>
                <c:pt idx="28">
                  <c:v>98351.529989999995</c:v>
                </c:pt>
                <c:pt idx="29">
                  <c:v>93820.237789999999</c:v>
                </c:pt>
                <c:pt idx="30">
                  <c:v>91213.647649999999</c:v>
                </c:pt>
              </c:numCache>
            </c:numRef>
          </c:val>
          <c:extLst>
            <c:ext xmlns:c16="http://schemas.microsoft.com/office/drawing/2014/chart" uri="{C3380CC4-5D6E-409C-BE32-E72D297353CC}">
              <c16:uniqueId val="{00000000-EC3B-47C4-9CF8-2616BCD7EDF7}"/>
            </c:ext>
          </c:extLst>
        </c:ser>
        <c:ser>
          <c:idx val="0"/>
          <c:order val="2"/>
          <c:tx>
            <c:strRef>
              <c:f>Women!$Q$2</c:f>
              <c:strCache>
                <c:ptCount val="1"/>
                <c:pt idx="0">
                  <c:v>lower</c:v>
                </c:pt>
              </c:strCache>
            </c:strRef>
          </c:tx>
          <c:spPr>
            <a:solidFill>
              <a:sysClr val="window" lastClr="FFFFFF"/>
            </a:solidFill>
            <a:ln>
              <a:noFill/>
            </a:ln>
          </c:spPr>
          <c:cat>
            <c:numRef>
              <c:f>Women!$N$3:$N$33</c:f>
              <c:numCache>
                <c:formatCode>General</c:formatCode>
                <c:ptCount val="31"/>
                <c:pt idx="0">
                  <c:v>1990</c:v>
                </c:pt>
                <c:pt idx="10">
                  <c:v>2000</c:v>
                </c:pt>
                <c:pt idx="20">
                  <c:v>2010</c:v>
                </c:pt>
                <c:pt idx="30">
                  <c:v>2020</c:v>
                </c:pt>
              </c:numCache>
            </c:numRef>
          </c:cat>
          <c:val>
            <c:numRef>
              <c:f>Women!$Q$3:$Q$33</c:f>
              <c:numCache>
                <c:formatCode>_(* #,##0_);_(* \(#,##0\);_(* "-"??_);_(@_)</c:formatCode>
                <c:ptCount val="31"/>
                <c:pt idx="0">
                  <c:v>59053.077949999999</c:v>
                </c:pt>
                <c:pt idx="1">
                  <c:v>75334.94008</c:v>
                </c:pt>
                <c:pt idx="2">
                  <c:v>90759.419099999999</c:v>
                </c:pt>
                <c:pt idx="3">
                  <c:v>103067.1942</c:v>
                </c:pt>
                <c:pt idx="4">
                  <c:v>138528.4938</c:v>
                </c:pt>
                <c:pt idx="5">
                  <c:v>150584.0269</c:v>
                </c:pt>
                <c:pt idx="6">
                  <c:v>160091.73689999999</c:v>
                </c:pt>
                <c:pt idx="7">
                  <c:v>166719.0056</c:v>
                </c:pt>
                <c:pt idx="8">
                  <c:v>165806.5337</c:v>
                </c:pt>
                <c:pt idx="9">
                  <c:v>151746.04749999999</c:v>
                </c:pt>
                <c:pt idx="10">
                  <c:v>132566.44959999999</c:v>
                </c:pt>
                <c:pt idx="11">
                  <c:v>116424.57460000001</c:v>
                </c:pt>
                <c:pt idx="12">
                  <c:v>105241.4546</c:v>
                </c:pt>
                <c:pt idx="13">
                  <c:v>95444.785010000007</c:v>
                </c:pt>
                <c:pt idx="14">
                  <c:v>89510.588659999994</c:v>
                </c:pt>
                <c:pt idx="15">
                  <c:v>84673.679870000007</c:v>
                </c:pt>
                <c:pt idx="16">
                  <c:v>79406.668579999998</c:v>
                </c:pt>
                <c:pt idx="17">
                  <c:v>75762.286680000005</c:v>
                </c:pt>
                <c:pt idx="18">
                  <c:v>71294.644780000002</c:v>
                </c:pt>
                <c:pt idx="19">
                  <c:v>68502.186000000002</c:v>
                </c:pt>
                <c:pt idx="20">
                  <c:v>66769.343959999998</c:v>
                </c:pt>
                <c:pt idx="21">
                  <c:v>64667.26152</c:v>
                </c:pt>
                <c:pt idx="22">
                  <c:v>62619.223230000003</c:v>
                </c:pt>
                <c:pt idx="23">
                  <c:v>60472.188399999999</c:v>
                </c:pt>
                <c:pt idx="24">
                  <c:v>58371.15423</c:v>
                </c:pt>
                <c:pt idx="25">
                  <c:v>56545.284140000003</c:v>
                </c:pt>
                <c:pt idx="26">
                  <c:v>54641.157749999998</c:v>
                </c:pt>
                <c:pt idx="27">
                  <c:v>52391.127930000002</c:v>
                </c:pt>
                <c:pt idx="28">
                  <c:v>50372.680379999998</c:v>
                </c:pt>
                <c:pt idx="29">
                  <c:v>48051.889499999997</c:v>
                </c:pt>
                <c:pt idx="30">
                  <c:v>46716.87283</c:v>
                </c:pt>
              </c:numCache>
            </c:numRef>
          </c:val>
          <c:extLst>
            <c:ext xmlns:c16="http://schemas.microsoft.com/office/drawing/2014/chart" uri="{C3380CC4-5D6E-409C-BE32-E72D297353CC}">
              <c16:uniqueId val="{00000001-EC3B-47C4-9CF8-2616BCD7EDF7}"/>
            </c:ext>
          </c:extLst>
        </c:ser>
        <c:dLbls>
          <c:showLegendKey val="0"/>
          <c:showVal val="0"/>
          <c:showCatName val="0"/>
          <c:showSerName val="0"/>
          <c:showPercent val="0"/>
          <c:showBubbleSize val="0"/>
        </c:dLbls>
        <c:axId val="213947520"/>
        <c:axId val="213949056"/>
      </c:areaChart>
      <c:lineChart>
        <c:grouping val="standard"/>
        <c:varyColors val="0"/>
        <c:ser>
          <c:idx val="2"/>
          <c:order val="1"/>
          <c:tx>
            <c:strRef>
              <c:f>Women!$P$2</c:f>
              <c:strCache>
                <c:ptCount val="1"/>
                <c:pt idx="0">
                  <c:v>New HIV infections</c:v>
                </c:pt>
              </c:strCache>
            </c:strRef>
          </c:tx>
          <c:spPr>
            <a:ln w="38100">
              <a:solidFill>
                <a:srgbClr val="00A99A"/>
              </a:solidFill>
            </a:ln>
          </c:spPr>
          <c:marker>
            <c:symbol val="none"/>
          </c:marker>
          <c:dLbls>
            <c:dLbl>
              <c:idx val="30"/>
              <c:tx>
                <c:rich>
                  <a:bodyPr/>
                  <a:lstStyle/>
                  <a:p>
                    <a:r>
                      <a:rPr lang="en-US" dirty="0"/>
                      <a:t>69 000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C3B-47C4-9CF8-2616BCD7ED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Women!$N$3:$N$33</c:f>
              <c:numCache>
                <c:formatCode>General</c:formatCode>
                <c:ptCount val="31"/>
                <c:pt idx="0">
                  <c:v>1990</c:v>
                </c:pt>
                <c:pt idx="10">
                  <c:v>2000</c:v>
                </c:pt>
                <c:pt idx="20">
                  <c:v>2010</c:v>
                </c:pt>
                <c:pt idx="30">
                  <c:v>2020</c:v>
                </c:pt>
              </c:numCache>
            </c:numRef>
          </c:cat>
          <c:val>
            <c:numRef>
              <c:f>Women!$P$3:$P$33</c:f>
              <c:numCache>
                <c:formatCode>_(* #,##0_);_(* \(#,##0\);_(* "-"??_);_(@_)</c:formatCode>
                <c:ptCount val="31"/>
                <c:pt idx="0">
                  <c:v>86814</c:v>
                </c:pt>
                <c:pt idx="1">
                  <c:v>110762</c:v>
                </c:pt>
                <c:pt idx="2">
                  <c:v>133446</c:v>
                </c:pt>
                <c:pt idx="3">
                  <c:v>151547</c:v>
                </c:pt>
                <c:pt idx="4">
                  <c:v>203706</c:v>
                </c:pt>
                <c:pt idx="5">
                  <c:v>221437</c:v>
                </c:pt>
                <c:pt idx="6">
                  <c:v>235422</c:v>
                </c:pt>
                <c:pt idx="7">
                  <c:v>245169</c:v>
                </c:pt>
                <c:pt idx="8">
                  <c:v>243823</c:v>
                </c:pt>
                <c:pt idx="9">
                  <c:v>223138</c:v>
                </c:pt>
                <c:pt idx="10">
                  <c:v>194921</c:v>
                </c:pt>
                <c:pt idx="11">
                  <c:v>171172</c:v>
                </c:pt>
                <c:pt idx="12">
                  <c:v>154718</c:v>
                </c:pt>
                <c:pt idx="13">
                  <c:v>140305</c:v>
                </c:pt>
                <c:pt idx="14">
                  <c:v>131571</c:v>
                </c:pt>
                <c:pt idx="15">
                  <c:v>124450</c:v>
                </c:pt>
                <c:pt idx="16">
                  <c:v>116702</c:v>
                </c:pt>
                <c:pt idx="17">
                  <c:v>111335</c:v>
                </c:pt>
                <c:pt idx="18">
                  <c:v>104764</c:v>
                </c:pt>
                <c:pt idx="19">
                  <c:v>100650</c:v>
                </c:pt>
                <c:pt idx="20">
                  <c:v>98098</c:v>
                </c:pt>
                <c:pt idx="21">
                  <c:v>95001</c:v>
                </c:pt>
                <c:pt idx="22">
                  <c:v>91987</c:v>
                </c:pt>
                <c:pt idx="23">
                  <c:v>88825</c:v>
                </c:pt>
                <c:pt idx="24">
                  <c:v>85730</c:v>
                </c:pt>
                <c:pt idx="25">
                  <c:v>83043</c:v>
                </c:pt>
                <c:pt idx="26">
                  <c:v>80238</c:v>
                </c:pt>
                <c:pt idx="27">
                  <c:v>76925</c:v>
                </c:pt>
                <c:pt idx="28">
                  <c:v>73951</c:v>
                </c:pt>
                <c:pt idx="29">
                  <c:v>70537</c:v>
                </c:pt>
                <c:pt idx="30">
                  <c:v>68571</c:v>
                </c:pt>
              </c:numCache>
            </c:numRef>
          </c:val>
          <c:smooth val="0"/>
          <c:extLst>
            <c:ext xmlns:c16="http://schemas.microsoft.com/office/drawing/2014/chart" uri="{C3380CC4-5D6E-409C-BE32-E72D297353CC}">
              <c16:uniqueId val="{00000003-EC3B-47C4-9CF8-2616BCD7EDF7}"/>
            </c:ext>
          </c:extLst>
        </c:ser>
        <c:dLbls>
          <c:showLegendKey val="0"/>
          <c:showVal val="0"/>
          <c:showCatName val="0"/>
          <c:showSerName val="0"/>
          <c:showPercent val="0"/>
          <c:showBubbleSize val="0"/>
        </c:dLbls>
        <c:marker val="1"/>
        <c:smooth val="0"/>
        <c:axId val="213947520"/>
        <c:axId val="213949056"/>
      </c:lineChart>
      <c:catAx>
        <c:axId val="213947520"/>
        <c:scaling>
          <c:orientation val="minMax"/>
        </c:scaling>
        <c:delete val="0"/>
        <c:axPos val="b"/>
        <c:numFmt formatCode="General" sourceLinked="0"/>
        <c:majorTickMark val="none"/>
        <c:minorTickMark val="none"/>
        <c:tickLblPos val="nextTo"/>
        <c:crossAx val="213949056"/>
        <c:crosses val="autoZero"/>
        <c:auto val="1"/>
        <c:lblAlgn val="ctr"/>
        <c:lblOffset val="100"/>
        <c:noMultiLvlLbl val="0"/>
      </c:catAx>
      <c:valAx>
        <c:axId val="213949056"/>
        <c:scaling>
          <c:orientation val="minMax"/>
          <c:min val="0"/>
        </c:scaling>
        <c:delete val="0"/>
        <c:axPos val="l"/>
        <c:title>
          <c:tx>
            <c:rich>
              <a:bodyPr rot="-5400000" vert="horz"/>
              <a:lstStyle/>
              <a:p>
                <a:pPr>
                  <a:defRPr/>
                </a:pPr>
                <a:r>
                  <a:rPr lang="en-US"/>
                  <a:t>Number</a:t>
                </a:r>
              </a:p>
            </c:rich>
          </c:tx>
          <c:overlay val="0"/>
        </c:title>
        <c:numFmt formatCode="#,##0" sourceLinked="0"/>
        <c:majorTickMark val="out"/>
        <c:minorTickMark val="none"/>
        <c:tickLblPos val="nextTo"/>
        <c:crossAx val="213947520"/>
        <c:crosses val="autoZero"/>
        <c:crossBetween val="between"/>
        <c:majorUnit val="100000"/>
      </c:valAx>
    </c:plotArea>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655750487329437"/>
          <c:y val="6.130760681941784E-2"/>
          <c:w val="0.66104385964912282"/>
          <c:h val="0.70187720771214834"/>
        </c:manualLayout>
      </c:layout>
      <c:areaChart>
        <c:grouping val="standard"/>
        <c:varyColors val="0"/>
        <c:ser>
          <c:idx val="1"/>
          <c:order val="0"/>
          <c:tx>
            <c:strRef>
              <c:f>Women!$B$2</c:f>
              <c:strCache>
                <c:ptCount val="1"/>
                <c:pt idx="0">
                  <c:v>upper</c:v>
                </c:pt>
              </c:strCache>
            </c:strRef>
          </c:tx>
          <c:spPr>
            <a:solidFill>
              <a:srgbClr val="CDC884">
                <a:alpha val="40000"/>
              </a:srgbClr>
            </a:solidFill>
            <a:ln w="44450">
              <a:noFill/>
            </a:ln>
          </c:spPr>
          <c:cat>
            <c:numRef>
              <c:f>Women!$A$3:$A$33</c:f>
              <c:numCache>
                <c:formatCode>General</c:formatCode>
                <c:ptCount val="31"/>
                <c:pt idx="0">
                  <c:v>1990</c:v>
                </c:pt>
                <c:pt idx="10">
                  <c:v>2000</c:v>
                </c:pt>
                <c:pt idx="20">
                  <c:v>2010</c:v>
                </c:pt>
                <c:pt idx="30">
                  <c:v>2020</c:v>
                </c:pt>
              </c:numCache>
            </c:numRef>
          </c:cat>
          <c:val>
            <c:numRef>
              <c:f>Women!$B$3:$B$33</c:f>
              <c:numCache>
                <c:formatCode>_(* #,##0_);_(* \(#,##0\);_(* "-"??_);_(@_)</c:formatCode>
                <c:ptCount val="31"/>
                <c:pt idx="0">
                  <c:v>4237.4098199999999</c:v>
                </c:pt>
                <c:pt idx="1">
                  <c:v>7278.6077100000002</c:v>
                </c:pt>
                <c:pt idx="2">
                  <c:v>11736.205830000001</c:v>
                </c:pt>
                <c:pt idx="3">
                  <c:v>17860.445400000001</c:v>
                </c:pt>
                <c:pt idx="4">
                  <c:v>25835.52909</c:v>
                </c:pt>
                <c:pt idx="5">
                  <c:v>36680.568509999997</c:v>
                </c:pt>
                <c:pt idx="6">
                  <c:v>49978.983910000003</c:v>
                </c:pt>
                <c:pt idx="7">
                  <c:v>65743.763659999997</c:v>
                </c:pt>
                <c:pt idx="8">
                  <c:v>83991.009300000005</c:v>
                </c:pt>
                <c:pt idx="9">
                  <c:v>104238.0291</c:v>
                </c:pt>
                <c:pt idx="10">
                  <c:v>125601.3594</c:v>
                </c:pt>
                <c:pt idx="11">
                  <c:v>146885.76379999999</c:v>
                </c:pt>
                <c:pt idx="12">
                  <c:v>166829.201</c:v>
                </c:pt>
                <c:pt idx="13">
                  <c:v>183655.2548</c:v>
                </c:pt>
                <c:pt idx="14">
                  <c:v>197111.2219</c:v>
                </c:pt>
                <c:pt idx="15">
                  <c:v>202620.19</c:v>
                </c:pt>
                <c:pt idx="16">
                  <c:v>199506.62479999999</c:v>
                </c:pt>
                <c:pt idx="17">
                  <c:v>194475.56969999999</c:v>
                </c:pt>
                <c:pt idx="18">
                  <c:v>180611.769</c:v>
                </c:pt>
                <c:pt idx="19">
                  <c:v>165574.0533</c:v>
                </c:pt>
                <c:pt idx="20">
                  <c:v>151055.51879999999</c:v>
                </c:pt>
                <c:pt idx="21">
                  <c:v>138977.1231</c:v>
                </c:pt>
                <c:pt idx="22">
                  <c:v>129420.712</c:v>
                </c:pt>
                <c:pt idx="23">
                  <c:v>115913.3495</c:v>
                </c:pt>
                <c:pt idx="24">
                  <c:v>102758.2856</c:v>
                </c:pt>
                <c:pt idx="25">
                  <c:v>99731.363790000003</c:v>
                </c:pt>
                <c:pt idx="26">
                  <c:v>94740.977289999995</c:v>
                </c:pt>
                <c:pt idx="27">
                  <c:v>84962.517959999997</c:v>
                </c:pt>
                <c:pt idx="28">
                  <c:v>74155.929000000004</c:v>
                </c:pt>
                <c:pt idx="29">
                  <c:v>67146.945720000003</c:v>
                </c:pt>
                <c:pt idx="30">
                  <c:v>59735.206910000001</c:v>
                </c:pt>
              </c:numCache>
            </c:numRef>
          </c:val>
          <c:extLst>
            <c:ext xmlns:c16="http://schemas.microsoft.com/office/drawing/2014/chart" uri="{C3380CC4-5D6E-409C-BE32-E72D297353CC}">
              <c16:uniqueId val="{00000000-DFC0-4702-952E-1C5BCBB6566C}"/>
            </c:ext>
          </c:extLst>
        </c:ser>
        <c:ser>
          <c:idx val="0"/>
          <c:order val="2"/>
          <c:tx>
            <c:strRef>
              <c:f>Women!$D$2</c:f>
              <c:strCache>
                <c:ptCount val="1"/>
                <c:pt idx="0">
                  <c:v>lower</c:v>
                </c:pt>
              </c:strCache>
            </c:strRef>
          </c:tx>
          <c:spPr>
            <a:solidFill>
              <a:sysClr val="window" lastClr="FFFFFF"/>
            </a:solidFill>
            <a:ln>
              <a:noFill/>
            </a:ln>
          </c:spPr>
          <c:cat>
            <c:numRef>
              <c:f>Women!$A$3:$A$33</c:f>
              <c:numCache>
                <c:formatCode>General</c:formatCode>
                <c:ptCount val="31"/>
                <c:pt idx="0">
                  <c:v>1990</c:v>
                </c:pt>
                <c:pt idx="10">
                  <c:v>2000</c:v>
                </c:pt>
                <c:pt idx="20">
                  <c:v>2010</c:v>
                </c:pt>
                <c:pt idx="30">
                  <c:v>2020</c:v>
                </c:pt>
              </c:numCache>
            </c:numRef>
          </c:cat>
          <c:val>
            <c:numRef>
              <c:f>Women!$D$3:$D$33</c:f>
              <c:numCache>
                <c:formatCode>_(* #,##0_);_(* \(#,##0\);_(* "-"??_);_(@_)</c:formatCode>
                <c:ptCount val="31"/>
                <c:pt idx="0">
                  <c:v>1556.3601699999999</c:v>
                </c:pt>
                <c:pt idx="1">
                  <c:v>2673.3631300000002</c:v>
                </c:pt>
                <c:pt idx="2">
                  <c:v>4310.5963599999995</c:v>
                </c:pt>
                <c:pt idx="3">
                  <c:v>6559.97109</c:v>
                </c:pt>
                <c:pt idx="4">
                  <c:v>9489.1431900000007</c:v>
                </c:pt>
                <c:pt idx="5">
                  <c:v>13472.422640000001</c:v>
                </c:pt>
                <c:pt idx="6">
                  <c:v>18356.803660000001</c:v>
                </c:pt>
                <c:pt idx="7">
                  <c:v>24147.056759999999</c:v>
                </c:pt>
                <c:pt idx="8">
                  <c:v>30849.095890000001</c:v>
                </c:pt>
                <c:pt idx="9">
                  <c:v>38285.632969999999</c:v>
                </c:pt>
                <c:pt idx="10">
                  <c:v>46132.180240000002</c:v>
                </c:pt>
                <c:pt idx="11">
                  <c:v>53949.738770000004</c:v>
                </c:pt>
                <c:pt idx="12">
                  <c:v>61274.772879999997</c:v>
                </c:pt>
                <c:pt idx="13">
                  <c:v>67454.821800000005</c:v>
                </c:pt>
                <c:pt idx="14">
                  <c:v>72397.070059999998</c:v>
                </c:pt>
                <c:pt idx="15">
                  <c:v>74420.461450000003</c:v>
                </c:pt>
                <c:pt idx="16">
                  <c:v>73276.878679999994</c:v>
                </c:pt>
                <c:pt idx="17">
                  <c:v>71429.020189999996</c:v>
                </c:pt>
                <c:pt idx="18">
                  <c:v>66336.978529999993</c:v>
                </c:pt>
                <c:pt idx="19">
                  <c:v>60813.769110000001</c:v>
                </c:pt>
                <c:pt idx="20">
                  <c:v>55481.249980000001</c:v>
                </c:pt>
                <c:pt idx="21">
                  <c:v>51044.970569999998</c:v>
                </c:pt>
                <c:pt idx="22">
                  <c:v>47534.991990000002</c:v>
                </c:pt>
                <c:pt idx="23">
                  <c:v>42573.866690000003</c:v>
                </c:pt>
                <c:pt idx="24">
                  <c:v>37742.137309999998</c:v>
                </c:pt>
                <c:pt idx="25">
                  <c:v>36630.377820000002</c:v>
                </c:pt>
                <c:pt idx="26">
                  <c:v>34797.4565</c:v>
                </c:pt>
                <c:pt idx="27">
                  <c:v>31205.921750000001</c:v>
                </c:pt>
                <c:pt idx="28">
                  <c:v>27236.764780000001</c:v>
                </c:pt>
                <c:pt idx="29">
                  <c:v>24662.432140000001</c:v>
                </c:pt>
                <c:pt idx="30">
                  <c:v>21940.17123</c:v>
                </c:pt>
              </c:numCache>
            </c:numRef>
          </c:val>
          <c:extLst>
            <c:ext xmlns:c16="http://schemas.microsoft.com/office/drawing/2014/chart" uri="{C3380CC4-5D6E-409C-BE32-E72D297353CC}">
              <c16:uniqueId val="{00000001-DFC0-4702-952E-1C5BCBB6566C}"/>
            </c:ext>
          </c:extLst>
        </c:ser>
        <c:dLbls>
          <c:showLegendKey val="0"/>
          <c:showVal val="0"/>
          <c:showCatName val="0"/>
          <c:showSerName val="0"/>
          <c:showPercent val="0"/>
          <c:showBubbleSize val="0"/>
        </c:dLbls>
        <c:axId val="212137856"/>
        <c:axId val="212139392"/>
      </c:areaChart>
      <c:lineChart>
        <c:grouping val="standard"/>
        <c:varyColors val="0"/>
        <c:ser>
          <c:idx val="2"/>
          <c:order val="1"/>
          <c:tx>
            <c:strRef>
              <c:f>Women!$C$2</c:f>
              <c:strCache>
                <c:ptCount val="1"/>
                <c:pt idx="0">
                  <c:v>AIDS-related deaths</c:v>
                </c:pt>
              </c:strCache>
            </c:strRef>
          </c:tx>
          <c:spPr>
            <a:ln w="38100">
              <a:solidFill>
                <a:srgbClr val="CDC884"/>
              </a:solidFill>
            </a:ln>
          </c:spPr>
          <c:marker>
            <c:symbol val="none"/>
          </c:marker>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C0-4702-952E-1C5BCBB6566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Women!$A$3:$A$33</c:f>
              <c:numCache>
                <c:formatCode>General</c:formatCode>
                <c:ptCount val="31"/>
                <c:pt idx="0">
                  <c:v>1990</c:v>
                </c:pt>
                <c:pt idx="10">
                  <c:v>2000</c:v>
                </c:pt>
                <c:pt idx="20">
                  <c:v>2010</c:v>
                </c:pt>
                <c:pt idx="30">
                  <c:v>2020</c:v>
                </c:pt>
              </c:numCache>
            </c:numRef>
          </c:cat>
          <c:val>
            <c:numRef>
              <c:f>Women!$C$3:$C$33</c:f>
              <c:numCache>
                <c:formatCode>_(* #,##0_);_(* \(#,##0\);_(* "-"??_);_(@_)</c:formatCode>
                <c:ptCount val="31"/>
                <c:pt idx="0">
                  <c:v>2584</c:v>
                </c:pt>
                <c:pt idx="1">
                  <c:v>4446</c:v>
                </c:pt>
                <c:pt idx="2">
                  <c:v>7177</c:v>
                </c:pt>
                <c:pt idx="3">
                  <c:v>10933</c:v>
                </c:pt>
                <c:pt idx="4">
                  <c:v>15826</c:v>
                </c:pt>
                <c:pt idx="5">
                  <c:v>22472</c:v>
                </c:pt>
                <c:pt idx="6">
                  <c:v>30631</c:v>
                </c:pt>
                <c:pt idx="7">
                  <c:v>40296</c:v>
                </c:pt>
                <c:pt idx="8">
                  <c:v>51487</c:v>
                </c:pt>
                <c:pt idx="9">
                  <c:v>63906</c:v>
                </c:pt>
                <c:pt idx="10">
                  <c:v>77010</c:v>
                </c:pt>
                <c:pt idx="11">
                  <c:v>90066</c:v>
                </c:pt>
                <c:pt idx="12">
                  <c:v>102295</c:v>
                </c:pt>
                <c:pt idx="13">
                  <c:v>112618</c:v>
                </c:pt>
                <c:pt idx="14">
                  <c:v>120866</c:v>
                </c:pt>
                <c:pt idx="15">
                  <c:v>124249</c:v>
                </c:pt>
                <c:pt idx="16">
                  <c:v>122330</c:v>
                </c:pt>
                <c:pt idx="17">
                  <c:v>119240</c:v>
                </c:pt>
                <c:pt idx="18">
                  <c:v>110730</c:v>
                </c:pt>
                <c:pt idx="19">
                  <c:v>101501</c:v>
                </c:pt>
                <c:pt idx="20">
                  <c:v>92594</c:v>
                </c:pt>
                <c:pt idx="21">
                  <c:v>85178</c:v>
                </c:pt>
                <c:pt idx="22">
                  <c:v>79310</c:v>
                </c:pt>
                <c:pt idx="23">
                  <c:v>71020</c:v>
                </c:pt>
                <c:pt idx="24">
                  <c:v>62949</c:v>
                </c:pt>
                <c:pt idx="25">
                  <c:v>61087</c:v>
                </c:pt>
                <c:pt idx="26">
                  <c:v>58024</c:v>
                </c:pt>
                <c:pt idx="27">
                  <c:v>52031</c:v>
                </c:pt>
                <c:pt idx="28">
                  <c:v>45388</c:v>
                </c:pt>
                <c:pt idx="29">
                  <c:v>41082</c:v>
                </c:pt>
                <c:pt idx="30">
                  <c:v>36533</c:v>
                </c:pt>
              </c:numCache>
            </c:numRef>
          </c:val>
          <c:smooth val="0"/>
          <c:extLst>
            <c:ext xmlns:c16="http://schemas.microsoft.com/office/drawing/2014/chart" uri="{C3380CC4-5D6E-409C-BE32-E72D297353CC}">
              <c16:uniqueId val="{00000003-DFC0-4702-952E-1C5BCBB6566C}"/>
            </c:ext>
          </c:extLst>
        </c:ser>
        <c:dLbls>
          <c:showLegendKey val="0"/>
          <c:showVal val="0"/>
          <c:showCatName val="0"/>
          <c:showSerName val="0"/>
          <c:showPercent val="0"/>
          <c:showBubbleSize val="0"/>
        </c:dLbls>
        <c:marker val="1"/>
        <c:smooth val="0"/>
        <c:axId val="212137856"/>
        <c:axId val="212139392"/>
      </c:lineChart>
      <c:catAx>
        <c:axId val="212137856"/>
        <c:scaling>
          <c:orientation val="minMax"/>
        </c:scaling>
        <c:delete val="0"/>
        <c:axPos val="b"/>
        <c:numFmt formatCode="General" sourceLinked="0"/>
        <c:majorTickMark val="none"/>
        <c:minorTickMark val="none"/>
        <c:tickLblPos val="nextTo"/>
        <c:crossAx val="212139392"/>
        <c:crosses val="autoZero"/>
        <c:auto val="1"/>
        <c:lblAlgn val="ctr"/>
        <c:lblOffset val="100"/>
        <c:noMultiLvlLbl val="0"/>
      </c:catAx>
      <c:valAx>
        <c:axId val="212139392"/>
        <c:scaling>
          <c:orientation val="minMax"/>
          <c:max val="300000"/>
          <c:min val="0"/>
        </c:scaling>
        <c:delete val="0"/>
        <c:axPos val="l"/>
        <c:title>
          <c:tx>
            <c:rich>
              <a:bodyPr rot="-5400000" vert="horz"/>
              <a:lstStyle/>
              <a:p>
                <a:pPr>
                  <a:defRPr/>
                </a:pPr>
                <a:r>
                  <a:rPr lang="en-US"/>
                  <a:t>Number</a:t>
                </a:r>
              </a:p>
            </c:rich>
          </c:tx>
          <c:overlay val="0"/>
        </c:title>
        <c:numFmt formatCode="#,##0" sourceLinked="0"/>
        <c:majorTickMark val="out"/>
        <c:minorTickMark val="none"/>
        <c:tickLblPos val="nextTo"/>
        <c:crossAx val="212137856"/>
        <c:crosses val="autoZero"/>
        <c:crossBetween val="between"/>
        <c:majorUnit val="100000"/>
      </c:valAx>
    </c:plotArea>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'[Women and men.xlsx]HIV prev'!$B$1</c:f>
              <c:strCache>
                <c:ptCount val="1"/>
                <c:pt idx="0">
                  <c:v>2019</c:v>
                </c:pt>
              </c:strCache>
            </c:strRef>
          </c:tx>
          <c:spPr>
            <a:solidFill>
              <a:srgbClr val="E31837"/>
            </a:solidFill>
            <a:ln>
              <a:noFill/>
            </a:ln>
          </c:spPr>
          <c:invertIfNegative val="0"/>
          <c:dLbls>
            <c:dLbl>
              <c:idx val="16"/>
              <c:tx>
                <c:rich>
                  <a:bodyPr/>
                  <a:lstStyle/>
                  <a:p>
                    <a:r>
                      <a:rPr lang="en-US"/>
                      <a:t>&lt;0.1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D69-4E04-991C-CCD4C969ED86}"/>
                </c:ext>
              </c:extLst>
            </c:dLbl>
            <c:dLbl>
              <c:idx val="17"/>
              <c:tx>
                <c:rich>
                  <a:bodyPr/>
                  <a:lstStyle/>
                  <a:p>
                    <a:r>
                      <a:rPr lang="en-US" dirty="0"/>
                      <a:t>&lt;0.1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D69-4E04-991C-CCD4C969ED86}"/>
                </c:ext>
              </c:extLst>
            </c:dLbl>
            <c:dLbl>
              <c:idx val="18"/>
              <c:tx>
                <c:rich>
                  <a:bodyPr/>
                  <a:lstStyle/>
                  <a:p>
                    <a:r>
                      <a:rPr lang="en-US"/>
                      <a:t>&lt;0.1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14F-44BA-BF3B-BAD5179EE8B4}"/>
                </c:ext>
              </c:extLst>
            </c:dLbl>
            <c:dLbl>
              <c:idx val="19"/>
              <c:tx>
                <c:rich>
                  <a:bodyPr/>
                  <a:lstStyle/>
                  <a:p>
                    <a:r>
                      <a:rPr lang="en-US"/>
                      <a:t>&lt;0.1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14F-44BA-BF3B-BAD5179EE8B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'[1]HIV prev'!$A$2:$A$21</c:f>
              <c:strCache>
                <c:ptCount val="20"/>
                <c:pt idx="0">
                  <c:v>Thailand</c:v>
                </c:pt>
                <c:pt idx="1">
                  <c:v>Papua New Guinea</c:v>
                </c:pt>
                <c:pt idx="2">
                  <c:v>Myanmar</c:v>
                </c:pt>
                <c:pt idx="3">
                  <c:v>Cambodia</c:v>
                </c:pt>
                <c:pt idx="4">
                  <c:v>Indonesia</c:v>
                </c:pt>
                <c:pt idx="5">
                  <c:v>Malaysia</c:v>
                </c:pt>
                <c:pt idx="6">
                  <c:v>Lao PDR</c:v>
                </c:pt>
                <c:pt idx="7">
                  <c:v>Viet Nam</c:v>
                </c:pt>
                <c:pt idx="8">
                  <c:v>Bhutan</c:v>
                </c:pt>
                <c:pt idx="9">
                  <c:v>Fiji</c:v>
                </c:pt>
                <c:pt idx="10">
                  <c:v>Pakistan</c:v>
                </c:pt>
                <c:pt idx="11">
                  <c:v>Philippines</c:v>
                </c:pt>
                <c:pt idx="12">
                  <c:v>Singapore</c:v>
                </c:pt>
                <c:pt idx="13">
                  <c:v>Timor-Leste</c:v>
                </c:pt>
                <c:pt idx="14">
                  <c:v>Australia</c:v>
                </c:pt>
                <c:pt idx="15">
                  <c:v>Nepal</c:v>
                </c:pt>
                <c:pt idx="16">
                  <c:v>Afghanistan</c:v>
                </c:pt>
                <c:pt idx="17">
                  <c:v>Mongolia</c:v>
                </c:pt>
                <c:pt idx="18">
                  <c:v>New Zealand</c:v>
                </c:pt>
                <c:pt idx="19">
                  <c:v>Sri Lanka</c:v>
                </c:pt>
              </c:strCache>
            </c:strRef>
          </c:cat>
          <c:val>
            <c:numRef>
              <c:f>'[1]HIV prev'!$B$2:$B$21</c:f>
              <c:numCache>
                <c:formatCode>General</c:formatCode>
                <c:ptCount val="20"/>
                <c:pt idx="0">
                  <c:v>1</c:v>
                </c:pt>
                <c:pt idx="1">
                  <c:v>0.9</c:v>
                </c:pt>
                <c:pt idx="2">
                  <c:v>0.7</c:v>
                </c:pt>
                <c:pt idx="3">
                  <c:v>0.5</c:v>
                </c:pt>
                <c:pt idx="4">
                  <c:v>0.4</c:v>
                </c:pt>
                <c:pt idx="5">
                  <c:v>0.4</c:v>
                </c:pt>
                <c:pt idx="6">
                  <c:v>0.3</c:v>
                </c:pt>
                <c:pt idx="7">
                  <c:v>0.3</c:v>
                </c:pt>
                <c:pt idx="8">
                  <c:v>0.2</c:v>
                </c:pt>
                <c:pt idx="9">
                  <c:v>0.2</c:v>
                </c:pt>
                <c:pt idx="10">
                  <c:v>0.2</c:v>
                </c:pt>
                <c:pt idx="11">
                  <c:v>0.2</c:v>
                </c:pt>
                <c:pt idx="12">
                  <c:v>0.2</c:v>
                </c:pt>
                <c:pt idx="13">
                  <c:v>0.2</c:v>
                </c:pt>
                <c:pt idx="14">
                  <c:v>0.1</c:v>
                </c:pt>
                <c:pt idx="15">
                  <c:v>0.1</c:v>
                </c:pt>
                <c:pt idx="16">
                  <c:v>0.06</c:v>
                </c:pt>
                <c:pt idx="17">
                  <c:v>0.06</c:v>
                </c:pt>
                <c:pt idx="18">
                  <c:v>0.06</c:v>
                </c:pt>
                <c:pt idx="19">
                  <c:v>0.06</c:v>
                </c:pt>
              </c:numCache>
            </c:numRef>
          </c:val>
          <c:extLst>
            <c:ext xmlns:c16="http://schemas.microsoft.com/office/drawing/2014/chart" uri="{C3380CC4-5D6E-409C-BE32-E72D297353CC}">
              <c16:uniqueId val="{00000000-3D69-4E04-991C-CCD4C969ED86}"/>
            </c:ext>
          </c:extLst>
        </c:ser>
        <c:dLbls>
          <c:showLegendKey val="0"/>
          <c:showVal val="0"/>
          <c:showCatName val="0"/>
          <c:showSerName val="0"/>
          <c:showPercent val="0"/>
          <c:showBubbleSize val="0"/>
        </c:dLbls>
        <c:gapWidth val="80"/>
        <c:axId val="208315520"/>
        <c:axId val="208317056"/>
      </c:barChart>
      <c:catAx>
        <c:axId val="208315520"/>
        <c:scaling>
          <c:orientation val="minMax"/>
        </c:scaling>
        <c:delete val="0"/>
        <c:axPos val="b"/>
        <c:numFmt formatCode="General" sourceLinked="1"/>
        <c:majorTickMark val="out"/>
        <c:minorTickMark val="none"/>
        <c:tickLblPos val="nextTo"/>
        <c:crossAx val="208317056"/>
        <c:crosses val="autoZero"/>
        <c:auto val="1"/>
        <c:lblAlgn val="ctr"/>
        <c:lblOffset val="100"/>
        <c:noMultiLvlLbl val="0"/>
      </c:catAx>
      <c:valAx>
        <c:axId val="208317056"/>
        <c:scaling>
          <c:orientation val="minMax"/>
        </c:scaling>
        <c:delete val="0"/>
        <c:axPos val="l"/>
        <c:majorGridlines>
          <c:spPr>
            <a:ln>
              <a:solidFill>
                <a:schemeClr val="bg1">
                  <a:lumMod val="85000"/>
                  <a:alpha val="50000"/>
                </a:schemeClr>
              </a:solidFill>
              <a:prstDash val="sysDot"/>
            </a:ln>
          </c:spPr>
        </c:majorGridlines>
        <c:title>
          <c:tx>
            <c:rich>
              <a:bodyPr rot="0" vert="horz"/>
              <a:lstStyle/>
              <a:p>
                <a:pPr>
                  <a:defRPr/>
                </a:pPr>
                <a:r>
                  <a:rPr lang="en-US"/>
                  <a:t>%</a:t>
                </a:r>
              </a:p>
            </c:rich>
          </c:tx>
          <c:layout>
            <c:manualLayout>
              <c:xMode val="edge"/>
              <c:yMode val="edge"/>
              <c:x val="0"/>
              <c:y val="1.2811596519978162E-3"/>
            </c:manualLayout>
          </c:layout>
          <c:overlay val="0"/>
        </c:title>
        <c:numFmt formatCode="General" sourceLinked="1"/>
        <c:majorTickMark val="out"/>
        <c:minorTickMark val="none"/>
        <c:tickLblPos val="nextTo"/>
        <c:crossAx val="208315520"/>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01524497774928E-2"/>
          <c:y val="3.7565041211953767E-2"/>
          <c:w val="0.9037426587566727"/>
          <c:h val="0.72232272605257519"/>
        </c:manualLayout>
      </c:layout>
      <c:barChart>
        <c:barDir val="col"/>
        <c:grouping val="clustered"/>
        <c:varyColors val="0"/>
        <c:ser>
          <c:idx val="0"/>
          <c:order val="0"/>
          <c:tx>
            <c:strRef>
              <c:f>'HIV prev_MSM Vs gen pop'!$B$2</c:f>
              <c:strCache>
                <c:ptCount val="1"/>
                <c:pt idx="0">
                  <c:v>Adult prevalence (2020)</c:v>
                </c:pt>
              </c:strCache>
            </c:strRef>
          </c:tx>
          <c:spPr>
            <a:solidFill>
              <a:srgbClr val="E31837"/>
            </a:solidFill>
            <a:ln>
              <a:noFill/>
            </a:ln>
          </c:spPr>
          <c:invertIfNegative val="0"/>
          <c:dLbls>
            <c:dLbl>
              <c:idx val="5"/>
              <c:tx>
                <c:rich>
                  <a:bodyPr/>
                  <a:lstStyle/>
                  <a:p>
                    <a:r>
                      <a:rPr lang="en-US"/>
                      <a:t>&lt;0.1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339-4151-BE15-DFCC87EF2D06}"/>
                </c:ext>
              </c:extLst>
            </c:dLbl>
            <c:dLbl>
              <c:idx val="11"/>
              <c:layout>
                <c:manualLayout>
                  <c:x val="-2.1367521367521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39-4151-BE15-DFCC87EF2D06}"/>
                </c:ext>
              </c:extLst>
            </c:dLbl>
            <c:spPr>
              <a:noFill/>
              <a:ln>
                <a:noFill/>
              </a:ln>
              <a:effectLst/>
            </c:spPr>
            <c:txPr>
              <a:bodyPr wrap="square" lIns="38100" tIns="19050" rIns="38100" bIns="19050" anchor="ctr">
                <a:spAutoFit/>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prev_MSM Vs gen pop'!$A$3:$A$15</c:f>
              <c:strCache>
                <c:ptCount val="13"/>
                <c:pt idx="0">
                  <c:v>Cambodia (2019)</c:v>
                </c:pt>
                <c:pt idx="1">
                  <c:v>India, 
Manipur 
(2016-17)</c:v>
                </c:pt>
                <c:pt idx="2">
                  <c:v>Indonesia, 
Manado City 
(2018-19)</c:v>
                </c:pt>
                <c:pt idx="3">
                  <c:v>Lao PDR,
 Vientiane
 (2020)</c:v>
                </c:pt>
                <c:pt idx="4">
                  <c:v>Malaysia,
 Kuala Lumpur
 (2017)</c:v>
                </c:pt>
                <c:pt idx="5">
                  <c:v>Mongolia,
 Darkhan
 (2019)</c:v>
                </c:pt>
                <c:pt idx="6">
                  <c:v>Myanmar,
 Yangon 
(2019)</c:v>
                </c:pt>
                <c:pt idx="7">
                  <c:v>Pakistan,
 Kasur
 (2016-2017)</c:v>
                </c:pt>
                <c:pt idx="8">
                  <c:v>Philippines,
 Davao
 (2018)</c:v>
                </c:pt>
                <c:pt idx="9">
                  <c:v>PNG, 
Port Moresby
 (2016) *</c:v>
                </c:pt>
                <c:pt idx="10">
                  <c:v>Thailand,
 Bangkok 
(2020) **</c:v>
                </c:pt>
                <c:pt idx="11">
                  <c:v>Timor-Leste,
 Dili 
(2018-2019)</c:v>
                </c:pt>
                <c:pt idx="12">
                  <c:v>Viet Nam, 
Can Tho 
(2020)</c:v>
                </c:pt>
              </c:strCache>
            </c:strRef>
          </c:cat>
          <c:val>
            <c:numRef>
              <c:f>'HIV prev_MSM Vs gen pop'!$B$3:$B$15</c:f>
              <c:numCache>
                <c:formatCode>General</c:formatCode>
                <c:ptCount val="13"/>
                <c:pt idx="0">
                  <c:v>0.5</c:v>
                </c:pt>
                <c:pt idx="2">
                  <c:v>0.4</c:v>
                </c:pt>
                <c:pt idx="3">
                  <c:v>0.3</c:v>
                </c:pt>
                <c:pt idx="4">
                  <c:v>0.4</c:v>
                </c:pt>
                <c:pt idx="5">
                  <c:v>0.06</c:v>
                </c:pt>
                <c:pt idx="7">
                  <c:v>0.2</c:v>
                </c:pt>
                <c:pt idx="8">
                  <c:v>0.2</c:v>
                </c:pt>
                <c:pt idx="9">
                  <c:v>0.9</c:v>
                </c:pt>
                <c:pt idx="10">
                  <c:v>1</c:v>
                </c:pt>
                <c:pt idx="11">
                  <c:v>0.2</c:v>
                </c:pt>
                <c:pt idx="12">
                  <c:v>0.3</c:v>
                </c:pt>
              </c:numCache>
            </c:numRef>
          </c:val>
          <c:extLst>
            <c:ext xmlns:c16="http://schemas.microsoft.com/office/drawing/2014/chart" uri="{C3380CC4-5D6E-409C-BE32-E72D297353CC}">
              <c16:uniqueId val="{00000001-2339-4151-BE15-DFCC87EF2D06}"/>
            </c:ext>
          </c:extLst>
        </c:ser>
        <c:ser>
          <c:idx val="1"/>
          <c:order val="1"/>
          <c:tx>
            <c:strRef>
              <c:f>'HIV prev_MSM Vs gen pop'!$C$2</c:f>
              <c:strCache>
                <c:ptCount val="1"/>
                <c:pt idx="0">
                  <c:v>MSM HIV prevalence (National)</c:v>
                </c:pt>
              </c:strCache>
            </c:strRef>
          </c:tx>
          <c:spPr>
            <a:solidFill>
              <a:srgbClr val="00AEEF"/>
            </a:solidFill>
            <a:ln>
              <a:noFill/>
            </a:ln>
          </c:spPr>
          <c:invertIfNegative val="0"/>
          <c:dLbls>
            <c:dLbl>
              <c:idx val="8"/>
              <c:numFmt formatCode="#,##0.0" sourceLinked="0"/>
              <c:spPr>
                <a:noFill/>
                <a:ln>
                  <a:noFill/>
                </a:ln>
                <a:effectLst/>
              </c:spPr>
              <c:txPr>
                <a:bodyPr wrap="square" lIns="38100" tIns="19050" rIns="38100" bIns="19050" anchor="ctr">
                  <a:spAutoFit/>
                </a:bodyPr>
                <a:lstStyle/>
                <a:p>
                  <a:pPr>
                    <a:defRPr b="0"/>
                  </a:pPr>
                  <a:endParaRPr lang="en-US"/>
                </a:p>
              </c:txPr>
              <c:showLegendKey val="0"/>
              <c:showVal val="1"/>
              <c:showCatName val="0"/>
              <c:showSerName val="0"/>
              <c:showPercent val="0"/>
              <c:showBubbleSize val="0"/>
              <c:extLst>
                <c:ext xmlns:c16="http://schemas.microsoft.com/office/drawing/2014/chart" uri="{C3380CC4-5D6E-409C-BE32-E72D297353CC}">
                  <c16:uniqueId val="{00000008-2339-4151-BE15-DFCC87EF2D06}"/>
                </c:ext>
              </c:extLst>
            </c:dLbl>
            <c:dLbl>
              <c:idx val="9"/>
              <c:layout>
                <c:manualLayout>
                  <c:x val="-1.0683760683760685E-3"/>
                  <c:y val="1.1847454231628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339-4151-BE15-DFCC87EF2D06}"/>
                </c:ext>
              </c:extLst>
            </c:dLbl>
            <c:dLbl>
              <c:idx val="10"/>
              <c:layout>
                <c:manualLayout>
                  <c:x val="0"/>
                  <c:y val="2.6656772021164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339-4151-BE15-DFCC87EF2D06}"/>
                </c:ext>
              </c:extLst>
            </c:dLbl>
            <c:spPr>
              <a:noFill/>
              <a:ln>
                <a:noFill/>
              </a:ln>
              <a:effectLst/>
            </c:spPr>
            <c:txPr>
              <a:bodyPr wrap="square" lIns="38100" tIns="19050" rIns="38100" bIns="19050" anchor="ctr">
                <a:spAutoFit/>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prev_MSM Vs gen pop'!$A$3:$A$15</c:f>
              <c:strCache>
                <c:ptCount val="13"/>
                <c:pt idx="0">
                  <c:v>Cambodia (2019)</c:v>
                </c:pt>
                <c:pt idx="1">
                  <c:v>India, 
Manipur 
(2016-17)</c:v>
                </c:pt>
                <c:pt idx="2">
                  <c:v>Indonesia, 
Manado City 
(2018-19)</c:v>
                </c:pt>
                <c:pt idx="3">
                  <c:v>Lao PDR,
 Vientiane
 (2020)</c:v>
                </c:pt>
                <c:pt idx="4">
                  <c:v>Malaysia,
 Kuala Lumpur
 (2017)</c:v>
                </c:pt>
                <c:pt idx="5">
                  <c:v>Mongolia,
 Darkhan
 (2019)</c:v>
                </c:pt>
                <c:pt idx="6">
                  <c:v>Myanmar,
 Yangon 
(2019)</c:v>
                </c:pt>
                <c:pt idx="7">
                  <c:v>Pakistan,
 Kasur
 (2016-2017)</c:v>
                </c:pt>
                <c:pt idx="8">
                  <c:v>Philippines,
 Davao
 (2018)</c:v>
                </c:pt>
                <c:pt idx="9">
                  <c:v>PNG, 
Port Moresby
 (2016) *</c:v>
                </c:pt>
                <c:pt idx="10">
                  <c:v>Thailand,
 Bangkok 
(2020) **</c:v>
                </c:pt>
                <c:pt idx="11">
                  <c:v>Timor-Leste,
 Dili 
(2018-2019)</c:v>
                </c:pt>
                <c:pt idx="12">
                  <c:v>Viet Nam, 
Can Tho 
(2020)</c:v>
                </c:pt>
              </c:strCache>
            </c:strRef>
          </c:cat>
          <c:val>
            <c:numRef>
              <c:f>'HIV prev_MSM Vs gen pop'!$C$3:$C$15</c:f>
              <c:numCache>
                <c:formatCode>General</c:formatCode>
                <c:ptCount val="13"/>
                <c:pt idx="0">
                  <c:v>4</c:v>
                </c:pt>
                <c:pt idx="1">
                  <c:v>2.7</c:v>
                </c:pt>
                <c:pt idx="2">
                  <c:v>17.899999999999999</c:v>
                </c:pt>
                <c:pt idx="3">
                  <c:v>4.0999999999999996</c:v>
                </c:pt>
                <c:pt idx="4">
                  <c:v>21.6</c:v>
                </c:pt>
                <c:pt idx="5">
                  <c:v>7.7</c:v>
                </c:pt>
                <c:pt idx="6">
                  <c:v>8.7899999999999991</c:v>
                </c:pt>
                <c:pt idx="7">
                  <c:v>5.4</c:v>
                </c:pt>
                <c:pt idx="8">
                  <c:v>4.95</c:v>
                </c:pt>
                <c:pt idx="9">
                  <c:v>7.7</c:v>
                </c:pt>
                <c:pt idx="10">
                  <c:v>7.3</c:v>
                </c:pt>
                <c:pt idx="11">
                  <c:v>1.4</c:v>
                </c:pt>
                <c:pt idx="12">
                  <c:v>13.3</c:v>
                </c:pt>
              </c:numCache>
            </c:numRef>
          </c:val>
          <c:extLst>
            <c:ext xmlns:c16="http://schemas.microsoft.com/office/drawing/2014/chart" uri="{C3380CC4-5D6E-409C-BE32-E72D297353CC}">
              <c16:uniqueId val="{00000002-2339-4151-BE15-DFCC87EF2D06}"/>
            </c:ext>
          </c:extLst>
        </c:ser>
        <c:ser>
          <c:idx val="2"/>
          <c:order val="2"/>
          <c:tx>
            <c:strRef>
              <c:f>'HIV prev_MSM Vs gen pop'!$D$2</c:f>
              <c:strCache>
                <c:ptCount val="1"/>
                <c:pt idx="0">
                  <c:v>MSM HIV prevalence (City)</c:v>
                </c:pt>
              </c:strCache>
            </c:strRef>
          </c:tx>
          <c:spPr>
            <a:solidFill>
              <a:srgbClr val="F78E1E"/>
            </a:solidFill>
            <a:ln>
              <a:noFill/>
            </a:ln>
          </c:spPr>
          <c:invertIfNegative val="0"/>
          <c:dLbls>
            <c:dLbl>
              <c:idx val="1"/>
              <c:numFmt formatCode="#,##0.0" sourceLinked="0"/>
              <c:spPr/>
              <c:txPr>
                <a:bodyPr/>
                <a:lstStyle/>
                <a:p>
                  <a:pPr>
                    <a:defRPr b="0"/>
                  </a:pPr>
                  <a:endParaRPr lang="en-US"/>
                </a:p>
              </c:txPr>
              <c:showLegendKey val="0"/>
              <c:showVal val="1"/>
              <c:showCatName val="0"/>
              <c:showSerName val="0"/>
              <c:showPercent val="0"/>
              <c:showBubbleSize val="0"/>
              <c:extLst>
                <c:ext xmlns:c16="http://schemas.microsoft.com/office/drawing/2014/chart" uri="{C3380CC4-5D6E-409C-BE32-E72D297353CC}">
                  <c16:uniqueId val="{00000003-2339-4151-BE15-DFCC87EF2D06}"/>
                </c:ext>
              </c:extLst>
            </c:dLbl>
            <c:dLbl>
              <c:idx val="6"/>
              <c:numFmt formatCode="#,##0.0" sourceLinked="0"/>
              <c:spPr>
                <a:noFill/>
                <a:ln>
                  <a:noFill/>
                </a:ln>
                <a:effectLst/>
              </c:spPr>
              <c:txPr>
                <a:bodyPr wrap="square" lIns="38100" tIns="19050" rIns="38100" bIns="19050" anchor="ctr">
                  <a:spAutoFit/>
                </a:bodyPr>
                <a:lstStyle/>
                <a:p>
                  <a:pPr>
                    <a:defRPr b="0"/>
                  </a:pPr>
                  <a:endParaRPr lang="en-US"/>
                </a:p>
              </c:txPr>
              <c:showLegendKey val="0"/>
              <c:showVal val="1"/>
              <c:showCatName val="0"/>
              <c:showSerName val="0"/>
              <c:showPercent val="0"/>
              <c:showBubbleSize val="0"/>
              <c:extLst>
                <c:ext xmlns:c16="http://schemas.microsoft.com/office/drawing/2014/chart" uri="{C3380CC4-5D6E-409C-BE32-E72D297353CC}">
                  <c16:uniqueId val="{00000007-2339-4151-BE15-DFCC87EF2D06}"/>
                </c:ext>
              </c:extLst>
            </c:dLbl>
            <c:dLbl>
              <c:idx val="11"/>
              <c:layout>
                <c:manualLayout>
                  <c:x val="2.136752136751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39-4151-BE15-DFCC87EF2D06}"/>
                </c:ext>
              </c:extLst>
            </c:dLbl>
            <c:spPr>
              <a:noFill/>
              <a:ln>
                <a:noFill/>
              </a:ln>
              <a:effectLst/>
            </c:spPr>
            <c:txPr>
              <a:bodyPr wrap="square" lIns="38100" tIns="19050" rIns="38100" bIns="19050" anchor="ctr">
                <a:spAutoFit/>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prev_MSM Vs gen pop'!$A$3:$A$15</c:f>
              <c:strCache>
                <c:ptCount val="13"/>
                <c:pt idx="0">
                  <c:v>Cambodia (2019)</c:v>
                </c:pt>
                <c:pt idx="1">
                  <c:v>India, 
Manipur 
(2016-17)</c:v>
                </c:pt>
                <c:pt idx="2">
                  <c:v>Indonesia, 
Manado City 
(2018-19)</c:v>
                </c:pt>
                <c:pt idx="3">
                  <c:v>Lao PDR,
 Vientiane
 (2020)</c:v>
                </c:pt>
                <c:pt idx="4">
                  <c:v>Malaysia,
 Kuala Lumpur
 (2017)</c:v>
                </c:pt>
                <c:pt idx="5">
                  <c:v>Mongolia,
 Darkhan
 (2019)</c:v>
                </c:pt>
                <c:pt idx="6">
                  <c:v>Myanmar,
 Yangon 
(2019)</c:v>
                </c:pt>
                <c:pt idx="7">
                  <c:v>Pakistan,
 Kasur
 (2016-2017)</c:v>
                </c:pt>
                <c:pt idx="8">
                  <c:v>Philippines,
 Davao
 (2018)</c:v>
                </c:pt>
                <c:pt idx="9">
                  <c:v>PNG, 
Port Moresby
 (2016) *</c:v>
                </c:pt>
                <c:pt idx="10">
                  <c:v>Thailand,
 Bangkok 
(2020) **</c:v>
                </c:pt>
                <c:pt idx="11">
                  <c:v>Timor-Leste,
 Dili 
(2018-2019)</c:v>
                </c:pt>
                <c:pt idx="12">
                  <c:v>Viet Nam, 
Can Tho 
(2020)</c:v>
                </c:pt>
              </c:strCache>
            </c:strRef>
          </c:cat>
          <c:val>
            <c:numRef>
              <c:f>'HIV prev_MSM Vs gen pop'!$D$3:$D$15</c:f>
              <c:numCache>
                <c:formatCode>General</c:formatCode>
                <c:ptCount val="13"/>
                <c:pt idx="1">
                  <c:v>8.4</c:v>
                </c:pt>
                <c:pt idx="2">
                  <c:v>40.200000000000003</c:v>
                </c:pt>
                <c:pt idx="3">
                  <c:v>8</c:v>
                </c:pt>
                <c:pt idx="4">
                  <c:v>43.3</c:v>
                </c:pt>
                <c:pt idx="5">
                  <c:v>16.7</c:v>
                </c:pt>
                <c:pt idx="6">
                  <c:v>28.35</c:v>
                </c:pt>
                <c:pt idx="7">
                  <c:v>9.1999999999999993</c:v>
                </c:pt>
                <c:pt idx="8">
                  <c:v>8.4</c:v>
                </c:pt>
                <c:pt idx="9">
                  <c:v>8.5</c:v>
                </c:pt>
                <c:pt idx="10">
                  <c:v>8.6</c:v>
                </c:pt>
                <c:pt idx="11">
                  <c:v>1.5</c:v>
                </c:pt>
                <c:pt idx="12">
                  <c:v>22.7</c:v>
                </c:pt>
              </c:numCache>
            </c:numRef>
          </c:val>
          <c:extLst>
            <c:ext xmlns:c16="http://schemas.microsoft.com/office/drawing/2014/chart" uri="{C3380CC4-5D6E-409C-BE32-E72D297353CC}">
              <c16:uniqueId val="{00000004-2339-4151-BE15-DFCC87EF2D06}"/>
            </c:ext>
          </c:extLst>
        </c:ser>
        <c:dLbls>
          <c:showLegendKey val="0"/>
          <c:showVal val="0"/>
          <c:showCatName val="0"/>
          <c:showSerName val="0"/>
          <c:showPercent val="0"/>
          <c:showBubbleSize val="0"/>
        </c:dLbls>
        <c:gapWidth val="120"/>
        <c:axId val="176826624"/>
        <c:axId val="176836608"/>
      </c:barChart>
      <c:scatterChart>
        <c:scatterStyle val="smoothMarker"/>
        <c:varyColors val="0"/>
        <c:ser>
          <c:idx val="3"/>
          <c:order val="3"/>
          <c:tx>
            <c:strRef>
              <c:f>'HIV prev_MSM Vs gen pop'!$C$26</c:f>
              <c:strCache>
                <c:ptCount val="1"/>
                <c:pt idx="0">
                  <c:v>threshold</c:v>
                </c:pt>
              </c:strCache>
            </c:strRef>
          </c:tx>
          <c:spPr>
            <a:ln w="25400">
              <a:solidFill>
                <a:srgbClr val="E31837"/>
              </a:solidFill>
              <a:prstDash val="sysDash"/>
            </a:ln>
          </c:spPr>
          <c:marker>
            <c:symbol val="none"/>
          </c:marker>
          <c:xVal>
            <c:numRef>
              <c:f>'HIV prev_MSM Vs gen pop'!$B$27:$B$28</c:f>
              <c:numCache>
                <c:formatCode>General</c:formatCode>
                <c:ptCount val="2"/>
                <c:pt idx="0">
                  <c:v>0</c:v>
                </c:pt>
                <c:pt idx="1">
                  <c:v>1</c:v>
                </c:pt>
              </c:numCache>
            </c:numRef>
          </c:xVal>
          <c:yVal>
            <c:numRef>
              <c:f>'HIV prev_MSM Vs gen pop'!$C$27:$C$28</c:f>
              <c:numCache>
                <c:formatCode>General</c:formatCode>
                <c:ptCount val="2"/>
                <c:pt idx="0">
                  <c:v>5</c:v>
                </c:pt>
                <c:pt idx="1">
                  <c:v>5</c:v>
                </c:pt>
              </c:numCache>
            </c:numRef>
          </c:yVal>
          <c:smooth val="1"/>
          <c:extLst>
            <c:ext xmlns:c16="http://schemas.microsoft.com/office/drawing/2014/chart" uri="{C3380CC4-5D6E-409C-BE32-E72D297353CC}">
              <c16:uniqueId val="{00000005-2339-4151-BE15-DFCC87EF2D06}"/>
            </c:ext>
          </c:extLst>
        </c:ser>
        <c:dLbls>
          <c:showLegendKey val="0"/>
          <c:showVal val="0"/>
          <c:showCatName val="0"/>
          <c:showSerName val="0"/>
          <c:showPercent val="0"/>
          <c:showBubbleSize val="0"/>
        </c:dLbls>
        <c:axId val="392071920"/>
        <c:axId val="392071504"/>
      </c:scatterChart>
      <c:catAx>
        <c:axId val="176826624"/>
        <c:scaling>
          <c:orientation val="minMax"/>
        </c:scaling>
        <c:delete val="0"/>
        <c:axPos val="b"/>
        <c:numFmt formatCode="General" sourceLinked="0"/>
        <c:majorTickMark val="out"/>
        <c:minorTickMark val="none"/>
        <c:tickLblPos val="nextTo"/>
        <c:txPr>
          <a:bodyPr/>
          <a:lstStyle/>
          <a:p>
            <a:pPr>
              <a:defRPr sz="900"/>
            </a:pPr>
            <a:endParaRPr lang="en-US"/>
          </a:p>
        </c:txPr>
        <c:crossAx val="176836608"/>
        <c:crosses val="autoZero"/>
        <c:auto val="1"/>
        <c:lblAlgn val="ctr"/>
        <c:lblOffset val="100"/>
        <c:noMultiLvlLbl val="0"/>
      </c:catAx>
      <c:valAx>
        <c:axId val="176836608"/>
        <c:scaling>
          <c:orientation val="minMax"/>
          <c:max val="45"/>
        </c:scaling>
        <c:delete val="0"/>
        <c:axPos val="l"/>
        <c:majorGridlines>
          <c:spPr>
            <a:ln w="6350">
              <a:solidFill>
                <a:sysClr val="window" lastClr="FFFFFF">
                  <a:lumMod val="95000"/>
                </a:sysClr>
              </a:solidFill>
              <a:prstDash val="sysDash"/>
            </a:ln>
          </c:spPr>
        </c:majorGridlines>
        <c:title>
          <c:tx>
            <c:rich>
              <a:bodyPr rot="-5400000" vert="horz"/>
              <a:lstStyle/>
              <a:p>
                <a:pPr>
                  <a:defRPr/>
                </a:pPr>
                <a:r>
                  <a:rPr lang="en-GB"/>
                  <a:t>HIV prevalence (%)</a:t>
                </a:r>
              </a:p>
            </c:rich>
          </c:tx>
          <c:layout>
            <c:manualLayout>
              <c:xMode val="edge"/>
              <c:yMode val="edge"/>
              <c:x val="2.4341216650227716E-5"/>
              <c:y val="6.6331248228726464E-2"/>
            </c:manualLayout>
          </c:layout>
          <c:overlay val="0"/>
        </c:title>
        <c:numFmt formatCode="General" sourceLinked="1"/>
        <c:majorTickMark val="out"/>
        <c:minorTickMark val="none"/>
        <c:tickLblPos val="nextTo"/>
        <c:crossAx val="176826624"/>
        <c:crosses val="autoZero"/>
        <c:crossBetween val="between"/>
      </c:valAx>
      <c:valAx>
        <c:axId val="392071504"/>
        <c:scaling>
          <c:orientation val="minMax"/>
          <c:max val="40"/>
        </c:scaling>
        <c:delete val="1"/>
        <c:axPos val="r"/>
        <c:numFmt formatCode="General" sourceLinked="1"/>
        <c:majorTickMark val="out"/>
        <c:minorTickMark val="none"/>
        <c:tickLblPos val="nextTo"/>
        <c:crossAx val="392071920"/>
        <c:crosses val="max"/>
        <c:crossBetween val="midCat"/>
      </c:valAx>
      <c:valAx>
        <c:axId val="392071920"/>
        <c:scaling>
          <c:orientation val="minMax"/>
          <c:max val="1"/>
        </c:scaling>
        <c:delete val="1"/>
        <c:axPos val="t"/>
        <c:numFmt formatCode="General" sourceLinked="1"/>
        <c:majorTickMark val="out"/>
        <c:minorTickMark val="none"/>
        <c:tickLblPos val="nextTo"/>
        <c:crossAx val="392071504"/>
        <c:crosses val="max"/>
        <c:crossBetween val="midCat"/>
      </c:valAx>
    </c:plotArea>
    <c:legend>
      <c:legendPos val="r"/>
      <c:legendEntry>
        <c:idx val="3"/>
        <c:delete val="1"/>
      </c:legendEntry>
      <c:layout>
        <c:manualLayout>
          <c:xMode val="edge"/>
          <c:yMode val="edge"/>
          <c:x val="0.70859715201624818"/>
          <c:y val="1.9358976716394652E-2"/>
          <c:w val="0.28929916965384139"/>
          <c:h val="0.1490193708104994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94341585680169"/>
          <c:y val="9.0503978779840843E-2"/>
          <c:w val="0.63725757253316306"/>
          <c:h val="0.90560565870910703"/>
        </c:manualLayout>
      </c:layout>
      <c:barChart>
        <c:barDir val="bar"/>
        <c:grouping val="clustered"/>
        <c:varyColors val="0"/>
        <c:ser>
          <c:idx val="0"/>
          <c:order val="0"/>
          <c:tx>
            <c:strRef>
              <c:f>'Genitalsore or ulcer'!$C$3</c:f>
              <c:strCache>
                <c:ptCount val="1"/>
                <c:pt idx="0">
                  <c:v>Female</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'Genitalsore or ulcer'!$B$4:$B$14</c:f>
              <c:strCache>
                <c:ptCount val="11"/>
                <c:pt idx="0">
                  <c:v>Afghanistan (2015)</c:v>
                </c:pt>
                <c:pt idx="1">
                  <c:v>Bangladesh (2014)</c:v>
                </c:pt>
                <c:pt idx="2">
                  <c:v>Cambodia (2014)</c:v>
                </c:pt>
                <c:pt idx="3">
                  <c:v>India (2015-16 )</c:v>
                </c:pt>
                <c:pt idx="4">
                  <c:v>Indonesia (2017)</c:v>
                </c:pt>
                <c:pt idx="5">
                  <c:v>Maldives (2016-17 )</c:v>
                </c:pt>
                <c:pt idx="6">
                  <c:v>Myanmar (2015-16 )</c:v>
                </c:pt>
                <c:pt idx="7">
                  <c:v>Nepal (2016)</c:v>
                </c:pt>
                <c:pt idx="8">
                  <c:v>Pakistan (2017-18 )</c:v>
                </c:pt>
                <c:pt idx="9">
                  <c:v>PNG (2016-18 )</c:v>
                </c:pt>
                <c:pt idx="10">
                  <c:v>Timor-Leste (2016)</c:v>
                </c:pt>
              </c:strCache>
            </c:strRef>
          </c:cat>
          <c:val>
            <c:numRef>
              <c:f>'Genitalsore or ulcer'!$C$4:$C$14</c:f>
              <c:numCache>
                <c:formatCode>General</c:formatCode>
                <c:ptCount val="11"/>
                <c:pt idx="0">
                  <c:v>7.7</c:v>
                </c:pt>
                <c:pt idx="1">
                  <c:v>5.4</c:v>
                </c:pt>
                <c:pt idx="2">
                  <c:v>3.6</c:v>
                </c:pt>
                <c:pt idx="3">
                  <c:v>3</c:v>
                </c:pt>
                <c:pt idx="4">
                  <c:v>2.1</c:v>
                </c:pt>
                <c:pt idx="5">
                  <c:v>9.3000000000000007</c:v>
                </c:pt>
                <c:pt idx="6">
                  <c:v>1</c:v>
                </c:pt>
                <c:pt idx="7">
                  <c:v>2.7</c:v>
                </c:pt>
                <c:pt idx="8">
                  <c:v>9.9</c:v>
                </c:pt>
                <c:pt idx="9">
                  <c:v>2.2999999999999998</c:v>
                </c:pt>
                <c:pt idx="10">
                  <c:v>4</c:v>
                </c:pt>
              </c:numCache>
            </c:numRef>
          </c:val>
          <c:extLst>
            <c:ext xmlns:c16="http://schemas.microsoft.com/office/drawing/2014/chart" uri="{C3380CC4-5D6E-409C-BE32-E72D297353CC}">
              <c16:uniqueId val="{00000000-53E1-4F7A-912D-8E557F557705}"/>
            </c:ext>
          </c:extLst>
        </c:ser>
        <c:ser>
          <c:idx val="1"/>
          <c:order val="1"/>
          <c:tx>
            <c:strRef>
              <c:f>'Genitalsore or ulcer'!$D$3</c:f>
              <c:strCache>
                <c:ptCount val="1"/>
                <c:pt idx="0">
                  <c:v>Male</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'Genitalsore or ulcer'!$B$4:$B$14</c:f>
              <c:strCache>
                <c:ptCount val="11"/>
                <c:pt idx="0">
                  <c:v>Afghanistan (2015)</c:v>
                </c:pt>
                <c:pt idx="1">
                  <c:v>Bangladesh (2014)</c:v>
                </c:pt>
                <c:pt idx="2">
                  <c:v>Cambodia (2014)</c:v>
                </c:pt>
                <c:pt idx="3">
                  <c:v>India (2015-16 )</c:v>
                </c:pt>
                <c:pt idx="4">
                  <c:v>Indonesia (2017)</c:v>
                </c:pt>
                <c:pt idx="5">
                  <c:v>Maldives (2016-17 )</c:v>
                </c:pt>
                <c:pt idx="6">
                  <c:v>Myanmar (2015-16 )</c:v>
                </c:pt>
                <c:pt idx="7">
                  <c:v>Nepal (2016)</c:v>
                </c:pt>
                <c:pt idx="8">
                  <c:v>Pakistan (2017-18 )</c:v>
                </c:pt>
                <c:pt idx="9">
                  <c:v>PNG (2016-18 )</c:v>
                </c:pt>
                <c:pt idx="10">
                  <c:v>Timor-Leste (2016)</c:v>
                </c:pt>
              </c:strCache>
            </c:strRef>
          </c:cat>
          <c:val>
            <c:numRef>
              <c:f>'Genitalsore or ulcer'!$D$4:$D$14</c:f>
              <c:numCache>
                <c:formatCode>General</c:formatCode>
                <c:ptCount val="11"/>
                <c:pt idx="0">
                  <c:v>3.8</c:v>
                </c:pt>
                <c:pt idx="2">
                  <c:v>1</c:v>
                </c:pt>
                <c:pt idx="3">
                  <c:v>2.8</c:v>
                </c:pt>
                <c:pt idx="5">
                  <c:v>0.8</c:v>
                </c:pt>
                <c:pt idx="6">
                  <c:v>1.5</c:v>
                </c:pt>
                <c:pt idx="7">
                  <c:v>1.7</c:v>
                </c:pt>
                <c:pt idx="8">
                  <c:v>3.9</c:v>
                </c:pt>
                <c:pt idx="9">
                  <c:v>2.2999999999999998</c:v>
                </c:pt>
                <c:pt idx="10">
                  <c:v>3.4</c:v>
                </c:pt>
              </c:numCache>
            </c:numRef>
          </c:val>
          <c:extLst>
            <c:ext xmlns:c16="http://schemas.microsoft.com/office/drawing/2014/chart" uri="{C3380CC4-5D6E-409C-BE32-E72D297353CC}">
              <c16:uniqueId val="{00000001-53E1-4F7A-912D-8E557F557705}"/>
            </c:ext>
          </c:extLst>
        </c:ser>
        <c:dLbls>
          <c:showLegendKey val="0"/>
          <c:showVal val="0"/>
          <c:showCatName val="0"/>
          <c:showSerName val="0"/>
          <c:showPercent val="0"/>
          <c:showBubbleSize val="0"/>
        </c:dLbls>
        <c:gapWidth val="40"/>
        <c:axId val="94316416"/>
        <c:axId val="94317952"/>
      </c:barChart>
      <c:catAx>
        <c:axId val="94316416"/>
        <c:scaling>
          <c:orientation val="maxMin"/>
        </c:scaling>
        <c:delete val="0"/>
        <c:axPos val="l"/>
        <c:numFmt formatCode="General" sourceLinked="0"/>
        <c:majorTickMark val="out"/>
        <c:minorTickMark val="none"/>
        <c:tickLblPos val="nextTo"/>
        <c:crossAx val="94317952"/>
        <c:crosses val="autoZero"/>
        <c:auto val="1"/>
        <c:lblAlgn val="ctr"/>
        <c:lblOffset val="100"/>
        <c:noMultiLvlLbl val="0"/>
      </c:catAx>
      <c:valAx>
        <c:axId val="94317952"/>
        <c:scaling>
          <c:orientation val="minMax"/>
        </c:scaling>
        <c:delete val="0"/>
        <c:axPos val="t"/>
        <c:majorGridlines>
          <c:spPr>
            <a:ln>
              <a:solidFill>
                <a:schemeClr val="bg1">
                  <a:lumMod val="85000"/>
                  <a:alpha val="50000"/>
                </a:schemeClr>
              </a:solidFill>
              <a:prstDash val="sysDot"/>
            </a:ln>
          </c:spPr>
        </c:majorGridlines>
        <c:title>
          <c:tx>
            <c:rich>
              <a:bodyPr/>
              <a:lstStyle/>
              <a:p>
                <a:pPr>
                  <a:defRPr/>
                </a:pPr>
                <a:r>
                  <a:rPr lang="en-US"/>
                  <a:t>%</a:t>
                </a:r>
              </a:p>
            </c:rich>
          </c:tx>
          <c:layout>
            <c:manualLayout>
              <c:xMode val="edge"/>
              <c:yMode val="edge"/>
              <c:x val="0.891084155021163"/>
              <c:y val="3.5366931918656055E-3"/>
            </c:manualLayout>
          </c:layout>
          <c:overlay val="0"/>
        </c:title>
        <c:numFmt formatCode="General" sourceLinked="1"/>
        <c:majorTickMark val="out"/>
        <c:minorTickMark val="none"/>
        <c:tickLblPos val="nextTo"/>
        <c:crossAx val="94316416"/>
        <c:crosses val="autoZero"/>
        <c:crossBetween val="between"/>
      </c:valAx>
    </c:plotArea>
    <c:legend>
      <c:legendPos val="r"/>
      <c:layout>
        <c:manualLayout>
          <c:xMode val="edge"/>
          <c:yMode val="edge"/>
          <c:x val="0.86813168626067894"/>
          <c:y val="0.30339697137765492"/>
          <c:w val="0.10568304280837038"/>
          <c:h val="0.2048727508275055"/>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03496545690409"/>
          <c:y val="8.0125214986745769E-2"/>
          <c:w val="0.56216634989591818"/>
          <c:h val="0.91987478501325426"/>
        </c:manualLayout>
      </c:layout>
      <c:barChart>
        <c:barDir val="bar"/>
        <c:grouping val="clustered"/>
        <c:varyColors val="0"/>
        <c:ser>
          <c:idx val="0"/>
          <c:order val="0"/>
          <c:tx>
            <c:strRef>
              <c:f>'bad smel or discharge'!$B$3</c:f>
              <c:strCache>
                <c:ptCount val="1"/>
                <c:pt idx="0">
                  <c:v>Female</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'bad smel or discharge'!$A$4:$A$14</c:f>
              <c:strCache>
                <c:ptCount val="11"/>
                <c:pt idx="0">
                  <c:v>Afghanistan (2015)</c:v>
                </c:pt>
                <c:pt idx="1">
                  <c:v>Bangladesh (2014)</c:v>
                </c:pt>
                <c:pt idx="2">
                  <c:v>Cambodia (2014)</c:v>
                </c:pt>
                <c:pt idx="3">
                  <c:v>India (2015-16 )</c:v>
                </c:pt>
                <c:pt idx="4">
                  <c:v>Indonesia (2017)</c:v>
                </c:pt>
                <c:pt idx="5">
                  <c:v>Maldives (2016-17 )</c:v>
                </c:pt>
                <c:pt idx="6">
                  <c:v>Myanmar (2015-16 )</c:v>
                </c:pt>
                <c:pt idx="7">
                  <c:v>Nepal (2016)</c:v>
                </c:pt>
                <c:pt idx="8">
                  <c:v>Pakistan (2017-18 )</c:v>
                </c:pt>
                <c:pt idx="9">
                  <c:v>PNG (2016-18 )</c:v>
                </c:pt>
                <c:pt idx="10">
                  <c:v>Timor-Leste (2016)</c:v>
                </c:pt>
              </c:strCache>
            </c:strRef>
          </c:cat>
          <c:val>
            <c:numRef>
              <c:f>'bad smel or discharge'!$B$4:$B$14</c:f>
              <c:numCache>
                <c:formatCode>General</c:formatCode>
                <c:ptCount val="11"/>
                <c:pt idx="0">
                  <c:v>13.2</c:v>
                </c:pt>
                <c:pt idx="1">
                  <c:v>10.7</c:v>
                </c:pt>
                <c:pt idx="2">
                  <c:v>9.8000000000000007</c:v>
                </c:pt>
                <c:pt idx="3">
                  <c:v>9.1</c:v>
                </c:pt>
                <c:pt idx="4">
                  <c:v>12.8</c:v>
                </c:pt>
                <c:pt idx="5">
                  <c:v>9.1</c:v>
                </c:pt>
                <c:pt idx="6">
                  <c:v>7.4</c:v>
                </c:pt>
                <c:pt idx="7">
                  <c:v>13.4</c:v>
                </c:pt>
                <c:pt idx="8">
                  <c:v>33.1</c:v>
                </c:pt>
                <c:pt idx="9">
                  <c:v>9.3000000000000007</c:v>
                </c:pt>
                <c:pt idx="10">
                  <c:v>5.9</c:v>
                </c:pt>
              </c:numCache>
            </c:numRef>
          </c:val>
          <c:extLst>
            <c:ext xmlns:c16="http://schemas.microsoft.com/office/drawing/2014/chart" uri="{C3380CC4-5D6E-409C-BE32-E72D297353CC}">
              <c16:uniqueId val="{00000000-97DE-49C0-B483-5C199A3F9C0E}"/>
            </c:ext>
          </c:extLst>
        </c:ser>
        <c:ser>
          <c:idx val="1"/>
          <c:order val="1"/>
          <c:tx>
            <c:strRef>
              <c:f>'bad smel or discharge'!$C$3</c:f>
              <c:strCache>
                <c:ptCount val="1"/>
                <c:pt idx="0">
                  <c:v>Male</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'bad smel or discharge'!$A$4:$A$14</c:f>
              <c:strCache>
                <c:ptCount val="11"/>
                <c:pt idx="0">
                  <c:v>Afghanistan (2015)</c:v>
                </c:pt>
                <c:pt idx="1">
                  <c:v>Bangladesh (2014)</c:v>
                </c:pt>
                <c:pt idx="2">
                  <c:v>Cambodia (2014)</c:v>
                </c:pt>
                <c:pt idx="3">
                  <c:v>India (2015-16 )</c:v>
                </c:pt>
                <c:pt idx="4">
                  <c:v>Indonesia (2017)</c:v>
                </c:pt>
                <c:pt idx="5">
                  <c:v>Maldives (2016-17 )</c:v>
                </c:pt>
                <c:pt idx="6">
                  <c:v>Myanmar (2015-16 )</c:v>
                </c:pt>
                <c:pt idx="7">
                  <c:v>Nepal (2016)</c:v>
                </c:pt>
                <c:pt idx="8">
                  <c:v>Pakistan (2017-18 )</c:v>
                </c:pt>
                <c:pt idx="9">
                  <c:v>PNG (2016-18 )</c:v>
                </c:pt>
                <c:pt idx="10">
                  <c:v>Timor-Leste (2016)</c:v>
                </c:pt>
              </c:strCache>
            </c:strRef>
          </c:cat>
          <c:val>
            <c:numRef>
              <c:f>'bad smel or discharge'!$C$4:$C$14</c:f>
              <c:numCache>
                <c:formatCode>General</c:formatCode>
                <c:ptCount val="11"/>
                <c:pt idx="0">
                  <c:v>5.5</c:v>
                </c:pt>
                <c:pt idx="2">
                  <c:v>0.8</c:v>
                </c:pt>
                <c:pt idx="3">
                  <c:v>5.2</c:v>
                </c:pt>
                <c:pt idx="5">
                  <c:v>1</c:v>
                </c:pt>
                <c:pt idx="6">
                  <c:v>5.8</c:v>
                </c:pt>
                <c:pt idx="7">
                  <c:v>0.7</c:v>
                </c:pt>
                <c:pt idx="8">
                  <c:v>8.6</c:v>
                </c:pt>
                <c:pt idx="9">
                  <c:v>7.4</c:v>
                </c:pt>
                <c:pt idx="10">
                  <c:v>4.5999999999999996</c:v>
                </c:pt>
              </c:numCache>
            </c:numRef>
          </c:val>
          <c:extLst>
            <c:ext xmlns:c16="http://schemas.microsoft.com/office/drawing/2014/chart" uri="{C3380CC4-5D6E-409C-BE32-E72D297353CC}">
              <c16:uniqueId val="{00000001-97DE-49C0-B483-5C199A3F9C0E}"/>
            </c:ext>
          </c:extLst>
        </c:ser>
        <c:dLbls>
          <c:showLegendKey val="0"/>
          <c:showVal val="0"/>
          <c:showCatName val="0"/>
          <c:showSerName val="0"/>
          <c:showPercent val="0"/>
          <c:showBubbleSize val="0"/>
        </c:dLbls>
        <c:gapWidth val="40"/>
        <c:axId val="94710400"/>
        <c:axId val="94736768"/>
      </c:barChart>
      <c:catAx>
        <c:axId val="94710400"/>
        <c:scaling>
          <c:orientation val="maxMin"/>
        </c:scaling>
        <c:delete val="0"/>
        <c:axPos val="l"/>
        <c:numFmt formatCode="General" sourceLinked="0"/>
        <c:majorTickMark val="out"/>
        <c:minorTickMark val="none"/>
        <c:tickLblPos val="nextTo"/>
        <c:crossAx val="94736768"/>
        <c:crosses val="autoZero"/>
        <c:auto val="1"/>
        <c:lblAlgn val="ctr"/>
        <c:lblOffset val="100"/>
        <c:noMultiLvlLbl val="0"/>
      </c:catAx>
      <c:valAx>
        <c:axId val="94736768"/>
        <c:scaling>
          <c:orientation val="minMax"/>
        </c:scaling>
        <c:delete val="0"/>
        <c:axPos val="t"/>
        <c:majorGridlines>
          <c:spPr>
            <a:ln>
              <a:solidFill>
                <a:schemeClr val="bg1">
                  <a:lumMod val="85000"/>
                  <a:alpha val="50000"/>
                </a:schemeClr>
              </a:solidFill>
              <a:prstDash val="sysDot"/>
            </a:ln>
          </c:spPr>
        </c:majorGridlines>
        <c:title>
          <c:tx>
            <c:rich>
              <a:bodyPr/>
              <a:lstStyle/>
              <a:p>
                <a:pPr>
                  <a:defRPr/>
                </a:pPr>
                <a:r>
                  <a:rPr lang="en-US"/>
                  <a:t>%</a:t>
                </a:r>
              </a:p>
            </c:rich>
          </c:tx>
          <c:layout>
            <c:manualLayout>
              <c:xMode val="edge"/>
              <c:yMode val="edge"/>
              <c:x val="0.84359346748323127"/>
              <c:y val="2.806415283388044E-3"/>
            </c:manualLayout>
          </c:layout>
          <c:overlay val="0"/>
        </c:title>
        <c:numFmt formatCode="General" sourceLinked="1"/>
        <c:majorTickMark val="out"/>
        <c:minorTickMark val="none"/>
        <c:tickLblPos val="nextTo"/>
        <c:crossAx val="94710400"/>
        <c:crosses val="autoZero"/>
        <c:crossBetween val="between"/>
      </c:valAx>
    </c:plotArea>
    <c:legend>
      <c:legendPos val="r"/>
      <c:layout>
        <c:manualLayout>
          <c:xMode val="edge"/>
          <c:yMode val="edge"/>
          <c:x val="0.81777548496093155"/>
          <c:y val="0.30339697137765492"/>
          <c:w val="0.13323389748695205"/>
          <c:h val="0.15291011118884243"/>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16254864693629E-2"/>
          <c:y val="4.681237041073924E-2"/>
          <c:w val="0.90501574803149609"/>
          <c:h val="0.56971116080656981"/>
        </c:manualLayout>
      </c:layout>
      <c:barChart>
        <c:barDir val="col"/>
        <c:grouping val="clustered"/>
        <c:varyColors val="0"/>
        <c:ser>
          <c:idx val="1"/>
          <c:order val="0"/>
          <c:tx>
            <c:strRef>
              <c:f>'compr knowledge'!$C$2</c:f>
              <c:strCache>
                <c:ptCount val="1"/>
                <c:pt idx="0">
                  <c:v>Female</c:v>
                </c:pt>
              </c:strCache>
            </c:strRef>
          </c:tx>
          <c:spPr>
            <a:solidFill>
              <a:srgbClr val="E31837"/>
            </a:solidFill>
          </c:spPr>
          <c:invertIfNegative val="0"/>
          <c:dLbls>
            <c:numFmt formatCode="0" sourceLinked="0"/>
            <c:spPr>
              <a:noFill/>
              <a:ln>
                <a:noFill/>
              </a:ln>
              <a:effectLst/>
            </c:spPr>
            <c:txPr>
              <a:bodyPr wrap="square" lIns="38100" tIns="19050" rIns="38100" bIns="19050" anchor="ctr">
                <a:spAutoFit/>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 knowledge'!$A$3:$A$19</c:f>
              <c:strCache>
                <c:ptCount val="17"/>
                <c:pt idx="0">
                  <c:v>Thailand (2019)</c:v>
                </c:pt>
                <c:pt idx="1">
                  <c:v>Maldives(2016-17)</c:v>
                </c:pt>
                <c:pt idx="2">
                  <c:v>Cambodia(2014)</c:v>
                </c:pt>
                <c:pt idx="3">
                  <c:v>Philippines (2017)</c:v>
                </c:pt>
                <c:pt idx="4">
                  <c:v>PNG (2016-18)</c:v>
                </c:pt>
                <c:pt idx="5">
                  <c:v>Mongolia (2018)</c:v>
                </c:pt>
                <c:pt idx="6">
                  <c:v>Nepal(2019)</c:v>
                </c:pt>
                <c:pt idx="7">
                  <c:v>India (2015-16)</c:v>
                </c:pt>
                <c:pt idx="8">
                  <c:v>Myanmar (2015-16)</c:v>
                </c:pt>
                <c:pt idx="9">
                  <c:v>Lao PDR (2017)</c:v>
                </c:pt>
                <c:pt idx="10">
                  <c:v>Indonesia (2017)</c:v>
                </c:pt>
                <c:pt idx="11">
                  <c:v>Bangladesh (2019)</c:v>
                </c:pt>
                <c:pt idx="12">
                  <c:v>Timor Leste(2016)</c:v>
                </c:pt>
                <c:pt idx="13">
                  <c:v>Pakistan (2020-21)*</c:v>
                </c:pt>
                <c:pt idx="14">
                  <c:v>Pakistan (2018-19)**</c:v>
                </c:pt>
                <c:pt idx="15">
                  <c:v>Pakistan (2019)***</c:v>
                </c:pt>
                <c:pt idx="16">
                  <c:v>Afghanistan (2015)</c:v>
                </c:pt>
              </c:strCache>
            </c:strRef>
          </c:cat>
          <c:val>
            <c:numRef>
              <c:f>'compr knowledge'!$C$3:$C$19</c:f>
              <c:numCache>
                <c:formatCode>General</c:formatCode>
                <c:ptCount val="17"/>
                <c:pt idx="0">
                  <c:v>51.4</c:v>
                </c:pt>
                <c:pt idx="1">
                  <c:v>40.700000000000003</c:v>
                </c:pt>
                <c:pt idx="2">
                  <c:v>39.1</c:v>
                </c:pt>
                <c:pt idx="3">
                  <c:v>24.6</c:v>
                </c:pt>
                <c:pt idx="4">
                  <c:v>23.4</c:v>
                </c:pt>
                <c:pt idx="5">
                  <c:v>23.3</c:v>
                </c:pt>
                <c:pt idx="6">
                  <c:v>21.1</c:v>
                </c:pt>
                <c:pt idx="7">
                  <c:v>20.9</c:v>
                </c:pt>
                <c:pt idx="8">
                  <c:v>19.7</c:v>
                </c:pt>
                <c:pt idx="9">
                  <c:v>18.600000000000001</c:v>
                </c:pt>
                <c:pt idx="10">
                  <c:v>14.9</c:v>
                </c:pt>
                <c:pt idx="11">
                  <c:v>9.6</c:v>
                </c:pt>
                <c:pt idx="12">
                  <c:v>9.6</c:v>
                </c:pt>
                <c:pt idx="13">
                  <c:v>5.7</c:v>
                </c:pt>
                <c:pt idx="14">
                  <c:v>3.8</c:v>
                </c:pt>
                <c:pt idx="15">
                  <c:v>3.3</c:v>
                </c:pt>
                <c:pt idx="16">
                  <c:v>1.2</c:v>
                </c:pt>
              </c:numCache>
            </c:numRef>
          </c:val>
          <c:extLst>
            <c:ext xmlns:c16="http://schemas.microsoft.com/office/drawing/2014/chart" uri="{C3380CC4-5D6E-409C-BE32-E72D297353CC}">
              <c16:uniqueId val="{00000000-96D1-493E-9865-4F9E7031C423}"/>
            </c:ext>
          </c:extLst>
        </c:ser>
        <c:ser>
          <c:idx val="0"/>
          <c:order val="1"/>
          <c:tx>
            <c:strRef>
              <c:f>'compr knowledge'!$B$2</c:f>
              <c:strCache>
                <c:ptCount val="1"/>
                <c:pt idx="0">
                  <c:v>Male</c:v>
                </c:pt>
              </c:strCache>
            </c:strRef>
          </c:tx>
          <c:spPr>
            <a:solidFill>
              <a:srgbClr val="00AEEF"/>
            </a:solidFill>
          </c:spPr>
          <c:invertIfNegative val="0"/>
          <c:dLbls>
            <c:numFmt formatCode="0" sourceLinked="0"/>
            <c:spPr>
              <a:noFill/>
              <a:ln>
                <a:noFill/>
              </a:ln>
              <a:effectLst/>
            </c:spPr>
            <c:txPr>
              <a:bodyPr wrap="square" lIns="38100" tIns="19050" rIns="38100" bIns="19050" anchor="ctr">
                <a:spAutoFit/>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 knowledge'!$A$3:$A$19</c:f>
              <c:strCache>
                <c:ptCount val="17"/>
                <c:pt idx="0">
                  <c:v>Thailand (2019)</c:v>
                </c:pt>
                <c:pt idx="1">
                  <c:v>Maldives(2016-17)</c:v>
                </c:pt>
                <c:pt idx="2">
                  <c:v>Cambodia(2014)</c:v>
                </c:pt>
                <c:pt idx="3">
                  <c:v>Philippines (2017)</c:v>
                </c:pt>
                <c:pt idx="4">
                  <c:v>PNG (2016-18)</c:v>
                </c:pt>
                <c:pt idx="5">
                  <c:v>Mongolia (2018)</c:v>
                </c:pt>
                <c:pt idx="6">
                  <c:v>Nepal(2019)</c:v>
                </c:pt>
                <c:pt idx="7">
                  <c:v>India (2015-16)</c:v>
                </c:pt>
                <c:pt idx="8">
                  <c:v>Myanmar (2015-16)</c:v>
                </c:pt>
                <c:pt idx="9">
                  <c:v>Lao PDR (2017)</c:v>
                </c:pt>
                <c:pt idx="10">
                  <c:v>Indonesia (2017)</c:v>
                </c:pt>
                <c:pt idx="11">
                  <c:v>Bangladesh (2019)</c:v>
                </c:pt>
                <c:pt idx="12">
                  <c:v>Timor Leste(2016)</c:v>
                </c:pt>
                <c:pt idx="13">
                  <c:v>Pakistan (2020-21)*</c:v>
                </c:pt>
                <c:pt idx="14">
                  <c:v>Pakistan (2018-19)**</c:v>
                </c:pt>
                <c:pt idx="15">
                  <c:v>Pakistan (2019)***</c:v>
                </c:pt>
                <c:pt idx="16">
                  <c:v>Afghanistan (2015)</c:v>
                </c:pt>
              </c:strCache>
            </c:strRef>
          </c:cat>
          <c:val>
            <c:numRef>
              <c:f>'compr knowledge'!$B$3:$B$19</c:f>
              <c:numCache>
                <c:formatCode>General</c:formatCode>
                <c:ptCount val="17"/>
                <c:pt idx="0">
                  <c:v>50.4</c:v>
                </c:pt>
                <c:pt idx="1">
                  <c:v>41.2</c:v>
                </c:pt>
                <c:pt idx="2">
                  <c:v>48.4</c:v>
                </c:pt>
                <c:pt idx="4">
                  <c:v>27</c:v>
                </c:pt>
                <c:pt idx="5">
                  <c:v>23.1</c:v>
                </c:pt>
                <c:pt idx="6">
                  <c:v>26.9</c:v>
                </c:pt>
                <c:pt idx="7">
                  <c:v>32.5</c:v>
                </c:pt>
                <c:pt idx="8">
                  <c:v>22.3</c:v>
                </c:pt>
                <c:pt idx="9">
                  <c:v>26.5</c:v>
                </c:pt>
                <c:pt idx="12">
                  <c:v>16.3</c:v>
                </c:pt>
                <c:pt idx="13">
                  <c:v>12.2</c:v>
                </c:pt>
                <c:pt idx="14">
                  <c:v>6.6</c:v>
                </c:pt>
                <c:pt idx="15">
                  <c:v>13.9</c:v>
                </c:pt>
                <c:pt idx="16">
                  <c:v>4.9000000000000004</c:v>
                </c:pt>
              </c:numCache>
            </c:numRef>
          </c:val>
          <c:extLst>
            <c:ext xmlns:c16="http://schemas.microsoft.com/office/drawing/2014/chart" uri="{C3380CC4-5D6E-409C-BE32-E72D297353CC}">
              <c16:uniqueId val="{00000001-96D1-493E-9865-4F9E7031C423}"/>
            </c:ext>
          </c:extLst>
        </c:ser>
        <c:dLbls>
          <c:showLegendKey val="0"/>
          <c:showVal val="0"/>
          <c:showCatName val="0"/>
          <c:showSerName val="0"/>
          <c:showPercent val="0"/>
          <c:showBubbleSize val="0"/>
        </c:dLbls>
        <c:gapWidth val="40"/>
        <c:axId val="46879488"/>
        <c:axId val="46881024"/>
      </c:barChart>
      <c:catAx>
        <c:axId val="46879488"/>
        <c:scaling>
          <c:orientation val="minMax"/>
        </c:scaling>
        <c:delete val="0"/>
        <c:axPos val="b"/>
        <c:numFmt formatCode="General" sourceLinked="0"/>
        <c:majorTickMark val="out"/>
        <c:minorTickMark val="none"/>
        <c:tickLblPos val="nextTo"/>
        <c:crossAx val="46881024"/>
        <c:crosses val="autoZero"/>
        <c:auto val="1"/>
        <c:lblAlgn val="ctr"/>
        <c:lblOffset val="100"/>
        <c:noMultiLvlLbl val="0"/>
      </c:catAx>
      <c:valAx>
        <c:axId val="46881024"/>
        <c:scaling>
          <c:orientation val="minMax"/>
          <c:max val="100"/>
          <c:min val="0"/>
        </c:scaling>
        <c:delete val="0"/>
        <c:axPos val="l"/>
        <c:majorGridlines>
          <c:spPr>
            <a:ln>
              <a:solidFill>
                <a:schemeClr val="bg1">
                  <a:lumMod val="85000"/>
                  <a:alpha val="50000"/>
                </a:schemeClr>
              </a:solidFill>
              <a:prstDash val="sysDot"/>
            </a:ln>
          </c:spPr>
        </c:majorGridlines>
        <c:title>
          <c:tx>
            <c:rich>
              <a:bodyPr rot="0" vert="horz"/>
              <a:lstStyle/>
              <a:p>
                <a:pPr>
                  <a:defRPr/>
                </a:pPr>
                <a:r>
                  <a:rPr lang="en-US"/>
                  <a:t>%</a:t>
                </a:r>
              </a:p>
            </c:rich>
          </c:tx>
          <c:layout>
            <c:manualLayout>
              <c:xMode val="edge"/>
              <c:yMode val="edge"/>
              <c:x val="1.5418424228071707E-2"/>
              <c:y val="2.8933280714612354E-2"/>
            </c:manualLayout>
          </c:layout>
          <c:overlay val="0"/>
        </c:title>
        <c:numFmt formatCode="General" sourceLinked="1"/>
        <c:majorTickMark val="out"/>
        <c:minorTickMark val="none"/>
        <c:tickLblPos val="nextTo"/>
        <c:crossAx val="46879488"/>
        <c:crosses val="autoZero"/>
        <c:crossBetween val="between"/>
        <c:majorUnit val="2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0.0641</cdr:x>
      <cdr:y>0.86003</cdr:y>
    </cdr:from>
    <cdr:to>
      <cdr:x>0.53205</cdr:x>
      <cdr:y>1</cdr:y>
    </cdr:to>
    <cdr:sp macro="" textlink="">
      <cdr:nvSpPr>
        <cdr:cNvPr id="2" name="TextBox 2"/>
        <cdr:cNvSpPr txBox="1"/>
      </cdr:nvSpPr>
      <cdr:spPr>
        <a:xfrm xmlns:a="http://schemas.openxmlformats.org/drawingml/2006/main">
          <a:off x="762000" y="3701151"/>
          <a:ext cx="5562600" cy="600164"/>
        </a:xfrm>
        <a:prstGeom xmlns:a="http://schemas.openxmlformats.org/drawingml/2006/main" prst="rect">
          <a:avLst/>
        </a:prstGeom>
        <a:noFill xmlns:a="http://schemas.openxmlformats.org/drawingml/2006/main"/>
        <a:ln xmlns:a="http://schemas.openxmlformats.org/drawingml/2006/main">
          <a:noFill/>
          <a:prstDash val="sysDash"/>
        </a:ln>
        <a:effectLst xmlns:a="http://schemas.openxmlformats.org/drawingml/2006/main"/>
      </cdr:spPr>
      <cdr:txBody>
        <a:bodyPr xmlns:a="http://schemas.openxmlformats.org/drawingml/2006/main" wrap="square" rtlCol="0" anchor="t">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GB" sz="1100" b="1" kern="0" dirty="0">
              <a:solidFill>
                <a:sysClr val="windowText" lastClr="000000"/>
              </a:solidFill>
              <a:latin typeface="Arial" pitchFamily="34" charset="0"/>
              <a:cs typeface="Arial" pitchFamily="34" charset="0"/>
            </a:rPr>
            <a:t>MSM</a:t>
          </a:r>
          <a:r>
            <a:rPr lang="en-GB" sz="1100" b="1" kern="0" baseline="0" dirty="0">
              <a:solidFill>
                <a:sysClr val="windowText" lastClr="000000"/>
              </a:solidFill>
              <a:latin typeface="Arial" pitchFamily="34" charset="0"/>
              <a:cs typeface="Arial" pitchFamily="34" charset="0"/>
            </a:rPr>
            <a:t> HIV prevalence (National)</a:t>
          </a:r>
        </a:p>
        <a:p xmlns:a="http://schemas.openxmlformats.org/drawingml/2006/main">
          <a:pPr>
            <a:defRPr/>
          </a:pPr>
          <a:r>
            <a:rPr lang="en-GB" sz="1100" b="0" kern="0" baseline="0" dirty="0">
              <a:solidFill>
                <a:sysClr val="windowText" lastClr="000000"/>
              </a:solidFill>
              <a:latin typeface="Arial" pitchFamily="34" charset="0"/>
              <a:cs typeface="Arial" pitchFamily="34" charset="0"/>
            </a:rPr>
            <a:t>* Average for 3 sites (Port Moresby, Lae, and Mt. Hagen)</a:t>
          </a:r>
        </a:p>
        <a:p xmlns:a="http://schemas.openxmlformats.org/drawingml/2006/main">
          <a:pPr>
            <a:defRPr/>
          </a:pPr>
          <a:r>
            <a:rPr lang="en-GB" sz="1100" b="0" kern="0" baseline="0" dirty="0">
              <a:solidFill>
                <a:sysClr val="windowText" lastClr="000000"/>
              </a:solidFill>
              <a:latin typeface="Arial" pitchFamily="34" charset="0"/>
              <a:cs typeface="Arial" pitchFamily="34" charset="0"/>
            </a:rPr>
            <a:t>**Average for 4 sites  - Bangkok, Chiang Mai, Chonburi, and Phuket</a:t>
          </a:r>
          <a:endParaRPr lang="en-GB" sz="1100" b="0" kern="0" dirty="0">
            <a:solidFill>
              <a:sysClr val="windowText" lastClr="000000"/>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0.96474</cdr:x>
      <cdr:y>0.92076</cdr:y>
    </cdr:from>
    <cdr:to>
      <cdr:x>1</cdr:x>
      <cdr:y>0.98596</cdr:y>
    </cdr:to>
    <cdr:sp macro="" textlink="">
      <cdr:nvSpPr>
        <cdr:cNvPr id="2" name="TextBox 3">
          <a:extLst xmlns:a="http://schemas.openxmlformats.org/drawingml/2006/main">
            <a:ext uri="{FF2B5EF4-FFF2-40B4-BE49-F238E27FC236}">
              <a16:creationId xmlns:a16="http://schemas.microsoft.com/office/drawing/2014/main" id="{E7056A99-C918-4F2B-A911-1CED82AD2589}"/>
            </a:ext>
          </a:extLst>
        </cdr:cNvPr>
        <cdr:cNvSpPr txBox="1"/>
      </cdr:nvSpPr>
      <cdr:spPr>
        <a:xfrm xmlns:a="http://schemas.openxmlformats.org/drawingml/2006/main">
          <a:off x="5910456" y="3911838"/>
          <a:ext cx="21602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0.44842</cdr:x>
      <cdr:y>0.92893</cdr:y>
    </cdr:from>
    <cdr:to>
      <cdr:x>0.6266</cdr:x>
      <cdr:y>0.97563</cdr:y>
    </cdr:to>
    <cdr:sp macro="" textlink="">
      <cdr:nvSpPr>
        <cdr:cNvPr id="2" name="TextBox 1"/>
        <cdr:cNvSpPr txBox="1"/>
      </cdr:nvSpPr>
      <cdr:spPr>
        <a:xfrm xmlns:a="http://schemas.openxmlformats.org/drawingml/2006/main">
          <a:off x="4453467" y="3873500"/>
          <a:ext cx="1769533" cy="1947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4.xml><?xml version="1.0" encoding="utf-8"?>
<c:userShapes xmlns:c="http://schemas.openxmlformats.org/drawingml/2006/chart">
  <cdr:relSizeAnchor xmlns:cdr="http://schemas.openxmlformats.org/drawingml/2006/chartDrawing">
    <cdr:from>
      <cdr:x>0.15594</cdr:x>
      <cdr:y>0.91049</cdr:y>
    </cdr:from>
    <cdr:to>
      <cdr:x>0.9874</cdr:x>
      <cdr:y>0.99345</cdr:y>
    </cdr:to>
    <cdr:sp macro="" textlink="">
      <cdr:nvSpPr>
        <cdr:cNvPr id="2" name="TextBox 1"/>
        <cdr:cNvSpPr txBox="1"/>
      </cdr:nvSpPr>
      <cdr:spPr>
        <a:xfrm xmlns:a="http://schemas.openxmlformats.org/drawingml/2006/main">
          <a:off x="1060693" y="3971946"/>
          <a:ext cx="5655612" cy="361929"/>
        </a:xfrm>
        <a:prstGeom xmlns:a="http://schemas.openxmlformats.org/drawingml/2006/main" prst="rect">
          <a:avLst/>
        </a:prstGeom>
        <a:ln xmlns:a="http://schemas.openxmlformats.org/drawingml/2006/main" w="19050">
          <a:no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dirty="0">
              <a:latin typeface="Arial" pitchFamily="34" charset="0"/>
              <a:cs typeface="Arial" pitchFamily="34" charset="0"/>
            </a:rPr>
            <a:t>* Punjab;  </a:t>
          </a:r>
          <a:r>
            <a:rPr lang="en-US" sz="1000" b="0" dirty="0">
              <a:effectLst/>
              <a:latin typeface="+mn-lt"/>
              <a:ea typeface="+mn-ea"/>
              <a:cs typeface="+mn-cs"/>
            </a:rPr>
            <a:t>**Sindh;   ***Khyber Pakhtunkhwa;   </a:t>
          </a:r>
          <a:r>
            <a:rPr lang="en-US" sz="1000" b="0" dirty="0">
              <a:latin typeface="Arial" pitchFamily="34" charset="0"/>
              <a:cs typeface="Arial" pitchFamily="34" charset="0"/>
            </a:rPr>
            <a:t>**** Azad Jammu &amp; Kashmir; </a:t>
          </a:r>
          <a:endParaRPr lang="th-TH" sz="1000" b="0" dirty="0">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0.15594</cdr:x>
      <cdr:y>0.91049</cdr:y>
    </cdr:from>
    <cdr:to>
      <cdr:x>0.9874</cdr:x>
      <cdr:y>0.99345</cdr:y>
    </cdr:to>
    <cdr:sp macro="" textlink="">
      <cdr:nvSpPr>
        <cdr:cNvPr id="2" name="TextBox 1"/>
        <cdr:cNvSpPr txBox="1"/>
      </cdr:nvSpPr>
      <cdr:spPr>
        <a:xfrm xmlns:a="http://schemas.openxmlformats.org/drawingml/2006/main">
          <a:off x="1060693" y="3971946"/>
          <a:ext cx="5655612" cy="361929"/>
        </a:xfrm>
        <a:prstGeom xmlns:a="http://schemas.openxmlformats.org/drawingml/2006/main" prst="rect">
          <a:avLst/>
        </a:prstGeom>
        <a:ln xmlns:a="http://schemas.openxmlformats.org/drawingml/2006/main" w="19050">
          <a:no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latin typeface="Arial" pitchFamily="34" charset="0"/>
              <a:cs typeface="Arial" pitchFamily="34" charset="0"/>
            </a:rPr>
            <a:t>* Punjab;  ** Azad Jammu &amp; Kashmir; ***Sindh;   ****Khyber Pakhtunkhwa   </a:t>
          </a:r>
          <a:endParaRPr lang="th-TH" sz="1200" b="0"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34B36-5933-400D-8AF5-846FBFC11A52}" type="datetimeFigureOut">
              <a:rPr lang="en-GB" smtClean="0"/>
              <a:t>11/05/2022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16BAA-36BB-48AD-9325-D9A96C13956B}" type="slidenum">
              <a:rPr lang="en-GB" smtClean="0"/>
              <a:t>‹#›</a:t>
            </a:fld>
            <a:endParaRPr lang="en-GB"/>
          </a:p>
        </p:txBody>
      </p:sp>
    </p:spTree>
    <p:extLst>
      <p:ext uri="{BB962C8B-B14F-4D97-AF65-F5344CB8AC3E}">
        <p14:creationId xmlns:p14="http://schemas.microsoft.com/office/powerpoint/2010/main" val="140388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816BAA-36BB-48AD-9325-D9A96C13956B}" type="slidenum">
              <a:rPr lang="en-GB" smtClean="0"/>
              <a:t>3</a:t>
            </a:fld>
            <a:endParaRPr lang="en-GB"/>
          </a:p>
        </p:txBody>
      </p:sp>
    </p:spTree>
    <p:extLst>
      <p:ext uri="{BB962C8B-B14F-4D97-AF65-F5344CB8AC3E}">
        <p14:creationId xmlns:p14="http://schemas.microsoft.com/office/powerpoint/2010/main" val="195921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59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04433" rtl="0" eaLnBrk="0" fontAlgn="base" latinLnBrk="0" hangingPunct="0">
              <a:lnSpc>
                <a:spcPct val="100000"/>
              </a:lnSpc>
              <a:spcBef>
                <a:spcPct val="30000"/>
              </a:spcBef>
              <a:spcAft>
                <a:spcPct val="0"/>
              </a:spcAft>
              <a:buClrTx/>
              <a:buSzTx/>
              <a:buFontTx/>
              <a:buNone/>
              <a:tabLst/>
              <a:defRPr/>
            </a:pPr>
            <a:endParaRPr lang="fr-FR" dirty="0">
              <a:ea typeface="ＭＳ Ｐゴシック" charset="0"/>
            </a:endParaRPr>
          </a:p>
        </p:txBody>
      </p:sp>
      <p:sp>
        <p:nvSpPr>
          <p:cNvPr id="4" name="Slide Number Placeholder 3"/>
          <p:cNvSpPr>
            <a:spLocks noGrp="1"/>
          </p:cNvSpPr>
          <p:nvPr>
            <p:ph type="sldNum" sz="quarter" idx="10"/>
          </p:nvPr>
        </p:nvSpPr>
        <p:spPr/>
        <p:txBody>
          <a:bodyPr/>
          <a:lstStyle/>
          <a:p>
            <a:pPr>
              <a:defRPr/>
            </a:pPr>
            <a:fld id="{13FED7C4-94FD-49F0-A560-E30CDC68C48D}" type="slidenum">
              <a:rPr lang="en-GB" smtClean="0">
                <a:solidFill>
                  <a:prstClr val="black"/>
                </a:solidFill>
              </a:rPr>
              <a:pPr>
                <a:defRPr/>
              </a:pPr>
              <a:t>21</a:t>
            </a:fld>
            <a:endParaRPr lang="en-GB" dirty="0">
              <a:solidFill>
                <a:prstClr val="black"/>
              </a:solidFill>
            </a:endParaRPr>
          </a:p>
        </p:txBody>
      </p:sp>
    </p:spTree>
    <p:extLst>
      <p:ext uri="{BB962C8B-B14F-4D97-AF65-F5344CB8AC3E}">
        <p14:creationId xmlns:p14="http://schemas.microsoft.com/office/powerpoint/2010/main" val="235110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03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90551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809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84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53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16BAA-36BB-48AD-9325-D9A96C13956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511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16BAA-36BB-48AD-9325-D9A96C13956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911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16BAA-36BB-48AD-9325-D9A96C13956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052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816BAA-36BB-48AD-9325-D9A96C13956B}" type="slidenum">
              <a:rPr lang="en-GB" smtClean="0"/>
              <a:t>5</a:t>
            </a:fld>
            <a:endParaRPr lang="en-GB"/>
          </a:p>
        </p:txBody>
      </p:sp>
    </p:spTree>
    <p:extLst>
      <p:ext uri="{BB962C8B-B14F-4D97-AF65-F5344CB8AC3E}">
        <p14:creationId xmlns:p14="http://schemas.microsoft.com/office/powerpoint/2010/main" val="195921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0B98D5-7CBA-49F8-9854-949EADF3E2C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5215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816BAA-36BB-48AD-9325-D9A96C13956B}" type="slidenum">
              <a:rPr lang="en-GB" smtClean="0"/>
              <a:t>7</a:t>
            </a:fld>
            <a:endParaRPr lang="en-GB"/>
          </a:p>
        </p:txBody>
      </p:sp>
    </p:spTree>
    <p:extLst>
      <p:ext uri="{BB962C8B-B14F-4D97-AF65-F5344CB8AC3E}">
        <p14:creationId xmlns:p14="http://schemas.microsoft.com/office/powerpoint/2010/main" val="333235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816BAA-36BB-48AD-9325-D9A96C13956B}" type="slidenum">
              <a:rPr lang="en-GB" smtClean="0"/>
              <a:t>8</a:t>
            </a:fld>
            <a:endParaRPr lang="en-GB"/>
          </a:p>
        </p:txBody>
      </p:sp>
    </p:spTree>
    <p:extLst>
      <p:ext uri="{BB962C8B-B14F-4D97-AF65-F5344CB8AC3E}">
        <p14:creationId xmlns:p14="http://schemas.microsoft.com/office/powerpoint/2010/main" val="333235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816BAA-36BB-48AD-9325-D9A96C13956B}" type="slidenum">
              <a:rPr lang="en-GB" smtClean="0"/>
              <a:t>10</a:t>
            </a:fld>
            <a:endParaRPr lang="en-GB"/>
          </a:p>
        </p:txBody>
      </p:sp>
    </p:spTree>
    <p:extLst>
      <p:ext uri="{BB962C8B-B14F-4D97-AF65-F5344CB8AC3E}">
        <p14:creationId xmlns:p14="http://schemas.microsoft.com/office/powerpoint/2010/main" val="68168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00816BAA-36BB-48AD-9325-D9A96C13956B}" type="slidenum">
              <a:rPr lang="en-GB" smtClean="0"/>
              <a:t>14</a:t>
            </a:fld>
            <a:endParaRPr lang="en-GB"/>
          </a:p>
        </p:txBody>
      </p:sp>
    </p:spTree>
    <p:extLst>
      <p:ext uri="{BB962C8B-B14F-4D97-AF65-F5344CB8AC3E}">
        <p14:creationId xmlns:p14="http://schemas.microsoft.com/office/powerpoint/2010/main" val="424036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0922F-6FD8-4216-A83E-7D602658BC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483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77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50631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0045349-9CB8-4990-BC34-1B52EFE559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3859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770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1A682BB-4390-49F8-B345-D1807D2997D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832993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56B71F-2A81-4214-AC31-62C56139B3E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1347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C215EA83-F147-4664-B214-A78A89234BD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525091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0AFAB90-0E6B-4F3E-BA4F-4DF0F6B3264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376724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523D1AF-D769-4ECF-9CEC-6EB0EEF6A83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466213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7655441-7CC3-4ADF-BD9D-8FED8B133D3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0886708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D7393B8-01DA-4F39-9315-935ADB7A90B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848109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94F38CF-FC5D-4D05-890F-B6EFC8CA41A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22562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704465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817621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1294760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650045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60165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0886876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7015181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342250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3638036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800">
                <a:cs typeface="Cordia New" pitchFamily="34" charset="-34"/>
              </a:rPr>
              <a:pPr fontAlgn="base">
                <a:spcBef>
                  <a:spcPct val="0"/>
                </a:spcBef>
                <a:spcAft>
                  <a:spcPct val="0"/>
                </a:spcAft>
                <a:defRPr/>
              </a:pPr>
              <a:t>11/05/2022</a:t>
            </a:fld>
            <a:endParaRPr lang="en-US" sz="280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80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755482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29381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577F112-890A-48F5-BFAF-4EFD7E05778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83510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245596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540372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820512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8438494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4033066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532913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20098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3199518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3898669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46230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65FB1CDD-77D0-4F37-8D0D-976B8507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771190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5786756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7770586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9390042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3823199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902375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30166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E868DF38-F8D5-4F41-A15F-18BB9970E134}" type="datetime1">
              <a:rPr lang="en-US" smtClean="0">
                <a:solidFill>
                  <a:prstClr val="black"/>
                </a:solidFill>
                <a:ea typeface="ＭＳ Ｐゴシック"/>
                <a:cs typeface="Arial" charset="0"/>
              </a:rPr>
              <a:pPr defTabSz="457200" fontAlgn="base">
                <a:spcBef>
                  <a:spcPct val="0"/>
                </a:spcBef>
                <a:spcAft>
                  <a:spcPct val="0"/>
                </a:spcAft>
                <a:defRPr/>
              </a:pPr>
              <a:t>11/05/2022</a:t>
            </a:fld>
            <a:endParaRPr lang="en-US">
              <a:solidFill>
                <a:prstClr val="black"/>
              </a:solidFill>
              <a:ea typeface="ＭＳ Ｐゴシック"/>
              <a:cs typeface="Arial"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cs typeface="ＭＳ Ｐゴシック" charset="-128"/>
              </a:defRPr>
            </a:lvl1pPr>
          </a:lstStyle>
          <a:p>
            <a:pPr defTabSz="457200" fontAlgn="base">
              <a:spcBef>
                <a:spcPct val="0"/>
              </a:spcBef>
              <a:spcAft>
                <a:spcPct val="0"/>
              </a:spcAft>
              <a:defRPr/>
            </a:pPr>
            <a:endParaRPr lang="en-US">
              <a:solidFill>
                <a:prstClr val="black"/>
              </a:solidFill>
              <a:ea typeface="ＭＳ Ｐゴシック"/>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A77C90B9-4A4A-40CF-B256-3CF1ADEF9629}" type="slidenum">
              <a:rPr lang="en-US" smtClean="0">
                <a:solidFill>
                  <a:prstClr val="black"/>
                </a:solidFill>
                <a:ea typeface="ＭＳ Ｐゴシック"/>
                <a:cs typeface="Arial" charset="0"/>
              </a:rPr>
              <a:pPr defTabSz="457200" fontAlgn="base">
                <a:spcBef>
                  <a:spcPct val="0"/>
                </a:spcBef>
                <a:spcAft>
                  <a:spcPct val="0"/>
                </a:spcAft>
                <a:defRPr/>
              </a:pPr>
              <a:t>‹#›</a:t>
            </a:fld>
            <a:endParaRPr lang="en-US">
              <a:solidFill>
                <a:prstClr val="black"/>
              </a:solidFill>
              <a:ea typeface="ＭＳ Ｐゴシック"/>
              <a:cs typeface="Arial" charset="0"/>
            </a:endParaRPr>
          </a:p>
        </p:txBody>
      </p:sp>
    </p:spTree>
    <p:extLst>
      <p:ext uri="{BB962C8B-B14F-4D97-AF65-F5344CB8AC3E}">
        <p14:creationId xmlns:p14="http://schemas.microsoft.com/office/powerpoint/2010/main" val="1493996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D78CD83-B227-46F0-92D7-D6EF6DE3E6EB}" type="datetime1">
              <a:rPr lang="en-US" smtClean="0">
                <a:solidFill>
                  <a:prstClr val="black"/>
                </a:solidFill>
              </a:rPr>
              <a:pPr>
                <a:defRPr/>
              </a:pPr>
              <a:t>11/05/2022</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89DB65F-5ABA-49E8-9C0A-2A039E2A47A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52574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806531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73338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1407779-B76C-4BBE-9A02-A83EF06221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62078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3863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922591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2538327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45098906"/>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241884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3162917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314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17712296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41287531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30907223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BAD096F-6941-4E2D-97CD-451B1108AF6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915033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67131986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171490244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07034235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111269482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337132087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1A80E5FF-C53C-492D-AF64-26DE3F7EB15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6644534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F4A6F26-7C89-40DD-B7CD-6AF5A556F97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959704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F9565C2-E625-4FC4-ADA7-99F480961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15118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3.png"/><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4.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3.png"/><Relationship Id="rId5" Type="http://schemas.openxmlformats.org/officeDocument/2006/relationships/slideLayout" Target="../slideLayouts/slideLayout33.xml"/><Relationship Id="rId10" Type="http://schemas.openxmlformats.org/officeDocument/2006/relationships/theme" Target="../theme/theme5.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3.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6.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4.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3.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4.png"/><Relationship Id="rId5" Type="http://schemas.openxmlformats.org/officeDocument/2006/relationships/slideLayout" Target="../slideLayouts/slideLayout61.xml"/><Relationship Id="rId10" Type="http://schemas.openxmlformats.org/officeDocument/2006/relationships/image" Target="../media/image3.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03628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22B11C8-9082-4B96-87CB-B45CA0BD97E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08542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8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CCE8DEB-1F20-47B5-9FC0-DBE972758386}"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351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247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42002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04501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185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80114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8.xml"/><Relationship Id="rId1" Type="http://schemas.openxmlformats.org/officeDocument/2006/relationships/themeOverride" Target="../theme/themeOverride13.xml"/><Relationship Id="rId5" Type="http://schemas.openxmlformats.org/officeDocument/2006/relationships/chart" Target="../charts/chart9.xml"/><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hemeOverride" Target="../theme/themeOverride17.xml"/><Relationship Id="rId5" Type="http://schemas.openxmlformats.org/officeDocument/2006/relationships/chart" Target="../charts/chart12.xml"/><Relationship Id="rId4" Type="http://schemas.openxmlformats.org/officeDocument/2006/relationships/hyperlink" Target="http://www.aidsdatahub.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34.xml"/><Relationship Id="rId1" Type="http://schemas.openxmlformats.org/officeDocument/2006/relationships/themeOverride" Target="../theme/themeOverride19.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themeOverride" Target="../theme/themeOverride1.xml"/><Relationship Id="rId5" Type="http://schemas.openxmlformats.org/officeDocument/2006/relationships/chart" Target="../charts/chart1.xml"/><Relationship Id="rId4" Type="http://schemas.openxmlformats.org/officeDocument/2006/relationships/hyperlink" Target="http://www.aidsdatahub.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5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8.xml"/><Relationship Id="rId1" Type="http://schemas.openxmlformats.org/officeDocument/2006/relationships/themeOverride" Target="../theme/themeOverride6.xml"/><Relationship Id="rId5" Type="http://schemas.openxmlformats.org/officeDocument/2006/relationships/hyperlink" Target="http://www.aidsdatahub.org/" TargetMode="Externa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8.xml"/><Relationship Id="rId1" Type="http://schemas.openxmlformats.org/officeDocument/2006/relationships/themeOverride" Target="../theme/themeOverride9.xml"/><Relationship Id="rId5" Type="http://schemas.openxmlformats.org/officeDocument/2006/relationships/chart" Target="../charts/chart7.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8.xml"/><Relationship Id="rId1" Type="http://schemas.openxmlformats.org/officeDocument/2006/relationships/themeOverride" Target="../theme/themeOverride11.xml"/><Relationship Id="rId5" Type="http://schemas.openxmlformats.org/officeDocument/2006/relationships/chart" Target="../charts/chart8.xml"/><Relationship Id="rId4" Type="http://schemas.openxmlformats.org/officeDocument/2006/relationships/hyperlink" Target="http://www.aidsdatahub.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itle 2"/>
          <p:cNvSpPr>
            <a:spLocks noGrp="1"/>
          </p:cNvSpPr>
          <p:nvPr>
            <p:ph type="title"/>
          </p:nvPr>
        </p:nvSpPr>
        <p:spPr bwMode="auto">
          <a:xfrm>
            <a:off x="304800" y="4495800"/>
            <a:ext cx="86106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dirty="0">
                <a:ea typeface="MS PGothic" pitchFamily="34" charset="-128"/>
                <a:cs typeface="Cordia New" pitchFamily="34" charset="-34"/>
              </a:rPr>
              <a:t>Women and Men</a:t>
            </a:r>
            <a:br>
              <a:rPr lang="en-US" sz="3600" dirty="0">
                <a:ea typeface="MS PGothic" pitchFamily="34" charset="-128"/>
                <a:cs typeface="Cordia New" pitchFamily="34" charset="-34"/>
              </a:rPr>
            </a:br>
            <a:endParaRPr lang="en-US" altLang="zh-CN" sz="3600" dirty="0">
              <a:cs typeface="Cordia New" pitchFamily="34" charset="-34"/>
            </a:endParaRPr>
          </a:p>
        </p:txBody>
      </p:sp>
      <p:sp>
        <p:nvSpPr>
          <p:cNvPr id="3" name="TextBox 2"/>
          <p:cNvSpPr txBox="1"/>
          <p:nvPr/>
        </p:nvSpPr>
        <p:spPr>
          <a:xfrm>
            <a:off x="4864" y="6096000"/>
            <a:ext cx="4038600" cy="400110"/>
          </a:xfrm>
          <a:prstGeom prst="rect">
            <a:avLst/>
          </a:prstGeom>
          <a:noFill/>
        </p:spPr>
        <p:txBody>
          <a:bodyPr wrap="square" rtlCol="0">
            <a:spAutoFit/>
          </a:bodyPr>
          <a:lstStyle/>
          <a:p>
            <a:r>
              <a:rPr lang="en-US" sz="2000" b="1" i="1" dirty="0">
                <a:solidFill>
                  <a:schemeClr val="bg1"/>
                </a:solidFill>
              </a:rPr>
              <a:t>Last updated: May 2022</a:t>
            </a:r>
            <a:endParaRPr lang="en-GB" sz="2000" b="1" i="1" dirty="0">
              <a:solidFill>
                <a:schemeClr val="bg1"/>
              </a:solidFill>
            </a:endParaRPr>
          </a:p>
        </p:txBody>
      </p:sp>
    </p:spTree>
    <p:extLst>
      <p:ext uri="{BB962C8B-B14F-4D97-AF65-F5344CB8AC3E}">
        <p14:creationId xmlns:p14="http://schemas.microsoft.com/office/powerpoint/2010/main" val="56979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379379" y="1371600"/>
            <a:ext cx="10591800" cy="838200"/>
          </a:xfrm>
        </p:spPr>
        <p:txBody>
          <a:bodyPr/>
          <a:lstStyle/>
          <a:p>
            <a:r>
              <a:rPr lang="en-US" sz="2400" dirty="0"/>
              <a:t>Proportion of adults (15-49)  with comprehensive knowledge of HIV, 2014 – 2021</a:t>
            </a:r>
          </a:p>
        </p:txBody>
      </p:sp>
      <p:sp>
        <p:nvSpPr>
          <p:cNvPr id="4" name="Text Placeholder 3"/>
          <p:cNvSpPr>
            <a:spLocks noGrp="1"/>
          </p:cNvSpPr>
          <p:nvPr>
            <p:ph type="body" sz="quarter" idx="14"/>
          </p:nvPr>
        </p:nvSpPr>
        <p:spPr>
          <a:xfrm>
            <a:off x="152400" y="6400800"/>
            <a:ext cx="8305800" cy="381000"/>
          </a:xfrm>
        </p:spPr>
        <p:txBody>
          <a:bodyPr>
            <a:noAutofit/>
          </a:bodyPr>
          <a:lstStyle/>
          <a:p>
            <a:pPr algn="just"/>
            <a:r>
              <a:rPr lang="en-US" dirty="0">
                <a:solidFill>
                  <a:prstClr val="black"/>
                </a:solidFill>
              </a:rPr>
              <a:t>Source : Prepared by </a:t>
            </a:r>
            <a:r>
              <a:rPr lang="en-US" dirty="0">
                <a:solidFill>
                  <a:prstClr val="black"/>
                </a:solidFill>
                <a:hlinkClick r:id="rId4"/>
              </a:rPr>
              <a:t>www.aidsdatahub.org</a:t>
            </a:r>
            <a:r>
              <a:rPr lang="en-US" dirty="0">
                <a:solidFill>
                  <a:prstClr val="black"/>
                </a:solidFill>
              </a:rPr>
              <a:t> based on Demographic and Health Surveys and Multiple Indicator Cluster  Surveys </a:t>
            </a:r>
            <a:endParaRPr lang="en-US" dirty="0"/>
          </a:p>
        </p:txBody>
      </p:sp>
      <p:sp>
        <p:nvSpPr>
          <p:cNvPr id="5" name="Slide Number Placeholder 4"/>
          <p:cNvSpPr>
            <a:spLocks noGrp="1"/>
          </p:cNvSpPr>
          <p:nvPr>
            <p:ph type="sldNum" sz="quarter" idx="15"/>
          </p:nvPr>
        </p:nvSpPr>
        <p:spPr/>
        <p:txBody>
          <a:bodyPr/>
          <a:lstStyle/>
          <a:p>
            <a:pPr>
              <a:defRPr/>
            </a:pPr>
            <a:fld id="{2577F112-890A-48F5-BFAF-4EFD7E057782}" type="slidenum">
              <a:rPr lang="th-TH" smtClean="0">
                <a:solidFill>
                  <a:prstClr val="black">
                    <a:tint val="75000"/>
                  </a:prstClr>
                </a:solidFill>
              </a:rPr>
              <a:pPr>
                <a:defRPr/>
              </a:pPr>
              <a:t>10</a:t>
            </a:fld>
            <a:endParaRPr lang="th-TH">
              <a:solidFill>
                <a:prstClr val="black">
                  <a:tint val="75000"/>
                </a:prstClr>
              </a:solidFill>
            </a:endParaRPr>
          </a:p>
        </p:txBody>
      </p:sp>
      <p:graphicFrame>
        <p:nvGraphicFramePr>
          <p:cNvPr id="7" name="Chart 6">
            <a:extLst>
              <a:ext uri="{FF2B5EF4-FFF2-40B4-BE49-F238E27FC236}">
                <a16:creationId xmlns:a16="http://schemas.microsoft.com/office/drawing/2014/main" id="{AB44B6DF-632F-4632-A579-DAD5963B0B01}"/>
              </a:ext>
            </a:extLst>
          </p:cNvPr>
          <p:cNvGraphicFramePr>
            <a:graphicFrameLocks noGrp="1"/>
          </p:cNvGraphicFramePr>
          <p:nvPr>
            <p:extLst>
              <p:ext uri="{D42A27DB-BD31-4B8C-83A1-F6EECF244321}">
                <p14:modId xmlns:p14="http://schemas.microsoft.com/office/powerpoint/2010/main" val="2292057406"/>
              </p:ext>
            </p:extLst>
          </p:nvPr>
        </p:nvGraphicFramePr>
        <p:xfrm>
          <a:off x="571500" y="2209800"/>
          <a:ext cx="11049000" cy="3990975"/>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1">
            <a:extLst>
              <a:ext uri="{FF2B5EF4-FFF2-40B4-BE49-F238E27FC236}">
                <a16:creationId xmlns:a16="http://schemas.microsoft.com/office/drawing/2014/main" id="{CCB207FC-844D-47DE-8F9D-9F3FF221351C}"/>
              </a:ext>
            </a:extLst>
          </p:cNvPr>
          <p:cNvSpPr txBox="1"/>
          <p:nvPr/>
        </p:nvSpPr>
        <p:spPr>
          <a:xfrm>
            <a:off x="8458200" y="6244431"/>
            <a:ext cx="2514600" cy="592137"/>
          </a:xfrm>
          <a:prstGeom prst="rect">
            <a:avLst/>
          </a:prstGeom>
          <a:solidFill>
            <a:schemeClr val="accent6">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t>* Azad Jammu &amp; Kashmir</a:t>
            </a:r>
          </a:p>
          <a:p>
            <a:r>
              <a:rPr lang="en-US" sz="1050" dirty="0"/>
              <a:t>** Sindh</a:t>
            </a:r>
          </a:p>
          <a:p>
            <a:r>
              <a:rPr lang="en-US" sz="1050" dirty="0"/>
              <a:t>*** Khyber Pakhtunkhwa </a:t>
            </a:r>
          </a:p>
        </p:txBody>
      </p:sp>
    </p:spTree>
    <p:extLst>
      <p:ext uri="{BB962C8B-B14F-4D97-AF65-F5344CB8AC3E}">
        <p14:creationId xmlns:p14="http://schemas.microsoft.com/office/powerpoint/2010/main" val="294996592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Behaviors</a:t>
            </a:r>
          </a:p>
        </p:txBody>
      </p:sp>
    </p:spTree>
    <p:extLst>
      <p:ext uri="{BB962C8B-B14F-4D97-AF65-F5344CB8AC3E}">
        <p14:creationId xmlns:p14="http://schemas.microsoft.com/office/powerpoint/2010/main" val="56993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7FB29A0A-8553-4E6A-A16E-BBC7D0AA452E}" type="slidenum">
              <a:rPr lang="th-TH" smtClean="0">
                <a:solidFill>
                  <a:prstClr val="black">
                    <a:tint val="75000"/>
                  </a:prstClr>
                </a:solidFill>
              </a:rPr>
              <a:pPr>
                <a:defRPr/>
              </a:pPr>
              <a:t>12</a:t>
            </a:fld>
            <a:endParaRPr lang="th-TH" dirty="0">
              <a:solidFill>
                <a:prstClr val="black">
                  <a:tint val="75000"/>
                </a:prstClr>
              </a:solidFill>
            </a:endParaRPr>
          </a:p>
        </p:txBody>
      </p:sp>
      <p:sp>
        <p:nvSpPr>
          <p:cNvPr id="8" name="Title 1"/>
          <p:cNvSpPr>
            <a:spLocks noGrp="1"/>
          </p:cNvSpPr>
          <p:nvPr>
            <p:ph type="title"/>
          </p:nvPr>
        </p:nvSpPr>
        <p:spPr bwMode="auto">
          <a:xfrm>
            <a:off x="381000" y="1371600"/>
            <a:ext cx="11353800" cy="504000"/>
          </a:xfrm>
        </p:spPr>
        <p:txBody>
          <a:bodyPr>
            <a:noAutofit/>
          </a:bodyPr>
          <a:lstStyle/>
          <a:p>
            <a:r>
              <a:rPr lang="en-US" dirty="0"/>
              <a:t>Proportion of adults (15-49 </a:t>
            </a:r>
            <a:r>
              <a:rPr lang="en-US" dirty="0" err="1"/>
              <a:t>yr</a:t>
            </a:r>
            <a:r>
              <a:rPr lang="en-US" dirty="0"/>
              <a:t>) who reported having sex with more than one partner in the last 12 months, 2014 - 2021</a:t>
            </a:r>
          </a:p>
        </p:txBody>
      </p:sp>
      <p:sp>
        <p:nvSpPr>
          <p:cNvPr id="10" name="Text Placeholder 3">
            <a:extLst>
              <a:ext uri="{FF2B5EF4-FFF2-40B4-BE49-F238E27FC236}">
                <a16:creationId xmlns:a16="http://schemas.microsoft.com/office/drawing/2014/main" id="{6001B793-147B-41A8-A912-5F45CC1AD910}"/>
              </a:ext>
            </a:extLst>
          </p:cNvPr>
          <p:cNvSpPr>
            <a:spLocks noGrp="1"/>
          </p:cNvSpPr>
          <p:nvPr>
            <p:ph type="body" sz="quarter" idx="14"/>
          </p:nvPr>
        </p:nvSpPr>
        <p:spPr>
          <a:xfrm>
            <a:off x="152400" y="6400800"/>
            <a:ext cx="8305800" cy="381000"/>
          </a:xfrm>
        </p:spPr>
        <p:txBody>
          <a:bodyPr>
            <a:noAutofit/>
          </a:bodyPr>
          <a:lstStyle/>
          <a:p>
            <a:pPr algn="just"/>
            <a:r>
              <a:rPr lang="en-US" dirty="0">
                <a:solidFill>
                  <a:prstClr val="black"/>
                </a:solidFill>
              </a:rPr>
              <a:t>Source : Prepared by </a:t>
            </a:r>
            <a:r>
              <a:rPr lang="en-US" dirty="0">
                <a:solidFill>
                  <a:prstClr val="black"/>
                </a:solidFill>
                <a:hlinkClick r:id="rId2"/>
              </a:rPr>
              <a:t>www.aidsdatahub.org</a:t>
            </a:r>
            <a:r>
              <a:rPr lang="en-US" dirty="0">
                <a:solidFill>
                  <a:prstClr val="black"/>
                </a:solidFill>
              </a:rPr>
              <a:t> based on Demographic and Health Surveys and Multiple Indicator Cluster  Surveys </a:t>
            </a:r>
            <a:endParaRPr lang="en-US" dirty="0"/>
          </a:p>
        </p:txBody>
      </p:sp>
      <p:graphicFrame>
        <p:nvGraphicFramePr>
          <p:cNvPr id="11" name="Chart 10">
            <a:extLst>
              <a:ext uri="{FF2B5EF4-FFF2-40B4-BE49-F238E27FC236}">
                <a16:creationId xmlns:a16="http://schemas.microsoft.com/office/drawing/2014/main" id="{BE71D427-5EA0-4168-B45C-3A49C36A3AEC}"/>
              </a:ext>
            </a:extLst>
          </p:cNvPr>
          <p:cNvGraphicFramePr>
            <a:graphicFrameLocks noGrp="1"/>
          </p:cNvGraphicFramePr>
          <p:nvPr>
            <p:extLst>
              <p:ext uri="{D42A27DB-BD31-4B8C-83A1-F6EECF244321}">
                <p14:modId xmlns:p14="http://schemas.microsoft.com/office/powerpoint/2010/main" val="841224026"/>
              </p:ext>
            </p:extLst>
          </p:nvPr>
        </p:nvGraphicFramePr>
        <p:xfrm>
          <a:off x="1180809" y="2362201"/>
          <a:ext cx="9830382"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0228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7FB29A0A-8553-4E6A-A16E-BBC7D0AA452E}" type="slidenum">
              <a:rPr lang="th-TH" smtClean="0">
                <a:solidFill>
                  <a:prstClr val="black">
                    <a:tint val="75000"/>
                  </a:prstClr>
                </a:solidFill>
              </a:rPr>
              <a:pPr>
                <a:defRPr/>
              </a:pPr>
              <a:t>13</a:t>
            </a:fld>
            <a:endParaRPr lang="th-TH" dirty="0">
              <a:solidFill>
                <a:prstClr val="black">
                  <a:tint val="75000"/>
                </a:prstClr>
              </a:solidFill>
            </a:endParaRPr>
          </a:p>
        </p:txBody>
      </p:sp>
      <p:sp>
        <p:nvSpPr>
          <p:cNvPr id="8" name="Title 1"/>
          <p:cNvSpPr>
            <a:spLocks noGrp="1"/>
          </p:cNvSpPr>
          <p:nvPr>
            <p:ph type="title"/>
          </p:nvPr>
        </p:nvSpPr>
        <p:spPr bwMode="auto">
          <a:xfrm>
            <a:off x="381000" y="1371600"/>
            <a:ext cx="11353800" cy="504000"/>
          </a:xfrm>
        </p:spPr>
        <p:txBody>
          <a:bodyPr>
            <a:noAutofit/>
          </a:bodyPr>
          <a:lstStyle/>
          <a:p>
            <a:r>
              <a:rPr lang="en-US" dirty="0"/>
              <a:t>Proportion of adults (15-49 </a:t>
            </a:r>
            <a:r>
              <a:rPr lang="en-US" dirty="0" err="1"/>
              <a:t>yr</a:t>
            </a:r>
            <a:r>
              <a:rPr lang="en-US" dirty="0"/>
              <a:t>) who reported condom use at last sex among those reporting multiple sex partners in the last 12 months, 2014 - 2021</a:t>
            </a:r>
          </a:p>
        </p:txBody>
      </p:sp>
      <p:graphicFrame>
        <p:nvGraphicFramePr>
          <p:cNvPr id="9" name="Chart 8">
            <a:extLst>
              <a:ext uri="{FF2B5EF4-FFF2-40B4-BE49-F238E27FC236}">
                <a16:creationId xmlns:a16="http://schemas.microsoft.com/office/drawing/2014/main" id="{680B98D8-EF61-4F05-8D16-4B812577416D}"/>
              </a:ext>
            </a:extLst>
          </p:cNvPr>
          <p:cNvGraphicFramePr>
            <a:graphicFrameLocks noGrp="1"/>
          </p:cNvGraphicFramePr>
          <p:nvPr>
            <p:extLst>
              <p:ext uri="{D42A27DB-BD31-4B8C-83A1-F6EECF244321}">
                <p14:modId xmlns:p14="http://schemas.microsoft.com/office/powerpoint/2010/main" val="1850208651"/>
              </p:ext>
            </p:extLst>
          </p:nvPr>
        </p:nvGraphicFramePr>
        <p:xfrm>
          <a:off x="914400" y="2366964"/>
          <a:ext cx="9830382" cy="39909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3">
            <a:extLst>
              <a:ext uri="{FF2B5EF4-FFF2-40B4-BE49-F238E27FC236}">
                <a16:creationId xmlns:a16="http://schemas.microsoft.com/office/drawing/2014/main" id="{6001B793-147B-41A8-A912-5F45CC1AD910}"/>
              </a:ext>
            </a:extLst>
          </p:cNvPr>
          <p:cNvSpPr>
            <a:spLocks noGrp="1"/>
          </p:cNvSpPr>
          <p:nvPr>
            <p:ph type="body" sz="quarter" idx="14"/>
          </p:nvPr>
        </p:nvSpPr>
        <p:spPr>
          <a:xfrm>
            <a:off x="152400" y="6400800"/>
            <a:ext cx="8305800" cy="381000"/>
          </a:xfrm>
        </p:spPr>
        <p:txBody>
          <a:bodyPr>
            <a:noAutofit/>
          </a:bodyPr>
          <a:lstStyle/>
          <a:p>
            <a:pPr algn="just"/>
            <a:r>
              <a:rPr lang="en-US" dirty="0">
                <a:solidFill>
                  <a:prstClr val="black"/>
                </a:solidFill>
              </a:rPr>
              <a:t>Source : Prepared by </a:t>
            </a:r>
            <a:r>
              <a:rPr lang="en-US" dirty="0">
                <a:solidFill>
                  <a:prstClr val="black"/>
                </a:solidFill>
                <a:hlinkClick r:id="rId3"/>
              </a:rPr>
              <a:t>www.aidsdatahub.org</a:t>
            </a:r>
            <a:r>
              <a:rPr lang="en-US" dirty="0">
                <a:solidFill>
                  <a:prstClr val="black"/>
                </a:solidFill>
              </a:rPr>
              <a:t> based on Demographic and Health Surveys and Multiple Indicator Cluster  Surveys </a:t>
            </a:r>
            <a:endParaRPr lang="en-US" dirty="0"/>
          </a:p>
        </p:txBody>
      </p:sp>
    </p:spTree>
    <p:extLst>
      <p:ext uri="{BB962C8B-B14F-4D97-AF65-F5344CB8AC3E}">
        <p14:creationId xmlns:p14="http://schemas.microsoft.com/office/powerpoint/2010/main" val="360656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266700" y="1600200"/>
            <a:ext cx="11925300" cy="838200"/>
          </a:xfrm>
        </p:spPr>
        <p:txBody>
          <a:bodyPr/>
          <a:lstStyle/>
          <a:p>
            <a:r>
              <a:rPr lang="en-US" dirty="0"/>
              <a:t>Average number of sexual partners in the lifetime of adults (15-49yr), 2014 - 2018</a:t>
            </a:r>
            <a:br>
              <a:rPr lang="en-US" dirty="0"/>
            </a:br>
            <a:endParaRPr lang="en-US" dirty="0"/>
          </a:p>
        </p:txBody>
      </p:sp>
      <p:sp>
        <p:nvSpPr>
          <p:cNvPr id="4" name="Text Placeholder 3"/>
          <p:cNvSpPr>
            <a:spLocks noGrp="1"/>
          </p:cNvSpPr>
          <p:nvPr>
            <p:ph type="body" sz="quarter" idx="14"/>
          </p:nvPr>
        </p:nvSpPr>
        <p:spPr>
          <a:xfrm>
            <a:off x="381000" y="6494464"/>
            <a:ext cx="8229600" cy="228600"/>
          </a:xfrm>
        </p:spPr>
        <p:txBody>
          <a:bodyPr>
            <a:noAutofit/>
          </a:bodyPr>
          <a:lstStyle/>
          <a:p>
            <a:pPr algn="just"/>
            <a:r>
              <a:rPr lang="en-US" dirty="0">
                <a:solidFill>
                  <a:prstClr val="black"/>
                </a:solidFill>
              </a:rPr>
              <a:t>Source : Prepared by </a:t>
            </a:r>
            <a:r>
              <a:rPr lang="en-US" dirty="0">
                <a:solidFill>
                  <a:prstClr val="black"/>
                </a:solidFill>
                <a:hlinkClick r:id="rId4"/>
              </a:rPr>
              <a:t>www.aidsdatahub.org</a:t>
            </a:r>
            <a:r>
              <a:rPr lang="en-US" dirty="0">
                <a:solidFill>
                  <a:prstClr val="black"/>
                </a:solidFill>
              </a:rPr>
              <a:t> based </a:t>
            </a:r>
            <a:r>
              <a:rPr lang="en-US" dirty="0"/>
              <a:t>on Demographic and Health Survey (DHS) reports.</a:t>
            </a:r>
          </a:p>
        </p:txBody>
      </p:sp>
      <p:sp>
        <p:nvSpPr>
          <p:cNvPr id="5" name="Slide Number Placeholder 4"/>
          <p:cNvSpPr>
            <a:spLocks noGrp="1"/>
          </p:cNvSpPr>
          <p:nvPr>
            <p:ph type="sldNum" sz="quarter" idx="15"/>
          </p:nvPr>
        </p:nvSpPr>
        <p:spPr/>
        <p:txBody>
          <a:bodyPr/>
          <a:lstStyle/>
          <a:p>
            <a:pPr>
              <a:defRPr/>
            </a:pPr>
            <a:fld id="{2577F112-890A-48F5-BFAF-4EFD7E057782}" type="slidenum">
              <a:rPr lang="th-TH" smtClean="0">
                <a:solidFill>
                  <a:prstClr val="black">
                    <a:tint val="75000"/>
                  </a:prstClr>
                </a:solidFill>
              </a:rPr>
              <a:pPr>
                <a:defRPr/>
              </a:pPr>
              <a:t>14</a:t>
            </a:fld>
            <a:endParaRPr lang="th-TH" dirty="0">
              <a:solidFill>
                <a:prstClr val="black">
                  <a:tint val="75000"/>
                </a:prstClr>
              </a:solidFill>
            </a:endParaRPr>
          </a:p>
        </p:txBody>
      </p:sp>
      <p:graphicFrame>
        <p:nvGraphicFramePr>
          <p:cNvPr id="7" name="Chart 6"/>
          <p:cNvGraphicFramePr>
            <a:graphicFrameLocks/>
          </p:cNvGraphicFramePr>
          <p:nvPr>
            <p:extLst>
              <p:ext uri="{D42A27DB-BD31-4B8C-83A1-F6EECF244321}">
                <p14:modId xmlns:p14="http://schemas.microsoft.com/office/powerpoint/2010/main" val="1449629212"/>
              </p:ext>
            </p:extLst>
          </p:nvPr>
        </p:nvGraphicFramePr>
        <p:xfrm>
          <a:off x="2667000" y="2438400"/>
          <a:ext cx="5705474" cy="37099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04182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Tree>
    <p:extLst>
      <p:ext uri="{BB962C8B-B14F-4D97-AF65-F5344CB8AC3E}">
        <p14:creationId xmlns:p14="http://schemas.microsoft.com/office/powerpoint/2010/main" val="397640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Rectangle 29"/>
          <p:cNvSpPr/>
          <p:nvPr/>
        </p:nvSpPr>
        <p:spPr>
          <a:xfrm>
            <a:off x="304800" y="1295400"/>
            <a:ext cx="11353800" cy="914400"/>
          </a:xfrm>
          <a:prstGeom prst="rect">
            <a:avLst/>
          </a:prstGeom>
          <a:noFill/>
        </p:spPr>
        <p:txBody>
          <a:bodyPr>
            <a:noAutofit/>
          </a:bodyPr>
          <a:lstStyle/>
          <a:p>
            <a:pPr algn="just" defTabSz="457200" fontAlgn="base">
              <a:spcBef>
                <a:spcPct val="0"/>
              </a:spcBef>
              <a:spcAft>
                <a:spcPct val="0"/>
              </a:spcAft>
            </a:pPr>
            <a:r>
              <a:rPr lang="en-US" sz="2400" b="1" dirty="0">
                <a:solidFill>
                  <a:srgbClr val="E31837"/>
                </a:solidFill>
                <a:latin typeface="Arial"/>
                <a:ea typeface="ＭＳ Ｐゴシック" charset="-128"/>
                <a:cs typeface="Arial"/>
              </a:rPr>
              <a:t>Treatment coverage among adult men and women living with HIV in Asia and the Pacific, 2020</a:t>
            </a:r>
            <a:endParaRPr lang="en-GB" sz="2400" b="1" dirty="0">
              <a:solidFill>
                <a:srgbClr val="E31837"/>
              </a:solidFill>
              <a:latin typeface="Arial"/>
              <a:ea typeface="ＭＳ Ｐゴシック" charset="-128"/>
              <a:cs typeface="Arial"/>
            </a:endParaRPr>
          </a:p>
        </p:txBody>
      </p:sp>
      <p:sp>
        <p:nvSpPr>
          <p:cNvPr id="36" name="TextBox 35"/>
          <p:cNvSpPr txBox="1"/>
          <p:nvPr/>
        </p:nvSpPr>
        <p:spPr>
          <a:xfrm>
            <a:off x="76200" y="6553200"/>
            <a:ext cx="9054860" cy="230832"/>
          </a:xfrm>
          <a:prstGeom prst="rect">
            <a:avLst/>
          </a:prstGeom>
          <a:noFill/>
        </p:spPr>
        <p:txBody>
          <a:bodyPr wrap="square" rtlCol="0">
            <a:spAutoFit/>
          </a:bodyPr>
          <a:lstStyle/>
          <a:p>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2014 HIV estimates and Global AIDS Monitoring (GAM)</a:t>
            </a:r>
            <a:endParaRPr lang="en-GB" sz="900" dirty="0">
              <a:solidFill>
                <a:prstClr val="black"/>
              </a:solidFill>
              <a:latin typeface="Arial" pitchFamily="34" charset="0"/>
              <a:cs typeface="Arial" pitchFamily="34" charset="0"/>
            </a:endParaRPr>
          </a:p>
        </p:txBody>
      </p:sp>
      <p:graphicFrame>
        <p:nvGraphicFramePr>
          <p:cNvPr id="19" name="Chart 18">
            <a:extLst>
              <a:ext uri="{FF2B5EF4-FFF2-40B4-BE49-F238E27FC236}">
                <a16:creationId xmlns:a16="http://schemas.microsoft.com/office/drawing/2014/main" id="{14788FDD-567E-444C-BEB8-39C48D1EE19E}"/>
              </a:ext>
            </a:extLst>
          </p:cNvPr>
          <p:cNvGraphicFramePr>
            <a:graphicFrameLocks/>
          </p:cNvGraphicFramePr>
          <p:nvPr>
            <p:extLst>
              <p:ext uri="{D42A27DB-BD31-4B8C-83A1-F6EECF244321}">
                <p14:modId xmlns:p14="http://schemas.microsoft.com/office/powerpoint/2010/main" val="2749828772"/>
              </p:ext>
            </p:extLst>
          </p:nvPr>
        </p:nvGraphicFramePr>
        <p:xfrm>
          <a:off x="419100" y="2057400"/>
          <a:ext cx="11353800" cy="44396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771229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Violence</a:t>
            </a:r>
          </a:p>
        </p:txBody>
      </p:sp>
    </p:spTree>
    <p:extLst>
      <p:ext uri="{BB962C8B-B14F-4D97-AF65-F5344CB8AC3E}">
        <p14:creationId xmlns:p14="http://schemas.microsoft.com/office/powerpoint/2010/main" val="173886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10C5E8-700C-40DF-8FCE-849A01357B55}"/>
              </a:ext>
            </a:extLst>
          </p:cNvPr>
          <p:cNvPicPr>
            <a:picLocks noChangeAspect="1"/>
          </p:cNvPicPr>
          <p:nvPr/>
        </p:nvPicPr>
        <p:blipFill rotWithShape="1">
          <a:blip r:embed="rId3"/>
          <a:srcRect l="18578" t="11769" r="13872" b="8820"/>
          <a:stretch/>
        </p:blipFill>
        <p:spPr>
          <a:xfrm>
            <a:off x="2414830" y="1845774"/>
            <a:ext cx="7856667" cy="5002842"/>
          </a:xfrm>
          <a:prstGeom prst="rect">
            <a:avLst/>
          </a:prstGeom>
        </p:spPr>
      </p:pic>
      <p:sp>
        <p:nvSpPr>
          <p:cNvPr id="2" name="Title 1"/>
          <p:cNvSpPr>
            <a:spLocks noGrp="1"/>
          </p:cNvSpPr>
          <p:nvPr>
            <p:ph type="title"/>
          </p:nvPr>
        </p:nvSpPr>
        <p:spPr>
          <a:xfrm>
            <a:off x="241467" y="1197269"/>
            <a:ext cx="11199512" cy="504000"/>
          </a:xfrm>
        </p:spPr>
        <p:txBody>
          <a:bodyPr>
            <a:noAutofit/>
          </a:bodyPr>
          <a:lstStyle/>
          <a:p>
            <a:r>
              <a:rPr lang="en-US" dirty="0"/>
              <a:t>Women who experienced intimate partner violence in Asia and the Pacific, 2000-2019</a:t>
            </a:r>
          </a:p>
        </p:txBody>
      </p:sp>
      <p:sp>
        <p:nvSpPr>
          <p:cNvPr id="7" name="Rectangle 6"/>
          <p:cNvSpPr/>
          <p:nvPr/>
        </p:nvSpPr>
        <p:spPr>
          <a:xfrm>
            <a:off x="1776520" y="5228784"/>
            <a:ext cx="2510175"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rtlCol="0" anchor="ctr"/>
          <a:lstStyle/>
          <a:p>
            <a:pPr marL="0" marR="0" lvl="0" indent="0" algn="ctr" defTabSz="108641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a:extLst>
              <a:ext uri="{FF2B5EF4-FFF2-40B4-BE49-F238E27FC236}">
                <a16:creationId xmlns:a16="http://schemas.microsoft.com/office/drawing/2014/main" id="{2BF5DDEB-94B7-49A1-860A-ADF234ED7168}"/>
              </a:ext>
            </a:extLst>
          </p:cNvPr>
          <p:cNvSpPr/>
          <p:nvPr/>
        </p:nvSpPr>
        <p:spPr>
          <a:xfrm>
            <a:off x="1451938" y="5063835"/>
            <a:ext cx="2510175"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rtlCol="0" anchor="ctr"/>
          <a:lstStyle/>
          <a:p>
            <a:pPr marL="0" marR="0" lvl="0" indent="0" algn="ctr" defTabSz="108641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C2D9EF43-A986-47C8-9FE6-2981C9C9CD93}"/>
              </a:ext>
            </a:extLst>
          </p:cNvPr>
          <p:cNvGrpSpPr/>
          <p:nvPr/>
        </p:nvGrpSpPr>
        <p:grpSpPr>
          <a:xfrm>
            <a:off x="71188" y="4940817"/>
            <a:ext cx="4462967" cy="1811967"/>
            <a:chOff x="68999" y="4941961"/>
            <a:chExt cx="4464000" cy="1812386"/>
          </a:xfrm>
        </p:grpSpPr>
        <p:grpSp>
          <p:nvGrpSpPr>
            <p:cNvPr id="14" name="Group 13">
              <a:extLst>
                <a:ext uri="{FF2B5EF4-FFF2-40B4-BE49-F238E27FC236}">
                  <a16:creationId xmlns:a16="http://schemas.microsoft.com/office/drawing/2014/main" id="{91D26663-FBB9-4885-A3D0-9190B5F43BAE}"/>
                </a:ext>
              </a:extLst>
            </p:cNvPr>
            <p:cNvGrpSpPr/>
            <p:nvPr/>
          </p:nvGrpSpPr>
          <p:grpSpPr>
            <a:xfrm>
              <a:off x="68999" y="4941961"/>
              <a:ext cx="4464000" cy="1467425"/>
              <a:chOff x="51756" y="5298375"/>
              <a:chExt cx="3910644" cy="1639229"/>
            </a:xfrm>
          </p:grpSpPr>
          <p:sp>
            <p:nvSpPr>
              <p:cNvPr id="15" name="Oval 14">
                <a:extLst>
                  <a:ext uri="{FF2B5EF4-FFF2-40B4-BE49-F238E27FC236}">
                    <a16:creationId xmlns:a16="http://schemas.microsoft.com/office/drawing/2014/main" id="{04E4C563-E9F2-4C08-8FEF-BA23DA87D75A}"/>
                  </a:ext>
                </a:extLst>
              </p:cNvPr>
              <p:cNvSpPr/>
              <p:nvPr/>
            </p:nvSpPr>
            <p:spPr>
              <a:xfrm>
                <a:off x="62151" y="6324600"/>
                <a:ext cx="365760" cy="365760"/>
              </a:xfrm>
              <a:prstGeom prst="ellipse">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641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id="{6B7A0D9D-F9F6-4003-BC57-A7F9DDD1837F}"/>
                  </a:ext>
                </a:extLst>
              </p:cNvPr>
              <p:cNvSpPr/>
              <p:nvPr/>
            </p:nvSpPr>
            <p:spPr>
              <a:xfrm>
                <a:off x="51756" y="5486400"/>
                <a:ext cx="365760" cy="365760"/>
              </a:xfrm>
              <a:prstGeom prst="ellipse">
                <a:avLst/>
              </a:prstGeom>
              <a:solidFill>
                <a:srgbClr val="CCB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641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34D2945E-BE86-4BB5-8832-2C81A3C6CBCE}"/>
                  </a:ext>
                </a:extLst>
              </p:cNvPr>
              <p:cNvSpPr/>
              <p:nvPr/>
            </p:nvSpPr>
            <p:spPr>
              <a:xfrm>
                <a:off x="361255" y="5298375"/>
                <a:ext cx="3296346" cy="825146"/>
              </a:xfrm>
              <a:prstGeom prst="rect">
                <a:avLst/>
              </a:prstGeom>
            </p:spPr>
            <p:txBody>
              <a:bodyPr wrap="square">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of women who reported experience of physical or sexual violence, or both, by an intimate partner </a:t>
                </a:r>
                <a:r>
                  <a:rPr kumimoji="0" lang="en-US" sz="1400" b="0" i="0" u="sng" strike="noStrike" kern="1200" cap="none" spc="0" normalizeH="0" baseline="0" noProof="0" dirty="0">
                    <a:ln>
                      <a:noFill/>
                    </a:ln>
                    <a:solidFill>
                      <a:prstClr val="black"/>
                    </a:solidFill>
                    <a:effectLst/>
                    <a:uLnTx/>
                    <a:uFillTx/>
                    <a:latin typeface="Arial" pitchFamily="34" charset="0"/>
                    <a:ea typeface="+mn-ea"/>
                    <a:cs typeface="Arial" pitchFamily="34" charset="0"/>
                  </a:rPr>
                  <a:t>in their lifetime</a:t>
                </a:r>
              </a:p>
            </p:txBody>
          </p:sp>
          <p:sp>
            <p:nvSpPr>
              <p:cNvPr id="23" name="Rectangle 22">
                <a:extLst>
                  <a:ext uri="{FF2B5EF4-FFF2-40B4-BE49-F238E27FC236}">
                    <a16:creationId xmlns:a16="http://schemas.microsoft.com/office/drawing/2014/main" id="{8EF04096-99FB-4FEF-AE16-A01A3D5369F2}"/>
                  </a:ext>
                </a:extLst>
              </p:cNvPr>
              <p:cNvSpPr/>
              <p:nvPr/>
            </p:nvSpPr>
            <p:spPr>
              <a:xfrm>
                <a:off x="391060" y="6112458"/>
                <a:ext cx="3571340" cy="825146"/>
              </a:xfrm>
              <a:prstGeom prst="rect">
                <a:avLst/>
              </a:prstGeom>
            </p:spPr>
            <p:txBody>
              <a:bodyPr wrap="square">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of women who reported experience of physical or sexual violence, or both, by an intimate partner </a:t>
                </a:r>
                <a:r>
                  <a:rPr kumimoji="0" lang="en-US" sz="1400" b="0" i="0" u="sng" strike="noStrike" kern="1200" cap="none" spc="0" normalizeH="0" baseline="0" noProof="0" dirty="0">
                    <a:ln>
                      <a:noFill/>
                    </a:ln>
                    <a:solidFill>
                      <a:prstClr val="black"/>
                    </a:solidFill>
                    <a:effectLst/>
                    <a:uLnTx/>
                    <a:uFillTx/>
                    <a:latin typeface="Arial" pitchFamily="34" charset="0"/>
                    <a:ea typeface="+mn-ea"/>
                    <a:cs typeface="Arial" pitchFamily="34" charset="0"/>
                  </a:rPr>
                  <a:t>in the last 12 months</a:t>
                </a: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p:txBody>
          </p:sp>
        </p:grpSp>
        <p:sp>
          <p:nvSpPr>
            <p:cNvPr id="4" name="TextBox 3">
              <a:extLst>
                <a:ext uri="{FF2B5EF4-FFF2-40B4-BE49-F238E27FC236}">
                  <a16:creationId xmlns:a16="http://schemas.microsoft.com/office/drawing/2014/main" id="{BA1BF5FC-5914-4842-95EB-0725F614C75A}"/>
                </a:ext>
              </a:extLst>
            </p:cNvPr>
            <p:cNvSpPr txBox="1"/>
            <p:nvPr/>
          </p:nvSpPr>
          <p:spPr>
            <a:xfrm>
              <a:off x="423937" y="6443826"/>
              <a:ext cx="3879960" cy="307777"/>
            </a:xfrm>
            <a:prstGeom prst="rect">
              <a:avLst/>
            </a:prstGeom>
            <a:noFill/>
            <a:ln>
              <a:noFill/>
            </a:ln>
          </p:spPr>
          <p:txBody>
            <a:bodyPr wrap="square"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Subnational data</a:t>
              </a:r>
            </a:p>
          </p:txBody>
        </p:sp>
        <p:pic>
          <p:nvPicPr>
            <p:cNvPr id="9" name="Picture 8">
              <a:extLst>
                <a:ext uri="{FF2B5EF4-FFF2-40B4-BE49-F238E27FC236}">
                  <a16:creationId xmlns:a16="http://schemas.microsoft.com/office/drawing/2014/main" id="{163AFB54-F122-4460-A16E-F1A006F4100D}"/>
                </a:ext>
              </a:extLst>
            </p:cNvPr>
            <p:cNvPicPr>
              <a:picLocks noChangeAspect="1"/>
            </p:cNvPicPr>
            <p:nvPr/>
          </p:nvPicPr>
          <p:blipFill rotWithShape="1">
            <a:blip r:embed="rId4"/>
            <a:srcRect l="7002" t="4429" r="70105" b="42865"/>
            <a:stretch/>
          </p:blipFill>
          <p:spPr>
            <a:xfrm>
              <a:off x="140037" y="6453133"/>
              <a:ext cx="322728" cy="301214"/>
            </a:xfrm>
            <a:prstGeom prst="rect">
              <a:avLst/>
            </a:prstGeom>
          </p:spPr>
        </p:pic>
      </p:grpSp>
      <p:sp>
        <p:nvSpPr>
          <p:cNvPr id="25" name="Subtitle 2">
            <a:extLst>
              <a:ext uri="{FF2B5EF4-FFF2-40B4-BE49-F238E27FC236}">
                <a16:creationId xmlns:a16="http://schemas.microsoft.com/office/drawing/2014/main" id="{025D311B-899B-4B08-B61E-14F405C14C38}"/>
              </a:ext>
            </a:extLst>
          </p:cNvPr>
          <p:cNvSpPr txBox="1">
            <a:spLocks/>
          </p:cNvSpPr>
          <p:nvPr/>
        </p:nvSpPr>
        <p:spPr>
          <a:xfrm>
            <a:off x="10250009" y="6022950"/>
            <a:ext cx="1799783" cy="710895"/>
          </a:xfrm>
          <a:prstGeom prst="rect">
            <a:avLst/>
          </a:prstGeom>
        </p:spPr>
        <p:txBody>
          <a:bodyPr>
            <a:noAutofit/>
          </a:bodyPr>
          <a:lstStyle>
            <a:lvl1pPr marL="407481" indent="-407481"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2890" indent="-339566"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58281" indent="-271650"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1588" indent="-2716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909" indent="-2716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8205" indent="-271650" algn="l" defTabSz="108663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1523" indent="-271650" algn="l" defTabSz="108663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836" indent="-271650" algn="l" defTabSz="108663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8145" indent="-271650" algn="l" defTabSz="1086633"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914217" rtl="0" eaLnBrk="0" fontAlgn="base" latinLnBrk="0" hangingPunct="0">
              <a:lnSpc>
                <a:spcPct val="100000"/>
              </a:lnSpc>
              <a:spcBef>
                <a:spcPct val="20000"/>
              </a:spcBef>
              <a:spcAft>
                <a:spcPct val="0"/>
              </a:spcAft>
              <a:buClrTx/>
              <a:buSzTx/>
              <a:buFont typeface="Arial" pitchFamily="34" charset="0"/>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Violence Against Women - Regional Snapshot. </a:t>
            </a: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kNOwVAWdata. (July 2020). </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3359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12776"/>
            <a:ext cx="11203562" cy="504000"/>
          </a:xfrm>
        </p:spPr>
        <p:txBody>
          <a:bodyPr/>
          <a:lstStyle/>
          <a:p>
            <a:r>
              <a:rPr lang="en-US" dirty="0"/>
              <a:t>Proportion of women (15-49) who experienced violence from intimate partners during pregnancy, 2014-2018</a:t>
            </a:r>
            <a:endParaRPr lang="en-GB" dirty="0"/>
          </a:p>
        </p:txBody>
      </p:sp>
      <p:sp>
        <p:nvSpPr>
          <p:cNvPr id="5" name="TextBox 6"/>
          <p:cNvSpPr txBox="1">
            <a:spLocks noChangeArrowheads="1"/>
          </p:cNvSpPr>
          <p:nvPr/>
        </p:nvSpPr>
        <p:spPr bwMode="auto">
          <a:xfrm>
            <a:off x="2204" y="6579483"/>
            <a:ext cx="12187592" cy="26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297" tIns="54144" rIns="108297" bIns="5414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Sources: </a:t>
            </a: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3"/>
              </a:rPr>
              <a:t>www.aidsdatahub.org</a:t>
            </a: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Demographic and Health Surveys</a:t>
            </a:r>
            <a:endParaRPr kumimoji="0" lang="en-US" sz="1000" b="0" i="0" u="none" strike="noStrike" kern="1200" cap="none" spc="0" normalizeH="0" baseline="0" noProof="0" dirty="0">
              <a:ln>
                <a:noFill/>
              </a:ln>
              <a:solidFill>
                <a:prstClr val="black"/>
              </a:solidFill>
              <a:effectLst/>
              <a:uLnTx/>
              <a:uFillTx/>
              <a:latin typeface="Arial" charset="0"/>
              <a:ea typeface="+mn-ea"/>
              <a:cs typeface="Cordia New" pitchFamily="34" charset="-34"/>
            </a:endParaRPr>
          </a:p>
        </p:txBody>
      </p:sp>
      <p:graphicFrame>
        <p:nvGraphicFramePr>
          <p:cNvPr id="7" name="Chart 6">
            <a:extLst>
              <a:ext uri="{FF2B5EF4-FFF2-40B4-BE49-F238E27FC236}">
                <a16:creationId xmlns:a16="http://schemas.microsoft.com/office/drawing/2014/main" id="{3D5DDAEC-E42B-4CC5-9127-5EE99FC8034C}"/>
              </a:ext>
            </a:extLst>
          </p:cNvPr>
          <p:cNvGraphicFramePr>
            <a:graphicFrameLocks/>
          </p:cNvGraphicFramePr>
          <p:nvPr/>
        </p:nvGraphicFramePr>
        <p:xfrm>
          <a:off x="1271464" y="2420889"/>
          <a:ext cx="9649072" cy="4158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639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and Epidemiology</a:t>
            </a:r>
          </a:p>
        </p:txBody>
      </p:sp>
    </p:spTree>
    <p:extLst>
      <p:ext uri="{BB962C8B-B14F-4D97-AF65-F5344CB8AC3E}">
        <p14:creationId xmlns:p14="http://schemas.microsoft.com/office/powerpoint/2010/main" val="176741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women (15-49) who have ever experienced different forms of  violence, 2014 - 2018</a:t>
            </a:r>
            <a:endParaRPr lang="en-GB" dirty="0"/>
          </a:p>
        </p:txBody>
      </p:sp>
      <p:sp>
        <p:nvSpPr>
          <p:cNvPr id="5" name="TextBox 6"/>
          <p:cNvSpPr txBox="1">
            <a:spLocks noChangeArrowheads="1"/>
          </p:cNvSpPr>
          <p:nvPr/>
        </p:nvSpPr>
        <p:spPr bwMode="auto">
          <a:xfrm>
            <a:off x="158080" y="6597352"/>
            <a:ext cx="6876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Demographic and Health Surveys</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graphicFrame>
        <p:nvGraphicFramePr>
          <p:cNvPr id="7" name="Chart 6">
            <a:extLst>
              <a:ext uri="{FF2B5EF4-FFF2-40B4-BE49-F238E27FC236}">
                <a16:creationId xmlns:a16="http://schemas.microsoft.com/office/drawing/2014/main" id="{FCAEA9C7-3759-4D30-A894-F6D9A939774C}"/>
              </a:ext>
            </a:extLst>
          </p:cNvPr>
          <p:cNvGraphicFramePr>
            <a:graphicFrameLocks/>
          </p:cNvGraphicFramePr>
          <p:nvPr/>
        </p:nvGraphicFramePr>
        <p:xfrm>
          <a:off x="170006" y="2348880"/>
          <a:ext cx="5669280"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D3BB377E-B3FF-4F46-89A9-633F81320A22}"/>
              </a:ext>
            </a:extLst>
          </p:cNvPr>
          <p:cNvGraphicFramePr>
            <a:graphicFrameLocks/>
          </p:cNvGraphicFramePr>
          <p:nvPr/>
        </p:nvGraphicFramePr>
        <p:xfrm>
          <a:off x="5895515" y="2348880"/>
          <a:ext cx="6126480" cy="4248472"/>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E7056A99-C918-4F2B-A911-1CED82AD2589}"/>
              </a:ext>
            </a:extLst>
          </p:cNvPr>
          <p:cNvSpPr txBox="1"/>
          <p:nvPr/>
        </p:nvSpPr>
        <p:spPr>
          <a:xfrm>
            <a:off x="5612232" y="6297270"/>
            <a:ext cx="2160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82858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1484785"/>
            <a:ext cx="7772400" cy="699567"/>
          </a:xfrm>
        </p:spPr>
        <p:txBody>
          <a:bodyPr/>
          <a:lstStyle/>
          <a:p>
            <a:pPr algn="ctr"/>
            <a:r>
              <a:rPr lang="en-US" sz="3200" cap="none" dirty="0">
                <a:solidFill>
                  <a:srgbClr val="C00000"/>
                </a:solidFill>
                <a:latin typeface="Arial" panose="020B0604020202020204" pitchFamily="34" charset="0"/>
                <a:cs typeface="Arial" panose="020B0604020202020204" pitchFamily="34" charset="0"/>
              </a:rPr>
              <a:t>Sexual violence against women</a:t>
            </a:r>
          </a:p>
        </p:txBody>
      </p:sp>
      <p:pic>
        <p:nvPicPr>
          <p:cNvPr id="4098" name="Picture 2" descr="http://www.un.org/News/dh/photos/large/2013/September/rape-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2276873"/>
            <a:ext cx="8686800" cy="37152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1524000" y="6474822"/>
            <a:ext cx="9144000" cy="338554"/>
          </a:xfrm>
          <a:prstGeom prst="rect">
            <a:avLst/>
          </a:prstGeom>
          <a:noFill/>
        </p:spPr>
        <p:txBody>
          <a:bodyPr wrap="square" rtlCol="0">
            <a:spAutoFit/>
          </a:bodyPr>
          <a:lstStyle/>
          <a:p>
            <a:r>
              <a:rPr lang="en-US" sz="800" dirty="0">
                <a:solidFill>
                  <a:prstClr val="black"/>
                </a:solidFill>
              </a:rPr>
              <a:t>Source: </a:t>
            </a:r>
            <a:r>
              <a:rPr lang="fr-FR" sz="800" dirty="0">
                <a:solidFill>
                  <a:prstClr val="black"/>
                </a:solidFill>
              </a:rPr>
              <a:t>Fulu, E., Warner, X., </a:t>
            </a:r>
            <a:r>
              <a:rPr lang="fr-FR" sz="800" dirty="0" err="1">
                <a:solidFill>
                  <a:prstClr val="black"/>
                </a:solidFill>
              </a:rPr>
              <a:t>Miedema</a:t>
            </a:r>
            <a:r>
              <a:rPr lang="fr-FR" sz="800" dirty="0">
                <a:solidFill>
                  <a:prstClr val="black"/>
                </a:solidFill>
              </a:rPr>
              <a:t>, S., </a:t>
            </a:r>
            <a:r>
              <a:rPr lang="fr-FR" sz="800" dirty="0" err="1">
                <a:solidFill>
                  <a:prstClr val="black"/>
                </a:solidFill>
              </a:rPr>
              <a:t>Jewkes</a:t>
            </a:r>
            <a:r>
              <a:rPr lang="fr-FR" sz="800" dirty="0">
                <a:solidFill>
                  <a:prstClr val="black"/>
                </a:solidFill>
              </a:rPr>
              <a:t> R., </a:t>
            </a:r>
            <a:r>
              <a:rPr lang="fr-FR" sz="800" dirty="0" err="1">
                <a:solidFill>
                  <a:prstClr val="black"/>
                </a:solidFill>
              </a:rPr>
              <a:t>Roselli</a:t>
            </a:r>
            <a:r>
              <a:rPr lang="fr-FR" sz="800" dirty="0">
                <a:solidFill>
                  <a:prstClr val="black"/>
                </a:solidFill>
              </a:rPr>
              <a:t>, </a:t>
            </a:r>
            <a:r>
              <a:rPr lang="fr-FR" sz="800" dirty="0" err="1">
                <a:solidFill>
                  <a:prstClr val="black"/>
                </a:solidFill>
              </a:rPr>
              <a:t>T</a:t>
            </a:r>
            <a:r>
              <a:rPr lang="fr-FR" sz="800" dirty="0">
                <a:solidFill>
                  <a:prstClr val="black"/>
                </a:solidFill>
              </a:rPr>
              <a:t>., Lang, J. (2013). </a:t>
            </a:r>
            <a:r>
              <a:rPr lang="fr-FR" sz="800" i="1" dirty="0" err="1">
                <a:solidFill>
                  <a:prstClr val="black"/>
                </a:solidFill>
              </a:rPr>
              <a:t>Why</a:t>
            </a:r>
            <a:r>
              <a:rPr lang="fr-FR" sz="800" i="1" dirty="0">
                <a:solidFill>
                  <a:prstClr val="black"/>
                </a:solidFill>
              </a:rPr>
              <a:t> Do </a:t>
            </a:r>
            <a:r>
              <a:rPr lang="fr-FR" sz="800" i="1" dirty="0" err="1">
                <a:solidFill>
                  <a:prstClr val="black"/>
                </a:solidFill>
              </a:rPr>
              <a:t>Some</a:t>
            </a:r>
            <a:r>
              <a:rPr lang="fr-FR" sz="800" i="1" dirty="0">
                <a:solidFill>
                  <a:prstClr val="black"/>
                </a:solidFill>
              </a:rPr>
              <a:t> Men Use Violence Against  </a:t>
            </a:r>
            <a:r>
              <a:rPr lang="fr-FR" sz="800" i="1" dirty="0" err="1">
                <a:solidFill>
                  <a:prstClr val="black"/>
                </a:solidFill>
              </a:rPr>
              <a:t>Women</a:t>
            </a:r>
            <a:r>
              <a:rPr lang="fr-FR" sz="800" i="1" dirty="0">
                <a:solidFill>
                  <a:prstClr val="black"/>
                </a:solidFill>
              </a:rPr>
              <a:t> and How Can </a:t>
            </a:r>
            <a:r>
              <a:rPr lang="fr-FR" sz="800" i="1" dirty="0" err="1">
                <a:solidFill>
                  <a:prstClr val="black"/>
                </a:solidFill>
              </a:rPr>
              <a:t>We</a:t>
            </a:r>
            <a:r>
              <a:rPr lang="fr-FR" sz="800" i="1" dirty="0">
                <a:solidFill>
                  <a:prstClr val="black"/>
                </a:solidFill>
              </a:rPr>
              <a:t> </a:t>
            </a:r>
            <a:r>
              <a:rPr lang="fr-FR" sz="800" i="1" dirty="0" err="1">
                <a:solidFill>
                  <a:prstClr val="black"/>
                </a:solidFill>
              </a:rPr>
              <a:t>Prevent</a:t>
            </a:r>
            <a:r>
              <a:rPr lang="fr-FR" sz="800" i="1" dirty="0">
                <a:solidFill>
                  <a:prstClr val="black"/>
                </a:solidFill>
              </a:rPr>
              <a:t> It? Quantitative </a:t>
            </a:r>
            <a:r>
              <a:rPr lang="fr-FR" sz="800" i="1" dirty="0" err="1">
                <a:solidFill>
                  <a:prstClr val="black"/>
                </a:solidFill>
              </a:rPr>
              <a:t>Findings</a:t>
            </a:r>
            <a:r>
              <a:rPr lang="fr-FR" sz="800" i="1" dirty="0">
                <a:solidFill>
                  <a:prstClr val="black"/>
                </a:solidFill>
              </a:rPr>
              <a:t>  </a:t>
            </a:r>
            <a:r>
              <a:rPr lang="fr-FR" sz="800" i="1" dirty="0" err="1">
                <a:solidFill>
                  <a:prstClr val="black"/>
                </a:solidFill>
              </a:rPr>
              <a:t>from</a:t>
            </a:r>
            <a:r>
              <a:rPr lang="fr-FR" sz="800" i="1" dirty="0">
                <a:solidFill>
                  <a:prstClr val="black"/>
                </a:solidFill>
              </a:rPr>
              <a:t> the United Nations Multi-country </a:t>
            </a:r>
            <a:r>
              <a:rPr lang="fr-FR" sz="800" i="1" dirty="0" err="1">
                <a:solidFill>
                  <a:prstClr val="black"/>
                </a:solidFill>
              </a:rPr>
              <a:t>Study</a:t>
            </a:r>
            <a:r>
              <a:rPr lang="fr-FR" sz="800" i="1" dirty="0">
                <a:solidFill>
                  <a:prstClr val="black"/>
                </a:solidFill>
              </a:rPr>
              <a:t> on Men and Violence in Asia and the Pacific.</a:t>
            </a:r>
            <a:r>
              <a:rPr lang="fr-FR" sz="800" dirty="0">
                <a:solidFill>
                  <a:prstClr val="black"/>
                </a:solidFill>
              </a:rPr>
              <a:t> Bangkok: UNDP, UNFPA, UN </a:t>
            </a:r>
            <a:r>
              <a:rPr lang="fr-FR" sz="800" dirty="0" err="1">
                <a:solidFill>
                  <a:prstClr val="black"/>
                </a:solidFill>
              </a:rPr>
              <a:t>Women</a:t>
            </a:r>
            <a:r>
              <a:rPr lang="fr-FR" sz="800" dirty="0">
                <a:solidFill>
                  <a:prstClr val="black"/>
                </a:solidFill>
              </a:rPr>
              <a:t> and UNV.</a:t>
            </a:r>
            <a:endParaRPr lang="en-US" sz="800" dirty="0">
              <a:solidFill>
                <a:prstClr val="black"/>
              </a:solidFill>
            </a:endParaRPr>
          </a:p>
        </p:txBody>
      </p:sp>
    </p:spTree>
    <p:extLst>
      <p:ext uri="{BB962C8B-B14F-4D97-AF65-F5344CB8AC3E}">
        <p14:creationId xmlns:p14="http://schemas.microsoft.com/office/powerpoint/2010/main" val="117527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412776"/>
            <a:ext cx="11665296" cy="504000"/>
          </a:xfrm>
        </p:spPr>
        <p:txBody>
          <a:bodyPr/>
          <a:lstStyle/>
          <a:p>
            <a:r>
              <a:rPr lang="en-US" dirty="0"/>
              <a:t>Proportion of women who have experienced sexual violence by spouse or intimate partner, 2015-2020</a:t>
            </a:r>
            <a:endParaRPr lang="en-GB" dirty="0"/>
          </a:p>
        </p:txBody>
      </p:sp>
      <p:sp>
        <p:nvSpPr>
          <p:cNvPr id="6" name="TextBox 6"/>
          <p:cNvSpPr txBox="1">
            <a:spLocks noChangeArrowheads="1"/>
          </p:cNvSpPr>
          <p:nvPr/>
        </p:nvSpPr>
        <p:spPr bwMode="auto">
          <a:xfrm>
            <a:off x="141648" y="6547860"/>
            <a:ext cx="116652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Demographic and Health Surveys and Multiple </a:t>
            </a:r>
            <a:r>
              <a:rPr lang="en-US" sz="900" dirty="0">
                <a:solidFill>
                  <a:srgbClr val="000000"/>
                </a:solidFill>
                <a:ea typeface="ＭＳ Ｐゴシック" pitchFamily="34" charset="-128"/>
                <a:cs typeface="Arial" charset="0"/>
              </a:rPr>
              <a:t>Indicator Cluster Surveys</a:t>
            </a:r>
            <a:endParaRPr kumimoji="0" lang="en-US" sz="900" b="0" i="0" u="none" strike="noStrike" kern="1200" cap="none" spc="0" normalizeH="0" baseline="0" noProof="0" dirty="0">
              <a:ln>
                <a:noFill/>
              </a:ln>
              <a:solidFill>
                <a:prstClr val="black"/>
              </a:solidFill>
              <a:effectLst/>
              <a:uLnTx/>
              <a:uFillTx/>
              <a:latin typeface="Arial" charset="0"/>
              <a:ea typeface="+mn-ea"/>
              <a:cs typeface="Cordia New" pitchFamily="34" charset="-34"/>
            </a:endParaRPr>
          </a:p>
        </p:txBody>
      </p:sp>
      <p:graphicFrame>
        <p:nvGraphicFramePr>
          <p:cNvPr id="9" name="Chart 8">
            <a:extLst>
              <a:ext uri="{FF2B5EF4-FFF2-40B4-BE49-F238E27FC236}">
                <a16:creationId xmlns:a16="http://schemas.microsoft.com/office/drawing/2014/main" id="{47719A56-7621-4340-ADE0-722DEE167EA5}"/>
              </a:ext>
            </a:extLst>
          </p:cNvPr>
          <p:cNvGraphicFramePr>
            <a:graphicFrameLocks/>
          </p:cNvGraphicFramePr>
          <p:nvPr>
            <p:extLst>
              <p:ext uri="{D42A27DB-BD31-4B8C-83A1-F6EECF244321}">
                <p14:modId xmlns:p14="http://schemas.microsoft.com/office/powerpoint/2010/main" val="3286299567"/>
              </p:ext>
            </p:extLst>
          </p:nvPr>
        </p:nvGraphicFramePr>
        <p:xfrm>
          <a:off x="803412" y="2204864"/>
          <a:ext cx="10585176"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192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76309"/>
            <a:ext cx="11089232" cy="504000"/>
          </a:xfrm>
        </p:spPr>
        <p:txBody>
          <a:bodyPr>
            <a:noAutofit/>
          </a:bodyPr>
          <a:lstStyle/>
          <a:p>
            <a:r>
              <a:rPr lang="en-US" dirty="0"/>
              <a:t>Proportion of adults (15-49 </a:t>
            </a:r>
            <a:r>
              <a:rPr lang="en-US" dirty="0" err="1"/>
              <a:t>yr</a:t>
            </a:r>
            <a:r>
              <a:rPr lang="en-US" dirty="0"/>
              <a:t>) with discriminatory attitudes towards PLHIV, 2014-2021</a:t>
            </a:r>
            <a:endParaRPr lang="th-TH" dirty="0"/>
          </a:p>
        </p:txBody>
      </p:sp>
      <p:sp>
        <p:nvSpPr>
          <p:cNvPr id="6" name="Title 1"/>
          <p:cNvSpPr txBox="1">
            <a:spLocks/>
          </p:cNvSpPr>
          <p:nvPr/>
        </p:nvSpPr>
        <p:spPr>
          <a:xfrm>
            <a:off x="119336" y="6580584"/>
            <a:ext cx="10441160" cy="2084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Demographic and Health Surveys</a:t>
            </a:r>
            <a:r>
              <a:rPr lang="en-US" sz="900" dirty="0">
                <a:solidFill>
                  <a:prstClr val="black"/>
                </a:solidFill>
                <a:latin typeface="Arial" charset="0"/>
                <a:cs typeface="Arial" charset="0"/>
              </a:rPr>
              <a:t> and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Multiple Indicator Cluster Surveys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9" name="Chart 8">
            <a:extLst>
              <a:ext uri="{FF2B5EF4-FFF2-40B4-BE49-F238E27FC236}">
                <a16:creationId xmlns:a16="http://schemas.microsoft.com/office/drawing/2014/main" id="{28C7DBFB-7244-4963-A4A3-7F02F4701291}"/>
              </a:ext>
            </a:extLst>
          </p:cNvPr>
          <p:cNvGraphicFramePr>
            <a:graphicFrameLocks/>
          </p:cNvGraphicFramePr>
          <p:nvPr>
            <p:extLst>
              <p:ext uri="{D42A27DB-BD31-4B8C-83A1-F6EECF244321}">
                <p14:modId xmlns:p14="http://schemas.microsoft.com/office/powerpoint/2010/main" val="477213640"/>
              </p:ext>
            </p:extLst>
          </p:nvPr>
        </p:nvGraphicFramePr>
        <p:xfrm>
          <a:off x="1055440" y="1905000"/>
          <a:ext cx="7848872" cy="467558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7CBCA7F-D5A9-49D7-A031-70D98F59E91F}"/>
              </a:ext>
            </a:extLst>
          </p:cNvPr>
          <p:cNvSpPr txBox="1"/>
          <p:nvPr/>
        </p:nvSpPr>
        <p:spPr>
          <a:xfrm>
            <a:off x="8735347" y="2608273"/>
            <a:ext cx="2808312" cy="2292935"/>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a:ea typeface="+mn-ea"/>
                <a:cs typeface="+mn-cs"/>
              </a:rPr>
              <a:t>Note</a:t>
            </a:r>
            <a:r>
              <a:rPr kumimoji="0" lang="en-US" sz="1100" b="0" i="0" u="none" strike="noStrike" kern="1200" cap="none" spc="0" normalizeH="0" baseline="0" noProof="0" dirty="0">
                <a:ln>
                  <a:noFill/>
                </a:ln>
                <a:solidFill>
                  <a:prstClr val="black"/>
                </a:solidFill>
                <a:effectLst/>
                <a:uLnTx/>
                <a:uFillTx/>
                <a:latin typeface="Arial"/>
                <a:ea typeface="+mn-ea"/>
                <a:cs typeface="+mn-cs"/>
              </a:rPr>
              <a:t>: The proportion of adults 15–49 years old with discriminatory attitudes towards PLHIV is a composite indicator constructed based on respondents indicating ‘No’ to either of the two questions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Would you buy fresh vegetables from a shopkeeper or vendor if you knew that this person had HIV?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Do you think that children living with HIV should be able to attend school with children who are HIV negative?</a:t>
            </a:r>
          </a:p>
        </p:txBody>
      </p:sp>
      <p:sp>
        <p:nvSpPr>
          <p:cNvPr id="4" name="TextBox 3">
            <a:extLst>
              <a:ext uri="{FF2B5EF4-FFF2-40B4-BE49-F238E27FC236}">
                <a16:creationId xmlns:a16="http://schemas.microsoft.com/office/drawing/2014/main" id="{76238E3A-C421-4D78-8F08-5C554C7FC1F9}"/>
              </a:ext>
            </a:extLst>
          </p:cNvPr>
          <p:cNvSpPr txBox="1"/>
          <p:nvPr/>
        </p:nvSpPr>
        <p:spPr>
          <a:xfrm>
            <a:off x="8735347" y="6225142"/>
            <a:ext cx="3600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a:t>
            </a:r>
          </a:p>
        </p:txBody>
      </p:sp>
      <p:sp>
        <p:nvSpPr>
          <p:cNvPr id="7" name="TextBox 1">
            <a:extLst>
              <a:ext uri="{FF2B5EF4-FFF2-40B4-BE49-F238E27FC236}">
                <a16:creationId xmlns:a16="http://schemas.microsoft.com/office/drawing/2014/main" id="{5BC97548-107F-4590-B2BA-4E42A9682014}"/>
              </a:ext>
            </a:extLst>
          </p:cNvPr>
          <p:cNvSpPr txBox="1"/>
          <p:nvPr/>
        </p:nvSpPr>
        <p:spPr>
          <a:xfrm>
            <a:off x="9209700" y="5181600"/>
            <a:ext cx="1859605" cy="838200"/>
          </a:xfrm>
          <a:prstGeom prst="rect">
            <a:avLst/>
          </a:prstGeom>
          <a:ln w="19050">
            <a:no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0" dirty="0">
                <a:effectLst/>
                <a:latin typeface="+mn-lt"/>
                <a:ea typeface="+mn-ea"/>
                <a:cs typeface="+mn-cs"/>
              </a:rPr>
              <a:t>*Khyber Pakhtunkhwa</a:t>
            </a:r>
          </a:p>
          <a:p>
            <a:r>
              <a:rPr lang="en-US" sz="1000" b="0" dirty="0">
                <a:effectLst/>
                <a:latin typeface="+mn-lt"/>
                <a:ea typeface="+mn-ea"/>
                <a:cs typeface="+mn-cs"/>
              </a:rPr>
              <a:t>** Sindh </a:t>
            </a:r>
          </a:p>
          <a:p>
            <a:r>
              <a:rPr lang="en-US" sz="1000" b="0" dirty="0">
                <a:latin typeface="Arial" pitchFamily="34" charset="0"/>
                <a:cs typeface="Arial" pitchFamily="34" charset="0"/>
              </a:rPr>
              <a:t>*** Punjab</a:t>
            </a:r>
          </a:p>
          <a:p>
            <a:r>
              <a:rPr lang="en-US" sz="1000" b="0" dirty="0">
                <a:latin typeface="Arial" pitchFamily="34" charset="0"/>
                <a:cs typeface="Arial" pitchFamily="34" charset="0"/>
              </a:rPr>
              <a:t>**** Azad Jammu &amp; Kashmir</a:t>
            </a:r>
            <a:endParaRPr lang="th-TH" sz="1000" b="0" dirty="0">
              <a:latin typeface="Arial" pitchFamily="34" charset="0"/>
            </a:endParaRPr>
          </a:p>
        </p:txBody>
      </p:sp>
    </p:spTree>
    <p:extLst>
      <p:ext uri="{BB962C8B-B14F-4D97-AF65-F5344CB8AC3E}">
        <p14:creationId xmlns:p14="http://schemas.microsoft.com/office/powerpoint/2010/main" val="3734908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21" y="1264914"/>
            <a:ext cx="11593288" cy="921284"/>
          </a:xfrm>
        </p:spPr>
        <p:txBody>
          <a:bodyPr/>
          <a:lstStyle/>
          <a:p>
            <a:r>
              <a:rPr lang="en-US" dirty="0"/>
              <a:t>Proportion of adults (15-49) who agree that a husband is justified in beating his wife if she refuses to have sex with him, Asian countries, 2014-2021</a:t>
            </a:r>
            <a:endParaRPr lang="en-GB" dirty="0"/>
          </a:p>
        </p:txBody>
      </p:sp>
      <p:sp>
        <p:nvSpPr>
          <p:cNvPr id="5" name="TextBox 6"/>
          <p:cNvSpPr txBox="1">
            <a:spLocks noChangeArrowheads="1"/>
          </p:cNvSpPr>
          <p:nvPr/>
        </p:nvSpPr>
        <p:spPr bwMode="auto">
          <a:xfrm>
            <a:off x="88506" y="6567534"/>
            <a:ext cx="6876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Demographic and Health Surveys and Multiple Indicator Cluster Surveys</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graphicFrame>
        <p:nvGraphicFramePr>
          <p:cNvPr id="6" name="Chart 5">
            <a:extLst>
              <a:ext uri="{FF2B5EF4-FFF2-40B4-BE49-F238E27FC236}">
                <a16:creationId xmlns:a16="http://schemas.microsoft.com/office/drawing/2014/main" id="{A050F83F-C2E5-47BE-AE51-8288AF3791E3}"/>
              </a:ext>
            </a:extLst>
          </p:cNvPr>
          <p:cNvGraphicFramePr>
            <a:graphicFrameLocks/>
          </p:cNvGraphicFramePr>
          <p:nvPr>
            <p:extLst>
              <p:ext uri="{D42A27DB-BD31-4B8C-83A1-F6EECF244321}">
                <p14:modId xmlns:p14="http://schemas.microsoft.com/office/powerpoint/2010/main" val="3195383628"/>
              </p:ext>
            </p:extLst>
          </p:nvPr>
        </p:nvGraphicFramePr>
        <p:xfrm>
          <a:off x="2533650" y="1981200"/>
          <a:ext cx="7124700" cy="47017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C0C79D2D-C778-48A4-A1FB-CA7D5E3179FD}"/>
              </a:ext>
            </a:extLst>
          </p:cNvPr>
          <p:cNvSpPr txBox="1"/>
          <p:nvPr/>
        </p:nvSpPr>
        <p:spPr>
          <a:xfrm>
            <a:off x="8610600" y="5173986"/>
            <a:ext cx="1859605" cy="838200"/>
          </a:xfrm>
          <a:prstGeom prst="rect">
            <a:avLst/>
          </a:prstGeom>
          <a:ln w="19050">
            <a:no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0" dirty="0">
                <a:latin typeface="Arial" pitchFamily="34" charset="0"/>
                <a:cs typeface="Arial" pitchFamily="34" charset="0"/>
              </a:rPr>
              <a:t>* Punjab</a:t>
            </a:r>
          </a:p>
          <a:p>
            <a:r>
              <a:rPr lang="en-US" sz="1000" b="0" dirty="0">
                <a:effectLst/>
                <a:latin typeface="+mn-lt"/>
                <a:ea typeface="+mn-ea"/>
                <a:cs typeface="+mn-cs"/>
              </a:rPr>
              <a:t>** Sindh </a:t>
            </a:r>
          </a:p>
          <a:p>
            <a:r>
              <a:rPr lang="en-US" sz="1000" b="0" dirty="0">
                <a:latin typeface="Arial" pitchFamily="34" charset="0"/>
                <a:cs typeface="Arial" pitchFamily="34" charset="0"/>
              </a:rPr>
              <a:t>*** Azad Jammu &amp; Kashmir</a:t>
            </a:r>
            <a:endParaRPr lang="th-TH" sz="1000" b="0" dirty="0">
              <a:latin typeface="Arial" pitchFamily="34" charset="0"/>
            </a:endParaRPr>
          </a:p>
          <a:p>
            <a:r>
              <a:rPr lang="en-US" sz="1000" b="0" dirty="0">
                <a:effectLst/>
                <a:latin typeface="+mn-lt"/>
                <a:ea typeface="+mn-ea"/>
                <a:cs typeface="+mn-cs"/>
              </a:rPr>
              <a:t>****Khyber Pakhtunkhwa</a:t>
            </a:r>
          </a:p>
        </p:txBody>
      </p:sp>
    </p:spTree>
    <p:extLst>
      <p:ext uri="{BB962C8B-B14F-4D97-AF65-F5344CB8AC3E}">
        <p14:creationId xmlns:p14="http://schemas.microsoft.com/office/powerpoint/2010/main" val="522138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64914"/>
            <a:ext cx="11747309" cy="921284"/>
          </a:xfrm>
        </p:spPr>
        <p:txBody>
          <a:bodyPr/>
          <a:lstStyle/>
          <a:p>
            <a:r>
              <a:rPr lang="en-US" dirty="0"/>
              <a:t>Proportion of adults (15-49) who agree that a husband is justified in beating his wife if she refuses to have sex with him, Pacific Island countries, 2016-2020</a:t>
            </a:r>
            <a:endParaRPr lang="en-GB" dirty="0"/>
          </a:p>
        </p:txBody>
      </p:sp>
      <p:sp>
        <p:nvSpPr>
          <p:cNvPr id="5" name="TextBox 6"/>
          <p:cNvSpPr txBox="1">
            <a:spLocks noChangeArrowheads="1"/>
          </p:cNvSpPr>
          <p:nvPr/>
        </p:nvSpPr>
        <p:spPr bwMode="auto">
          <a:xfrm>
            <a:off x="88506" y="6567534"/>
            <a:ext cx="6876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Demographic and Health Surveys and Multiple Indicator Cluster Surveys</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graphicFrame>
        <p:nvGraphicFramePr>
          <p:cNvPr id="7" name="Chart 6">
            <a:extLst>
              <a:ext uri="{FF2B5EF4-FFF2-40B4-BE49-F238E27FC236}">
                <a16:creationId xmlns:a16="http://schemas.microsoft.com/office/drawing/2014/main" id="{92FE5442-E1EB-4377-BB5C-2570D8A06EBA}"/>
              </a:ext>
            </a:extLst>
          </p:cNvPr>
          <p:cNvGraphicFramePr>
            <a:graphicFrameLocks/>
          </p:cNvGraphicFramePr>
          <p:nvPr>
            <p:extLst>
              <p:ext uri="{D42A27DB-BD31-4B8C-83A1-F6EECF244321}">
                <p14:modId xmlns:p14="http://schemas.microsoft.com/office/powerpoint/2010/main" val="249499718"/>
              </p:ext>
            </p:extLst>
          </p:nvPr>
        </p:nvGraphicFramePr>
        <p:xfrm>
          <a:off x="2533650" y="2667000"/>
          <a:ext cx="7124700" cy="3117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7228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571612"/>
            <a:ext cx="11593288" cy="921284"/>
          </a:xfrm>
        </p:spPr>
        <p:txBody>
          <a:bodyPr/>
          <a:lstStyle/>
          <a:p>
            <a:r>
              <a:rPr lang="en-US" dirty="0"/>
              <a:t>Proportion of women who believe that a wife is justified in refusing sex with her husband if she knows the husband has sex with other women, 2014 - 2018</a:t>
            </a:r>
            <a:endParaRPr lang="en-GB" dirty="0"/>
          </a:p>
        </p:txBody>
      </p:sp>
      <p:sp>
        <p:nvSpPr>
          <p:cNvPr id="5" name="TextBox 6"/>
          <p:cNvSpPr txBox="1">
            <a:spLocks noChangeArrowheads="1"/>
          </p:cNvSpPr>
          <p:nvPr/>
        </p:nvSpPr>
        <p:spPr bwMode="auto">
          <a:xfrm>
            <a:off x="88506" y="6567534"/>
            <a:ext cx="6876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Demographic and Health Surveys</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graphicFrame>
        <p:nvGraphicFramePr>
          <p:cNvPr id="8" name="Chart 7">
            <a:extLst>
              <a:ext uri="{FF2B5EF4-FFF2-40B4-BE49-F238E27FC236}">
                <a16:creationId xmlns:a16="http://schemas.microsoft.com/office/drawing/2014/main" id="{B61E91FC-6BE7-43E8-B048-53554702B296}"/>
              </a:ext>
            </a:extLst>
          </p:cNvPr>
          <p:cNvGraphicFramePr>
            <a:graphicFrameLocks/>
          </p:cNvGraphicFramePr>
          <p:nvPr/>
        </p:nvGraphicFramePr>
        <p:xfrm>
          <a:off x="1811524" y="2276872"/>
          <a:ext cx="8568952"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9912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Response</a:t>
            </a:r>
          </a:p>
        </p:txBody>
      </p:sp>
    </p:spTree>
    <p:extLst>
      <p:ext uri="{BB962C8B-B14F-4D97-AF65-F5344CB8AC3E}">
        <p14:creationId xmlns:p14="http://schemas.microsoft.com/office/powerpoint/2010/main" val="1874892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1447800"/>
            <a:ext cx="11201401" cy="838200"/>
          </a:xfrm>
        </p:spPr>
        <p:txBody>
          <a:bodyPr/>
          <a:lstStyle/>
          <a:p>
            <a:r>
              <a:rPr lang="en-US" dirty="0"/>
              <a:t>Proportion of adults (15-49) who know a place to get an HIV test, 2014 - 2021</a:t>
            </a:r>
          </a:p>
        </p:txBody>
      </p:sp>
      <p:sp>
        <p:nvSpPr>
          <p:cNvPr id="5" name="Slide Number Placeholder 4"/>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7F112-890A-48F5-BFAF-4EFD7E057782}"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7" name="Text Placeholder 3"/>
          <p:cNvSpPr>
            <a:spLocks noGrp="1"/>
          </p:cNvSpPr>
          <p:nvPr>
            <p:ph type="body" sz="quarter" idx="14"/>
          </p:nvPr>
        </p:nvSpPr>
        <p:spPr>
          <a:xfrm>
            <a:off x="152400" y="6608764"/>
            <a:ext cx="8382000" cy="228600"/>
          </a:xfrm>
        </p:spPr>
        <p:txBody>
          <a:bodyPr>
            <a:noAutofit/>
          </a:bodyPr>
          <a:lstStyle/>
          <a:p>
            <a:pPr algn="just"/>
            <a:r>
              <a:rPr lang="en-US" dirty="0">
                <a:solidFill>
                  <a:prstClr val="black"/>
                </a:solidFill>
              </a:rPr>
              <a:t>Source : Prepared by </a:t>
            </a:r>
            <a:r>
              <a:rPr lang="en-US" dirty="0">
                <a:solidFill>
                  <a:prstClr val="black"/>
                </a:solidFill>
                <a:hlinkClick r:id="rId3"/>
              </a:rPr>
              <a:t>www.aidsdatahub.org</a:t>
            </a:r>
            <a:r>
              <a:rPr lang="en-US" dirty="0">
                <a:solidFill>
                  <a:prstClr val="black"/>
                </a:solidFill>
              </a:rPr>
              <a:t> based on Demographic and Health Surveys and Multiple Indicator Cluster  Surveys </a:t>
            </a:r>
            <a:endParaRPr lang="en-US" dirty="0"/>
          </a:p>
        </p:txBody>
      </p:sp>
      <p:graphicFrame>
        <p:nvGraphicFramePr>
          <p:cNvPr id="8" name="Chart 7">
            <a:extLst>
              <a:ext uri="{FF2B5EF4-FFF2-40B4-BE49-F238E27FC236}">
                <a16:creationId xmlns:a16="http://schemas.microsoft.com/office/drawing/2014/main" id="{8686FEC8-85B5-4E41-975C-DB9E128F8A64}"/>
              </a:ext>
            </a:extLst>
          </p:cNvPr>
          <p:cNvGraphicFramePr>
            <a:graphicFrameLocks noGrp="1"/>
          </p:cNvGraphicFramePr>
          <p:nvPr>
            <p:extLst>
              <p:ext uri="{D42A27DB-BD31-4B8C-83A1-F6EECF244321}">
                <p14:modId xmlns:p14="http://schemas.microsoft.com/office/powerpoint/2010/main" val="641933080"/>
              </p:ext>
            </p:extLst>
          </p:nvPr>
        </p:nvGraphicFramePr>
        <p:xfrm>
          <a:off x="1295400" y="1995489"/>
          <a:ext cx="9753600" cy="4362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0732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295400"/>
            <a:ext cx="11430000" cy="1066800"/>
          </a:xfrm>
        </p:spPr>
        <p:txBody>
          <a:bodyPr/>
          <a:lstStyle/>
          <a:p>
            <a:r>
              <a:rPr lang="en-US" dirty="0"/>
              <a:t>Proportion of adults (15-49) who received an HIV test in the last 12 months and knew the results in Asia, 2014 - 2021</a:t>
            </a:r>
          </a:p>
        </p:txBody>
      </p:sp>
      <p:sp>
        <p:nvSpPr>
          <p:cNvPr id="4" name="Text Placeholder 3"/>
          <p:cNvSpPr>
            <a:spLocks noGrp="1"/>
          </p:cNvSpPr>
          <p:nvPr>
            <p:ph type="body" sz="quarter" idx="14"/>
          </p:nvPr>
        </p:nvSpPr>
        <p:spPr>
          <a:xfrm>
            <a:off x="152400" y="6476999"/>
            <a:ext cx="8229600" cy="292101"/>
          </a:xfrm>
        </p:spPr>
        <p:txBody>
          <a:bodyPr>
            <a:noAutofit/>
          </a:bodyPr>
          <a:lstStyle/>
          <a:p>
            <a:pPr algn="just"/>
            <a:r>
              <a:rPr lang="en-US" dirty="0">
                <a:solidFill>
                  <a:prstClr val="black"/>
                </a:solidFill>
              </a:rPr>
              <a:t>Source : Prepared by </a:t>
            </a:r>
            <a:r>
              <a:rPr lang="en-US" dirty="0">
                <a:solidFill>
                  <a:prstClr val="black"/>
                </a:solidFill>
                <a:hlinkClick r:id="rId3"/>
              </a:rPr>
              <a:t>www.aidsdatahub.org</a:t>
            </a:r>
            <a:r>
              <a:rPr lang="en-US" dirty="0">
                <a:solidFill>
                  <a:prstClr val="black"/>
                </a:solidFill>
              </a:rPr>
              <a:t> based </a:t>
            </a:r>
            <a:r>
              <a:rPr lang="en-US" dirty="0"/>
              <a:t>on Multiple Indicator Cluster Survey (MICS) reports and Demographic and Health Survey (DHS) reports</a:t>
            </a:r>
          </a:p>
        </p:txBody>
      </p:sp>
      <p:sp>
        <p:nvSpPr>
          <p:cNvPr id="5" name="Slide Number Placeholder 4"/>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7F112-890A-48F5-BFAF-4EFD7E057782}"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7" name="Chart 6">
            <a:extLst>
              <a:ext uri="{FF2B5EF4-FFF2-40B4-BE49-F238E27FC236}">
                <a16:creationId xmlns:a16="http://schemas.microsoft.com/office/drawing/2014/main" id="{0E1AB1A6-2B0D-4D90-B278-450FC008E6DD}"/>
              </a:ext>
            </a:extLst>
          </p:cNvPr>
          <p:cNvGraphicFramePr>
            <a:graphicFrameLocks noGrp="1"/>
          </p:cNvGraphicFramePr>
          <p:nvPr>
            <p:extLst>
              <p:ext uri="{D42A27DB-BD31-4B8C-83A1-F6EECF244321}">
                <p14:modId xmlns:p14="http://schemas.microsoft.com/office/powerpoint/2010/main" val="1387252496"/>
              </p:ext>
            </p:extLst>
          </p:nvPr>
        </p:nvGraphicFramePr>
        <p:xfrm>
          <a:off x="1219200" y="2095094"/>
          <a:ext cx="9906000" cy="43624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905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419100" y="1371600"/>
            <a:ext cx="11353800" cy="481775"/>
          </a:xfrm>
        </p:spPr>
        <p:txBody>
          <a:bodyPr/>
          <a:lstStyle/>
          <a:p>
            <a:r>
              <a:rPr lang="en-US" dirty="0"/>
              <a:t>Estimated number of adults (15+) living with HIV and women (15+) living with HIV, Asia and the Pacific, 1990-2020</a:t>
            </a:r>
          </a:p>
        </p:txBody>
      </p:sp>
      <p:sp>
        <p:nvSpPr>
          <p:cNvPr id="5" name="Slide Number Placeholder 4"/>
          <p:cNvSpPr>
            <a:spLocks noGrp="1"/>
          </p:cNvSpPr>
          <p:nvPr>
            <p:ph type="sldNum" sz="quarter" idx="15"/>
          </p:nvPr>
        </p:nvSpPr>
        <p:spPr/>
        <p:txBody>
          <a:bodyPr/>
          <a:lstStyle/>
          <a:p>
            <a:pPr>
              <a:defRPr/>
            </a:pPr>
            <a:fld id="{2577F112-890A-48F5-BFAF-4EFD7E057782}" type="slidenum">
              <a:rPr lang="th-TH" smtClean="0">
                <a:solidFill>
                  <a:prstClr val="black">
                    <a:tint val="75000"/>
                  </a:prstClr>
                </a:solidFill>
              </a:rPr>
              <a:pPr>
                <a:defRPr/>
              </a:pPr>
              <a:t>3</a:t>
            </a:fld>
            <a:endParaRPr lang="th-TH">
              <a:solidFill>
                <a:prstClr val="black">
                  <a:tint val="75000"/>
                </a:prstClr>
              </a:solidFill>
            </a:endParaRPr>
          </a:p>
        </p:txBody>
      </p:sp>
      <p:sp>
        <p:nvSpPr>
          <p:cNvPr id="9" name="TextBox 8">
            <a:extLst>
              <a:ext uri="{FF2B5EF4-FFF2-40B4-BE49-F238E27FC236}">
                <a16:creationId xmlns:a16="http://schemas.microsoft.com/office/drawing/2014/main" id="{C07C8A74-4E65-464C-9DF2-32A9B8F2F98C}"/>
              </a:ext>
            </a:extLst>
          </p:cNvPr>
          <p:cNvSpPr txBox="1"/>
          <p:nvPr/>
        </p:nvSpPr>
        <p:spPr>
          <a:xfrm>
            <a:off x="-46460" y="6597380"/>
            <a:ext cx="7582100" cy="278585"/>
          </a:xfrm>
          <a:prstGeom prst="rect">
            <a:avLst/>
          </a:prstGeom>
          <a:noFill/>
        </p:spPr>
        <p:txBody>
          <a:bodyPr wrap="square" lIns="108297" tIns="54144" rIns="108297" bIns="54144" rtlCol="0">
            <a:spAutoFit/>
          </a:bodyPr>
          <a:lstStyle/>
          <a:p>
            <a:pPr defTabSz="1086416">
              <a:defRPr/>
            </a:pPr>
            <a:r>
              <a:rPr lang="en-US" sz="1100" dirty="0">
                <a:solidFill>
                  <a:prstClr val="black"/>
                </a:solidFill>
                <a:latin typeface="Arial" panose="020B0604020202020204" pitchFamily="34" charset="0"/>
                <a:cs typeface="Arial" panose="020B0604020202020204" pitchFamily="34" charset="0"/>
              </a:rPr>
              <a:t>Source: Prepared by </a:t>
            </a:r>
            <a:r>
              <a:rPr lang="en-US" sz="1100" dirty="0">
                <a:solidFill>
                  <a:prstClr val="black"/>
                </a:solidFill>
                <a:latin typeface="Arial" panose="020B0604020202020204" pitchFamily="34" charset="0"/>
                <a:cs typeface="Arial" panose="020B0604020202020204" pitchFamily="34" charset="0"/>
                <a:hlinkClick r:id="rId4"/>
              </a:rPr>
              <a:t>www.aidsdatahub.org</a:t>
            </a:r>
            <a:r>
              <a:rPr lang="en-US" sz="1100" dirty="0">
                <a:solidFill>
                  <a:prstClr val="black"/>
                </a:solidFill>
                <a:latin typeface="Arial" panose="020B0604020202020204" pitchFamily="34" charset="0"/>
                <a:cs typeface="Arial" panose="020B0604020202020204" pitchFamily="34" charset="0"/>
              </a:rPr>
              <a:t> based on UNAIDS HIV Estimates 2021</a:t>
            </a:r>
          </a:p>
        </p:txBody>
      </p:sp>
      <p:graphicFrame>
        <p:nvGraphicFramePr>
          <p:cNvPr id="6" name="Chart 5">
            <a:extLst>
              <a:ext uri="{FF2B5EF4-FFF2-40B4-BE49-F238E27FC236}">
                <a16:creationId xmlns:a16="http://schemas.microsoft.com/office/drawing/2014/main" id="{32BB25DA-94A9-4431-9ED8-F78C00D490D4}"/>
              </a:ext>
            </a:extLst>
          </p:cNvPr>
          <p:cNvGraphicFramePr>
            <a:graphicFrameLocks/>
          </p:cNvGraphicFramePr>
          <p:nvPr>
            <p:extLst>
              <p:ext uri="{D42A27DB-BD31-4B8C-83A1-F6EECF244321}">
                <p14:modId xmlns:p14="http://schemas.microsoft.com/office/powerpoint/2010/main" val="332321771"/>
              </p:ext>
            </p:extLst>
          </p:nvPr>
        </p:nvGraphicFramePr>
        <p:xfrm>
          <a:off x="1447800" y="2189029"/>
          <a:ext cx="8839200" cy="42879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2409180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1409700"/>
            <a:ext cx="11353800" cy="1143000"/>
          </a:xfrm>
        </p:spPr>
        <p:txBody>
          <a:bodyPr/>
          <a:lstStyle/>
          <a:p>
            <a:r>
              <a:rPr lang="en-US" dirty="0"/>
              <a:t>Proportion of adults (15-49) who received an HIV test in the last 12 months and knew the results, Pacific Island Countries and Territories, 2018 – 2020</a:t>
            </a:r>
          </a:p>
        </p:txBody>
      </p:sp>
      <p:sp>
        <p:nvSpPr>
          <p:cNvPr id="4" name="Text Placeholder 3"/>
          <p:cNvSpPr>
            <a:spLocks noGrp="1"/>
          </p:cNvSpPr>
          <p:nvPr>
            <p:ph type="body" sz="quarter" idx="14"/>
          </p:nvPr>
        </p:nvSpPr>
        <p:spPr>
          <a:xfrm>
            <a:off x="152400" y="6291097"/>
            <a:ext cx="8229600" cy="457200"/>
          </a:xfrm>
        </p:spPr>
        <p:txBody>
          <a:bodyPr>
            <a:noAutofit/>
          </a:bodyPr>
          <a:lstStyle/>
          <a:p>
            <a:pPr algn="just"/>
            <a:r>
              <a:rPr lang="en-US" dirty="0">
                <a:solidFill>
                  <a:prstClr val="black"/>
                </a:solidFill>
              </a:rPr>
              <a:t>Source : Prepared by </a:t>
            </a:r>
            <a:r>
              <a:rPr lang="en-US" dirty="0">
                <a:solidFill>
                  <a:prstClr val="black"/>
                </a:solidFill>
                <a:hlinkClick r:id="rId3"/>
              </a:rPr>
              <a:t>www.aidsdatahub.org</a:t>
            </a:r>
            <a:r>
              <a:rPr lang="en-US" dirty="0">
                <a:solidFill>
                  <a:prstClr val="black"/>
                </a:solidFill>
              </a:rPr>
              <a:t> based </a:t>
            </a:r>
            <a:r>
              <a:rPr lang="en-US" dirty="0"/>
              <a:t>on Multiple Indicator Cluster Survey (MICS) reports</a:t>
            </a:r>
          </a:p>
        </p:txBody>
      </p:sp>
      <p:sp>
        <p:nvSpPr>
          <p:cNvPr id="5" name="Slide Number Placeholder 4"/>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77F112-890A-48F5-BFAF-4EFD7E057782}"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6" name="Chart 5"/>
          <p:cNvGraphicFramePr>
            <a:graphicFrameLocks noGrp="1"/>
          </p:cNvGraphicFramePr>
          <p:nvPr>
            <p:extLst>
              <p:ext uri="{D42A27DB-BD31-4B8C-83A1-F6EECF244321}">
                <p14:modId xmlns:p14="http://schemas.microsoft.com/office/powerpoint/2010/main" val="4216535047"/>
              </p:ext>
            </p:extLst>
          </p:nvPr>
        </p:nvGraphicFramePr>
        <p:xfrm>
          <a:off x="1752600" y="2362200"/>
          <a:ext cx="86106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4927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3002DFD-77AD-4E5C-9475-4B0F53ADDB0A}" type="slidenum">
              <a:rPr lang="th-TH" smtClean="0">
                <a:solidFill>
                  <a:prstClr val="black">
                    <a:tint val="75000"/>
                  </a:prstClr>
                </a:solidFill>
              </a:rPr>
              <a:pPr>
                <a:defRPr/>
              </a:pPr>
              <a:t>31</a:t>
            </a:fld>
            <a:endParaRPr lang="th-TH" dirty="0">
              <a:solidFill>
                <a:prstClr val="black">
                  <a:tint val="75000"/>
                </a:prstClr>
              </a:solidFill>
            </a:endParaRPr>
          </a:p>
        </p:txBody>
      </p:sp>
      <p:sp>
        <p:nvSpPr>
          <p:cNvPr id="84995" name="Rectangle 2"/>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400">
                <a:solidFill>
                  <a:srgbClr val="C00000"/>
                </a:solidFill>
              </a:rPr>
              <a:t>THANK YOU</a:t>
            </a:r>
          </a:p>
          <a:p>
            <a:pPr algn="ctr" eaLnBrk="1" hangingPunct="1">
              <a:spcBef>
                <a:spcPct val="20000"/>
              </a:spcBef>
            </a:pPr>
            <a:endParaRPr lang="en-US" sz="3200">
              <a:solidFill>
                <a:srgbClr val="C00000"/>
              </a:solidFill>
            </a:endParaRPr>
          </a:p>
          <a:p>
            <a:pPr algn="ctr" eaLnBrk="1" hangingPunct="1">
              <a:spcBef>
                <a:spcPct val="20000"/>
              </a:spcBef>
            </a:pPr>
            <a:r>
              <a:rPr lang="en-US" sz="3200">
                <a:solidFill>
                  <a:srgbClr val="C00000"/>
                </a:solidFill>
              </a:rPr>
              <a:t>slides compiled by </a:t>
            </a:r>
            <a:r>
              <a:rPr lang="en-US" sz="3200" u="sng">
                <a:solidFill>
                  <a:srgbClr val="C00000"/>
                </a:solidFill>
                <a:hlinkClick r:id="rId2"/>
              </a:rPr>
              <a:t>www.aidsdatahub.org</a:t>
            </a:r>
            <a:endParaRPr lang="en-US" sz="3200" u="sng">
              <a:solidFill>
                <a:srgbClr val="C00000"/>
              </a:solidFill>
            </a:endParaRPr>
          </a:p>
          <a:p>
            <a:pPr algn="ctr" eaLnBrk="1" hangingPunct="1">
              <a:spcBef>
                <a:spcPct val="20000"/>
              </a:spcBef>
            </a:pPr>
            <a:endParaRPr lang="en-US" sz="1000" u="sng">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endParaRPr lang="en-US" sz="1000" i="1">
              <a:solidFill>
                <a:srgbClr val="C00000"/>
              </a:solidFill>
            </a:endParaRPr>
          </a:p>
          <a:p>
            <a:pPr algn="ctr" eaLnBrk="1" hangingPunct="1">
              <a:spcBef>
                <a:spcPct val="20000"/>
              </a:spcBef>
            </a:pPr>
            <a:r>
              <a:rPr lang="en-US" sz="1600" i="1">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600" i="1">
                <a:solidFill>
                  <a:srgbClr val="C00000"/>
                </a:solidFill>
              </a:rPr>
              <a:t>Please acknowledge </a:t>
            </a:r>
            <a:r>
              <a:rPr lang="en-US" sz="1600" i="1">
                <a:solidFill>
                  <a:srgbClr val="C00000"/>
                </a:solidFill>
                <a:hlinkClick r:id="rId2"/>
              </a:rPr>
              <a:t>www.aidsdatahub.org</a:t>
            </a:r>
            <a:r>
              <a:rPr lang="en-US" sz="16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extLst>
      <p:ext uri="{BB962C8B-B14F-4D97-AF65-F5344CB8AC3E}">
        <p14:creationId xmlns:p14="http://schemas.microsoft.com/office/powerpoint/2010/main" val="122203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122524" y="3237096"/>
            <a:ext cx="2467221" cy="858861"/>
            <a:chOff x="6876256" y="2293764"/>
            <a:chExt cx="1851085" cy="858861"/>
          </a:xfrm>
        </p:grpSpPr>
        <p:cxnSp>
          <p:nvCxnSpPr>
            <p:cNvPr id="8" name="Straight Connector 7"/>
            <p:cNvCxnSpPr/>
            <p:nvPr/>
          </p:nvCxnSpPr>
          <p:spPr>
            <a:xfrm>
              <a:off x="6876256" y="2440330"/>
              <a:ext cx="360000" cy="0"/>
            </a:xfrm>
            <a:prstGeom prst="line">
              <a:avLst/>
            </a:prstGeom>
            <a:ln w="34925">
              <a:solidFill>
                <a:srgbClr val="F26B73"/>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885781" y="2717299"/>
              <a:ext cx="360000" cy="0"/>
            </a:xfrm>
            <a:prstGeom prst="line">
              <a:avLst/>
            </a:prstGeom>
            <a:ln w="34925">
              <a:solidFill>
                <a:srgbClr val="00A99A"/>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876256" y="2994268"/>
              <a:ext cx="360000" cy="0"/>
            </a:xfrm>
            <a:prstGeom prst="line">
              <a:avLst/>
            </a:prstGeom>
            <a:ln w="34925">
              <a:solidFill>
                <a:srgbClr val="CDC884"/>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7245781" y="2570733"/>
              <a:ext cx="1274794" cy="307706"/>
            </a:xfrm>
            <a:prstGeom prst="rect">
              <a:avLst/>
            </a:prstGeom>
          </p:spPr>
          <p:txBody>
            <a:bodyPr wrap="none">
              <a:spAutoFit/>
            </a:bodyPr>
            <a:lstStyle/>
            <a:p>
              <a:pPr defTabSz="1086416">
                <a:defRPr/>
              </a:pPr>
              <a:r>
                <a:rPr lang="en-GB" sz="1400" dirty="0">
                  <a:solidFill>
                    <a:prstClr val="black"/>
                  </a:solidFill>
                  <a:latin typeface="Arial" pitchFamily="34" charset="0"/>
                  <a:cs typeface="Arial" pitchFamily="34" charset="0"/>
                </a:rPr>
                <a:t>New HIV infections</a:t>
              </a:r>
            </a:p>
          </p:txBody>
        </p:sp>
        <p:sp>
          <p:nvSpPr>
            <p:cNvPr id="12" name="Rectangle 11"/>
            <p:cNvSpPr/>
            <p:nvPr/>
          </p:nvSpPr>
          <p:spPr>
            <a:xfrm>
              <a:off x="7245781" y="2844919"/>
              <a:ext cx="1348141" cy="307706"/>
            </a:xfrm>
            <a:prstGeom prst="rect">
              <a:avLst/>
            </a:prstGeom>
          </p:spPr>
          <p:txBody>
            <a:bodyPr wrap="none">
              <a:spAutoFit/>
            </a:bodyPr>
            <a:lstStyle/>
            <a:p>
              <a:pPr defTabSz="1086416">
                <a:defRPr/>
              </a:pPr>
              <a:r>
                <a:rPr lang="en-GB" sz="1400" dirty="0">
                  <a:solidFill>
                    <a:prstClr val="black"/>
                  </a:solidFill>
                  <a:latin typeface="Arial" pitchFamily="34" charset="0"/>
                  <a:cs typeface="Arial" pitchFamily="34" charset="0"/>
                </a:rPr>
                <a:t>AIDS-related deaths</a:t>
              </a:r>
            </a:p>
          </p:txBody>
        </p:sp>
        <p:sp>
          <p:nvSpPr>
            <p:cNvPr id="13" name="Rectangle 12"/>
            <p:cNvSpPr/>
            <p:nvPr/>
          </p:nvSpPr>
          <p:spPr>
            <a:xfrm>
              <a:off x="7245781" y="2293764"/>
              <a:ext cx="1481560" cy="307706"/>
            </a:xfrm>
            <a:prstGeom prst="rect">
              <a:avLst/>
            </a:prstGeom>
          </p:spPr>
          <p:txBody>
            <a:bodyPr wrap="none">
              <a:spAutoFit/>
            </a:bodyPr>
            <a:lstStyle/>
            <a:p>
              <a:pPr defTabSz="1086416">
                <a:defRPr/>
              </a:pPr>
              <a:r>
                <a:rPr lang="en-GB" sz="1400" dirty="0">
                  <a:solidFill>
                    <a:prstClr val="black"/>
                  </a:solidFill>
                  <a:latin typeface="Arial" pitchFamily="34" charset="0"/>
                  <a:cs typeface="Arial" pitchFamily="34" charset="0"/>
                </a:rPr>
                <a:t>Women living with HIV</a:t>
              </a:r>
            </a:p>
          </p:txBody>
        </p:sp>
      </p:grpSp>
      <p:sp>
        <p:nvSpPr>
          <p:cNvPr id="14" name="Rectangle 13"/>
          <p:cNvSpPr/>
          <p:nvPr/>
        </p:nvSpPr>
        <p:spPr>
          <a:xfrm>
            <a:off x="1965016" y="4399484"/>
            <a:ext cx="3771745" cy="370896"/>
          </a:xfrm>
          <a:prstGeom prst="rect">
            <a:avLst/>
          </a:prstGeom>
        </p:spPr>
        <p:txBody>
          <a:bodyPr wrap="none" lIns="108297" tIns="54144" rIns="108297" bIns="54144">
            <a:spAutoFit/>
          </a:bodyPr>
          <a:lstStyle/>
          <a:p>
            <a:pPr defTabSz="1086416">
              <a:defRPr/>
            </a:pPr>
            <a:r>
              <a:rPr lang="en-GB" sz="1700" b="1" dirty="0">
                <a:solidFill>
                  <a:prstClr val="black"/>
                </a:solidFill>
                <a:latin typeface="Arial" pitchFamily="34" charset="0"/>
                <a:cs typeface="Arial" pitchFamily="34" charset="0"/>
              </a:rPr>
              <a:t>New HIV infections among women</a:t>
            </a:r>
          </a:p>
        </p:txBody>
      </p:sp>
      <p:sp>
        <p:nvSpPr>
          <p:cNvPr id="15" name="Rectangle 14"/>
          <p:cNvSpPr/>
          <p:nvPr/>
        </p:nvSpPr>
        <p:spPr>
          <a:xfrm>
            <a:off x="7531193" y="4384603"/>
            <a:ext cx="3880724" cy="370896"/>
          </a:xfrm>
          <a:prstGeom prst="rect">
            <a:avLst/>
          </a:prstGeom>
        </p:spPr>
        <p:txBody>
          <a:bodyPr wrap="none" lIns="108297" tIns="54144" rIns="108297" bIns="54144">
            <a:spAutoFit/>
          </a:bodyPr>
          <a:lstStyle/>
          <a:p>
            <a:pPr defTabSz="1086416">
              <a:defRPr/>
            </a:pPr>
            <a:r>
              <a:rPr lang="en-GB" sz="1700" b="1" dirty="0">
                <a:solidFill>
                  <a:prstClr val="black"/>
                </a:solidFill>
                <a:latin typeface="Arial" pitchFamily="34" charset="0"/>
                <a:cs typeface="Arial" pitchFamily="34" charset="0"/>
              </a:rPr>
              <a:t>AIDS-related deaths among women</a:t>
            </a:r>
          </a:p>
        </p:txBody>
      </p:sp>
      <p:sp>
        <p:nvSpPr>
          <p:cNvPr id="16" name="Rectangle 15"/>
          <p:cNvSpPr/>
          <p:nvPr/>
        </p:nvSpPr>
        <p:spPr>
          <a:xfrm>
            <a:off x="4646399" y="2082348"/>
            <a:ext cx="2554642" cy="370896"/>
          </a:xfrm>
          <a:prstGeom prst="rect">
            <a:avLst/>
          </a:prstGeom>
        </p:spPr>
        <p:txBody>
          <a:bodyPr wrap="none" lIns="108297" tIns="54144" rIns="108297" bIns="54144">
            <a:spAutoFit/>
          </a:bodyPr>
          <a:lstStyle/>
          <a:p>
            <a:pPr defTabSz="1086416">
              <a:defRPr/>
            </a:pPr>
            <a:r>
              <a:rPr lang="en-GB" sz="1700" b="1" dirty="0">
                <a:solidFill>
                  <a:prstClr val="black"/>
                </a:solidFill>
                <a:latin typeface="Arial" pitchFamily="34" charset="0"/>
                <a:cs typeface="Arial" pitchFamily="34" charset="0"/>
              </a:rPr>
              <a:t>Women living with HIV</a:t>
            </a:r>
          </a:p>
        </p:txBody>
      </p:sp>
      <p:sp>
        <p:nvSpPr>
          <p:cNvPr id="17" name="Title 1"/>
          <p:cNvSpPr>
            <a:spLocks noGrp="1"/>
          </p:cNvSpPr>
          <p:nvPr>
            <p:ph type="title"/>
          </p:nvPr>
        </p:nvSpPr>
        <p:spPr>
          <a:xfrm>
            <a:off x="378468" y="1391211"/>
            <a:ext cx="11584932" cy="50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297" tIns="54144" rIns="108297" bIns="54144" numCol="1" anchor="t" anchorCtr="0" compatLnSpc="1">
            <a:prstTxWarp prst="textNoShape">
              <a:avLst/>
            </a:prstTxWarp>
            <a:noAutofit/>
          </a:bodyPr>
          <a:lstStyle/>
          <a:p>
            <a:pPr eaLnBrk="1" hangingPunct="1"/>
            <a:r>
              <a:rPr lang="en-US" sz="2400" dirty="0">
                <a:cs typeface="Cordia New" pitchFamily="34" charset="-34"/>
              </a:rPr>
              <a:t>Trends in HIV infections and AIDS-related deaths among adult women (15+ </a:t>
            </a:r>
            <a:r>
              <a:rPr lang="en-US" sz="2400" dirty="0" err="1">
                <a:cs typeface="Cordia New" pitchFamily="34" charset="-34"/>
              </a:rPr>
              <a:t>yr</a:t>
            </a:r>
            <a:r>
              <a:rPr lang="en-US" sz="2400" dirty="0">
                <a:cs typeface="Cordia New" pitchFamily="34" charset="-34"/>
              </a:rPr>
              <a:t>) in Asia and the Pacific, 1990-2020 </a:t>
            </a:r>
            <a:endParaRPr lang="th-TH" sz="2400" dirty="0">
              <a:cs typeface="Cordia New" pitchFamily="34" charset="-34"/>
            </a:endParaRPr>
          </a:p>
        </p:txBody>
      </p:sp>
      <p:sp>
        <p:nvSpPr>
          <p:cNvPr id="26" name="TextBox 25"/>
          <p:cNvSpPr txBox="1"/>
          <p:nvPr/>
        </p:nvSpPr>
        <p:spPr>
          <a:xfrm>
            <a:off x="-46460" y="6597380"/>
            <a:ext cx="7582100" cy="278585"/>
          </a:xfrm>
          <a:prstGeom prst="rect">
            <a:avLst/>
          </a:prstGeom>
          <a:noFill/>
        </p:spPr>
        <p:txBody>
          <a:bodyPr wrap="square" lIns="108297" tIns="54144" rIns="108297" bIns="54144" rtlCol="0">
            <a:spAutoFit/>
          </a:bodyPr>
          <a:lstStyle/>
          <a:p>
            <a:pPr defTabSz="1086416">
              <a:defRPr/>
            </a:pPr>
            <a:r>
              <a:rPr lang="en-US" sz="1100" dirty="0">
                <a:solidFill>
                  <a:prstClr val="black"/>
                </a:solidFill>
                <a:latin typeface="Arial" panose="020B0604020202020204" pitchFamily="34" charset="0"/>
                <a:cs typeface="Arial" panose="020B0604020202020204" pitchFamily="34" charset="0"/>
              </a:rPr>
              <a:t>Source: Prepared by </a:t>
            </a:r>
            <a:r>
              <a:rPr lang="en-US" sz="1100" dirty="0">
                <a:solidFill>
                  <a:prstClr val="black"/>
                </a:solidFill>
                <a:latin typeface="Arial" panose="020B0604020202020204" pitchFamily="34" charset="0"/>
                <a:cs typeface="Arial" panose="020B0604020202020204" pitchFamily="34" charset="0"/>
                <a:hlinkClick r:id="rId2"/>
              </a:rPr>
              <a:t>www.aidsdatahub.org</a:t>
            </a:r>
            <a:r>
              <a:rPr lang="en-US" sz="1100" dirty="0">
                <a:solidFill>
                  <a:prstClr val="black"/>
                </a:solidFill>
                <a:latin typeface="Arial" panose="020B0604020202020204" pitchFamily="34" charset="0"/>
                <a:cs typeface="Arial" panose="020B0604020202020204" pitchFamily="34" charset="0"/>
              </a:rPr>
              <a:t> based on UNAIDS HIV Estimates 2021</a:t>
            </a:r>
          </a:p>
        </p:txBody>
      </p:sp>
      <p:graphicFrame>
        <p:nvGraphicFramePr>
          <p:cNvPr id="18" name="Chart 17">
            <a:extLst>
              <a:ext uri="{FF2B5EF4-FFF2-40B4-BE49-F238E27FC236}">
                <a16:creationId xmlns:a16="http://schemas.microsoft.com/office/drawing/2014/main" id="{29D6557B-8546-470C-AB32-B319C5CCCEB2}"/>
              </a:ext>
            </a:extLst>
          </p:cNvPr>
          <p:cNvGraphicFramePr>
            <a:graphicFrameLocks/>
          </p:cNvGraphicFramePr>
          <p:nvPr>
            <p:extLst>
              <p:ext uri="{D42A27DB-BD31-4B8C-83A1-F6EECF244321}">
                <p14:modId xmlns:p14="http://schemas.microsoft.com/office/powerpoint/2010/main" val="3721030537"/>
              </p:ext>
            </p:extLst>
          </p:nvPr>
        </p:nvGraphicFramePr>
        <p:xfrm>
          <a:off x="3628075" y="2263737"/>
          <a:ext cx="4935850" cy="2330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CF3056C3-8C1B-4A9A-B794-8EC56E2E5EC6}"/>
              </a:ext>
            </a:extLst>
          </p:cNvPr>
          <p:cNvGraphicFramePr>
            <a:graphicFrameLocks/>
          </p:cNvGraphicFramePr>
          <p:nvPr>
            <p:extLst>
              <p:ext uri="{D42A27DB-BD31-4B8C-83A1-F6EECF244321}">
                <p14:modId xmlns:p14="http://schemas.microsoft.com/office/powerpoint/2010/main" val="1362316923"/>
              </p:ext>
            </p:extLst>
          </p:nvPr>
        </p:nvGraphicFramePr>
        <p:xfrm>
          <a:off x="760306" y="4598180"/>
          <a:ext cx="4592950" cy="2330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0AB1F70C-09EF-43AC-9B24-E2BBD3E8CA56}"/>
              </a:ext>
            </a:extLst>
          </p:cNvPr>
          <p:cNvGraphicFramePr>
            <a:graphicFrameLocks/>
          </p:cNvGraphicFramePr>
          <p:nvPr>
            <p:extLst>
              <p:ext uri="{D42A27DB-BD31-4B8C-83A1-F6EECF244321}">
                <p14:modId xmlns:p14="http://schemas.microsoft.com/office/powerpoint/2010/main" val="605514232"/>
              </p:ext>
            </p:extLst>
          </p:nvPr>
        </p:nvGraphicFramePr>
        <p:xfrm>
          <a:off x="6787882" y="4685881"/>
          <a:ext cx="4526275" cy="23305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5582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389106" y="1524000"/>
            <a:ext cx="10477501" cy="504000"/>
          </a:xfrm>
        </p:spPr>
        <p:txBody>
          <a:bodyPr/>
          <a:lstStyle/>
          <a:p>
            <a:r>
              <a:rPr lang="en-US" sz="2800" dirty="0"/>
              <a:t>Estimated HIV prevalence among adults (15-49), 2020</a:t>
            </a:r>
          </a:p>
        </p:txBody>
      </p:sp>
      <p:sp>
        <p:nvSpPr>
          <p:cNvPr id="5" name="Slide Number Placeholder 4"/>
          <p:cNvSpPr>
            <a:spLocks noGrp="1"/>
          </p:cNvSpPr>
          <p:nvPr>
            <p:ph type="sldNum" sz="quarter" idx="15"/>
          </p:nvPr>
        </p:nvSpPr>
        <p:spPr/>
        <p:txBody>
          <a:bodyPr/>
          <a:lstStyle/>
          <a:p>
            <a:pPr>
              <a:defRPr/>
            </a:pPr>
            <a:fld id="{2577F112-890A-48F5-BFAF-4EFD7E057782}" type="slidenum">
              <a:rPr lang="th-TH" smtClean="0">
                <a:solidFill>
                  <a:prstClr val="black">
                    <a:tint val="75000"/>
                  </a:prstClr>
                </a:solidFill>
              </a:rPr>
              <a:pPr>
                <a:defRPr/>
              </a:pPr>
              <a:t>5</a:t>
            </a:fld>
            <a:endParaRPr lang="th-TH">
              <a:solidFill>
                <a:prstClr val="black">
                  <a:tint val="75000"/>
                </a:prstClr>
              </a:solidFill>
            </a:endParaRPr>
          </a:p>
        </p:txBody>
      </p:sp>
      <p:graphicFrame>
        <p:nvGraphicFramePr>
          <p:cNvPr id="6" name="Chart 5">
            <a:extLst>
              <a:ext uri="{FF2B5EF4-FFF2-40B4-BE49-F238E27FC236}">
                <a16:creationId xmlns:a16="http://schemas.microsoft.com/office/drawing/2014/main" id="{A2E18537-A05D-43E1-A6E4-5CEC84EEB767}"/>
              </a:ext>
            </a:extLst>
          </p:cNvPr>
          <p:cNvGraphicFramePr>
            <a:graphicFrameLocks noGrp="1"/>
          </p:cNvGraphicFramePr>
          <p:nvPr>
            <p:extLst>
              <p:ext uri="{D42A27DB-BD31-4B8C-83A1-F6EECF244321}">
                <p14:modId xmlns:p14="http://schemas.microsoft.com/office/powerpoint/2010/main" val="2822826468"/>
              </p:ext>
            </p:extLst>
          </p:nvPr>
        </p:nvGraphicFramePr>
        <p:xfrm>
          <a:off x="800100" y="2438400"/>
          <a:ext cx="105918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C349B6D-7D90-4AB0-A2A0-56F8237CF478}"/>
              </a:ext>
            </a:extLst>
          </p:cNvPr>
          <p:cNvSpPr txBox="1"/>
          <p:nvPr/>
        </p:nvSpPr>
        <p:spPr>
          <a:xfrm>
            <a:off x="-46460" y="6597380"/>
            <a:ext cx="7582100" cy="278585"/>
          </a:xfrm>
          <a:prstGeom prst="rect">
            <a:avLst/>
          </a:prstGeom>
          <a:noFill/>
        </p:spPr>
        <p:txBody>
          <a:bodyPr wrap="square" lIns="108297" tIns="54144" rIns="108297" bIns="54144" rtlCol="0">
            <a:spAutoFit/>
          </a:bodyPr>
          <a:lstStyle/>
          <a:p>
            <a:pPr defTabSz="1086416">
              <a:defRPr/>
            </a:pPr>
            <a:r>
              <a:rPr lang="en-US" sz="1100" dirty="0">
                <a:solidFill>
                  <a:prstClr val="black"/>
                </a:solidFill>
                <a:latin typeface="Arial" panose="020B0604020202020204" pitchFamily="34" charset="0"/>
                <a:cs typeface="Arial" panose="020B0604020202020204" pitchFamily="34" charset="0"/>
              </a:rPr>
              <a:t>Source: Prepared by </a:t>
            </a:r>
            <a:r>
              <a:rPr lang="en-US" sz="1100" dirty="0">
                <a:solidFill>
                  <a:prstClr val="black"/>
                </a:solidFill>
                <a:latin typeface="Arial" panose="020B0604020202020204" pitchFamily="34" charset="0"/>
                <a:cs typeface="Arial" panose="020B0604020202020204" pitchFamily="34" charset="0"/>
                <a:hlinkClick r:id="rId5"/>
              </a:rPr>
              <a:t>www.aidsdatahub.org</a:t>
            </a:r>
            <a:r>
              <a:rPr lang="en-US" sz="1100" dirty="0">
                <a:solidFill>
                  <a:prstClr val="black"/>
                </a:solidFill>
                <a:latin typeface="Arial" panose="020B0604020202020204" pitchFamily="34" charset="0"/>
                <a:cs typeface="Arial" panose="020B0604020202020204" pitchFamily="34" charset="0"/>
              </a:rPr>
              <a:t> based on UNAIDS HIV Estimates 2021</a:t>
            </a:r>
          </a:p>
        </p:txBody>
      </p:sp>
    </p:spTree>
    <p:extLst>
      <p:ext uri="{BB962C8B-B14F-4D97-AF65-F5344CB8AC3E}">
        <p14:creationId xmlns:p14="http://schemas.microsoft.com/office/powerpoint/2010/main" val="297544833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6</a:t>
            </a:fld>
            <a:endParaRPr lang="th-TH" dirty="0">
              <a:solidFill>
                <a:prstClr val="black">
                  <a:tint val="75000"/>
                </a:prstClr>
              </a:solidFill>
            </a:endParaRPr>
          </a:p>
        </p:txBody>
      </p:sp>
      <p:sp>
        <p:nvSpPr>
          <p:cNvPr id="6" name="Title 1"/>
          <p:cNvSpPr>
            <a:spLocks noGrp="1"/>
          </p:cNvSpPr>
          <p:nvPr>
            <p:ph type="title"/>
          </p:nvPr>
        </p:nvSpPr>
        <p:spPr>
          <a:xfrm>
            <a:off x="381000" y="1340767"/>
            <a:ext cx="10896600" cy="729331"/>
          </a:xfrm>
        </p:spPr>
        <p:txBody>
          <a:bodyPr/>
          <a:lstStyle/>
          <a:p>
            <a:r>
              <a:rPr lang="en-US" dirty="0">
                <a:cs typeface="Cordia New" pitchFamily="34" charset="-34"/>
              </a:rPr>
              <a:t>HIV prevalence among adults (15-49) and men who have sex with men , 2016-2020</a:t>
            </a:r>
            <a:endParaRPr lang="en-GB" dirty="0"/>
          </a:p>
        </p:txBody>
      </p:sp>
      <p:sp>
        <p:nvSpPr>
          <p:cNvPr id="7" name="Rectangle 6"/>
          <p:cNvSpPr>
            <a:spLocks noChangeArrowheads="1"/>
          </p:cNvSpPr>
          <p:nvPr/>
        </p:nvSpPr>
        <p:spPr bwMode="auto">
          <a:xfrm>
            <a:off x="76200" y="6540501"/>
            <a:ext cx="11582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900" dirty="0">
                <a:solidFill>
                  <a:srgbClr val="000000"/>
                </a:solidFill>
                <a:cs typeface="Arial" pitchFamily="34" charset="0"/>
              </a:rPr>
              <a:t>Source: Prepared by  </a:t>
            </a:r>
            <a:r>
              <a:rPr lang="en-US" sz="900" dirty="0">
                <a:solidFill>
                  <a:srgbClr val="000000"/>
                </a:solidFill>
                <a:cs typeface="Arial" pitchFamily="34" charset="0"/>
                <a:hlinkClick r:id="rId3"/>
              </a:rPr>
              <a:t>www.aidsdatahub.org</a:t>
            </a:r>
            <a:r>
              <a:rPr lang="en-US" sz="900" dirty="0">
                <a:solidFill>
                  <a:srgbClr val="000000"/>
                </a:solidFill>
                <a:cs typeface="Arial" pitchFamily="34" charset="0"/>
              </a:rPr>
              <a:t> based on </a:t>
            </a:r>
            <a:r>
              <a:rPr lang="en-US" altLang="en-US" sz="900" dirty="0">
                <a:solidFill>
                  <a:srgbClr val="000000"/>
                </a:solidFill>
                <a:cs typeface="Arial" pitchFamily="34" charset="0"/>
              </a:rPr>
              <a:t>National HIV Sentinel Surveillance Surveys and Integrated Biological and </a:t>
            </a:r>
            <a:r>
              <a:rPr lang="en-US" altLang="en-US" sz="900" dirty="0" err="1">
                <a:solidFill>
                  <a:srgbClr val="000000"/>
                </a:solidFill>
                <a:cs typeface="Arial" pitchFamily="34" charset="0"/>
              </a:rPr>
              <a:t>Behavioural</a:t>
            </a:r>
            <a:r>
              <a:rPr lang="en-US" altLang="en-US" sz="900" dirty="0">
                <a:solidFill>
                  <a:srgbClr val="000000"/>
                </a:solidFill>
                <a:cs typeface="Arial" pitchFamily="34" charset="0"/>
              </a:rPr>
              <a:t> Surveys; </a:t>
            </a:r>
            <a:r>
              <a:rPr lang="en-US" sz="900" dirty="0">
                <a:solidFill>
                  <a:prstClr val="black"/>
                </a:solidFill>
                <a:latin typeface="Arial" panose="020B0604020202020204" pitchFamily="34" charset="0"/>
                <a:cs typeface="Arial" panose="020B0604020202020204" pitchFamily="34" charset="0"/>
              </a:rPr>
              <a:t>UNAIDS HIV Estimates 2021; and GAM</a:t>
            </a:r>
            <a:endParaRPr lang="en-GB" sz="900" dirty="0">
              <a:solidFill>
                <a:prstClr val="black"/>
              </a:solidFill>
              <a:cs typeface="Arial" pitchFamily="34" charset="0"/>
            </a:endParaRPr>
          </a:p>
        </p:txBody>
      </p:sp>
      <p:graphicFrame>
        <p:nvGraphicFramePr>
          <p:cNvPr id="9" name="Chart 8">
            <a:extLst>
              <a:ext uri="{FF2B5EF4-FFF2-40B4-BE49-F238E27FC236}">
                <a16:creationId xmlns:a16="http://schemas.microsoft.com/office/drawing/2014/main" id="{CF2670F2-F22D-4DDB-81A8-6F25B6208637}"/>
              </a:ext>
            </a:extLst>
          </p:cNvPr>
          <p:cNvGraphicFramePr>
            <a:graphicFrameLocks/>
          </p:cNvGraphicFramePr>
          <p:nvPr>
            <p:extLst>
              <p:ext uri="{D42A27DB-BD31-4B8C-83A1-F6EECF244321}">
                <p14:modId xmlns:p14="http://schemas.microsoft.com/office/powerpoint/2010/main" val="1818676098"/>
              </p:ext>
            </p:extLst>
          </p:nvPr>
        </p:nvGraphicFramePr>
        <p:xfrm>
          <a:off x="152400" y="2070098"/>
          <a:ext cx="11887200" cy="42878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284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1447800"/>
            <a:ext cx="11506200" cy="762000"/>
          </a:xfrm>
        </p:spPr>
        <p:txBody>
          <a:bodyPr/>
          <a:lstStyle/>
          <a:p>
            <a:r>
              <a:rPr lang="en-US" sz="2400" dirty="0"/>
              <a:t>Proportion of women and men (15-49) who reported having a genital sore or ulcer in the last 12 months, among those who ever had sex, 2014 – 2018</a:t>
            </a:r>
          </a:p>
        </p:txBody>
      </p:sp>
      <p:sp>
        <p:nvSpPr>
          <p:cNvPr id="4" name="Text Placeholder 3"/>
          <p:cNvSpPr>
            <a:spLocks noGrp="1"/>
          </p:cNvSpPr>
          <p:nvPr>
            <p:ph type="body" sz="quarter" idx="14"/>
          </p:nvPr>
        </p:nvSpPr>
        <p:spPr>
          <a:xfrm>
            <a:off x="152400" y="6577858"/>
            <a:ext cx="11201400" cy="261938"/>
          </a:xfrm>
        </p:spPr>
        <p:txBody>
          <a:bodyPr>
            <a:normAutofit lnSpcReduction="10000"/>
          </a:bodyPr>
          <a:lstStyle/>
          <a:p>
            <a:r>
              <a:rPr lang="en-US" dirty="0">
                <a:solidFill>
                  <a:prstClr val="black"/>
                </a:solidFill>
              </a:rPr>
              <a:t>Source : Prepared by </a:t>
            </a:r>
            <a:r>
              <a:rPr lang="en-US" dirty="0">
                <a:solidFill>
                  <a:prstClr val="black"/>
                </a:solidFill>
                <a:hlinkClick r:id="rId4"/>
              </a:rPr>
              <a:t>www.aidsdatahub.org</a:t>
            </a:r>
            <a:r>
              <a:rPr lang="en-US" dirty="0">
                <a:solidFill>
                  <a:prstClr val="black"/>
                </a:solidFill>
              </a:rPr>
              <a:t> based on Demographic and Health Survey (DHS) Reports</a:t>
            </a:r>
            <a:endParaRPr lang="en-US" dirty="0"/>
          </a:p>
        </p:txBody>
      </p:sp>
      <p:sp>
        <p:nvSpPr>
          <p:cNvPr id="5" name="Slide Number Placeholder 4"/>
          <p:cNvSpPr>
            <a:spLocks noGrp="1"/>
          </p:cNvSpPr>
          <p:nvPr>
            <p:ph type="sldNum" sz="quarter" idx="15"/>
          </p:nvPr>
        </p:nvSpPr>
        <p:spPr/>
        <p:txBody>
          <a:bodyPr/>
          <a:lstStyle/>
          <a:p>
            <a:pPr>
              <a:defRPr/>
            </a:pPr>
            <a:fld id="{2577F112-890A-48F5-BFAF-4EFD7E057782}" type="slidenum">
              <a:rPr lang="th-TH" smtClean="0">
                <a:solidFill>
                  <a:prstClr val="black">
                    <a:tint val="75000"/>
                  </a:prstClr>
                </a:solidFill>
              </a:rPr>
              <a:pPr>
                <a:defRPr/>
              </a:pPr>
              <a:t>7</a:t>
            </a:fld>
            <a:endParaRPr lang="th-TH" dirty="0">
              <a:solidFill>
                <a:prstClr val="black">
                  <a:tint val="75000"/>
                </a:prstClr>
              </a:solidFill>
            </a:endParaRPr>
          </a:p>
        </p:txBody>
      </p:sp>
      <p:graphicFrame>
        <p:nvGraphicFramePr>
          <p:cNvPr id="7" name="Chart 6">
            <a:extLst>
              <a:ext uri="{FF2B5EF4-FFF2-40B4-BE49-F238E27FC236}">
                <a16:creationId xmlns:a16="http://schemas.microsoft.com/office/drawing/2014/main" id="{A5965E3C-9E4E-49DD-8287-3216EB0AB337}"/>
              </a:ext>
            </a:extLst>
          </p:cNvPr>
          <p:cNvGraphicFramePr>
            <a:graphicFrameLocks noGrp="1"/>
          </p:cNvGraphicFramePr>
          <p:nvPr>
            <p:extLst>
              <p:ext uri="{D42A27DB-BD31-4B8C-83A1-F6EECF244321}">
                <p14:modId xmlns:p14="http://schemas.microsoft.com/office/powerpoint/2010/main" val="516203920"/>
              </p:ext>
            </p:extLst>
          </p:nvPr>
        </p:nvGraphicFramePr>
        <p:xfrm>
          <a:off x="1219200" y="2227634"/>
          <a:ext cx="9372600" cy="43502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91313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1447800"/>
            <a:ext cx="11353800" cy="762000"/>
          </a:xfrm>
        </p:spPr>
        <p:txBody>
          <a:bodyPr/>
          <a:lstStyle/>
          <a:p>
            <a:r>
              <a:rPr lang="en-US" sz="2400" dirty="0"/>
              <a:t>Proportion of women and men (15-49) who reported having bad smelling or abnormal genital discharge in the last 12 months, 2014 – 2018</a:t>
            </a:r>
          </a:p>
        </p:txBody>
      </p:sp>
      <p:sp>
        <p:nvSpPr>
          <p:cNvPr id="9" name="Text Placeholder 3">
            <a:extLst>
              <a:ext uri="{FF2B5EF4-FFF2-40B4-BE49-F238E27FC236}">
                <a16:creationId xmlns:a16="http://schemas.microsoft.com/office/drawing/2014/main" id="{DF807EF9-6273-416C-8661-793A6A61A907}"/>
              </a:ext>
            </a:extLst>
          </p:cNvPr>
          <p:cNvSpPr>
            <a:spLocks noGrp="1"/>
          </p:cNvSpPr>
          <p:nvPr>
            <p:ph type="body" sz="quarter" idx="14"/>
          </p:nvPr>
        </p:nvSpPr>
        <p:spPr>
          <a:xfrm>
            <a:off x="152400" y="6577858"/>
            <a:ext cx="11201400" cy="261938"/>
          </a:xfrm>
        </p:spPr>
        <p:txBody>
          <a:bodyPr>
            <a:normAutofit lnSpcReduction="10000"/>
          </a:bodyPr>
          <a:lstStyle/>
          <a:p>
            <a:r>
              <a:rPr lang="en-US" dirty="0">
                <a:solidFill>
                  <a:prstClr val="black"/>
                </a:solidFill>
              </a:rPr>
              <a:t>Source : Prepared by </a:t>
            </a:r>
            <a:r>
              <a:rPr lang="en-US" dirty="0">
                <a:solidFill>
                  <a:prstClr val="black"/>
                </a:solidFill>
                <a:hlinkClick r:id="rId4"/>
              </a:rPr>
              <a:t>www.aidsdatahub.org</a:t>
            </a:r>
            <a:r>
              <a:rPr lang="en-US" dirty="0">
                <a:solidFill>
                  <a:prstClr val="black"/>
                </a:solidFill>
              </a:rPr>
              <a:t> based on Demographic and Health Survey (DHS) Reports</a:t>
            </a:r>
            <a:endParaRPr lang="en-US" dirty="0"/>
          </a:p>
        </p:txBody>
      </p:sp>
      <p:sp>
        <p:nvSpPr>
          <p:cNvPr id="5" name="Slide Number Placeholder 4"/>
          <p:cNvSpPr>
            <a:spLocks noGrp="1"/>
          </p:cNvSpPr>
          <p:nvPr>
            <p:ph type="sldNum" sz="quarter" idx="15"/>
          </p:nvPr>
        </p:nvSpPr>
        <p:spPr/>
        <p:txBody>
          <a:bodyPr/>
          <a:lstStyle/>
          <a:p>
            <a:pPr>
              <a:defRPr/>
            </a:pPr>
            <a:fld id="{2577F112-890A-48F5-BFAF-4EFD7E057782}" type="slidenum">
              <a:rPr lang="th-TH" smtClean="0">
                <a:solidFill>
                  <a:prstClr val="black">
                    <a:tint val="75000"/>
                  </a:prstClr>
                </a:solidFill>
              </a:rPr>
              <a:pPr>
                <a:defRPr/>
              </a:pPr>
              <a:t>8</a:t>
            </a:fld>
            <a:endParaRPr lang="th-TH" dirty="0">
              <a:solidFill>
                <a:prstClr val="black">
                  <a:tint val="75000"/>
                </a:prstClr>
              </a:solidFill>
            </a:endParaRPr>
          </a:p>
        </p:txBody>
      </p:sp>
      <p:graphicFrame>
        <p:nvGraphicFramePr>
          <p:cNvPr id="7" name="Chart 6">
            <a:extLst>
              <a:ext uri="{FF2B5EF4-FFF2-40B4-BE49-F238E27FC236}">
                <a16:creationId xmlns:a16="http://schemas.microsoft.com/office/drawing/2014/main" id="{16A1405E-FC59-482C-A294-F86107D3B3EA}"/>
              </a:ext>
            </a:extLst>
          </p:cNvPr>
          <p:cNvGraphicFramePr>
            <a:graphicFrameLocks noGrp="1"/>
          </p:cNvGraphicFramePr>
          <p:nvPr>
            <p:extLst>
              <p:ext uri="{D42A27DB-BD31-4B8C-83A1-F6EECF244321}">
                <p14:modId xmlns:p14="http://schemas.microsoft.com/office/powerpoint/2010/main" val="3426562926"/>
              </p:ext>
            </p:extLst>
          </p:nvPr>
        </p:nvGraphicFramePr>
        <p:xfrm>
          <a:off x="1143000" y="2209800"/>
          <a:ext cx="9906000" cy="43680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955717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and HIV Knowledge</a:t>
            </a:r>
          </a:p>
        </p:txBody>
      </p:sp>
    </p:spTree>
    <p:extLst>
      <p:ext uri="{BB962C8B-B14F-4D97-AF65-F5344CB8AC3E}">
        <p14:creationId xmlns:p14="http://schemas.microsoft.com/office/powerpoint/2010/main" val="38560969"/>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18108</TotalTime>
  <Words>1383</Words>
  <Application>Microsoft Office PowerPoint</Application>
  <PresentationFormat>Widescreen</PresentationFormat>
  <Paragraphs>165</Paragraphs>
  <Slides>31</Slides>
  <Notes>19</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31</vt:i4>
      </vt:variant>
    </vt:vector>
  </HeadingPairs>
  <TitlesOfParts>
    <vt:vector size="41" baseType="lpstr">
      <vt:lpstr>Arial</vt:lpstr>
      <vt:lpstr>Calibri</vt:lpstr>
      <vt:lpstr>1_Cover Design</vt:lpstr>
      <vt:lpstr>34_Layout with Latest!</vt:lpstr>
      <vt:lpstr>Layout with Latest!</vt:lpstr>
      <vt:lpstr>34_Layout</vt:lpstr>
      <vt:lpstr>5_Layout</vt:lpstr>
      <vt:lpstr>1_Layout</vt:lpstr>
      <vt:lpstr>28_Layout</vt:lpstr>
      <vt:lpstr>3_Layout</vt:lpstr>
      <vt:lpstr>Women and Men </vt:lpstr>
      <vt:lpstr>HIV Prevalence and Epidemiology</vt:lpstr>
      <vt:lpstr>Estimated number of adults (15+) living with HIV and women (15+) living with HIV, Asia and the Pacific, 1990-2020</vt:lpstr>
      <vt:lpstr>Trends in HIV infections and AIDS-related deaths among adult women (15+ yr) in Asia and the Pacific, 1990-2020 </vt:lpstr>
      <vt:lpstr>Estimated HIV prevalence among adults (15-49), 2020</vt:lpstr>
      <vt:lpstr>HIV prevalence among adults (15-49) and men who have sex with men , 2016-2020</vt:lpstr>
      <vt:lpstr>Proportion of women and men (15-49) who reported having a genital sore or ulcer in the last 12 months, among those who ever had sex, 2014 – 2018</vt:lpstr>
      <vt:lpstr>Proportion of women and men (15-49) who reported having bad smelling or abnormal genital discharge in the last 12 months, 2014 – 2018</vt:lpstr>
      <vt:lpstr>Vulnerability and HIV Knowledge</vt:lpstr>
      <vt:lpstr>Proportion of adults (15-49)  with comprehensive knowledge of HIV, 2014 – 2021</vt:lpstr>
      <vt:lpstr>Risk Behaviors</vt:lpstr>
      <vt:lpstr>Proportion of adults (15-49 yr) who reported having sex with more than one partner in the last 12 months, 2014 - 2021</vt:lpstr>
      <vt:lpstr>Proportion of adults (15-49 yr) who reported condom use at last sex among those reporting multiple sex partners in the last 12 months, 2014 - 2021</vt:lpstr>
      <vt:lpstr>Average number of sexual partners in the lifetime of adults (15-49yr), 2014 - 2018 </vt:lpstr>
      <vt:lpstr>Treatment</vt:lpstr>
      <vt:lpstr>PowerPoint Presentation</vt:lpstr>
      <vt:lpstr>Violence</vt:lpstr>
      <vt:lpstr>Women who experienced intimate partner violence in Asia and the Pacific, 2000-2019</vt:lpstr>
      <vt:lpstr>Proportion of women (15-49) who experienced violence from intimate partners during pregnancy, 2014-2018</vt:lpstr>
      <vt:lpstr>Proportion of women (15-49) who have ever experienced different forms of  violence, 2014 - 2018</vt:lpstr>
      <vt:lpstr>Sexual violence against women</vt:lpstr>
      <vt:lpstr>Proportion of women who have experienced sexual violence by spouse or intimate partner, 2015-2020</vt:lpstr>
      <vt:lpstr>Proportion of adults (15-49 yr) with discriminatory attitudes towards PLHIV, 2014-2021</vt:lpstr>
      <vt:lpstr>Proportion of adults (15-49) who agree that a husband is justified in beating his wife if she refuses to have sex with him, Asian countries, 2014-2021</vt:lpstr>
      <vt:lpstr>Proportion of adults (15-49) who agree that a husband is justified in beating his wife if she refuses to have sex with him, Pacific Island countries, 2016-2020</vt:lpstr>
      <vt:lpstr>Proportion of women who believe that a wife is justified in refusing sex with her husband if she knows the husband has sex with other women, 2014 - 2018</vt:lpstr>
      <vt:lpstr>National Response</vt:lpstr>
      <vt:lpstr>Proportion of adults (15-49) who know a place to get an HIV test, 2014 - 2021</vt:lpstr>
      <vt:lpstr>Proportion of adults (15-49) who received an HIV test in the last 12 months and knew the results in Asia, 2014 - 2021</vt:lpstr>
      <vt:lpstr>Proportion of adults (15-49) who received an HIV test in the last 12 months and knew the results, Pacific Island Countries and Territories, 2018 –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dc:title>
  <dc:creator>Desire</dc:creator>
  <cp:lastModifiedBy>RWODZI, Desire Tarwireyi</cp:lastModifiedBy>
  <cp:revision>600</cp:revision>
  <dcterms:created xsi:type="dcterms:W3CDTF">2013-08-16T07:38:07Z</dcterms:created>
  <dcterms:modified xsi:type="dcterms:W3CDTF">2022-05-11T04:31:59Z</dcterms:modified>
</cp:coreProperties>
</file>