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9.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0.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4.xml" ContentType="application/vnd.openxmlformats-officedocument.themeOverride+xml"/>
  <Override PartName="/ppt/charts/chart4.xml" ContentType="application/vnd.openxmlformats-officedocument.drawingml.chart+xml"/>
  <Override PartName="/ppt/theme/themeOverride5.xml" ContentType="application/vnd.openxmlformats-officedocument.themeOverride+xml"/>
  <Override PartName="/ppt/charts/chart5.xml" ContentType="application/vnd.openxmlformats-officedocument.drawingml.chart+xml"/>
  <Override PartName="/ppt/theme/themeOverride6.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theme/themeOverride7.xml" ContentType="application/vnd.openxmlformats-officedocument.themeOverride+xml"/>
  <Override PartName="/ppt/charts/chart7.xml" ContentType="application/vnd.openxmlformats-officedocument.drawingml.chart+xml"/>
  <Override PartName="/ppt/theme/themeOverride8.xml" ContentType="application/vnd.openxmlformats-officedocument.themeOverride+xml"/>
  <Override PartName="/ppt/charts/chart8.xml" ContentType="application/vnd.openxmlformats-officedocument.drawingml.chart+xml"/>
  <Override PartName="/ppt/theme/themeOverride9.xml" ContentType="application/vnd.openxmlformats-officedocument.themeOverride+xml"/>
  <Override PartName="/ppt/charts/chart9.xml" ContentType="application/vnd.openxmlformats-officedocument.drawingml.chart+xml"/>
  <Override PartName="/ppt/theme/themeOverride10.xml" ContentType="application/vnd.openxmlformats-officedocument.themeOverride+xml"/>
  <Override PartName="/ppt/notesSlides/notesSlide5.xml" ContentType="application/vnd.openxmlformats-officedocument.presentationml.notesSlide+xml"/>
  <Override PartName="/ppt/charts/chart10.xml" ContentType="application/vnd.openxmlformats-officedocument.drawingml.chart+xml"/>
  <Override PartName="/ppt/theme/themeOverride11.xml" ContentType="application/vnd.openxmlformats-officedocument.themeOverride+xml"/>
  <Override PartName="/ppt/charts/chart11.xml" ContentType="application/vnd.openxmlformats-officedocument.drawingml.chart+xml"/>
  <Override PartName="/ppt/theme/themeOverride12.xml" ContentType="application/vnd.openxmlformats-officedocument.themeOverride+xml"/>
  <Override PartName="/ppt/charts/chart12.xml" ContentType="application/vnd.openxmlformats-officedocument.drawingml.chart+xml"/>
  <Override PartName="/ppt/theme/themeOverride13.xml" ContentType="application/vnd.openxmlformats-officedocument.themeOverride+xml"/>
  <Override PartName="/ppt/notesSlides/notesSlide6.xml" ContentType="application/vnd.openxmlformats-officedocument.presentationml.notesSlide+xml"/>
  <Override PartName="/ppt/charts/chart13.xml" ContentType="application/vnd.openxmlformats-officedocument.drawingml.chart+xml"/>
  <Override PartName="/ppt/theme/themeOverride14.xml" ContentType="application/vnd.openxmlformats-officedocument.themeOverride+xml"/>
  <Override PartName="/ppt/charts/chart14.xml" ContentType="application/vnd.openxmlformats-officedocument.drawingml.chart+xml"/>
  <Override PartName="/ppt/theme/themeOverride15.xml" ContentType="application/vnd.openxmlformats-officedocument.themeOverride+xml"/>
  <Override PartName="/ppt/charts/chart15.xml" ContentType="application/vnd.openxmlformats-officedocument.drawingml.chart+xml"/>
  <Override PartName="/ppt/theme/themeOverride16.xml" ContentType="application/vnd.openxmlformats-officedocument.themeOverride+xml"/>
  <Override PartName="/ppt/charts/chart16.xml" ContentType="application/vnd.openxmlformats-officedocument.drawingml.chart+xml"/>
  <Override PartName="/ppt/theme/themeOverride17.xml" ContentType="application/vnd.openxmlformats-officedocument.themeOverride+xml"/>
  <Override PartName="/ppt/charts/chart17.xml" ContentType="application/vnd.openxmlformats-officedocument.drawingml.chart+xml"/>
  <Override PartName="/ppt/theme/themeOverride18.xml" ContentType="application/vnd.openxmlformats-officedocument.themeOverride+xml"/>
  <Override PartName="/ppt/charts/chart18.xml" ContentType="application/vnd.openxmlformats-officedocument.drawingml.chart+xml"/>
  <Override PartName="/ppt/theme/themeOverride19.xml" ContentType="application/vnd.openxmlformats-officedocument.themeOverride+xml"/>
  <Override PartName="/ppt/charts/chart19.xml" ContentType="application/vnd.openxmlformats-officedocument.drawingml.chart+xml"/>
  <Override PartName="/ppt/theme/themeOverride20.xml" ContentType="application/vnd.openxmlformats-officedocument.themeOverride+xml"/>
  <Override PartName="/ppt/charts/chart20.xml" ContentType="application/vnd.openxmlformats-officedocument.drawingml.chart+xml"/>
  <Override PartName="/ppt/theme/themeOverride21.xml" ContentType="application/vnd.openxmlformats-officedocument.themeOverride+xml"/>
  <Override PartName="/ppt/charts/chart21.xml" ContentType="application/vnd.openxmlformats-officedocument.drawingml.chart+xml"/>
  <Override PartName="/ppt/theme/themeOverride22.xml" ContentType="application/vnd.openxmlformats-officedocument.themeOverride+xml"/>
  <Override PartName="/ppt/charts/chart22.xml" ContentType="application/vnd.openxmlformats-officedocument.drawingml.chart+xml"/>
  <Override PartName="/ppt/theme/themeOverride23.xml" ContentType="application/vnd.openxmlformats-officedocument.themeOverride+xml"/>
  <Override PartName="/ppt/charts/chart23.xml" ContentType="application/vnd.openxmlformats-officedocument.drawingml.chart+xml"/>
  <Override PartName="/ppt/theme/themeOverride24.xml" ContentType="application/vnd.openxmlformats-officedocument.themeOverride+xml"/>
  <Override PartName="/ppt/charts/chart24.xml" ContentType="application/vnd.openxmlformats-officedocument.drawingml.chart+xml"/>
  <Override PartName="/ppt/theme/themeOverride25.xml" ContentType="application/vnd.openxmlformats-officedocument.themeOverride+xml"/>
  <Override PartName="/ppt/charts/chart25.xml" ContentType="application/vnd.openxmlformats-officedocument.drawingml.chart+xml"/>
  <Override PartName="/ppt/theme/themeOverride26.xml" ContentType="application/vnd.openxmlformats-officedocument.themeOverride+xml"/>
  <Override PartName="/ppt/charts/chart26.xml" ContentType="application/vnd.openxmlformats-officedocument.drawingml.chart+xml"/>
  <Override PartName="/ppt/theme/themeOverride27.xml" ContentType="application/vnd.openxmlformats-officedocument.themeOverride+xml"/>
  <Override PartName="/ppt/charts/chart27.xml" ContentType="application/vnd.openxmlformats-officedocument.drawingml.chart+xml"/>
  <Override PartName="/ppt/theme/themeOverride28.xml" ContentType="application/vnd.openxmlformats-officedocument.themeOverride+xml"/>
  <Override PartName="/ppt/charts/chart28.xml" ContentType="application/vnd.openxmlformats-officedocument.drawingml.chart+xml"/>
  <Override PartName="/ppt/theme/themeOverride29.xml" ContentType="application/vnd.openxmlformats-officedocument.themeOverride+xml"/>
  <Override PartName="/ppt/notesSlides/notesSlide7.xml" ContentType="application/vnd.openxmlformats-officedocument.presentationml.notesSlide+xml"/>
  <Override PartName="/ppt/charts/chart29.xml" ContentType="application/vnd.openxmlformats-officedocument.drawingml.chart+xml"/>
  <Override PartName="/ppt/theme/themeOverride30.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797" r:id="rId4"/>
    <p:sldMasterId id="2147483800" r:id="rId5"/>
    <p:sldMasterId id="2147483935" r:id="rId6"/>
    <p:sldMasterId id="2147483944" r:id="rId7"/>
    <p:sldMasterId id="2147483954" r:id="rId8"/>
    <p:sldMasterId id="2147483988" r:id="rId9"/>
    <p:sldMasterId id="2147483991" r:id="rId10"/>
    <p:sldMasterId id="2147484001" r:id="rId11"/>
    <p:sldMasterId id="2147484016" r:id="rId12"/>
  </p:sldMasterIdLst>
  <p:notesMasterIdLst>
    <p:notesMasterId r:id="rId25"/>
  </p:notesMasterIdLst>
  <p:handoutMasterIdLst>
    <p:handoutMasterId r:id="rId26"/>
  </p:handoutMasterIdLst>
  <p:sldIdLst>
    <p:sldId id="266" r:id="rId13"/>
    <p:sldId id="271" r:id="rId14"/>
    <p:sldId id="312" r:id="rId15"/>
    <p:sldId id="4981" r:id="rId16"/>
    <p:sldId id="324" r:id="rId17"/>
    <p:sldId id="305" r:id="rId18"/>
    <p:sldId id="329" r:id="rId19"/>
    <p:sldId id="325" r:id="rId20"/>
    <p:sldId id="330" r:id="rId21"/>
    <p:sldId id="598" r:id="rId22"/>
    <p:sldId id="326" r:id="rId23"/>
    <p:sldId id="311" r:id="rId24"/>
  </p:sldIdLst>
  <p:sldSz cx="12192000" cy="6858000"/>
  <p:notesSz cx="7102475" cy="10234613"/>
  <p:custDataLst>
    <p:tags r:id="rId27"/>
  </p:custDataLst>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9A"/>
    <a:srgbClr val="E31837"/>
    <a:srgbClr val="9999FF"/>
    <a:srgbClr val="FF99FF"/>
    <a:srgbClr val="88C540"/>
    <a:srgbClr val="FF7C80"/>
    <a:srgbClr val="FF5050"/>
    <a:srgbClr val="CC008D"/>
    <a:srgbClr val="DD75BA"/>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5" autoAdjust="0"/>
    <p:restoredTop sz="85714" autoAdjust="0"/>
  </p:normalViewPr>
  <p:slideViewPr>
    <p:cSldViewPr>
      <p:cViewPr varScale="1">
        <p:scale>
          <a:sx n="57" d="100"/>
          <a:sy n="57" d="100"/>
        </p:scale>
        <p:origin x="1084" y="4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2" d="100"/>
          <a:sy n="52" d="100"/>
        </p:scale>
        <p:origin x="-259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1.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2.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3.xml"/></Relationships>
</file>

<file path=ppt/charts/_rels/chart13.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Population%20slides/Adolescents/Adolescents%2010-19_slide%20master%20-%20March%202020.xlsx" TargetMode="External"/><Relationship Id="rId1" Type="http://schemas.openxmlformats.org/officeDocument/2006/relationships/themeOverride" Target="../theme/themeOverride14.xml"/></Relationships>
</file>

<file path=ppt/charts/_rels/chart14.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Population%20slides/Adolescents/Adolescents%2010-19_slide%20master%20-%20March%202020.xlsx" TargetMode="External"/><Relationship Id="rId1" Type="http://schemas.openxmlformats.org/officeDocument/2006/relationships/themeOverride" Target="../theme/themeOverride15.xml"/></Relationships>
</file>

<file path=ppt/charts/_rels/chart15.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Population%20slides/Adolescents/Adolescents%2010-19_slide%20master%20-%20March%202020.xlsx" TargetMode="External"/><Relationship Id="rId1" Type="http://schemas.openxmlformats.org/officeDocument/2006/relationships/themeOverride" Target="../theme/themeOverride16.xml"/></Relationships>
</file>

<file path=ppt/charts/_rels/chart16.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Population%20slides/Adolescents/Adolescents%2010-19_slide%20master%20-%20March%202020.xlsx" TargetMode="External"/><Relationship Id="rId1" Type="http://schemas.openxmlformats.org/officeDocument/2006/relationships/themeOverride" Target="../theme/themeOverride17.xml"/></Relationships>
</file>

<file path=ppt/charts/_rels/chart17.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Population%20slides/Adolescents/Adolescents%2010-19_slide%20master%20-%20March%202020.xlsx" TargetMode="External"/><Relationship Id="rId1" Type="http://schemas.openxmlformats.org/officeDocument/2006/relationships/themeOverride" Target="../theme/themeOverride18.xml"/></Relationships>
</file>

<file path=ppt/charts/_rels/chart18.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Population%20slides/Adolescents/Adolescents%2010-19_slide%20master%20-%20March%202020.xlsx" TargetMode="External"/><Relationship Id="rId1" Type="http://schemas.openxmlformats.org/officeDocument/2006/relationships/themeOverride" Target="../theme/themeOverride19.xml"/></Relationships>
</file>

<file path=ppt/charts/_rels/chart19.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Population%20slides/Adolescents/Adolescents%2010-19_slide%20master%20-%20March%202020.xlsx" TargetMode="External"/><Relationship Id="rId1" Type="http://schemas.openxmlformats.org/officeDocument/2006/relationships/themeOverride" Target="../theme/themeOverride20.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20.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Population%20slides/Adolescents/Adolescents%2010-19_slide%20master%20-%20March%202020.xlsx" TargetMode="External"/><Relationship Id="rId1" Type="http://schemas.openxmlformats.org/officeDocument/2006/relationships/themeOverride" Target="../theme/themeOverride21.xml"/></Relationships>
</file>

<file path=ppt/charts/_rels/chart21.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Population%20slides/Adolescents/Adolescents%2010-19_slide%20master%20-%20March%202020.xlsx" TargetMode="External"/><Relationship Id="rId1" Type="http://schemas.openxmlformats.org/officeDocument/2006/relationships/themeOverride" Target="../theme/themeOverride22.xml"/></Relationships>
</file>

<file path=ppt/charts/_rels/chart22.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Population%20slides/Adolescents/Adolescents%2010-19_slide%20master%20-%20March%202020.xlsx" TargetMode="External"/><Relationship Id="rId1" Type="http://schemas.openxmlformats.org/officeDocument/2006/relationships/themeOverride" Target="../theme/themeOverride23.xml"/></Relationships>
</file>

<file path=ppt/charts/_rels/chart23.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Population%20slides/Adolescents/Adolescents%2010-19_slide%20master%20-%20March%202020.xlsx" TargetMode="External"/><Relationship Id="rId1" Type="http://schemas.openxmlformats.org/officeDocument/2006/relationships/themeOverride" Target="../theme/themeOverride24.xml"/></Relationships>
</file>

<file path=ppt/charts/_rels/chart24.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Population%20slides/Adolescents/Adolescents%2010-19_slide%20master%20-%20March%202020.xlsx" TargetMode="External"/><Relationship Id="rId1" Type="http://schemas.openxmlformats.org/officeDocument/2006/relationships/themeOverride" Target="../theme/themeOverride25.xml"/></Relationships>
</file>

<file path=ppt/charts/_rels/chart25.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Population%20slides/Adolescents/Adolescents%2010-19_slide%20master%20-%20March%202020.xlsx" TargetMode="External"/><Relationship Id="rId1" Type="http://schemas.openxmlformats.org/officeDocument/2006/relationships/themeOverride" Target="../theme/themeOverride26.xml"/></Relationships>
</file>

<file path=ppt/charts/_rels/chart26.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Population%20slides/Adolescents/Adolescents%2010-19_slide%20master%20-%20March%202020.xlsx" TargetMode="External"/><Relationship Id="rId1" Type="http://schemas.openxmlformats.org/officeDocument/2006/relationships/themeOverride" Target="../theme/themeOverride27.xml"/></Relationships>
</file>

<file path=ppt/charts/_rels/chart27.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Population%20slides/Adolescents/Adolescents%2010-19_slide%20master%20-%20March%202020.xlsx" TargetMode="External"/><Relationship Id="rId1" Type="http://schemas.openxmlformats.org/officeDocument/2006/relationships/themeOverride" Target="../theme/themeOverride28.xml"/></Relationships>
</file>

<file path=ppt/charts/_rels/chart28.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Population%20slides/Adolescents/Adolescents%2010-19_slide%20master%20-%20March%202020.xlsx" TargetMode="External"/><Relationship Id="rId1" Type="http://schemas.openxmlformats.org/officeDocument/2006/relationships/themeOverride" Target="../theme/themeOverride29.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2.xlsx"/><Relationship Id="rId1" Type="http://schemas.openxmlformats.org/officeDocument/2006/relationships/themeOverride" Target="../theme/themeOverride30.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7.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8.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9.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0.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615035753039703"/>
          <c:y val="3.5359783604642273E-2"/>
          <c:w val="0.6791248620424214"/>
          <c:h val="0.55951172304579255"/>
        </c:manualLayout>
      </c:layout>
      <c:lineChart>
        <c:grouping val="standard"/>
        <c:varyColors val="0"/>
        <c:ser>
          <c:idx val="0"/>
          <c:order val="0"/>
          <c:tx>
            <c:strRef>
              <c:f>'Adolescnets HIV trend'!$C$1</c:f>
              <c:strCache>
                <c:ptCount val="1"/>
                <c:pt idx="0">
                  <c:v>Adolescents (10-19 yr) living with HIV</c:v>
                </c:pt>
              </c:strCache>
            </c:strRef>
          </c:tx>
          <c:spPr>
            <a:ln w="38069">
              <a:solidFill>
                <a:srgbClr val="0CBCC1"/>
              </a:solidFill>
            </a:ln>
          </c:spPr>
          <c:marker>
            <c:symbol val="none"/>
          </c:marker>
          <c:dLbls>
            <c:dLbl>
              <c:idx val="20"/>
              <c:tx>
                <c:rich>
                  <a:bodyPr/>
                  <a:lstStyle/>
                  <a:p>
                    <a:r>
                      <a:rPr lang="en-US" dirty="0"/>
                      <a:t>140,000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B9F-4E22-80F8-3F337B70C47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'Adolescnets HIV trend'!$B$2:$B$22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'Adolescnets HIV trend'!$C$2:$C$22</c:f>
              <c:numCache>
                <c:formatCode>#,##0</c:formatCode>
                <c:ptCount val="21"/>
                <c:pt idx="0">
                  <c:v>134004</c:v>
                </c:pt>
                <c:pt idx="1">
                  <c:v>128226</c:v>
                </c:pt>
                <c:pt idx="2">
                  <c:v>124691</c:v>
                </c:pt>
                <c:pt idx="3">
                  <c:v>122680</c:v>
                </c:pt>
                <c:pt idx="4">
                  <c:v>123609</c:v>
                </c:pt>
                <c:pt idx="5">
                  <c:v>127547</c:v>
                </c:pt>
                <c:pt idx="6">
                  <c:v>132946</c:v>
                </c:pt>
                <c:pt idx="7">
                  <c:v>139389</c:v>
                </c:pt>
                <c:pt idx="8">
                  <c:v>145434</c:v>
                </c:pt>
                <c:pt idx="9">
                  <c:v>151256</c:v>
                </c:pt>
                <c:pt idx="10">
                  <c:v>156333</c:v>
                </c:pt>
                <c:pt idx="11">
                  <c:v>160325</c:v>
                </c:pt>
                <c:pt idx="12">
                  <c:v>163188</c:v>
                </c:pt>
                <c:pt idx="13">
                  <c:v>164523</c:v>
                </c:pt>
                <c:pt idx="14">
                  <c:v>163936</c:v>
                </c:pt>
                <c:pt idx="15">
                  <c:v>161419</c:v>
                </c:pt>
                <c:pt idx="16">
                  <c:v>157195</c:v>
                </c:pt>
                <c:pt idx="17">
                  <c:v>152440</c:v>
                </c:pt>
                <c:pt idx="18">
                  <c:v>147147</c:v>
                </c:pt>
                <c:pt idx="19">
                  <c:v>141685</c:v>
                </c:pt>
                <c:pt idx="20">
                  <c:v>135968</c:v>
                </c:pt>
              </c:numCache>
            </c:numRef>
          </c:val>
          <c:smooth val="0"/>
          <c:extLst>
            <c:ext xmlns:c16="http://schemas.microsoft.com/office/drawing/2014/chart" uri="{C3380CC4-5D6E-409C-BE32-E72D297353CC}">
              <c16:uniqueId val="{00000001-99CE-4B6A-94AB-5B868DF396DA}"/>
            </c:ext>
          </c:extLst>
        </c:ser>
        <c:ser>
          <c:idx val="5"/>
          <c:order val="1"/>
          <c:tx>
            <c:strRef>
              <c:f>'Adolescnets HIV trend'!$D$1</c:f>
              <c:strCache>
                <c:ptCount val="1"/>
                <c:pt idx="0">
                  <c:v>Adolescent girls (10-19 yr) living with HIV</c:v>
                </c:pt>
              </c:strCache>
            </c:strRef>
          </c:tx>
          <c:spPr>
            <a:ln w="38069">
              <a:solidFill>
                <a:srgbClr val="FF7DFF"/>
              </a:solidFill>
            </a:ln>
          </c:spPr>
          <c:marker>
            <c:symbol val="none"/>
          </c:marker>
          <c:dLbls>
            <c:dLbl>
              <c:idx val="20"/>
              <c:tx>
                <c:rich>
                  <a:bodyPr/>
                  <a:lstStyle/>
                  <a:p>
                    <a:r>
                      <a:rPr lang="en-US" dirty="0"/>
                      <a:t>63,000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B9F-4E22-80F8-3F337B70C47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'Adolescnets HIV trend'!$B$2:$B$22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'Adolescnets HIV trend'!$D$2:$D$22</c:f>
              <c:numCache>
                <c:formatCode>#,##0</c:formatCode>
                <c:ptCount val="21"/>
                <c:pt idx="0">
                  <c:v>73649</c:v>
                </c:pt>
                <c:pt idx="1">
                  <c:v>69682</c:v>
                </c:pt>
                <c:pt idx="2">
                  <c:v>66267</c:v>
                </c:pt>
                <c:pt idx="3">
                  <c:v>63880</c:v>
                </c:pt>
                <c:pt idx="4">
                  <c:v>63326</c:v>
                </c:pt>
                <c:pt idx="5">
                  <c:v>64229</c:v>
                </c:pt>
                <c:pt idx="6">
                  <c:v>65979</c:v>
                </c:pt>
                <c:pt idx="7">
                  <c:v>68420</c:v>
                </c:pt>
                <c:pt idx="8">
                  <c:v>70847</c:v>
                </c:pt>
                <c:pt idx="9">
                  <c:v>73094</c:v>
                </c:pt>
                <c:pt idx="10">
                  <c:v>75016</c:v>
                </c:pt>
                <c:pt idx="11">
                  <c:v>76581</c:v>
                </c:pt>
                <c:pt idx="12">
                  <c:v>77619</c:v>
                </c:pt>
                <c:pt idx="13">
                  <c:v>78013</c:v>
                </c:pt>
                <c:pt idx="14">
                  <c:v>77553</c:v>
                </c:pt>
                <c:pt idx="15">
                  <c:v>76205</c:v>
                </c:pt>
                <c:pt idx="16">
                  <c:v>74076</c:v>
                </c:pt>
                <c:pt idx="17">
                  <c:v>71569</c:v>
                </c:pt>
                <c:pt idx="18">
                  <c:v>68730</c:v>
                </c:pt>
                <c:pt idx="19">
                  <c:v>65783</c:v>
                </c:pt>
                <c:pt idx="20">
                  <c:v>62725</c:v>
                </c:pt>
              </c:numCache>
            </c:numRef>
          </c:val>
          <c:smooth val="0"/>
          <c:extLst>
            <c:ext xmlns:c16="http://schemas.microsoft.com/office/drawing/2014/chart" uri="{C3380CC4-5D6E-409C-BE32-E72D297353CC}">
              <c16:uniqueId val="{00000003-99CE-4B6A-94AB-5B868DF396DA}"/>
            </c:ext>
          </c:extLst>
        </c:ser>
        <c:ser>
          <c:idx val="4"/>
          <c:order val="2"/>
          <c:tx>
            <c:strRef>
              <c:f>'Adolescnets HIV trend'!$E$1</c:f>
              <c:strCache>
                <c:ptCount val="1"/>
                <c:pt idx="0">
                  <c:v>New HIV infections among adolescents (10-19 yr)</c:v>
                </c:pt>
              </c:strCache>
            </c:strRef>
          </c:tx>
          <c:spPr>
            <a:ln w="38069">
              <a:solidFill>
                <a:srgbClr val="F26B73"/>
              </a:solidFill>
            </a:ln>
          </c:spPr>
          <c:marker>
            <c:symbol val="none"/>
          </c:marker>
          <c:dLbls>
            <c:dLbl>
              <c:idx val="20"/>
              <c:tx>
                <c:rich>
                  <a:bodyPr/>
                  <a:lstStyle/>
                  <a:p>
                    <a:r>
                      <a:rPr lang="en-US" dirty="0"/>
                      <a:t>17,000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B9F-4E22-80F8-3F337B70C47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'Adolescnets HIV trend'!$B$2:$B$22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'Adolescnets HIV trend'!$E$2:$E$22</c:f>
              <c:numCache>
                <c:formatCode>#,##0</c:formatCode>
                <c:ptCount val="21"/>
                <c:pt idx="0">
                  <c:v>46748</c:v>
                </c:pt>
                <c:pt idx="1">
                  <c:v>42053</c:v>
                </c:pt>
                <c:pt idx="2">
                  <c:v>39552</c:v>
                </c:pt>
                <c:pt idx="3">
                  <c:v>36316</c:v>
                </c:pt>
                <c:pt idx="4">
                  <c:v>33948</c:v>
                </c:pt>
                <c:pt idx="5">
                  <c:v>32583</c:v>
                </c:pt>
                <c:pt idx="6">
                  <c:v>30732</c:v>
                </c:pt>
                <c:pt idx="7">
                  <c:v>29200</c:v>
                </c:pt>
                <c:pt idx="8">
                  <c:v>27221</c:v>
                </c:pt>
                <c:pt idx="9">
                  <c:v>26180</c:v>
                </c:pt>
                <c:pt idx="10">
                  <c:v>25349</c:v>
                </c:pt>
                <c:pt idx="11">
                  <c:v>24328</c:v>
                </c:pt>
                <c:pt idx="12">
                  <c:v>23555</c:v>
                </c:pt>
                <c:pt idx="13">
                  <c:v>22619</c:v>
                </c:pt>
                <c:pt idx="14">
                  <c:v>21644</c:v>
                </c:pt>
                <c:pt idx="15">
                  <c:v>20704</c:v>
                </c:pt>
                <c:pt idx="16">
                  <c:v>19671</c:v>
                </c:pt>
                <c:pt idx="17">
                  <c:v>18872</c:v>
                </c:pt>
                <c:pt idx="18">
                  <c:v>18184</c:v>
                </c:pt>
                <c:pt idx="19">
                  <c:v>17442</c:v>
                </c:pt>
                <c:pt idx="20">
                  <c:v>17043</c:v>
                </c:pt>
              </c:numCache>
            </c:numRef>
          </c:val>
          <c:smooth val="0"/>
          <c:extLst>
            <c:ext xmlns:c16="http://schemas.microsoft.com/office/drawing/2014/chart" uri="{C3380CC4-5D6E-409C-BE32-E72D297353CC}">
              <c16:uniqueId val="{00000005-99CE-4B6A-94AB-5B868DF396DA}"/>
            </c:ext>
          </c:extLst>
        </c:ser>
        <c:ser>
          <c:idx val="1"/>
          <c:order val="3"/>
          <c:tx>
            <c:strRef>
              <c:f>'Adolescnets HIV trend'!$F$1</c:f>
              <c:strCache>
                <c:ptCount val="1"/>
                <c:pt idx="0">
                  <c:v>AIDS-related deaths adolescents (10-19 yr)</c:v>
                </c:pt>
              </c:strCache>
            </c:strRef>
          </c:tx>
          <c:spPr>
            <a:ln>
              <a:solidFill>
                <a:srgbClr val="63CDF6"/>
              </a:solidFill>
            </a:ln>
          </c:spPr>
          <c:marker>
            <c:symbol val="none"/>
          </c:marker>
          <c:dLbls>
            <c:dLbl>
              <c:idx val="20"/>
              <c:tx>
                <c:rich>
                  <a:bodyPr/>
                  <a:lstStyle/>
                  <a:p>
                    <a:r>
                      <a:rPr lang="en-US" dirty="0"/>
                      <a:t>1,200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B9F-4E22-80F8-3F337B70C47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'Adolescnets HIV trend'!$B$2:$B$22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'Adolescnets HIV trend'!$F$2:$F$22</c:f>
              <c:numCache>
                <c:formatCode>#,##0</c:formatCode>
                <c:ptCount val="21"/>
                <c:pt idx="0">
                  <c:v>1296</c:v>
                </c:pt>
                <c:pt idx="1">
                  <c:v>1596</c:v>
                </c:pt>
                <c:pt idx="2">
                  <c:v>1907</c:v>
                </c:pt>
                <c:pt idx="3">
                  <c:v>2236</c:v>
                </c:pt>
                <c:pt idx="4">
                  <c:v>2681</c:v>
                </c:pt>
                <c:pt idx="5">
                  <c:v>3220</c:v>
                </c:pt>
                <c:pt idx="6">
                  <c:v>3766</c:v>
                </c:pt>
                <c:pt idx="7">
                  <c:v>4294</c:v>
                </c:pt>
                <c:pt idx="8">
                  <c:v>4671</c:v>
                </c:pt>
                <c:pt idx="9">
                  <c:v>4852</c:v>
                </c:pt>
                <c:pt idx="10">
                  <c:v>4813</c:v>
                </c:pt>
                <c:pt idx="11">
                  <c:v>4569</c:v>
                </c:pt>
                <c:pt idx="12">
                  <c:v>4326</c:v>
                </c:pt>
                <c:pt idx="13">
                  <c:v>3889</c:v>
                </c:pt>
                <c:pt idx="14" formatCode="General">
                  <c:v>3272</c:v>
                </c:pt>
                <c:pt idx="15" formatCode="General">
                  <c:v>2742</c:v>
                </c:pt>
                <c:pt idx="16" formatCode="General">
                  <c:v>2255</c:v>
                </c:pt>
                <c:pt idx="17" formatCode="General">
                  <c:v>1787</c:v>
                </c:pt>
                <c:pt idx="18" formatCode="General">
                  <c:v>1497</c:v>
                </c:pt>
                <c:pt idx="19" formatCode="General">
                  <c:v>1305</c:v>
                </c:pt>
                <c:pt idx="20">
                  <c:v>1162</c:v>
                </c:pt>
              </c:numCache>
            </c:numRef>
          </c:val>
          <c:smooth val="0"/>
          <c:extLst>
            <c:ext xmlns:c16="http://schemas.microsoft.com/office/drawing/2014/chart" uri="{C3380CC4-5D6E-409C-BE32-E72D297353CC}">
              <c16:uniqueId val="{00000007-99CE-4B6A-94AB-5B868DF396DA}"/>
            </c:ext>
          </c:extLst>
        </c:ser>
        <c:dLbls>
          <c:showLegendKey val="0"/>
          <c:showVal val="0"/>
          <c:showCatName val="0"/>
          <c:showSerName val="0"/>
          <c:showPercent val="0"/>
          <c:showBubbleSize val="0"/>
        </c:dLbls>
        <c:smooth val="0"/>
        <c:axId val="155692032"/>
        <c:axId val="155706112"/>
      </c:lineChart>
      <c:catAx>
        <c:axId val="155692032"/>
        <c:scaling>
          <c:orientation val="minMax"/>
        </c:scaling>
        <c:delete val="0"/>
        <c:axPos val="b"/>
        <c:numFmt formatCode="General" sourceLinked="0"/>
        <c:majorTickMark val="out"/>
        <c:minorTickMark val="none"/>
        <c:tickLblPos val="nextTo"/>
        <c:txPr>
          <a:bodyPr rot="-2700000" vert="horz"/>
          <a:lstStyle/>
          <a:p>
            <a:pPr>
              <a:defRPr sz="1200"/>
            </a:pPr>
            <a:endParaRPr lang="en-US"/>
          </a:p>
        </c:txPr>
        <c:crossAx val="155706112"/>
        <c:crosses val="autoZero"/>
        <c:auto val="1"/>
        <c:lblAlgn val="ctr"/>
        <c:lblOffset val="100"/>
        <c:tickMarkSkip val="1"/>
        <c:noMultiLvlLbl val="0"/>
      </c:catAx>
      <c:valAx>
        <c:axId val="155706112"/>
        <c:scaling>
          <c:orientation val="minMax"/>
        </c:scaling>
        <c:delete val="0"/>
        <c:axPos val="l"/>
        <c:title>
          <c:tx>
            <c:rich>
              <a:bodyPr/>
              <a:lstStyle/>
              <a:p>
                <a:pPr>
                  <a:defRPr sz="1200" b="1" i="0" u="none" strike="noStrike" baseline="0">
                    <a:solidFill>
                      <a:srgbClr val="000000"/>
                    </a:solidFill>
                    <a:latin typeface="Arial"/>
                    <a:ea typeface="Arial"/>
                    <a:cs typeface="Arial"/>
                  </a:defRPr>
                </a:pPr>
                <a:r>
                  <a:rPr lang="en-GB" sz="1200"/>
                  <a:t>Number</a:t>
                </a:r>
              </a:p>
            </c:rich>
          </c:tx>
          <c:layout>
            <c:manualLayout>
              <c:xMode val="edge"/>
              <c:yMode val="edge"/>
              <c:x val="0"/>
              <c:y val="3.82491335869838E-2"/>
            </c:manualLayout>
          </c:layout>
          <c:overlay val="0"/>
        </c:title>
        <c:numFmt formatCode="#,##0" sourceLinked="0"/>
        <c:majorTickMark val="out"/>
        <c:minorTickMark val="none"/>
        <c:tickLblPos val="nextTo"/>
        <c:txPr>
          <a:bodyPr/>
          <a:lstStyle/>
          <a:p>
            <a:pPr>
              <a:defRPr sz="1200"/>
            </a:pPr>
            <a:endParaRPr lang="en-US"/>
          </a:p>
        </c:txPr>
        <c:crossAx val="155692032"/>
        <c:crosses val="autoZero"/>
        <c:crossBetween val="between"/>
        <c:majorUnit val="50000"/>
      </c:valAx>
      <c:spPr>
        <a:noFill/>
        <a:ln w="25379">
          <a:noFill/>
        </a:ln>
      </c:spPr>
    </c:plotArea>
    <c:legend>
      <c:legendPos val="b"/>
      <c:layout>
        <c:manualLayout>
          <c:xMode val="edge"/>
          <c:yMode val="edge"/>
          <c:x val="0"/>
          <c:y val="0.74801036008467903"/>
          <c:w val="0.97958617363642264"/>
          <c:h val="0.24436575316353615"/>
        </c:manualLayout>
      </c:layout>
      <c:overlay val="0"/>
      <c:txPr>
        <a:bodyPr/>
        <a:lstStyle/>
        <a:p>
          <a:pPr>
            <a:defRPr sz="1199"/>
          </a:pPr>
          <a:endParaRPr lang="en-US"/>
        </a:p>
      </c:txPr>
    </c:legend>
    <c:plotVisOnly val="1"/>
    <c:dispBlanksAs val="gap"/>
    <c:showDLblsOverMax val="0"/>
  </c:chart>
  <c:spPr>
    <a:ln>
      <a:solidFill>
        <a:srgbClr val="B9EDFF"/>
      </a:solidFill>
    </a:ln>
  </c:spPr>
  <c:txPr>
    <a:bodyPr/>
    <a:lstStyle/>
    <a:p>
      <a:pPr>
        <a:defRPr sz="1399"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405410862103775"/>
          <c:y val="5.6382655925234781E-2"/>
          <c:w val="0.67841669588872255"/>
          <c:h val="0.81282068787644324"/>
        </c:manualLayout>
      </c:layout>
      <c:lineChart>
        <c:grouping val="standard"/>
        <c:varyColors val="0"/>
        <c:ser>
          <c:idx val="0"/>
          <c:order val="0"/>
          <c:tx>
            <c:strRef>
              <c:f>Table!$C$1</c:f>
              <c:strCache>
                <c:ptCount val="1"/>
                <c:pt idx="0">
                  <c:v> Girls 10-19 yr </c:v>
                </c:pt>
              </c:strCache>
            </c:strRef>
          </c:tx>
          <c:spPr>
            <a:ln w="38100">
              <a:solidFill>
                <a:srgbClr val="F26B73"/>
              </a:solidFill>
            </a:ln>
          </c:spPr>
          <c:marker>
            <c:symbol val="none"/>
          </c:marker>
          <c:dLbls>
            <c:dLbl>
              <c:idx val="30"/>
              <c:tx>
                <c:rich>
                  <a:bodyPr/>
                  <a:lstStyle/>
                  <a:p>
                    <a:r>
                      <a:rPr lang="en-US" dirty="0"/>
                      <a:t>63,000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D63-4FC1-9633-4FEFEE3CC45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Table!$B$2:$B$32</c:f>
              <c:strCache>
                <c:ptCount val="31"/>
                <c:pt idx="0">
                  <c:v>1990</c:v>
                </c:pt>
                <c:pt idx="10">
                  <c:v>2000</c:v>
                </c:pt>
                <c:pt idx="20">
                  <c:v>2010</c:v>
                </c:pt>
                <c:pt idx="30">
                  <c:v>2020</c:v>
                </c:pt>
              </c:strCache>
            </c:strRef>
          </c:cat>
          <c:val>
            <c:numRef>
              <c:f>Table!$C$2:$C$32</c:f>
              <c:numCache>
                <c:formatCode>_(* #,##0_);_(* \(#,##0\);_(* "-"??_);_(@_)</c:formatCode>
                <c:ptCount val="31"/>
                <c:pt idx="0">
                  <c:v>19675</c:v>
                </c:pt>
                <c:pt idx="1">
                  <c:v>30073</c:v>
                </c:pt>
                <c:pt idx="2">
                  <c:v>40597</c:v>
                </c:pt>
                <c:pt idx="3">
                  <c:v>49172</c:v>
                </c:pt>
                <c:pt idx="4">
                  <c:v>58725</c:v>
                </c:pt>
                <c:pt idx="5">
                  <c:v>65801</c:v>
                </c:pt>
                <c:pt idx="6">
                  <c:v>71039</c:v>
                </c:pt>
                <c:pt idx="7">
                  <c:v>75011</c:v>
                </c:pt>
                <c:pt idx="8">
                  <c:v>77254</c:v>
                </c:pt>
                <c:pt idx="9">
                  <c:v>76590</c:v>
                </c:pt>
                <c:pt idx="10">
                  <c:v>73649</c:v>
                </c:pt>
                <c:pt idx="11">
                  <c:v>69682</c:v>
                </c:pt>
                <c:pt idx="12">
                  <c:v>66267</c:v>
                </c:pt>
                <c:pt idx="13">
                  <c:v>63880</c:v>
                </c:pt>
                <c:pt idx="14">
                  <c:v>63326</c:v>
                </c:pt>
                <c:pt idx="15">
                  <c:v>64229</c:v>
                </c:pt>
                <c:pt idx="16">
                  <c:v>65979</c:v>
                </c:pt>
                <c:pt idx="17">
                  <c:v>68420</c:v>
                </c:pt>
                <c:pt idx="18">
                  <c:v>70847</c:v>
                </c:pt>
                <c:pt idx="19">
                  <c:v>73094</c:v>
                </c:pt>
                <c:pt idx="20">
                  <c:v>75016</c:v>
                </c:pt>
                <c:pt idx="21">
                  <c:v>76581</c:v>
                </c:pt>
                <c:pt idx="22">
                  <c:v>77619</c:v>
                </c:pt>
                <c:pt idx="23">
                  <c:v>78013</c:v>
                </c:pt>
                <c:pt idx="24">
                  <c:v>77553</c:v>
                </c:pt>
                <c:pt idx="25">
                  <c:v>76205</c:v>
                </c:pt>
                <c:pt idx="26">
                  <c:v>74076</c:v>
                </c:pt>
                <c:pt idx="27">
                  <c:v>71569</c:v>
                </c:pt>
                <c:pt idx="28">
                  <c:v>68730</c:v>
                </c:pt>
                <c:pt idx="29">
                  <c:v>65783</c:v>
                </c:pt>
                <c:pt idx="30">
                  <c:v>62725</c:v>
                </c:pt>
              </c:numCache>
            </c:numRef>
          </c:val>
          <c:smooth val="0"/>
          <c:extLst>
            <c:ext xmlns:c16="http://schemas.microsoft.com/office/drawing/2014/chart" uri="{C3380CC4-5D6E-409C-BE32-E72D297353CC}">
              <c16:uniqueId val="{00000001-1A12-4806-8765-263D9EF51066}"/>
            </c:ext>
          </c:extLst>
        </c:ser>
        <c:ser>
          <c:idx val="1"/>
          <c:order val="1"/>
          <c:tx>
            <c:strRef>
              <c:f>Table!$D$1</c:f>
              <c:strCache>
                <c:ptCount val="1"/>
                <c:pt idx="0">
                  <c:v> Boys 10-19 yr </c:v>
                </c:pt>
              </c:strCache>
            </c:strRef>
          </c:tx>
          <c:spPr>
            <a:ln w="38100">
              <a:solidFill>
                <a:srgbClr val="63CDF6"/>
              </a:solidFill>
            </a:ln>
          </c:spPr>
          <c:marker>
            <c:symbol val="none"/>
          </c:marker>
          <c:dLbls>
            <c:dLbl>
              <c:idx val="30"/>
              <c:tx>
                <c:rich>
                  <a:bodyPr/>
                  <a:lstStyle/>
                  <a:p>
                    <a:r>
                      <a:rPr lang="en-US" dirty="0"/>
                      <a:t>73,000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D63-4FC1-9633-4FEFEE3CC45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Table!$B$2:$B$32</c:f>
              <c:strCache>
                <c:ptCount val="31"/>
                <c:pt idx="0">
                  <c:v>1990</c:v>
                </c:pt>
                <c:pt idx="10">
                  <c:v>2000</c:v>
                </c:pt>
                <c:pt idx="20">
                  <c:v>2010</c:v>
                </c:pt>
                <c:pt idx="30">
                  <c:v>2020</c:v>
                </c:pt>
              </c:strCache>
            </c:strRef>
          </c:cat>
          <c:val>
            <c:numRef>
              <c:f>Table!$D$2:$D$32</c:f>
              <c:numCache>
                <c:formatCode>_(* #,##0_);_(* \(#,##0\);_(* "-"??_);_(@_)</c:formatCode>
                <c:ptCount val="31"/>
                <c:pt idx="0">
                  <c:v>44519</c:v>
                </c:pt>
                <c:pt idx="1">
                  <c:v>61343</c:v>
                </c:pt>
                <c:pt idx="2">
                  <c:v>70011</c:v>
                </c:pt>
                <c:pt idx="3">
                  <c:v>69182</c:v>
                </c:pt>
                <c:pt idx="4">
                  <c:v>68032</c:v>
                </c:pt>
                <c:pt idx="5">
                  <c:v>65112</c:v>
                </c:pt>
                <c:pt idx="6">
                  <c:v>63278</c:v>
                </c:pt>
                <c:pt idx="7">
                  <c:v>62974</c:v>
                </c:pt>
                <c:pt idx="8">
                  <c:v>63120</c:v>
                </c:pt>
                <c:pt idx="9">
                  <c:v>62270</c:v>
                </c:pt>
                <c:pt idx="10">
                  <c:v>60355</c:v>
                </c:pt>
                <c:pt idx="11">
                  <c:v>58540</c:v>
                </c:pt>
                <c:pt idx="12">
                  <c:v>58425</c:v>
                </c:pt>
                <c:pt idx="13">
                  <c:v>58803</c:v>
                </c:pt>
                <c:pt idx="14">
                  <c:v>60285</c:v>
                </c:pt>
                <c:pt idx="15">
                  <c:v>63319</c:v>
                </c:pt>
                <c:pt idx="16">
                  <c:v>66968</c:v>
                </c:pt>
                <c:pt idx="17">
                  <c:v>70967</c:v>
                </c:pt>
                <c:pt idx="18">
                  <c:v>74586</c:v>
                </c:pt>
                <c:pt idx="19">
                  <c:v>78157</c:v>
                </c:pt>
                <c:pt idx="20">
                  <c:v>81315</c:v>
                </c:pt>
                <c:pt idx="21">
                  <c:v>83742</c:v>
                </c:pt>
                <c:pt idx="22">
                  <c:v>85568</c:v>
                </c:pt>
                <c:pt idx="23">
                  <c:v>86510</c:v>
                </c:pt>
                <c:pt idx="24">
                  <c:v>86383</c:v>
                </c:pt>
                <c:pt idx="25">
                  <c:v>85213</c:v>
                </c:pt>
                <c:pt idx="26">
                  <c:v>83116</c:v>
                </c:pt>
                <c:pt idx="27">
                  <c:v>80872</c:v>
                </c:pt>
                <c:pt idx="28">
                  <c:v>78417</c:v>
                </c:pt>
                <c:pt idx="29">
                  <c:v>75904</c:v>
                </c:pt>
                <c:pt idx="30">
                  <c:v>73243</c:v>
                </c:pt>
              </c:numCache>
            </c:numRef>
          </c:val>
          <c:smooth val="0"/>
          <c:extLst>
            <c:ext xmlns:c16="http://schemas.microsoft.com/office/drawing/2014/chart" uri="{C3380CC4-5D6E-409C-BE32-E72D297353CC}">
              <c16:uniqueId val="{00000003-1A12-4806-8765-263D9EF51066}"/>
            </c:ext>
          </c:extLst>
        </c:ser>
        <c:dLbls>
          <c:showLegendKey val="0"/>
          <c:showVal val="0"/>
          <c:showCatName val="0"/>
          <c:showSerName val="0"/>
          <c:showPercent val="0"/>
          <c:showBubbleSize val="0"/>
        </c:dLbls>
        <c:smooth val="0"/>
        <c:axId val="135344512"/>
        <c:axId val="135362048"/>
      </c:lineChart>
      <c:catAx>
        <c:axId val="135344512"/>
        <c:scaling>
          <c:orientation val="minMax"/>
        </c:scaling>
        <c:delete val="0"/>
        <c:axPos val="b"/>
        <c:numFmt formatCode="General" sourceLinked="1"/>
        <c:majorTickMark val="none"/>
        <c:minorTickMark val="none"/>
        <c:tickLblPos val="nextTo"/>
        <c:crossAx val="135362048"/>
        <c:crosses val="autoZero"/>
        <c:auto val="1"/>
        <c:lblAlgn val="ctr"/>
        <c:lblOffset val="100"/>
        <c:noMultiLvlLbl val="0"/>
      </c:catAx>
      <c:valAx>
        <c:axId val="135362048"/>
        <c:scaling>
          <c:orientation val="minMax"/>
        </c:scaling>
        <c:delete val="0"/>
        <c:axPos val="l"/>
        <c:title>
          <c:tx>
            <c:rich>
              <a:bodyPr rot="-5400000" vert="horz"/>
              <a:lstStyle/>
              <a:p>
                <a:pPr>
                  <a:defRPr/>
                </a:pPr>
                <a:r>
                  <a:rPr lang="en-US"/>
                  <a:t>Number (estimate)</a:t>
                </a:r>
              </a:p>
            </c:rich>
          </c:tx>
          <c:overlay val="0"/>
        </c:title>
        <c:numFmt formatCode="_(* #,##0_);_(* \(#,##0\);_(* &quot;-&quot;??_);_(@_)" sourceLinked="1"/>
        <c:majorTickMark val="out"/>
        <c:minorTickMark val="none"/>
        <c:tickLblPos val="nextTo"/>
        <c:crossAx val="135344512"/>
        <c:crosses val="autoZero"/>
        <c:crossBetween val="between"/>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412152965344454"/>
          <c:y val="6.8540154735667588E-2"/>
          <c:w val="0.71347750071154314"/>
          <c:h val="0.77246018645740155"/>
        </c:manualLayout>
      </c:layout>
      <c:lineChart>
        <c:grouping val="standard"/>
        <c:varyColors val="0"/>
        <c:ser>
          <c:idx val="0"/>
          <c:order val="0"/>
          <c:tx>
            <c:strRef>
              <c:f>Table!$C$1</c:f>
              <c:strCache>
                <c:ptCount val="1"/>
                <c:pt idx="0">
                  <c:v> Girls 10-19 yr </c:v>
                </c:pt>
              </c:strCache>
            </c:strRef>
          </c:tx>
          <c:spPr>
            <a:ln w="38100">
              <a:solidFill>
                <a:srgbClr val="F26B73"/>
              </a:solidFill>
            </a:ln>
          </c:spPr>
          <c:marker>
            <c:symbol val="none"/>
          </c:marker>
          <c:dLbls>
            <c:dLbl>
              <c:idx val="30"/>
              <c:tx>
                <c:rich>
                  <a:bodyPr/>
                  <a:lstStyle/>
                  <a:p>
                    <a:r>
                      <a:rPr lang="en-US" dirty="0"/>
                      <a:t>6,700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611-4C2A-8CE8-E94EBCE2A86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Table!$B$2:$B$32</c:f>
              <c:strCache>
                <c:ptCount val="31"/>
                <c:pt idx="0">
                  <c:v>1990</c:v>
                </c:pt>
                <c:pt idx="10">
                  <c:v>2000</c:v>
                </c:pt>
                <c:pt idx="20">
                  <c:v>2010</c:v>
                </c:pt>
                <c:pt idx="30">
                  <c:v>2020</c:v>
                </c:pt>
              </c:strCache>
            </c:strRef>
          </c:cat>
          <c:val>
            <c:numRef>
              <c:f>Table!$C$2:$C$32</c:f>
              <c:numCache>
                <c:formatCode>_(* #,##0_);_(* \(#,##0\);_(* "-"??_);_(@_)</c:formatCode>
                <c:ptCount val="31"/>
                <c:pt idx="0">
                  <c:v>12360</c:v>
                </c:pt>
                <c:pt idx="1">
                  <c:v>16840</c:v>
                </c:pt>
                <c:pt idx="2">
                  <c:v>20453</c:v>
                </c:pt>
                <c:pt idx="3">
                  <c:v>22431</c:v>
                </c:pt>
                <c:pt idx="4">
                  <c:v>27100</c:v>
                </c:pt>
                <c:pt idx="5">
                  <c:v>28641</c:v>
                </c:pt>
                <c:pt idx="6">
                  <c:v>29775</c:v>
                </c:pt>
                <c:pt idx="7">
                  <c:v>30613</c:v>
                </c:pt>
                <c:pt idx="8">
                  <c:v>30175</c:v>
                </c:pt>
                <c:pt idx="9">
                  <c:v>27771</c:v>
                </c:pt>
                <c:pt idx="10">
                  <c:v>24580</c:v>
                </c:pt>
                <c:pt idx="11">
                  <c:v>21706</c:v>
                </c:pt>
                <c:pt idx="12">
                  <c:v>19701</c:v>
                </c:pt>
                <c:pt idx="13">
                  <c:v>17915</c:v>
                </c:pt>
                <c:pt idx="14">
                  <c:v>16726</c:v>
                </c:pt>
                <c:pt idx="15">
                  <c:v>15723</c:v>
                </c:pt>
                <c:pt idx="16">
                  <c:v>14624</c:v>
                </c:pt>
                <c:pt idx="17">
                  <c:v>13795</c:v>
                </c:pt>
                <c:pt idx="18">
                  <c:v>12826</c:v>
                </c:pt>
                <c:pt idx="19">
                  <c:v>12117</c:v>
                </c:pt>
                <c:pt idx="20">
                  <c:v>11575</c:v>
                </c:pt>
                <c:pt idx="21">
                  <c:v>11062</c:v>
                </c:pt>
                <c:pt idx="22">
                  <c:v>10559</c:v>
                </c:pt>
                <c:pt idx="23">
                  <c:v>10044</c:v>
                </c:pt>
                <c:pt idx="24">
                  <c:v>9527</c:v>
                </c:pt>
                <c:pt idx="25">
                  <c:v>9037</c:v>
                </c:pt>
                <c:pt idx="26">
                  <c:v>8525</c:v>
                </c:pt>
                <c:pt idx="27">
                  <c:v>7990</c:v>
                </c:pt>
                <c:pt idx="28">
                  <c:v>7530</c:v>
                </c:pt>
                <c:pt idx="29">
                  <c:v>7049</c:v>
                </c:pt>
                <c:pt idx="30">
                  <c:v>6747</c:v>
                </c:pt>
              </c:numCache>
            </c:numRef>
          </c:val>
          <c:smooth val="0"/>
          <c:extLst>
            <c:ext xmlns:c16="http://schemas.microsoft.com/office/drawing/2014/chart" uri="{C3380CC4-5D6E-409C-BE32-E72D297353CC}">
              <c16:uniqueId val="{00000001-7CD5-40EA-ABC6-C11C04080260}"/>
            </c:ext>
          </c:extLst>
        </c:ser>
        <c:ser>
          <c:idx val="1"/>
          <c:order val="1"/>
          <c:tx>
            <c:strRef>
              <c:f>Table!$D$1</c:f>
              <c:strCache>
                <c:ptCount val="1"/>
                <c:pt idx="0">
                  <c:v> Boys 10-19 yr </c:v>
                </c:pt>
              </c:strCache>
            </c:strRef>
          </c:tx>
          <c:spPr>
            <a:ln w="38100">
              <a:solidFill>
                <a:srgbClr val="63CDF6"/>
              </a:solidFill>
            </a:ln>
          </c:spPr>
          <c:marker>
            <c:symbol val="none"/>
          </c:marker>
          <c:dLbls>
            <c:dLbl>
              <c:idx val="30"/>
              <c:tx>
                <c:rich>
                  <a:bodyPr/>
                  <a:lstStyle/>
                  <a:p>
                    <a:r>
                      <a:rPr lang="en-US" dirty="0"/>
                      <a:t>10,000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611-4C2A-8CE8-E94EBCE2A86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Table!$B$2:$B$32</c:f>
              <c:strCache>
                <c:ptCount val="31"/>
                <c:pt idx="0">
                  <c:v>1990</c:v>
                </c:pt>
                <c:pt idx="10">
                  <c:v>2000</c:v>
                </c:pt>
                <c:pt idx="20">
                  <c:v>2010</c:v>
                </c:pt>
                <c:pt idx="30">
                  <c:v>2020</c:v>
                </c:pt>
              </c:strCache>
            </c:strRef>
          </c:cat>
          <c:val>
            <c:numRef>
              <c:f>Table!$D$2:$D$32</c:f>
              <c:numCache>
                <c:formatCode>_(* #,##0_);_(* \(#,##0\);_(* "-"??_);_(@_)</c:formatCode>
                <c:ptCount val="31"/>
                <c:pt idx="0">
                  <c:v>31234</c:v>
                </c:pt>
                <c:pt idx="1">
                  <c:v>34008</c:v>
                </c:pt>
                <c:pt idx="2">
                  <c:v>32993</c:v>
                </c:pt>
                <c:pt idx="3">
                  <c:v>28044</c:v>
                </c:pt>
                <c:pt idx="4">
                  <c:v>28837</c:v>
                </c:pt>
                <c:pt idx="5">
                  <c:v>27562</c:v>
                </c:pt>
                <c:pt idx="6">
                  <c:v>27338</c:v>
                </c:pt>
                <c:pt idx="7">
                  <c:v>27432</c:v>
                </c:pt>
                <c:pt idx="8">
                  <c:v>26668</c:v>
                </c:pt>
                <c:pt idx="9">
                  <c:v>24731</c:v>
                </c:pt>
                <c:pt idx="10">
                  <c:v>22170</c:v>
                </c:pt>
                <c:pt idx="11">
                  <c:v>20346</c:v>
                </c:pt>
                <c:pt idx="12">
                  <c:v>19850</c:v>
                </c:pt>
                <c:pt idx="13">
                  <c:v>18405</c:v>
                </c:pt>
                <c:pt idx="14">
                  <c:v>17224</c:v>
                </c:pt>
                <c:pt idx="15">
                  <c:v>16862</c:v>
                </c:pt>
                <c:pt idx="16">
                  <c:v>16108</c:v>
                </c:pt>
                <c:pt idx="17">
                  <c:v>15407</c:v>
                </c:pt>
                <c:pt idx="18">
                  <c:v>14392</c:v>
                </c:pt>
                <c:pt idx="19">
                  <c:v>14060</c:v>
                </c:pt>
                <c:pt idx="20">
                  <c:v>13775</c:v>
                </c:pt>
                <c:pt idx="21">
                  <c:v>13268</c:v>
                </c:pt>
                <c:pt idx="22">
                  <c:v>12996</c:v>
                </c:pt>
                <c:pt idx="23">
                  <c:v>12573</c:v>
                </c:pt>
                <c:pt idx="24">
                  <c:v>12119</c:v>
                </c:pt>
                <c:pt idx="25">
                  <c:v>11662</c:v>
                </c:pt>
                <c:pt idx="26">
                  <c:v>11143</c:v>
                </c:pt>
                <c:pt idx="27">
                  <c:v>10875</c:v>
                </c:pt>
                <c:pt idx="28">
                  <c:v>10654</c:v>
                </c:pt>
                <c:pt idx="29">
                  <c:v>10391</c:v>
                </c:pt>
                <c:pt idx="30">
                  <c:v>10297</c:v>
                </c:pt>
              </c:numCache>
            </c:numRef>
          </c:val>
          <c:smooth val="0"/>
          <c:extLst>
            <c:ext xmlns:c16="http://schemas.microsoft.com/office/drawing/2014/chart" uri="{C3380CC4-5D6E-409C-BE32-E72D297353CC}">
              <c16:uniqueId val="{00000003-7CD5-40EA-ABC6-C11C04080260}"/>
            </c:ext>
          </c:extLst>
        </c:ser>
        <c:dLbls>
          <c:showLegendKey val="0"/>
          <c:showVal val="0"/>
          <c:showCatName val="0"/>
          <c:showSerName val="0"/>
          <c:showPercent val="0"/>
          <c:showBubbleSize val="0"/>
        </c:dLbls>
        <c:smooth val="0"/>
        <c:axId val="127007744"/>
        <c:axId val="128581632"/>
      </c:lineChart>
      <c:catAx>
        <c:axId val="127007744"/>
        <c:scaling>
          <c:orientation val="minMax"/>
        </c:scaling>
        <c:delete val="0"/>
        <c:axPos val="b"/>
        <c:numFmt formatCode="General" sourceLinked="1"/>
        <c:majorTickMark val="none"/>
        <c:minorTickMark val="none"/>
        <c:tickLblPos val="nextTo"/>
        <c:crossAx val="128581632"/>
        <c:crosses val="autoZero"/>
        <c:auto val="1"/>
        <c:lblAlgn val="ctr"/>
        <c:lblOffset val="100"/>
        <c:noMultiLvlLbl val="0"/>
      </c:catAx>
      <c:valAx>
        <c:axId val="128581632"/>
        <c:scaling>
          <c:orientation val="minMax"/>
        </c:scaling>
        <c:delete val="0"/>
        <c:axPos val="l"/>
        <c:title>
          <c:tx>
            <c:rich>
              <a:bodyPr rot="-5400000" vert="horz"/>
              <a:lstStyle/>
              <a:p>
                <a:pPr>
                  <a:defRPr/>
                </a:pPr>
                <a:r>
                  <a:rPr lang="en-US"/>
                  <a:t>Number (estimate)</a:t>
                </a:r>
              </a:p>
            </c:rich>
          </c:tx>
          <c:overlay val="0"/>
        </c:title>
        <c:numFmt formatCode="_(* #,##0_);_(* \(#,##0\);_(* &quot;-&quot;??_);_(@_)" sourceLinked="1"/>
        <c:majorTickMark val="out"/>
        <c:minorTickMark val="none"/>
        <c:tickLblPos val="nextTo"/>
        <c:crossAx val="127007744"/>
        <c:crosses val="autoZero"/>
        <c:crossBetween val="between"/>
        <c:majorUnit val="10000"/>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135172306048506"/>
          <c:y val="8.9122973203874176E-2"/>
          <c:w val="0.68164937538102732"/>
          <c:h val="0.70412928328831836"/>
        </c:manualLayout>
      </c:layout>
      <c:lineChart>
        <c:grouping val="standard"/>
        <c:varyColors val="0"/>
        <c:ser>
          <c:idx val="0"/>
          <c:order val="0"/>
          <c:tx>
            <c:strRef>
              <c:f>Table!$C$1</c:f>
              <c:strCache>
                <c:ptCount val="1"/>
                <c:pt idx="0">
                  <c:v> Girls 10-19 yr </c:v>
                </c:pt>
              </c:strCache>
            </c:strRef>
          </c:tx>
          <c:spPr>
            <a:ln w="38100">
              <a:solidFill>
                <a:srgbClr val="F26B73"/>
              </a:solidFill>
            </a:ln>
          </c:spPr>
          <c:marker>
            <c:symbol val="none"/>
          </c:marker>
          <c:dLbls>
            <c:dLbl>
              <c:idx val="27"/>
              <c:layout>
                <c:manualLayout>
                  <c:x val="5.4022981616137909E-2"/>
                  <c:y val="7.7777777777777779E-2"/>
                </c:manualLayout>
              </c:layout>
              <c:tx>
                <c:rich>
                  <a:bodyPr/>
                  <a:lstStyle/>
                  <a:p>
                    <a:r>
                      <a:rPr lang="en-US"/>
                      <a:t>&lt;1000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B79-4321-931B-8811AE4086F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Table!$B$2:$B$32</c:f>
              <c:strCache>
                <c:ptCount val="31"/>
                <c:pt idx="0">
                  <c:v>1990</c:v>
                </c:pt>
                <c:pt idx="10">
                  <c:v>2000</c:v>
                </c:pt>
                <c:pt idx="20">
                  <c:v>2010</c:v>
                </c:pt>
                <c:pt idx="30">
                  <c:v>2020</c:v>
                </c:pt>
              </c:strCache>
            </c:strRef>
          </c:cat>
          <c:val>
            <c:numRef>
              <c:f>Table!$C$2:$C$32</c:f>
              <c:numCache>
                <c:formatCode>_(* #,##0_);_(* \(#,##0\);_(* "-"??_);_(@_)</c:formatCode>
                <c:ptCount val="31"/>
                <c:pt idx="0">
                  <c:v>58</c:v>
                </c:pt>
                <c:pt idx="1">
                  <c:v>104</c:v>
                </c:pt>
                <c:pt idx="2">
                  <c:v>167</c:v>
                </c:pt>
                <c:pt idx="3">
                  <c:v>234</c:v>
                </c:pt>
                <c:pt idx="4">
                  <c:v>292</c:v>
                </c:pt>
                <c:pt idx="5">
                  <c:v>356</c:v>
                </c:pt>
                <c:pt idx="6">
                  <c:v>412</c:v>
                </c:pt>
                <c:pt idx="7">
                  <c:v>464</c:v>
                </c:pt>
                <c:pt idx="8">
                  <c:v>527</c:v>
                </c:pt>
                <c:pt idx="9">
                  <c:v>601</c:v>
                </c:pt>
                <c:pt idx="10">
                  <c:v>702</c:v>
                </c:pt>
                <c:pt idx="11">
                  <c:v>838</c:v>
                </c:pt>
                <c:pt idx="12">
                  <c:v>977</c:v>
                </c:pt>
                <c:pt idx="13">
                  <c:v>1121</c:v>
                </c:pt>
                <c:pt idx="14">
                  <c:v>1320</c:v>
                </c:pt>
                <c:pt idx="15">
                  <c:v>1566</c:v>
                </c:pt>
                <c:pt idx="16">
                  <c:v>1816</c:v>
                </c:pt>
                <c:pt idx="17">
                  <c:v>2061</c:v>
                </c:pt>
                <c:pt idx="18">
                  <c:v>2230</c:v>
                </c:pt>
                <c:pt idx="19">
                  <c:v>2300</c:v>
                </c:pt>
                <c:pt idx="20">
                  <c:v>2268</c:v>
                </c:pt>
                <c:pt idx="21">
                  <c:v>2141</c:v>
                </c:pt>
                <c:pt idx="22">
                  <c:v>2017</c:v>
                </c:pt>
                <c:pt idx="23">
                  <c:v>1798</c:v>
                </c:pt>
                <c:pt idx="24">
                  <c:v>1505</c:v>
                </c:pt>
                <c:pt idx="25">
                  <c:v>1259</c:v>
                </c:pt>
                <c:pt idx="26">
                  <c:v>1039</c:v>
                </c:pt>
                <c:pt idx="27">
                  <c:v>841</c:v>
                </c:pt>
                <c:pt idx="28">
                  <c:v>721</c:v>
                </c:pt>
                <c:pt idx="29">
                  <c:v>642</c:v>
                </c:pt>
                <c:pt idx="30">
                  <c:v>584</c:v>
                </c:pt>
              </c:numCache>
            </c:numRef>
          </c:val>
          <c:smooth val="0"/>
          <c:extLst>
            <c:ext xmlns:c16="http://schemas.microsoft.com/office/drawing/2014/chart" uri="{C3380CC4-5D6E-409C-BE32-E72D297353CC}">
              <c16:uniqueId val="{00000001-2B79-4321-931B-8811AE4086F7}"/>
            </c:ext>
          </c:extLst>
        </c:ser>
        <c:ser>
          <c:idx val="1"/>
          <c:order val="1"/>
          <c:tx>
            <c:strRef>
              <c:f>Table!$D$1</c:f>
              <c:strCache>
                <c:ptCount val="1"/>
                <c:pt idx="0">
                  <c:v> Boys 10-19 yr </c:v>
                </c:pt>
              </c:strCache>
            </c:strRef>
          </c:tx>
          <c:spPr>
            <a:ln w="38100">
              <a:solidFill>
                <a:srgbClr val="63CDF6"/>
              </a:solidFill>
            </a:ln>
          </c:spPr>
          <c:marker>
            <c:symbol val="none"/>
          </c:marker>
          <c:dLbls>
            <c:dLbl>
              <c:idx val="27"/>
              <c:layout>
                <c:manualLayout>
                  <c:x val="5.6478571689598717E-2"/>
                  <c:y val="2.2222222222222223E-2"/>
                </c:manualLayout>
              </c:layout>
              <c:tx>
                <c:rich>
                  <a:bodyPr/>
                  <a:lstStyle/>
                  <a:p>
                    <a:r>
                      <a:rPr lang="en-US"/>
                      <a:t>&lt;1000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B79-4321-931B-8811AE4086F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Table!$B$2:$B$32</c:f>
              <c:strCache>
                <c:ptCount val="31"/>
                <c:pt idx="0">
                  <c:v>1990</c:v>
                </c:pt>
                <c:pt idx="10">
                  <c:v>2000</c:v>
                </c:pt>
                <c:pt idx="20">
                  <c:v>2010</c:v>
                </c:pt>
                <c:pt idx="30">
                  <c:v>2020</c:v>
                </c:pt>
              </c:strCache>
            </c:strRef>
          </c:cat>
          <c:val>
            <c:numRef>
              <c:f>Table!$D$2:$D$32</c:f>
              <c:numCache>
                <c:formatCode>_(* #,##0_);_(* \(#,##0\);_(* "-"??_);_(@_)</c:formatCode>
                <c:ptCount val="31"/>
                <c:pt idx="0">
                  <c:v>93</c:v>
                </c:pt>
                <c:pt idx="1">
                  <c:v>197</c:v>
                </c:pt>
                <c:pt idx="2">
                  <c:v>300</c:v>
                </c:pt>
                <c:pt idx="3">
                  <c:v>371</c:v>
                </c:pt>
                <c:pt idx="4">
                  <c:v>384</c:v>
                </c:pt>
                <c:pt idx="5">
                  <c:v>370</c:v>
                </c:pt>
                <c:pt idx="6">
                  <c:v>362</c:v>
                </c:pt>
                <c:pt idx="7">
                  <c:v>370</c:v>
                </c:pt>
                <c:pt idx="8">
                  <c:v>412</c:v>
                </c:pt>
                <c:pt idx="9">
                  <c:v>480</c:v>
                </c:pt>
                <c:pt idx="10">
                  <c:v>593</c:v>
                </c:pt>
                <c:pt idx="11">
                  <c:v>756</c:v>
                </c:pt>
                <c:pt idx="12">
                  <c:v>929</c:v>
                </c:pt>
                <c:pt idx="13">
                  <c:v>1114</c:v>
                </c:pt>
                <c:pt idx="14">
                  <c:v>1360</c:v>
                </c:pt>
                <c:pt idx="15">
                  <c:v>1655</c:v>
                </c:pt>
                <c:pt idx="16">
                  <c:v>1949</c:v>
                </c:pt>
                <c:pt idx="17">
                  <c:v>2230</c:v>
                </c:pt>
                <c:pt idx="18">
                  <c:v>2442</c:v>
                </c:pt>
                <c:pt idx="19">
                  <c:v>2549</c:v>
                </c:pt>
                <c:pt idx="20">
                  <c:v>2547</c:v>
                </c:pt>
                <c:pt idx="21">
                  <c:v>2430</c:v>
                </c:pt>
                <c:pt idx="22">
                  <c:v>2311</c:v>
                </c:pt>
                <c:pt idx="23">
                  <c:v>2093</c:v>
                </c:pt>
                <c:pt idx="24">
                  <c:v>1766</c:v>
                </c:pt>
                <c:pt idx="25">
                  <c:v>1479</c:v>
                </c:pt>
                <c:pt idx="26">
                  <c:v>1213</c:v>
                </c:pt>
                <c:pt idx="27">
                  <c:v>949</c:v>
                </c:pt>
                <c:pt idx="28">
                  <c:v>775</c:v>
                </c:pt>
                <c:pt idx="29">
                  <c:v>662</c:v>
                </c:pt>
                <c:pt idx="30">
                  <c:v>577</c:v>
                </c:pt>
              </c:numCache>
            </c:numRef>
          </c:val>
          <c:smooth val="0"/>
          <c:extLst>
            <c:ext xmlns:c16="http://schemas.microsoft.com/office/drawing/2014/chart" uri="{C3380CC4-5D6E-409C-BE32-E72D297353CC}">
              <c16:uniqueId val="{00000003-2B79-4321-931B-8811AE4086F7}"/>
            </c:ext>
          </c:extLst>
        </c:ser>
        <c:dLbls>
          <c:showLegendKey val="0"/>
          <c:showVal val="0"/>
          <c:showCatName val="0"/>
          <c:showSerName val="0"/>
          <c:showPercent val="0"/>
          <c:showBubbleSize val="0"/>
        </c:dLbls>
        <c:smooth val="0"/>
        <c:axId val="135009408"/>
        <c:axId val="135010944"/>
      </c:lineChart>
      <c:catAx>
        <c:axId val="135009408"/>
        <c:scaling>
          <c:orientation val="minMax"/>
        </c:scaling>
        <c:delete val="0"/>
        <c:axPos val="b"/>
        <c:numFmt formatCode="General" sourceLinked="0"/>
        <c:majorTickMark val="none"/>
        <c:minorTickMark val="none"/>
        <c:tickLblPos val="nextTo"/>
        <c:crossAx val="135010944"/>
        <c:crosses val="autoZero"/>
        <c:auto val="1"/>
        <c:lblAlgn val="ctr"/>
        <c:lblOffset val="100"/>
        <c:noMultiLvlLbl val="0"/>
      </c:catAx>
      <c:valAx>
        <c:axId val="135010944"/>
        <c:scaling>
          <c:orientation val="minMax"/>
        </c:scaling>
        <c:delete val="0"/>
        <c:axPos val="l"/>
        <c:title>
          <c:tx>
            <c:rich>
              <a:bodyPr rot="-5400000" vert="horz"/>
              <a:lstStyle/>
              <a:p>
                <a:pPr>
                  <a:defRPr/>
                </a:pPr>
                <a:r>
                  <a:rPr lang="en-US"/>
                  <a:t>Number (estimate)</a:t>
                </a:r>
              </a:p>
            </c:rich>
          </c:tx>
          <c:overlay val="0"/>
        </c:title>
        <c:numFmt formatCode="_(* #,##0_);_(* \(#,##0\);_(* &quot;-&quot;??_);_(@_)" sourceLinked="1"/>
        <c:majorTickMark val="out"/>
        <c:minorTickMark val="none"/>
        <c:tickLblPos val="nextTo"/>
        <c:crossAx val="135009408"/>
        <c:crosses val="autoZero"/>
        <c:crossBetween val="between"/>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E1B7AE"/>
              </a:solidFill>
            </c:spPr>
            <c:extLst>
              <c:ext xmlns:c16="http://schemas.microsoft.com/office/drawing/2014/chart" uri="{C3380CC4-5D6E-409C-BE32-E72D297353CC}">
                <c16:uniqueId val="{00000001-58FC-45C1-BBDE-90620C19CAA7}"/>
              </c:ext>
            </c:extLst>
          </c:dPt>
          <c:dPt>
            <c:idx val="1"/>
            <c:invertIfNegative val="0"/>
            <c:bubble3D val="0"/>
            <c:spPr>
              <a:solidFill>
                <a:srgbClr val="F26B73"/>
              </a:solidFill>
            </c:spPr>
            <c:extLst>
              <c:ext xmlns:c16="http://schemas.microsoft.com/office/drawing/2014/chart" uri="{C3380CC4-5D6E-409C-BE32-E72D297353CC}">
                <c16:uniqueId val="{00000003-58FC-45C1-BBDE-90620C19CAA7}"/>
              </c:ext>
            </c:extLst>
          </c:dPt>
          <c:cat>
            <c:strRef>
              <c:f>Trends!$B$2:$C$2</c:f>
              <c:strCache>
                <c:ptCount val="2"/>
                <c:pt idx="0">
                  <c:v>2010</c:v>
                </c:pt>
                <c:pt idx="1">
                  <c:v>2020</c:v>
                </c:pt>
              </c:strCache>
            </c:strRef>
          </c:cat>
          <c:val>
            <c:numRef>
              <c:f>Trends!$B$3:$C$3</c:f>
              <c:numCache>
                <c:formatCode>General</c:formatCode>
                <c:ptCount val="2"/>
                <c:pt idx="0">
                  <c:v>903</c:v>
                </c:pt>
                <c:pt idx="1">
                  <c:v>2833</c:v>
                </c:pt>
              </c:numCache>
            </c:numRef>
          </c:val>
          <c:extLst>
            <c:ext xmlns:c16="http://schemas.microsoft.com/office/drawing/2014/chart" uri="{C3380CC4-5D6E-409C-BE32-E72D297353CC}">
              <c16:uniqueId val="{00000004-58FC-45C1-BBDE-90620C19CAA7}"/>
            </c:ext>
          </c:extLst>
        </c:ser>
        <c:dLbls>
          <c:showLegendKey val="0"/>
          <c:showVal val="0"/>
          <c:showCatName val="0"/>
          <c:showSerName val="0"/>
          <c:showPercent val="0"/>
          <c:showBubbleSize val="0"/>
        </c:dLbls>
        <c:gapWidth val="120"/>
        <c:axId val="222342528"/>
        <c:axId val="222344320"/>
      </c:barChart>
      <c:catAx>
        <c:axId val="222342528"/>
        <c:scaling>
          <c:orientation val="minMax"/>
        </c:scaling>
        <c:delete val="0"/>
        <c:axPos val="b"/>
        <c:numFmt formatCode="General" sourceLinked="1"/>
        <c:majorTickMark val="out"/>
        <c:minorTickMark val="none"/>
        <c:tickLblPos val="nextTo"/>
        <c:spPr>
          <a:ln>
            <a:noFill/>
          </a:ln>
        </c:spPr>
        <c:crossAx val="222344320"/>
        <c:crosses val="autoZero"/>
        <c:auto val="1"/>
        <c:lblAlgn val="ctr"/>
        <c:lblOffset val="100"/>
        <c:noMultiLvlLbl val="0"/>
      </c:catAx>
      <c:valAx>
        <c:axId val="222344320"/>
        <c:scaling>
          <c:orientation val="minMax"/>
          <c:min val="0"/>
        </c:scaling>
        <c:delete val="1"/>
        <c:axPos val="l"/>
        <c:numFmt formatCode="General" sourceLinked="1"/>
        <c:majorTickMark val="out"/>
        <c:minorTickMark val="none"/>
        <c:tickLblPos val="nextTo"/>
        <c:crossAx val="222342528"/>
        <c:crosses val="autoZero"/>
        <c:crossBetween val="between"/>
      </c:valAx>
    </c:plotArea>
    <c:plotVisOnly val="1"/>
    <c:dispBlanksAs val="gap"/>
    <c:showDLblsOverMax val="0"/>
  </c:chart>
  <c:spPr>
    <a:ln w="25400">
      <a:solidFill>
        <a:srgbClr val="F26B73"/>
      </a:solidFill>
    </a:ln>
  </c:spPr>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6ACBF6"/>
              </a:solidFill>
            </c:spPr>
            <c:extLst>
              <c:ext xmlns:c16="http://schemas.microsoft.com/office/drawing/2014/chart" uri="{C3380CC4-5D6E-409C-BE32-E72D297353CC}">
                <c16:uniqueId val="{00000001-33AF-4CEE-BF66-E6C639ADCE10}"/>
              </c:ext>
            </c:extLst>
          </c:dPt>
          <c:dPt>
            <c:idx val="1"/>
            <c:invertIfNegative val="0"/>
            <c:bubble3D val="0"/>
            <c:spPr>
              <a:solidFill>
                <a:srgbClr val="00AEEF"/>
              </a:solidFill>
            </c:spPr>
            <c:extLst>
              <c:ext xmlns:c16="http://schemas.microsoft.com/office/drawing/2014/chart" uri="{C3380CC4-5D6E-409C-BE32-E72D297353CC}">
                <c16:uniqueId val="{00000003-33AF-4CEE-BF66-E6C639ADCE10}"/>
              </c:ext>
            </c:extLst>
          </c:dPt>
          <c:cat>
            <c:strRef>
              <c:f>Trends!$L$2:$M$2</c:f>
              <c:strCache>
                <c:ptCount val="2"/>
                <c:pt idx="0">
                  <c:v>2010</c:v>
                </c:pt>
                <c:pt idx="1">
                  <c:v>2020</c:v>
                </c:pt>
              </c:strCache>
            </c:strRef>
          </c:cat>
          <c:val>
            <c:numRef>
              <c:f>Trends!$L$6:$M$6</c:f>
              <c:numCache>
                <c:formatCode>General</c:formatCode>
                <c:ptCount val="2"/>
                <c:pt idx="0">
                  <c:v>5</c:v>
                </c:pt>
                <c:pt idx="1">
                  <c:v>20</c:v>
                </c:pt>
              </c:numCache>
            </c:numRef>
          </c:val>
          <c:extLst>
            <c:ext xmlns:c16="http://schemas.microsoft.com/office/drawing/2014/chart" uri="{C3380CC4-5D6E-409C-BE32-E72D297353CC}">
              <c16:uniqueId val="{00000004-33AF-4CEE-BF66-E6C639ADCE10}"/>
            </c:ext>
          </c:extLst>
        </c:ser>
        <c:dLbls>
          <c:showLegendKey val="0"/>
          <c:showVal val="0"/>
          <c:showCatName val="0"/>
          <c:showSerName val="0"/>
          <c:showPercent val="0"/>
          <c:showBubbleSize val="0"/>
        </c:dLbls>
        <c:gapWidth val="120"/>
        <c:axId val="222385280"/>
        <c:axId val="222386816"/>
      </c:barChart>
      <c:catAx>
        <c:axId val="222385280"/>
        <c:scaling>
          <c:orientation val="minMax"/>
        </c:scaling>
        <c:delete val="0"/>
        <c:axPos val="b"/>
        <c:numFmt formatCode="General" sourceLinked="1"/>
        <c:majorTickMark val="out"/>
        <c:minorTickMark val="none"/>
        <c:tickLblPos val="nextTo"/>
        <c:spPr>
          <a:ln>
            <a:noFill/>
          </a:ln>
        </c:spPr>
        <c:crossAx val="222386816"/>
        <c:crosses val="autoZero"/>
        <c:auto val="1"/>
        <c:lblAlgn val="ctr"/>
        <c:lblOffset val="100"/>
        <c:noMultiLvlLbl val="0"/>
      </c:catAx>
      <c:valAx>
        <c:axId val="222386816"/>
        <c:scaling>
          <c:orientation val="minMax"/>
          <c:min val="0"/>
        </c:scaling>
        <c:delete val="1"/>
        <c:axPos val="l"/>
        <c:numFmt formatCode="General" sourceLinked="1"/>
        <c:majorTickMark val="out"/>
        <c:minorTickMark val="none"/>
        <c:tickLblPos val="nextTo"/>
        <c:crossAx val="222385280"/>
        <c:crosses val="autoZero"/>
        <c:crossBetween val="between"/>
      </c:valAx>
    </c:plotArea>
    <c:plotVisOnly val="1"/>
    <c:dispBlanksAs val="gap"/>
    <c:showDLblsOverMax val="0"/>
  </c:chart>
  <c:spPr>
    <a:ln w="25400">
      <a:solidFill>
        <a:srgbClr val="00B0F0"/>
      </a:solidFill>
    </a:ln>
  </c:spPr>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E1B7AE"/>
              </a:solidFill>
            </c:spPr>
            <c:extLst>
              <c:ext xmlns:c16="http://schemas.microsoft.com/office/drawing/2014/chart" uri="{C3380CC4-5D6E-409C-BE32-E72D297353CC}">
                <c16:uniqueId val="{00000001-DFB3-4ACE-A5E6-C9B8E997F36A}"/>
              </c:ext>
            </c:extLst>
          </c:dPt>
          <c:dPt>
            <c:idx val="1"/>
            <c:invertIfNegative val="0"/>
            <c:bubble3D val="0"/>
            <c:spPr>
              <a:solidFill>
                <a:srgbClr val="F26B73"/>
              </a:solidFill>
            </c:spPr>
            <c:extLst>
              <c:ext xmlns:c16="http://schemas.microsoft.com/office/drawing/2014/chart" uri="{C3380CC4-5D6E-409C-BE32-E72D297353CC}">
                <c16:uniqueId val="{00000003-DFB3-4ACE-A5E6-C9B8E997F36A}"/>
              </c:ext>
            </c:extLst>
          </c:dPt>
          <c:cat>
            <c:strRef>
              <c:f>Trends!$B$2:$C$2</c:f>
              <c:strCache>
                <c:ptCount val="2"/>
                <c:pt idx="0">
                  <c:v>2010</c:v>
                </c:pt>
                <c:pt idx="1">
                  <c:v>2020</c:v>
                </c:pt>
              </c:strCache>
            </c:strRef>
          </c:cat>
          <c:val>
            <c:numRef>
              <c:f>Trends!$B$10:$C$10</c:f>
              <c:numCache>
                <c:formatCode>General</c:formatCode>
                <c:ptCount val="2"/>
                <c:pt idx="0">
                  <c:v>6778</c:v>
                </c:pt>
                <c:pt idx="1">
                  <c:v>3376</c:v>
                </c:pt>
              </c:numCache>
            </c:numRef>
          </c:val>
          <c:extLst>
            <c:ext xmlns:c16="http://schemas.microsoft.com/office/drawing/2014/chart" uri="{C3380CC4-5D6E-409C-BE32-E72D297353CC}">
              <c16:uniqueId val="{00000004-DFB3-4ACE-A5E6-C9B8E997F36A}"/>
            </c:ext>
          </c:extLst>
        </c:ser>
        <c:dLbls>
          <c:showLegendKey val="0"/>
          <c:showVal val="0"/>
          <c:showCatName val="0"/>
          <c:showSerName val="0"/>
          <c:showPercent val="0"/>
          <c:showBubbleSize val="0"/>
        </c:dLbls>
        <c:gapWidth val="120"/>
        <c:axId val="222342528"/>
        <c:axId val="222344320"/>
      </c:barChart>
      <c:catAx>
        <c:axId val="222342528"/>
        <c:scaling>
          <c:orientation val="minMax"/>
        </c:scaling>
        <c:delete val="0"/>
        <c:axPos val="b"/>
        <c:numFmt formatCode="General" sourceLinked="1"/>
        <c:majorTickMark val="out"/>
        <c:minorTickMark val="none"/>
        <c:tickLblPos val="nextTo"/>
        <c:spPr>
          <a:ln>
            <a:noFill/>
          </a:ln>
        </c:spPr>
        <c:crossAx val="222344320"/>
        <c:crosses val="autoZero"/>
        <c:auto val="1"/>
        <c:lblAlgn val="ctr"/>
        <c:lblOffset val="100"/>
        <c:noMultiLvlLbl val="0"/>
      </c:catAx>
      <c:valAx>
        <c:axId val="222344320"/>
        <c:scaling>
          <c:orientation val="minMax"/>
          <c:min val="0"/>
        </c:scaling>
        <c:delete val="1"/>
        <c:axPos val="l"/>
        <c:numFmt formatCode="General" sourceLinked="1"/>
        <c:majorTickMark val="out"/>
        <c:minorTickMark val="none"/>
        <c:tickLblPos val="nextTo"/>
        <c:crossAx val="222342528"/>
        <c:crosses val="autoZero"/>
        <c:crossBetween val="between"/>
      </c:valAx>
    </c:plotArea>
    <c:plotVisOnly val="1"/>
    <c:dispBlanksAs val="gap"/>
    <c:showDLblsOverMax val="0"/>
  </c:chart>
  <c:spPr>
    <a:ln w="25400">
      <a:solidFill>
        <a:srgbClr val="F26B73"/>
      </a:solidFill>
    </a:ln>
  </c:spPr>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6ACBF6"/>
              </a:solidFill>
            </c:spPr>
            <c:extLst>
              <c:ext xmlns:c16="http://schemas.microsoft.com/office/drawing/2014/chart" uri="{C3380CC4-5D6E-409C-BE32-E72D297353CC}">
                <c16:uniqueId val="{00000001-34EB-45A3-9314-2D3C4533B3FF}"/>
              </c:ext>
            </c:extLst>
          </c:dPt>
          <c:dPt>
            <c:idx val="1"/>
            <c:invertIfNegative val="0"/>
            <c:bubble3D val="0"/>
            <c:spPr>
              <a:solidFill>
                <a:srgbClr val="00AEEF"/>
              </a:solidFill>
            </c:spPr>
            <c:extLst>
              <c:ext xmlns:c16="http://schemas.microsoft.com/office/drawing/2014/chart" uri="{C3380CC4-5D6E-409C-BE32-E72D297353CC}">
                <c16:uniqueId val="{00000003-34EB-45A3-9314-2D3C4533B3FF}"/>
              </c:ext>
            </c:extLst>
          </c:dPt>
          <c:cat>
            <c:strRef>
              <c:f>Trends!$L$2:$M$2</c:f>
              <c:strCache>
                <c:ptCount val="2"/>
                <c:pt idx="0">
                  <c:v>2010</c:v>
                </c:pt>
                <c:pt idx="1">
                  <c:v>2020</c:v>
                </c:pt>
              </c:strCache>
            </c:strRef>
          </c:cat>
          <c:val>
            <c:numRef>
              <c:f>Trends!$L$9:$M$9</c:f>
              <c:numCache>
                <c:formatCode>General</c:formatCode>
                <c:ptCount val="2"/>
                <c:pt idx="0">
                  <c:v>80</c:v>
                </c:pt>
                <c:pt idx="1">
                  <c:v>193</c:v>
                </c:pt>
              </c:numCache>
            </c:numRef>
          </c:val>
          <c:extLst>
            <c:ext xmlns:c16="http://schemas.microsoft.com/office/drawing/2014/chart" uri="{C3380CC4-5D6E-409C-BE32-E72D297353CC}">
              <c16:uniqueId val="{00000004-34EB-45A3-9314-2D3C4533B3FF}"/>
            </c:ext>
          </c:extLst>
        </c:ser>
        <c:dLbls>
          <c:showLegendKey val="0"/>
          <c:showVal val="0"/>
          <c:showCatName val="0"/>
          <c:showSerName val="0"/>
          <c:showPercent val="0"/>
          <c:showBubbleSize val="0"/>
        </c:dLbls>
        <c:gapWidth val="120"/>
        <c:axId val="222385280"/>
        <c:axId val="222386816"/>
      </c:barChart>
      <c:catAx>
        <c:axId val="222385280"/>
        <c:scaling>
          <c:orientation val="minMax"/>
        </c:scaling>
        <c:delete val="0"/>
        <c:axPos val="b"/>
        <c:numFmt formatCode="General" sourceLinked="1"/>
        <c:majorTickMark val="out"/>
        <c:minorTickMark val="none"/>
        <c:tickLblPos val="nextTo"/>
        <c:spPr>
          <a:ln>
            <a:noFill/>
          </a:ln>
        </c:spPr>
        <c:crossAx val="222386816"/>
        <c:crosses val="autoZero"/>
        <c:auto val="1"/>
        <c:lblAlgn val="ctr"/>
        <c:lblOffset val="100"/>
        <c:noMultiLvlLbl val="0"/>
      </c:catAx>
      <c:valAx>
        <c:axId val="222386816"/>
        <c:scaling>
          <c:orientation val="minMax"/>
          <c:min val="0"/>
        </c:scaling>
        <c:delete val="1"/>
        <c:axPos val="l"/>
        <c:numFmt formatCode="General" sourceLinked="1"/>
        <c:majorTickMark val="out"/>
        <c:minorTickMark val="none"/>
        <c:tickLblPos val="nextTo"/>
        <c:crossAx val="222385280"/>
        <c:crosses val="autoZero"/>
        <c:crossBetween val="between"/>
      </c:valAx>
    </c:plotArea>
    <c:plotVisOnly val="1"/>
    <c:dispBlanksAs val="gap"/>
    <c:showDLblsOverMax val="0"/>
  </c:chart>
  <c:spPr>
    <a:ln w="25400">
      <a:solidFill>
        <a:srgbClr val="00B0F0"/>
      </a:solidFill>
    </a:ln>
  </c:spPr>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E1B7AE"/>
              </a:solidFill>
            </c:spPr>
            <c:extLst>
              <c:ext xmlns:c16="http://schemas.microsoft.com/office/drawing/2014/chart" uri="{C3380CC4-5D6E-409C-BE32-E72D297353CC}">
                <c16:uniqueId val="{00000001-F430-4FB9-A169-FEEAAAD2F826}"/>
              </c:ext>
            </c:extLst>
          </c:dPt>
          <c:dPt>
            <c:idx val="1"/>
            <c:invertIfNegative val="0"/>
            <c:bubble3D val="0"/>
            <c:spPr>
              <a:solidFill>
                <a:srgbClr val="F26B73"/>
              </a:solidFill>
            </c:spPr>
            <c:extLst>
              <c:ext xmlns:c16="http://schemas.microsoft.com/office/drawing/2014/chart" uri="{C3380CC4-5D6E-409C-BE32-E72D297353CC}">
                <c16:uniqueId val="{00000003-F430-4FB9-A169-FEEAAAD2F826}"/>
              </c:ext>
            </c:extLst>
          </c:dPt>
          <c:cat>
            <c:strRef>
              <c:f>Trends!$B$2:$C$2</c:f>
              <c:strCache>
                <c:ptCount val="2"/>
                <c:pt idx="0">
                  <c:v>2010</c:v>
                </c:pt>
                <c:pt idx="1">
                  <c:v>2020</c:v>
                </c:pt>
              </c:strCache>
            </c:strRef>
          </c:cat>
          <c:val>
            <c:numRef>
              <c:f>Trends!$B$12:$C$12</c:f>
              <c:numCache>
                <c:formatCode>General</c:formatCode>
                <c:ptCount val="2"/>
                <c:pt idx="0">
                  <c:v>132</c:v>
                </c:pt>
                <c:pt idx="1">
                  <c:v>89</c:v>
                </c:pt>
              </c:numCache>
            </c:numRef>
          </c:val>
          <c:extLst>
            <c:ext xmlns:c16="http://schemas.microsoft.com/office/drawing/2014/chart" uri="{C3380CC4-5D6E-409C-BE32-E72D297353CC}">
              <c16:uniqueId val="{00000004-F430-4FB9-A169-FEEAAAD2F826}"/>
            </c:ext>
          </c:extLst>
        </c:ser>
        <c:dLbls>
          <c:showLegendKey val="0"/>
          <c:showVal val="0"/>
          <c:showCatName val="0"/>
          <c:showSerName val="0"/>
          <c:showPercent val="0"/>
          <c:showBubbleSize val="0"/>
        </c:dLbls>
        <c:gapWidth val="120"/>
        <c:axId val="222342528"/>
        <c:axId val="222344320"/>
      </c:barChart>
      <c:catAx>
        <c:axId val="222342528"/>
        <c:scaling>
          <c:orientation val="minMax"/>
        </c:scaling>
        <c:delete val="0"/>
        <c:axPos val="b"/>
        <c:numFmt formatCode="General" sourceLinked="1"/>
        <c:majorTickMark val="out"/>
        <c:minorTickMark val="none"/>
        <c:tickLblPos val="nextTo"/>
        <c:spPr>
          <a:ln>
            <a:noFill/>
          </a:ln>
        </c:spPr>
        <c:crossAx val="222344320"/>
        <c:crosses val="autoZero"/>
        <c:auto val="1"/>
        <c:lblAlgn val="ctr"/>
        <c:lblOffset val="100"/>
        <c:noMultiLvlLbl val="0"/>
      </c:catAx>
      <c:valAx>
        <c:axId val="222344320"/>
        <c:scaling>
          <c:orientation val="minMax"/>
          <c:min val="0"/>
        </c:scaling>
        <c:delete val="1"/>
        <c:axPos val="l"/>
        <c:numFmt formatCode="General" sourceLinked="1"/>
        <c:majorTickMark val="out"/>
        <c:minorTickMark val="none"/>
        <c:tickLblPos val="nextTo"/>
        <c:crossAx val="222342528"/>
        <c:crosses val="autoZero"/>
        <c:crossBetween val="between"/>
      </c:valAx>
    </c:plotArea>
    <c:plotVisOnly val="1"/>
    <c:dispBlanksAs val="gap"/>
    <c:showDLblsOverMax val="0"/>
  </c:chart>
  <c:spPr>
    <a:ln w="25400">
      <a:solidFill>
        <a:srgbClr val="F26B73"/>
      </a:solidFill>
    </a:ln>
  </c:spPr>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6ACBF6"/>
              </a:solidFill>
            </c:spPr>
            <c:extLst>
              <c:ext xmlns:c16="http://schemas.microsoft.com/office/drawing/2014/chart" uri="{C3380CC4-5D6E-409C-BE32-E72D297353CC}">
                <c16:uniqueId val="{00000001-7B76-4216-BF1C-F5DF29D08891}"/>
              </c:ext>
            </c:extLst>
          </c:dPt>
          <c:dPt>
            <c:idx val="1"/>
            <c:invertIfNegative val="0"/>
            <c:bubble3D val="0"/>
            <c:spPr>
              <a:solidFill>
                <a:srgbClr val="00AEEF"/>
              </a:solidFill>
            </c:spPr>
            <c:extLst>
              <c:ext xmlns:c16="http://schemas.microsoft.com/office/drawing/2014/chart" uri="{C3380CC4-5D6E-409C-BE32-E72D297353CC}">
                <c16:uniqueId val="{00000003-7B76-4216-BF1C-F5DF29D08891}"/>
              </c:ext>
            </c:extLst>
          </c:dPt>
          <c:cat>
            <c:strRef>
              <c:f>Trends!$L$2:$M$2</c:f>
              <c:strCache>
                <c:ptCount val="2"/>
                <c:pt idx="0">
                  <c:v>2010</c:v>
                </c:pt>
                <c:pt idx="1">
                  <c:v>2020</c:v>
                </c:pt>
              </c:strCache>
            </c:strRef>
          </c:cat>
          <c:val>
            <c:numRef>
              <c:f>Trends!$L$8:$M$8</c:f>
              <c:numCache>
                <c:formatCode>General</c:formatCode>
                <c:ptCount val="2"/>
                <c:pt idx="0">
                  <c:v>3</c:v>
                </c:pt>
                <c:pt idx="1">
                  <c:v>4</c:v>
                </c:pt>
              </c:numCache>
            </c:numRef>
          </c:val>
          <c:extLst>
            <c:ext xmlns:c16="http://schemas.microsoft.com/office/drawing/2014/chart" uri="{C3380CC4-5D6E-409C-BE32-E72D297353CC}">
              <c16:uniqueId val="{00000004-7B76-4216-BF1C-F5DF29D08891}"/>
            </c:ext>
          </c:extLst>
        </c:ser>
        <c:dLbls>
          <c:showLegendKey val="0"/>
          <c:showVal val="0"/>
          <c:showCatName val="0"/>
          <c:showSerName val="0"/>
          <c:showPercent val="0"/>
          <c:showBubbleSize val="0"/>
        </c:dLbls>
        <c:gapWidth val="120"/>
        <c:axId val="222385280"/>
        <c:axId val="222386816"/>
      </c:barChart>
      <c:catAx>
        <c:axId val="222385280"/>
        <c:scaling>
          <c:orientation val="minMax"/>
        </c:scaling>
        <c:delete val="0"/>
        <c:axPos val="b"/>
        <c:numFmt formatCode="General" sourceLinked="1"/>
        <c:majorTickMark val="out"/>
        <c:minorTickMark val="none"/>
        <c:tickLblPos val="nextTo"/>
        <c:spPr>
          <a:ln>
            <a:noFill/>
          </a:ln>
        </c:spPr>
        <c:crossAx val="222386816"/>
        <c:crosses val="autoZero"/>
        <c:auto val="1"/>
        <c:lblAlgn val="ctr"/>
        <c:lblOffset val="100"/>
        <c:noMultiLvlLbl val="0"/>
      </c:catAx>
      <c:valAx>
        <c:axId val="222386816"/>
        <c:scaling>
          <c:orientation val="minMax"/>
          <c:min val="0"/>
        </c:scaling>
        <c:delete val="1"/>
        <c:axPos val="l"/>
        <c:numFmt formatCode="General" sourceLinked="1"/>
        <c:majorTickMark val="out"/>
        <c:minorTickMark val="none"/>
        <c:tickLblPos val="nextTo"/>
        <c:crossAx val="222385280"/>
        <c:crosses val="autoZero"/>
        <c:crossBetween val="between"/>
      </c:valAx>
    </c:plotArea>
    <c:plotVisOnly val="1"/>
    <c:dispBlanksAs val="gap"/>
    <c:showDLblsOverMax val="0"/>
  </c:chart>
  <c:spPr>
    <a:ln w="25400">
      <a:solidFill>
        <a:srgbClr val="00B0F0"/>
      </a:solidFill>
    </a:ln>
  </c:spPr>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E1B7AE"/>
              </a:solidFill>
            </c:spPr>
            <c:extLst>
              <c:ext xmlns:c16="http://schemas.microsoft.com/office/drawing/2014/chart" uri="{C3380CC4-5D6E-409C-BE32-E72D297353CC}">
                <c16:uniqueId val="{00000001-E90B-44C0-A84F-0FC8DED4982A}"/>
              </c:ext>
            </c:extLst>
          </c:dPt>
          <c:dPt>
            <c:idx val="1"/>
            <c:invertIfNegative val="0"/>
            <c:bubble3D val="0"/>
            <c:spPr>
              <a:solidFill>
                <a:srgbClr val="F26B73"/>
              </a:solidFill>
            </c:spPr>
            <c:extLst>
              <c:ext xmlns:c16="http://schemas.microsoft.com/office/drawing/2014/chart" uri="{C3380CC4-5D6E-409C-BE32-E72D297353CC}">
                <c16:uniqueId val="{00000003-E90B-44C0-A84F-0FC8DED4982A}"/>
              </c:ext>
            </c:extLst>
          </c:dPt>
          <c:cat>
            <c:strRef>
              <c:f>Trends!$B$2:$C$2</c:f>
              <c:strCache>
                <c:ptCount val="2"/>
                <c:pt idx="0">
                  <c:v>2010</c:v>
                </c:pt>
                <c:pt idx="1">
                  <c:v>2020</c:v>
                </c:pt>
              </c:strCache>
            </c:strRef>
          </c:cat>
          <c:val>
            <c:numRef>
              <c:f>Trends!$B$13:$C$13</c:f>
              <c:numCache>
                <c:formatCode>General</c:formatCode>
                <c:ptCount val="2"/>
                <c:pt idx="0">
                  <c:v>2332</c:v>
                </c:pt>
                <c:pt idx="1">
                  <c:v>938</c:v>
                </c:pt>
              </c:numCache>
            </c:numRef>
          </c:val>
          <c:extLst>
            <c:ext xmlns:c16="http://schemas.microsoft.com/office/drawing/2014/chart" uri="{C3380CC4-5D6E-409C-BE32-E72D297353CC}">
              <c16:uniqueId val="{00000004-E90B-44C0-A84F-0FC8DED4982A}"/>
            </c:ext>
          </c:extLst>
        </c:ser>
        <c:dLbls>
          <c:showLegendKey val="0"/>
          <c:showVal val="0"/>
          <c:showCatName val="0"/>
          <c:showSerName val="0"/>
          <c:showPercent val="0"/>
          <c:showBubbleSize val="0"/>
        </c:dLbls>
        <c:gapWidth val="120"/>
        <c:axId val="222342528"/>
        <c:axId val="222344320"/>
      </c:barChart>
      <c:catAx>
        <c:axId val="222342528"/>
        <c:scaling>
          <c:orientation val="minMax"/>
        </c:scaling>
        <c:delete val="0"/>
        <c:axPos val="b"/>
        <c:numFmt formatCode="General" sourceLinked="1"/>
        <c:majorTickMark val="out"/>
        <c:minorTickMark val="none"/>
        <c:tickLblPos val="nextTo"/>
        <c:spPr>
          <a:ln>
            <a:noFill/>
          </a:ln>
        </c:spPr>
        <c:crossAx val="222344320"/>
        <c:crosses val="autoZero"/>
        <c:auto val="1"/>
        <c:lblAlgn val="ctr"/>
        <c:lblOffset val="100"/>
        <c:noMultiLvlLbl val="0"/>
      </c:catAx>
      <c:valAx>
        <c:axId val="222344320"/>
        <c:scaling>
          <c:orientation val="minMax"/>
          <c:min val="0"/>
        </c:scaling>
        <c:delete val="1"/>
        <c:axPos val="l"/>
        <c:numFmt formatCode="General" sourceLinked="1"/>
        <c:majorTickMark val="out"/>
        <c:minorTickMark val="none"/>
        <c:tickLblPos val="nextTo"/>
        <c:crossAx val="222342528"/>
        <c:crosses val="autoZero"/>
        <c:crossBetween val="between"/>
      </c:valAx>
    </c:plotArea>
    <c:plotVisOnly val="1"/>
    <c:dispBlanksAs val="gap"/>
    <c:showDLblsOverMax val="0"/>
  </c:chart>
  <c:spPr>
    <a:ln w="25400">
      <a:solidFill>
        <a:srgbClr val="F26B73"/>
      </a:solidFill>
    </a:ln>
  </c:spPr>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51533111088209"/>
          <c:y val="7.2308555772443023E-2"/>
          <c:w val="0.64255284651464917"/>
          <c:h val="0.69997955518718069"/>
        </c:manualLayout>
      </c:layout>
      <c:lineChart>
        <c:grouping val="standard"/>
        <c:varyColors val="0"/>
        <c:ser>
          <c:idx val="0"/>
          <c:order val="0"/>
          <c:tx>
            <c:strRef>
              <c:f>'NI targets_All age and children'!$B$2</c:f>
              <c:strCache>
                <c:ptCount val="1"/>
                <c:pt idx="0">
                  <c:v>New HIV infections (Adolescents 10-19 years)</c:v>
                </c:pt>
              </c:strCache>
            </c:strRef>
          </c:tx>
          <c:spPr>
            <a:ln w="38100">
              <a:solidFill>
                <a:srgbClr val="00CCFF"/>
              </a:solidFill>
            </a:ln>
          </c:spPr>
          <c:marker>
            <c:symbol val="none"/>
          </c:marker>
          <c:dPt>
            <c:idx val="10"/>
            <c:marker>
              <c:symbol val="circle"/>
              <c:size val="14"/>
              <c:spPr>
                <a:solidFill>
                  <a:srgbClr val="63CDF6"/>
                </a:solidFill>
                <a:ln>
                  <a:noFill/>
                </a:ln>
              </c:spPr>
            </c:marker>
            <c:bubble3D val="0"/>
            <c:spPr>
              <a:ln w="38100">
                <a:solidFill>
                  <a:srgbClr val="63CDF6"/>
                </a:solidFill>
              </a:ln>
            </c:spPr>
            <c:extLst>
              <c:ext xmlns:c16="http://schemas.microsoft.com/office/drawing/2014/chart" uri="{C3380CC4-5D6E-409C-BE32-E72D297353CC}">
                <c16:uniqueId val="{00000001-6E21-4795-A4DC-E1D476E00AF6}"/>
              </c:ext>
            </c:extLst>
          </c:dPt>
          <c:dPt>
            <c:idx val="20"/>
            <c:marker>
              <c:symbol val="circle"/>
              <c:size val="13"/>
              <c:spPr>
                <a:solidFill>
                  <a:srgbClr val="63CDF6"/>
                </a:solidFill>
                <a:ln>
                  <a:noFill/>
                </a:ln>
              </c:spPr>
            </c:marker>
            <c:bubble3D val="0"/>
            <c:extLst>
              <c:ext xmlns:c16="http://schemas.microsoft.com/office/drawing/2014/chart" uri="{C3380CC4-5D6E-409C-BE32-E72D297353CC}">
                <c16:uniqueId val="{00000002-6E21-4795-A4DC-E1D476E00AF6}"/>
              </c:ext>
            </c:extLst>
          </c:dPt>
          <c:cat>
            <c:numRef>
              <c:f>'NI targets_All age and children'!$A$3:$A$23</c:f>
              <c:numCache>
                <c:formatCode>General</c:formatCode>
                <c:ptCount val="21"/>
                <c:pt idx="0">
                  <c:v>2000</c:v>
                </c:pt>
                <c:pt idx="5">
                  <c:v>2005</c:v>
                </c:pt>
                <c:pt idx="10">
                  <c:v>2010</c:v>
                </c:pt>
                <c:pt idx="15">
                  <c:v>2015</c:v>
                </c:pt>
                <c:pt idx="20">
                  <c:v>2020</c:v>
                </c:pt>
              </c:numCache>
            </c:numRef>
          </c:cat>
          <c:val>
            <c:numRef>
              <c:f>'NI targets_All age and children'!$B$3:$B$23</c:f>
              <c:numCache>
                <c:formatCode>General</c:formatCode>
                <c:ptCount val="21"/>
                <c:pt idx="0">
                  <c:v>46748</c:v>
                </c:pt>
                <c:pt idx="1">
                  <c:v>42053</c:v>
                </c:pt>
                <c:pt idx="2">
                  <c:v>39552</c:v>
                </c:pt>
                <c:pt idx="3">
                  <c:v>36316</c:v>
                </c:pt>
                <c:pt idx="4">
                  <c:v>33948</c:v>
                </c:pt>
                <c:pt idx="5">
                  <c:v>32583</c:v>
                </c:pt>
                <c:pt idx="6">
                  <c:v>30732</c:v>
                </c:pt>
                <c:pt idx="7">
                  <c:v>29200</c:v>
                </c:pt>
                <c:pt idx="8">
                  <c:v>27221</c:v>
                </c:pt>
                <c:pt idx="9">
                  <c:v>26180</c:v>
                </c:pt>
                <c:pt idx="10">
                  <c:v>25349</c:v>
                </c:pt>
                <c:pt idx="11">
                  <c:v>24328</c:v>
                </c:pt>
                <c:pt idx="12">
                  <c:v>23555</c:v>
                </c:pt>
                <c:pt idx="13">
                  <c:v>22619</c:v>
                </c:pt>
                <c:pt idx="14">
                  <c:v>21644</c:v>
                </c:pt>
                <c:pt idx="15">
                  <c:v>20704</c:v>
                </c:pt>
                <c:pt idx="16">
                  <c:v>19671</c:v>
                </c:pt>
                <c:pt idx="17">
                  <c:v>18872</c:v>
                </c:pt>
                <c:pt idx="18">
                  <c:v>18184</c:v>
                </c:pt>
                <c:pt idx="19">
                  <c:v>17442</c:v>
                </c:pt>
                <c:pt idx="20">
                  <c:v>17043</c:v>
                </c:pt>
              </c:numCache>
            </c:numRef>
          </c:val>
          <c:smooth val="0"/>
          <c:extLst>
            <c:ext xmlns:c16="http://schemas.microsoft.com/office/drawing/2014/chart" uri="{C3380CC4-5D6E-409C-BE32-E72D297353CC}">
              <c16:uniqueId val="{00000003-6E21-4795-A4DC-E1D476E00AF6}"/>
            </c:ext>
          </c:extLst>
        </c:ser>
        <c:ser>
          <c:idx val="1"/>
          <c:order val="1"/>
          <c:tx>
            <c:strRef>
              <c:f>'NI targets_All age and children'!$C$2</c:f>
              <c:strCache>
                <c:ptCount val="1"/>
                <c:pt idx="0">
                  <c:v>Trend to 2020 Fast-track target *</c:v>
                </c:pt>
              </c:strCache>
            </c:strRef>
          </c:tx>
          <c:spPr>
            <a:ln w="31750">
              <a:solidFill>
                <a:srgbClr val="33CCCC"/>
              </a:solidFill>
              <a:prstDash val="sysDash"/>
            </a:ln>
          </c:spPr>
          <c:marker>
            <c:symbol val="none"/>
          </c:marker>
          <c:dPt>
            <c:idx val="16"/>
            <c:bubble3D val="0"/>
            <c:extLst>
              <c:ext xmlns:c16="http://schemas.microsoft.com/office/drawing/2014/chart" uri="{C3380CC4-5D6E-409C-BE32-E72D297353CC}">
                <c16:uniqueId val="{00000004-6E21-4795-A4DC-E1D476E00AF6}"/>
              </c:ext>
            </c:extLst>
          </c:dPt>
          <c:dPt>
            <c:idx val="19"/>
            <c:bubble3D val="0"/>
            <c:extLst>
              <c:ext xmlns:c16="http://schemas.microsoft.com/office/drawing/2014/chart" uri="{C3380CC4-5D6E-409C-BE32-E72D297353CC}">
                <c16:uniqueId val="{00000005-6E21-4795-A4DC-E1D476E00AF6}"/>
              </c:ext>
            </c:extLst>
          </c:dPt>
          <c:dPt>
            <c:idx val="20"/>
            <c:marker>
              <c:symbol val="circle"/>
              <c:size val="13"/>
              <c:spPr>
                <a:solidFill>
                  <a:srgbClr val="00A99A"/>
                </a:solidFill>
                <a:ln>
                  <a:solidFill>
                    <a:srgbClr val="00A99A"/>
                  </a:solidFill>
                </a:ln>
              </c:spPr>
            </c:marker>
            <c:bubble3D val="0"/>
            <c:spPr>
              <a:ln w="31750">
                <a:solidFill>
                  <a:srgbClr val="00A99A"/>
                </a:solidFill>
                <a:prstDash val="sysDash"/>
              </a:ln>
            </c:spPr>
            <c:extLst>
              <c:ext xmlns:c16="http://schemas.microsoft.com/office/drawing/2014/chart" uri="{C3380CC4-5D6E-409C-BE32-E72D297353CC}">
                <c16:uniqueId val="{00000006-6E21-4795-A4DC-E1D476E00AF6}"/>
              </c:ext>
            </c:extLst>
          </c:dPt>
          <c:cat>
            <c:numRef>
              <c:f>'NI targets_All age and children'!$A$3:$A$23</c:f>
              <c:numCache>
                <c:formatCode>General</c:formatCode>
                <c:ptCount val="21"/>
                <c:pt idx="0">
                  <c:v>2000</c:v>
                </c:pt>
                <c:pt idx="5">
                  <c:v>2005</c:v>
                </c:pt>
                <c:pt idx="10">
                  <c:v>2010</c:v>
                </c:pt>
                <c:pt idx="15">
                  <c:v>2015</c:v>
                </c:pt>
                <c:pt idx="20">
                  <c:v>2020</c:v>
                </c:pt>
              </c:numCache>
            </c:numRef>
          </c:cat>
          <c:val>
            <c:numRef>
              <c:f>'NI targets_All age and children'!$C$3:$C$23</c:f>
              <c:numCache>
                <c:formatCode>General</c:formatCode>
                <c:ptCount val="21"/>
                <c:pt idx="10">
                  <c:v>25348.999999999996</c:v>
                </c:pt>
                <c:pt idx="11">
                  <c:v>23447.824999999997</c:v>
                </c:pt>
                <c:pt idx="12">
                  <c:v>21546.649999999998</c:v>
                </c:pt>
                <c:pt idx="13">
                  <c:v>19645.474999999999</c:v>
                </c:pt>
                <c:pt idx="14">
                  <c:v>17744.299999999996</c:v>
                </c:pt>
                <c:pt idx="15">
                  <c:v>15843.124999999998</c:v>
                </c:pt>
                <c:pt idx="16">
                  <c:v>13941.949999999999</c:v>
                </c:pt>
                <c:pt idx="17">
                  <c:v>12040.775</c:v>
                </c:pt>
                <c:pt idx="18">
                  <c:v>10139.599999999999</c:v>
                </c:pt>
                <c:pt idx="19">
                  <c:v>8238.4249999999993</c:v>
                </c:pt>
                <c:pt idx="20">
                  <c:v>6337.25</c:v>
                </c:pt>
              </c:numCache>
            </c:numRef>
          </c:val>
          <c:smooth val="0"/>
          <c:extLst>
            <c:ext xmlns:c16="http://schemas.microsoft.com/office/drawing/2014/chart" uri="{C3380CC4-5D6E-409C-BE32-E72D297353CC}">
              <c16:uniqueId val="{00000007-6E21-4795-A4DC-E1D476E00AF6}"/>
            </c:ext>
          </c:extLst>
        </c:ser>
        <c:dLbls>
          <c:showLegendKey val="0"/>
          <c:showVal val="0"/>
          <c:showCatName val="0"/>
          <c:showSerName val="0"/>
          <c:showPercent val="0"/>
          <c:showBubbleSize val="0"/>
        </c:dLbls>
        <c:smooth val="0"/>
        <c:axId val="271267712"/>
        <c:axId val="271269248"/>
      </c:lineChart>
      <c:catAx>
        <c:axId val="271267712"/>
        <c:scaling>
          <c:orientation val="minMax"/>
        </c:scaling>
        <c:delete val="0"/>
        <c:axPos val="b"/>
        <c:majorGridlines>
          <c:spPr>
            <a:ln w="12700">
              <a:solidFill>
                <a:srgbClr val="D1E8FF"/>
              </a:solidFill>
              <a:prstDash val="sysDot"/>
            </a:ln>
          </c:spPr>
        </c:majorGridlines>
        <c:numFmt formatCode="General" sourceLinked="0"/>
        <c:majorTickMark val="out"/>
        <c:minorTickMark val="none"/>
        <c:tickLblPos val="nextTo"/>
        <c:spPr>
          <a:ln>
            <a:noFill/>
          </a:ln>
        </c:spPr>
        <c:crossAx val="271269248"/>
        <c:crosses val="autoZero"/>
        <c:auto val="1"/>
        <c:lblAlgn val="ctr"/>
        <c:lblOffset val="100"/>
        <c:tickLblSkip val="5"/>
        <c:tickMarkSkip val="5"/>
        <c:noMultiLvlLbl val="0"/>
      </c:catAx>
      <c:valAx>
        <c:axId val="271269248"/>
        <c:scaling>
          <c:orientation val="minMax"/>
        </c:scaling>
        <c:delete val="0"/>
        <c:axPos val="l"/>
        <c:majorGridlines>
          <c:spPr>
            <a:ln w="12700">
              <a:solidFill>
                <a:srgbClr val="D1E8FF"/>
              </a:solidFill>
              <a:prstDash val="sysDot"/>
            </a:ln>
          </c:spPr>
        </c:majorGridlines>
        <c:title>
          <c:tx>
            <c:rich>
              <a:bodyPr rot="-5400000" vert="horz"/>
              <a:lstStyle/>
              <a:p>
                <a:pPr>
                  <a:defRPr/>
                </a:pPr>
                <a:r>
                  <a:rPr lang="en-GB" dirty="0"/>
                  <a:t>Number (Estimate)</a:t>
                </a:r>
              </a:p>
            </c:rich>
          </c:tx>
          <c:layout>
            <c:manualLayout>
              <c:xMode val="edge"/>
              <c:yMode val="edge"/>
              <c:x val="4.9759908030419181E-3"/>
              <c:y val="0.28957930387883696"/>
            </c:manualLayout>
          </c:layout>
          <c:overlay val="0"/>
        </c:title>
        <c:numFmt formatCode="General" sourceLinked="1"/>
        <c:majorTickMark val="out"/>
        <c:minorTickMark val="none"/>
        <c:tickLblPos val="nextTo"/>
        <c:spPr>
          <a:ln>
            <a:noFill/>
          </a:ln>
        </c:spPr>
        <c:crossAx val="271267712"/>
        <c:crosses val="autoZero"/>
        <c:crossBetween val="midCat"/>
        <c:majorUnit val="10000"/>
      </c:valAx>
    </c:plotArea>
    <c:legend>
      <c:legendPos val="b"/>
      <c:layout>
        <c:manualLayout>
          <c:xMode val="edge"/>
          <c:yMode val="edge"/>
          <c:x val="8.2757674329693373E-3"/>
          <c:y val="0.90304378526963514"/>
          <c:w val="0.72715696632662541"/>
          <c:h val="5.9361620817353494E-2"/>
        </c:manualLayout>
      </c:layout>
      <c:overlay val="0"/>
      <c:txPr>
        <a:bodyPr/>
        <a:lstStyle/>
        <a:p>
          <a:pPr>
            <a:defRPr sz="1200"/>
          </a:pPr>
          <a:endParaRPr lang="en-US"/>
        </a:p>
      </c:txPr>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6ACBF6"/>
              </a:solidFill>
            </c:spPr>
            <c:extLst>
              <c:ext xmlns:c16="http://schemas.microsoft.com/office/drawing/2014/chart" uri="{C3380CC4-5D6E-409C-BE32-E72D297353CC}">
                <c16:uniqueId val="{00000001-E51C-4F2C-AC88-2F74BE9A0B87}"/>
              </c:ext>
            </c:extLst>
          </c:dPt>
          <c:dPt>
            <c:idx val="1"/>
            <c:invertIfNegative val="0"/>
            <c:bubble3D val="0"/>
            <c:spPr>
              <a:solidFill>
                <a:srgbClr val="00AEEF"/>
              </a:solidFill>
            </c:spPr>
            <c:extLst>
              <c:ext xmlns:c16="http://schemas.microsoft.com/office/drawing/2014/chart" uri="{C3380CC4-5D6E-409C-BE32-E72D297353CC}">
                <c16:uniqueId val="{00000003-E51C-4F2C-AC88-2F74BE9A0B87}"/>
              </c:ext>
            </c:extLst>
          </c:dPt>
          <c:cat>
            <c:strRef>
              <c:f>Trends!$L$2:$M$2</c:f>
              <c:strCache>
                <c:ptCount val="2"/>
                <c:pt idx="0">
                  <c:v>2010</c:v>
                </c:pt>
                <c:pt idx="1">
                  <c:v>2020</c:v>
                </c:pt>
              </c:strCache>
            </c:strRef>
          </c:cat>
          <c:val>
            <c:numRef>
              <c:f>Trends!$L$13:$M$13</c:f>
              <c:numCache>
                <c:formatCode>General</c:formatCode>
                <c:ptCount val="2"/>
                <c:pt idx="0">
                  <c:v>456</c:v>
                </c:pt>
                <c:pt idx="1">
                  <c:v>105</c:v>
                </c:pt>
              </c:numCache>
            </c:numRef>
          </c:val>
          <c:extLst>
            <c:ext xmlns:c16="http://schemas.microsoft.com/office/drawing/2014/chart" uri="{C3380CC4-5D6E-409C-BE32-E72D297353CC}">
              <c16:uniqueId val="{00000004-E51C-4F2C-AC88-2F74BE9A0B87}"/>
            </c:ext>
          </c:extLst>
        </c:ser>
        <c:dLbls>
          <c:showLegendKey val="0"/>
          <c:showVal val="0"/>
          <c:showCatName val="0"/>
          <c:showSerName val="0"/>
          <c:showPercent val="0"/>
          <c:showBubbleSize val="0"/>
        </c:dLbls>
        <c:gapWidth val="120"/>
        <c:axId val="222385280"/>
        <c:axId val="222386816"/>
      </c:barChart>
      <c:catAx>
        <c:axId val="222385280"/>
        <c:scaling>
          <c:orientation val="minMax"/>
        </c:scaling>
        <c:delete val="0"/>
        <c:axPos val="b"/>
        <c:numFmt formatCode="General" sourceLinked="1"/>
        <c:majorTickMark val="out"/>
        <c:minorTickMark val="none"/>
        <c:tickLblPos val="nextTo"/>
        <c:spPr>
          <a:ln>
            <a:noFill/>
          </a:ln>
        </c:spPr>
        <c:crossAx val="222386816"/>
        <c:crosses val="autoZero"/>
        <c:auto val="1"/>
        <c:lblAlgn val="ctr"/>
        <c:lblOffset val="100"/>
        <c:noMultiLvlLbl val="0"/>
      </c:catAx>
      <c:valAx>
        <c:axId val="222386816"/>
        <c:scaling>
          <c:orientation val="minMax"/>
          <c:min val="0"/>
        </c:scaling>
        <c:delete val="1"/>
        <c:axPos val="l"/>
        <c:numFmt formatCode="General" sourceLinked="1"/>
        <c:majorTickMark val="out"/>
        <c:minorTickMark val="none"/>
        <c:tickLblPos val="nextTo"/>
        <c:crossAx val="222385280"/>
        <c:crosses val="autoZero"/>
        <c:crossBetween val="between"/>
      </c:valAx>
    </c:plotArea>
    <c:plotVisOnly val="1"/>
    <c:dispBlanksAs val="gap"/>
    <c:showDLblsOverMax val="0"/>
  </c:chart>
  <c:spPr>
    <a:ln w="25400">
      <a:solidFill>
        <a:srgbClr val="00B0F0"/>
      </a:solidFill>
    </a:ln>
  </c:spPr>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E1B7AE"/>
              </a:solidFill>
            </c:spPr>
            <c:extLst>
              <c:ext xmlns:c16="http://schemas.microsoft.com/office/drawing/2014/chart" uri="{C3380CC4-5D6E-409C-BE32-E72D297353CC}">
                <c16:uniqueId val="{00000001-73D0-49B8-9E86-FB4DD147ACFB}"/>
              </c:ext>
            </c:extLst>
          </c:dPt>
          <c:dPt>
            <c:idx val="1"/>
            <c:invertIfNegative val="0"/>
            <c:bubble3D val="0"/>
            <c:spPr>
              <a:solidFill>
                <a:srgbClr val="F26B73"/>
              </a:solidFill>
            </c:spPr>
            <c:extLst>
              <c:ext xmlns:c16="http://schemas.microsoft.com/office/drawing/2014/chart" uri="{C3380CC4-5D6E-409C-BE32-E72D297353CC}">
                <c16:uniqueId val="{00000003-73D0-49B8-9E86-FB4DD147ACFB}"/>
              </c:ext>
            </c:extLst>
          </c:dPt>
          <c:cat>
            <c:strRef>
              <c:f>Trends!$B$2:$C$2</c:f>
              <c:strCache>
                <c:ptCount val="2"/>
                <c:pt idx="0">
                  <c:v>2010</c:v>
                </c:pt>
                <c:pt idx="1">
                  <c:v>2020</c:v>
                </c:pt>
              </c:strCache>
            </c:strRef>
          </c:cat>
          <c:val>
            <c:numRef>
              <c:f>Trends!$B$16:$C$16</c:f>
              <c:numCache>
                <c:formatCode>General</c:formatCode>
                <c:ptCount val="2"/>
                <c:pt idx="0">
                  <c:v>288</c:v>
                </c:pt>
                <c:pt idx="1">
                  <c:v>274</c:v>
                </c:pt>
              </c:numCache>
            </c:numRef>
          </c:val>
          <c:extLst>
            <c:ext xmlns:c16="http://schemas.microsoft.com/office/drawing/2014/chart" uri="{C3380CC4-5D6E-409C-BE32-E72D297353CC}">
              <c16:uniqueId val="{00000004-73D0-49B8-9E86-FB4DD147ACFB}"/>
            </c:ext>
          </c:extLst>
        </c:ser>
        <c:dLbls>
          <c:showLegendKey val="0"/>
          <c:showVal val="0"/>
          <c:showCatName val="0"/>
          <c:showSerName val="0"/>
          <c:showPercent val="0"/>
          <c:showBubbleSize val="0"/>
        </c:dLbls>
        <c:gapWidth val="120"/>
        <c:axId val="222342528"/>
        <c:axId val="222344320"/>
      </c:barChart>
      <c:catAx>
        <c:axId val="222342528"/>
        <c:scaling>
          <c:orientation val="minMax"/>
        </c:scaling>
        <c:delete val="0"/>
        <c:axPos val="b"/>
        <c:numFmt formatCode="General" sourceLinked="1"/>
        <c:majorTickMark val="out"/>
        <c:minorTickMark val="none"/>
        <c:tickLblPos val="nextTo"/>
        <c:spPr>
          <a:ln>
            <a:noFill/>
          </a:ln>
        </c:spPr>
        <c:crossAx val="222344320"/>
        <c:crosses val="autoZero"/>
        <c:auto val="1"/>
        <c:lblAlgn val="ctr"/>
        <c:lblOffset val="100"/>
        <c:noMultiLvlLbl val="0"/>
      </c:catAx>
      <c:valAx>
        <c:axId val="222344320"/>
        <c:scaling>
          <c:orientation val="minMax"/>
          <c:min val="0"/>
        </c:scaling>
        <c:delete val="1"/>
        <c:axPos val="l"/>
        <c:numFmt formatCode="General" sourceLinked="1"/>
        <c:majorTickMark val="out"/>
        <c:minorTickMark val="none"/>
        <c:tickLblPos val="nextTo"/>
        <c:crossAx val="222342528"/>
        <c:crosses val="autoZero"/>
        <c:crossBetween val="between"/>
      </c:valAx>
    </c:plotArea>
    <c:plotVisOnly val="1"/>
    <c:dispBlanksAs val="gap"/>
    <c:showDLblsOverMax val="0"/>
  </c:chart>
  <c:spPr>
    <a:ln w="25400">
      <a:solidFill>
        <a:srgbClr val="F26B73"/>
      </a:solidFill>
    </a:ln>
  </c:spPr>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6ACBF6"/>
              </a:solidFill>
            </c:spPr>
            <c:extLst>
              <c:ext xmlns:c16="http://schemas.microsoft.com/office/drawing/2014/chart" uri="{C3380CC4-5D6E-409C-BE32-E72D297353CC}">
                <c16:uniqueId val="{00000001-1510-4464-9E26-09C39BC44668}"/>
              </c:ext>
            </c:extLst>
          </c:dPt>
          <c:dPt>
            <c:idx val="1"/>
            <c:invertIfNegative val="0"/>
            <c:bubble3D val="0"/>
            <c:spPr>
              <a:solidFill>
                <a:srgbClr val="00AEEF"/>
              </a:solidFill>
            </c:spPr>
            <c:extLst>
              <c:ext xmlns:c16="http://schemas.microsoft.com/office/drawing/2014/chart" uri="{C3380CC4-5D6E-409C-BE32-E72D297353CC}">
                <c16:uniqueId val="{00000003-1510-4464-9E26-09C39BC44668}"/>
              </c:ext>
            </c:extLst>
          </c:dPt>
          <c:cat>
            <c:strRef>
              <c:f>Trends!$L$2:$M$2</c:f>
              <c:strCache>
                <c:ptCount val="2"/>
                <c:pt idx="0">
                  <c:v>2010</c:v>
                </c:pt>
                <c:pt idx="1">
                  <c:v>2020</c:v>
                </c:pt>
              </c:strCache>
            </c:strRef>
          </c:cat>
          <c:val>
            <c:numRef>
              <c:f>Trends!$L$14:$M$14</c:f>
              <c:numCache>
                <c:formatCode>General</c:formatCode>
                <c:ptCount val="2"/>
                <c:pt idx="0">
                  <c:v>79</c:v>
                </c:pt>
                <c:pt idx="1">
                  <c:v>28</c:v>
                </c:pt>
              </c:numCache>
            </c:numRef>
          </c:val>
          <c:extLst>
            <c:ext xmlns:c16="http://schemas.microsoft.com/office/drawing/2014/chart" uri="{C3380CC4-5D6E-409C-BE32-E72D297353CC}">
              <c16:uniqueId val="{00000004-1510-4464-9E26-09C39BC44668}"/>
            </c:ext>
          </c:extLst>
        </c:ser>
        <c:dLbls>
          <c:showLegendKey val="0"/>
          <c:showVal val="0"/>
          <c:showCatName val="0"/>
          <c:showSerName val="0"/>
          <c:showPercent val="0"/>
          <c:showBubbleSize val="0"/>
        </c:dLbls>
        <c:gapWidth val="120"/>
        <c:axId val="222385280"/>
        <c:axId val="222386816"/>
      </c:barChart>
      <c:catAx>
        <c:axId val="222385280"/>
        <c:scaling>
          <c:orientation val="minMax"/>
        </c:scaling>
        <c:delete val="0"/>
        <c:axPos val="b"/>
        <c:numFmt formatCode="General" sourceLinked="1"/>
        <c:majorTickMark val="out"/>
        <c:minorTickMark val="none"/>
        <c:tickLblPos val="nextTo"/>
        <c:spPr>
          <a:ln>
            <a:noFill/>
          </a:ln>
        </c:spPr>
        <c:crossAx val="222386816"/>
        <c:crosses val="autoZero"/>
        <c:auto val="1"/>
        <c:lblAlgn val="ctr"/>
        <c:lblOffset val="100"/>
        <c:noMultiLvlLbl val="0"/>
      </c:catAx>
      <c:valAx>
        <c:axId val="222386816"/>
        <c:scaling>
          <c:orientation val="minMax"/>
          <c:min val="0"/>
        </c:scaling>
        <c:delete val="1"/>
        <c:axPos val="l"/>
        <c:numFmt formatCode="General" sourceLinked="1"/>
        <c:majorTickMark val="out"/>
        <c:minorTickMark val="none"/>
        <c:tickLblPos val="nextTo"/>
        <c:crossAx val="222385280"/>
        <c:crosses val="autoZero"/>
        <c:crossBetween val="between"/>
      </c:valAx>
    </c:plotArea>
    <c:plotVisOnly val="1"/>
    <c:dispBlanksAs val="gap"/>
    <c:showDLblsOverMax val="0"/>
  </c:chart>
  <c:spPr>
    <a:ln w="25400">
      <a:solidFill>
        <a:srgbClr val="00B0F0"/>
      </a:solidFill>
    </a:ln>
  </c:spPr>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E1B7AE"/>
              </a:solidFill>
            </c:spPr>
            <c:extLst>
              <c:ext xmlns:c16="http://schemas.microsoft.com/office/drawing/2014/chart" uri="{C3380CC4-5D6E-409C-BE32-E72D297353CC}">
                <c16:uniqueId val="{00000001-2706-4556-8B8C-301AE4D9D511}"/>
              </c:ext>
            </c:extLst>
          </c:dPt>
          <c:dPt>
            <c:idx val="1"/>
            <c:invertIfNegative val="0"/>
            <c:bubble3D val="0"/>
            <c:spPr>
              <a:solidFill>
                <a:srgbClr val="F26B73"/>
              </a:solidFill>
            </c:spPr>
            <c:extLst>
              <c:ext xmlns:c16="http://schemas.microsoft.com/office/drawing/2014/chart" uri="{C3380CC4-5D6E-409C-BE32-E72D297353CC}">
                <c16:uniqueId val="{00000003-2706-4556-8B8C-301AE4D9D511}"/>
              </c:ext>
            </c:extLst>
          </c:dPt>
          <c:cat>
            <c:strRef>
              <c:f>Trends!$B$2:$C$2</c:f>
              <c:strCache>
                <c:ptCount val="2"/>
                <c:pt idx="0">
                  <c:v>2010</c:v>
                </c:pt>
                <c:pt idx="1">
                  <c:v>2020</c:v>
                </c:pt>
              </c:strCache>
            </c:strRef>
          </c:cat>
          <c:val>
            <c:numRef>
              <c:f>Trends!$B$15:$C$15</c:f>
              <c:numCache>
                <c:formatCode>General</c:formatCode>
                <c:ptCount val="2"/>
                <c:pt idx="0">
                  <c:v>675</c:v>
                </c:pt>
                <c:pt idx="1">
                  <c:v>199</c:v>
                </c:pt>
              </c:numCache>
            </c:numRef>
          </c:val>
          <c:extLst>
            <c:ext xmlns:c16="http://schemas.microsoft.com/office/drawing/2014/chart" uri="{C3380CC4-5D6E-409C-BE32-E72D297353CC}">
              <c16:uniqueId val="{00000004-2706-4556-8B8C-301AE4D9D511}"/>
            </c:ext>
          </c:extLst>
        </c:ser>
        <c:dLbls>
          <c:showLegendKey val="0"/>
          <c:showVal val="0"/>
          <c:showCatName val="0"/>
          <c:showSerName val="0"/>
          <c:showPercent val="0"/>
          <c:showBubbleSize val="0"/>
        </c:dLbls>
        <c:gapWidth val="120"/>
        <c:axId val="222342528"/>
        <c:axId val="222344320"/>
      </c:barChart>
      <c:catAx>
        <c:axId val="222342528"/>
        <c:scaling>
          <c:orientation val="minMax"/>
        </c:scaling>
        <c:delete val="0"/>
        <c:axPos val="b"/>
        <c:numFmt formatCode="General" sourceLinked="1"/>
        <c:majorTickMark val="out"/>
        <c:minorTickMark val="none"/>
        <c:tickLblPos val="nextTo"/>
        <c:spPr>
          <a:ln>
            <a:noFill/>
          </a:ln>
        </c:spPr>
        <c:crossAx val="222344320"/>
        <c:crosses val="autoZero"/>
        <c:auto val="1"/>
        <c:lblAlgn val="ctr"/>
        <c:lblOffset val="100"/>
        <c:noMultiLvlLbl val="0"/>
      </c:catAx>
      <c:valAx>
        <c:axId val="222344320"/>
        <c:scaling>
          <c:orientation val="minMax"/>
          <c:min val="0"/>
        </c:scaling>
        <c:delete val="1"/>
        <c:axPos val="l"/>
        <c:numFmt formatCode="General" sourceLinked="1"/>
        <c:majorTickMark val="out"/>
        <c:minorTickMark val="none"/>
        <c:tickLblPos val="nextTo"/>
        <c:crossAx val="222342528"/>
        <c:crosses val="autoZero"/>
        <c:crossBetween val="between"/>
      </c:valAx>
    </c:plotArea>
    <c:plotVisOnly val="1"/>
    <c:dispBlanksAs val="gap"/>
    <c:showDLblsOverMax val="0"/>
  </c:chart>
  <c:spPr>
    <a:ln w="25400">
      <a:solidFill>
        <a:srgbClr val="F26B73"/>
      </a:solidFill>
    </a:ln>
  </c:spPr>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6ACBF6"/>
              </a:solidFill>
            </c:spPr>
            <c:extLst>
              <c:ext xmlns:c16="http://schemas.microsoft.com/office/drawing/2014/chart" uri="{C3380CC4-5D6E-409C-BE32-E72D297353CC}">
                <c16:uniqueId val="{00000001-5C45-4035-BCE8-6898220F1831}"/>
              </c:ext>
            </c:extLst>
          </c:dPt>
          <c:dPt>
            <c:idx val="1"/>
            <c:invertIfNegative val="0"/>
            <c:bubble3D val="0"/>
            <c:spPr>
              <a:solidFill>
                <a:srgbClr val="00AEEF"/>
              </a:solidFill>
            </c:spPr>
            <c:extLst>
              <c:ext xmlns:c16="http://schemas.microsoft.com/office/drawing/2014/chart" uri="{C3380CC4-5D6E-409C-BE32-E72D297353CC}">
                <c16:uniqueId val="{00000003-5C45-4035-BCE8-6898220F1831}"/>
              </c:ext>
            </c:extLst>
          </c:dPt>
          <c:cat>
            <c:strRef>
              <c:f>Trends!$L$2:$M$2</c:f>
              <c:strCache>
                <c:ptCount val="2"/>
                <c:pt idx="0">
                  <c:v>2010</c:v>
                </c:pt>
                <c:pt idx="1">
                  <c:v>2020</c:v>
                </c:pt>
              </c:strCache>
            </c:strRef>
          </c:cat>
          <c:val>
            <c:numRef>
              <c:f>Trends!$L$15:$M$15</c:f>
              <c:numCache>
                <c:formatCode>General</c:formatCode>
                <c:ptCount val="2"/>
                <c:pt idx="0">
                  <c:v>34</c:v>
                </c:pt>
                <c:pt idx="1">
                  <c:v>4</c:v>
                </c:pt>
              </c:numCache>
            </c:numRef>
          </c:val>
          <c:extLst>
            <c:ext xmlns:c16="http://schemas.microsoft.com/office/drawing/2014/chart" uri="{C3380CC4-5D6E-409C-BE32-E72D297353CC}">
              <c16:uniqueId val="{00000004-5C45-4035-BCE8-6898220F1831}"/>
            </c:ext>
          </c:extLst>
        </c:ser>
        <c:dLbls>
          <c:showLegendKey val="0"/>
          <c:showVal val="0"/>
          <c:showCatName val="0"/>
          <c:showSerName val="0"/>
          <c:showPercent val="0"/>
          <c:showBubbleSize val="0"/>
        </c:dLbls>
        <c:gapWidth val="120"/>
        <c:axId val="222385280"/>
        <c:axId val="222386816"/>
      </c:barChart>
      <c:catAx>
        <c:axId val="222385280"/>
        <c:scaling>
          <c:orientation val="minMax"/>
        </c:scaling>
        <c:delete val="0"/>
        <c:axPos val="b"/>
        <c:numFmt formatCode="General" sourceLinked="1"/>
        <c:majorTickMark val="out"/>
        <c:minorTickMark val="none"/>
        <c:tickLblPos val="nextTo"/>
        <c:spPr>
          <a:ln>
            <a:noFill/>
          </a:ln>
        </c:spPr>
        <c:crossAx val="222386816"/>
        <c:crosses val="autoZero"/>
        <c:auto val="1"/>
        <c:lblAlgn val="ctr"/>
        <c:lblOffset val="100"/>
        <c:noMultiLvlLbl val="0"/>
      </c:catAx>
      <c:valAx>
        <c:axId val="222386816"/>
        <c:scaling>
          <c:orientation val="minMax"/>
          <c:min val="0"/>
        </c:scaling>
        <c:delete val="1"/>
        <c:axPos val="l"/>
        <c:numFmt formatCode="General" sourceLinked="1"/>
        <c:majorTickMark val="out"/>
        <c:minorTickMark val="none"/>
        <c:tickLblPos val="nextTo"/>
        <c:crossAx val="222385280"/>
        <c:crosses val="autoZero"/>
        <c:crossBetween val="between"/>
      </c:valAx>
    </c:plotArea>
    <c:plotVisOnly val="1"/>
    <c:dispBlanksAs val="gap"/>
    <c:showDLblsOverMax val="0"/>
  </c:chart>
  <c:spPr>
    <a:ln w="25400">
      <a:solidFill>
        <a:srgbClr val="00B0F0"/>
      </a:solidFill>
    </a:ln>
  </c:spPr>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E1B7AE"/>
              </a:solidFill>
            </c:spPr>
            <c:extLst>
              <c:ext xmlns:c16="http://schemas.microsoft.com/office/drawing/2014/chart" uri="{C3380CC4-5D6E-409C-BE32-E72D297353CC}">
                <c16:uniqueId val="{00000001-5146-4159-BFAA-13940D4AAD67}"/>
              </c:ext>
            </c:extLst>
          </c:dPt>
          <c:dPt>
            <c:idx val="1"/>
            <c:invertIfNegative val="0"/>
            <c:bubble3D val="0"/>
            <c:spPr>
              <a:solidFill>
                <a:srgbClr val="F26B73"/>
              </a:solidFill>
            </c:spPr>
            <c:extLst>
              <c:ext xmlns:c16="http://schemas.microsoft.com/office/drawing/2014/chart" uri="{C3380CC4-5D6E-409C-BE32-E72D297353CC}">
                <c16:uniqueId val="{00000003-5146-4159-BFAA-13940D4AAD67}"/>
              </c:ext>
            </c:extLst>
          </c:dPt>
          <c:cat>
            <c:strRef>
              <c:f>Trends!$B$2:$C$2</c:f>
              <c:strCache>
                <c:ptCount val="2"/>
                <c:pt idx="0">
                  <c:v>2010</c:v>
                </c:pt>
                <c:pt idx="1">
                  <c:v>2020</c:v>
                </c:pt>
              </c:strCache>
            </c:strRef>
          </c:cat>
          <c:val>
            <c:numRef>
              <c:f>Trends!$B$9:$C$9</c:f>
              <c:numCache>
                <c:formatCode>General</c:formatCode>
                <c:ptCount val="2"/>
                <c:pt idx="0">
                  <c:v>212</c:v>
                </c:pt>
                <c:pt idx="1">
                  <c:v>196</c:v>
                </c:pt>
              </c:numCache>
            </c:numRef>
          </c:val>
          <c:extLst>
            <c:ext xmlns:c16="http://schemas.microsoft.com/office/drawing/2014/chart" uri="{C3380CC4-5D6E-409C-BE32-E72D297353CC}">
              <c16:uniqueId val="{00000004-5146-4159-BFAA-13940D4AAD67}"/>
            </c:ext>
          </c:extLst>
        </c:ser>
        <c:dLbls>
          <c:showLegendKey val="0"/>
          <c:showVal val="0"/>
          <c:showCatName val="0"/>
          <c:showSerName val="0"/>
          <c:showPercent val="0"/>
          <c:showBubbleSize val="0"/>
        </c:dLbls>
        <c:gapWidth val="120"/>
        <c:axId val="222342528"/>
        <c:axId val="222344320"/>
      </c:barChart>
      <c:catAx>
        <c:axId val="222342528"/>
        <c:scaling>
          <c:orientation val="minMax"/>
        </c:scaling>
        <c:delete val="0"/>
        <c:axPos val="b"/>
        <c:numFmt formatCode="General" sourceLinked="1"/>
        <c:majorTickMark val="out"/>
        <c:minorTickMark val="none"/>
        <c:tickLblPos val="nextTo"/>
        <c:spPr>
          <a:ln>
            <a:noFill/>
          </a:ln>
        </c:spPr>
        <c:crossAx val="222344320"/>
        <c:crosses val="autoZero"/>
        <c:auto val="1"/>
        <c:lblAlgn val="ctr"/>
        <c:lblOffset val="100"/>
        <c:noMultiLvlLbl val="0"/>
      </c:catAx>
      <c:valAx>
        <c:axId val="222344320"/>
        <c:scaling>
          <c:orientation val="minMax"/>
          <c:min val="0"/>
        </c:scaling>
        <c:delete val="1"/>
        <c:axPos val="l"/>
        <c:numFmt formatCode="General" sourceLinked="1"/>
        <c:majorTickMark val="out"/>
        <c:minorTickMark val="none"/>
        <c:tickLblPos val="nextTo"/>
        <c:crossAx val="222342528"/>
        <c:crosses val="autoZero"/>
        <c:crossBetween val="between"/>
      </c:valAx>
    </c:plotArea>
    <c:plotVisOnly val="1"/>
    <c:dispBlanksAs val="gap"/>
    <c:showDLblsOverMax val="0"/>
  </c:chart>
  <c:spPr>
    <a:ln w="25400">
      <a:solidFill>
        <a:srgbClr val="F26B73"/>
      </a:solidFill>
    </a:ln>
  </c:spPr>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6ACBF6"/>
              </a:solidFill>
            </c:spPr>
            <c:extLst>
              <c:ext xmlns:c16="http://schemas.microsoft.com/office/drawing/2014/chart" uri="{C3380CC4-5D6E-409C-BE32-E72D297353CC}">
                <c16:uniqueId val="{00000001-E33C-4698-9B46-E93B1B28E718}"/>
              </c:ext>
            </c:extLst>
          </c:dPt>
          <c:dPt>
            <c:idx val="1"/>
            <c:invertIfNegative val="0"/>
            <c:bubble3D val="0"/>
            <c:spPr>
              <a:solidFill>
                <a:srgbClr val="00AEEF"/>
              </a:solidFill>
            </c:spPr>
            <c:extLst>
              <c:ext xmlns:c16="http://schemas.microsoft.com/office/drawing/2014/chart" uri="{C3380CC4-5D6E-409C-BE32-E72D297353CC}">
                <c16:uniqueId val="{00000003-E33C-4698-9B46-E93B1B28E718}"/>
              </c:ext>
            </c:extLst>
          </c:dPt>
          <c:cat>
            <c:strRef>
              <c:f>Trends!$L$2:$M$2</c:f>
              <c:strCache>
                <c:ptCount val="2"/>
                <c:pt idx="0">
                  <c:v>2010</c:v>
                </c:pt>
                <c:pt idx="1">
                  <c:v>2020</c:v>
                </c:pt>
              </c:strCache>
            </c:strRef>
          </c:cat>
          <c:val>
            <c:numRef>
              <c:f>Trends!$L$12:$M$12</c:f>
              <c:numCache>
                <c:formatCode>General</c:formatCode>
                <c:ptCount val="2"/>
                <c:pt idx="0">
                  <c:v>3</c:v>
                </c:pt>
                <c:pt idx="1">
                  <c:v>2</c:v>
                </c:pt>
              </c:numCache>
            </c:numRef>
          </c:val>
          <c:extLst>
            <c:ext xmlns:c16="http://schemas.microsoft.com/office/drawing/2014/chart" uri="{C3380CC4-5D6E-409C-BE32-E72D297353CC}">
              <c16:uniqueId val="{00000004-E33C-4698-9B46-E93B1B28E718}"/>
            </c:ext>
          </c:extLst>
        </c:ser>
        <c:dLbls>
          <c:showLegendKey val="0"/>
          <c:showVal val="0"/>
          <c:showCatName val="0"/>
          <c:showSerName val="0"/>
          <c:showPercent val="0"/>
          <c:showBubbleSize val="0"/>
        </c:dLbls>
        <c:gapWidth val="120"/>
        <c:axId val="222385280"/>
        <c:axId val="222386816"/>
      </c:barChart>
      <c:catAx>
        <c:axId val="222385280"/>
        <c:scaling>
          <c:orientation val="minMax"/>
        </c:scaling>
        <c:delete val="0"/>
        <c:axPos val="b"/>
        <c:numFmt formatCode="General" sourceLinked="1"/>
        <c:majorTickMark val="out"/>
        <c:minorTickMark val="none"/>
        <c:tickLblPos val="nextTo"/>
        <c:spPr>
          <a:ln>
            <a:noFill/>
          </a:ln>
        </c:spPr>
        <c:crossAx val="222386816"/>
        <c:crosses val="autoZero"/>
        <c:auto val="1"/>
        <c:lblAlgn val="ctr"/>
        <c:lblOffset val="100"/>
        <c:noMultiLvlLbl val="0"/>
      </c:catAx>
      <c:valAx>
        <c:axId val="222386816"/>
        <c:scaling>
          <c:orientation val="minMax"/>
          <c:min val="0"/>
        </c:scaling>
        <c:delete val="1"/>
        <c:axPos val="l"/>
        <c:numFmt formatCode="General" sourceLinked="1"/>
        <c:majorTickMark val="out"/>
        <c:minorTickMark val="none"/>
        <c:tickLblPos val="nextTo"/>
        <c:crossAx val="222385280"/>
        <c:crosses val="autoZero"/>
        <c:crossBetween val="between"/>
      </c:valAx>
    </c:plotArea>
    <c:plotVisOnly val="1"/>
    <c:dispBlanksAs val="gap"/>
    <c:showDLblsOverMax val="0"/>
  </c:chart>
  <c:spPr>
    <a:ln w="25400">
      <a:solidFill>
        <a:srgbClr val="00B0F0"/>
      </a:solidFill>
    </a:ln>
  </c:spPr>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E1B7AE"/>
              </a:solidFill>
            </c:spPr>
            <c:extLst>
              <c:ext xmlns:c16="http://schemas.microsoft.com/office/drawing/2014/chart" uri="{C3380CC4-5D6E-409C-BE32-E72D297353CC}">
                <c16:uniqueId val="{00000001-DF62-4484-854F-EE06D5F41A6B}"/>
              </c:ext>
            </c:extLst>
          </c:dPt>
          <c:dPt>
            <c:idx val="1"/>
            <c:invertIfNegative val="0"/>
            <c:bubble3D val="0"/>
            <c:spPr>
              <a:solidFill>
                <a:srgbClr val="F26B73"/>
              </a:solidFill>
            </c:spPr>
            <c:extLst>
              <c:ext xmlns:c16="http://schemas.microsoft.com/office/drawing/2014/chart" uri="{C3380CC4-5D6E-409C-BE32-E72D297353CC}">
                <c16:uniqueId val="{00000003-DF62-4484-854F-EE06D5F41A6B}"/>
              </c:ext>
            </c:extLst>
          </c:dPt>
          <c:cat>
            <c:strRef>
              <c:f>Trends!$B$2:$C$2</c:f>
              <c:strCache>
                <c:ptCount val="2"/>
                <c:pt idx="0">
                  <c:v>2010</c:v>
                </c:pt>
                <c:pt idx="1">
                  <c:v>2020</c:v>
                </c:pt>
              </c:strCache>
            </c:strRef>
          </c:cat>
          <c:val>
            <c:numRef>
              <c:f>Trends!$B$6:$C$6</c:f>
              <c:numCache>
                <c:formatCode>General</c:formatCode>
                <c:ptCount val="2"/>
                <c:pt idx="0">
                  <c:v>724</c:v>
                </c:pt>
                <c:pt idx="1">
                  <c:v>1151</c:v>
                </c:pt>
              </c:numCache>
            </c:numRef>
          </c:val>
          <c:extLst>
            <c:ext xmlns:c16="http://schemas.microsoft.com/office/drawing/2014/chart" uri="{C3380CC4-5D6E-409C-BE32-E72D297353CC}">
              <c16:uniqueId val="{00000004-DF62-4484-854F-EE06D5F41A6B}"/>
            </c:ext>
          </c:extLst>
        </c:ser>
        <c:dLbls>
          <c:showLegendKey val="0"/>
          <c:showVal val="0"/>
          <c:showCatName val="0"/>
          <c:showSerName val="0"/>
          <c:showPercent val="0"/>
          <c:showBubbleSize val="0"/>
        </c:dLbls>
        <c:gapWidth val="120"/>
        <c:axId val="222342528"/>
        <c:axId val="222344320"/>
      </c:barChart>
      <c:catAx>
        <c:axId val="222342528"/>
        <c:scaling>
          <c:orientation val="minMax"/>
        </c:scaling>
        <c:delete val="0"/>
        <c:axPos val="b"/>
        <c:numFmt formatCode="General" sourceLinked="1"/>
        <c:majorTickMark val="out"/>
        <c:minorTickMark val="none"/>
        <c:tickLblPos val="nextTo"/>
        <c:spPr>
          <a:ln>
            <a:noFill/>
          </a:ln>
        </c:spPr>
        <c:crossAx val="222344320"/>
        <c:crosses val="autoZero"/>
        <c:auto val="1"/>
        <c:lblAlgn val="ctr"/>
        <c:lblOffset val="100"/>
        <c:noMultiLvlLbl val="0"/>
      </c:catAx>
      <c:valAx>
        <c:axId val="222344320"/>
        <c:scaling>
          <c:orientation val="minMax"/>
          <c:min val="0"/>
        </c:scaling>
        <c:delete val="1"/>
        <c:axPos val="l"/>
        <c:numFmt formatCode="General" sourceLinked="1"/>
        <c:majorTickMark val="out"/>
        <c:minorTickMark val="none"/>
        <c:tickLblPos val="nextTo"/>
        <c:crossAx val="222342528"/>
        <c:crosses val="autoZero"/>
        <c:crossBetween val="between"/>
      </c:valAx>
    </c:plotArea>
    <c:plotVisOnly val="1"/>
    <c:dispBlanksAs val="gap"/>
    <c:showDLblsOverMax val="0"/>
  </c:chart>
  <c:spPr>
    <a:ln w="25400">
      <a:solidFill>
        <a:srgbClr val="F26B73"/>
      </a:solidFill>
    </a:ln>
  </c:spPr>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6ACBF6"/>
              </a:solidFill>
            </c:spPr>
            <c:extLst>
              <c:ext xmlns:c16="http://schemas.microsoft.com/office/drawing/2014/chart" uri="{C3380CC4-5D6E-409C-BE32-E72D297353CC}">
                <c16:uniqueId val="{00000001-76A6-490A-A2DB-356726383944}"/>
              </c:ext>
            </c:extLst>
          </c:dPt>
          <c:dPt>
            <c:idx val="1"/>
            <c:invertIfNegative val="0"/>
            <c:bubble3D val="0"/>
            <c:spPr>
              <a:solidFill>
                <a:srgbClr val="00AEEF"/>
              </a:solidFill>
            </c:spPr>
            <c:extLst>
              <c:ext xmlns:c16="http://schemas.microsoft.com/office/drawing/2014/chart" uri="{C3380CC4-5D6E-409C-BE32-E72D297353CC}">
                <c16:uniqueId val="{00000003-76A6-490A-A2DB-356726383944}"/>
              </c:ext>
            </c:extLst>
          </c:dPt>
          <c:cat>
            <c:strRef>
              <c:f>Trends!$L$2:$M$2</c:f>
              <c:strCache>
                <c:ptCount val="2"/>
                <c:pt idx="0">
                  <c:v>2010</c:v>
                </c:pt>
                <c:pt idx="1">
                  <c:v>2020</c:v>
                </c:pt>
              </c:strCache>
            </c:strRef>
          </c:cat>
          <c:val>
            <c:numRef>
              <c:f>Trends!$L$5:$M$5</c:f>
              <c:numCache>
                <c:formatCode>General</c:formatCode>
                <c:ptCount val="2"/>
                <c:pt idx="0">
                  <c:v>5</c:v>
                </c:pt>
                <c:pt idx="1">
                  <c:v>21</c:v>
                </c:pt>
              </c:numCache>
            </c:numRef>
          </c:val>
          <c:extLst>
            <c:ext xmlns:c16="http://schemas.microsoft.com/office/drawing/2014/chart" uri="{C3380CC4-5D6E-409C-BE32-E72D297353CC}">
              <c16:uniqueId val="{00000004-76A6-490A-A2DB-356726383944}"/>
            </c:ext>
          </c:extLst>
        </c:ser>
        <c:dLbls>
          <c:showLegendKey val="0"/>
          <c:showVal val="0"/>
          <c:showCatName val="0"/>
          <c:showSerName val="0"/>
          <c:showPercent val="0"/>
          <c:showBubbleSize val="0"/>
        </c:dLbls>
        <c:gapWidth val="120"/>
        <c:axId val="222385280"/>
        <c:axId val="222386816"/>
      </c:barChart>
      <c:catAx>
        <c:axId val="222385280"/>
        <c:scaling>
          <c:orientation val="minMax"/>
        </c:scaling>
        <c:delete val="0"/>
        <c:axPos val="b"/>
        <c:numFmt formatCode="General" sourceLinked="1"/>
        <c:majorTickMark val="out"/>
        <c:minorTickMark val="none"/>
        <c:tickLblPos val="nextTo"/>
        <c:spPr>
          <a:ln>
            <a:noFill/>
          </a:ln>
        </c:spPr>
        <c:crossAx val="222386816"/>
        <c:crosses val="autoZero"/>
        <c:auto val="1"/>
        <c:lblAlgn val="ctr"/>
        <c:lblOffset val="100"/>
        <c:noMultiLvlLbl val="0"/>
      </c:catAx>
      <c:valAx>
        <c:axId val="222386816"/>
        <c:scaling>
          <c:orientation val="minMax"/>
          <c:min val="0"/>
        </c:scaling>
        <c:delete val="1"/>
        <c:axPos val="l"/>
        <c:numFmt formatCode="General" sourceLinked="1"/>
        <c:majorTickMark val="out"/>
        <c:minorTickMark val="none"/>
        <c:tickLblPos val="nextTo"/>
        <c:crossAx val="222385280"/>
        <c:crosses val="autoZero"/>
        <c:crossBetween val="between"/>
      </c:valAx>
    </c:plotArea>
    <c:plotVisOnly val="1"/>
    <c:dispBlanksAs val="gap"/>
    <c:showDLblsOverMax val="0"/>
  </c:chart>
  <c:spPr>
    <a:ln w="25400">
      <a:solidFill>
        <a:srgbClr val="00B0F0"/>
      </a:solidFill>
    </a:ln>
  </c:spPr>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82110682111"/>
          <c:y val="4.0288713910761158E-2"/>
          <c:w val="0.83205951635864739"/>
          <c:h val="0.64469081121804217"/>
        </c:manualLayout>
      </c:layout>
      <c:barChart>
        <c:barDir val="col"/>
        <c:grouping val="clustered"/>
        <c:varyColors val="0"/>
        <c:ser>
          <c:idx val="1"/>
          <c:order val="0"/>
          <c:tx>
            <c:strRef>
              <c:f>Thailand!$A$2</c:f>
              <c:strCache>
                <c:ptCount val="1"/>
                <c:pt idx="0">
                  <c:v>Thailand</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27BC-4F90-BD8C-374E6A92C1F0}"/>
              </c:ext>
            </c:extLst>
          </c:dPt>
          <c:dPt>
            <c:idx val="1"/>
            <c:invertIfNegative val="0"/>
            <c:bubble3D val="0"/>
            <c:spPr>
              <a:solidFill>
                <a:srgbClr val="F26B73"/>
              </a:solidFill>
              <a:ln>
                <a:noFill/>
              </a:ln>
            </c:spPr>
            <c:extLst>
              <c:ext xmlns:c16="http://schemas.microsoft.com/office/drawing/2014/chart" uri="{C3380CC4-5D6E-409C-BE32-E72D297353CC}">
                <c16:uniqueId val="{00000003-27BC-4F90-BD8C-374E6A92C1F0}"/>
              </c:ext>
            </c:extLst>
          </c:dPt>
          <c:dPt>
            <c:idx val="3"/>
            <c:invertIfNegative val="0"/>
            <c:bubble3D val="0"/>
            <c:spPr>
              <a:solidFill>
                <a:srgbClr val="00A99A"/>
              </a:solidFill>
              <a:ln>
                <a:noFill/>
              </a:ln>
            </c:spPr>
            <c:extLst>
              <c:ext xmlns:c16="http://schemas.microsoft.com/office/drawing/2014/chart" uri="{C3380CC4-5D6E-409C-BE32-E72D297353CC}">
                <c16:uniqueId val="{00000005-27BC-4F90-BD8C-374E6A92C1F0}"/>
              </c:ext>
            </c:extLst>
          </c:dPt>
          <c:dPt>
            <c:idx val="4"/>
            <c:invertIfNegative val="0"/>
            <c:bubble3D val="0"/>
            <c:spPr>
              <a:solidFill>
                <a:srgbClr val="78A7B7"/>
              </a:solidFill>
              <a:ln>
                <a:noFill/>
              </a:ln>
            </c:spPr>
            <c:extLst>
              <c:ext xmlns:c16="http://schemas.microsoft.com/office/drawing/2014/chart" uri="{C3380CC4-5D6E-409C-BE32-E72D297353CC}">
                <c16:uniqueId val="{00000007-27BC-4F90-BD8C-374E6A92C1F0}"/>
              </c:ext>
            </c:extLst>
          </c:dPt>
          <c:dPt>
            <c:idx val="5"/>
            <c:invertIfNegative val="0"/>
            <c:bubble3D val="0"/>
            <c:spPr>
              <a:solidFill>
                <a:srgbClr val="CDC884"/>
              </a:solidFill>
              <a:ln>
                <a:noFill/>
              </a:ln>
            </c:spPr>
            <c:extLst>
              <c:ext xmlns:c16="http://schemas.microsoft.com/office/drawing/2014/chart" uri="{C3380CC4-5D6E-409C-BE32-E72D297353CC}">
                <c16:uniqueId val="{00000009-27BC-4F90-BD8C-374E6A92C1F0}"/>
              </c:ext>
            </c:extLst>
          </c:dPt>
          <c:dLbls>
            <c:dLbl>
              <c:idx val="0"/>
              <c:tx>
                <c:rich>
                  <a:bodyPr/>
                  <a:lstStyle/>
                  <a:p>
                    <a:r>
                      <a:rPr lang="en-US"/>
                      <a:t>7,200</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BC-4F90-BD8C-374E6A92C1F0}"/>
                </c:ext>
              </c:extLst>
            </c:dLbl>
            <c:dLbl>
              <c:idx val="1"/>
              <c:tx>
                <c:rich>
                  <a:bodyPr/>
                  <a:lstStyle/>
                  <a:p>
                    <a:r>
                      <a:rPr lang="en-US"/>
                      <a:t>na</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7BC-4F90-BD8C-374E6A92C1F0}"/>
                </c:ext>
              </c:extLst>
            </c:dLbl>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Thailand!$B$1:$F$1</c:f>
              <c:strCache>
                <c:ptCount val="5"/>
                <c:pt idx="0">
                  <c:v>Estimated adolescents living with HIV</c:v>
                </c:pt>
                <c:pt idx="1">
                  <c:v>Adolescents who know their
status</c:v>
                </c:pt>
                <c:pt idx="2">
                  <c:v>On ART</c:v>
                </c:pt>
                <c:pt idx="3">
                  <c:v>Tested for viral load</c:v>
                </c:pt>
                <c:pt idx="4">
                  <c:v>Suppressed viral
load</c:v>
                </c:pt>
              </c:strCache>
            </c:strRef>
          </c:cat>
          <c:val>
            <c:numRef>
              <c:f>Thailand!$B$2:$F$2</c:f>
              <c:numCache>
                <c:formatCode>General</c:formatCode>
                <c:ptCount val="5"/>
                <c:pt idx="0">
                  <c:v>7244</c:v>
                </c:pt>
                <c:pt idx="1">
                  <c:v>0</c:v>
                </c:pt>
                <c:pt idx="2">
                  <c:v>5863</c:v>
                </c:pt>
                <c:pt idx="3">
                  <c:v>4305</c:v>
                </c:pt>
                <c:pt idx="4">
                  <c:v>3773</c:v>
                </c:pt>
              </c:numCache>
            </c:numRef>
          </c:val>
          <c:extLst>
            <c:ext xmlns:c16="http://schemas.microsoft.com/office/drawing/2014/chart" uri="{C3380CC4-5D6E-409C-BE32-E72D297353CC}">
              <c16:uniqueId val="{0000000A-27BC-4F90-BD8C-374E6A92C1F0}"/>
            </c:ext>
          </c:extLst>
        </c:ser>
        <c:dLbls>
          <c:showLegendKey val="0"/>
          <c:showVal val="0"/>
          <c:showCatName val="0"/>
          <c:showSerName val="0"/>
          <c:showPercent val="0"/>
          <c:showBubbleSize val="0"/>
        </c:dLbls>
        <c:gapWidth val="100"/>
        <c:overlap val="100"/>
        <c:axId val="175241856"/>
        <c:axId val="175300992"/>
      </c:barChart>
      <c:catAx>
        <c:axId val="175241856"/>
        <c:scaling>
          <c:orientation val="minMax"/>
        </c:scaling>
        <c:delete val="0"/>
        <c:axPos val="b"/>
        <c:numFmt formatCode="General" sourceLinked="1"/>
        <c:majorTickMark val="out"/>
        <c:minorTickMark val="none"/>
        <c:tickLblPos val="nextTo"/>
        <c:crossAx val="175300992"/>
        <c:crosses val="autoZero"/>
        <c:auto val="1"/>
        <c:lblAlgn val="ctr"/>
        <c:lblOffset val="100"/>
        <c:noMultiLvlLbl val="0"/>
      </c:catAx>
      <c:valAx>
        <c:axId val="175300992"/>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175241856"/>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026947895051024E-2"/>
          <c:y val="0.20442780185773565"/>
          <c:w val="0.51154330708661422"/>
          <c:h val="0.71068234470452962"/>
        </c:manualLayout>
      </c:layout>
      <c:doughnutChart>
        <c:varyColors val="1"/>
        <c:ser>
          <c:idx val="0"/>
          <c:order val="0"/>
          <c:spPr>
            <a:solidFill>
              <a:srgbClr val="FF7C80"/>
            </a:solidFill>
            <a:ln w="12700">
              <a:solidFill>
                <a:schemeClr val="bg1"/>
              </a:solidFill>
            </a:ln>
          </c:spPr>
          <c:dPt>
            <c:idx val="1"/>
            <c:bubble3D val="0"/>
            <c:spPr>
              <a:solidFill>
                <a:srgbClr val="00B0F0"/>
              </a:solidFill>
              <a:ln w="12700">
                <a:solidFill>
                  <a:schemeClr val="bg1"/>
                </a:solidFill>
              </a:ln>
            </c:spPr>
            <c:extLst>
              <c:ext xmlns:c16="http://schemas.microsoft.com/office/drawing/2014/chart" uri="{C3380CC4-5D6E-409C-BE32-E72D297353CC}">
                <c16:uniqueId val="{00000001-C53F-4055-86AA-7605290DA2B3}"/>
              </c:ext>
            </c:extLst>
          </c:dPt>
          <c:dPt>
            <c:idx val="2"/>
            <c:bubble3D val="0"/>
            <c:spPr>
              <a:solidFill>
                <a:srgbClr val="00A99A"/>
              </a:solidFill>
              <a:ln w="12700">
                <a:solidFill>
                  <a:schemeClr val="bg1"/>
                </a:solidFill>
              </a:ln>
            </c:spPr>
            <c:extLst>
              <c:ext xmlns:c16="http://schemas.microsoft.com/office/drawing/2014/chart" uri="{C3380CC4-5D6E-409C-BE32-E72D297353CC}">
                <c16:uniqueId val="{00000003-C53F-4055-86AA-7605290DA2B3}"/>
              </c:ext>
            </c:extLst>
          </c:dPt>
          <c:dPt>
            <c:idx val="3"/>
            <c:bubble3D val="0"/>
            <c:spPr>
              <a:solidFill>
                <a:srgbClr val="9999FF"/>
              </a:solidFill>
              <a:ln w="12700">
                <a:solidFill>
                  <a:schemeClr val="bg1"/>
                </a:solidFill>
              </a:ln>
            </c:spPr>
            <c:extLst>
              <c:ext xmlns:c16="http://schemas.microsoft.com/office/drawing/2014/chart" uri="{C3380CC4-5D6E-409C-BE32-E72D297353CC}">
                <c16:uniqueId val="{00000005-C53F-4055-86AA-7605290DA2B3}"/>
              </c:ext>
            </c:extLst>
          </c:dPt>
          <c:dPt>
            <c:idx val="4"/>
            <c:bubble3D val="0"/>
            <c:spPr>
              <a:solidFill>
                <a:srgbClr val="FF99FF"/>
              </a:solidFill>
              <a:ln w="12700">
                <a:solidFill>
                  <a:schemeClr val="bg1"/>
                </a:solidFill>
              </a:ln>
            </c:spPr>
            <c:extLst>
              <c:ext xmlns:c16="http://schemas.microsoft.com/office/drawing/2014/chart" uri="{C3380CC4-5D6E-409C-BE32-E72D297353CC}">
                <c16:uniqueId val="{00000007-C53F-4055-86AA-7605290DA2B3}"/>
              </c:ext>
            </c:extLst>
          </c:dPt>
          <c:dPt>
            <c:idx val="5"/>
            <c:bubble3D val="0"/>
            <c:spPr>
              <a:solidFill>
                <a:srgbClr val="E31837"/>
              </a:solidFill>
              <a:ln w="12700">
                <a:solidFill>
                  <a:schemeClr val="bg1"/>
                </a:solidFill>
              </a:ln>
            </c:spPr>
            <c:extLst>
              <c:ext xmlns:c16="http://schemas.microsoft.com/office/drawing/2014/chart" uri="{C3380CC4-5D6E-409C-BE32-E72D297353CC}">
                <c16:uniqueId val="{00000009-C53F-4055-86AA-7605290DA2B3}"/>
              </c:ext>
            </c:extLst>
          </c:dPt>
          <c:dPt>
            <c:idx val="6"/>
            <c:bubble3D val="0"/>
            <c:spPr>
              <a:solidFill>
                <a:srgbClr val="88C540"/>
              </a:solidFill>
              <a:ln w="12700">
                <a:solidFill>
                  <a:schemeClr val="bg1"/>
                </a:solidFill>
              </a:ln>
            </c:spPr>
            <c:extLst>
              <c:ext xmlns:c16="http://schemas.microsoft.com/office/drawing/2014/chart" uri="{C3380CC4-5D6E-409C-BE32-E72D297353CC}">
                <c16:uniqueId val="{0000000B-C53F-4055-86AA-7605290DA2B3}"/>
              </c:ext>
            </c:extLst>
          </c:dPt>
          <c:dPt>
            <c:idx val="7"/>
            <c:bubble3D val="0"/>
            <c:spPr>
              <a:solidFill>
                <a:sysClr val="window" lastClr="FFFFFF">
                  <a:lumMod val="75000"/>
                </a:sysClr>
              </a:solidFill>
              <a:ln w="12700">
                <a:solidFill>
                  <a:schemeClr val="bg1"/>
                </a:solidFill>
              </a:ln>
            </c:spPr>
            <c:extLst>
              <c:ext xmlns:c16="http://schemas.microsoft.com/office/drawing/2014/chart" uri="{C3380CC4-5D6E-409C-BE32-E72D297353CC}">
                <c16:uniqueId val="{0000000D-C53F-4055-86AA-7605290DA2B3}"/>
              </c:ext>
            </c:extLst>
          </c:dPt>
          <c:cat>
            <c:strRef>
              <c:f>plhiv!$B$5:$B$12</c:f>
              <c:strCache>
                <c:ptCount val="8"/>
                <c:pt idx="0">
                  <c:v>Indonesia</c:v>
                </c:pt>
                <c:pt idx="1">
                  <c:v>Thailand</c:v>
                </c:pt>
                <c:pt idx="2">
                  <c:v>Philippines</c:v>
                </c:pt>
                <c:pt idx="3">
                  <c:v>Cambodia</c:v>
                </c:pt>
                <c:pt idx="4">
                  <c:v>Viet Nam</c:v>
                </c:pt>
                <c:pt idx="5">
                  <c:v>Pakistan</c:v>
                </c:pt>
                <c:pt idx="6">
                  <c:v>Nepal</c:v>
                </c:pt>
                <c:pt idx="7">
                  <c:v>Other countries</c:v>
                </c:pt>
              </c:strCache>
            </c:strRef>
          </c:cat>
          <c:val>
            <c:numRef>
              <c:f>plhiv!$C$5:$C$12</c:f>
              <c:numCache>
                <c:formatCode>General</c:formatCode>
                <c:ptCount val="8"/>
                <c:pt idx="0">
                  <c:v>12797</c:v>
                </c:pt>
                <c:pt idx="1">
                  <c:v>7243</c:v>
                </c:pt>
                <c:pt idx="2">
                  <c:v>6562</c:v>
                </c:pt>
                <c:pt idx="3">
                  <c:v>4324</c:v>
                </c:pt>
                <c:pt idx="4">
                  <c:v>3079</c:v>
                </c:pt>
                <c:pt idx="5">
                  <c:v>2720</c:v>
                </c:pt>
                <c:pt idx="6">
                  <c:v>1033</c:v>
                </c:pt>
                <c:pt idx="7">
                  <c:v>98210</c:v>
                </c:pt>
              </c:numCache>
            </c:numRef>
          </c:val>
          <c:extLst>
            <c:ext xmlns:c16="http://schemas.microsoft.com/office/drawing/2014/chart" uri="{C3380CC4-5D6E-409C-BE32-E72D297353CC}">
              <c16:uniqueId val="{0000000E-C53F-4055-86AA-7605290DA2B3}"/>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026947895051024E-2"/>
          <c:y val="0.20442780185773565"/>
          <c:w val="0.51154330708661422"/>
          <c:h val="0.71068234470452962"/>
        </c:manualLayout>
      </c:layout>
      <c:doughnutChart>
        <c:varyColors val="1"/>
        <c:ser>
          <c:idx val="0"/>
          <c:order val="0"/>
          <c:spPr>
            <a:solidFill>
              <a:srgbClr val="FF7C80"/>
            </a:solidFill>
            <a:ln w="12700">
              <a:solidFill>
                <a:schemeClr val="bg1"/>
              </a:solidFill>
            </a:ln>
          </c:spPr>
          <c:dPt>
            <c:idx val="1"/>
            <c:bubble3D val="0"/>
            <c:spPr>
              <a:solidFill>
                <a:srgbClr val="00A99A"/>
              </a:solidFill>
              <a:ln w="12700">
                <a:solidFill>
                  <a:schemeClr val="bg1"/>
                </a:solidFill>
              </a:ln>
            </c:spPr>
            <c:extLst>
              <c:ext xmlns:c16="http://schemas.microsoft.com/office/drawing/2014/chart" uri="{C3380CC4-5D6E-409C-BE32-E72D297353CC}">
                <c16:uniqueId val="{00000001-5009-4729-B55D-46C0F34BC51A}"/>
              </c:ext>
            </c:extLst>
          </c:dPt>
          <c:dPt>
            <c:idx val="2"/>
            <c:bubble3D val="0"/>
            <c:spPr>
              <a:solidFill>
                <a:srgbClr val="E31837"/>
              </a:solidFill>
              <a:ln w="12700">
                <a:solidFill>
                  <a:schemeClr val="bg1"/>
                </a:solidFill>
              </a:ln>
            </c:spPr>
            <c:extLst>
              <c:ext xmlns:c16="http://schemas.microsoft.com/office/drawing/2014/chart" uri="{C3380CC4-5D6E-409C-BE32-E72D297353CC}">
                <c16:uniqueId val="{00000003-5009-4729-B55D-46C0F34BC51A}"/>
              </c:ext>
            </c:extLst>
          </c:dPt>
          <c:dPt>
            <c:idx val="3"/>
            <c:bubble3D val="0"/>
            <c:spPr>
              <a:solidFill>
                <a:srgbClr val="00B0F0"/>
              </a:solidFill>
              <a:ln w="12700">
                <a:solidFill>
                  <a:schemeClr val="bg1"/>
                </a:solidFill>
              </a:ln>
            </c:spPr>
            <c:extLst>
              <c:ext xmlns:c16="http://schemas.microsoft.com/office/drawing/2014/chart" uri="{C3380CC4-5D6E-409C-BE32-E72D297353CC}">
                <c16:uniqueId val="{00000005-5009-4729-B55D-46C0F34BC51A}"/>
              </c:ext>
            </c:extLst>
          </c:dPt>
          <c:dPt>
            <c:idx val="4"/>
            <c:bubble3D val="0"/>
            <c:spPr>
              <a:solidFill>
                <a:srgbClr val="9999FF"/>
              </a:solidFill>
              <a:ln w="12700">
                <a:solidFill>
                  <a:schemeClr val="bg1"/>
                </a:solidFill>
              </a:ln>
            </c:spPr>
            <c:extLst>
              <c:ext xmlns:c16="http://schemas.microsoft.com/office/drawing/2014/chart" uri="{C3380CC4-5D6E-409C-BE32-E72D297353CC}">
                <c16:uniqueId val="{00000007-5009-4729-B55D-46C0F34BC51A}"/>
              </c:ext>
            </c:extLst>
          </c:dPt>
          <c:dPt>
            <c:idx val="5"/>
            <c:bubble3D val="0"/>
            <c:spPr>
              <a:solidFill>
                <a:srgbClr val="FF99FF"/>
              </a:solidFill>
              <a:ln w="12700">
                <a:solidFill>
                  <a:schemeClr val="bg1"/>
                </a:solidFill>
              </a:ln>
            </c:spPr>
            <c:extLst>
              <c:ext xmlns:c16="http://schemas.microsoft.com/office/drawing/2014/chart" uri="{C3380CC4-5D6E-409C-BE32-E72D297353CC}">
                <c16:uniqueId val="{00000009-5009-4729-B55D-46C0F34BC51A}"/>
              </c:ext>
            </c:extLst>
          </c:dPt>
          <c:dPt>
            <c:idx val="6"/>
            <c:bubble3D val="0"/>
            <c:spPr>
              <a:solidFill>
                <a:srgbClr val="F79646"/>
              </a:solidFill>
              <a:ln w="12700">
                <a:solidFill>
                  <a:schemeClr val="bg1"/>
                </a:solidFill>
              </a:ln>
            </c:spPr>
            <c:extLst>
              <c:ext xmlns:c16="http://schemas.microsoft.com/office/drawing/2014/chart" uri="{C3380CC4-5D6E-409C-BE32-E72D297353CC}">
                <c16:uniqueId val="{0000000B-5009-4729-B55D-46C0F34BC51A}"/>
              </c:ext>
            </c:extLst>
          </c:dPt>
          <c:dPt>
            <c:idx val="7"/>
            <c:bubble3D val="0"/>
            <c:spPr>
              <a:solidFill>
                <a:sysClr val="window" lastClr="FFFFFF">
                  <a:lumMod val="75000"/>
                </a:sysClr>
              </a:solidFill>
              <a:ln w="12700">
                <a:solidFill>
                  <a:schemeClr val="bg1"/>
                </a:solidFill>
              </a:ln>
            </c:spPr>
            <c:extLst>
              <c:ext xmlns:c16="http://schemas.microsoft.com/office/drawing/2014/chart" uri="{C3380CC4-5D6E-409C-BE32-E72D297353CC}">
                <c16:uniqueId val="{0000000D-5009-4729-B55D-46C0F34BC51A}"/>
              </c:ext>
            </c:extLst>
          </c:dPt>
          <c:cat>
            <c:strRef>
              <c:f>plhiv!$F$5:$F$12</c:f>
              <c:strCache>
                <c:ptCount val="8"/>
                <c:pt idx="0">
                  <c:v>Indonesia</c:v>
                </c:pt>
                <c:pt idx="1">
                  <c:v>Philippines</c:v>
                </c:pt>
                <c:pt idx="2">
                  <c:v>Pakistan</c:v>
                </c:pt>
                <c:pt idx="3">
                  <c:v>Thailand</c:v>
                </c:pt>
                <c:pt idx="4">
                  <c:v>Cambodia</c:v>
                </c:pt>
                <c:pt idx="5">
                  <c:v>Viet Nam</c:v>
                </c:pt>
                <c:pt idx="6">
                  <c:v>Malaysia</c:v>
                </c:pt>
                <c:pt idx="7">
                  <c:v>Other countries</c:v>
                </c:pt>
              </c:strCache>
            </c:strRef>
          </c:cat>
          <c:val>
            <c:numRef>
              <c:f>plhiv!$G$5:$G$12</c:f>
              <c:numCache>
                <c:formatCode>General</c:formatCode>
                <c:ptCount val="8"/>
                <c:pt idx="0">
                  <c:v>3376</c:v>
                </c:pt>
                <c:pt idx="1">
                  <c:v>2833</c:v>
                </c:pt>
                <c:pt idx="2">
                  <c:v>1151</c:v>
                </c:pt>
                <c:pt idx="3">
                  <c:v>938</c:v>
                </c:pt>
                <c:pt idx="4">
                  <c:v>274</c:v>
                </c:pt>
                <c:pt idx="5">
                  <c:v>199</c:v>
                </c:pt>
                <c:pt idx="6">
                  <c:v>196</c:v>
                </c:pt>
                <c:pt idx="7">
                  <c:v>8076</c:v>
                </c:pt>
              </c:numCache>
            </c:numRef>
          </c:val>
          <c:extLst>
            <c:ext xmlns:c16="http://schemas.microsoft.com/office/drawing/2014/chart" uri="{C3380CC4-5D6E-409C-BE32-E72D297353CC}">
              <c16:uniqueId val="{0000000E-5009-4729-B55D-46C0F34BC51A}"/>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026947895051024E-2"/>
          <c:y val="0.20442780185773565"/>
          <c:w val="0.51154330708661422"/>
          <c:h val="0.71068234470452962"/>
        </c:manualLayout>
      </c:layout>
      <c:doughnutChart>
        <c:varyColors val="1"/>
        <c:ser>
          <c:idx val="0"/>
          <c:order val="0"/>
          <c:spPr>
            <a:solidFill>
              <a:srgbClr val="FF7C80"/>
            </a:solidFill>
            <a:ln w="12700">
              <a:solidFill>
                <a:schemeClr val="bg1"/>
              </a:solidFill>
            </a:ln>
          </c:spPr>
          <c:dPt>
            <c:idx val="1"/>
            <c:bubble3D val="0"/>
            <c:spPr>
              <a:solidFill>
                <a:srgbClr val="00B0F0"/>
              </a:solidFill>
              <a:ln w="12700">
                <a:solidFill>
                  <a:schemeClr val="bg1"/>
                </a:solidFill>
              </a:ln>
            </c:spPr>
            <c:extLst>
              <c:ext xmlns:c16="http://schemas.microsoft.com/office/drawing/2014/chart" uri="{C3380CC4-5D6E-409C-BE32-E72D297353CC}">
                <c16:uniqueId val="{00000001-2123-4636-942F-BF943341CB7C}"/>
              </c:ext>
            </c:extLst>
          </c:dPt>
          <c:dPt>
            <c:idx val="2"/>
            <c:bubble3D val="0"/>
            <c:spPr>
              <a:solidFill>
                <a:srgbClr val="9999FF"/>
              </a:solidFill>
              <a:ln w="12700">
                <a:solidFill>
                  <a:schemeClr val="bg1"/>
                </a:solidFill>
              </a:ln>
            </c:spPr>
            <c:extLst>
              <c:ext xmlns:c16="http://schemas.microsoft.com/office/drawing/2014/chart" uri="{C3380CC4-5D6E-409C-BE32-E72D297353CC}">
                <c16:uniqueId val="{00000003-2123-4636-942F-BF943341CB7C}"/>
              </c:ext>
            </c:extLst>
          </c:dPt>
          <c:dPt>
            <c:idx val="3"/>
            <c:bubble3D val="0"/>
            <c:spPr>
              <a:solidFill>
                <a:srgbClr val="E31837"/>
              </a:solidFill>
              <a:ln w="12700">
                <a:solidFill>
                  <a:schemeClr val="bg1"/>
                </a:solidFill>
              </a:ln>
            </c:spPr>
            <c:extLst>
              <c:ext xmlns:c16="http://schemas.microsoft.com/office/drawing/2014/chart" uri="{C3380CC4-5D6E-409C-BE32-E72D297353CC}">
                <c16:uniqueId val="{00000005-2123-4636-942F-BF943341CB7C}"/>
              </c:ext>
            </c:extLst>
          </c:dPt>
          <c:dPt>
            <c:idx val="4"/>
            <c:bubble3D val="0"/>
            <c:spPr>
              <a:solidFill>
                <a:srgbClr val="00A99A"/>
              </a:solidFill>
              <a:ln w="12700">
                <a:solidFill>
                  <a:schemeClr val="bg1"/>
                </a:solidFill>
              </a:ln>
            </c:spPr>
            <c:extLst>
              <c:ext xmlns:c16="http://schemas.microsoft.com/office/drawing/2014/chart" uri="{C3380CC4-5D6E-409C-BE32-E72D297353CC}">
                <c16:uniqueId val="{00000007-2123-4636-942F-BF943341CB7C}"/>
              </c:ext>
            </c:extLst>
          </c:dPt>
          <c:dPt>
            <c:idx val="5"/>
            <c:bubble3D val="0"/>
            <c:spPr>
              <a:solidFill>
                <a:sysClr val="window" lastClr="FFFFFF">
                  <a:lumMod val="75000"/>
                </a:sysClr>
              </a:solidFill>
              <a:ln w="12700">
                <a:solidFill>
                  <a:schemeClr val="bg1"/>
                </a:solidFill>
              </a:ln>
            </c:spPr>
            <c:extLst>
              <c:ext xmlns:c16="http://schemas.microsoft.com/office/drawing/2014/chart" uri="{C3380CC4-5D6E-409C-BE32-E72D297353CC}">
                <c16:uniqueId val="{00000009-2123-4636-942F-BF943341CB7C}"/>
              </c:ext>
            </c:extLst>
          </c:dPt>
          <c:dPt>
            <c:idx val="6"/>
            <c:bubble3D val="0"/>
            <c:spPr>
              <a:solidFill>
                <a:srgbClr val="E31837"/>
              </a:solidFill>
              <a:ln w="12700">
                <a:solidFill>
                  <a:schemeClr val="bg1"/>
                </a:solidFill>
              </a:ln>
            </c:spPr>
            <c:extLst>
              <c:ext xmlns:c16="http://schemas.microsoft.com/office/drawing/2014/chart" uri="{C3380CC4-5D6E-409C-BE32-E72D297353CC}">
                <c16:uniqueId val="{0000000B-2123-4636-942F-BF943341CB7C}"/>
              </c:ext>
            </c:extLst>
          </c:dPt>
          <c:dPt>
            <c:idx val="7"/>
            <c:bubble3D val="0"/>
            <c:spPr>
              <a:solidFill>
                <a:sysClr val="window" lastClr="FFFFFF">
                  <a:lumMod val="75000"/>
                </a:sysClr>
              </a:solidFill>
              <a:ln w="12700">
                <a:solidFill>
                  <a:schemeClr val="bg1"/>
                </a:solidFill>
              </a:ln>
            </c:spPr>
            <c:extLst>
              <c:ext xmlns:c16="http://schemas.microsoft.com/office/drawing/2014/chart" uri="{C3380CC4-5D6E-409C-BE32-E72D297353CC}">
                <c16:uniqueId val="{0000000D-2123-4636-942F-BF943341CB7C}"/>
              </c:ext>
            </c:extLst>
          </c:dPt>
          <c:cat>
            <c:strRef>
              <c:f>plhiv!$K$5:$K$11</c:f>
              <c:strCache>
                <c:ptCount val="6"/>
                <c:pt idx="0">
                  <c:v>Indonesia</c:v>
                </c:pt>
                <c:pt idx="1">
                  <c:v>Thailand</c:v>
                </c:pt>
                <c:pt idx="2">
                  <c:v>Cambodia</c:v>
                </c:pt>
                <c:pt idx="3">
                  <c:v>Pakistan</c:v>
                </c:pt>
                <c:pt idx="4">
                  <c:v>Philippines</c:v>
                </c:pt>
                <c:pt idx="5">
                  <c:v>Other countries</c:v>
                </c:pt>
              </c:strCache>
            </c:strRef>
          </c:cat>
          <c:val>
            <c:numRef>
              <c:f>plhiv!$L$5:$L$11</c:f>
              <c:numCache>
                <c:formatCode>General</c:formatCode>
                <c:ptCount val="7"/>
                <c:pt idx="0">
                  <c:v>193</c:v>
                </c:pt>
                <c:pt idx="1">
                  <c:v>105</c:v>
                </c:pt>
                <c:pt idx="2">
                  <c:v>28</c:v>
                </c:pt>
                <c:pt idx="3">
                  <c:v>21</c:v>
                </c:pt>
                <c:pt idx="4">
                  <c:v>20</c:v>
                </c:pt>
                <c:pt idx="5">
                  <c:v>795</c:v>
                </c:pt>
              </c:numCache>
            </c:numRef>
          </c:val>
          <c:extLst>
            <c:ext xmlns:c16="http://schemas.microsoft.com/office/drawing/2014/chart" uri="{C3380CC4-5D6E-409C-BE32-E72D297353CC}">
              <c16:uniqueId val="{0000000E-2123-4636-942F-BF943341CB7C}"/>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b="1" i="0" baseline="0" dirty="0">
                <a:effectLst/>
              </a:rPr>
              <a:t>Adolescents (10-19 </a:t>
            </a:r>
            <a:r>
              <a:rPr lang="en-US" sz="1400" b="1" i="0" baseline="0" dirty="0" err="1">
                <a:effectLst/>
              </a:rPr>
              <a:t>yr</a:t>
            </a:r>
            <a:r>
              <a:rPr lang="en-US" sz="1400" b="1" i="0" baseline="0" dirty="0">
                <a:effectLst/>
              </a:rPr>
              <a:t>) out of all new HIV infections</a:t>
            </a:r>
            <a:endParaRPr lang="en-US" sz="1400" dirty="0">
              <a:effectLst/>
            </a:endParaRPr>
          </a:p>
        </c:rich>
      </c:tx>
      <c:layout>
        <c:manualLayout>
          <c:xMode val="edge"/>
          <c:yMode val="edge"/>
          <c:x val="0.12436847407135662"/>
          <c:y val="1.2692773580907937E-2"/>
        </c:manualLayout>
      </c:layout>
      <c:overlay val="0"/>
    </c:title>
    <c:autoTitleDeleted val="0"/>
    <c:plotArea>
      <c:layout>
        <c:manualLayout>
          <c:layoutTarget val="inner"/>
          <c:xMode val="edge"/>
          <c:yMode val="edge"/>
          <c:x val="0.24706039743820113"/>
          <c:y val="0.16606664233196017"/>
          <c:w val="0.50032680467223567"/>
          <c:h val="0.81921296296296298"/>
        </c:manualLayout>
      </c:layout>
      <c:doughnutChart>
        <c:varyColors val="1"/>
        <c:ser>
          <c:idx val="0"/>
          <c:order val="0"/>
          <c:tx>
            <c:strRef>
              <c:f>'Adolescent donouts'!$E$1</c:f>
              <c:strCache>
                <c:ptCount val="1"/>
                <c:pt idx="0">
                  <c:v>New HIV infections</c:v>
                </c:pt>
              </c:strCache>
            </c:strRef>
          </c:tx>
          <c:spPr>
            <a:solidFill>
              <a:schemeClr val="tx1"/>
            </a:solidFill>
            <a:ln>
              <a:noFill/>
            </a:ln>
          </c:spPr>
          <c:dPt>
            <c:idx val="0"/>
            <c:bubble3D val="0"/>
            <c:spPr>
              <a:solidFill>
                <a:srgbClr val="E31837"/>
              </a:solidFill>
              <a:ln w="15875">
                <a:solidFill>
                  <a:schemeClr val="bg1"/>
                </a:solidFill>
              </a:ln>
            </c:spPr>
            <c:extLst>
              <c:ext xmlns:c16="http://schemas.microsoft.com/office/drawing/2014/chart" uri="{C3380CC4-5D6E-409C-BE32-E72D297353CC}">
                <c16:uniqueId val="{00000001-057A-45E4-836C-17A99C4832CA}"/>
              </c:ext>
            </c:extLst>
          </c:dPt>
          <c:dPt>
            <c:idx val="1"/>
            <c:bubble3D val="0"/>
            <c:spPr>
              <a:solidFill>
                <a:sysClr val="window" lastClr="FFFFFF">
                  <a:lumMod val="65000"/>
                </a:sysClr>
              </a:solidFill>
              <a:ln w="19050">
                <a:solidFill>
                  <a:schemeClr val="bg1"/>
                </a:solidFill>
              </a:ln>
            </c:spPr>
            <c:extLst>
              <c:ext xmlns:c16="http://schemas.microsoft.com/office/drawing/2014/chart" uri="{C3380CC4-5D6E-409C-BE32-E72D297353CC}">
                <c16:uniqueId val="{00000003-057A-45E4-836C-17A99C4832CA}"/>
              </c:ext>
            </c:extLst>
          </c:dPt>
          <c:dLbls>
            <c:dLbl>
              <c:idx val="1"/>
              <c:delete val="1"/>
              <c:extLst>
                <c:ext xmlns:c15="http://schemas.microsoft.com/office/drawing/2012/chart" uri="{CE6537A1-D6FC-4f65-9D91-7224C49458BB}"/>
                <c:ext xmlns:c16="http://schemas.microsoft.com/office/drawing/2014/chart" uri="{C3380CC4-5D6E-409C-BE32-E72D297353CC}">
                  <c16:uniqueId val="{00000003-057A-45E4-836C-17A99C4832CA}"/>
                </c:ext>
              </c:extLst>
            </c:dLbl>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'Adolescent donouts'!$C$3:$C$4</c:f>
              <c:strCache>
                <c:ptCount val="2"/>
                <c:pt idx="0">
                  <c:v>Adolescents</c:v>
                </c:pt>
                <c:pt idx="1">
                  <c:v>Other</c:v>
                </c:pt>
              </c:strCache>
            </c:strRef>
          </c:cat>
          <c:val>
            <c:numRef>
              <c:f>'Adolescent donouts'!$E$3:$E$4</c:f>
              <c:numCache>
                <c:formatCode>_(* #,##0_);_(* \(#,##0\);_(* "-"??_);_(@_)</c:formatCode>
                <c:ptCount val="2"/>
                <c:pt idx="0">
                  <c:v>17044</c:v>
                </c:pt>
                <c:pt idx="1">
                  <c:v>226287</c:v>
                </c:pt>
              </c:numCache>
            </c:numRef>
          </c:val>
          <c:extLst>
            <c:ext xmlns:c16="http://schemas.microsoft.com/office/drawing/2014/chart" uri="{C3380CC4-5D6E-409C-BE32-E72D297353CC}">
              <c16:uniqueId val="{00000004-057A-45E4-836C-17A99C4832CA}"/>
            </c:ext>
          </c:extLst>
        </c:ser>
        <c:dLbls>
          <c:showLegendKey val="0"/>
          <c:showVal val="0"/>
          <c:showCatName val="0"/>
          <c:showSerName val="0"/>
          <c:showPercent val="0"/>
          <c:showBubbleSize val="0"/>
          <c:showLeaderLines val="0"/>
        </c:dLbls>
        <c:firstSliceAng val="119"/>
        <c:holeSize val="70"/>
      </c:doughnutChart>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b="1" i="0" baseline="0" dirty="0">
                <a:effectLst/>
              </a:rPr>
              <a:t>Adolescents (10-19 </a:t>
            </a:r>
            <a:r>
              <a:rPr lang="en-US" sz="1400" b="1" i="0" baseline="0" dirty="0" err="1">
                <a:effectLst/>
              </a:rPr>
              <a:t>yr</a:t>
            </a:r>
            <a:r>
              <a:rPr lang="en-US" sz="1400" b="1" i="0" baseline="0" dirty="0">
                <a:effectLst/>
              </a:rPr>
              <a:t>) out of all people living with HIV</a:t>
            </a:r>
            <a:endParaRPr lang="en-US" sz="1400" dirty="0">
              <a:effectLst/>
            </a:endParaRPr>
          </a:p>
        </c:rich>
      </c:tx>
      <c:overlay val="0"/>
    </c:title>
    <c:autoTitleDeleted val="0"/>
    <c:plotArea>
      <c:layout>
        <c:manualLayout>
          <c:layoutTarget val="inner"/>
          <c:xMode val="edge"/>
          <c:yMode val="edge"/>
          <c:x val="0.24706039743820113"/>
          <c:y val="0.16606664233196017"/>
          <c:w val="0.50032680467223567"/>
          <c:h val="0.81921296296296298"/>
        </c:manualLayout>
      </c:layout>
      <c:doughnutChart>
        <c:varyColors val="1"/>
        <c:ser>
          <c:idx val="0"/>
          <c:order val="0"/>
          <c:tx>
            <c:strRef>
              <c:f>'Adolescent donouts'!$D$1</c:f>
              <c:strCache>
                <c:ptCount val="1"/>
                <c:pt idx="0">
                  <c:v>PLHIV</c:v>
                </c:pt>
              </c:strCache>
            </c:strRef>
          </c:tx>
          <c:spPr>
            <a:solidFill>
              <a:schemeClr val="tx1"/>
            </a:solidFill>
            <a:ln>
              <a:noFill/>
            </a:ln>
          </c:spPr>
          <c:dPt>
            <c:idx val="0"/>
            <c:bubble3D val="0"/>
            <c:spPr>
              <a:solidFill>
                <a:srgbClr val="E31837"/>
              </a:solidFill>
              <a:ln w="15875">
                <a:solidFill>
                  <a:schemeClr val="bg1"/>
                </a:solidFill>
              </a:ln>
            </c:spPr>
            <c:extLst>
              <c:ext xmlns:c16="http://schemas.microsoft.com/office/drawing/2014/chart" uri="{C3380CC4-5D6E-409C-BE32-E72D297353CC}">
                <c16:uniqueId val="{00000001-791E-4173-B621-99EEF23D5F25}"/>
              </c:ext>
            </c:extLst>
          </c:dPt>
          <c:dPt>
            <c:idx val="1"/>
            <c:bubble3D val="0"/>
            <c:spPr>
              <a:solidFill>
                <a:schemeClr val="bg1">
                  <a:lumMod val="65000"/>
                </a:schemeClr>
              </a:solidFill>
              <a:ln w="19050">
                <a:solidFill>
                  <a:schemeClr val="bg1"/>
                </a:solidFill>
              </a:ln>
            </c:spPr>
            <c:extLst>
              <c:ext xmlns:c16="http://schemas.microsoft.com/office/drawing/2014/chart" uri="{C3380CC4-5D6E-409C-BE32-E72D297353CC}">
                <c16:uniqueId val="{00000003-791E-4173-B621-99EEF23D5F25}"/>
              </c:ext>
            </c:extLst>
          </c:dPt>
          <c:dLbls>
            <c:dLbl>
              <c:idx val="1"/>
              <c:delete val="1"/>
              <c:extLst>
                <c:ext xmlns:c15="http://schemas.microsoft.com/office/drawing/2012/chart" uri="{CE6537A1-D6FC-4f65-9D91-7224C49458BB}"/>
                <c:ext xmlns:c16="http://schemas.microsoft.com/office/drawing/2014/chart" uri="{C3380CC4-5D6E-409C-BE32-E72D297353CC}">
                  <c16:uniqueId val="{00000003-791E-4173-B621-99EEF23D5F25}"/>
                </c:ext>
              </c:extLst>
            </c:dLbl>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'Adolescent donouts'!$C$3:$C$4</c:f>
              <c:strCache>
                <c:ptCount val="2"/>
                <c:pt idx="0">
                  <c:v>Adolescents</c:v>
                </c:pt>
                <c:pt idx="1">
                  <c:v>Other</c:v>
                </c:pt>
              </c:strCache>
            </c:strRef>
          </c:cat>
          <c:val>
            <c:numRef>
              <c:f>'Adolescent donouts'!$D$3:$D$4</c:f>
              <c:numCache>
                <c:formatCode>_(* #,##0_);_(* \(#,##0\);_(* "-"??_);_(@_)</c:formatCode>
                <c:ptCount val="2"/>
                <c:pt idx="0">
                  <c:v>135968</c:v>
                </c:pt>
                <c:pt idx="1">
                  <c:v>5646945</c:v>
                </c:pt>
              </c:numCache>
            </c:numRef>
          </c:val>
          <c:extLst>
            <c:ext xmlns:c16="http://schemas.microsoft.com/office/drawing/2014/chart" uri="{C3380CC4-5D6E-409C-BE32-E72D297353CC}">
              <c16:uniqueId val="{00000004-791E-4173-B621-99EEF23D5F25}"/>
            </c:ext>
          </c:extLst>
        </c:ser>
        <c:dLbls>
          <c:showLegendKey val="0"/>
          <c:showVal val="0"/>
          <c:showCatName val="0"/>
          <c:showSerName val="0"/>
          <c:showPercent val="0"/>
          <c:showBubbleSize val="0"/>
          <c:showLeaderLines val="0"/>
        </c:dLbls>
        <c:firstSliceAng val="102"/>
        <c:holeSize val="70"/>
      </c:doughnutChart>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969060128429654E-2"/>
          <c:y val="0.24895667649571532"/>
          <c:w val="0.85685931115002922"/>
          <c:h val="0.7510434155967145"/>
        </c:manualLayout>
      </c:layout>
      <c:barChart>
        <c:barDir val="bar"/>
        <c:grouping val="stacked"/>
        <c:varyColors val="0"/>
        <c:ser>
          <c:idx val="0"/>
          <c:order val="0"/>
          <c:tx>
            <c:strRef>
              <c:f>'Adolescent donouts'!$C$31</c:f>
              <c:strCache>
                <c:ptCount val="1"/>
                <c:pt idx="0">
                  <c:v>Female</c:v>
                </c:pt>
              </c:strCache>
            </c:strRef>
          </c:tx>
          <c:spPr>
            <a:solidFill>
              <a:srgbClr val="FF7DFF"/>
            </a:solidFill>
            <a:ln w="19050">
              <a:solidFill>
                <a:schemeClr val="bg1"/>
              </a:solidFill>
            </a:ln>
          </c:spPr>
          <c:invertIfNegative val="0"/>
          <c:dLbls>
            <c:dLbl>
              <c:idx val="0"/>
              <c:tx>
                <c:rich>
                  <a:bodyPr/>
                  <a:lstStyle/>
                  <a:p>
                    <a:r>
                      <a:rPr lang="en-US" dirty="0"/>
                      <a:t> 46%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942-466D-B485-89C2D79662C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'Adolescent donouts'!$D$30</c:f>
              <c:strCache>
                <c:ptCount val="1"/>
                <c:pt idx="0">
                  <c:v>PLHIV</c:v>
                </c:pt>
              </c:strCache>
            </c:strRef>
          </c:cat>
          <c:val>
            <c:numRef>
              <c:f>'Adolescent donouts'!$D$31</c:f>
              <c:numCache>
                <c:formatCode>#,##0</c:formatCode>
                <c:ptCount val="1"/>
                <c:pt idx="0">
                  <c:v>62725</c:v>
                </c:pt>
              </c:numCache>
            </c:numRef>
          </c:val>
          <c:extLst>
            <c:ext xmlns:c16="http://schemas.microsoft.com/office/drawing/2014/chart" uri="{C3380CC4-5D6E-409C-BE32-E72D297353CC}">
              <c16:uniqueId val="{00000001-2942-466D-B485-89C2D79662C8}"/>
            </c:ext>
          </c:extLst>
        </c:ser>
        <c:ser>
          <c:idx val="1"/>
          <c:order val="1"/>
          <c:tx>
            <c:strRef>
              <c:f>'Adolescent donouts'!$C$32</c:f>
              <c:strCache>
                <c:ptCount val="1"/>
                <c:pt idx="0">
                  <c:v>Male</c:v>
                </c:pt>
              </c:strCache>
            </c:strRef>
          </c:tx>
          <c:spPr>
            <a:solidFill>
              <a:srgbClr val="00AEEF"/>
            </a:solidFill>
            <a:ln w="19050">
              <a:solidFill>
                <a:schemeClr val="bg1"/>
              </a:solidFill>
            </a:ln>
          </c:spPr>
          <c:invertIfNegative val="0"/>
          <c:dLbls>
            <c:dLbl>
              <c:idx val="0"/>
              <c:tx>
                <c:rich>
                  <a:bodyPr/>
                  <a:lstStyle/>
                  <a:p>
                    <a:r>
                      <a:rPr lang="en-US" dirty="0"/>
                      <a:t> 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942-466D-B485-89C2D79662C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'Adolescent donouts'!$D$30</c:f>
              <c:strCache>
                <c:ptCount val="1"/>
                <c:pt idx="0">
                  <c:v>PLHIV</c:v>
                </c:pt>
              </c:strCache>
            </c:strRef>
          </c:cat>
          <c:val>
            <c:numRef>
              <c:f>'Adolescent donouts'!$D$32</c:f>
              <c:numCache>
                <c:formatCode>#,##0</c:formatCode>
                <c:ptCount val="1"/>
                <c:pt idx="0">
                  <c:v>73243</c:v>
                </c:pt>
              </c:numCache>
            </c:numRef>
          </c:val>
          <c:extLst>
            <c:ext xmlns:c16="http://schemas.microsoft.com/office/drawing/2014/chart" uri="{C3380CC4-5D6E-409C-BE32-E72D297353CC}">
              <c16:uniqueId val="{00000003-2942-466D-B485-89C2D79662C8}"/>
            </c:ext>
          </c:extLst>
        </c:ser>
        <c:dLbls>
          <c:showLegendKey val="0"/>
          <c:showVal val="0"/>
          <c:showCatName val="0"/>
          <c:showSerName val="0"/>
          <c:showPercent val="0"/>
          <c:showBubbleSize val="0"/>
        </c:dLbls>
        <c:gapWidth val="150"/>
        <c:overlap val="100"/>
        <c:axId val="105748352"/>
        <c:axId val="105749888"/>
      </c:barChart>
      <c:catAx>
        <c:axId val="105748352"/>
        <c:scaling>
          <c:orientation val="maxMin"/>
        </c:scaling>
        <c:delete val="1"/>
        <c:axPos val="l"/>
        <c:numFmt formatCode="General" sourceLinked="0"/>
        <c:majorTickMark val="out"/>
        <c:minorTickMark val="none"/>
        <c:tickLblPos val="none"/>
        <c:crossAx val="105749888"/>
        <c:crosses val="autoZero"/>
        <c:auto val="1"/>
        <c:lblAlgn val="ctr"/>
        <c:lblOffset val="100"/>
        <c:noMultiLvlLbl val="0"/>
      </c:catAx>
      <c:valAx>
        <c:axId val="105749888"/>
        <c:scaling>
          <c:orientation val="minMax"/>
          <c:max val="140000"/>
          <c:min val="0"/>
        </c:scaling>
        <c:delete val="0"/>
        <c:axPos val="t"/>
        <c:title>
          <c:tx>
            <c:rich>
              <a:bodyPr/>
              <a:lstStyle/>
              <a:p>
                <a:pPr>
                  <a:defRPr sz="1200"/>
                </a:pPr>
                <a:r>
                  <a:rPr lang="en-GB" sz="1200" dirty="0"/>
                  <a:t>Number</a:t>
                </a:r>
                <a:r>
                  <a:rPr lang="en-GB" sz="1200" baseline="0" dirty="0"/>
                  <a:t> of adolescents (10-19 </a:t>
                </a:r>
                <a:r>
                  <a:rPr lang="en-GB" sz="1200" baseline="0" dirty="0" err="1"/>
                  <a:t>yr</a:t>
                </a:r>
                <a:r>
                  <a:rPr lang="en-GB" sz="1200" baseline="0" dirty="0"/>
                  <a:t>) living with HIV</a:t>
                </a:r>
                <a:endParaRPr lang="en-GB" sz="1200" dirty="0"/>
              </a:p>
            </c:rich>
          </c:tx>
          <c:layout>
            <c:manualLayout>
              <c:xMode val="edge"/>
              <c:yMode val="edge"/>
              <c:x val="0.10123223990300026"/>
              <c:y val="7.519242291960504E-2"/>
            </c:manualLayout>
          </c:layout>
          <c:overlay val="0"/>
        </c:title>
        <c:numFmt formatCode="#,##0" sourceLinked="1"/>
        <c:majorTickMark val="out"/>
        <c:minorTickMark val="none"/>
        <c:tickLblPos val="nextTo"/>
        <c:spPr>
          <a:ln w="41275">
            <a:solidFill>
              <a:srgbClr val="E31837"/>
            </a:solidFill>
          </a:ln>
        </c:spPr>
        <c:txPr>
          <a:bodyPr/>
          <a:lstStyle/>
          <a:p>
            <a:pPr>
              <a:defRPr>
                <a:solidFill>
                  <a:srgbClr val="E31837"/>
                </a:solidFill>
              </a:defRPr>
            </a:pPr>
            <a:endParaRPr lang="en-US"/>
          </a:p>
        </c:txPr>
        <c:crossAx val="105748352"/>
        <c:crosses val="autoZero"/>
        <c:crossBetween val="between"/>
        <c:majorUnit val="14000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969060128429654E-2"/>
          <c:y val="0.24895667649571532"/>
          <c:w val="0.85685931115002922"/>
          <c:h val="0.75104369639334134"/>
        </c:manualLayout>
      </c:layout>
      <c:barChart>
        <c:barDir val="bar"/>
        <c:grouping val="stacked"/>
        <c:varyColors val="0"/>
        <c:ser>
          <c:idx val="0"/>
          <c:order val="0"/>
          <c:tx>
            <c:strRef>
              <c:f>'Adolescent donouts'!$C$31</c:f>
              <c:strCache>
                <c:ptCount val="1"/>
                <c:pt idx="0">
                  <c:v>Female</c:v>
                </c:pt>
              </c:strCache>
            </c:strRef>
          </c:tx>
          <c:spPr>
            <a:solidFill>
              <a:srgbClr val="FF7DFF"/>
            </a:solidFill>
            <a:ln w="19050">
              <a:solidFill>
                <a:schemeClr val="bg1"/>
              </a:solidFill>
            </a:ln>
          </c:spPr>
          <c:invertIfNegative val="0"/>
          <c:dLbls>
            <c:dLbl>
              <c:idx val="0"/>
              <c:tx>
                <c:rich>
                  <a:bodyPr/>
                  <a:lstStyle/>
                  <a:p>
                    <a:r>
                      <a:rPr lang="en-US" dirty="0"/>
                      <a:t> 40%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FF6-430D-A66E-AAE3AB9CE2C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'Adolescent donouts'!$E$30</c:f>
              <c:strCache>
                <c:ptCount val="1"/>
                <c:pt idx="0">
                  <c:v>NI</c:v>
                </c:pt>
              </c:strCache>
            </c:strRef>
          </c:cat>
          <c:val>
            <c:numRef>
              <c:f>'Adolescent donouts'!$E$31</c:f>
              <c:numCache>
                <c:formatCode>_(* #,##0_);_(* \(#,##0\);_(* "-"??_);_(@_)</c:formatCode>
                <c:ptCount val="1"/>
                <c:pt idx="0">
                  <c:v>6747</c:v>
                </c:pt>
              </c:numCache>
            </c:numRef>
          </c:val>
          <c:extLst>
            <c:ext xmlns:c16="http://schemas.microsoft.com/office/drawing/2014/chart" uri="{C3380CC4-5D6E-409C-BE32-E72D297353CC}">
              <c16:uniqueId val="{00000001-7FF6-430D-A66E-AAE3AB9CE2C8}"/>
            </c:ext>
          </c:extLst>
        </c:ser>
        <c:ser>
          <c:idx val="1"/>
          <c:order val="1"/>
          <c:tx>
            <c:strRef>
              <c:f>'Adolescent donouts'!$C$32</c:f>
              <c:strCache>
                <c:ptCount val="1"/>
                <c:pt idx="0">
                  <c:v>Male</c:v>
                </c:pt>
              </c:strCache>
            </c:strRef>
          </c:tx>
          <c:spPr>
            <a:solidFill>
              <a:srgbClr val="00AEEF"/>
            </a:solidFill>
            <a:ln w="19050">
              <a:solidFill>
                <a:schemeClr val="bg1"/>
              </a:solidFill>
            </a:ln>
          </c:spPr>
          <c:invertIfNegative val="0"/>
          <c:dLbls>
            <c:dLbl>
              <c:idx val="0"/>
              <c:tx>
                <c:rich>
                  <a:bodyPr/>
                  <a:lstStyle/>
                  <a:p>
                    <a:r>
                      <a:rPr lang="en-US" dirty="0"/>
                      <a:t> 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FF6-430D-A66E-AAE3AB9CE2C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'Adolescent donouts'!$E$30</c:f>
              <c:strCache>
                <c:ptCount val="1"/>
                <c:pt idx="0">
                  <c:v>NI</c:v>
                </c:pt>
              </c:strCache>
            </c:strRef>
          </c:cat>
          <c:val>
            <c:numRef>
              <c:f>'Adolescent donouts'!$E$32</c:f>
              <c:numCache>
                <c:formatCode>_(* #,##0_);_(* \(#,##0\);_(* "-"??_);_(@_)</c:formatCode>
                <c:ptCount val="1"/>
                <c:pt idx="0">
                  <c:v>10297</c:v>
                </c:pt>
              </c:numCache>
            </c:numRef>
          </c:val>
          <c:extLst>
            <c:ext xmlns:c16="http://schemas.microsoft.com/office/drawing/2014/chart" uri="{C3380CC4-5D6E-409C-BE32-E72D297353CC}">
              <c16:uniqueId val="{00000003-7FF6-430D-A66E-AAE3AB9CE2C8}"/>
            </c:ext>
          </c:extLst>
        </c:ser>
        <c:dLbls>
          <c:showLegendKey val="0"/>
          <c:showVal val="0"/>
          <c:showCatName val="0"/>
          <c:showSerName val="0"/>
          <c:showPercent val="0"/>
          <c:showBubbleSize val="0"/>
        </c:dLbls>
        <c:gapWidth val="150"/>
        <c:overlap val="100"/>
        <c:axId val="105698432"/>
        <c:axId val="105699968"/>
      </c:barChart>
      <c:catAx>
        <c:axId val="105698432"/>
        <c:scaling>
          <c:orientation val="maxMin"/>
        </c:scaling>
        <c:delete val="1"/>
        <c:axPos val="l"/>
        <c:numFmt formatCode="General" sourceLinked="0"/>
        <c:majorTickMark val="out"/>
        <c:minorTickMark val="none"/>
        <c:tickLblPos val="none"/>
        <c:crossAx val="105699968"/>
        <c:crosses val="autoZero"/>
        <c:auto val="1"/>
        <c:lblAlgn val="ctr"/>
        <c:lblOffset val="100"/>
        <c:noMultiLvlLbl val="0"/>
      </c:catAx>
      <c:valAx>
        <c:axId val="105699968"/>
        <c:scaling>
          <c:orientation val="minMax"/>
          <c:max val="17000"/>
          <c:min val="0"/>
        </c:scaling>
        <c:delete val="0"/>
        <c:axPos val="t"/>
        <c:title>
          <c:tx>
            <c:rich>
              <a:bodyPr/>
              <a:lstStyle/>
              <a:p>
                <a:pPr>
                  <a:defRPr sz="1200"/>
                </a:pPr>
                <a:r>
                  <a:rPr lang="en-GB" sz="1200"/>
                  <a:t>Number of new HIV infections among adolescents (10-19 yr)</a:t>
                </a:r>
              </a:p>
            </c:rich>
          </c:tx>
          <c:layout>
            <c:manualLayout>
              <c:xMode val="edge"/>
              <c:yMode val="edge"/>
              <c:x val="7.0319410890792439E-2"/>
              <c:y val="6.0515749981549377E-2"/>
            </c:manualLayout>
          </c:layout>
          <c:overlay val="0"/>
        </c:title>
        <c:numFmt formatCode="_(* #,##0_);_(* \(#,##0\);_(* &quot;-&quot;??_);_(@_)" sourceLinked="1"/>
        <c:majorTickMark val="out"/>
        <c:minorTickMark val="none"/>
        <c:tickLblPos val="nextTo"/>
        <c:spPr>
          <a:ln w="41275">
            <a:solidFill>
              <a:srgbClr val="E31837"/>
            </a:solidFill>
          </a:ln>
        </c:spPr>
        <c:txPr>
          <a:bodyPr/>
          <a:lstStyle/>
          <a:p>
            <a:pPr>
              <a:defRPr>
                <a:solidFill>
                  <a:srgbClr val="C00000"/>
                </a:solidFill>
              </a:defRPr>
            </a:pPr>
            <a:endParaRPr lang="en-US"/>
          </a:p>
        </c:txPr>
        <c:crossAx val="105698432"/>
        <c:crosses val="autoZero"/>
        <c:crossBetween val="between"/>
        <c:majorUnit val="1700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0.35917</cdr:x>
      <cdr:y>0.54247</cdr:y>
    </cdr:from>
    <cdr:to>
      <cdr:x>0.49957</cdr:x>
      <cdr:y>0.70273</cdr:y>
    </cdr:to>
    <cdr:sp macro="" textlink="">
      <cdr:nvSpPr>
        <cdr:cNvPr id="2" name="TextBox 1">
          <a:extLst xmlns:a="http://schemas.openxmlformats.org/drawingml/2006/main">
            <a:ext uri="{FF2B5EF4-FFF2-40B4-BE49-F238E27FC236}">
              <a16:creationId xmlns:a16="http://schemas.microsoft.com/office/drawing/2014/main" id="{532FF017-2998-45E4-B0EC-0E27FA95FD8A}"/>
            </a:ext>
          </a:extLst>
        </cdr:cNvPr>
        <cdr:cNvSpPr txBox="1"/>
      </cdr:nvSpPr>
      <cdr:spPr>
        <a:xfrm xmlns:a="http://schemas.openxmlformats.org/drawingml/2006/main">
          <a:off x="3144453" y="1839459"/>
          <a:ext cx="1229170" cy="5434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a:latin typeface="Arial" panose="020B0604020202020204" pitchFamily="34" charset="0"/>
              <a:cs typeface="Arial" panose="020B0604020202020204" pitchFamily="34" charset="0"/>
            </a:rPr>
            <a:t> Estimate 2010:</a:t>
          </a:r>
        </a:p>
        <a:p xmlns:a="http://schemas.openxmlformats.org/drawingml/2006/main">
          <a:pPr algn="ctr"/>
          <a:r>
            <a:rPr lang="en-US" sz="1100" b="1" dirty="0">
              <a:latin typeface="Arial" panose="020B0604020202020204" pitchFamily="34" charset="0"/>
              <a:cs typeface="Arial" panose="020B0604020202020204" pitchFamily="34" charset="0"/>
            </a:rPr>
            <a:t>25 000</a:t>
          </a:r>
        </a:p>
      </cdr:txBody>
    </cdr:sp>
  </cdr:relSizeAnchor>
  <cdr:relSizeAnchor xmlns:cdr="http://schemas.openxmlformats.org/drawingml/2006/chartDrawing">
    <cdr:from>
      <cdr:x>0.79103</cdr:x>
      <cdr:y>0.48361</cdr:y>
    </cdr:from>
    <cdr:to>
      <cdr:x>1</cdr:x>
      <cdr:y>0.59158</cdr:y>
    </cdr:to>
    <cdr:sp macro="" textlink="">
      <cdr:nvSpPr>
        <cdr:cNvPr id="4" name="Rounded Rectangle 20">
          <a:extLst xmlns:a="http://schemas.openxmlformats.org/drawingml/2006/main">
            <a:ext uri="{FF2B5EF4-FFF2-40B4-BE49-F238E27FC236}">
              <a16:creationId xmlns:a16="http://schemas.microsoft.com/office/drawing/2014/main" id="{130BFD2D-92C6-4244-8D75-BFB6492C1856}"/>
            </a:ext>
          </a:extLst>
        </cdr:cNvPr>
        <cdr:cNvSpPr/>
      </cdr:nvSpPr>
      <cdr:spPr>
        <a:xfrm xmlns:a="http://schemas.openxmlformats.org/drawingml/2006/main">
          <a:off x="6925228" y="1639871"/>
          <a:ext cx="1829463" cy="366103"/>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53B9FF"/>
          </a:solidFill>
          <a:prstDash val="sysDash"/>
        </a:ln>
        <a:effectLst xmlns:a="http://schemas.openxmlformats.org/drawingml/2006/main"/>
      </cdr:spPr>
      <cdr:txBody>
        <a:bodyPr xmlns:a="http://schemas.openxmlformats.org/drawingml/2006/main" wrap="square"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Estimate 2020:</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0" dirty="0">
              <a:solidFill>
                <a:prstClr val="black"/>
              </a:solidFill>
              <a:latin typeface="Arial" pitchFamily="34" charset="0"/>
              <a:cs typeface="Arial" pitchFamily="34" charset="0"/>
            </a:rPr>
            <a:t>17</a:t>
          </a: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 000 </a:t>
          </a:r>
        </a:p>
      </cdr:txBody>
    </cdr:sp>
  </cdr:relSizeAnchor>
  <cdr:relSizeAnchor xmlns:cdr="http://schemas.openxmlformats.org/drawingml/2006/chartDrawing">
    <cdr:from>
      <cdr:x>0.79103</cdr:x>
      <cdr:y>0.73196</cdr:y>
    </cdr:from>
    <cdr:to>
      <cdr:x>1</cdr:x>
      <cdr:y>0.83993</cdr:y>
    </cdr:to>
    <cdr:sp macro="" textlink="">
      <cdr:nvSpPr>
        <cdr:cNvPr id="5" name="Rounded Rectangle 20">
          <a:extLst xmlns:a="http://schemas.openxmlformats.org/drawingml/2006/main">
            <a:ext uri="{FF2B5EF4-FFF2-40B4-BE49-F238E27FC236}">
              <a16:creationId xmlns:a16="http://schemas.microsoft.com/office/drawing/2014/main" id="{F48BB3DE-32DF-4D8B-AC88-8BB948ADC966}"/>
            </a:ext>
          </a:extLst>
        </cdr:cNvPr>
        <cdr:cNvSpPr/>
      </cdr:nvSpPr>
      <cdr:spPr>
        <a:xfrm xmlns:a="http://schemas.openxmlformats.org/drawingml/2006/main">
          <a:off x="6922716" y="2479675"/>
          <a:ext cx="1828800" cy="365760"/>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00A99A"/>
          </a:solidFill>
          <a:prstDash val="sysDash"/>
        </a:ln>
        <a:effectLst xmlns:a="http://schemas.openxmlformats.org/drawingml/2006/mai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Fast-Track Target 2020:</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Arial" pitchFamily="34" charset="0"/>
              <a:cs typeface="Arial" pitchFamily="34" charset="0"/>
            </a:rPr>
            <a:t>6 3</a:t>
          </a: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00 </a:t>
          </a:r>
        </a:p>
      </cdr:txBody>
    </cdr:sp>
  </cdr:relSizeAnchor>
  <cdr:relSizeAnchor xmlns:cdr="http://schemas.openxmlformats.org/drawingml/2006/chartDrawing">
    <cdr:from>
      <cdr:x>0.79111</cdr:x>
      <cdr:y>0.57846</cdr:y>
    </cdr:from>
    <cdr:to>
      <cdr:x>1</cdr:x>
      <cdr:y>0.761</cdr:y>
    </cdr:to>
    <cdr:sp macro="" textlink="">
      <cdr:nvSpPr>
        <cdr:cNvPr id="7" name="Rounded Rectangle 23">
          <a:extLst xmlns:a="http://schemas.openxmlformats.org/drawingml/2006/main">
            <a:ext uri="{FF2B5EF4-FFF2-40B4-BE49-F238E27FC236}">
              <a16:creationId xmlns:a16="http://schemas.microsoft.com/office/drawing/2014/main" id="{204FAF15-B117-4F6A-BAC8-29AAA3BF5E7C}"/>
            </a:ext>
          </a:extLst>
        </cdr:cNvPr>
        <cdr:cNvSpPr/>
      </cdr:nvSpPr>
      <cdr:spPr>
        <a:xfrm xmlns:a="http://schemas.openxmlformats.org/drawingml/2006/main">
          <a:off x="6925891" y="1961515"/>
          <a:ext cx="1828800" cy="618974"/>
        </a:xfrm>
        <a:prstGeom xmlns:a="http://schemas.openxmlformats.org/drawingml/2006/main" prst="roundRect">
          <a:avLst/>
        </a:prstGeom>
        <a:noFill xmlns:a="http://schemas.openxmlformats.org/drawingml/2006/main"/>
        <a:ln xmlns:a="http://schemas.openxmlformats.org/drawingml/2006/main" w="25400" cap="flat" cmpd="sng" algn="ctr">
          <a:noFill/>
          <a:prstDash val="sysDot"/>
        </a:ln>
        <a:effectLst xmlns:a="http://schemas.openxmlformats.org/drawingml/2006/main"/>
      </cdr:spPr>
      <cdr:txBody>
        <a:bodyPr xmlns:a="http://schemas.openxmlformats.org/drawingml/2006/main" wrap="square"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black"/>
              </a:solidFill>
              <a:effectLst/>
              <a:uLnTx/>
              <a:uFillTx/>
              <a:latin typeface="Arial" pitchFamily="34" charset="0"/>
              <a:ea typeface="+mn-ea"/>
              <a:cs typeface="Arial" pitchFamily="34" charset="0"/>
            </a:rPr>
            <a:t>Falls short of target by: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0000"/>
              </a:solidFill>
              <a:effectLst/>
              <a:uLnTx/>
              <a:uFillTx/>
              <a:latin typeface="Arial" pitchFamily="34" charset="0"/>
              <a:ea typeface="+mn-ea"/>
              <a:cs typeface="Arial" pitchFamily="34" charset="0"/>
            </a:rPr>
            <a:t>10 </a:t>
          </a:r>
          <a:r>
            <a:rPr lang="en-GB" sz="1400" b="1" kern="0" dirty="0">
              <a:solidFill>
                <a:srgbClr val="FF0000"/>
              </a:solidFill>
              <a:latin typeface="Arial" pitchFamily="34" charset="0"/>
              <a:cs typeface="Arial" pitchFamily="34" charset="0"/>
            </a:rPr>
            <a:t>7</a:t>
          </a:r>
          <a:r>
            <a:rPr kumimoji="0" lang="en-GB" sz="1400" b="1" i="0" u="none" strike="noStrike" kern="0" cap="none" spc="0" normalizeH="0" baseline="0" noProof="0" dirty="0">
              <a:ln>
                <a:noFill/>
              </a:ln>
              <a:solidFill>
                <a:srgbClr val="FF0000"/>
              </a:solidFill>
              <a:effectLst/>
              <a:uLnTx/>
              <a:uFillTx/>
              <a:latin typeface="Arial" pitchFamily="34" charset="0"/>
              <a:ea typeface="+mn-ea"/>
              <a:cs typeface="Arial" pitchFamily="34" charset="0"/>
            </a:rPr>
            <a:t>00</a:t>
          </a:r>
          <a:endParaRPr kumimoji="0" lang="en-GB" sz="1050" b="1" i="0" u="none" strike="noStrike" kern="0" cap="none" spc="0" normalizeH="0" baseline="0" noProof="0" dirty="0">
            <a:ln>
              <a:noFill/>
            </a:ln>
            <a:solidFill>
              <a:srgbClr val="FF0000"/>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0.75131</cdr:x>
      <cdr:y>0.55875</cdr:y>
    </cdr:from>
    <cdr:to>
      <cdr:x>0.77931</cdr:x>
      <cdr:y>0.65313</cdr:y>
    </cdr:to>
    <cdr:sp macro="" textlink="">
      <cdr:nvSpPr>
        <cdr:cNvPr id="9" name="Down Arrow 24">
          <a:extLst xmlns:a="http://schemas.openxmlformats.org/drawingml/2006/main">
            <a:ext uri="{FF2B5EF4-FFF2-40B4-BE49-F238E27FC236}">
              <a16:creationId xmlns:a16="http://schemas.microsoft.com/office/drawing/2014/main" id="{97C0462D-8D72-4206-9B0B-9D7B08D92106}"/>
            </a:ext>
          </a:extLst>
        </cdr:cNvPr>
        <cdr:cNvSpPr/>
      </cdr:nvSpPr>
      <cdr:spPr>
        <a:xfrm xmlns:a="http://schemas.openxmlformats.org/drawingml/2006/main">
          <a:off x="7577575" y="2304256"/>
          <a:ext cx="282404" cy="389218"/>
        </a:xfrm>
        <a:prstGeom xmlns:a="http://schemas.openxmlformats.org/drawingml/2006/main" prst="downArrow">
          <a:avLst/>
        </a:prstGeom>
        <a:pattFill xmlns:a="http://schemas.openxmlformats.org/drawingml/2006/main" prst="pct30">
          <a:fgClr>
            <a:schemeClr val="bg1"/>
          </a:fgClr>
          <a:bgClr>
            <a:srgbClr val="92D050"/>
          </a:bgClr>
        </a:pattFill>
        <a:ln xmlns:a="http://schemas.openxmlformats.org/drawingml/2006/main" w="25400" cap="flat" cmpd="sng" algn="ctr">
          <a:noFill/>
          <a:prstDash val="solid"/>
        </a:ln>
        <a:effectLst xmlns:a="http://schemas.openxmlformats.org/drawingml/2006/main"/>
      </cdr:spPr>
      <cdr:txBody>
        <a:bodyPr xmlns:a="http://schemas.openxmlformats.org/drawingml/2006/main" wrap="square"/>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a:ea typeface="+mn-ea"/>
            <a:cs typeface="+mn-cs"/>
          </a:endParaRPr>
        </a:p>
      </cdr:txBody>
    </cdr:sp>
  </cdr:relSizeAnchor>
  <cdr:relSizeAnchor xmlns:cdr="http://schemas.openxmlformats.org/drawingml/2006/chartDrawing">
    <cdr:from>
      <cdr:x>0.46594</cdr:x>
      <cdr:y>0.16597</cdr:y>
    </cdr:from>
    <cdr:to>
      <cdr:x>0.7491</cdr:x>
      <cdr:y>0.33762</cdr:y>
    </cdr:to>
    <cdr:sp macro="" textlink="">
      <cdr:nvSpPr>
        <cdr:cNvPr id="11" name="TextBox 31">
          <a:extLst xmlns:a="http://schemas.openxmlformats.org/drawingml/2006/main">
            <a:ext uri="{FF2B5EF4-FFF2-40B4-BE49-F238E27FC236}">
              <a16:creationId xmlns:a16="http://schemas.microsoft.com/office/drawing/2014/main" id="{CCEA248E-34AA-45C8-8069-69D394A01763}"/>
            </a:ext>
          </a:extLst>
        </cdr:cNvPr>
        <cdr:cNvSpPr txBox="1"/>
      </cdr:nvSpPr>
      <cdr:spPr>
        <a:xfrm xmlns:a="http://schemas.openxmlformats.org/drawingml/2006/main">
          <a:off x="4699439" y="684443"/>
          <a:ext cx="2855905"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33</a:t>
          </a:r>
          <a:r>
            <a:rPr kumimoji="0" lang="en-US" sz="12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 decline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between 2010 and 2020</a:t>
          </a:r>
          <a:endParaRPr kumimoji="0" lang="en-GB" sz="1400" b="1" i="0" u="none" strike="noStrike" kern="1200" cap="none" spc="0" normalizeH="0" baseline="0" noProof="0" dirty="0">
            <a:ln>
              <a:noFill/>
            </a:ln>
            <a:solidFill>
              <a:srgbClr val="FF7C80"/>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0.44592</cdr:x>
      <cdr:y>0.34297</cdr:y>
    </cdr:from>
    <cdr:to>
      <cdr:x>0.7697</cdr:x>
      <cdr:y>0.38544</cdr:y>
    </cdr:to>
    <cdr:sp macro="" textlink="">
      <cdr:nvSpPr>
        <cdr:cNvPr id="13" name="Right Brace 12">
          <a:extLst xmlns:a="http://schemas.openxmlformats.org/drawingml/2006/main">
            <a:ext uri="{FF2B5EF4-FFF2-40B4-BE49-F238E27FC236}">
              <a16:creationId xmlns:a16="http://schemas.microsoft.com/office/drawing/2014/main" id="{679AC4B7-5CF1-4C76-8A53-6F7A54482F7D}"/>
            </a:ext>
          </a:extLst>
        </cdr:cNvPr>
        <cdr:cNvSpPr/>
      </cdr:nvSpPr>
      <cdr:spPr>
        <a:xfrm xmlns:a="http://schemas.openxmlformats.org/drawingml/2006/main" rot="16200000">
          <a:off x="6042715" y="-130831"/>
          <a:ext cx="175144" cy="3265591"/>
        </a:xfrm>
        <a:prstGeom xmlns:a="http://schemas.openxmlformats.org/drawingml/2006/main" prst="rightBrace">
          <a:avLst/>
        </a:prstGeom>
        <a:noFill xmlns:a="http://schemas.openxmlformats.org/drawingml/2006/main"/>
        <a:ln xmlns:a="http://schemas.openxmlformats.org/drawingml/2006/main" w="25400" cap="flat" cmpd="sng" algn="ctr">
          <a:solidFill>
            <a:schemeClr val="bg1">
              <a:lumMod val="75000"/>
            </a:schemeClr>
          </a:solidFill>
          <a:prstDash val="solid"/>
        </a:ln>
        <a:effectLst xmlns:a="http://schemas.openxmlformats.org/drawingml/2006/main">
          <a:outerShdw sx="1000" sy="1000" rotWithShape="0">
            <a:srgbClr val="000000"/>
          </a:outerShdw>
        </a:effectLst>
      </cdr:spPr>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7C80"/>
            </a:solidFill>
            <a:effectLst/>
            <a:uLnTx/>
            <a:uFillTx/>
            <a:latin typeface="Calibri"/>
            <a:ea typeface="+mn-ea"/>
            <a:cs typeface="+mn-cs"/>
          </a:endParaRPr>
        </a:p>
      </cdr:txBody>
    </cdr:sp>
  </cdr:relSizeAnchor>
  <cdr:relSizeAnchor xmlns:cdr="http://schemas.openxmlformats.org/drawingml/2006/chartDrawing">
    <cdr:from>
      <cdr:x>0.75702</cdr:x>
      <cdr:y>0.88691</cdr:y>
    </cdr:from>
    <cdr:to>
      <cdr:x>0.95693</cdr:x>
      <cdr:y>0.95408</cdr:y>
    </cdr:to>
    <cdr:grpSp>
      <cdr:nvGrpSpPr>
        <cdr:cNvPr id="10" name="Group 9">
          <a:extLst xmlns:a="http://schemas.openxmlformats.org/drawingml/2006/main">
            <a:ext uri="{FF2B5EF4-FFF2-40B4-BE49-F238E27FC236}">
              <a16:creationId xmlns:a16="http://schemas.microsoft.com/office/drawing/2014/main" id="{4E8B7C6C-EF31-4519-9A30-6AB27342E058}"/>
            </a:ext>
          </a:extLst>
        </cdr:cNvPr>
        <cdr:cNvGrpSpPr/>
      </cdr:nvGrpSpPr>
      <cdr:grpSpPr>
        <a:xfrm xmlns:a="http://schemas.openxmlformats.org/drawingml/2006/main">
          <a:off x="7635177" y="3657567"/>
          <a:ext cx="2016258" cy="277005"/>
          <a:chOff x="-367081" y="6144483"/>
          <a:chExt cx="2016147" cy="276968"/>
        </a:xfrm>
      </cdr:grpSpPr>
      <cdr:sp macro="" textlink="">
        <cdr:nvSpPr>
          <cdr:cNvPr id="12" name="Oval 11">
            <a:extLst xmlns:a="http://schemas.openxmlformats.org/drawingml/2006/main">
              <a:ext uri="{FF2B5EF4-FFF2-40B4-BE49-F238E27FC236}">
                <a16:creationId xmlns:a16="http://schemas.microsoft.com/office/drawing/2014/main" id="{4D1F6291-A731-448B-BB10-63D49D1DB96F}"/>
              </a:ext>
            </a:extLst>
          </cdr:cNvPr>
          <cdr:cNvSpPr/>
        </cdr:nvSpPr>
        <cdr:spPr>
          <a:xfrm xmlns:a="http://schemas.openxmlformats.org/drawingml/2006/main">
            <a:off x="-367081" y="6170973"/>
            <a:ext cx="216000" cy="216000"/>
          </a:xfrm>
          <a:prstGeom xmlns:a="http://schemas.openxmlformats.org/drawingml/2006/main" prst="ellipse">
            <a:avLst/>
          </a:prstGeom>
          <a:solidFill xmlns:a="http://schemas.openxmlformats.org/drawingml/2006/main">
            <a:srgbClr val="00A99A"/>
          </a:solidFill>
          <a:ln xmlns:a="http://schemas.openxmlformats.org/drawingml/2006/main" w="63500">
            <a:noFill/>
          </a:ln>
          <a:effectLst xmlns:a="http://schemas.openxmlformats.org/drawingml/2006/main">
            <a:outerShdw sx="1000" sy="1000" rotWithShape="0">
              <a:srgbClr val="000000"/>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cdr:txBody>
      </cdr:sp>
      <cdr:sp macro="" textlink="">
        <cdr:nvSpPr>
          <cdr:cNvPr id="14" name="TextBox 11">
            <a:extLst xmlns:a="http://schemas.openxmlformats.org/drawingml/2006/main">
              <a:ext uri="{FF2B5EF4-FFF2-40B4-BE49-F238E27FC236}">
                <a16:creationId xmlns:a16="http://schemas.microsoft.com/office/drawing/2014/main" id="{9130BA41-C412-4F51-92A3-6B10076C50FB}"/>
              </a:ext>
            </a:extLst>
          </cdr:cNvPr>
          <cdr:cNvSpPr txBox="1"/>
        </cdr:nvSpPr>
        <cdr:spPr>
          <a:xfrm xmlns:a="http://schemas.openxmlformats.org/drawingml/2006/main">
            <a:off x="-144064" y="6144483"/>
            <a:ext cx="1793130" cy="27696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2020 Fast-Track target*</a:t>
            </a:r>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cdr:txBody>
      </cdr:sp>
    </cdr:grpSp>
  </cdr:relSizeAnchor>
</c:userShapes>
</file>

<file path=ppt/drawings/drawing2.xml><?xml version="1.0" encoding="utf-8"?>
<c:userShapes xmlns:c="http://schemas.openxmlformats.org/drawingml/2006/chart">
  <cdr:relSizeAnchor xmlns:cdr="http://schemas.openxmlformats.org/drawingml/2006/chartDrawing">
    <cdr:from>
      <cdr:x>0.25556</cdr:x>
      <cdr:y>0.07452</cdr:y>
    </cdr:from>
    <cdr:to>
      <cdr:x>0.54484</cdr:x>
      <cdr:y>0.21983</cdr:y>
    </cdr:to>
    <cdr:sp macro="" textlink="">
      <cdr:nvSpPr>
        <cdr:cNvPr id="3" name="Bent Arrow 7">
          <a:extLst xmlns:a="http://schemas.openxmlformats.org/drawingml/2006/main">
            <a:ext uri="{FF2B5EF4-FFF2-40B4-BE49-F238E27FC236}">
              <a16:creationId xmlns:a16="http://schemas.microsoft.com/office/drawing/2014/main" id="{6BFE81FF-14A8-4488-910C-7C9B4B7A72D0}"/>
            </a:ext>
          </a:extLst>
        </cdr:cNvPr>
        <cdr:cNvSpPr/>
      </cdr:nvSpPr>
      <cdr:spPr bwMode="auto">
        <a:xfrm xmlns:a="http://schemas.openxmlformats.org/drawingml/2006/main" rot="5400000">
          <a:off x="3321405" y="-733057"/>
          <a:ext cx="561630" cy="2603811"/>
        </a:xfrm>
        <a:prstGeom xmlns:a="http://schemas.openxmlformats.org/drawingml/2006/main" prst="bentArrow">
          <a:avLst/>
        </a:prstGeom>
        <a:pattFill xmlns:a="http://schemas.openxmlformats.org/drawingml/2006/main" prst="pct60">
          <a:fgClr>
            <a:srgbClr val="33CCCC"/>
          </a:fgClr>
          <a:bgClr>
            <a:sysClr val="window" lastClr="FFFFFF"/>
          </a:bgClr>
        </a:pattFill>
        <a:ln xmlns:a="http://schemas.openxmlformats.org/drawingml/2006/main" w="25400" cap="flat" cmpd="sng" algn="ctr">
          <a:noFill/>
          <a:prstDash val="solid"/>
        </a:ln>
        <a:effectLst xmlns:a="http://schemas.openxmlformats.org/drawingml/2006/main"/>
      </cdr:spPr>
      <cdr:txBody>
        <a:bodyPr xmlns:a="http://schemas.openxmlformats.org/drawingml/2006/main" wrap="square"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Calibri"/>
            <a:ea typeface="+mn-ea"/>
            <a:cs typeface="+mn-cs"/>
          </a:endParaRPr>
        </a:p>
      </cdr:txBody>
    </cdr:sp>
  </cdr:relSizeAnchor>
  <cdr:relSizeAnchor xmlns:cdr="http://schemas.openxmlformats.org/drawingml/2006/chartDrawing">
    <cdr:from>
      <cdr:x>0.3473</cdr:x>
      <cdr:y>0.09734</cdr:y>
    </cdr:from>
    <cdr:to>
      <cdr:x>0.5</cdr:x>
      <cdr:y>0.1929</cdr:y>
    </cdr:to>
    <cdr:sp macro="" textlink="">
      <cdr:nvSpPr>
        <cdr:cNvPr id="4" name="TextBox 33">
          <a:extLst xmlns:a="http://schemas.openxmlformats.org/drawingml/2006/main">
            <a:ext uri="{FF2B5EF4-FFF2-40B4-BE49-F238E27FC236}">
              <a16:creationId xmlns:a16="http://schemas.microsoft.com/office/drawing/2014/main" id="{51626878-C11B-486B-B566-CFA133A7F338}"/>
            </a:ext>
          </a:extLst>
        </cdr:cNvPr>
        <cdr:cNvSpPr txBox="1">
          <a:spLocks xmlns:a="http://schemas.openxmlformats.org/drawingml/2006/main" noChangeArrowheads="1"/>
        </cdr:cNvSpPr>
      </cdr:nvSpPr>
      <cdr:spPr bwMode="auto">
        <a:xfrm xmlns:a="http://schemas.openxmlformats.org/drawingml/2006/main">
          <a:off x="3126047" y="376232"/>
          <a:ext cx="1374453" cy="3693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defRPr/>
          </a:pPr>
          <a:r>
            <a:rPr lang="en-US" sz="1800" b="1" kern="0" dirty="0">
              <a:solidFill>
                <a:srgbClr val="E31837"/>
              </a:solidFill>
              <a:latin typeface="Arial" charset="0"/>
            </a:rPr>
            <a:t>81</a:t>
          </a:r>
          <a:r>
            <a:rPr lang="en-US" b="1" kern="0" dirty="0">
              <a:solidFill>
                <a:srgbClr val="E31837"/>
              </a:solidFill>
              <a:latin typeface="Arial" charset="0"/>
            </a:rPr>
            <a:t>%</a:t>
          </a:r>
          <a:endParaRPr lang="en-GB" sz="1800" b="1" kern="0" dirty="0">
            <a:solidFill>
              <a:srgbClr val="E31837"/>
            </a:solidFill>
            <a:latin typeface="Arial" charset="0"/>
          </a:endParaRPr>
        </a:p>
      </cdr:txBody>
    </cdr:sp>
  </cdr:relSizeAnchor>
  <cdr:relSizeAnchor xmlns:cdr="http://schemas.openxmlformats.org/drawingml/2006/chartDrawing">
    <cdr:from>
      <cdr:x>0.604</cdr:x>
      <cdr:y>0.18631</cdr:y>
    </cdr:from>
    <cdr:to>
      <cdr:x>0.71853</cdr:x>
      <cdr:y>0.32933</cdr:y>
    </cdr:to>
    <cdr:sp macro="" textlink="">
      <cdr:nvSpPr>
        <cdr:cNvPr id="5" name="Bent Arrow 8">
          <a:extLst xmlns:a="http://schemas.openxmlformats.org/drawingml/2006/main">
            <a:ext uri="{FF2B5EF4-FFF2-40B4-BE49-F238E27FC236}">
              <a16:creationId xmlns:a16="http://schemas.microsoft.com/office/drawing/2014/main" id="{B52B8787-BBBB-4923-8674-AF3D3324FDA8}"/>
            </a:ext>
          </a:extLst>
        </cdr:cNvPr>
        <cdr:cNvSpPr/>
      </cdr:nvSpPr>
      <cdr:spPr bwMode="auto">
        <a:xfrm xmlns:a="http://schemas.openxmlformats.org/drawingml/2006/main" rot="5400000">
          <a:off x="5675657" y="481028"/>
          <a:ext cx="552778" cy="1030885"/>
        </a:xfrm>
        <a:prstGeom xmlns:a="http://schemas.openxmlformats.org/drawingml/2006/main" prst="bentArrow">
          <a:avLst/>
        </a:prstGeom>
        <a:pattFill xmlns:a="http://schemas.openxmlformats.org/drawingml/2006/main" prst="pct60">
          <a:fgClr>
            <a:srgbClr val="33CCCC"/>
          </a:fgClr>
          <a:bgClr>
            <a:sysClr val="window" lastClr="FFFFFF"/>
          </a:bgClr>
        </a:pattFill>
        <a:ln xmlns:a="http://schemas.openxmlformats.org/drawingml/2006/main" w="25400" cap="flat" cmpd="sng" algn="ctr">
          <a:noFill/>
          <a:prstDash val="solid"/>
        </a:ln>
        <a:effectLst xmlns:a="http://schemas.openxmlformats.org/drawingml/2006/main"/>
      </cdr:spPr>
      <cdr:txBody>
        <a:bodyPr xmlns:a="http://schemas.openxmlformats.org/drawingml/2006/main" wrap="square"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Calibri"/>
            <a:ea typeface="+mn-ea"/>
            <a:cs typeface="+mn-cs"/>
          </a:endParaRPr>
        </a:p>
      </cdr:txBody>
    </cdr:sp>
  </cdr:relSizeAnchor>
  <cdr:relSizeAnchor xmlns:cdr="http://schemas.openxmlformats.org/drawingml/2006/chartDrawing">
    <cdr:from>
      <cdr:x>0.628</cdr:x>
      <cdr:y>0.22357</cdr:y>
    </cdr:from>
    <cdr:to>
      <cdr:x>0.74154</cdr:x>
      <cdr:y>0.31912</cdr:y>
    </cdr:to>
    <cdr:sp macro="" textlink="">
      <cdr:nvSpPr>
        <cdr:cNvPr id="7" name="TextBox 33">
          <a:extLst xmlns:a="http://schemas.openxmlformats.org/drawingml/2006/main">
            <a:ext uri="{FF2B5EF4-FFF2-40B4-BE49-F238E27FC236}">
              <a16:creationId xmlns:a16="http://schemas.microsoft.com/office/drawing/2014/main" id="{184E0E03-4C1B-4C58-A492-B7A6004EBBC4}"/>
            </a:ext>
          </a:extLst>
        </cdr:cNvPr>
        <cdr:cNvSpPr txBox="1">
          <a:spLocks xmlns:a="http://schemas.openxmlformats.org/drawingml/2006/main" noChangeArrowheads="1"/>
        </cdr:cNvSpPr>
      </cdr:nvSpPr>
      <cdr:spPr bwMode="auto">
        <a:xfrm xmlns:a="http://schemas.openxmlformats.org/drawingml/2006/main">
          <a:off x="5652628" y="864097"/>
          <a:ext cx="1021974" cy="3693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defRPr/>
          </a:pPr>
          <a:r>
            <a:rPr lang="en-US" sz="1800" b="1" kern="0" dirty="0">
              <a:solidFill>
                <a:srgbClr val="E31837"/>
              </a:solidFill>
              <a:latin typeface="Arial" charset="0"/>
            </a:rPr>
            <a:t>73</a:t>
          </a:r>
          <a:r>
            <a:rPr lang="en-US" b="1" kern="0" dirty="0">
              <a:solidFill>
                <a:srgbClr val="E31837"/>
              </a:solidFill>
              <a:latin typeface="Arial" charset="0"/>
            </a:rPr>
            <a:t>%</a:t>
          </a:r>
          <a:endParaRPr lang="en-GB" sz="1800" b="1" kern="0" dirty="0">
            <a:solidFill>
              <a:srgbClr val="E31837"/>
            </a:solidFill>
            <a:latin typeface="Arial" charset="0"/>
          </a:endParaRPr>
        </a:p>
      </cdr:txBody>
    </cdr:sp>
  </cdr:relSizeAnchor>
  <cdr:relSizeAnchor xmlns:cdr="http://schemas.openxmlformats.org/drawingml/2006/chartDrawing">
    <cdr:from>
      <cdr:x>0.804</cdr:x>
      <cdr:y>0.23354</cdr:y>
    </cdr:from>
    <cdr:to>
      <cdr:x>0.91753</cdr:x>
      <cdr:y>0.3291</cdr:y>
    </cdr:to>
    <cdr:sp macro="" textlink="">
      <cdr:nvSpPr>
        <cdr:cNvPr id="10" name="TextBox 33">
          <a:extLst xmlns:a="http://schemas.openxmlformats.org/drawingml/2006/main">
            <a:ext uri="{FF2B5EF4-FFF2-40B4-BE49-F238E27FC236}">
              <a16:creationId xmlns:a16="http://schemas.microsoft.com/office/drawing/2014/main" id="{184E0E03-4C1B-4C58-A492-B7A6004EBBC4}"/>
            </a:ext>
          </a:extLst>
        </cdr:cNvPr>
        <cdr:cNvSpPr txBox="1">
          <a:spLocks xmlns:a="http://schemas.openxmlformats.org/drawingml/2006/main" noChangeArrowheads="1"/>
        </cdr:cNvSpPr>
      </cdr:nvSpPr>
      <cdr:spPr bwMode="auto">
        <a:xfrm xmlns:a="http://schemas.openxmlformats.org/drawingml/2006/main">
          <a:off x="7236804" y="902639"/>
          <a:ext cx="1021883" cy="3693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defRPr/>
          </a:pPr>
          <a:r>
            <a:rPr lang="en-US" sz="1800" b="1" kern="0" dirty="0">
              <a:solidFill>
                <a:srgbClr val="E31837"/>
              </a:solidFill>
              <a:latin typeface="Arial" charset="0"/>
            </a:rPr>
            <a:t>88</a:t>
          </a:r>
          <a:r>
            <a:rPr lang="en-US" b="1" kern="0" dirty="0">
              <a:solidFill>
                <a:srgbClr val="E31837"/>
              </a:solidFill>
              <a:latin typeface="Arial" charset="0"/>
            </a:rPr>
            <a:t>%</a:t>
          </a:r>
          <a:endParaRPr lang="en-GB" sz="1800" b="1" kern="0" dirty="0">
            <a:solidFill>
              <a:srgbClr val="E31837"/>
            </a:solidFill>
            <a:latin typeface="Arial" charset="0"/>
          </a:endParaRPr>
        </a:p>
      </cdr:txBody>
    </cdr:sp>
  </cdr:relSizeAnchor>
  <cdr:relSizeAnchor xmlns:cdr="http://schemas.openxmlformats.org/drawingml/2006/chartDrawing">
    <cdr:from>
      <cdr:x>0.772</cdr:x>
      <cdr:y>0.20494</cdr:y>
    </cdr:from>
    <cdr:to>
      <cdr:x>0.88653</cdr:x>
      <cdr:y>0.34796</cdr:y>
    </cdr:to>
    <cdr:sp macro="" textlink="">
      <cdr:nvSpPr>
        <cdr:cNvPr id="11" name="Bent Arrow 8">
          <a:extLst xmlns:a="http://schemas.openxmlformats.org/drawingml/2006/main">
            <a:ext uri="{FF2B5EF4-FFF2-40B4-BE49-F238E27FC236}">
              <a16:creationId xmlns:a16="http://schemas.microsoft.com/office/drawing/2014/main" id="{233EAB81-6CDB-4E83-B54A-D06F58C2AD8E}"/>
            </a:ext>
          </a:extLst>
        </cdr:cNvPr>
        <cdr:cNvSpPr/>
      </cdr:nvSpPr>
      <cdr:spPr bwMode="auto">
        <a:xfrm xmlns:a="http://schemas.openxmlformats.org/drawingml/2006/main" rot="5400000">
          <a:off x="7187825" y="553036"/>
          <a:ext cx="552779" cy="1030885"/>
        </a:xfrm>
        <a:prstGeom xmlns:a="http://schemas.openxmlformats.org/drawingml/2006/main" prst="bentArrow">
          <a:avLst/>
        </a:prstGeom>
        <a:pattFill xmlns:a="http://schemas.openxmlformats.org/drawingml/2006/main" prst="pct60">
          <a:fgClr>
            <a:srgbClr val="33CCCC"/>
          </a:fgClr>
          <a:bgClr>
            <a:sysClr val="window" lastClr="FFFFFF"/>
          </a:bgClr>
        </a:pattFill>
        <a:ln xmlns:a="http://schemas.openxmlformats.org/drawingml/2006/main" w="25400" cap="flat" cmpd="sng" algn="ctr">
          <a:noFill/>
          <a:prstDash val="solid"/>
        </a:ln>
        <a:effectLst xmlns:a="http://schemas.openxmlformats.org/drawingml/2006/main"/>
      </cdr:spPr>
      <cdr:txBody>
        <a:bodyPr xmlns:a="http://schemas.openxmlformats.org/drawingml/2006/main" wrap="square"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Calibri"/>
            <a:ea typeface="+mn-ea"/>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A7C5D31D-D6CE-45A8-B841-0ACFDFCF5FE0}" type="datetimeFigureOut">
              <a:rPr lang="th-TH"/>
              <a:pPr>
                <a:defRPr/>
              </a:pPr>
              <a:t>22/03/65</a:t>
            </a:fld>
            <a:endParaRPr lang="th-TH"/>
          </a:p>
        </p:txBody>
      </p:sp>
      <p:sp>
        <p:nvSpPr>
          <p:cNvPr id="4" name="Footer Placeholder 3"/>
          <p:cNvSpPr>
            <a:spLocks noGrp="1"/>
          </p:cNvSpPr>
          <p:nvPr>
            <p:ph type="ftr" sz="quarter" idx="2"/>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2E4025E6-D577-4823-B8E2-9DF85E106D68}" type="slidenum">
              <a:rPr lang="th-TH"/>
              <a:pPr>
                <a:defRPr/>
              </a:pPr>
              <a:t>‹#›</a:t>
            </a:fld>
            <a:endParaRPr lang="th-TH"/>
          </a:p>
        </p:txBody>
      </p:sp>
    </p:spTree>
    <p:extLst>
      <p:ext uri="{BB962C8B-B14F-4D97-AF65-F5344CB8AC3E}">
        <p14:creationId xmlns:p14="http://schemas.microsoft.com/office/powerpoint/2010/main" val="913582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77222556-3EF5-4740-AC64-7AE151C6BF5D}" type="datetimeFigureOut">
              <a:rPr lang="th-TH"/>
              <a:pPr>
                <a:defRPr/>
              </a:pPr>
              <a:t>22/03/65</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pPr lvl="0"/>
            <a:endParaRPr lang="th-TH" noProof="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4668" tIns="47334" rIns="94668" bIns="4733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36288F76-ABC8-45E4-A7BD-E658DF7FCD40}" type="slidenum">
              <a:rPr lang="th-TH"/>
              <a:pPr>
                <a:defRPr/>
              </a:pPr>
              <a:t>‹#›</a:t>
            </a:fld>
            <a:endParaRPr lang="th-TH"/>
          </a:p>
        </p:txBody>
      </p:sp>
    </p:spTree>
    <p:extLst>
      <p:ext uri="{BB962C8B-B14F-4D97-AF65-F5344CB8AC3E}">
        <p14:creationId xmlns:p14="http://schemas.microsoft.com/office/powerpoint/2010/main" val="1467281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288F76-ABC8-45E4-A7BD-E658DF7FCD40}" type="slidenum">
              <a:rPr lang="th-TH" smtClean="0"/>
              <a:pPr>
                <a:defRPr/>
              </a:pPr>
              <a:t>1</a:t>
            </a:fld>
            <a:endParaRPr lang="th-TH"/>
          </a:p>
        </p:txBody>
      </p:sp>
    </p:spTree>
    <p:extLst>
      <p:ext uri="{BB962C8B-B14F-4D97-AF65-F5344CB8AC3E}">
        <p14:creationId xmlns:p14="http://schemas.microsoft.com/office/powerpoint/2010/main" val="421976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6288F76-ABC8-45E4-A7BD-E658DF7FCD40}" type="slidenum">
              <a:rPr lang="th-TH" smtClean="0"/>
              <a:pPr>
                <a:defRPr/>
              </a:pPr>
              <a:t>3</a:t>
            </a:fld>
            <a:endParaRPr lang="th-TH"/>
          </a:p>
        </p:txBody>
      </p:sp>
    </p:spTree>
    <p:extLst>
      <p:ext uri="{BB962C8B-B14F-4D97-AF65-F5344CB8AC3E}">
        <p14:creationId xmlns:p14="http://schemas.microsoft.com/office/powerpoint/2010/main" val="2431379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49"/>
              </a:spcAft>
            </a:pP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49338" rtl="0" eaLnBrk="1" fontAlgn="auto" latinLnBrk="0" hangingPunct="1">
              <a:lnSpc>
                <a:spcPct val="100000"/>
              </a:lnSpc>
              <a:spcBef>
                <a:spcPts val="0"/>
              </a:spcBef>
              <a:spcAft>
                <a:spcPts val="0"/>
              </a:spcAft>
              <a:buClrTx/>
              <a:buSzTx/>
              <a:buFontTx/>
              <a:buNone/>
              <a:tabLst/>
              <a:defRPr/>
            </a:pPr>
            <a:fld id="{CE546894-7F94-41E3-9860-C5922D9CF0E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49338"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34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6288F76-ABC8-45E4-A7BD-E658DF7FCD40}" type="slidenum">
              <a:rPr lang="th-TH" smtClean="0"/>
              <a:pPr>
                <a:defRPr/>
              </a:pPr>
              <a:t>6</a:t>
            </a:fld>
            <a:endParaRPr lang="th-TH"/>
          </a:p>
        </p:txBody>
      </p:sp>
    </p:spTree>
    <p:extLst>
      <p:ext uri="{BB962C8B-B14F-4D97-AF65-F5344CB8AC3E}">
        <p14:creationId xmlns:p14="http://schemas.microsoft.com/office/powerpoint/2010/main" val="1744951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6288F76-ABC8-45E4-A7BD-E658DF7FCD40}" type="slidenum">
              <a:rPr lang="th-TH" smtClean="0"/>
              <a:pPr>
                <a:defRPr/>
              </a:pPr>
              <a:t>7</a:t>
            </a:fld>
            <a:endParaRPr lang="th-TH"/>
          </a:p>
        </p:txBody>
      </p:sp>
    </p:spTree>
    <p:extLst>
      <p:ext uri="{BB962C8B-B14F-4D97-AF65-F5344CB8AC3E}">
        <p14:creationId xmlns:p14="http://schemas.microsoft.com/office/powerpoint/2010/main" val="202257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a:spcAft>
                <a:spcPts val="1083"/>
              </a:spcAft>
            </a:pPr>
            <a:endParaRPr lang="en-US" sz="1500" b="0" dirty="0">
              <a:latin typeface="Arial" panose="020B0604020202020204" pitchFamily="34" charset="0"/>
              <a:cs typeface="Arial" pitchFamily="34" charset="0"/>
            </a:endParaRPr>
          </a:p>
        </p:txBody>
      </p:sp>
      <p:sp>
        <p:nvSpPr>
          <p:cNvPr id="4" name="Slide Number Placeholder 3"/>
          <p:cNvSpPr>
            <a:spLocks noGrp="1"/>
          </p:cNvSpPr>
          <p:nvPr>
            <p:ph type="sldNum" sz="quarter" idx="10"/>
          </p:nvPr>
        </p:nvSpPr>
        <p:spPr/>
        <p:txBody>
          <a:bodyPr/>
          <a:lstStyle/>
          <a:p>
            <a:fld id="{B7A5F203-BDD1-41F7-8B90-0835587F0347}" type="slidenum">
              <a:rPr lang="en-GB">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162514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there are barriers – there will be limited access to health services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6E0E5-F065-4C6A-AEAA-14D8900DFE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534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cs typeface="Arial" charset="0"/>
              </a:rPr>
              <a:t>HIV and AIDS</a:t>
            </a:r>
            <a:endParaRPr lang="th-TH" sz="3600" b="1">
              <a:solidFill>
                <a:schemeClr val="bg1"/>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mn-cs"/>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mn-cs"/>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92200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159563622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8AE31F6-7D4A-4F45-B5FE-F4BB98415FFD}" type="datetimeFigureOut">
              <a:rPr lang="en-GB" smtClean="0"/>
              <a:t>22/03/2022</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0AC7F2E-3087-4CC7-AEBF-3C997A1F3741}" type="slidenum">
              <a:rPr lang="en-GB" smtClean="0"/>
              <a:t>‹#›</a:t>
            </a:fld>
            <a:endParaRPr lang="en-GB"/>
          </a:p>
        </p:txBody>
      </p:sp>
    </p:spTree>
    <p:extLst>
      <p:ext uri="{BB962C8B-B14F-4D97-AF65-F5344CB8AC3E}">
        <p14:creationId xmlns:p14="http://schemas.microsoft.com/office/powerpoint/2010/main" val="2358920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pPr>
                <a:defRPr/>
              </a:pPr>
              <a:t>‹#›</a:t>
            </a:fld>
            <a:endParaRPr lang="th-TH"/>
          </a:p>
        </p:txBody>
      </p:sp>
    </p:spTree>
    <p:extLst>
      <p:ext uri="{BB962C8B-B14F-4D97-AF65-F5344CB8AC3E}">
        <p14:creationId xmlns:p14="http://schemas.microsoft.com/office/powerpoint/2010/main" val="234922046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pPr>
                <a:defRPr/>
              </a:pPr>
              <a:t>‹#›</a:t>
            </a:fld>
            <a:endParaRPr lang="th-TH"/>
          </a:p>
        </p:txBody>
      </p:sp>
    </p:spTree>
    <p:extLst>
      <p:ext uri="{BB962C8B-B14F-4D97-AF65-F5344CB8AC3E}">
        <p14:creationId xmlns:p14="http://schemas.microsoft.com/office/powerpoint/2010/main" val="226672733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pPr>
                <a:defRPr/>
              </a:pPr>
              <a:t>‹#›</a:t>
            </a:fld>
            <a:endParaRPr lang="th-TH"/>
          </a:p>
        </p:txBody>
      </p:sp>
    </p:spTree>
    <p:extLst>
      <p:ext uri="{BB962C8B-B14F-4D97-AF65-F5344CB8AC3E}">
        <p14:creationId xmlns:p14="http://schemas.microsoft.com/office/powerpoint/2010/main" val="8378707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pPr>
                <a:defRPr/>
              </a:pPr>
              <a:t>‹#›</a:t>
            </a:fld>
            <a:endParaRPr lang="th-TH"/>
          </a:p>
        </p:txBody>
      </p:sp>
    </p:spTree>
    <p:extLst>
      <p:ext uri="{BB962C8B-B14F-4D97-AF65-F5344CB8AC3E}">
        <p14:creationId xmlns:p14="http://schemas.microsoft.com/office/powerpoint/2010/main" val="340563045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pPr>
                <a:defRPr/>
              </a:pPr>
              <a:t>‹#›</a:t>
            </a:fld>
            <a:endParaRPr lang="th-TH" dirty="0"/>
          </a:p>
        </p:txBody>
      </p:sp>
    </p:spTree>
    <p:extLst>
      <p:ext uri="{BB962C8B-B14F-4D97-AF65-F5344CB8AC3E}">
        <p14:creationId xmlns:p14="http://schemas.microsoft.com/office/powerpoint/2010/main" val="352744364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pPr>
                <a:defRPr/>
              </a:pPr>
              <a:t>‹#›</a:t>
            </a:fld>
            <a:endParaRPr lang="th-TH" dirty="0"/>
          </a:p>
        </p:txBody>
      </p:sp>
    </p:spTree>
    <p:extLst>
      <p:ext uri="{BB962C8B-B14F-4D97-AF65-F5344CB8AC3E}">
        <p14:creationId xmlns:p14="http://schemas.microsoft.com/office/powerpoint/2010/main" val="360731594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pPr>
                <a:defRPr/>
              </a:pPr>
              <a:t>‹#›</a:t>
            </a:fld>
            <a:endParaRPr lang="th-TH"/>
          </a:p>
        </p:txBody>
      </p:sp>
    </p:spTree>
    <p:extLst>
      <p:ext uri="{BB962C8B-B14F-4D97-AF65-F5344CB8AC3E}">
        <p14:creationId xmlns:p14="http://schemas.microsoft.com/office/powerpoint/2010/main" val="246094458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pPr>
                <a:defRPr/>
              </a:pPr>
              <a:t>‹#›</a:t>
            </a:fld>
            <a:endParaRPr lang="th-TH"/>
          </a:p>
        </p:txBody>
      </p:sp>
    </p:spTree>
    <p:extLst>
      <p:ext uri="{BB962C8B-B14F-4D97-AF65-F5344CB8AC3E}">
        <p14:creationId xmlns:p14="http://schemas.microsoft.com/office/powerpoint/2010/main" val="202559972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71194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3600" b="1">
                <a:solidFill>
                  <a:srgbClr val="FFFFFF"/>
                </a:solidFill>
                <a:cs typeface="Arial" charset="0"/>
              </a:rPr>
              <a:t>HIV and AIDS</a:t>
            </a:r>
            <a:endParaRPr lang="th-TH" sz="3600" b="1">
              <a:solidFill>
                <a:srgbClr val="FFFFFF"/>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4276305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757142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3600" b="1">
                <a:solidFill>
                  <a:srgbClr val="FFFFFF"/>
                </a:solidFill>
                <a:cs typeface="Arial" charset="0"/>
              </a:rPr>
              <a:t>HIV and AIDS</a:t>
            </a:r>
            <a:endParaRPr lang="th-TH" sz="3600" b="1">
              <a:solidFill>
                <a:srgbClr val="FFFFFF"/>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68819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008358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3350228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7350093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373585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5008134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8412547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8692052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373492489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2169641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271824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ACB0C50-277C-480B-99C0-9FD7BB5C96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2485595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B29A0A-8553-4E6A-A16E-BBC7D0AA452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32839928"/>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BA2BD1E-BCC3-4396-8F3A-BAFF24336E8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7032083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B9CDB17-F263-4E3B-A150-A0E5685271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3248606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91AC41B-D675-4B1A-A4AF-1B1DB27ED1F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9434306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1E9764-0E89-41B4-A880-C16603377FB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2817038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69167C0-C7AD-49C6-8F1C-6C514DE909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1679468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2486EF-5D7C-4C4C-8498-297232722C2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787492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320345370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a:normAutofit/>
          </a:bodyPr>
          <a:lstStyle>
            <a:lvl1pPr>
              <a:defRPr sz="12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808866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385974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2121719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55792207"/>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91052093"/>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2241597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760448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4848559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0351852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68755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120400845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8336364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283FC99-0C6A-408E-BF8B-1CCAAF08B1B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38587956"/>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C997690-538C-459A-B78B-6DDEECAB5D0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37432832"/>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86E821F-851F-4B91-AE99-EE322858DAE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98838565"/>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61A879-A8D0-4D98-BE78-77EB8AAE4D7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5338260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C1C0639-E552-4989-8A7B-1969A07727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04927077"/>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52DE18-A206-456B-B427-79890C649FD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9907690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3786B85-B654-4588-8F58-EFB6D882E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10640268"/>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9ED34CC-5D27-4816-8520-E105C2AEBD3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35930291"/>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8CFE59A-AE40-44C8-A721-25DF978F082E}" type="datetimeFigureOut">
              <a:rPr lang="en-GB" smtClean="0">
                <a:solidFill>
                  <a:prstClr val="black"/>
                </a:solidFill>
              </a:rPr>
              <a:pPr/>
              <a:t>22/03/2022</a:t>
            </a:fld>
            <a:endParaRPr lang="en-GB">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7687E4CA-9C50-4050-B661-CFB2FB494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739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389558798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62C1D4-3497-42B7-A26E-B6B8A91AE77F}"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2082617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2C1D4-3497-42B7-A26E-B6B8A91AE77F}"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22398860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62C1D4-3497-42B7-A26E-B6B8A91AE77F}"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2493375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62C1D4-3497-42B7-A26E-B6B8A91AE77F}"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42698463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62C1D4-3497-42B7-A26E-B6B8A91AE77F}" type="datetimeFigureOut">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19679637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62C1D4-3497-42B7-A26E-B6B8A91AE77F}"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22677123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2C1D4-3497-42B7-A26E-B6B8A91AE77F}" type="datetimeFigureOut">
              <a:rPr lang="en-US" smtClean="0"/>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42520100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62C1D4-3497-42B7-A26E-B6B8A91AE77F}"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9027833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62C1D4-3497-42B7-A26E-B6B8A91AE77F}"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28098833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2C1D4-3497-42B7-A26E-B6B8A91AE77F}"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83168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554367165"/>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2C1D4-3497-42B7-A26E-B6B8A91AE77F}"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39696632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1887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a:xfrm>
            <a:off x="11132811" y="6323839"/>
            <a:ext cx="673956"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2" y="1031841"/>
            <a:ext cx="11425767" cy="4799049"/>
          </a:xfr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5" name="Picture 4" descr="S:\HMA PROJECT\Communication\Logos\Pepfar\PEPFAR logo VN_..jpg"/>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65800" y="76201"/>
            <a:ext cx="838200" cy="894927"/>
          </a:xfrm>
          <a:prstGeom prst="rect">
            <a:avLst/>
          </a:prstGeom>
          <a:noFill/>
          <a:ln>
            <a:noFill/>
          </a:ln>
        </p:spPr>
      </p:pic>
    </p:spTree>
    <p:extLst>
      <p:ext uri="{BB962C8B-B14F-4D97-AF65-F5344CB8AC3E}">
        <p14:creationId xmlns:p14="http://schemas.microsoft.com/office/powerpoint/2010/main" val="5686033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Content Blue Header">
    <p:spTree>
      <p:nvGrpSpPr>
        <p:cNvPr id="1" name=""/>
        <p:cNvGrpSpPr/>
        <p:nvPr/>
      </p:nvGrpSpPr>
      <p:grpSpPr>
        <a:xfrm>
          <a:off x="0" y="0"/>
          <a:ext cx="0" cy="0"/>
          <a:chOff x="0" y="0"/>
          <a:chExt cx="0" cy="0"/>
        </a:xfrm>
      </p:grpSpPr>
      <p:sp>
        <p:nvSpPr>
          <p:cNvPr id="8" name="Rectangle 7"/>
          <p:cNvSpPr/>
          <p:nvPr/>
        </p:nvSpPr>
        <p:spPr>
          <a:xfrm>
            <a:off x="1" y="-2"/>
            <a:ext cx="12192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9" name="Text Placeholder 9"/>
          <p:cNvSpPr>
            <a:spLocks noGrp="1"/>
          </p:cNvSpPr>
          <p:nvPr>
            <p:ph type="body" sz="quarter" idx="13"/>
          </p:nvPr>
        </p:nvSpPr>
        <p:spPr>
          <a:xfrm>
            <a:off x="230020" y="203817"/>
            <a:ext cx="11690842" cy="456949"/>
          </a:xfrm>
          <a:prstGeom prst="rect">
            <a:avLst/>
          </a:prstGeom>
        </p:spPr>
        <p:txBody>
          <a:bodyPr lIns="0" tIns="0" rIns="0" bIns="0">
            <a:norm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5" y="6360622"/>
            <a:ext cx="1549161" cy="421178"/>
          </a:xfrm>
          <a:prstGeom prst="rect">
            <a:avLst/>
          </a:prstGeom>
        </p:spPr>
      </p:pic>
      <p:sp>
        <p:nvSpPr>
          <p:cNvPr id="4" name="Text Placeholder 3"/>
          <p:cNvSpPr>
            <a:spLocks noGrp="1"/>
          </p:cNvSpPr>
          <p:nvPr>
            <p:ph type="body" sz="quarter" idx="15"/>
          </p:nvPr>
        </p:nvSpPr>
        <p:spPr>
          <a:xfrm>
            <a:off x="1893135" y="6499276"/>
            <a:ext cx="9604861" cy="172328"/>
          </a:xfrm>
          <a:prstGeom prst="rect">
            <a:avLst/>
          </a:prstGeom>
        </p:spPr>
        <p:txBody>
          <a:bodyPr lIns="0" tIns="0" rIns="0" bIns="0">
            <a:normAutofit/>
          </a:bodyPr>
          <a:lstStyle>
            <a:lvl1pPr marL="0" indent="0">
              <a:buFontTx/>
              <a:buNone/>
              <a:defRPr sz="800">
                <a:solidFill>
                  <a:schemeClr val="tx1"/>
                </a:solidFill>
                <a:latin typeface="+mj-lt"/>
              </a:defRPr>
            </a:lvl1pPr>
          </a:lstStyle>
          <a:p>
            <a:pPr lvl="0"/>
            <a:r>
              <a:rPr lang="en-US"/>
              <a:t>Click to edit Master text styles</a:t>
            </a:r>
          </a:p>
        </p:txBody>
      </p:sp>
      <p:sp>
        <p:nvSpPr>
          <p:cNvPr id="11" name="Slide Number Placeholder 5"/>
          <p:cNvSpPr txBox="1">
            <a:spLocks/>
          </p:cNvSpPr>
          <p:nvPr/>
        </p:nvSpPr>
        <p:spPr>
          <a:xfrm>
            <a:off x="11421985" y="6398559"/>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16181A">
                    <a:lumMod val="25000"/>
                  </a:srgbClr>
                </a:solidFill>
              </a:rPr>
              <a:pPr/>
              <a:t>‹#›</a:t>
            </a:fld>
            <a:endParaRPr lang="en-US" sz="900" dirty="0">
              <a:solidFill>
                <a:srgbClr val="16181A">
                  <a:lumMod val="25000"/>
                </a:srgbClr>
              </a:solidFill>
            </a:endParaRPr>
          </a:p>
        </p:txBody>
      </p:sp>
      <p:sp>
        <p:nvSpPr>
          <p:cNvPr id="12" name="Text Placeholder 13"/>
          <p:cNvSpPr>
            <a:spLocks noGrp="1"/>
          </p:cNvSpPr>
          <p:nvPr>
            <p:ph type="body" sz="quarter" idx="14"/>
          </p:nvPr>
        </p:nvSpPr>
        <p:spPr>
          <a:xfrm>
            <a:off x="267535" y="958048"/>
            <a:ext cx="11614150" cy="1918474"/>
          </a:xfrm>
          <a:prstGeom prst="rect">
            <a:avLst/>
          </a:prstGeom>
        </p:spPr>
        <p:txBody>
          <a:bodyPr lIns="0" tIns="0" rIns="0" bIns="0">
            <a:spAutoFit/>
          </a:bodyPr>
          <a:lstStyle>
            <a:lvl1pPr marL="0" indent="0">
              <a:buNone/>
              <a:defRPr sz="2400">
                <a:solidFill>
                  <a:schemeClr val="tx1"/>
                </a:solidFill>
              </a:defRPr>
            </a:lvl1pPr>
            <a:lvl2pPr marL="336550" indent="-160338">
              <a:defRPr sz="2400">
                <a:solidFill>
                  <a:schemeClr val="tx1"/>
                </a:solidFill>
              </a:defRPr>
            </a:lvl2pPr>
            <a:lvl3pPr marL="577850" indent="-241300">
              <a:buFont typeface="Segoe UI" panose="020B0502040204020203" pitchFamily="34" charset="0"/>
              <a:buChar char="–"/>
              <a:defRPr sz="2400">
                <a:solidFill>
                  <a:schemeClr val="tx1"/>
                </a:solidFill>
              </a:defRPr>
            </a:lvl3pPr>
            <a:lvl4pPr marL="801688" indent="-176213">
              <a:buFont typeface="Wingdings" panose="05000000000000000000" pitchFamily="2" charset="2"/>
              <a:buChar char="§"/>
              <a:defRPr sz="2400">
                <a:solidFill>
                  <a:schemeClr val="tx1"/>
                </a:solidFill>
              </a:defRPr>
            </a:lvl4pPr>
            <a:lvl5pPr marL="1027113" indent="-225425">
              <a:buFont typeface="Century Gothic" panose="020B0502020202020204" pitchFamily="34" charset="0"/>
              <a:buChar char="○"/>
              <a:defRPr sz="2400">
                <a:solidFill>
                  <a:schemeClr val="tx1"/>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5868714"/>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283FC99-0C6A-408E-BF8B-1CCAAF08B1B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56079461"/>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C997690-538C-459A-B78B-6DDEECAB5D0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28488462"/>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86E821F-851F-4B91-AE99-EE322858DAE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70274256"/>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61A879-A8D0-4D98-BE78-77EB8AAE4D7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3444031"/>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C1C0639-E552-4989-8A7B-1969A07727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66175558"/>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52DE18-A206-456B-B427-79890C649FD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513215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252603145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3786B85-B654-4588-8F58-EFB6D882E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7812996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9ED34CC-5D27-4816-8520-E105C2AEBD3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53589157"/>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682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5845613-47D0-4D7F-9152-CF8044F1764D}" type="datetime1">
              <a:rPr lang="en-US" smtClean="0">
                <a:ea typeface="ＭＳ Ｐゴシック" charset="-128"/>
              </a:rPr>
              <a:pPr defTabSz="457200" fontAlgn="base">
                <a:spcBef>
                  <a:spcPct val="0"/>
                </a:spcBef>
                <a:spcAft>
                  <a:spcPct val="0"/>
                </a:spcAft>
                <a:defRPr/>
              </a:pPr>
              <a:t>3/22/2022</a:t>
            </a:fld>
            <a:endParaRPr lang="en-US">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defTabSz="457200" fontAlgn="base">
              <a:spcBef>
                <a:spcPct val="0"/>
              </a:spcBef>
              <a:spcAft>
                <a:spcPct val="0"/>
              </a:spcAft>
              <a:defRPr/>
            </a:pPr>
            <a:endParaRPr lang="en-US">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48997B0-05C9-4CF0-954B-59D54BCBC850}" type="slidenum">
              <a:rPr lang="en-US" smtClean="0">
                <a:ea typeface="ＭＳ Ｐゴシック" charset="-128"/>
              </a:rPr>
              <a:pPr defTabSz="457200" fontAlgn="base">
                <a:spcBef>
                  <a:spcPct val="0"/>
                </a:spcBef>
                <a:spcAft>
                  <a:spcPct val="0"/>
                </a:spcAft>
                <a:defRPr/>
              </a:pPr>
              <a:t>‹#›</a:t>
            </a:fld>
            <a:endParaRPr lang="en-US">
              <a:ea typeface="ＭＳ Ｐゴシック" charset="-128"/>
            </a:endParaRPr>
          </a:p>
        </p:txBody>
      </p:sp>
    </p:spTree>
    <p:extLst>
      <p:ext uri="{BB962C8B-B14F-4D97-AF65-F5344CB8AC3E}">
        <p14:creationId xmlns:p14="http://schemas.microsoft.com/office/powerpoint/2010/main" val="29118734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464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7891740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4.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3.png"/><Relationship Id="rId5" Type="http://schemas.openxmlformats.org/officeDocument/2006/relationships/slideLayout" Target="../slideLayouts/slideLayout55.xml"/><Relationship Id="rId10" Type="http://schemas.openxmlformats.org/officeDocument/2006/relationships/theme" Target="../theme/theme1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11.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12.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4.png"/><Relationship Id="rId5" Type="http://schemas.openxmlformats.org/officeDocument/2006/relationships/slideLayout" Target="../slideLayouts/slideLayout28.xml"/><Relationship Id="rId10" Type="http://schemas.openxmlformats.org/officeDocument/2006/relationships/image" Target="../media/image3.png"/><Relationship Id="rId4" Type="http://schemas.openxmlformats.org/officeDocument/2006/relationships/slideLayout" Target="../slideLayouts/slideLayout27.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4.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3.png"/><Relationship Id="rId5" Type="http://schemas.openxmlformats.org/officeDocument/2006/relationships/slideLayout" Target="../slideLayouts/slideLayout36.xml"/><Relationship Id="rId10" Type="http://schemas.openxmlformats.org/officeDocument/2006/relationships/theme" Target="../theme/theme7.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4.png"/><Relationship Id="rId5" Type="http://schemas.openxmlformats.org/officeDocument/2006/relationships/slideLayout" Target="../slideLayouts/slideLayout45.xml"/><Relationship Id="rId10" Type="http://schemas.openxmlformats.org/officeDocument/2006/relationships/image" Target="../media/image3.png"/><Relationship Id="rId4" Type="http://schemas.openxmlformats.org/officeDocument/2006/relationships/slideLayout" Target="../slideLayouts/slideLayout4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mn-cs"/>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 id="214748391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08931F6-4AD5-4043-9930-AC05550530DF}"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852352"/>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2C1D4-3497-42B7-A26E-B6B8A91AE77F}" type="datetimeFigureOut">
              <a:rPr lang="en-US" smtClean="0"/>
              <a:t>3/22/2022</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DAFFE-A5FA-4FCE-BF98-A5741DA5A901}" type="slidenum">
              <a:rPr lang="en-US" smtClean="0"/>
              <a:t>‹#›</a:t>
            </a:fld>
            <a:endParaRPr lang="en-US"/>
          </a:p>
        </p:txBody>
      </p:sp>
    </p:spTree>
    <p:extLst>
      <p:ext uri="{BB962C8B-B14F-4D97-AF65-F5344CB8AC3E}">
        <p14:creationId xmlns:p14="http://schemas.microsoft.com/office/powerpoint/2010/main" val="3746489285"/>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3"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08931F6-4AD5-4043-9930-AC05550530DF}"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4">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31621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75"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08F40ED5-69EC-4015-BD45-6BEC5B25E5F0}"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mn-lt"/>
                <a:cs typeface="+mn-cs"/>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4100"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1" r:id="rId1"/>
    <p:sldLayoutId id="214748393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5124"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3" r:id="rId1"/>
    <p:sldLayoutId id="214748393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803966"/>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F97388D7-D88E-4BC6-AB13-F02FA9298C1D}"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6750674"/>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865672"/>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673197"/>
      </p:ext>
    </p:extLst>
  </p:cSld>
  <p:clrMap bg1="lt1" tx1="dk1" bg2="lt2" tx2="dk2" accent1="accent1" accent2="accent2" accent3="accent3" accent4="accent4" accent5="accent5" accent6="accent6" hlink="hlink" folHlink="folHlink"/>
  <p:sldLayoutIdLst>
    <p:sldLayoutId id="2147483989" r:id="rId1"/>
    <p:sldLayoutId id="2147483990"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66.xml"/><Relationship Id="rId4" Type="http://schemas.openxmlformats.org/officeDocument/2006/relationships/hyperlink" Target="http://www.who.int/maternal_child_adolescent/epidemiology/policy-indicators/en/"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hyperlink" Target="http://www.aidsdatahub.org/" TargetMode="Externa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9.xml"/><Relationship Id="rId1" Type="http://schemas.openxmlformats.org/officeDocument/2006/relationships/themeOverride" Target="../theme/themeOverride2.xml"/><Relationship Id="rId5" Type="http://schemas.openxmlformats.org/officeDocument/2006/relationships/chart" Target="../charts/chart2.xml"/><Relationship Id="rId4" Type="http://schemas.openxmlformats.org/officeDocument/2006/relationships/hyperlink" Target="http://www.aidsdatahub.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56.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hyperlink" Target="http://www.aidsdatahub.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8" Type="http://schemas.openxmlformats.org/officeDocument/2006/relationships/chart" Target="../charts/chart17.xml"/><Relationship Id="rId13" Type="http://schemas.openxmlformats.org/officeDocument/2006/relationships/chart" Target="../charts/chart22.xml"/><Relationship Id="rId18" Type="http://schemas.openxmlformats.org/officeDocument/2006/relationships/chart" Target="../charts/chart27.xml"/><Relationship Id="rId3" Type="http://schemas.openxmlformats.org/officeDocument/2006/relationships/hyperlink" Target="http://www.aidsdatahub.org/" TargetMode="External"/><Relationship Id="rId7" Type="http://schemas.openxmlformats.org/officeDocument/2006/relationships/chart" Target="../charts/chart16.xml"/><Relationship Id="rId12" Type="http://schemas.openxmlformats.org/officeDocument/2006/relationships/chart" Target="../charts/chart21.xml"/><Relationship Id="rId17" Type="http://schemas.openxmlformats.org/officeDocument/2006/relationships/chart" Target="../charts/chart26.xml"/><Relationship Id="rId2" Type="http://schemas.openxmlformats.org/officeDocument/2006/relationships/notesSlide" Target="../notesSlides/notesSlide6.xml"/><Relationship Id="rId16" Type="http://schemas.openxmlformats.org/officeDocument/2006/relationships/chart" Target="../charts/chart25.xml"/><Relationship Id="rId1" Type="http://schemas.openxmlformats.org/officeDocument/2006/relationships/slideLayout" Target="../slideLayouts/slideLayout28.xml"/><Relationship Id="rId6" Type="http://schemas.openxmlformats.org/officeDocument/2006/relationships/chart" Target="../charts/chart15.xml"/><Relationship Id="rId11" Type="http://schemas.openxmlformats.org/officeDocument/2006/relationships/chart" Target="../charts/chart20.xml"/><Relationship Id="rId5" Type="http://schemas.openxmlformats.org/officeDocument/2006/relationships/chart" Target="../charts/chart14.xml"/><Relationship Id="rId15" Type="http://schemas.openxmlformats.org/officeDocument/2006/relationships/chart" Target="../charts/chart24.xml"/><Relationship Id="rId10" Type="http://schemas.openxmlformats.org/officeDocument/2006/relationships/chart" Target="../charts/chart19.xml"/><Relationship Id="rId19" Type="http://schemas.openxmlformats.org/officeDocument/2006/relationships/chart" Target="../charts/chart28.xml"/><Relationship Id="rId4" Type="http://schemas.openxmlformats.org/officeDocument/2006/relationships/chart" Target="../charts/chart13.xml"/><Relationship Id="rId9" Type="http://schemas.openxmlformats.org/officeDocument/2006/relationships/chart" Target="../charts/chart18.xml"/><Relationship Id="rId14" Type="http://schemas.openxmlformats.org/officeDocument/2006/relationships/chart" Target="../charts/char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335360" y="4447952"/>
            <a:ext cx="8379023"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t>Adolescents (10-19 </a:t>
            </a:r>
            <a:r>
              <a:rPr lang="en-US" sz="5400" dirty="0" err="1"/>
              <a:t>yr</a:t>
            </a:r>
            <a:r>
              <a:rPr lang="en-US" sz="5400" dirty="0"/>
              <a:t>)</a:t>
            </a:r>
            <a:br>
              <a:rPr lang="en-US" sz="5400" dirty="0"/>
            </a:br>
            <a:endParaRPr lang="th-TH" sz="5400" i="1" dirty="0"/>
          </a:p>
        </p:txBody>
      </p:sp>
      <p:sp>
        <p:nvSpPr>
          <p:cNvPr id="4" name="TextBox 3"/>
          <p:cNvSpPr txBox="1"/>
          <p:nvPr/>
        </p:nvSpPr>
        <p:spPr>
          <a:xfrm>
            <a:off x="191344" y="6093296"/>
            <a:ext cx="4038600" cy="400110"/>
          </a:xfrm>
          <a:prstGeom prst="rect">
            <a:avLst/>
          </a:prstGeom>
          <a:noFill/>
        </p:spPr>
        <p:txBody>
          <a:bodyPr wrap="square" rtlCol="0">
            <a:spAutoFit/>
          </a:bodyPr>
          <a:lstStyle/>
          <a:p>
            <a:r>
              <a:rPr lang="en-US" sz="2000" b="1" dirty="0">
                <a:solidFill>
                  <a:schemeClr val="bg1"/>
                </a:solidFill>
              </a:rPr>
              <a:t>Last updated: March 2022</a:t>
            </a:r>
            <a:endParaRPr lang="en-GB" sz="20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0668" y="0"/>
            <a:ext cx="11954312" cy="6291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0" fontAlgn="base" hangingPunct="0">
              <a:spcAft>
                <a:spcPct val="0"/>
              </a:spcAft>
            </a:pPr>
            <a:r>
              <a:rPr lang="en-US" sz="2000" b="1" dirty="0">
                <a:solidFill>
                  <a:srgbClr val="C00000"/>
                </a:solidFill>
                <a:latin typeface="Arial" panose="020B0604020202020204" pitchFamily="34" charset="0"/>
                <a:ea typeface="SimSun" pitchFamily="2" charset="-122"/>
                <a:cs typeface="Arial" panose="020B0604020202020204" pitchFamily="34" charset="0"/>
              </a:rPr>
              <a:t>Laws and regulations that allow adolescents (10-19 years) to seek services without parental/spousal consent, countries where data is available, 2013-2019 </a:t>
            </a:r>
            <a:endParaRPr lang="en-GB" sz="2000" b="1" dirty="0">
              <a:solidFill>
                <a:srgbClr val="C00000"/>
              </a:solidFill>
              <a:latin typeface="Arial" panose="020B0604020202020204" pitchFamily="34" charset="0"/>
              <a:ea typeface="SimSun" pitchFamily="2" charset="-122"/>
              <a:cs typeface="Arial" panose="020B0604020202020204" pitchFamily="34" charset="0"/>
            </a:endParaRPr>
          </a:p>
        </p:txBody>
      </p:sp>
      <p:grpSp>
        <p:nvGrpSpPr>
          <p:cNvPr id="12" name="Group 11"/>
          <p:cNvGrpSpPr/>
          <p:nvPr/>
        </p:nvGrpSpPr>
        <p:grpSpPr>
          <a:xfrm>
            <a:off x="10176544" y="2089722"/>
            <a:ext cx="2015456" cy="1274921"/>
            <a:chOff x="7425247" y="3810000"/>
            <a:chExt cx="1615556" cy="1274921"/>
          </a:xfrm>
        </p:grpSpPr>
        <p:sp>
          <p:nvSpPr>
            <p:cNvPr id="6" name="TextBox 5"/>
            <p:cNvSpPr txBox="1"/>
            <p:nvPr/>
          </p:nvSpPr>
          <p:spPr>
            <a:xfrm>
              <a:off x="7425247" y="3869323"/>
              <a:ext cx="228600" cy="200055"/>
            </a:xfrm>
            <a:prstGeom prst="rect">
              <a:avLst/>
            </a:prstGeom>
            <a:solidFill>
              <a:srgbClr val="33CCC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7425247" y="4202698"/>
              <a:ext cx="228600" cy="200055"/>
            </a:xfrm>
            <a:prstGeom prst="rect">
              <a:avLst/>
            </a:prstGeom>
            <a:solidFill>
              <a:srgbClr val="F26B7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7425247" y="4555123"/>
              <a:ext cx="228600" cy="200055"/>
            </a:xfrm>
            <a:prstGeom prst="rect">
              <a:avLst/>
            </a:prstGeom>
            <a:solidFill>
              <a:schemeClr val="bg1">
                <a:lumMod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7647386" y="3810000"/>
              <a:ext cx="53340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7647386" y="4156531"/>
              <a:ext cx="53340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7647386" y="4500146"/>
              <a:ext cx="139341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information</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8" name="Rectangle 17"/>
          <p:cNvSpPr/>
          <p:nvPr/>
        </p:nvSpPr>
        <p:spPr>
          <a:xfrm>
            <a:off x="9894484" y="5169123"/>
            <a:ext cx="2288185" cy="169277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Prepared by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www.aidsdatahub.org</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information from countries that responded to the Global Maternal, Newborn, Child and Adolescent Health Policy Indicator Surveys (2009-10, 2011-12, 2013-14, 2016) undertaken by Department of Maternal, Newborn, Child and Adolescent Health; World Health Organization -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http://www.who.int/maternal_child_adolescent/epidemiology/policy-indicators/en/</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accessed 04 Sept 2019); and </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National Commitments and Policies Instrument of Global AIDS Monitoring (GAM) 2017,2018, and 2019</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F6771897-1CEC-47CA-B10F-035AC667818A}"/>
              </a:ext>
            </a:extLst>
          </p:cNvPr>
          <p:cNvGraphicFramePr>
            <a:graphicFrameLocks noGrp="1"/>
          </p:cNvGraphicFramePr>
          <p:nvPr/>
        </p:nvGraphicFramePr>
        <p:xfrm>
          <a:off x="858416" y="629174"/>
          <a:ext cx="8956703" cy="6133441"/>
        </p:xfrm>
        <a:graphic>
          <a:graphicData uri="http://schemas.openxmlformats.org/drawingml/2006/table">
            <a:tbl>
              <a:tblPr/>
              <a:tblGrid>
                <a:gridCol w="3059243">
                  <a:extLst>
                    <a:ext uri="{9D8B030D-6E8A-4147-A177-3AD203B41FA5}">
                      <a16:colId xmlns:a16="http://schemas.microsoft.com/office/drawing/2014/main" val="2424135876"/>
                    </a:ext>
                  </a:extLst>
                </a:gridCol>
                <a:gridCol w="1474365">
                  <a:extLst>
                    <a:ext uri="{9D8B030D-6E8A-4147-A177-3AD203B41FA5}">
                      <a16:colId xmlns:a16="http://schemas.microsoft.com/office/drawing/2014/main" val="357500567"/>
                    </a:ext>
                  </a:extLst>
                </a:gridCol>
                <a:gridCol w="1474365">
                  <a:extLst>
                    <a:ext uri="{9D8B030D-6E8A-4147-A177-3AD203B41FA5}">
                      <a16:colId xmlns:a16="http://schemas.microsoft.com/office/drawing/2014/main" val="2611226238"/>
                    </a:ext>
                  </a:extLst>
                </a:gridCol>
                <a:gridCol w="1474365">
                  <a:extLst>
                    <a:ext uri="{9D8B030D-6E8A-4147-A177-3AD203B41FA5}">
                      <a16:colId xmlns:a16="http://schemas.microsoft.com/office/drawing/2014/main" val="3069939924"/>
                    </a:ext>
                  </a:extLst>
                </a:gridCol>
                <a:gridCol w="1474365">
                  <a:extLst>
                    <a:ext uri="{9D8B030D-6E8A-4147-A177-3AD203B41FA5}">
                      <a16:colId xmlns:a16="http://schemas.microsoft.com/office/drawing/2014/main" val="687176189"/>
                    </a:ext>
                  </a:extLst>
                </a:gridCol>
              </a:tblGrid>
              <a:tr h="682829">
                <a:tc>
                  <a:txBody>
                    <a:bodyPr/>
                    <a:lstStyle/>
                    <a:p>
                      <a:pPr algn="ctr" fontAlgn="ctr"/>
                      <a:r>
                        <a:rPr lang="en-US" sz="1100" b="1" i="0" u="none" strike="noStrike" dirty="0">
                          <a:solidFill>
                            <a:schemeClr val="bg1"/>
                          </a:solidFill>
                          <a:effectLst/>
                          <a:latin typeface="Arial" panose="020B0604020202020204" pitchFamily="34" charset="0"/>
                          <a:cs typeface="Arial" panose="020B0604020202020204" pitchFamily="34" charset="0"/>
                        </a:rPr>
                        <a:t>Country</a:t>
                      </a:r>
                      <a:br>
                        <a:rPr lang="en-US" sz="1100" b="1" i="0" u="none" strike="noStrike" dirty="0">
                          <a:solidFill>
                            <a:schemeClr val="bg1"/>
                          </a:solidFill>
                          <a:effectLst/>
                          <a:latin typeface="Arial" panose="020B0604020202020204" pitchFamily="34" charset="0"/>
                          <a:cs typeface="Arial" panose="020B0604020202020204" pitchFamily="34" charset="0"/>
                        </a:rPr>
                      </a:br>
                      <a:r>
                        <a:rPr lang="en-US" sz="1100" b="1" i="0" u="none" strike="noStrike" dirty="0">
                          <a:solidFill>
                            <a:schemeClr val="bg1"/>
                          </a:solidFill>
                          <a:effectLst/>
                          <a:latin typeface="Arial" panose="020B0604020202020204" pitchFamily="34" charset="0"/>
                          <a:cs typeface="Arial" panose="020B0604020202020204" pitchFamily="34" charset="0"/>
                        </a:rPr>
                        <a:t>(reporting period)</a:t>
                      </a:r>
                    </a:p>
                  </a:txBody>
                  <a:tcPr marL="0" marR="0" marT="0" marB="0" anchor="ctr">
                    <a:lnL>
                      <a:noFill/>
                    </a:lnL>
                    <a:lnR w="12700" cap="flat" cmpd="sng" algn="ctr">
                      <a:solidFill>
                        <a:schemeClr val="bg1"/>
                      </a:solidFill>
                      <a:prstDash val="solid"/>
                      <a:round/>
                      <a:headEnd type="none" w="med" len="med"/>
                      <a:tailEnd type="none" w="med" len="med"/>
                    </a:lnR>
                    <a:lnT>
                      <a:noFill/>
                    </a:lnT>
                    <a:lnB w="12700" cap="flat" cmpd="sng" algn="ctr">
                      <a:solidFill>
                        <a:srgbClr val="00A9A4"/>
                      </a:solidFill>
                      <a:prstDash val="solid"/>
                      <a:round/>
                      <a:headEnd type="none" w="med" len="med"/>
                      <a:tailEnd type="none" w="med" len="med"/>
                    </a:lnB>
                    <a:solidFill>
                      <a:schemeClr val="accent5">
                        <a:lumMod val="75000"/>
                      </a:schemeClr>
                    </a:solidFill>
                  </a:tcPr>
                </a:tc>
                <a:tc>
                  <a:txBody>
                    <a:bodyPr/>
                    <a:lstStyle/>
                    <a:p>
                      <a:pPr algn="ctr" fontAlgn="ctr"/>
                      <a:r>
                        <a:rPr lang="en-US" sz="1100" b="1" i="0" u="none" strike="noStrike" dirty="0">
                          <a:solidFill>
                            <a:schemeClr val="bg1"/>
                          </a:solidFill>
                          <a:effectLst/>
                          <a:latin typeface="Arial" panose="020B0604020202020204" pitchFamily="34" charset="0"/>
                          <a:cs typeface="Arial" panose="020B0604020202020204" pitchFamily="34" charset="0"/>
                        </a:rPr>
                        <a:t>Contraceptive services except sterilization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n-US" sz="1100" b="1" i="0" u="none" strike="noStrike" dirty="0">
                          <a:solidFill>
                            <a:schemeClr val="bg1"/>
                          </a:solidFill>
                          <a:effectLst/>
                          <a:latin typeface="Arial" panose="020B0604020202020204" pitchFamily="34" charset="0"/>
                          <a:cs typeface="Arial" panose="020B0604020202020204" pitchFamily="34" charset="0"/>
                        </a:rPr>
                        <a:t>Emergency contraception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n-US" sz="1100" b="1" i="0" u="none" strike="noStrike" dirty="0">
                          <a:solidFill>
                            <a:schemeClr val="bg1"/>
                          </a:solidFill>
                          <a:effectLst/>
                          <a:latin typeface="Arial" panose="020B0604020202020204" pitchFamily="34" charset="0"/>
                          <a:cs typeface="Arial" panose="020B0604020202020204" pitchFamily="34" charset="0"/>
                        </a:rPr>
                        <a:t>Harm reduction intervention for injectable drug users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n-US" sz="1100" b="1" i="0" u="none" strike="noStrike" dirty="0">
                          <a:solidFill>
                            <a:schemeClr val="bg1"/>
                          </a:solidFill>
                          <a:effectLst/>
                          <a:latin typeface="Arial" panose="020B0604020202020204" pitchFamily="34" charset="0"/>
                          <a:cs typeface="Arial" panose="020B0604020202020204" pitchFamily="34" charset="0"/>
                        </a:rPr>
                        <a:t>HIV testing and counselling services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7179050"/>
                  </a:ext>
                </a:extLst>
              </a:tr>
              <a:tr h="193489">
                <a:tc>
                  <a:txBody>
                    <a:bodyPr/>
                    <a:lstStyle/>
                    <a:p>
                      <a:pPr algn="l" fontAlgn="ctr"/>
                      <a:r>
                        <a:rPr lang="en-US" sz="1100" b="1" i="0" u="none" strike="noStrike" dirty="0">
                          <a:solidFill>
                            <a:srgbClr val="000000"/>
                          </a:solidFill>
                          <a:effectLst/>
                          <a:latin typeface="Arial" panose="020B0604020202020204" pitchFamily="34" charset="0"/>
                          <a:cs typeface="Arial" panose="020B0604020202020204" pitchFamily="34" charset="0"/>
                        </a:rPr>
                        <a:t>  Afghanistan (Apr 2016,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3211617110"/>
                  </a:ext>
                </a:extLst>
              </a:tr>
              <a:tr h="22640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Bangladesh (Feb 2014,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3303824115"/>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Bhutan (Jan 2016)</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2394249255"/>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Brunei Darussalam (Feb 2014,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2133116418"/>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Cambodia (Mar 2016,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ctr" fontAlgn="b"/>
                      <a:endParaRPr lang="en-US" sz="800" b="0" i="0" u="none" strike="noStrike" dirty="0">
                        <a:solidFill>
                          <a:srgbClr val="000000"/>
                        </a:solidFill>
                        <a:effectLst/>
                        <a:highlight>
                          <a:srgbClr val="F26B73"/>
                        </a:highligh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3924707928"/>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China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1190049070"/>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Fiji (2018)</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284428563"/>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India (Feb 2014,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129572024"/>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Indonesia (Apr 2016, 2018)***</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904880396"/>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Kiribati (Jun 2014)</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2591422763"/>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Lao PDR (Mar 2016, 2017)**</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2345794563"/>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Malaysia (Mar 2016,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2599712830"/>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Maldives (Jan 2010)</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2589550305"/>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Marshall Islands (Apr 2016)</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A4"/>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3262496508"/>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Micronesia (Federated States of) (Mar 2016)</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1730762406"/>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Mongolia (Mar 2016,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2062881729"/>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Myanmar (Apr 2016,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437364394"/>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Nepal (Jan 2014,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4035723025"/>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Pakistan (Dec 2016,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984958948"/>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Palau (Apr 2016)</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3869717942"/>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Papua New Guinea (Jan 2014,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A4"/>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3360367197"/>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Philippines (Mar 2014,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1929622314"/>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Solomon Islands (Mar 2016)</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1204233202"/>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Sri Lanka (Apr 2016)</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1289201099"/>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Timor-Leste (Apr 2016)</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934150072"/>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Vanuatu (Dec 2013)</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960141946"/>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Thailand (2018)</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1161652526"/>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Viet Nam (Jan 2014,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2700" cap="flat" cmpd="sng" algn="ctr">
                      <a:solidFill>
                        <a:srgbClr val="00A9A4"/>
                      </a:solidFill>
                      <a:prstDash val="solid"/>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2700" cap="flat" cmpd="sng" algn="ctr">
                      <a:solidFill>
                        <a:srgbClr val="00A9A4"/>
                      </a:solidFill>
                      <a:prstDash val="solid"/>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2700" cap="flat" cmpd="sng" algn="ctr">
                      <a:solidFill>
                        <a:srgbClr val="00A9A4"/>
                      </a:solidFill>
                      <a:prstDash val="solid"/>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2700" cap="flat" cmpd="sng" algn="ctr">
                      <a:solidFill>
                        <a:srgbClr val="00A9A4"/>
                      </a:solidFill>
                      <a:prstDash val="solid"/>
                      <a:round/>
                      <a:headEnd type="none" w="med" len="med"/>
                      <a:tailEnd type="none" w="med" len="med"/>
                    </a:lnB>
                    <a:solidFill>
                      <a:srgbClr val="F26B73"/>
                    </a:solidFill>
                  </a:tcPr>
                </a:tc>
                <a:extLst>
                  <a:ext uri="{0D108BD9-81ED-4DB2-BD59-A6C34878D82A}">
                    <a16:rowId xmlns:a16="http://schemas.microsoft.com/office/drawing/2014/main" val="104896956"/>
                  </a:ext>
                </a:extLst>
              </a:tr>
            </a:tbl>
          </a:graphicData>
        </a:graphic>
      </p:graphicFrame>
      <p:sp>
        <p:nvSpPr>
          <p:cNvPr id="4" name="TextBox 3">
            <a:extLst>
              <a:ext uri="{FF2B5EF4-FFF2-40B4-BE49-F238E27FC236}">
                <a16:creationId xmlns:a16="http://schemas.microsoft.com/office/drawing/2014/main" id="{AFBFBF6E-E553-4A18-A1E6-145CB0E9B016}"/>
              </a:ext>
            </a:extLst>
          </p:cNvPr>
          <p:cNvSpPr txBox="1"/>
          <p:nvPr/>
        </p:nvSpPr>
        <p:spPr>
          <a:xfrm>
            <a:off x="9894485" y="4301171"/>
            <a:ext cx="2272348" cy="707886"/>
          </a:xfrm>
          <a:prstGeom prst="rect">
            <a:avLst/>
          </a:prstGeom>
          <a:noFill/>
          <a:ln w="12700">
            <a:solidFill>
              <a:srgbClr val="92D050"/>
            </a:solidFill>
            <a:prstDash val="sys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Note:</a:t>
            </a:r>
            <a:r>
              <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Asterisks refer to HIV testing and counseling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*for adolescents younger than 18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**for adolescents younger than 14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for adolescents younger than 16 years</a:t>
            </a:r>
          </a:p>
        </p:txBody>
      </p:sp>
    </p:spTree>
    <p:extLst>
      <p:ext uri="{BB962C8B-B14F-4D97-AF65-F5344CB8AC3E}">
        <p14:creationId xmlns:p14="http://schemas.microsoft.com/office/powerpoint/2010/main" val="3920960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84784"/>
            <a:ext cx="10945216" cy="829047"/>
          </a:xfrm>
        </p:spPr>
        <p:txBody>
          <a:bodyPr/>
          <a:lstStyle/>
          <a:p>
            <a:r>
              <a:rPr lang="en-US" dirty="0"/>
              <a:t>HIV testing and treatment cascade among adolescents (10-19 years), Thailand example, 2020</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11</a:t>
            </a:fld>
            <a:endParaRPr lang="th-TH" dirty="0">
              <a:solidFill>
                <a:prstClr val="black">
                  <a:tint val="75000"/>
                </a:prstClr>
              </a:solidFill>
            </a:endParaRPr>
          </a:p>
        </p:txBody>
      </p:sp>
      <p:sp>
        <p:nvSpPr>
          <p:cNvPr id="58" name="TextBox 57"/>
          <p:cNvSpPr txBox="1"/>
          <p:nvPr/>
        </p:nvSpPr>
        <p:spPr>
          <a:xfrm>
            <a:off x="191344" y="6603458"/>
            <a:ext cx="7408943" cy="246221"/>
          </a:xfrm>
          <a:prstGeom prst="rect">
            <a:avLst/>
          </a:prstGeom>
          <a:noFill/>
        </p:spPr>
        <p:txBody>
          <a:bodyPr wrap="square" rtlCol="0">
            <a:spAutoFit/>
          </a:bodyPr>
          <a:lstStyle/>
          <a:p>
            <a:r>
              <a:rPr lang="en-US" sz="1000" dirty="0">
                <a:solidFill>
                  <a:prstClr val="black"/>
                </a:solidFill>
                <a:cs typeface="Arial" panose="020B0604020202020204" pitchFamily="34" charset="0"/>
              </a:rPr>
              <a:t>Prepared by </a:t>
            </a:r>
            <a:r>
              <a:rPr lang="en-US" sz="1000" dirty="0">
                <a:solidFill>
                  <a:prstClr val="black"/>
                </a:solidFill>
                <a:cs typeface="Arial" panose="020B0604020202020204" pitchFamily="34" charset="0"/>
                <a:hlinkClick r:id="rId2"/>
              </a:rPr>
              <a:t>www.aidsdatahub.org</a:t>
            </a:r>
            <a:r>
              <a:rPr lang="en-US" sz="1000" dirty="0">
                <a:solidFill>
                  <a:prstClr val="black"/>
                </a:solidFill>
                <a:cs typeface="Arial" panose="020B0604020202020204" pitchFamily="34" charset="0"/>
              </a:rPr>
              <a:t> based on UNAIDS 2021 estimates and Global AIDS Monitoring</a:t>
            </a:r>
            <a:endParaRPr lang="en-GB" sz="1000" dirty="0">
              <a:solidFill>
                <a:prstClr val="black"/>
              </a:solidFill>
              <a:cs typeface="Arial" panose="020B0604020202020204" pitchFamily="34" charset="0"/>
            </a:endParaRPr>
          </a:p>
        </p:txBody>
      </p:sp>
      <p:graphicFrame>
        <p:nvGraphicFramePr>
          <p:cNvPr id="6" name="Chart 5">
            <a:extLst>
              <a:ext uri="{FF2B5EF4-FFF2-40B4-BE49-F238E27FC236}">
                <a16:creationId xmlns:a16="http://schemas.microsoft.com/office/drawing/2014/main" id="{DD46B7B2-923D-434A-818C-5864227098A4}"/>
              </a:ext>
            </a:extLst>
          </p:cNvPr>
          <p:cNvGraphicFramePr>
            <a:graphicFrameLocks noGrp="1"/>
          </p:cNvGraphicFramePr>
          <p:nvPr>
            <p:extLst>
              <p:ext uri="{D42A27DB-BD31-4B8C-83A1-F6EECF244321}">
                <p14:modId xmlns:p14="http://schemas.microsoft.com/office/powerpoint/2010/main" val="3883437688"/>
              </p:ext>
            </p:extLst>
          </p:nvPr>
        </p:nvGraphicFramePr>
        <p:xfrm>
          <a:off x="1595500" y="2492895"/>
          <a:ext cx="9001000" cy="38650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374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734A0AC-F953-4587-90BC-4DB593D9F0A7}" type="slidenum">
              <a:rPr lang="th-TH" smtClean="0"/>
              <a:pPr>
                <a:defRPr/>
              </a:pPr>
              <a:t>12</a:t>
            </a:fld>
            <a:endParaRPr lang="th-TH" dirty="0"/>
          </a:p>
        </p:txBody>
      </p:sp>
      <p:sp>
        <p:nvSpPr>
          <p:cNvPr id="79875" name="Rectangle 2"/>
          <p:cNvSpPr txBox="1">
            <a:spLocks noChangeArrowheads="1"/>
          </p:cNvSpPr>
          <p:nvPr/>
        </p:nvSpPr>
        <p:spPr bwMode="auto">
          <a:xfrm>
            <a:off x="1981200" y="1774826"/>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hangingPunct="1">
              <a:spcBef>
                <a:spcPct val="20000"/>
              </a:spcBef>
            </a:pPr>
            <a:r>
              <a:rPr lang="en-US" sz="4000">
                <a:solidFill>
                  <a:srgbClr val="C00000"/>
                </a:solidFill>
              </a:rPr>
              <a:t>THANK YOU</a:t>
            </a:r>
          </a:p>
          <a:p>
            <a:pPr algn="ctr" eaLnBrk="1" hangingPunct="1">
              <a:spcBef>
                <a:spcPct val="20000"/>
              </a:spcBef>
            </a:pPr>
            <a:endParaRPr lang="en-US" sz="4000">
              <a:solidFill>
                <a:srgbClr val="C00000"/>
              </a:solidFill>
            </a:endParaRPr>
          </a:p>
          <a:p>
            <a:pPr algn="ctr" eaLnBrk="1" hangingPunct="1">
              <a:spcBef>
                <a:spcPct val="20000"/>
              </a:spcBef>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r>
              <a:rPr lang="en-US" sz="1400" i="1">
                <a:solidFill>
                  <a:srgbClr val="C00000"/>
                </a:solidFill>
              </a:rPr>
              <a:t>Data shown in this slide set  are comprehensive to the extent they are available from country reports. Please inform us if you know of sources where more recent data can be used.  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hangingPunct="1">
              <a:spcBef>
                <a:spcPct val="20000"/>
              </a:spcBef>
            </a:pPr>
            <a:endParaRPr lang="en-US" sz="160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endParaRPr lang="th-TH"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118" y="1353575"/>
            <a:ext cx="11524521" cy="859142"/>
          </a:xfrm>
        </p:spPr>
        <p:txBody>
          <a:bodyPr/>
          <a:lstStyle/>
          <a:p>
            <a:r>
              <a:rPr lang="en-US" sz="2000" dirty="0"/>
              <a:t>Regional overview of trends in estimated PLHIV, new HIV infections and AIDS-related deaths among adolescents (10-19 </a:t>
            </a:r>
            <a:r>
              <a:rPr lang="en-US" sz="2000" dirty="0" err="1"/>
              <a:t>yr</a:t>
            </a:r>
            <a:r>
              <a:rPr lang="en-US" sz="2000" dirty="0"/>
              <a:t>), 2000-2020</a:t>
            </a:r>
          </a:p>
        </p:txBody>
      </p:sp>
      <p:sp>
        <p:nvSpPr>
          <p:cNvPr id="8" name="TextBox 7"/>
          <p:cNvSpPr txBox="1"/>
          <p:nvPr/>
        </p:nvSpPr>
        <p:spPr>
          <a:xfrm>
            <a:off x="119336" y="6562618"/>
            <a:ext cx="6588731" cy="246221"/>
          </a:xfrm>
          <a:prstGeom prst="rect">
            <a:avLst/>
          </a:prstGeom>
          <a:noFill/>
        </p:spPr>
        <p:txBody>
          <a:bodyPr wrap="square" rtlCol="0">
            <a:spAutoFit/>
          </a:bodyPr>
          <a:lstStyle/>
          <a:p>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2021 HIV Estimates</a:t>
            </a:r>
            <a:endParaRPr lang="en-GB" sz="1000" dirty="0">
              <a:solidFill>
                <a:prstClr val="black"/>
              </a:solidFill>
              <a:cs typeface="Arial" pitchFamily="34" charset="0"/>
            </a:endParaRPr>
          </a:p>
        </p:txBody>
      </p:sp>
      <p:sp>
        <p:nvSpPr>
          <p:cNvPr id="24" name="Rectangle 23"/>
          <p:cNvSpPr/>
          <p:nvPr/>
        </p:nvSpPr>
        <p:spPr>
          <a:xfrm>
            <a:off x="8346776" y="6228602"/>
            <a:ext cx="1811615" cy="584775"/>
          </a:xfrm>
          <a:prstGeom prst="rect">
            <a:avLst/>
          </a:prstGeom>
        </p:spPr>
        <p:txBody>
          <a:bodyPr wrap="square">
            <a:spAutoFit/>
          </a:bodyPr>
          <a:lstStyle/>
          <a:p>
            <a:pPr algn="r"/>
            <a:r>
              <a:rPr lang="en-US" sz="1400" dirty="0"/>
              <a:t>AIDS-related deaths</a:t>
            </a:r>
          </a:p>
          <a:p>
            <a:pPr algn="r"/>
            <a:r>
              <a:rPr lang="en-US" sz="1800" b="1" dirty="0"/>
              <a:t>1,200</a:t>
            </a:r>
            <a:endParaRPr lang="en-US" sz="1400" b="1" dirty="0"/>
          </a:p>
        </p:txBody>
      </p:sp>
      <p:grpSp>
        <p:nvGrpSpPr>
          <p:cNvPr id="30" name="Group 29"/>
          <p:cNvGrpSpPr/>
          <p:nvPr/>
        </p:nvGrpSpPr>
        <p:grpSpPr>
          <a:xfrm>
            <a:off x="7536160" y="2494153"/>
            <a:ext cx="2903892" cy="3768136"/>
            <a:chOff x="6012160" y="2171799"/>
            <a:chExt cx="2903892" cy="3768136"/>
          </a:xfrm>
        </p:grpSpPr>
        <p:sp>
          <p:nvSpPr>
            <p:cNvPr id="9" name="Oval 8"/>
            <p:cNvSpPr/>
            <p:nvPr/>
          </p:nvSpPr>
          <p:spPr>
            <a:xfrm>
              <a:off x="6012160" y="2924944"/>
              <a:ext cx="2520000" cy="2520000"/>
            </a:xfrm>
            <a:prstGeom prst="ellipse">
              <a:avLst/>
            </a:prstGeom>
            <a:solidFill>
              <a:srgbClr val="33CCCC"/>
            </a:solid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en-GB" sz="1800" b="1" kern="0" dirty="0">
                <a:solidFill>
                  <a:schemeClr val="bg1"/>
                </a:solidFill>
                <a:cs typeface="Arial" pitchFamily="34" charset="0"/>
              </a:endParaRPr>
            </a:p>
          </p:txBody>
        </p:sp>
        <p:sp>
          <p:nvSpPr>
            <p:cNvPr id="19" name="Oval 18"/>
            <p:cNvSpPr/>
            <p:nvPr/>
          </p:nvSpPr>
          <p:spPr>
            <a:xfrm>
              <a:off x="6630549" y="3660833"/>
              <a:ext cx="1720800" cy="1720800"/>
            </a:xfrm>
            <a:prstGeom prst="ellipse">
              <a:avLst/>
            </a:prstGeom>
            <a:solidFill>
              <a:srgbClr val="FF99FF"/>
            </a:solid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en-GB" sz="1800" b="1" kern="0" dirty="0">
                <a:solidFill>
                  <a:schemeClr val="bg1"/>
                </a:solidFill>
                <a:cs typeface="Arial" pitchFamily="34" charset="0"/>
              </a:endParaRPr>
            </a:p>
          </p:txBody>
        </p:sp>
        <p:sp>
          <p:nvSpPr>
            <p:cNvPr id="21" name="Oval 20"/>
            <p:cNvSpPr/>
            <p:nvPr/>
          </p:nvSpPr>
          <p:spPr>
            <a:xfrm>
              <a:off x="7879252" y="2171799"/>
              <a:ext cx="1036800" cy="1036800"/>
            </a:xfrm>
            <a:prstGeom prst="ellipse">
              <a:avLst/>
            </a:prstGeom>
            <a:solidFill>
              <a:srgbClr val="FF5050"/>
            </a:solid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en-GB" sz="1800" b="1" kern="0" dirty="0">
                <a:solidFill>
                  <a:schemeClr val="bg1"/>
                </a:solidFill>
                <a:cs typeface="Arial" pitchFamily="34" charset="0"/>
              </a:endParaRPr>
            </a:p>
          </p:txBody>
        </p:sp>
        <p:sp>
          <p:nvSpPr>
            <p:cNvPr id="22" name="Oval 21"/>
            <p:cNvSpPr/>
            <p:nvPr/>
          </p:nvSpPr>
          <p:spPr>
            <a:xfrm>
              <a:off x="8169887" y="5583535"/>
              <a:ext cx="356400" cy="356400"/>
            </a:xfrm>
            <a:prstGeom prst="ellipse">
              <a:avLst/>
            </a:prstGeom>
            <a:solidFill>
              <a:srgbClr val="00CCFF"/>
            </a:solid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en-GB" sz="1800" b="1" kern="0" dirty="0">
                <a:solidFill>
                  <a:schemeClr val="bg1"/>
                </a:solidFill>
                <a:cs typeface="Arial" pitchFamily="34" charset="0"/>
              </a:endParaRPr>
            </a:p>
          </p:txBody>
        </p:sp>
        <p:sp>
          <p:nvSpPr>
            <p:cNvPr id="23" name="TextBox 22"/>
            <p:cNvSpPr txBox="1"/>
            <p:nvPr/>
          </p:nvSpPr>
          <p:spPr>
            <a:xfrm>
              <a:off x="7930610" y="2281564"/>
              <a:ext cx="941283" cy="800219"/>
            </a:xfrm>
            <a:prstGeom prst="rect">
              <a:avLst/>
            </a:prstGeom>
            <a:noFill/>
          </p:spPr>
          <p:txBody>
            <a:bodyPr wrap="none" rtlCol="0" anchor="ctr">
              <a:spAutoFit/>
            </a:bodyPr>
            <a:lstStyle/>
            <a:p>
              <a:pPr algn="ctr"/>
              <a:r>
                <a:rPr lang="en-US" sz="1400" dirty="0">
                  <a:cs typeface="Arial" pitchFamily="34" charset="0"/>
                </a:rPr>
                <a:t>New HIV</a:t>
              </a:r>
            </a:p>
            <a:p>
              <a:pPr algn="ctr"/>
              <a:r>
                <a:rPr lang="en-US" sz="1400" dirty="0">
                  <a:cs typeface="Arial" pitchFamily="34" charset="0"/>
                </a:rPr>
                <a:t>infections</a:t>
              </a:r>
            </a:p>
            <a:p>
              <a:pPr algn="ctr"/>
              <a:r>
                <a:rPr lang="en-US" sz="1800" b="1" dirty="0">
                  <a:cs typeface="Arial" pitchFamily="34" charset="0"/>
                </a:rPr>
                <a:t>17,000</a:t>
              </a:r>
              <a:endParaRPr lang="en-US" sz="1400" b="1" dirty="0">
                <a:cs typeface="Arial" pitchFamily="34" charset="0"/>
              </a:endParaRPr>
            </a:p>
          </p:txBody>
        </p:sp>
        <p:sp>
          <p:nvSpPr>
            <p:cNvPr id="25" name="Rectangle 24"/>
            <p:cNvSpPr/>
            <p:nvPr/>
          </p:nvSpPr>
          <p:spPr>
            <a:xfrm>
              <a:off x="6228184" y="3158910"/>
              <a:ext cx="2116303" cy="584775"/>
            </a:xfrm>
            <a:prstGeom prst="rect">
              <a:avLst/>
            </a:prstGeom>
          </p:spPr>
          <p:txBody>
            <a:bodyPr wrap="square">
              <a:spAutoFit/>
            </a:bodyPr>
            <a:lstStyle/>
            <a:p>
              <a:pPr algn="ctr"/>
              <a:r>
                <a:rPr lang="en-US" sz="1800" b="1" dirty="0"/>
                <a:t>140,000</a:t>
              </a:r>
              <a:r>
                <a:rPr lang="en-US" sz="1400" dirty="0"/>
                <a:t> adolescents living with HIV</a:t>
              </a:r>
            </a:p>
          </p:txBody>
        </p:sp>
        <p:sp>
          <p:nvSpPr>
            <p:cNvPr id="27" name="Rectangle 26"/>
            <p:cNvSpPr/>
            <p:nvPr/>
          </p:nvSpPr>
          <p:spPr>
            <a:xfrm>
              <a:off x="6590112" y="4130099"/>
              <a:ext cx="1781358" cy="800219"/>
            </a:xfrm>
            <a:prstGeom prst="rect">
              <a:avLst/>
            </a:prstGeom>
          </p:spPr>
          <p:txBody>
            <a:bodyPr wrap="square">
              <a:spAutoFit/>
            </a:bodyPr>
            <a:lstStyle/>
            <a:p>
              <a:pPr algn="ctr"/>
              <a:r>
                <a:rPr lang="en-US" sz="1400" dirty="0"/>
                <a:t>Adolescent girls living with HIV</a:t>
              </a:r>
            </a:p>
            <a:p>
              <a:pPr algn="ctr"/>
              <a:r>
                <a:rPr lang="en-US" sz="1800" b="1" dirty="0"/>
                <a:t>63,000</a:t>
              </a:r>
              <a:endParaRPr lang="en-US" sz="1400" b="1" dirty="0"/>
            </a:p>
          </p:txBody>
        </p:sp>
        <p:sp>
          <p:nvSpPr>
            <p:cNvPr id="28" name="Bent-Up Arrow 27"/>
            <p:cNvSpPr/>
            <p:nvPr/>
          </p:nvSpPr>
          <p:spPr>
            <a:xfrm flipH="1" flipV="1">
              <a:off x="7210791" y="2552443"/>
              <a:ext cx="540000" cy="360000"/>
            </a:xfrm>
            <a:prstGeom prst="bentUpArrow">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Bent-Up Arrow 28"/>
            <p:cNvSpPr/>
            <p:nvPr/>
          </p:nvSpPr>
          <p:spPr>
            <a:xfrm rot="16200000" flipH="1" flipV="1">
              <a:off x="7433730" y="5274278"/>
              <a:ext cx="396000" cy="792000"/>
            </a:xfrm>
            <a:prstGeom prst="bentUpArrow">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extBox 17"/>
          <p:cNvSpPr txBox="1">
            <a:spLocks noChangeArrowheads="1"/>
          </p:cNvSpPr>
          <p:nvPr/>
        </p:nvSpPr>
        <p:spPr bwMode="auto">
          <a:xfrm>
            <a:off x="8010516" y="2127902"/>
            <a:ext cx="16898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600" b="1" kern="0" dirty="0"/>
              <a:t>2020 “zoom-in”</a:t>
            </a:r>
            <a:endParaRPr lang="en-GB" sz="1600" b="1" kern="0" dirty="0"/>
          </a:p>
        </p:txBody>
      </p:sp>
      <p:sp>
        <p:nvSpPr>
          <p:cNvPr id="32" name="Title 1"/>
          <p:cNvSpPr txBox="1">
            <a:spLocks/>
          </p:cNvSpPr>
          <p:nvPr/>
        </p:nvSpPr>
        <p:spPr>
          <a:xfrm>
            <a:off x="1631504" y="2127902"/>
            <a:ext cx="5760640" cy="655082"/>
          </a:xfrm>
          <a:prstGeom prst="rect">
            <a:avLst/>
          </a:prstGeom>
        </p:spPr>
        <p:txBody>
          <a:bodyPr/>
          <a:lstStyle>
            <a:lvl1pPr algn="ctr" defTabSz="457200" rtl="0" eaLnBrk="0" fontAlgn="base" hangingPunct="0">
              <a:spcBef>
                <a:spcPct val="0"/>
              </a:spcBef>
              <a:spcAft>
                <a:spcPct val="0"/>
              </a:spcAft>
              <a:defRPr sz="3200" b="1" kern="1200">
                <a:solidFill>
                  <a:srgbClr val="00AEEF"/>
                </a:solidFill>
                <a:latin typeface="Arial" pitchFamily="34" charset="0"/>
                <a:ea typeface="ＭＳ Ｐゴシック" charset="-128"/>
                <a:cs typeface="Arial" pitchFamily="34"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1600" dirty="0">
                <a:solidFill>
                  <a:schemeClr val="tx1"/>
                </a:solidFill>
              </a:rPr>
              <a:t>HIV and AIDS among adolescents in Asia and the Pacific, 2000-2020</a:t>
            </a:r>
            <a:endParaRPr lang="th-TH" sz="1600" dirty="0">
              <a:solidFill>
                <a:schemeClr val="tx1"/>
              </a:solidFill>
            </a:endParaRPr>
          </a:p>
        </p:txBody>
      </p:sp>
      <p:graphicFrame>
        <p:nvGraphicFramePr>
          <p:cNvPr id="18" name="Chart 17">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567173422"/>
              </p:ext>
            </p:extLst>
          </p:nvPr>
        </p:nvGraphicFramePr>
        <p:xfrm>
          <a:off x="671078" y="2660718"/>
          <a:ext cx="6525349" cy="37926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797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TextBox 34"/>
          <p:cNvSpPr txBox="1"/>
          <p:nvPr/>
        </p:nvSpPr>
        <p:spPr>
          <a:xfrm>
            <a:off x="405245" y="1196752"/>
            <a:ext cx="11378046" cy="1105143"/>
          </a:xfrm>
          <a:prstGeom prst="rect">
            <a:avLst/>
          </a:prstGeom>
        </p:spPr>
        <p:txBody>
          <a:bodyPr anchor="ctr"/>
          <a:lstStyle>
            <a:defPPr>
              <a:defRPr lang="en-US"/>
            </a:defPPr>
            <a:lvl1pPr algn="ctr">
              <a:spcBef>
                <a:spcPct val="0"/>
              </a:spcBef>
              <a:defRPr sz="3000" b="1">
                <a:solidFill>
                  <a:srgbClr val="00B0F0"/>
                </a:solidFill>
                <a:latin typeface="Arial" pitchFamily="34" charset="0"/>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Though new HIV infections among adolescents in Asia and the Pacific declined by 33%, the region still missed the 2020 Fast-Track target by 11 000</a:t>
            </a:r>
          </a:p>
        </p:txBody>
      </p:sp>
      <p:sp>
        <p:nvSpPr>
          <p:cNvPr id="9" name="Rectangle 8">
            <a:extLst>
              <a:ext uri="{FF2B5EF4-FFF2-40B4-BE49-F238E27FC236}">
                <a16:creationId xmlns:a16="http://schemas.microsoft.com/office/drawing/2014/main" id="{DA31D58D-3F3B-4632-A0BC-9C6E1A054E02}"/>
              </a:ext>
            </a:extLst>
          </p:cNvPr>
          <p:cNvSpPr/>
          <p:nvPr/>
        </p:nvSpPr>
        <p:spPr>
          <a:xfrm>
            <a:off x="6744072" y="6631468"/>
            <a:ext cx="3578224"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r>
              <a:rPr lang="en-US" sz="1050" dirty="0">
                <a:solidFill>
                  <a:prstClr val="black"/>
                </a:solidFill>
                <a:latin typeface="Arial Nova" panose="020B0504020202020204" pitchFamily="34" charset="0"/>
                <a:cs typeface="+mn-cs"/>
              </a:rPr>
              <a:t>75</a:t>
            </a:r>
            <a:r>
              <a:rPr kumimoji="0" lang="en-US" sz="105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reduction of new HIV infections from 2010 baseline</a:t>
            </a:r>
          </a:p>
        </p:txBody>
      </p:sp>
      <p:sp>
        <p:nvSpPr>
          <p:cNvPr id="33" name="TextBox 32">
            <a:extLst>
              <a:ext uri="{FF2B5EF4-FFF2-40B4-BE49-F238E27FC236}">
                <a16:creationId xmlns:a16="http://schemas.microsoft.com/office/drawing/2014/main" id="{3D88F931-B5F1-4494-9ACE-9CAC38391B0F}"/>
              </a:ext>
            </a:extLst>
          </p:cNvPr>
          <p:cNvSpPr txBox="1"/>
          <p:nvPr/>
        </p:nvSpPr>
        <p:spPr>
          <a:xfrm>
            <a:off x="1632689" y="2276872"/>
            <a:ext cx="8771861"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New HIV infections among adolescents 10-19 </a:t>
            </a:r>
            <a:r>
              <a:rPr kumimoji="0" lang="en-US" sz="1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yr</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in Asia and the Pacific, 2000-2020  </a:t>
            </a:r>
          </a:p>
        </p:txBody>
      </p:sp>
      <p:sp>
        <p:nvSpPr>
          <p:cNvPr id="38" name="TextBox 37">
            <a:extLst>
              <a:ext uri="{FF2B5EF4-FFF2-40B4-BE49-F238E27FC236}">
                <a16:creationId xmlns:a16="http://schemas.microsoft.com/office/drawing/2014/main" id="{E3D62D67-51B4-4181-99B2-AE468D2439A4}"/>
              </a:ext>
            </a:extLst>
          </p:cNvPr>
          <p:cNvSpPr txBox="1"/>
          <p:nvPr/>
        </p:nvSpPr>
        <p:spPr>
          <a:xfrm>
            <a:off x="279919" y="6572892"/>
            <a:ext cx="84919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7" name="Chart 6">
            <a:extLst>
              <a:ext uri="{FF2B5EF4-FFF2-40B4-BE49-F238E27FC236}">
                <a16:creationId xmlns:a16="http://schemas.microsoft.com/office/drawing/2014/main" id="{152DCF2E-C820-4CD0-90C4-A3DF9B79322F}"/>
              </a:ext>
            </a:extLst>
          </p:cNvPr>
          <p:cNvGraphicFramePr>
            <a:graphicFrameLocks/>
          </p:cNvGraphicFramePr>
          <p:nvPr>
            <p:extLst>
              <p:ext uri="{D42A27DB-BD31-4B8C-83A1-F6EECF244321}">
                <p14:modId xmlns:p14="http://schemas.microsoft.com/office/powerpoint/2010/main" val="1948171088"/>
              </p:ext>
            </p:extLst>
          </p:nvPr>
        </p:nvGraphicFramePr>
        <p:xfrm>
          <a:off x="1053084" y="2564904"/>
          <a:ext cx="10085832" cy="41239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5029472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41">
            <a:extLst>
              <a:ext uri="{FF2B5EF4-FFF2-40B4-BE49-F238E27FC236}">
                <a16:creationId xmlns:a16="http://schemas.microsoft.com/office/drawing/2014/main" id="{A22EC607-E1D9-4CEA-BC82-0963ACAA09D4}"/>
              </a:ext>
            </a:extLst>
          </p:cNvPr>
          <p:cNvGraphicFramePr>
            <a:graphicFrameLocks/>
          </p:cNvGraphicFramePr>
          <p:nvPr>
            <p:extLst>
              <p:ext uri="{D42A27DB-BD31-4B8C-83A1-F6EECF244321}">
                <p14:modId xmlns:p14="http://schemas.microsoft.com/office/powerpoint/2010/main" val="918352880"/>
              </p:ext>
            </p:extLst>
          </p:nvPr>
        </p:nvGraphicFramePr>
        <p:xfrm>
          <a:off x="226272" y="2726456"/>
          <a:ext cx="5050250" cy="29044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35359" y="1513415"/>
            <a:ext cx="11247041" cy="504000"/>
          </a:xfrm>
        </p:spPr>
        <p:txBody>
          <a:bodyPr/>
          <a:lstStyle/>
          <a:p>
            <a:r>
              <a:rPr lang="en-US" sz="2200" dirty="0"/>
              <a:t>Top countries with highest HIV burden, new infections and AIDS-related deaths among adolescents in Asia and the Pacific, 2020</a:t>
            </a:r>
            <a:endParaRPr lang="en-GB" sz="2200"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pPr>
                <a:defRPr/>
              </a:pPr>
              <a:t>5</a:t>
            </a:fld>
            <a:endParaRPr lang="th-TH" dirty="0"/>
          </a:p>
        </p:txBody>
      </p:sp>
      <p:sp>
        <p:nvSpPr>
          <p:cNvPr id="40" name="TextBox 39"/>
          <p:cNvSpPr txBox="1"/>
          <p:nvPr/>
        </p:nvSpPr>
        <p:spPr>
          <a:xfrm>
            <a:off x="329564" y="6563930"/>
            <a:ext cx="6588731" cy="246221"/>
          </a:xfrm>
          <a:prstGeom prst="rect">
            <a:avLst/>
          </a:prstGeom>
          <a:noFill/>
        </p:spPr>
        <p:txBody>
          <a:bodyPr wrap="square" rtlCol="0">
            <a:spAutoFit/>
          </a:bodyPr>
          <a:lstStyle/>
          <a:p>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2021 HIV Estimates</a:t>
            </a:r>
            <a:endParaRPr lang="en-GB" sz="1000" dirty="0">
              <a:solidFill>
                <a:prstClr val="black"/>
              </a:solidFill>
              <a:cs typeface="Arial" pitchFamily="34" charset="0"/>
            </a:endParaRPr>
          </a:p>
        </p:txBody>
      </p:sp>
      <p:sp>
        <p:nvSpPr>
          <p:cNvPr id="34" name="Rectangle 33"/>
          <p:cNvSpPr/>
          <p:nvPr/>
        </p:nvSpPr>
        <p:spPr>
          <a:xfrm>
            <a:off x="3881178" y="3981544"/>
            <a:ext cx="2130678" cy="738664"/>
          </a:xfrm>
          <a:prstGeom prst="rect">
            <a:avLst/>
          </a:prstGeom>
        </p:spPr>
        <p:txBody>
          <a:bodyPr wrap="square">
            <a:spAutoFit/>
          </a:bodyPr>
          <a:lstStyle/>
          <a:p>
            <a:pPr algn="ctr"/>
            <a:r>
              <a:rPr lang="en-US" b="1" dirty="0">
                <a:solidFill>
                  <a:srgbClr val="E31837"/>
                </a:solidFill>
                <a:latin typeface="Arial"/>
                <a:cs typeface="Arial" pitchFamily="34" charset="0"/>
              </a:rPr>
              <a:t>17,000</a:t>
            </a:r>
            <a:r>
              <a:rPr lang="en-GB" b="1" dirty="0">
                <a:solidFill>
                  <a:srgbClr val="FF5050"/>
                </a:solidFill>
                <a:latin typeface="Arial"/>
                <a:cs typeface="Arial" pitchFamily="34" charset="0"/>
              </a:rPr>
              <a:t> </a:t>
            </a:r>
          </a:p>
          <a:p>
            <a:pPr algn="ctr"/>
            <a:r>
              <a:rPr lang="en-GB" sz="1200" b="1" dirty="0">
                <a:solidFill>
                  <a:prstClr val="black"/>
                </a:solidFill>
                <a:latin typeface="Arial"/>
                <a:cs typeface="Arial" pitchFamily="34" charset="0"/>
              </a:rPr>
              <a:t>new HIV infections</a:t>
            </a:r>
            <a:r>
              <a:rPr lang="en-GB" sz="1400" b="1" dirty="0">
                <a:solidFill>
                  <a:prstClr val="black"/>
                </a:solidFill>
                <a:latin typeface="Arial"/>
                <a:cs typeface="Arial" pitchFamily="34" charset="0"/>
              </a:rPr>
              <a:t> </a:t>
            </a:r>
          </a:p>
        </p:txBody>
      </p:sp>
      <p:sp>
        <p:nvSpPr>
          <p:cNvPr id="35" name="Rectangle 34"/>
          <p:cNvSpPr/>
          <p:nvPr/>
        </p:nvSpPr>
        <p:spPr>
          <a:xfrm>
            <a:off x="910920" y="3904600"/>
            <a:ext cx="1851002" cy="892552"/>
          </a:xfrm>
          <a:prstGeom prst="rect">
            <a:avLst/>
          </a:prstGeom>
        </p:spPr>
        <p:txBody>
          <a:bodyPr wrap="square">
            <a:spAutoFit/>
          </a:bodyPr>
          <a:lstStyle/>
          <a:p>
            <a:pPr algn="ctr"/>
            <a:r>
              <a:rPr lang="en-US" b="1" dirty="0">
                <a:solidFill>
                  <a:srgbClr val="E31837"/>
                </a:solidFill>
                <a:latin typeface="Arial"/>
                <a:cs typeface="Arial" pitchFamily="34" charset="0"/>
              </a:rPr>
              <a:t>140,000</a:t>
            </a:r>
            <a:r>
              <a:rPr lang="en-GB" b="1" dirty="0">
                <a:solidFill>
                  <a:srgbClr val="FF5050"/>
                </a:solidFill>
                <a:latin typeface="Arial"/>
                <a:cs typeface="Arial" pitchFamily="34" charset="0"/>
              </a:rPr>
              <a:t> </a:t>
            </a:r>
          </a:p>
          <a:p>
            <a:pPr algn="ctr"/>
            <a:r>
              <a:rPr lang="en-GB" sz="1200" b="1" dirty="0">
                <a:solidFill>
                  <a:prstClr val="black"/>
                </a:solidFill>
                <a:latin typeface="Arial"/>
                <a:cs typeface="Arial" pitchFamily="34" charset="0"/>
              </a:rPr>
              <a:t>adolescents </a:t>
            </a:r>
          </a:p>
          <a:p>
            <a:pPr algn="ctr"/>
            <a:r>
              <a:rPr lang="en-GB" sz="1200" b="1" dirty="0">
                <a:solidFill>
                  <a:prstClr val="black"/>
                </a:solidFill>
                <a:latin typeface="Arial"/>
                <a:cs typeface="Arial" pitchFamily="34" charset="0"/>
              </a:rPr>
              <a:t>living with HIV</a:t>
            </a:r>
            <a:endParaRPr lang="en-US" sz="1400" b="1" dirty="0">
              <a:solidFill>
                <a:prstClr val="black"/>
              </a:solidFill>
              <a:latin typeface="Arial"/>
              <a:cs typeface="Arial" pitchFamily="34" charset="0"/>
            </a:endParaRPr>
          </a:p>
        </p:txBody>
      </p:sp>
      <p:sp>
        <p:nvSpPr>
          <p:cNvPr id="36" name="Rectangle 35"/>
          <p:cNvSpPr/>
          <p:nvPr/>
        </p:nvSpPr>
        <p:spPr>
          <a:xfrm>
            <a:off x="7124814" y="3996933"/>
            <a:ext cx="1851002" cy="707886"/>
          </a:xfrm>
          <a:prstGeom prst="rect">
            <a:avLst/>
          </a:prstGeom>
        </p:spPr>
        <p:txBody>
          <a:bodyPr wrap="square">
            <a:spAutoFit/>
          </a:bodyPr>
          <a:lstStyle/>
          <a:p>
            <a:pPr algn="ctr"/>
            <a:r>
              <a:rPr lang="en-US" b="1" dirty="0">
                <a:solidFill>
                  <a:srgbClr val="E31837"/>
                </a:solidFill>
                <a:latin typeface="Arial"/>
                <a:cs typeface="Arial" pitchFamily="34" charset="0"/>
              </a:rPr>
              <a:t>1,200</a:t>
            </a:r>
            <a:r>
              <a:rPr lang="en-GB" b="1" dirty="0">
                <a:solidFill>
                  <a:srgbClr val="FF5050"/>
                </a:solidFill>
                <a:latin typeface="Arial"/>
                <a:cs typeface="Arial" pitchFamily="34" charset="0"/>
              </a:rPr>
              <a:t> </a:t>
            </a:r>
          </a:p>
          <a:p>
            <a:pPr algn="ctr"/>
            <a:r>
              <a:rPr lang="en-US" sz="1200" b="1" dirty="0">
                <a:solidFill>
                  <a:prstClr val="black"/>
                </a:solidFill>
                <a:latin typeface="Arial"/>
                <a:cs typeface="Arial" pitchFamily="34" charset="0"/>
              </a:rPr>
              <a:t>AIDS-related deaths</a:t>
            </a:r>
            <a:endParaRPr lang="en-GB" sz="1400" b="1" dirty="0">
              <a:solidFill>
                <a:prstClr val="black"/>
              </a:solidFill>
              <a:latin typeface="Arial"/>
              <a:cs typeface="Arial" pitchFamily="34" charset="0"/>
            </a:endParaRPr>
          </a:p>
        </p:txBody>
      </p:sp>
      <p:sp>
        <p:nvSpPr>
          <p:cNvPr id="37" name="Rectangle 36"/>
          <p:cNvSpPr/>
          <p:nvPr/>
        </p:nvSpPr>
        <p:spPr>
          <a:xfrm>
            <a:off x="335360" y="2350846"/>
            <a:ext cx="3222122" cy="646331"/>
          </a:xfrm>
          <a:prstGeom prst="rect">
            <a:avLst/>
          </a:prstGeom>
        </p:spPr>
        <p:txBody>
          <a:bodyPr wrap="square">
            <a:spAutoFit/>
          </a:bodyPr>
          <a:lstStyle/>
          <a:p>
            <a:pPr algn="ctr"/>
            <a:r>
              <a:rPr lang="en-US" sz="1800" b="1" dirty="0">
                <a:solidFill>
                  <a:srgbClr val="00B0F0"/>
                </a:solidFill>
              </a:rPr>
              <a:t>Adolescents (10-19 </a:t>
            </a:r>
            <a:r>
              <a:rPr lang="en-US" sz="1800" b="1" dirty="0" err="1">
                <a:solidFill>
                  <a:srgbClr val="00B0F0"/>
                </a:solidFill>
              </a:rPr>
              <a:t>yr</a:t>
            </a:r>
            <a:r>
              <a:rPr lang="en-US" sz="1800" b="1" dirty="0">
                <a:solidFill>
                  <a:srgbClr val="00B0F0"/>
                </a:solidFill>
              </a:rPr>
              <a:t>) living with HIV</a:t>
            </a:r>
            <a:endParaRPr lang="en-GB" sz="1800" b="1" dirty="0">
              <a:solidFill>
                <a:srgbClr val="00B0F0"/>
              </a:solidFill>
            </a:endParaRPr>
          </a:p>
        </p:txBody>
      </p:sp>
      <p:grpSp>
        <p:nvGrpSpPr>
          <p:cNvPr id="30" name="Group 29"/>
          <p:cNvGrpSpPr/>
          <p:nvPr/>
        </p:nvGrpSpPr>
        <p:grpSpPr>
          <a:xfrm>
            <a:off x="7175632" y="5930937"/>
            <a:ext cx="1713679" cy="338554"/>
            <a:chOff x="5008785" y="5365286"/>
            <a:chExt cx="1713679" cy="338554"/>
          </a:xfrm>
        </p:grpSpPr>
        <p:sp>
          <p:nvSpPr>
            <p:cNvPr id="31" name="Rounded Rectangle 30"/>
            <p:cNvSpPr/>
            <p:nvPr/>
          </p:nvSpPr>
          <p:spPr>
            <a:xfrm>
              <a:off x="5008785" y="5455653"/>
              <a:ext cx="144000" cy="144000"/>
            </a:xfrm>
            <a:prstGeom prst="roundRect">
              <a:avLst/>
            </a:prstGeom>
            <a:solidFill>
              <a:schemeClr val="bg1">
                <a:lumMod val="75000"/>
              </a:schemeClr>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kern="0">
                <a:solidFill>
                  <a:sysClr val="window" lastClr="FFFFFF"/>
                </a:solidFill>
                <a:latin typeface="Calibri"/>
              </a:endParaRPr>
            </a:p>
          </p:txBody>
        </p:sp>
        <p:sp>
          <p:nvSpPr>
            <p:cNvPr id="32" name="TextBox 31"/>
            <p:cNvSpPr txBox="1"/>
            <p:nvPr/>
          </p:nvSpPr>
          <p:spPr>
            <a:xfrm>
              <a:off x="5133567" y="5365286"/>
              <a:ext cx="1588897" cy="338554"/>
            </a:xfrm>
            <a:prstGeom prst="rect">
              <a:avLst/>
            </a:prstGeom>
            <a:noFill/>
          </p:spPr>
          <p:txBody>
            <a:bodyPr wrap="none" rtlCol="0">
              <a:spAutoFit/>
            </a:bodyPr>
            <a:lstStyle/>
            <a:p>
              <a:r>
                <a:rPr lang="en-US" sz="1600" dirty="0"/>
                <a:t>Other countries</a:t>
              </a:r>
              <a:endParaRPr lang="en-GB" sz="1600" dirty="0"/>
            </a:p>
          </p:txBody>
        </p:sp>
      </p:grpSp>
      <p:grpSp>
        <p:nvGrpSpPr>
          <p:cNvPr id="24" name="Group 23"/>
          <p:cNvGrpSpPr/>
          <p:nvPr/>
        </p:nvGrpSpPr>
        <p:grpSpPr>
          <a:xfrm>
            <a:off x="1062610" y="5461834"/>
            <a:ext cx="1188641" cy="338554"/>
            <a:chOff x="1834247" y="5333107"/>
            <a:chExt cx="1188641" cy="338554"/>
          </a:xfrm>
        </p:grpSpPr>
        <p:sp>
          <p:nvSpPr>
            <p:cNvPr id="8" name="Rounded Rectangle 7"/>
            <p:cNvSpPr/>
            <p:nvPr/>
          </p:nvSpPr>
          <p:spPr>
            <a:xfrm>
              <a:off x="1834247" y="5434549"/>
              <a:ext cx="144000" cy="144000"/>
            </a:xfrm>
            <a:prstGeom prst="roundRect">
              <a:avLst/>
            </a:prstGeom>
            <a:solidFill>
              <a:srgbClr val="FF7C80"/>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kern="0">
                <a:solidFill>
                  <a:sysClr val="window" lastClr="FFFFFF"/>
                </a:solidFill>
                <a:latin typeface="Calibri"/>
              </a:endParaRPr>
            </a:p>
          </p:txBody>
        </p:sp>
        <p:sp>
          <p:nvSpPr>
            <p:cNvPr id="16" name="TextBox 15"/>
            <p:cNvSpPr txBox="1"/>
            <p:nvPr/>
          </p:nvSpPr>
          <p:spPr>
            <a:xfrm>
              <a:off x="1950158" y="5333107"/>
              <a:ext cx="1072730" cy="338554"/>
            </a:xfrm>
            <a:prstGeom prst="rect">
              <a:avLst/>
            </a:prstGeom>
            <a:noFill/>
          </p:spPr>
          <p:txBody>
            <a:bodyPr wrap="none" rtlCol="0">
              <a:spAutoFit/>
            </a:bodyPr>
            <a:lstStyle/>
            <a:p>
              <a:r>
                <a:rPr lang="en-US" sz="1600" dirty="0"/>
                <a:t>Indonesia</a:t>
              </a:r>
              <a:endParaRPr lang="en-GB" sz="1600" dirty="0"/>
            </a:p>
          </p:txBody>
        </p:sp>
      </p:grpSp>
      <p:grpSp>
        <p:nvGrpSpPr>
          <p:cNvPr id="25" name="Group 24"/>
          <p:cNvGrpSpPr/>
          <p:nvPr/>
        </p:nvGrpSpPr>
        <p:grpSpPr>
          <a:xfrm>
            <a:off x="2471306" y="5479581"/>
            <a:ext cx="1079738" cy="338554"/>
            <a:chOff x="3060087" y="5337272"/>
            <a:chExt cx="1079738" cy="338554"/>
          </a:xfrm>
        </p:grpSpPr>
        <p:sp>
          <p:nvSpPr>
            <p:cNvPr id="9" name="Rounded Rectangle 8"/>
            <p:cNvSpPr/>
            <p:nvPr/>
          </p:nvSpPr>
          <p:spPr>
            <a:xfrm>
              <a:off x="3060087" y="5434549"/>
              <a:ext cx="144000" cy="144000"/>
            </a:xfrm>
            <a:prstGeom prst="roundRect">
              <a:avLst/>
            </a:prstGeom>
            <a:solidFill>
              <a:srgbClr val="00B0F0"/>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kern="0">
                <a:solidFill>
                  <a:sysClr val="window" lastClr="FFFFFF"/>
                </a:solidFill>
                <a:latin typeface="Calibri"/>
              </a:endParaRPr>
            </a:p>
          </p:txBody>
        </p:sp>
        <p:sp>
          <p:nvSpPr>
            <p:cNvPr id="17" name="TextBox 16"/>
            <p:cNvSpPr txBox="1"/>
            <p:nvPr/>
          </p:nvSpPr>
          <p:spPr>
            <a:xfrm>
              <a:off x="3171290" y="5337272"/>
              <a:ext cx="968535" cy="338554"/>
            </a:xfrm>
            <a:prstGeom prst="rect">
              <a:avLst/>
            </a:prstGeom>
            <a:noFill/>
          </p:spPr>
          <p:txBody>
            <a:bodyPr wrap="none" rtlCol="0">
              <a:spAutoFit/>
            </a:bodyPr>
            <a:lstStyle/>
            <a:p>
              <a:r>
                <a:rPr lang="en-US" sz="1600" dirty="0"/>
                <a:t>Thailand</a:t>
              </a:r>
              <a:endParaRPr lang="en-GB" sz="1600" dirty="0"/>
            </a:p>
          </p:txBody>
        </p:sp>
      </p:grpSp>
      <p:grpSp>
        <p:nvGrpSpPr>
          <p:cNvPr id="26" name="Group 25"/>
          <p:cNvGrpSpPr/>
          <p:nvPr/>
        </p:nvGrpSpPr>
        <p:grpSpPr>
          <a:xfrm>
            <a:off x="3918250" y="5463624"/>
            <a:ext cx="1372000" cy="338554"/>
            <a:chOff x="4206175" y="5333107"/>
            <a:chExt cx="1372000" cy="338554"/>
          </a:xfrm>
        </p:grpSpPr>
        <p:sp>
          <p:nvSpPr>
            <p:cNvPr id="10" name="Rounded Rectangle 9"/>
            <p:cNvSpPr/>
            <p:nvPr/>
          </p:nvSpPr>
          <p:spPr>
            <a:xfrm>
              <a:off x="4206175" y="5434549"/>
              <a:ext cx="144000" cy="144000"/>
            </a:xfrm>
            <a:prstGeom prst="roundRect">
              <a:avLst/>
            </a:prstGeom>
            <a:solidFill>
              <a:srgbClr val="00A99A"/>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kern="0">
                <a:solidFill>
                  <a:sysClr val="window" lastClr="FFFFFF"/>
                </a:solidFill>
                <a:latin typeface="Calibri"/>
              </a:endParaRPr>
            </a:p>
          </p:txBody>
        </p:sp>
        <p:sp>
          <p:nvSpPr>
            <p:cNvPr id="18" name="TextBox 17"/>
            <p:cNvSpPr txBox="1"/>
            <p:nvPr/>
          </p:nvSpPr>
          <p:spPr>
            <a:xfrm>
              <a:off x="4406059" y="5333107"/>
              <a:ext cx="1172116" cy="338554"/>
            </a:xfrm>
            <a:prstGeom prst="rect">
              <a:avLst/>
            </a:prstGeom>
            <a:noFill/>
          </p:spPr>
          <p:txBody>
            <a:bodyPr wrap="none" rtlCol="0">
              <a:spAutoFit/>
            </a:bodyPr>
            <a:lstStyle/>
            <a:p>
              <a:r>
                <a:rPr lang="en-US" sz="1600" dirty="0"/>
                <a:t>Philippines</a:t>
              </a:r>
              <a:endParaRPr lang="en-GB" sz="1600" dirty="0"/>
            </a:p>
          </p:txBody>
        </p:sp>
      </p:grpSp>
      <p:grpSp>
        <p:nvGrpSpPr>
          <p:cNvPr id="27" name="Group 26"/>
          <p:cNvGrpSpPr/>
          <p:nvPr/>
        </p:nvGrpSpPr>
        <p:grpSpPr>
          <a:xfrm>
            <a:off x="1054648" y="5894593"/>
            <a:ext cx="1147632" cy="338554"/>
            <a:chOff x="611272" y="5699835"/>
            <a:chExt cx="1147632" cy="338554"/>
          </a:xfrm>
        </p:grpSpPr>
        <p:sp>
          <p:nvSpPr>
            <p:cNvPr id="12" name="Rounded Rectangle 11"/>
            <p:cNvSpPr/>
            <p:nvPr/>
          </p:nvSpPr>
          <p:spPr>
            <a:xfrm>
              <a:off x="611272" y="5803700"/>
              <a:ext cx="144000" cy="144000"/>
            </a:xfrm>
            <a:prstGeom prst="roundRect">
              <a:avLst/>
            </a:prstGeom>
            <a:solidFill>
              <a:srgbClr val="DD75BA"/>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kern="0">
                <a:solidFill>
                  <a:sysClr val="window" lastClr="FFFFFF"/>
                </a:solidFill>
                <a:latin typeface="Calibri"/>
              </a:endParaRPr>
            </a:p>
          </p:txBody>
        </p:sp>
        <p:sp>
          <p:nvSpPr>
            <p:cNvPr id="19" name="TextBox 18"/>
            <p:cNvSpPr txBox="1"/>
            <p:nvPr/>
          </p:nvSpPr>
          <p:spPr>
            <a:xfrm>
              <a:off x="734777" y="5699835"/>
              <a:ext cx="1024127" cy="338554"/>
            </a:xfrm>
            <a:prstGeom prst="rect">
              <a:avLst/>
            </a:prstGeom>
            <a:noFill/>
          </p:spPr>
          <p:txBody>
            <a:bodyPr wrap="none" rtlCol="0">
              <a:spAutoFit/>
            </a:bodyPr>
            <a:lstStyle/>
            <a:p>
              <a:r>
                <a:rPr lang="en-US" sz="1600" dirty="0"/>
                <a:t>Viet Nam</a:t>
              </a:r>
              <a:endParaRPr lang="en-GB" sz="1600" dirty="0"/>
            </a:p>
          </p:txBody>
        </p:sp>
      </p:grpSp>
      <p:grpSp>
        <p:nvGrpSpPr>
          <p:cNvPr id="28" name="Group 27"/>
          <p:cNvGrpSpPr/>
          <p:nvPr/>
        </p:nvGrpSpPr>
        <p:grpSpPr>
          <a:xfrm>
            <a:off x="2483141" y="5894593"/>
            <a:ext cx="1086048" cy="338554"/>
            <a:chOff x="1834247" y="5699835"/>
            <a:chExt cx="1086048" cy="338554"/>
          </a:xfrm>
        </p:grpSpPr>
        <p:sp>
          <p:nvSpPr>
            <p:cNvPr id="11" name="Rounded Rectangle 10"/>
            <p:cNvSpPr/>
            <p:nvPr/>
          </p:nvSpPr>
          <p:spPr>
            <a:xfrm>
              <a:off x="1834247" y="5803700"/>
              <a:ext cx="144000" cy="144000"/>
            </a:xfrm>
            <a:prstGeom prst="roundRect">
              <a:avLst/>
            </a:prstGeom>
            <a:solidFill>
              <a:srgbClr val="E31837"/>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kern="0">
                <a:solidFill>
                  <a:sysClr val="window" lastClr="FFFFFF"/>
                </a:solidFill>
                <a:latin typeface="Calibri"/>
              </a:endParaRPr>
            </a:p>
          </p:txBody>
        </p:sp>
        <p:sp>
          <p:nvSpPr>
            <p:cNvPr id="20" name="TextBox 19"/>
            <p:cNvSpPr txBox="1"/>
            <p:nvPr/>
          </p:nvSpPr>
          <p:spPr>
            <a:xfrm>
              <a:off x="1950158" y="5699835"/>
              <a:ext cx="970137" cy="338554"/>
            </a:xfrm>
            <a:prstGeom prst="rect">
              <a:avLst/>
            </a:prstGeom>
            <a:noFill/>
          </p:spPr>
          <p:txBody>
            <a:bodyPr wrap="none" rtlCol="0">
              <a:spAutoFit/>
            </a:bodyPr>
            <a:lstStyle/>
            <a:p>
              <a:r>
                <a:rPr lang="en-US" sz="1600" dirty="0"/>
                <a:t>Pakistan</a:t>
              </a:r>
              <a:endParaRPr lang="en-GB" sz="1600" dirty="0"/>
            </a:p>
          </p:txBody>
        </p:sp>
      </p:grpSp>
      <p:grpSp>
        <p:nvGrpSpPr>
          <p:cNvPr id="29" name="Group 28"/>
          <p:cNvGrpSpPr/>
          <p:nvPr/>
        </p:nvGrpSpPr>
        <p:grpSpPr>
          <a:xfrm>
            <a:off x="3924750" y="5896335"/>
            <a:ext cx="829669" cy="338554"/>
            <a:chOff x="3060087" y="5704000"/>
            <a:chExt cx="829669" cy="338554"/>
          </a:xfrm>
        </p:grpSpPr>
        <p:sp>
          <p:nvSpPr>
            <p:cNvPr id="13" name="Rounded Rectangle 12"/>
            <p:cNvSpPr/>
            <p:nvPr/>
          </p:nvSpPr>
          <p:spPr>
            <a:xfrm>
              <a:off x="3060087" y="5803700"/>
              <a:ext cx="144000" cy="144000"/>
            </a:xfrm>
            <a:prstGeom prst="roundRect">
              <a:avLst/>
            </a:prstGeom>
            <a:solidFill>
              <a:srgbClr val="88C540"/>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kern="0">
                <a:solidFill>
                  <a:sysClr val="window" lastClr="FFFFFF"/>
                </a:solidFill>
                <a:latin typeface="Calibri"/>
              </a:endParaRPr>
            </a:p>
          </p:txBody>
        </p:sp>
        <p:sp>
          <p:nvSpPr>
            <p:cNvPr id="21" name="TextBox 20"/>
            <p:cNvSpPr txBox="1"/>
            <p:nvPr/>
          </p:nvSpPr>
          <p:spPr>
            <a:xfrm>
              <a:off x="3171290" y="5704000"/>
              <a:ext cx="718466" cy="338554"/>
            </a:xfrm>
            <a:prstGeom prst="rect">
              <a:avLst/>
            </a:prstGeom>
            <a:noFill/>
          </p:spPr>
          <p:txBody>
            <a:bodyPr wrap="none" rtlCol="0">
              <a:spAutoFit/>
            </a:bodyPr>
            <a:lstStyle/>
            <a:p>
              <a:r>
                <a:rPr lang="en-US" sz="1600" dirty="0"/>
                <a:t>Nepal</a:t>
              </a:r>
              <a:endParaRPr lang="en-GB" sz="1600" dirty="0"/>
            </a:p>
          </p:txBody>
        </p:sp>
      </p:grpSp>
      <p:sp>
        <p:nvSpPr>
          <p:cNvPr id="38" name="Rectangle 37"/>
          <p:cNvSpPr/>
          <p:nvPr/>
        </p:nvSpPr>
        <p:spPr>
          <a:xfrm>
            <a:off x="3997005" y="2369895"/>
            <a:ext cx="2453810" cy="369332"/>
          </a:xfrm>
          <a:prstGeom prst="rect">
            <a:avLst/>
          </a:prstGeom>
        </p:spPr>
        <p:txBody>
          <a:bodyPr wrap="square">
            <a:spAutoFit/>
          </a:bodyPr>
          <a:lstStyle/>
          <a:p>
            <a:r>
              <a:rPr lang="en-US" sz="1800" b="1" dirty="0">
                <a:solidFill>
                  <a:srgbClr val="00B0F0"/>
                </a:solidFill>
              </a:rPr>
              <a:t>New HIV infections</a:t>
            </a:r>
          </a:p>
        </p:txBody>
      </p:sp>
      <p:sp>
        <p:nvSpPr>
          <p:cNvPr id="39" name="Rectangle 38"/>
          <p:cNvSpPr/>
          <p:nvPr/>
        </p:nvSpPr>
        <p:spPr>
          <a:xfrm>
            <a:off x="6887583" y="2369895"/>
            <a:ext cx="2664297" cy="369332"/>
          </a:xfrm>
          <a:prstGeom prst="rect">
            <a:avLst/>
          </a:prstGeom>
        </p:spPr>
        <p:txBody>
          <a:bodyPr wrap="square">
            <a:spAutoFit/>
          </a:bodyPr>
          <a:lstStyle/>
          <a:p>
            <a:r>
              <a:rPr lang="en-US" sz="1800" b="1" dirty="0">
                <a:solidFill>
                  <a:srgbClr val="00B0F0"/>
                </a:solidFill>
              </a:rPr>
              <a:t>AIDS-related deaths</a:t>
            </a:r>
          </a:p>
        </p:txBody>
      </p:sp>
      <p:grpSp>
        <p:nvGrpSpPr>
          <p:cNvPr id="4" name="Group 3">
            <a:extLst>
              <a:ext uri="{FF2B5EF4-FFF2-40B4-BE49-F238E27FC236}">
                <a16:creationId xmlns:a16="http://schemas.microsoft.com/office/drawing/2014/main" id="{1DFFC069-4D6D-4584-95C9-AB9C51ADD4B3}"/>
              </a:ext>
            </a:extLst>
          </p:cNvPr>
          <p:cNvGrpSpPr/>
          <p:nvPr/>
        </p:nvGrpSpPr>
        <p:grpSpPr>
          <a:xfrm>
            <a:off x="5416610" y="5461604"/>
            <a:ext cx="1241844" cy="338554"/>
            <a:chOff x="8235470" y="5501581"/>
            <a:chExt cx="1241844" cy="338554"/>
          </a:xfrm>
        </p:grpSpPr>
        <p:sp>
          <p:nvSpPr>
            <p:cNvPr id="44" name="TextBox 43"/>
            <p:cNvSpPr txBox="1"/>
            <p:nvPr/>
          </p:nvSpPr>
          <p:spPr>
            <a:xfrm>
              <a:off x="8359700" y="5501581"/>
              <a:ext cx="1117614" cy="338554"/>
            </a:xfrm>
            <a:prstGeom prst="rect">
              <a:avLst/>
            </a:prstGeom>
            <a:noFill/>
          </p:spPr>
          <p:txBody>
            <a:bodyPr wrap="none" rtlCol="0">
              <a:spAutoFit/>
            </a:bodyPr>
            <a:lstStyle/>
            <a:p>
              <a:r>
                <a:rPr lang="en-US" sz="1600" dirty="0"/>
                <a:t>Cambodia</a:t>
              </a:r>
              <a:endParaRPr lang="en-GB" sz="1600" dirty="0"/>
            </a:p>
          </p:txBody>
        </p:sp>
        <p:sp>
          <p:nvSpPr>
            <p:cNvPr id="45" name="Rounded Rectangle 44"/>
            <p:cNvSpPr/>
            <p:nvPr/>
          </p:nvSpPr>
          <p:spPr>
            <a:xfrm>
              <a:off x="8235470" y="5598858"/>
              <a:ext cx="144000" cy="144000"/>
            </a:xfrm>
            <a:prstGeom prst="roundRect">
              <a:avLst/>
            </a:prstGeom>
            <a:solidFill>
              <a:srgbClr val="9999FF"/>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kern="0">
                <a:solidFill>
                  <a:sysClr val="window" lastClr="FFFFFF"/>
                </a:solidFill>
                <a:latin typeface="Calibri"/>
              </a:endParaRPr>
            </a:p>
          </p:txBody>
        </p:sp>
      </p:grpSp>
      <p:sp>
        <p:nvSpPr>
          <p:cNvPr id="48" name="TextBox 47"/>
          <p:cNvSpPr txBox="1"/>
          <p:nvPr/>
        </p:nvSpPr>
        <p:spPr>
          <a:xfrm>
            <a:off x="5568494" y="5894593"/>
            <a:ext cx="992579" cy="338554"/>
          </a:xfrm>
          <a:prstGeom prst="rect">
            <a:avLst/>
          </a:prstGeom>
          <a:noFill/>
        </p:spPr>
        <p:txBody>
          <a:bodyPr wrap="none" rtlCol="0">
            <a:spAutoFit/>
          </a:bodyPr>
          <a:lstStyle/>
          <a:p>
            <a:r>
              <a:rPr lang="en-US" sz="1600" dirty="0"/>
              <a:t>Malaysia</a:t>
            </a:r>
            <a:endParaRPr lang="en-GB" sz="1600" dirty="0"/>
          </a:p>
        </p:txBody>
      </p:sp>
      <p:sp>
        <p:nvSpPr>
          <p:cNvPr id="49" name="Rounded Rectangle 48"/>
          <p:cNvSpPr/>
          <p:nvPr/>
        </p:nvSpPr>
        <p:spPr>
          <a:xfrm>
            <a:off x="5390537" y="5976735"/>
            <a:ext cx="144000" cy="144000"/>
          </a:xfrm>
          <a:prstGeom prst="roundRect">
            <a:avLst/>
          </a:prstGeom>
          <a:solidFill>
            <a:schemeClr val="accent6"/>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kern="0">
              <a:solidFill>
                <a:sysClr val="window" lastClr="FFFFFF"/>
              </a:solidFill>
              <a:latin typeface="Calibri"/>
            </a:endParaRPr>
          </a:p>
        </p:txBody>
      </p:sp>
      <p:sp>
        <p:nvSpPr>
          <p:cNvPr id="5" name="TextBox 4">
            <a:extLst>
              <a:ext uri="{FF2B5EF4-FFF2-40B4-BE49-F238E27FC236}">
                <a16:creationId xmlns:a16="http://schemas.microsoft.com/office/drawing/2014/main" id="{41EABAA0-6622-423E-8FCE-1B15C6BDFCAC}"/>
              </a:ext>
            </a:extLst>
          </p:cNvPr>
          <p:cNvSpPr txBox="1"/>
          <p:nvPr/>
        </p:nvSpPr>
        <p:spPr>
          <a:xfrm>
            <a:off x="9766120" y="3904600"/>
            <a:ext cx="2103093" cy="1200329"/>
          </a:xfrm>
          <a:prstGeom prst="rect">
            <a:avLst/>
          </a:prstGeom>
          <a:noFill/>
        </p:spPr>
        <p:txBody>
          <a:bodyPr wrap="square" rtlCol="0">
            <a:spAutoFit/>
          </a:bodyPr>
          <a:lstStyle/>
          <a:p>
            <a:r>
              <a:rPr lang="en-US" sz="1800" b="1" dirty="0"/>
              <a:t>Note</a:t>
            </a:r>
            <a:r>
              <a:rPr lang="en-US" sz="1800" dirty="0"/>
              <a:t>: China and India did not publish their HIV estimates</a:t>
            </a:r>
          </a:p>
        </p:txBody>
      </p:sp>
      <p:graphicFrame>
        <p:nvGraphicFramePr>
          <p:cNvPr id="43" name="Chart 42">
            <a:extLst>
              <a:ext uri="{FF2B5EF4-FFF2-40B4-BE49-F238E27FC236}">
                <a16:creationId xmlns:a16="http://schemas.microsoft.com/office/drawing/2014/main" id="{A144F561-9D61-4364-853B-E5E6B6AC1A65}"/>
              </a:ext>
            </a:extLst>
          </p:cNvPr>
          <p:cNvGraphicFramePr>
            <a:graphicFrameLocks/>
          </p:cNvGraphicFramePr>
          <p:nvPr>
            <p:extLst>
              <p:ext uri="{D42A27DB-BD31-4B8C-83A1-F6EECF244321}">
                <p14:modId xmlns:p14="http://schemas.microsoft.com/office/powerpoint/2010/main" val="1767226336"/>
              </p:ext>
            </p:extLst>
          </p:nvPr>
        </p:nvGraphicFramePr>
        <p:xfrm>
          <a:off x="3203093" y="2724246"/>
          <a:ext cx="5370925" cy="295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6" name="Chart 45">
            <a:extLst>
              <a:ext uri="{FF2B5EF4-FFF2-40B4-BE49-F238E27FC236}">
                <a16:creationId xmlns:a16="http://schemas.microsoft.com/office/drawing/2014/main" id="{F93672EF-DF32-4768-9AE9-973734628758}"/>
              </a:ext>
            </a:extLst>
          </p:cNvPr>
          <p:cNvGraphicFramePr>
            <a:graphicFrameLocks/>
          </p:cNvGraphicFramePr>
          <p:nvPr>
            <p:extLst>
              <p:ext uri="{D42A27DB-BD31-4B8C-83A1-F6EECF244321}">
                <p14:modId xmlns:p14="http://schemas.microsoft.com/office/powerpoint/2010/main" val="216988367"/>
              </p:ext>
            </p:extLst>
          </p:nvPr>
        </p:nvGraphicFramePr>
        <p:xfrm>
          <a:off x="6633886" y="2860487"/>
          <a:ext cx="4408900" cy="2958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31433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FFB4941F-D81B-4990-B6DA-DEC62AFDCDF5}"/>
              </a:ext>
            </a:extLst>
          </p:cNvPr>
          <p:cNvGraphicFramePr>
            <a:graphicFrameLocks/>
          </p:cNvGraphicFramePr>
          <p:nvPr>
            <p:extLst>
              <p:ext uri="{D42A27DB-BD31-4B8C-83A1-F6EECF244321}">
                <p14:modId xmlns:p14="http://schemas.microsoft.com/office/powerpoint/2010/main" val="1514272030"/>
              </p:ext>
            </p:extLst>
          </p:nvPr>
        </p:nvGraphicFramePr>
        <p:xfrm>
          <a:off x="6279556" y="2155484"/>
          <a:ext cx="4666673" cy="3001708"/>
        </p:xfrm>
        <a:graphic>
          <a:graphicData uri="http://schemas.openxmlformats.org/drawingml/2006/chart">
            <c:chart xmlns:c="http://schemas.openxmlformats.org/drawingml/2006/chart" xmlns:r="http://schemas.openxmlformats.org/officeDocument/2006/relationships" r:id="rId3"/>
          </a:graphicData>
        </a:graphic>
      </p:graphicFrame>
      <p:sp>
        <p:nvSpPr>
          <p:cNvPr id="26" name="Title 1"/>
          <p:cNvSpPr>
            <a:spLocks noGrp="1"/>
          </p:cNvSpPr>
          <p:nvPr>
            <p:ph type="title" idx="4294967295"/>
          </p:nvPr>
        </p:nvSpPr>
        <p:spPr>
          <a:xfrm>
            <a:off x="310439" y="1275767"/>
            <a:ext cx="11618209" cy="1037007"/>
          </a:xfrm>
          <a:prstGeom prst="rect">
            <a:avLst/>
          </a:prstGeom>
        </p:spPr>
        <p:txBody>
          <a:bodyPr anchor="ctr">
            <a:noAutofit/>
          </a:bodyPr>
          <a:lstStyle/>
          <a:p>
            <a:pPr algn="l"/>
            <a:r>
              <a:rPr lang="en-US" sz="2400" b="1" dirty="0">
                <a:solidFill>
                  <a:srgbClr val="C00000"/>
                </a:solidFill>
              </a:rPr>
              <a:t>Proportion of adolescents out of total PLHIV and new HIV infections in Asia and the Pacific, 2020</a:t>
            </a:r>
            <a:endParaRPr lang="th-TH" sz="2400" b="1" dirty="0">
              <a:solidFill>
                <a:srgbClr val="C00000"/>
              </a:solidFill>
            </a:endParaRPr>
          </a:p>
        </p:txBody>
      </p:sp>
      <p:sp>
        <p:nvSpPr>
          <p:cNvPr id="7" name="TextBox 6"/>
          <p:cNvSpPr txBox="1"/>
          <p:nvPr/>
        </p:nvSpPr>
        <p:spPr>
          <a:xfrm>
            <a:off x="1535277" y="4437112"/>
            <a:ext cx="288032" cy="369332"/>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8" name="TextBox 7"/>
          <p:cNvSpPr txBox="1"/>
          <p:nvPr/>
        </p:nvSpPr>
        <p:spPr>
          <a:xfrm>
            <a:off x="6240016" y="4427820"/>
            <a:ext cx="288032" cy="369332"/>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0" name="TextBox 29"/>
          <p:cNvSpPr txBox="1"/>
          <p:nvPr/>
        </p:nvSpPr>
        <p:spPr>
          <a:xfrm>
            <a:off x="1595500" y="4509120"/>
            <a:ext cx="288032"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grpSp>
        <p:nvGrpSpPr>
          <p:cNvPr id="24" name="Group 23"/>
          <p:cNvGrpSpPr/>
          <p:nvPr/>
        </p:nvGrpSpPr>
        <p:grpSpPr>
          <a:xfrm>
            <a:off x="6229694" y="6460376"/>
            <a:ext cx="3838436" cy="307777"/>
            <a:chOff x="5576189" y="5763486"/>
            <a:chExt cx="3838436" cy="471580"/>
          </a:xfrm>
        </p:grpSpPr>
        <p:grpSp>
          <p:nvGrpSpPr>
            <p:cNvPr id="16" name="Group 15"/>
            <p:cNvGrpSpPr/>
            <p:nvPr/>
          </p:nvGrpSpPr>
          <p:grpSpPr>
            <a:xfrm>
              <a:off x="5576189" y="5763486"/>
              <a:ext cx="1503717" cy="471580"/>
              <a:chOff x="-1321712" y="4189943"/>
              <a:chExt cx="1503717" cy="471580"/>
            </a:xfrm>
          </p:grpSpPr>
          <p:sp>
            <p:nvSpPr>
              <p:cNvPr id="11" name="TextBox 10"/>
              <p:cNvSpPr txBox="1"/>
              <p:nvPr/>
            </p:nvSpPr>
            <p:spPr>
              <a:xfrm>
                <a:off x="-1321712" y="4251318"/>
                <a:ext cx="184731" cy="369332"/>
              </a:xfrm>
              <a:prstGeom prst="rect">
                <a:avLst/>
              </a:prstGeom>
              <a:solidFill>
                <a:srgbClr val="FF7DFF"/>
              </a:solidFill>
              <a:ln>
                <a:no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3" name="TextBox 12"/>
              <p:cNvSpPr txBox="1"/>
              <p:nvPr/>
            </p:nvSpPr>
            <p:spPr>
              <a:xfrm>
                <a:off x="-1137587" y="4189943"/>
                <a:ext cx="1319592" cy="47158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1" dirty="0">
                    <a:solidFill>
                      <a:prstClr val="black"/>
                    </a:solidFill>
                    <a:cs typeface="Arial" pitchFamily="34" charset="0"/>
                  </a:rPr>
                  <a:t>Girls 10-19</a:t>
                </a: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sz="14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yr</a:t>
                </a:r>
                <a:endParaRPr kumimoji="0" lang="en-GB"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grpSp>
          <p:nvGrpSpPr>
            <p:cNvPr id="15" name="Group 14"/>
            <p:cNvGrpSpPr/>
            <p:nvPr/>
          </p:nvGrpSpPr>
          <p:grpSpPr>
            <a:xfrm>
              <a:off x="7875074" y="5763486"/>
              <a:ext cx="1539551" cy="471580"/>
              <a:chOff x="977173" y="4126145"/>
              <a:chExt cx="1539551" cy="471580"/>
            </a:xfrm>
          </p:grpSpPr>
          <p:sp>
            <p:nvSpPr>
              <p:cNvPr id="12" name="TextBox 11"/>
              <p:cNvSpPr txBox="1"/>
              <p:nvPr/>
            </p:nvSpPr>
            <p:spPr>
              <a:xfrm>
                <a:off x="977173" y="4192547"/>
                <a:ext cx="184731" cy="369332"/>
              </a:xfrm>
              <a:prstGeom prst="rect">
                <a:avLst/>
              </a:prstGeom>
              <a:solidFill>
                <a:srgbClr val="00AEEF"/>
              </a:solidFill>
              <a:ln>
                <a:no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4" name="TextBox 13"/>
              <p:cNvSpPr txBox="1"/>
              <p:nvPr/>
            </p:nvSpPr>
            <p:spPr>
              <a:xfrm>
                <a:off x="1168278" y="4126145"/>
                <a:ext cx="1348446" cy="47158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1" dirty="0">
                    <a:solidFill>
                      <a:prstClr val="black"/>
                    </a:solidFill>
                    <a:cs typeface="Arial" pitchFamily="34" charset="0"/>
                  </a:rPr>
                  <a:t>Boys 10-19</a:t>
                </a: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sz="14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yr</a:t>
                </a:r>
                <a:endParaRPr kumimoji="0" lang="en-GB"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grpSp>
      <p:grpSp>
        <p:nvGrpSpPr>
          <p:cNvPr id="36" name="Group 35"/>
          <p:cNvGrpSpPr/>
          <p:nvPr/>
        </p:nvGrpSpPr>
        <p:grpSpPr>
          <a:xfrm>
            <a:off x="5029201" y="2810405"/>
            <a:ext cx="2345812" cy="638340"/>
            <a:chOff x="3555423" y="2330037"/>
            <a:chExt cx="2345812" cy="770382"/>
          </a:xfrm>
        </p:grpSpPr>
        <p:grpSp>
          <p:nvGrpSpPr>
            <p:cNvPr id="41" name="Group 40"/>
            <p:cNvGrpSpPr/>
            <p:nvPr/>
          </p:nvGrpSpPr>
          <p:grpSpPr>
            <a:xfrm>
              <a:off x="3555423" y="2330037"/>
              <a:ext cx="2157742" cy="430707"/>
              <a:chOff x="-2463518" y="4303729"/>
              <a:chExt cx="2157742" cy="430707"/>
            </a:xfrm>
          </p:grpSpPr>
          <p:sp>
            <p:nvSpPr>
              <p:cNvPr id="45" name="TextBox 44"/>
              <p:cNvSpPr txBox="1"/>
              <p:nvPr/>
            </p:nvSpPr>
            <p:spPr>
              <a:xfrm>
                <a:off x="-2463518" y="4365104"/>
                <a:ext cx="184731" cy="369332"/>
              </a:xfrm>
              <a:prstGeom prst="rect">
                <a:avLst/>
              </a:prstGeom>
              <a:solidFill>
                <a:srgbClr val="E31837"/>
              </a:solidFill>
              <a:ln>
                <a:no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46" name="TextBox 45"/>
              <p:cNvSpPr txBox="1"/>
              <p:nvPr/>
            </p:nvSpPr>
            <p:spPr>
              <a:xfrm>
                <a:off x="-2279393" y="4303729"/>
                <a:ext cx="1973617"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Adolescents 10-19 </a:t>
                </a:r>
                <a:r>
                  <a:rPr kumimoji="0" lang="en-US" sz="14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yr</a:t>
                </a:r>
                <a:endParaRPr kumimoji="0" lang="en-GB"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grpSp>
          <p:nvGrpSpPr>
            <p:cNvPr id="42" name="Group 41"/>
            <p:cNvGrpSpPr/>
            <p:nvPr/>
          </p:nvGrpSpPr>
          <p:grpSpPr>
            <a:xfrm>
              <a:off x="3786205" y="2707258"/>
              <a:ext cx="2115030" cy="393161"/>
              <a:chOff x="-2232736" y="4617152"/>
              <a:chExt cx="2115030" cy="393161"/>
            </a:xfrm>
          </p:grpSpPr>
          <p:sp>
            <p:nvSpPr>
              <p:cNvPr id="43" name="TextBox 42"/>
              <p:cNvSpPr txBox="1"/>
              <p:nvPr/>
            </p:nvSpPr>
            <p:spPr>
              <a:xfrm>
                <a:off x="-2232736" y="4617152"/>
                <a:ext cx="184731" cy="369332"/>
              </a:xfrm>
              <a:prstGeom prst="rect">
                <a:avLst/>
              </a:prstGeom>
              <a:solidFill>
                <a:schemeClr val="bg1">
                  <a:lumMod val="65000"/>
                </a:schemeClr>
              </a:solidFill>
              <a:ln>
                <a:no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44" name="TextBox 43"/>
              <p:cNvSpPr txBox="1"/>
              <p:nvPr/>
            </p:nvSpPr>
            <p:spPr>
              <a:xfrm>
                <a:off x="-2041631" y="4638872"/>
                <a:ext cx="1923925" cy="37144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All other age groups</a:t>
                </a:r>
                <a:endParaRPr kumimoji="0" lang="en-GB"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grpSp>
      <p:sp>
        <p:nvSpPr>
          <p:cNvPr id="47" name="TextBox 46"/>
          <p:cNvSpPr txBox="1"/>
          <p:nvPr/>
        </p:nvSpPr>
        <p:spPr>
          <a:xfrm>
            <a:off x="369056" y="6598785"/>
            <a:ext cx="658873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www.aidsdatahub.org</a:t>
            </a: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HIV Estimates</a:t>
            </a:r>
            <a:endParaRPr kumimoji="0" lang="en-GB"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1" name="Bent-Up Arrow 8">
            <a:extLst>
              <a:ext uri="{FF2B5EF4-FFF2-40B4-BE49-F238E27FC236}">
                <a16:creationId xmlns:a16="http://schemas.microsoft.com/office/drawing/2014/main" id="{412362DD-72AD-4209-87B2-AEFF90D50B4A}"/>
              </a:ext>
            </a:extLst>
          </p:cNvPr>
          <p:cNvSpPr/>
          <p:nvPr/>
        </p:nvSpPr>
        <p:spPr>
          <a:xfrm flipV="1">
            <a:off x="9768408" y="4452938"/>
            <a:ext cx="1464867" cy="668113"/>
          </a:xfrm>
          <a:prstGeom prst="bentUpArrow">
            <a:avLst>
              <a:gd name="adj1" fmla="val 17341"/>
              <a:gd name="adj2" fmla="val 18618"/>
              <a:gd name="adj3" fmla="val 25000"/>
            </a:avLst>
          </a:prstGeom>
          <a:solidFill>
            <a:srgbClr val="E318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Bent-Up Arrow 8">
            <a:extLst>
              <a:ext uri="{FF2B5EF4-FFF2-40B4-BE49-F238E27FC236}">
                <a16:creationId xmlns:a16="http://schemas.microsoft.com/office/drawing/2014/main" id="{EB82082A-112A-4714-A76F-E35F15BF3C35}"/>
              </a:ext>
            </a:extLst>
          </p:cNvPr>
          <p:cNvSpPr/>
          <p:nvPr/>
        </p:nvSpPr>
        <p:spPr>
          <a:xfrm flipV="1">
            <a:off x="4808696" y="4339316"/>
            <a:ext cx="806159" cy="677104"/>
          </a:xfrm>
          <a:prstGeom prst="bentUpArrow">
            <a:avLst>
              <a:gd name="adj1" fmla="val 17892"/>
              <a:gd name="adj2" fmla="val 25000"/>
              <a:gd name="adj3" fmla="val 25000"/>
            </a:avLst>
          </a:prstGeom>
          <a:solidFill>
            <a:srgbClr val="E318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27" name="Chart 26">
            <a:extLst>
              <a:ext uri="{FF2B5EF4-FFF2-40B4-BE49-F238E27FC236}">
                <a16:creationId xmlns:a16="http://schemas.microsoft.com/office/drawing/2014/main" id="{5C2B39A6-5ADD-461C-A18D-35D2C2F14B3B}"/>
              </a:ext>
            </a:extLst>
          </p:cNvPr>
          <p:cNvGraphicFramePr>
            <a:graphicFrameLocks/>
          </p:cNvGraphicFramePr>
          <p:nvPr>
            <p:extLst>
              <p:ext uri="{D42A27DB-BD31-4B8C-83A1-F6EECF244321}">
                <p14:modId xmlns:p14="http://schemas.microsoft.com/office/powerpoint/2010/main" val="3190016627"/>
              </p:ext>
            </p:extLst>
          </p:nvPr>
        </p:nvGraphicFramePr>
        <p:xfrm>
          <a:off x="1127448" y="2119344"/>
          <a:ext cx="4698423" cy="32538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a:extLst>
              <a:ext uri="{FF2B5EF4-FFF2-40B4-BE49-F238E27FC236}">
                <a16:creationId xmlns:a16="http://schemas.microsoft.com/office/drawing/2014/main" id="{45361A84-7310-4B93-901D-B3B15750C52A}"/>
              </a:ext>
            </a:extLst>
          </p:cNvPr>
          <p:cNvGraphicFramePr>
            <a:graphicFrameLocks/>
          </p:cNvGraphicFramePr>
          <p:nvPr>
            <p:extLst>
              <p:ext uri="{D42A27DB-BD31-4B8C-83A1-F6EECF244321}">
                <p14:modId xmlns:p14="http://schemas.microsoft.com/office/powerpoint/2010/main" val="1806022750"/>
              </p:ext>
            </p:extLst>
          </p:nvPr>
        </p:nvGraphicFramePr>
        <p:xfrm>
          <a:off x="479376" y="5124329"/>
          <a:ext cx="5513134" cy="132521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Chart 30">
            <a:extLst>
              <a:ext uri="{FF2B5EF4-FFF2-40B4-BE49-F238E27FC236}">
                <a16:creationId xmlns:a16="http://schemas.microsoft.com/office/drawing/2014/main" id="{2C57F8DC-0990-41E5-A51D-50735580251D}"/>
              </a:ext>
            </a:extLst>
          </p:cNvPr>
          <p:cNvGraphicFramePr>
            <a:graphicFrameLocks/>
          </p:cNvGraphicFramePr>
          <p:nvPr>
            <p:extLst>
              <p:ext uri="{D42A27DB-BD31-4B8C-83A1-F6EECF244321}">
                <p14:modId xmlns:p14="http://schemas.microsoft.com/office/powerpoint/2010/main" val="1420731254"/>
              </p:ext>
            </p:extLst>
          </p:nvPr>
        </p:nvGraphicFramePr>
        <p:xfrm>
          <a:off x="5916065" y="5124329"/>
          <a:ext cx="5590135" cy="1314319"/>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a:extLst>
              <a:ext uri="{FF2B5EF4-FFF2-40B4-BE49-F238E27FC236}">
                <a16:creationId xmlns:a16="http://schemas.microsoft.com/office/drawing/2014/main" id="{1CCB11BB-A371-4AEC-9B9B-E991725C9E1F}"/>
              </a:ext>
            </a:extLst>
          </p:cNvPr>
          <p:cNvSpPr txBox="1"/>
          <p:nvPr/>
        </p:nvSpPr>
        <p:spPr>
          <a:xfrm>
            <a:off x="2855640" y="3573016"/>
            <a:ext cx="1296144" cy="584775"/>
          </a:xfrm>
          <a:prstGeom prst="rect">
            <a:avLst/>
          </a:prstGeom>
          <a:noFill/>
        </p:spPr>
        <p:txBody>
          <a:bodyPr wrap="square" rtlCol="0">
            <a:spAutoFit/>
          </a:bodyPr>
          <a:lstStyle/>
          <a:p>
            <a:pPr algn="ctr"/>
            <a:r>
              <a:rPr lang="en-US" sz="1600" b="1" dirty="0"/>
              <a:t>5.8 million PLHIV</a:t>
            </a:r>
          </a:p>
        </p:txBody>
      </p:sp>
      <p:sp>
        <p:nvSpPr>
          <p:cNvPr id="32" name="TextBox 31">
            <a:extLst>
              <a:ext uri="{FF2B5EF4-FFF2-40B4-BE49-F238E27FC236}">
                <a16:creationId xmlns:a16="http://schemas.microsoft.com/office/drawing/2014/main" id="{0F026DEC-6AD4-4256-839E-B11AEB3435F0}"/>
              </a:ext>
            </a:extLst>
          </p:cNvPr>
          <p:cNvSpPr txBox="1"/>
          <p:nvPr/>
        </p:nvSpPr>
        <p:spPr>
          <a:xfrm>
            <a:off x="8040216" y="3459223"/>
            <a:ext cx="1296144" cy="830997"/>
          </a:xfrm>
          <a:prstGeom prst="rect">
            <a:avLst/>
          </a:prstGeom>
          <a:noFill/>
        </p:spPr>
        <p:txBody>
          <a:bodyPr wrap="square" rtlCol="0">
            <a:spAutoFit/>
          </a:bodyPr>
          <a:lstStyle/>
          <a:p>
            <a:pPr algn="ctr"/>
            <a:r>
              <a:rPr lang="en-US" sz="1600" b="1" dirty="0"/>
              <a:t>240 000 new HIV infections</a:t>
            </a:r>
          </a:p>
        </p:txBody>
      </p:sp>
    </p:spTree>
    <p:extLst>
      <p:ext uri="{BB962C8B-B14F-4D97-AF65-F5344CB8AC3E}">
        <p14:creationId xmlns:p14="http://schemas.microsoft.com/office/powerpoint/2010/main" val="288602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24" y="1306765"/>
            <a:ext cx="11464800" cy="826091"/>
          </a:xfrm>
        </p:spPr>
        <p:txBody>
          <a:bodyPr/>
          <a:lstStyle/>
          <a:p>
            <a:r>
              <a:rPr lang="en-US" sz="2000" dirty="0"/>
              <a:t>Trends in HIV infections and AIDS-related deaths among adolescents by gender, Asia and the Pacific, 1990 - 2020</a:t>
            </a:r>
            <a:endParaRPr lang="en-GB" sz="2000"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pPr>
                <a:defRPr/>
              </a:pPr>
              <a:t>7</a:t>
            </a:fld>
            <a:endParaRPr lang="th-TH" dirty="0"/>
          </a:p>
        </p:txBody>
      </p:sp>
      <p:sp>
        <p:nvSpPr>
          <p:cNvPr id="7" name="TextBox 6"/>
          <p:cNvSpPr txBox="1"/>
          <p:nvPr/>
        </p:nvSpPr>
        <p:spPr>
          <a:xfrm>
            <a:off x="1775520" y="1979548"/>
            <a:ext cx="2954655" cy="369332"/>
          </a:xfrm>
          <a:prstGeom prst="rect">
            <a:avLst/>
          </a:prstGeom>
          <a:noFill/>
        </p:spPr>
        <p:txBody>
          <a:bodyPr wrap="none" rtlCol="0">
            <a:spAutoFit/>
          </a:bodyPr>
          <a:lstStyle/>
          <a:p>
            <a:r>
              <a:rPr lang="en-US" sz="1800" dirty="0">
                <a:solidFill>
                  <a:srgbClr val="0099FF"/>
                </a:solidFill>
              </a:rPr>
              <a:t>Adolescents living with HIV</a:t>
            </a:r>
            <a:endParaRPr lang="en-GB" sz="1800" dirty="0">
              <a:solidFill>
                <a:srgbClr val="0099FF"/>
              </a:solidFill>
            </a:endParaRPr>
          </a:p>
        </p:txBody>
      </p:sp>
      <p:sp>
        <p:nvSpPr>
          <p:cNvPr id="8" name="TextBox 7"/>
          <p:cNvSpPr txBox="1"/>
          <p:nvPr/>
        </p:nvSpPr>
        <p:spPr>
          <a:xfrm>
            <a:off x="4001422" y="4437112"/>
            <a:ext cx="4326826" cy="369332"/>
          </a:xfrm>
          <a:prstGeom prst="rect">
            <a:avLst/>
          </a:prstGeom>
          <a:noFill/>
        </p:spPr>
        <p:txBody>
          <a:bodyPr wrap="none" rtlCol="0">
            <a:spAutoFit/>
          </a:bodyPr>
          <a:lstStyle/>
          <a:p>
            <a:r>
              <a:rPr lang="en-US" sz="1800" dirty="0">
                <a:solidFill>
                  <a:srgbClr val="0099FF"/>
                </a:solidFill>
              </a:rPr>
              <a:t>AIDS-related deaths among adolescents</a:t>
            </a:r>
            <a:endParaRPr lang="en-GB" sz="1800" dirty="0">
              <a:solidFill>
                <a:srgbClr val="0099FF"/>
              </a:solidFill>
            </a:endParaRPr>
          </a:p>
        </p:txBody>
      </p:sp>
      <p:sp>
        <p:nvSpPr>
          <p:cNvPr id="9" name="TextBox 8"/>
          <p:cNvSpPr txBox="1"/>
          <p:nvPr/>
        </p:nvSpPr>
        <p:spPr>
          <a:xfrm>
            <a:off x="6721951" y="1988840"/>
            <a:ext cx="4198585" cy="369332"/>
          </a:xfrm>
          <a:prstGeom prst="rect">
            <a:avLst/>
          </a:prstGeom>
          <a:noFill/>
        </p:spPr>
        <p:txBody>
          <a:bodyPr wrap="none" rtlCol="0">
            <a:spAutoFit/>
          </a:bodyPr>
          <a:lstStyle/>
          <a:p>
            <a:r>
              <a:rPr lang="en-US" sz="1800" dirty="0">
                <a:solidFill>
                  <a:srgbClr val="0099FF"/>
                </a:solidFill>
              </a:rPr>
              <a:t>New HIV infections among adolescents</a:t>
            </a:r>
            <a:endParaRPr lang="en-GB" sz="1800" dirty="0">
              <a:solidFill>
                <a:srgbClr val="0099FF"/>
              </a:solidFill>
            </a:endParaRPr>
          </a:p>
        </p:txBody>
      </p:sp>
      <p:grpSp>
        <p:nvGrpSpPr>
          <p:cNvPr id="10" name="Group 9"/>
          <p:cNvGrpSpPr/>
          <p:nvPr/>
        </p:nvGrpSpPr>
        <p:grpSpPr>
          <a:xfrm>
            <a:off x="8400257" y="5510461"/>
            <a:ext cx="1844775" cy="307777"/>
            <a:chOff x="-2772768" y="3059087"/>
            <a:chExt cx="1844775" cy="307777"/>
          </a:xfrm>
        </p:grpSpPr>
        <p:cxnSp>
          <p:nvCxnSpPr>
            <p:cNvPr id="11" name="Straight Connector 10"/>
            <p:cNvCxnSpPr/>
            <p:nvPr/>
          </p:nvCxnSpPr>
          <p:spPr>
            <a:xfrm>
              <a:off x="-2772768" y="3212976"/>
              <a:ext cx="360000" cy="0"/>
            </a:xfrm>
            <a:prstGeom prst="line">
              <a:avLst/>
            </a:prstGeom>
            <a:ln w="31750">
              <a:solidFill>
                <a:srgbClr val="FF7C8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75211" y="3059087"/>
              <a:ext cx="1547218" cy="307777"/>
            </a:xfrm>
            <a:prstGeom prst="rect">
              <a:avLst/>
            </a:prstGeom>
            <a:noFill/>
          </p:spPr>
          <p:txBody>
            <a:bodyPr wrap="none" rtlCol="0">
              <a:spAutoFit/>
            </a:bodyPr>
            <a:lstStyle/>
            <a:p>
              <a:r>
                <a:rPr lang="en-US" sz="1400" dirty="0"/>
                <a:t>Girls 10-19 years</a:t>
              </a:r>
              <a:endParaRPr lang="en-GB" sz="1400" dirty="0"/>
            </a:p>
          </p:txBody>
        </p:sp>
      </p:grpSp>
      <p:grpSp>
        <p:nvGrpSpPr>
          <p:cNvPr id="13" name="Group 12"/>
          <p:cNvGrpSpPr/>
          <p:nvPr/>
        </p:nvGrpSpPr>
        <p:grpSpPr>
          <a:xfrm>
            <a:off x="8400257" y="5845771"/>
            <a:ext cx="1875233" cy="307777"/>
            <a:chOff x="-2772768" y="3394397"/>
            <a:chExt cx="1875233" cy="307777"/>
          </a:xfrm>
        </p:grpSpPr>
        <p:cxnSp>
          <p:nvCxnSpPr>
            <p:cNvPr id="14" name="Straight Connector 13"/>
            <p:cNvCxnSpPr/>
            <p:nvPr/>
          </p:nvCxnSpPr>
          <p:spPr>
            <a:xfrm>
              <a:off x="-2772768" y="3573016"/>
              <a:ext cx="360000" cy="0"/>
            </a:xfrm>
            <a:prstGeom prst="line">
              <a:avLst/>
            </a:prstGeom>
            <a:ln w="31750">
              <a:solidFill>
                <a:srgbClr val="00CCFF"/>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75211" y="3394397"/>
              <a:ext cx="1577676" cy="307777"/>
            </a:xfrm>
            <a:prstGeom prst="rect">
              <a:avLst/>
            </a:prstGeom>
            <a:noFill/>
          </p:spPr>
          <p:txBody>
            <a:bodyPr wrap="none" rtlCol="0">
              <a:spAutoFit/>
            </a:bodyPr>
            <a:lstStyle/>
            <a:p>
              <a:r>
                <a:rPr lang="en-US" sz="1400" dirty="0"/>
                <a:t>Boys 10-19 years</a:t>
              </a:r>
              <a:endParaRPr lang="en-GB" sz="1400" dirty="0"/>
            </a:p>
          </p:txBody>
        </p:sp>
      </p:grpSp>
      <p:sp>
        <p:nvSpPr>
          <p:cNvPr id="16" name="TextBox 15"/>
          <p:cNvSpPr txBox="1"/>
          <p:nvPr/>
        </p:nvSpPr>
        <p:spPr>
          <a:xfrm>
            <a:off x="247824" y="6630753"/>
            <a:ext cx="6588731" cy="246221"/>
          </a:xfrm>
          <a:prstGeom prst="rect">
            <a:avLst/>
          </a:prstGeom>
          <a:noFill/>
        </p:spPr>
        <p:txBody>
          <a:bodyPr wrap="square" rtlCol="0">
            <a:spAutoFit/>
          </a:bodyPr>
          <a:lstStyle/>
          <a:p>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2021 HIV Estimates</a:t>
            </a:r>
            <a:endParaRPr lang="en-GB" sz="1000" dirty="0">
              <a:solidFill>
                <a:prstClr val="black"/>
              </a:solidFill>
              <a:cs typeface="Arial" pitchFamily="34" charset="0"/>
            </a:endParaRPr>
          </a:p>
        </p:txBody>
      </p:sp>
      <p:graphicFrame>
        <p:nvGraphicFramePr>
          <p:cNvPr id="20" name="Chart 19">
            <a:extLst>
              <a:ext uri="{FF2B5EF4-FFF2-40B4-BE49-F238E27FC236}">
                <a16:creationId xmlns:a16="http://schemas.microsoft.com/office/drawing/2014/main" id="{AA781258-8ABE-4EA9-8F00-482CBE7C17AD}"/>
              </a:ext>
            </a:extLst>
          </p:cNvPr>
          <p:cNvGraphicFramePr>
            <a:graphicFrameLocks/>
          </p:cNvGraphicFramePr>
          <p:nvPr>
            <p:extLst>
              <p:ext uri="{D42A27DB-BD31-4B8C-83A1-F6EECF244321}">
                <p14:modId xmlns:p14="http://schemas.microsoft.com/office/powerpoint/2010/main" val="580724082"/>
              </p:ext>
            </p:extLst>
          </p:nvPr>
        </p:nvGraphicFramePr>
        <p:xfrm>
          <a:off x="479376" y="2132856"/>
          <a:ext cx="470535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730A8FFE-2329-48EB-A927-EA41A464D53E}"/>
              </a:ext>
            </a:extLst>
          </p:cNvPr>
          <p:cNvGraphicFramePr>
            <a:graphicFrameLocks/>
          </p:cNvGraphicFramePr>
          <p:nvPr>
            <p:extLst>
              <p:ext uri="{D42A27DB-BD31-4B8C-83A1-F6EECF244321}">
                <p14:modId xmlns:p14="http://schemas.microsoft.com/office/powerpoint/2010/main" val="3248193184"/>
              </p:ext>
            </p:extLst>
          </p:nvPr>
        </p:nvGraphicFramePr>
        <p:xfrm>
          <a:off x="5539682" y="2132856"/>
          <a:ext cx="516483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a:extLst>
              <a:ext uri="{FF2B5EF4-FFF2-40B4-BE49-F238E27FC236}">
                <a16:creationId xmlns:a16="http://schemas.microsoft.com/office/drawing/2014/main" id="{82757646-EE3E-4522-9397-8811F5022287}"/>
              </a:ext>
            </a:extLst>
          </p:cNvPr>
          <p:cNvGraphicFramePr>
            <a:graphicFrameLocks/>
          </p:cNvGraphicFramePr>
          <p:nvPr>
            <p:extLst>
              <p:ext uri="{D42A27DB-BD31-4B8C-83A1-F6EECF244321}">
                <p14:modId xmlns:p14="http://schemas.microsoft.com/office/powerpoint/2010/main" val="609398519"/>
              </p:ext>
            </p:extLst>
          </p:nvPr>
        </p:nvGraphicFramePr>
        <p:xfrm>
          <a:off x="2868342" y="4581128"/>
          <a:ext cx="5171873" cy="2286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15309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p:cNvSpPr txBox="1"/>
          <p:nvPr/>
        </p:nvSpPr>
        <p:spPr>
          <a:xfrm>
            <a:off x="7446500" y="6589785"/>
            <a:ext cx="4968552" cy="246221"/>
          </a:xfrm>
          <a:prstGeom prst="rect">
            <a:avLst/>
          </a:prstGeom>
          <a:noFill/>
        </p:spPr>
        <p:txBody>
          <a:bodyPr wrap="square" rtlCol="0">
            <a:spAutoFit/>
          </a:bodyPr>
          <a:lstStyle/>
          <a:p>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2021 HIV Estimates</a:t>
            </a:r>
            <a:endParaRPr lang="en-GB" sz="1000" dirty="0">
              <a:solidFill>
                <a:prstClr val="black"/>
              </a:solidFill>
              <a:cs typeface="Arial" pitchFamily="34" charset="0"/>
            </a:endParaRPr>
          </a:p>
        </p:txBody>
      </p:sp>
      <p:sp>
        <p:nvSpPr>
          <p:cNvPr id="77" name="Rectangle 76"/>
          <p:cNvSpPr/>
          <p:nvPr/>
        </p:nvSpPr>
        <p:spPr>
          <a:xfrm>
            <a:off x="263353" y="1291075"/>
            <a:ext cx="11928647" cy="494656"/>
          </a:xfrm>
          <a:prstGeom prst="rect">
            <a:avLst/>
          </a:prstGeom>
        </p:spPr>
        <p:txBody>
          <a:bodyPr anchor="ctr">
            <a:noAutofit/>
          </a:bodyPr>
          <a:lstStyle/>
          <a:p>
            <a:pPr eaLnBrk="0" hangingPunct="0"/>
            <a:r>
              <a:rPr lang="en-US" sz="2000" b="1" dirty="0">
                <a:solidFill>
                  <a:srgbClr val="C00000"/>
                </a:solidFill>
                <a:latin typeface="+mj-lt"/>
                <a:ea typeface="+mj-ea"/>
                <a:cs typeface="+mj-cs"/>
              </a:rPr>
              <a:t>New infections and AIDS-related deaths among adolescents in  Asia and the Pacific countries</a:t>
            </a:r>
            <a:endParaRPr lang="en-GB" sz="2000" b="1" dirty="0">
              <a:solidFill>
                <a:srgbClr val="C00000"/>
              </a:solidFill>
              <a:latin typeface="+mj-lt"/>
              <a:ea typeface="+mj-ea"/>
              <a:cs typeface="+mj-cs"/>
            </a:endParaRPr>
          </a:p>
        </p:txBody>
      </p:sp>
      <p:grpSp>
        <p:nvGrpSpPr>
          <p:cNvPr id="4" name="Group 3"/>
          <p:cNvGrpSpPr/>
          <p:nvPr/>
        </p:nvGrpSpPr>
        <p:grpSpPr>
          <a:xfrm>
            <a:off x="8040216" y="5373216"/>
            <a:ext cx="1585464" cy="1046252"/>
            <a:chOff x="7653898" y="5479092"/>
            <a:chExt cx="1585464" cy="1046252"/>
          </a:xfrm>
        </p:grpSpPr>
        <p:grpSp>
          <p:nvGrpSpPr>
            <p:cNvPr id="121" name="Group 120"/>
            <p:cNvGrpSpPr/>
            <p:nvPr/>
          </p:nvGrpSpPr>
          <p:grpSpPr>
            <a:xfrm>
              <a:off x="7653898" y="5479092"/>
              <a:ext cx="1585464" cy="1046252"/>
              <a:chOff x="7653898" y="5083611"/>
              <a:chExt cx="1585464" cy="1046252"/>
            </a:xfrm>
          </p:grpSpPr>
          <p:sp>
            <p:nvSpPr>
              <p:cNvPr id="108" name="TextBox 107"/>
              <p:cNvSpPr txBox="1"/>
              <p:nvPr/>
            </p:nvSpPr>
            <p:spPr>
              <a:xfrm>
                <a:off x="7653898" y="5083611"/>
                <a:ext cx="360000" cy="307777"/>
              </a:xfrm>
              <a:prstGeom prst="rect">
                <a:avLst/>
              </a:prstGeom>
              <a:noFill/>
              <a:ln w="31750">
                <a:solidFill>
                  <a:srgbClr val="FF5050"/>
                </a:solidFill>
              </a:ln>
            </p:spPr>
            <p:txBody>
              <a:bodyPr wrap="square" rtlCol="0">
                <a:spAutoFit/>
              </a:bodyPr>
              <a:lstStyle/>
              <a:p>
                <a:pPr algn="ctr"/>
                <a:endParaRPr lang="en-GB" sz="1400" b="1" dirty="0">
                  <a:solidFill>
                    <a:prstClr val="white"/>
                  </a:solidFill>
                  <a:cs typeface="Arial" panose="020B0604020202020204" pitchFamily="34" charset="0"/>
                </a:endParaRPr>
              </a:p>
            </p:txBody>
          </p:sp>
          <p:sp>
            <p:nvSpPr>
              <p:cNvPr id="34" name="Rectangle 33"/>
              <p:cNvSpPr/>
              <p:nvPr/>
            </p:nvSpPr>
            <p:spPr>
              <a:xfrm>
                <a:off x="8028384" y="5090690"/>
                <a:ext cx="1210978" cy="430887"/>
              </a:xfrm>
              <a:prstGeom prst="rect">
                <a:avLst/>
              </a:prstGeom>
            </p:spPr>
            <p:txBody>
              <a:bodyPr wrap="square">
                <a:spAutoFit/>
              </a:bodyPr>
              <a:lstStyle/>
              <a:p>
                <a:r>
                  <a:rPr lang="en-GB" sz="1100" b="1" dirty="0">
                    <a:solidFill>
                      <a:prstClr val="black"/>
                    </a:solidFill>
                    <a:cs typeface="Arial" panose="020B0604020202020204" pitchFamily="34" charset="0"/>
                  </a:rPr>
                  <a:t>New infections trend </a:t>
                </a:r>
              </a:p>
            </p:txBody>
          </p:sp>
          <p:sp>
            <p:nvSpPr>
              <p:cNvPr id="119" name="TextBox 118"/>
              <p:cNvSpPr txBox="1"/>
              <p:nvPr/>
            </p:nvSpPr>
            <p:spPr>
              <a:xfrm>
                <a:off x="7668384" y="5701203"/>
                <a:ext cx="360000" cy="307777"/>
              </a:xfrm>
              <a:prstGeom prst="rect">
                <a:avLst/>
              </a:prstGeom>
              <a:noFill/>
              <a:ln w="31750">
                <a:solidFill>
                  <a:srgbClr val="00B0F0"/>
                </a:solidFill>
              </a:ln>
            </p:spPr>
            <p:txBody>
              <a:bodyPr wrap="square" rtlCol="0">
                <a:spAutoFit/>
              </a:bodyPr>
              <a:lstStyle/>
              <a:p>
                <a:pPr algn="ctr"/>
                <a:endParaRPr lang="en-GB" sz="1400" b="1" dirty="0">
                  <a:solidFill>
                    <a:prstClr val="white"/>
                  </a:solidFill>
                  <a:cs typeface="Arial" panose="020B0604020202020204" pitchFamily="34" charset="0"/>
                </a:endParaRPr>
              </a:p>
            </p:txBody>
          </p:sp>
          <p:sp>
            <p:nvSpPr>
              <p:cNvPr id="120" name="Rectangle 119"/>
              <p:cNvSpPr/>
              <p:nvPr/>
            </p:nvSpPr>
            <p:spPr>
              <a:xfrm>
                <a:off x="8028384" y="5698976"/>
                <a:ext cx="1210978" cy="430887"/>
              </a:xfrm>
              <a:prstGeom prst="rect">
                <a:avLst/>
              </a:prstGeom>
            </p:spPr>
            <p:txBody>
              <a:bodyPr wrap="square">
                <a:spAutoFit/>
              </a:bodyPr>
              <a:lstStyle/>
              <a:p>
                <a:r>
                  <a:rPr lang="en-GB" sz="1100" b="1" dirty="0">
                    <a:solidFill>
                      <a:prstClr val="black"/>
                    </a:solidFill>
                    <a:cs typeface="Arial" panose="020B0604020202020204" pitchFamily="34" charset="0"/>
                  </a:rPr>
                  <a:t>AIDS-related deaths trend </a:t>
                </a:r>
              </a:p>
            </p:txBody>
          </p:sp>
        </p:grpSp>
        <p:sp>
          <p:nvSpPr>
            <p:cNvPr id="3" name="Rectangle 2"/>
            <p:cNvSpPr/>
            <p:nvPr/>
          </p:nvSpPr>
          <p:spPr>
            <a:xfrm>
              <a:off x="7736080" y="5644243"/>
              <a:ext cx="72000" cy="144000"/>
            </a:xfrm>
            <a:prstGeom prst="rect">
              <a:avLst/>
            </a:prstGeom>
            <a:solidFill>
              <a:srgbClr val="E1B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7870604" y="5536243"/>
              <a:ext cx="72000" cy="252000"/>
            </a:xfrm>
            <a:prstGeom prst="rect">
              <a:avLst/>
            </a:prstGeom>
            <a:solidFill>
              <a:srgbClr val="F26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7740352" y="6267001"/>
              <a:ext cx="72000" cy="144000"/>
            </a:xfrm>
            <a:prstGeom prst="rect">
              <a:avLst/>
            </a:prstGeom>
            <a:solidFill>
              <a:srgbClr val="6AC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7874876" y="6159001"/>
              <a:ext cx="72000" cy="252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77">
            <a:extLst>
              <a:ext uri="{FF2B5EF4-FFF2-40B4-BE49-F238E27FC236}">
                <a16:creationId xmlns:a16="http://schemas.microsoft.com/office/drawing/2014/main" id="{58D0ECF4-EFC5-44FD-81C9-9147D18320D1}"/>
              </a:ext>
            </a:extLst>
          </p:cNvPr>
          <p:cNvGrpSpPr/>
          <p:nvPr/>
        </p:nvGrpSpPr>
        <p:grpSpPr>
          <a:xfrm>
            <a:off x="1559496" y="1687543"/>
            <a:ext cx="2591382" cy="1527500"/>
            <a:chOff x="0" y="0"/>
            <a:chExt cx="2574450" cy="1548032"/>
          </a:xfrm>
        </p:grpSpPr>
        <p:graphicFrame>
          <p:nvGraphicFramePr>
            <p:cNvPr id="172" name="Chart 171">
              <a:extLst>
                <a:ext uri="{FF2B5EF4-FFF2-40B4-BE49-F238E27FC236}">
                  <a16:creationId xmlns:a16="http://schemas.microsoft.com/office/drawing/2014/main" id="{DD80C082-738C-4167-BBA3-D582A5A19075}"/>
                </a:ext>
              </a:extLst>
            </p:cNvPr>
            <p:cNvGraphicFramePr>
              <a:graphicFrameLocks/>
            </p:cNvGraphicFramePr>
            <p:nvPr>
              <p:extLst>
                <p:ext uri="{D42A27DB-BD31-4B8C-83A1-F6EECF244321}">
                  <p14:modId xmlns:p14="http://schemas.microsoft.com/office/powerpoint/2010/main" val="2932511691"/>
                </p:ext>
              </p:extLst>
            </p:nvPr>
          </p:nvGraphicFramePr>
          <p:xfrm>
            <a:off x="0" y="288032"/>
            <a:ext cx="1260000" cy="12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3" name="Chart 172">
              <a:extLst>
                <a:ext uri="{FF2B5EF4-FFF2-40B4-BE49-F238E27FC236}">
                  <a16:creationId xmlns:a16="http://schemas.microsoft.com/office/drawing/2014/main" id="{6EB27174-C4DC-4CAC-B9E6-580632A3329C}"/>
                </a:ext>
              </a:extLst>
            </p:cNvPr>
            <p:cNvGraphicFramePr>
              <a:graphicFrameLocks/>
            </p:cNvGraphicFramePr>
            <p:nvPr>
              <p:extLst>
                <p:ext uri="{D42A27DB-BD31-4B8C-83A1-F6EECF244321}">
                  <p14:modId xmlns:p14="http://schemas.microsoft.com/office/powerpoint/2010/main" val="4221501871"/>
                </p:ext>
              </p:extLst>
            </p:nvPr>
          </p:nvGraphicFramePr>
          <p:xfrm>
            <a:off x="1314450" y="288032"/>
            <a:ext cx="1260000" cy="1260000"/>
          </p:xfrm>
          <a:graphic>
            <a:graphicData uri="http://schemas.openxmlformats.org/drawingml/2006/chart">
              <c:chart xmlns:c="http://schemas.openxmlformats.org/drawingml/2006/chart" xmlns:r="http://schemas.openxmlformats.org/officeDocument/2006/relationships" r:id="rId5"/>
            </a:graphicData>
          </a:graphic>
        </p:graphicFrame>
        <p:sp>
          <p:nvSpPr>
            <p:cNvPr id="174" name="TextBox 80">
              <a:extLst>
                <a:ext uri="{FF2B5EF4-FFF2-40B4-BE49-F238E27FC236}">
                  <a16:creationId xmlns:a16="http://schemas.microsoft.com/office/drawing/2014/main" id="{3A51611A-9E11-4D35-A52A-32C7442E4C8A}"/>
                </a:ext>
              </a:extLst>
            </p:cNvPr>
            <p:cNvSpPr txBox="1"/>
            <p:nvPr/>
          </p:nvSpPr>
          <p:spPr>
            <a:xfrm>
              <a:off x="216025" y="0"/>
              <a:ext cx="222213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prstClr val="black"/>
                  </a:solidFill>
                  <a:cs typeface="Arial" panose="020B0604020202020204" pitchFamily="34" charset="0"/>
                </a:rPr>
                <a:t>Philippines</a:t>
              </a:r>
              <a:endParaRPr lang="en-GB" sz="1400" b="1">
                <a:solidFill>
                  <a:prstClr val="black"/>
                </a:solidFill>
                <a:cs typeface="Arial" panose="020B0604020202020204" pitchFamily="34" charset="0"/>
              </a:endParaRPr>
            </a:p>
          </p:txBody>
        </p:sp>
      </p:grpSp>
      <p:grpSp>
        <p:nvGrpSpPr>
          <p:cNvPr id="79" name="Group 78">
            <a:extLst>
              <a:ext uri="{FF2B5EF4-FFF2-40B4-BE49-F238E27FC236}">
                <a16:creationId xmlns:a16="http://schemas.microsoft.com/office/drawing/2014/main" id="{E9767EDF-12B6-44CD-98ED-BF39B3ACCA15}"/>
              </a:ext>
            </a:extLst>
          </p:cNvPr>
          <p:cNvGrpSpPr/>
          <p:nvPr/>
        </p:nvGrpSpPr>
        <p:grpSpPr>
          <a:xfrm>
            <a:off x="1559496" y="3486709"/>
            <a:ext cx="2591382" cy="1527501"/>
            <a:chOff x="0" y="1799166"/>
            <a:chExt cx="2574450" cy="1548032"/>
          </a:xfrm>
        </p:grpSpPr>
        <p:graphicFrame>
          <p:nvGraphicFramePr>
            <p:cNvPr id="118" name="Chart 117">
              <a:extLst>
                <a:ext uri="{FF2B5EF4-FFF2-40B4-BE49-F238E27FC236}">
                  <a16:creationId xmlns:a16="http://schemas.microsoft.com/office/drawing/2014/main" id="{7A1B38F2-DD37-4FDC-8A26-C170765F0020}"/>
                </a:ext>
              </a:extLst>
            </p:cNvPr>
            <p:cNvGraphicFramePr>
              <a:graphicFrameLocks/>
            </p:cNvGraphicFramePr>
            <p:nvPr>
              <p:extLst>
                <p:ext uri="{D42A27DB-BD31-4B8C-83A1-F6EECF244321}">
                  <p14:modId xmlns:p14="http://schemas.microsoft.com/office/powerpoint/2010/main" val="497081964"/>
                </p:ext>
              </p:extLst>
            </p:nvPr>
          </p:nvGraphicFramePr>
          <p:xfrm>
            <a:off x="0" y="2087198"/>
            <a:ext cx="1260000" cy="12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0" name="Chart 169">
              <a:extLst>
                <a:ext uri="{FF2B5EF4-FFF2-40B4-BE49-F238E27FC236}">
                  <a16:creationId xmlns:a16="http://schemas.microsoft.com/office/drawing/2014/main" id="{D1FFD628-7451-4229-8DE1-C3B041998EE5}"/>
                </a:ext>
              </a:extLst>
            </p:cNvPr>
            <p:cNvGraphicFramePr>
              <a:graphicFrameLocks/>
            </p:cNvGraphicFramePr>
            <p:nvPr>
              <p:extLst>
                <p:ext uri="{D42A27DB-BD31-4B8C-83A1-F6EECF244321}">
                  <p14:modId xmlns:p14="http://schemas.microsoft.com/office/powerpoint/2010/main" val="3048098167"/>
                </p:ext>
              </p:extLst>
            </p:nvPr>
          </p:nvGraphicFramePr>
          <p:xfrm>
            <a:off x="1314450" y="2087198"/>
            <a:ext cx="1260000" cy="1260000"/>
          </p:xfrm>
          <a:graphic>
            <a:graphicData uri="http://schemas.openxmlformats.org/drawingml/2006/chart">
              <c:chart xmlns:c="http://schemas.openxmlformats.org/drawingml/2006/chart" xmlns:r="http://schemas.openxmlformats.org/officeDocument/2006/relationships" r:id="rId7"/>
            </a:graphicData>
          </a:graphic>
        </p:graphicFrame>
        <p:sp>
          <p:nvSpPr>
            <p:cNvPr id="171" name="TextBox 80">
              <a:extLst>
                <a:ext uri="{FF2B5EF4-FFF2-40B4-BE49-F238E27FC236}">
                  <a16:creationId xmlns:a16="http://schemas.microsoft.com/office/drawing/2014/main" id="{43C13206-E300-4F50-BF57-E40D4E602AAD}"/>
                </a:ext>
              </a:extLst>
            </p:cNvPr>
            <p:cNvSpPr txBox="1"/>
            <p:nvPr/>
          </p:nvSpPr>
          <p:spPr>
            <a:xfrm>
              <a:off x="216025" y="1799166"/>
              <a:ext cx="222213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prstClr val="black"/>
                  </a:solidFill>
                  <a:cs typeface="Arial" panose="020B0604020202020204" pitchFamily="34" charset="0"/>
                </a:rPr>
                <a:t>Indonesia</a:t>
              </a:r>
              <a:endParaRPr lang="en-GB" sz="1400" b="1">
                <a:solidFill>
                  <a:prstClr val="black"/>
                </a:solidFill>
                <a:cs typeface="Arial" panose="020B0604020202020204" pitchFamily="34" charset="0"/>
              </a:endParaRPr>
            </a:p>
          </p:txBody>
        </p:sp>
      </p:grpSp>
      <p:grpSp>
        <p:nvGrpSpPr>
          <p:cNvPr id="80" name="Group 79">
            <a:extLst>
              <a:ext uri="{FF2B5EF4-FFF2-40B4-BE49-F238E27FC236}">
                <a16:creationId xmlns:a16="http://schemas.microsoft.com/office/drawing/2014/main" id="{0413E04E-F7D4-4BC2-977F-6BCCBD82E7C9}"/>
              </a:ext>
            </a:extLst>
          </p:cNvPr>
          <p:cNvGrpSpPr/>
          <p:nvPr/>
        </p:nvGrpSpPr>
        <p:grpSpPr>
          <a:xfrm>
            <a:off x="1559496" y="5285876"/>
            <a:ext cx="2591382" cy="1527500"/>
            <a:chOff x="0" y="3598333"/>
            <a:chExt cx="2574450" cy="1548032"/>
          </a:xfrm>
        </p:grpSpPr>
        <p:graphicFrame>
          <p:nvGraphicFramePr>
            <p:cNvPr id="114" name="Chart 113">
              <a:extLst>
                <a:ext uri="{FF2B5EF4-FFF2-40B4-BE49-F238E27FC236}">
                  <a16:creationId xmlns:a16="http://schemas.microsoft.com/office/drawing/2014/main" id="{2359CA4B-5740-409D-9D9F-338140FC7EF6}"/>
                </a:ext>
              </a:extLst>
            </p:cNvPr>
            <p:cNvGraphicFramePr>
              <a:graphicFrameLocks/>
            </p:cNvGraphicFramePr>
            <p:nvPr>
              <p:extLst>
                <p:ext uri="{D42A27DB-BD31-4B8C-83A1-F6EECF244321}">
                  <p14:modId xmlns:p14="http://schemas.microsoft.com/office/powerpoint/2010/main" val="3931275626"/>
                </p:ext>
              </p:extLst>
            </p:nvPr>
          </p:nvGraphicFramePr>
          <p:xfrm>
            <a:off x="0" y="3886365"/>
            <a:ext cx="1260000" cy="126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5" name="Chart 114">
              <a:extLst>
                <a:ext uri="{FF2B5EF4-FFF2-40B4-BE49-F238E27FC236}">
                  <a16:creationId xmlns:a16="http://schemas.microsoft.com/office/drawing/2014/main" id="{42241D8F-A2E6-4D4A-9492-523421F1A3AB}"/>
                </a:ext>
              </a:extLst>
            </p:cNvPr>
            <p:cNvGraphicFramePr>
              <a:graphicFrameLocks/>
            </p:cNvGraphicFramePr>
            <p:nvPr>
              <p:extLst>
                <p:ext uri="{D42A27DB-BD31-4B8C-83A1-F6EECF244321}">
                  <p14:modId xmlns:p14="http://schemas.microsoft.com/office/powerpoint/2010/main" val="3275638844"/>
                </p:ext>
              </p:extLst>
            </p:nvPr>
          </p:nvGraphicFramePr>
          <p:xfrm>
            <a:off x="1314450" y="3886365"/>
            <a:ext cx="1260000" cy="1260000"/>
          </p:xfrm>
          <a:graphic>
            <a:graphicData uri="http://schemas.openxmlformats.org/drawingml/2006/chart">
              <c:chart xmlns:c="http://schemas.openxmlformats.org/drawingml/2006/chart" xmlns:r="http://schemas.openxmlformats.org/officeDocument/2006/relationships" r:id="rId9"/>
            </a:graphicData>
          </a:graphic>
        </p:graphicFrame>
        <p:sp>
          <p:nvSpPr>
            <p:cNvPr id="117" name="TextBox 80">
              <a:extLst>
                <a:ext uri="{FF2B5EF4-FFF2-40B4-BE49-F238E27FC236}">
                  <a16:creationId xmlns:a16="http://schemas.microsoft.com/office/drawing/2014/main" id="{440F32D7-1F0E-47DD-A564-28B577BB4753}"/>
                </a:ext>
              </a:extLst>
            </p:cNvPr>
            <p:cNvSpPr txBox="1"/>
            <p:nvPr/>
          </p:nvSpPr>
          <p:spPr>
            <a:xfrm>
              <a:off x="216025" y="3598333"/>
              <a:ext cx="222213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prstClr val="black"/>
                  </a:solidFill>
                  <a:cs typeface="Arial" panose="020B0604020202020204" pitchFamily="34" charset="0"/>
                </a:rPr>
                <a:t>Lao PDR</a:t>
              </a:r>
              <a:endParaRPr lang="en-GB" sz="1400" b="1">
                <a:solidFill>
                  <a:prstClr val="black"/>
                </a:solidFill>
                <a:cs typeface="Arial" panose="020B0604020202020204" pitchFamily="34" charset="0"/>
              </a:endParaRPr>
            </a:p>
          </p:txBody>
        </p:sp>
      </p:grpSp>
      <p:grpSp>
        <p:nvGrpSpPr>
          <p:cNvPr id="81" name="Group 80">
            <a:extLst>
              <a:ext uri="{FF2B5EF4-FFF2-40B4-BE49-F238E27FC236}">
                <a16:creationId xmlns:a16="http://schemas.microsoft.com/office/drawing/2014/main" id="{F8536449-1CFD-494D-BD5C-AAF986B65626}"/>
              </a:ext>
            </a:extLst>
          </p:cNvPr>
          <p:cNvGrpSpPr/>
          <p:nvPr/>
        </p:nvGrpSpPr>
        <p:grpSpPr>
          <a:xfrm>
            <a:off x="4628662" y="1687543"/>
            <a:ext cx="2591384" cy="1527500"/>
            <a:chOff x="3069166" y="0"/>
            <a:chExt cx="2574450" cy="1548032"/>
          </a:xfrm>
        </p:grpSpPr>
        <p:graphicFrame>
          <p:nvGraphicFramePr>
            <p:cNvPr id="110" name="Chart 109">
              <a:extLst>
                <a:ext uri="{FF2B5EF4-FFF2-40B4-BE49-F238E27FC236}">
                  <a16:creationId xmlns:a16="http://schemas.microsoft.com/office/drawing/2014/main" id="{B53CF394-D5EF-47CF-BDAF-B62E173D02CA}"/>
                </a:ext>
              </a:extLst>
            </p:cNvPr>
            <p:cNvGraphicFramePr>
              <a:graphicFrameLocks/>
            </p:cNvGraphicFramePr>
            <p:nvPr>
              <p:extLst>
                <p:ext uri="{D42A27DB-BD31-4B8C-83A1-F6EECF244321}">
                  <p14:modId xmlns:p14="http://schemas.microsoft.com/office/powerpoint/2010/main" val="2525294514"/>
                </p:ext>
              </p:extLst>
            </p:nvPr>
          </p:nvGraphicFramePr>
          <p:xfrm>
            <a:off x="3069166" y="288032"/>
            <a:ext cx="1260000" cy="1260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12" name="Chart 111">
              <a:extLst>
                <a:ext uri="{FF2B5EF4-FFF2-40B4-BE49-F238E27FC236}">
                  <a16:creationId xmlns:a16="http://schemas.microsoft.com/office/drawing/2014/main" id="{3465473C-92F0-4822-A632-A7F4521B8511}"/>
                </a:ext>
              </a:extLst>
            </p:cNvPr>
            <p:cNvGraphicFramePr>
              <a:graphicFrameLocks/>
            </p:cNvGraphicFramePr>
            <p:nvPr>
              <p:extLst>
                <p:ext uri="{D42A27DB-BD31-4B8C-83A1-F6EECF244321}">
                  <p14:modId xmlns:p14="http://schemas.microsoft.com/office/powerpoint/2010/main" val="193414187"/>
                </p:ext>
              </p:extLst>
            </p:nvPr>
          </p:nvGraphicFramePr>
          <p:xfrm>
            <a:off x="4383616" y="288032"/>
            <a:ext cx="1260000" cy="1260000"/>
          </p:xfrm>
          <a:graphic>
            <a:graphicData uri="http://schemas.openxmlformats.org/drawingml/2006/chart">
              <c:chart xmlns:c="http://schemas.openxmlformats.org/drawingml/2006/chart" xmlns:r="http://schemas.openxmlformats.org/officeDocument/2006/relationships" r:id="rId11"/>
            </a:graphicData>
          </a:graphic>
        </p:graphicFrame>
        <p:sp>
          <p:nvSpPr>
            <p:cNvPr id="113" name="TextBox 80">
              <a:extLst>
                <a:ext uri="{FF2B5EF4-FFF2-40B4-BE49-F238E27FC236}">
                  <a16:creationId xmlns:a16="http://schemas.microsoft.com/office/drawing/2014/main" id="{E699A9BB-8345-4043-8274-FC20CAEB723C}"/>
                </a:ext>
              </a:extLst>
            </p:cNvPr>
            <p:cNvSpPr txBox="1"/>
            <p:nvPr/>
          </p:nvSpPr>
          <p:spPr>
            <a:xfrm>
              <a:off x="3285191" y="0"/>
              <a:ext cx="222213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prstClr val="black"/>
                  </a:solidFill>
                  <a:cs typeface="Arial" panose="020B0604020202020204" pitchFamily="34" charset="0"/>
                </a:rPr>
                <a:t>Thailand</a:t>
              </a:r>
              <a:endParaRPr lang="en-GB" sz="1400" b="1">
                <a:solidFill>
                  <a:prstClr val="black"/>
                </a:solidFill>
                <a:cs typeface="Arial" panose="020B0604020202020204" pitchFamily="34" charset="0"/>
              </a:endParaRPr>
            </a:p>
          </p:txBody>
        </p:sp>
      </p:grpSp>
      <p:grpSp>
        <p:nvGrpSpPr>
          <p:cNvPr id="83" name="Group 82">
            <a:extLst>
              <a:ext uri="{FF2B5EF4-FFF2-40B4-BE49-F238E27FC236}">
                <a16:creationId xmlns:a16="http://schemas.microsoft.com/office/drawing/2014/main" id="{DD8220A2-9637-40A4-8311-C56C7BAA5702}"/>
              </a:ext>
            </a:extLst>
          </p:cNvPr>
          <p:cNvGrpSpPr/>
          <p:nvPr/>
        </p:nvGrpSpPr>
        <p:grpSpPr>
          <a:xfrm>
            <a:off x="4639457" y="3471258"/>
            <a:ext cx="2585034" cy="1521362"/>
            <a:chOff x="3079961" y="1783715"/>
            <a:chExt cx="2574450" cy="1548032"/>
          </a:xfrm>
        </p:grpSpPr>
        <p:graphicFrame>
          <p:nvGraphicFramePr>
            <p:cNvPr id="103" name="Chart 102">
              <a:extLst>
                <a:ext uri="{FF2B5EF4-FFF2-40B4-BE49-F238E27FC236}">
                  <a16:creationId xmlns:a16="http://schemas.microsoft.com/office/drawing/2014/main" id="{A9687FAF-0EAE-44E6-BF6A-A6DD7D20A579}"/>
                </a:ext>
              </a:extLst>
            </p:cNvPr>
            <p:cNvGraphicFramePr>
              <a:graphicFrameLocks/>
            </p:cNvGraphicFramePr>
            <p:nvPr>
              <p:extLst>
                <p:ext uri="{D42A27DB-BD31-4B8C-83A1-F6EECF244321}">
                  <p14:modId xmlns:p14="http://schemas.microsoft.com/office/powerpoint/2010/main" val="1023982458"/>
                </p:ext>
              </p:extLst>
            </p:nvPr>
          </p:nvGraphicFramePr>
          <p:xfrm>
            <a:off x="3079961" y="2071747"/>
            <a:ext cx="1260000" cy="1260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04" name="Chart 103">
              <a:extLst>
                <a:ext uri="{FF2B5EF4-FFF2-40B4-BE49-F238E27FC236}">
                  <a16:creationId xmlns:a16="http://schemas.microsoft.com/office/drawing/2014/main" id="{FDB085EA-29C6-4CFE-9501-4AC8FC7003D6}"/>
                </a:ext>
              </a:extLst>
            </p:cNvPr>
            <p:cNvGraphicFramePr>
              <a:graphicFrameLocks/>
            </p:cNvGraphicFramePr>
            <p:nvPr>
              <p:extLst>
                <p:ext uri="{D42A27DB-BD31-4B8C-83A1-F6EECF244321}">
                  <p14:modId xmlns:p14="http://schemas.microsoft.com/office/powerpoint/2010/main" val="1710941226"/>
                </p:ext>
              </p:extLst>
            </p:nvPr>
          </p:nvGraphicFramePr>
          <p:xfrm>
            <a:off x="4394411" y="2071747"/>
            <a:ext cx="1260000" cy="1260000"/>
          </p:xfrm>
          <a:graphic>
            <a:graphicData uri="http://schemas.openxmlformats.org/drawingml/2006/chart">
              <c:chart xmlns:c="http://schemas.openxmlformats.org/drawingml/2006/chart" xmlns:r="http://schemas.openxmlformats.org/officeDocument/2006/relationships" r:id="rId13"/>
            </a:graphicData>
          </a:graphic>
        </p:graphicFrame>
        <p:sp>
          <p:nvSpPr>
            <p:cNvPr id="109" name="TextBox 80">
              <a:extLst>
                <a:ext uri="{FF2B5EF4-FFF2-40B4-BE49-F238E27FC236}">
                  <a16:creationId xmlns:a16="http://schemas.microsoft.com/office/drawing/2014/main" id="{01DA64DB-4549-48D1-B91A-7524D067D1E1}"/>
                </a:ext>
              </a:extLst>
            </p:cNvPr>
            <p:cNvSpPr txBox="1"/>
            <p:nvPr/>
          </p:nvSpPr>
          <p:spPr>
            <a:xfrm>
              <a:off x="3295986" y="1783715"/>
              <a:ext cx="222213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prstClr val="black"/>
                  </a:solidFill>
                  <a:cs typeface="Arial" panose="020B0604020202020204" pitchFamily="34" charset="0"/>
                </a:rPr>
                <a:t>Cambodia</a:t>
              </a:r>
              <a:endParaRPr lang="en-GB" sz="1400" b="1">
                <a:solidFill>
                  <a:prstClr val="black"/>
                </a:solidFill>
                <a:cs typeface="Arial" panose="020B0604020202020204" pitchFamily="34" charset="0"/>
              </a:endParaRPr>
            </a:p>
          </p:txBody>
        </p:sp>
      </p:grpSp>
      <p:grpSp>
        <p:nvGrpSpPr>
          <p:cNvPr id="84" name="Group 83">
            <a:extLst>
              <a:ext uri="{FF2B5EF4-FFF2-40B4-BE49-F238E27FC236}">
                <a16:creationId xmlns:a16="http://schemas.microsoft.com/office/drawing/2014/main" id="{596EA617-5B29-4E28-8670-F3BBA8238811}"/>
              </a:ext>
            </a:extLst>
          </p:cNvPr>
          <p:cNvGrpSpPr/>
          <p:nvPr/>
        </p:nvGrpSpPr>
        <p:grpSpPr>
          <a:xfrm>
            <a:off x="4628662" y="5285876"/>
            <a:ext cx="2591384" cy="1527500"/>
            <a:chOff x="3069166" y="3598333"/>
            <a:chExt cx="2574450" cy="1548032"/>
          </a:xfrm>
        </p:grpSpPr>
        <p:graphicFrame>
          <p:nvGraphicFramePr>
            <p:cNvPr id="99" name="Chart 98">
              <a:extLst>
                <a:ext uri="{FF2B5EF4-FFF2-40B4-BE49-F238E27FC236}">
                  <a16:creationId xmlns:a16="http://schemas.microsoft.com/office/drawing/2014/main" id="{E803B9C5-DC8E-47E5-BD72-104C48CA23DD}"/>
                </a:ext>
              </a:extLst>
            </p:cNvPr>
            <p:cNvGraphicFramePr>
              <a:graphicFrameLocks/>
            </p:cNvGraphicFramePr>
            <p:nvPr>
              <p:extLst>
                <p:ext uri="{D42A27DB-BD31-4B8C-83A1-F6EECF244321}">
                  <p14:modId xmlns:p14="http://schemas.microsoft.com/office/powerpoint/2010/main" val="4037534575"/>
                </p:ext>
              </p:extLst>
            </p:nvPr>
          </p:nvGraphicFramePr>
          <p:xfrm>
            <a:off x="3069166" y="3886365"/>
            <a:ext cx="1260000" cy="1260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00" name="Chart 99">
              <a:extLst>
                <a:ext uri="{FF2B5EF4-FFF2-40B4-BE49-F238E27FC236}">
                  <a16:creationId xmlns:a16="http://schemas.microsoft.com/office/drawing/2014/main" id="{DB8E0FD8-BB57-43CC-8BE0-6F61F85032AC}"/>
                </a:ext>
              </a:extLst>
            </p:cNvPr>
            <p:cNvGraphicFramePr>
              <a:graphicFrameLocks/>
            </p:cNvGraphicFramePr>
            <p:nvPr>
              <p:extLst>
                <p:ext uri="{D42A27DB-BD31-4B8C-83A1-F6EECF244321}">
                  <p14:modId xmlns:p14="http://schemas.microsoft.com/office/powerpoint/2010/main" val="4160405244"/>
                </p:ext>
              </p:extLst>
            </p:nvPr>
          </p:nvGraphicFramePr>
          <p:xfrm>
            <a:off x="4383616" y="3886365"/>
            <a:ext cx="1260000" cy="1260000"/>
          </p:xfrm>
          <a:graphic>
            <a:graphicData uri="http://schemas.openxmlformats.org/drawingml/2006/chart">
              <c:chart xmlns:c="http://schemas.openxmlformats.org/drawingml/2006/chart" xmlns:r="http://schemas.openxmlformats.org/officeDocument/2006/relationships" r:id="rId15"/>
            </a:graphicData>
          </a:graphic>
        </p:graphicFrame>
        <p:sp>
          <p:nvSpPr>
            <p:cNvPr id="102" name="TextBox 80">
              <a:extLst>
                <a:ext uri="{FF2B5EF4-FFF2-40B4-BE49-F238E27FC236}">
                  <a16:creationId xmlns:a16="http://schemas.microsoft.com/office/drawing/2014/main" id="{237F21E3-5C1D-4803-A4D7-860DE338BE57}"/>
                </a:ext>
              </a:extLst>
            </p:cNvPr>
            <p:cNvSpPr txBox="1"/>
            <p:nvPr/>
          </p:nvSpPr>
          <p:spPr>
            <a:xfrm>
              <a:off x="3285191" y="3598333"/>
              <a:ext cx="222213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prstClr val="black"/>
                  </a:solidFill>
                  <a:cs typeface="Arial" panose="020B0604020202020204" pitchFamily="34" charset="0"/>
                </a:rPr>
                <a:t>Viet nam</a:t>
              </a:r>
              <a:endParaRPr lang="en-GB" sz="1400" b="1">
                <a:solidFill>
                  <a:prstClr val="black"/>
                </a:solidFill>
                <a:cs typeface="Arial" panose="020B0604020202020204" pitchFamily="34" charset="0"/>
              </a:endParaRPr>
            </a:p>
          </p:txBody>
        </p:sp>
      </p:grpSp>
      <p:grpSp>
        <p:nvGrpSpPr>
          <p:cNvPr id="88" name="Group 87">
            <a:extLst>
              <a:ext uri="{FF2B5EF4-FFF2-40B4-BE49-F238E27FC236}">
                <a16:creationId xmlns:a16="http://schemas.microsoft.com/office/drawing/2014/main" id="{E61DED78-1F5C-454C-B0F8-94E458A23022}"/>
              </a:ext>
            </a:extLst>
          </p:cNvPr>
          <p:cNvGrpSpPr/>
          <p:nvPr/>
        </p:nvGrpSpPr>
        <p:grpSpPr>
          <a:xfrm>
            <a:off x="7697827" y="1687543"/>
            <a:ext cx="2591382" cy="1527500"/>
            <a:chOff x="6138333" y="0"/>
            <a:chExt cx="2574450" cy="1548032"/>
          </a:xfrm>
        </p:grpSpPr>
        <p:graphicFrame>
          <p:nvGraphicFramePr>
            <p:cNvPr id="95" name="Chart 94">
              <a:extLst>
                <a:ext uri="{FF2B5EF4-FFF2-40B4-BE49-F238E27FC236}">
                  <a16:creationId xmlns:a16="http://schemas.microsoft.com/office/drawing/2014/main" id="{B97BFEC3-2355-4EEA-9F01-A7CBC735CA87}"/>
                </a:ext>
              </a:extLst>
            </p:cNvPr>
            <p:cNvGraphicFramePr>
              <a:graphicFrameLocks/>
            </p:cNvGraphicFramePr>
            <p:nvPr>
              <p:extLst>
                <p:ext uri="{D42A27DB-BD31-4B8C-83A1-F6EECF244321}">
                  <p14:modId xmlns:p14="http://schemas.microsoft.com/office/powerpoint/2010/main" val="3193709761"/>
                </p:ext>
              </p:extLst>
            </p:nvPr>
          </p:nvGraphicFramePr>
          <p:xfrm>
            <a:off x="6138333" y="288032"/>
            <a:ext cx="1260000" cy="12600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96" name="Chart 95">
              <a:extLst>
                <a:ext uri="{FF2B5EF4-FFF2-40B4-BE49-F238E27FC236}">
                  <a16:creationId xmlns:a16="http://schemas.microsoft.com/office/drawing/2014/main" id="{A471AADF-8E05-4681-A524-046E6FEBB4A6}"/>
                </a:ext>
              </a:extLst>
            </p:cNvPr>
            <p:cNvGraphicFramePr>
              <a:graphicFrameLocks/>
            </p:cNvGraphicFramePr>
            <p:nvPr>
              <p:extLst>
                <p:ext uri="{D42A27DB-BD31-4B8C-83A1-F6EECF244321}">
                  <p14:modId xmlns:p14="http://schemas.microsoft.com/office/powerpoint/2010/main" val="1508483745"/>
                </p:ext>
              </p:extLst>
            </p:nvPr>
          </p:nvGraphicFramePr>
          <p:xfrm>
            <a:off x="7452783" y="288032"/>
            <a:ext cx="1260000" cy="1260000"/>
          </p:xfrm>
          <a:graphic>
            <a:graphicData uri="http://schemas.openxmlformats.org/drawingml/2006/chart">
              <c:chart xmlns:c="http://schemas.openxmlformats.org/drawingml/2006/chart" xmlns:r="http://schemas.openxmlformats.org/officeDocument/2006/relationships" r:id="rId17"/>
            </a:graphicData>
          </a:graphic>
        </p:graphicFrame>
        <p:sp>
          <p:nvSpPr>
            <p:cNvPr id="98" name="TextBox 80">
              <a:extLst>
                <a:ext uri="{FF2B5EF4-FFF2-40B4-BE49-F238E27FC236}">
                  <a16:creationId xmlns:a16="http://schemas.microsoft.com/office/drawing/2014/main" id="{CF418ACC-9368-4EFC-8036-1C85695D637E}"/>
                </a:ext>
              </a:extLst>
            </p:cNvPr>
            <p:cNvSpPr txBox="1"/>
            <p:nvPr/>
          </p:nvSpPr>
          <p:spPr>
            <a:xfrm>
              <a:off x="6354358" y="0"/>
              <a:ext cx="222213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prstClr val="black"/>
                  </a:solidFill>
                  <a:cs typeface="Arial" panose="020B0604020202020204" pitchFamily="34" charset="0"/>
                </a:rPr>
                <a:t>Malaysia</a:t>
              </a:r>
              <a:endParaRPr lang="en-GB" sz="1400" b="1">
                <a:solidFill>
                  <a:prstClr val="black"/>
                </a:solidFill>
                <a:cs typeface="Arial" panose="020B0604020202020204" pitchFamily="34" charset="0"/>
              </a:endParaRPr>
            </a:p>
          </p:txBody>
        </p:sp>
      </p:grpSp>
      <p:grpSp>
        <p:nvGrpSpPr>
          <p:cNvPr id="90" name="Group 89">
            <a:extLst>
              <a:ext uri="{FF2B5EF4-FFF2-40B4-BE49-F238E27FC236}">
                <a16:creationId xmlns:a16="http://schemas.microsoft.com/office/drawing/2014/main" id="{B38B3B1A-203E-49DE-931A-7D09153712AB}"/>
              </a:ext>
            </a:extLst>
          </p:cNvPr>
          <p:cNvGrpSpPr/>
          <p:nvPr/>
        </p:nvGrpSpPr>
        <p:grpSpPr>
          <a:xfrm>
            <a:off x="7697827" y="3486709"/>
            <a:ext cx="2591382" cy="1527501"/>
            <a:chOff x="6138333" y="1799166"/>
            <a:chExt cx="2574450" cy="1548032"/>
          </a:xfrm>
        </p:grpSpPr>
        <p:graphicFrame>
          <p:nvGraphicFramePr>
            <p:cNvPr id="91" name="Chart 90">
              <a:extLst>
                <a:ext uri="{FF2B5EF4-FFF2-40B4-BE49-F238E27FC236}">
                  <a16:creationId xmlns:a16="http://schemas.microsoft.com/office/drawing/2014/main" id="{A552623C-978D-4D7F-9D72-EB5E1AFB9644}"/>
                </a:ext>
              </a:extLst>
            </p:cNvPr>
            <p:cNvGraphicFramePr>
              <a:graphicFrameLocks/>
            </p:cNvGraphicFramePr>
            <p:nvPr>
              <p:extLst>
                <p:ext uri="{D42A27DB-BD31-4B8C-83A1-F6EECF244321}">
                  <p14:modId xmlns:p14="http://schemas.microsoft.com/office/powerpoint/2010/main" val="1013215989"/>
                </p:ext>
              </p:extLst>
            </p:nvPr>
          </p:nvGraphicFramePr>
          <p:xfrm>
            <a:off x="6138333" y="2087198"/>
            <a:ext cx="1260000" cy="126000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92" name="Chart 91">
              <a:extLst>
                <a:ext uri="{FF2B5EF4-FFF2-40B4-BE49-F238E27FC236}">
                  <a16:creationId xmlns:a16="http://schemas.microsoft.com/office/drawing/2014/main" id="{AA9FEE18-8260-46E2-A359-B4EC07FDF88E}"/>
                </a:ext>
              </a:extLst>
            </p:cNvPr>
            <p:cNvGraphicFramePr>
              <a:graphicFrameLocks/>
            </p:cNvGraphicFramePr>
            <p:nvPr>
              <p:extLst>
                <p:ext uri="{D42A27DB-BD31-4B8C-83A1-F6EECF244321}">
                  <p14:modId xmlns:p14="http://schemas.microsoft.com/office/powerpoint/2010/main" val="1363318857"/>
                </p:ext>
              </p:extLst>
            </p:nvPr>
          </p:nvGraphicFramePr>
          <p:xfrm>
            <a:off x="7452783" y="2087198"/>
            <a:ext cx="1260000" cy="1260000"/>
          </p:xfrm>
          <a:graphic>
            <a:graphicData uri="http://schemas.openxmlformats.org/drawingml/2006/chart">
              <c:chart xmlns:c="http://schemas.openxmlformats.org/drawingml/2006/chart" xmlns:r="http://schemas.openxmlformats.org/officeDocument/2006/relationships" r:id="rId19"/>
            </a:graphicData>
          </a:graphic>
        </p:graphicFrame>
        <p:sp>
          <p:nvSpPr>
            <p:cNvPr id="94" name="TextBox 80">
              <a:extLst>
                <a:ext uri="{FF2B5EF4-FFF2-40B4-BE49-F238E27FC236}">
                  <a16:creationId xmlns:a16="http://schemas.microsoft.com/office/drawing/2014/main" id="{6562F5FC-5DD3-42D7-A61A-E59F26D35EC9}"/>
                </a:ext>
              </a:extLst>
            </p:cNvPr>
            <p:cNvSpPr txBox="1"/>
            <p:nvPr/>
          </p:nvSpPr>
          <p:spPr>
            <a:xfrm>
              <a:off x="6354358" y="1799166"/>
              <a:ext cx="222213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prstClr val="black"/>
                  </a:solidFill>
                  <a:cs typeface="Arial" panose="020B0604020202020204" pitchFamily="34" charset="0"/>
                </a:rPr>
                <a:t>Pakistan</a:t>
              </a:r>
              <a:endParaRPr lang="en-GB" sz="1400" b="1">
                <a:solidFill>
                  <a:prstClr val="black"/>
                </a:solidFill>
                <a:cs typeface="Arial" panose="020B0604020202020204" pitchFamily="34" charset="0"/>
              </a:endParaRPr>
            </a:p>
          </p:txBody>
        </p:sp>
      </p:grpSp>
      <p:sp>
        <p:nvSpPr>
          <p:cNvPr id="245" name="TextBox 244">
            <a:extLst>
              <a:ext uri="{FF2B5EF4-FFF2-40B4-BE49-F238E27FC236}">
                <a16:creationId xmlns:a16="http://schemas.microsoft.com/office/drawing/2014/main" id="{07734A39-6A6C-425B-AE9F-9A95E329D61E}"/>
              </a:ext>
            </a:extLst>
          </p:cNvPr>
          <p:cNvSpPr txBox="1"/>
          <p:nvPr/>
        </p:nvSpPr>
        <p:spPr>
          <a:xfrm>
            <a:off x="1667375" y="2432626"/>
            <a:ext cx="576064" cy="261610"/>
          </a:xfrm>
          <a:prstGeom prst="rect">
            <a:avLst/>
          </a:prstGeom>
          <a:noFill/>
        </p:spPr>
        <p:txBody>
          <a:bodyPr wrap="square" rtlCol="0">
            <a:spAutoFit/>
          </a:bodyPr>
          <a:lstStyle/>
          <a:p>
            <a:r>
              <a:rPr lang="en-US" sz="1050" dirty="0"/>
              <a:t>&lt;1000</a:t>
            </a:r>
          </a:p>
        </p:txBody>
      </p:sp>
      <p:sp>
        <p:nvSpPr>
          <p:cNvPr id="246" name="TextBox 245">
            <a:extLst>
              <a:ext uri="{FF2B5EF4-FFF2-40B4-BE49-F238E27FC236}">
                <a16:creationId xmlns:a16="http://schemas.microsoft.com/office/drawing/2014/main" id="{EBDABA3C-743A-4F5D-B387-DDF7150001E2}"/>
              </a:ext>
            </a:extLst>
          </p:cNvPr>
          <p:cNvSpPr txBox="1"/>
          <p:nvPr/>
        </p:nvSpPr>
        <p:spPr>
          <a:xfrm>
            <a:off x="2193639" y="1926592"/>
            <a:ext cx="576064" cy="261610"/>
          </a:xfrm>
          <a:prstGeom prst="rect">
            <a:avLst/>
          </a:prstGeom>
          <a:noFill/>
        </p:spPr>
        <p:txBody>
          <a:bodyPr wrap="square" rtlCol="0">
            <a:spAutoFit/>
          </a:bodyPr>
          <a:lstStyle/>
          <a:p>
            <a:r>
              <a:rPr lang="en-US" sz="1050" dirty="0"/>
              <a:t>2 800</a:t>
            </a:r>
          </a:p>
        </p:txBody>
      </p:sp>
      <p:sp>
        <p:nvSpPr>
          <p:cNvPr id="247" name="TextBox 246">
            <a:extLst>
              <a:ext uri="{FF2B5EF4-FFF2-40B4-BE49-F238E27FC236}">
                <a16:creationId xmlns:a16="http://schemas.microsoft.com/office/drawing/2014/main" id="{84FC4E42-D845-454E-86D0-7BA96647C225}"/>
              </a:ext>
            </a:extLst>
          </p:cNvPr>
          <p:cNvSpPr txBox="1"/>
          <p:nvPr/>
        </p:nvSpPr>
        <p:spPr>
          <a:xfrm>
            <a:off x="1698177" y="3950027"/>
            <a:ext cx="576064" cy="261610"/>
          </a:xfrm>
          <a:prstGeom prst="rect">
            <a:avLst/>
          </a:prstGeom>
          <a:noFill/>
        </p:spPr>
        <p:txBody>
          <a:bodyPr wrap="square" rtlCol="0">
            <a:spAutoFit/>
          </a:bodyPr>
          <a:lstStyle/>
          <a:p>
            <a:r>
              <a:rPr lang="en-US" sz="1050" dirty="0"/>
              <a:t>6 800</a:t>
            </a:r>
          </a:p>
        </p:txBody>
      </p:sp>
      <p:sp>
        <p:nvSpPr>
          <p:cNvPr id="248" name="TextBox 247">
            <a:extLst>
              <a:ext uri="{FF2B5EF4-FFF2-40B4-BE49-F238E27FC236}">
                <a16:creationId xmlns:a16="http://schemas.microsoft.com/office/drawing/2014/main" id="{08AC65FB-B69C-4C11-8CD6-F8AF8099BFD3}"/>
              </a:ext>
            </a:extLst>
          </p:cNvPr>
          <p:cNvSpPr txBox="1"/>
          <p:nvPr/>
        </p:nvSpPr>
        <p:spPr>
          <a:xfrm>
            <a:off x="2185170" y="4203239"/>
            <a:ext cx="576064" cy="261610"/>
          </a:xfrm>
          <a:prstGeom prst="rect">
            <a:avLst/>
          </a:prstGeom>
          <a:noFill/>
        </p:spPr>
        <p:txBody>
          <a:bodyPr wrap="square" rtlCol="0">
            <a:spAutoFit/>
          </a:bodyPr>
          <a:lstStyle/>
          <a:p>
            <a:r>
              <a:rPr lang="en-US" sz="1050" dirty="0"/>
              <a:t>3 400</a:t>
            </a:r>
          </a:p>
        </p:txBody>
      </p:sp>
      <p:sp>
        <p:nvSpPr>
          <p:cNvPr id="249" name="TextBox 248">
            <a:extLst>
              <a:ext uri="{FF2B5EF4-FFF2-40B4-BE49-F238E27FC236}">
                <a16:creationId xmlns:a16="http://schemas.microsoft.com/office/drawing/2014/main" id="{80504AED-429B-4909-9EAE-525794E80E5A}"/>
              </a:ext>
            </a:extLst>
          </p:cNvPr>
          <p:cNvSpPr txBox="1"/>
          <p:nvPr/>
        </p:nvSpPr>
        <p:spPr>
          <a:xfrm>
            <a:off x="1706960" y="5565691"/>
            <a:ext cx="576064" cy="261610"/>
          </a:xfrm>
          <a:prstGeom prst="rect">
            <a:avLst/>
          </a:prstGeom>
          <a:noFill/>
        </p:spPr>
        <p:txBody>
          <a:bodyPr wrap="square" rtlCol="0">
            <a:spAutoFit/>
          </a:bodyPr>
          <a:lstStyle/>
          <a:p>
            <a:r>
              <a:rPr lang="en-US" sz="1050" dirty="0"/>
              <a:t>&lt;200</a:t>
            </a:r>
          </a:p>
        </p:txBody>
      </p:sp>
      <p:sp>
        <p:nvSpPr>
          <p:cNvPr id="250" name="TextBox 249">
            <a:extLst>
              <a:ext uri="{FF2B5EF4-FFF2-40B4-BE49-F238E27FC236}">
                <a16:creationId xmlns:a16="http://schemas.microsoft.com/office/drawing/2014/main" id="{DC83C360-A66E-470D-9D76-411A501D000A}"/>
              </a:ext>
            </a:extLst>
          </p:cNvPr>
          <p:cNvSpPr txBox="1"/>
          <p:nvPr/>
        </p:nvSpPr>
        <p:spPr>
          <a:xfrm>
            <a:off x="2201105" y="5791983"/>
            <a:ext cx="576064" cy="261610"/>
          </a:xfrm>
          <a:prstGeom prst="rect">
            <a:avLst/>
          </a:prstGeom>
          <a:noFill/>
        </p:spPr>
        <p:txBody>
          <a:bodyPr wrap="square" rtlCol="0">
            <a:spAutoFit/>
          </a:bodyPr>
          <a:lstStyle/>
          <a:p>
            <a:r>
              <a:rPr lang="en-US" sz="1050" dirty="0"/>
              <a:t>&lt;100</a:t>
            </a:r>
          </a:p>
        </p:txBody>
      </p:sp>
      <p:sp>
        <p:nvSpPr>
          <p:cNvPr id="251" name="TextBox 250">
            <a:extLst>
              <a:ext uri="{FF2B5EF4-FFF2-40B4-BE49-F238E27FC236}">
                <a16:creationId xmlns:a16="http://schemas.microsoft.com/office/drawing/2014/main" id="{49B5D62F-5AA1-48EC-A593-60E82DB36EB7}"/>
              </a:ext>
            </a:extLst>
          </p:cNvPr>
          <p:cNvSpPr txBox="1"/>
          <p:nvPr/>
        </p:nvSpPr>
        <p:spPr>
          <a:xfrm>
            <a:off x="4748439" y="2072720"/>
            <a:ext cx="576064" cy="261610"/>
          </a:xfrm>
          <a:prstGeom prst="rect">
            <a:avLst/>
          </a:prstGeom>
          <a:noFill/>
        </p:spPr>
        <p:txBody>
          <a:bodyPr wrap="square" rtlCol="0">
            <a:spAutoFit/>
          </a:bodyPr>
          <a:lstStyle/>
          <a:p>
            <a:r>
              <a:rPr lang="en-US" sz="1050" dirty="0"/>
              <a:t>2 300</a:t>
            </a:r>
          </a:p>
        </p:txBody>
      </p:sp>
      <p:sp>
        <p:nvSpPr>
          <p:cNvPr id="252" name="TextBox 251">
            <a:extLst>
              <a:ext uri="{FF2B5EF4-FFF2-40B4-BE49-F238E27FC236}">
                <a16:creationId xmlns:a16="http://schemas.microsoft.com/office/drawing/2014/main" id="{F6D5A53E-DD0E-482B-81C9-2BC7E16DEDD9}"/>
              </a:ext>
            </a:extLst>
          </p:cNvPr>
          <p:cNvSpPr txBox="1"/>
          <p:nvPr/>
        </p:nvSpPr>
        <p:spPr>
          <a:xfrm>
            <a:off x="5221396" y="2381615"/>
            <a:ext cx="576064" cy="261610"/>
          </a:xfrm>
          <a:prstGeom prst="rect">
            <a:avLst/>
          </a:prstGeom>
          <a:noFill/>
        </p:spPr>
        <p:txBody>
          <a:bodyPr wrap="square" rtlCol="0">
            <a:spAutoFit/>
          </a:bodyPr>
          <a:lstStyle/>
          <a:p>
            <a:r>
              <a:rPr lang="en-US" sz="1050" dirty="0"/>
              <a:t>&lt;1000</a:t>
            </a:r>
          </a:p>
        </p:txBody>
      </p:sp>
      <p:sp>
        <p:nvSpPr>
          <p:cNvPr id="253" name="TextBox 252">
            <a:extLst>
              <a:ext uri="{FF2B5EF4-FFF2-40B4-BE49-F238E27FC236}">
                <a16:creationId xmlns:a16="http://schemas.microsoft.com/office/drawing/2014/main" id="{EC26FCB7-9829-4CEF-8CAA-549A85110659}"/>
              </a:ext>
            </a:extLst>
          </p:cNvPr>
          <p:cNvSpPr txBox="1"/>
          <p:nvPr/>
        </p:nvSpPr>
        <p:spPr>
          <a:xfrm>
            <a:off x="4773432" y="3893910"/>
            <a:ext cx="576064" cy="261610"/>
          </a:xfrm>
          <a:prstGeom prst="rect">
            <a:avLst/>
          </a:prstGeom>
          <a:noFill/>
        </p:spPr>
        <p:txBody>
          <a:bodyPr wrap="square" rtlCol="0">
            <a:spAutoFit/>
          </a:bodyPr>
          <a:lstStyle/>
          <a:p>
            <a:r>
              <a:rPr lang="en-US" sz="1050" dirty="0"/>
              <a:t>&lt;500</a:t>
            </a:r>
          </a:p>
        </p:txBody>
      </p:sp>
      <p:sp>
        <p:nvSpPr>
          <p:cNvPr id="254" name="TextBox 253">
            <a:extLst>
              <a:ext uri="{FF2B5EF4-FFF2-40B4-BE49-F238E27FC236}">
                <a16:creationId xmlns:a16="http://schemas.microsoft.com/office/drawing/2014/main" id="{42426945-2E33-4574-8CAA-7EA98669F450}"/>
              </a:ext>
            </a:extLst>
          </p:cNvPr>
          <p:cNvSpPr txBox="1"/>
          <p:nvPr/>
        </p:nvSpPr>
        <p:spPr>
          <a:xfrm>
            <a:off x="5240632" y="3911611"/>
            <a:ext cx="576064" cy="261610"/>
          </a:xfrm>
          <a:prstGeom prst="rect">
            <a:avLst/>
          </a:prstGeom>
          <a:noFill/>
        </p:spPr>
        <p:txBody>
          <a:bodyPr wrap="square" rtlCol="0">
            <a:spAutoFit/>
          </a:bodyPr>
          <a:lstStyle/>
          <a:p>
            <a:r>
              <a:rPr lang="en-US" sz="1050"/>
              <a:t>&lt;500</a:t>
            </a:r>
            <a:endParaRPr lang="en-US" sz="1050" dirty="0"/>
          </a:p>
        </p:txBody>
      </p:sp>
      <p:sp>
        <p:nvSpPr>
          <p:cNvPr id="255" name="TextBox 254">
            <a:extLst>
              <a:ext uri="{FF2B5EF4-FFF2-40B4-BE49-F238E27FC236}">
                <a16:creationId xmlns:a16="http://schemas.microsoft.com/office/drawing/2014/main" id="{E8587F2A-A4ED-441F-80C2-DABEEB18C552}"/>
              </a:ext>
            </a:extLst>
          </p:cNvPr>
          <p:cNvSpPr txBox="1"/>
          <p:nvPr/>
        </p:nvSpPr>
        <p:spPr>
          <a:xfrm>
            <a:off x="4708779" y="5713474"/>
            <a:ext cx="576064" cy="261610"/>
          </a:xfrm>
          <a:prstGeom prst="rect">
            <a:avLst/>
          </a:prstGeom>
          <a:noFill/>
        </p:spPr>
        <p:txBody>
          <a:bodyPr wrap="square" rtlCol="0">
            <a:spAutoFit/>
          </a:bodyPr>
          <a:lstStyle/>
          <a:p>
            <a:r>
              <a:rPr lang="en-US" sz="1050" dirty="0"/>
              <a:t>&lt;1000</a:t>
            </a:r>
          </a:p>
        </p:txBody>
      </p:sp>
      <p:sp>
        <p:nvSpPr>
          <p:cNvPr id="256" name="TextBox 255">
            <a:extLst>
              <a:ext uri="{FF2B5EF4-FFF2-40B4-BE49-F238E27FC236}">
                <a16:creationId xmlns:a16="http://schemas.microsoft.com/office/drawing/2014/main" id="{9D3DE492-0BB8-47E0-BD06-836CF50BF14A}"/>
              </a:ext>
            </a:extLst>
          </p:cNvPr>
          <p:cNvSpPr txBox="1"/>
          <p:nvPr/>
        </p:nvSpPr>
        <p:spPr>
          <a:xfrm>
            <a:off x="5221396" y="6096783"/>
            <a:ext cx="576064" cy="261610"/>
          </a:xfrm>
          <a:prstGeom prst="rect">
            <a:avLst/>
          </a:prstGeom>
          <a:noFill/>
        </p:spPr>
        <p:txBody>
          <a:bodyPr wrap="square" rtlCol="0">
            <a:spAutoFit/>
          </a:bodyPr>
          <a:lstStyle/>
          <a:p>
            <a:r>
              <a:rPr lang="en-US" sz="1050" dirty="0"/>
              <a:t>&lt;200</a:t>
            </a:r>
          </a:p>
        </p:txBody>
      </p:sp>
      <p:sp>
        <p:nvSpPr>
          <p:cNvPr id="257" name="TextBox 256">
            <a:extLst>
              <a:ext uri="{FF2B5EF4-FFF2-40B4-BE49-F238E27FC236}">
                <a16:creationId xmlns:a16="http://schemas.microsoft.com/office/drawing/2014/main" id="{C32C4A54-258E-41DE-A4C5-0ABE39EDE743}"/>
              </a:ext>
            </a:extLst>
          </p:cNvPr>
          <p:cNvSpPr txBox="1"/>
          <p:nvPr/>
        </p:nvSpPr>
        <p:spPr>
          <a:xfrm>
            <a:off x="7821433" y="2129765"/>
            <a:ext cx="576064" cy="261610"/>
          </a:xfrm>
          <a:prstGeom prst="rect">
            <a:avLst/>
          </a:prstGeom>
          <a:noFill/>
        </p:spPr>
        <p:txBody>
          <a:bodyPr wrap="square" rtlCol="0">
            <a:spAutoFit/>
          </a:bodyPr>
          <a:lstStyle/>
          <a:p>
            <a:r>
              <a:rPr lang="en-US" sz="1050" dirty="0"/>
              <a:t>&lt;500</a:t>
            </a:r>
          </a:p>
        </p:txBody>
      </p:sp>
      <p:sp>
        <p:nvSpPr>
          <p:cNvPr id="258" name="TextBox 257">
            <a:extLst>
              <a:ext uri="{FF2B5EF4-FFF2-40B4-BE49-F238E27FC236}">
                <a16:creationId xmlns:a16="http://schemas.microsoft.com/office/drawing/2014/main" id="{BBA0A657-B931-41F0-ACFF-CA6D89D5F75A}"/>
              </a:ext>
            </a:extLst>
          </p:cNvPr>
          <p:cNvSpPr txBox="1"/>
          <p:nvPr/>
        </p:nvSpPr>
        <p:spPr>
          <a:xfrm>
            <a:off x="8324815" y="2171328"/>
            <a:ext cx="576064" cy="261610"/>
          </a:xfrm>
          <a:prstGeom prst="rect">
            <a:avLst/>
          </a:prstGeom>
          <a:noFill/>
        </p:spPr>
        <p:txBody>
          <a:bodyPr wrap="square" rtlCol="0">
            <a:spAutoFit/>
          </a:bodyPr>
          <a:lstStyle/>
          <a:p>
            <a:r>
              <a:rPr lang="en-US" sz="1050" dirty="0"/>
              <a:t>&lt;200</a:t>
            </a:r>
          </a:p>
        </p:txBody>
      </p:sp>
      <p:sp>
        <p:nvSpPr>
          <p:cNvPr id="259" name="TextBox 258">
            <a:extLst>
              <a:ext uri="{FF2B5EF4-FFF2-40B4-BE49-F238E27FC236}">
                <a16:creationId xmlns:a16="http://schemas.microsoft.com/office/drawing/2014/main" id="{11E52246-D608-4D93-9B45-9CF9547F94E3}"/>
              </a:ext>
            </a:extLst>
          </p:cNvPr>
          <p:cNvSpPr txBox="1"/>
          <p:nvPr/>
        </p:nvSpPr>
        <p:spPr>
          <a:xfrm>
            <a:off x="7772493" y="4088216"/>
            <a:ext cx="576064" cy="261610"/>
          </a:xfrm>
          <a:prstGeom prst="rect">
            <a:avLst/>
          </a:prstGeom>
          <a:noFill/>
        </p:spPr>
        <p:txBody>
          <a:bodyPr wrap="square" rtlCol="0">
            <a:spAutoFit/>
          </a:bodyPr>
          <a:lstStyle/>
          <a:p>
            <a:r>
              <a:rPr lang="en-US" sz="1050" dirty="0"/>
              <a:t>&lt;1000</a:t>
            </a:r>
          </a:p>
        </p:txBody>
      </p:sp>
      <p:sp>
        <p:nvSpPr>
          <p:cNvPr id="260" name="TextBox 259">
            <a:extLst>
              <a:ext uri="{FF2B5EF4-FFF2-40B4-BE49-F238E27FC236}">
                <a16:creationId xmlns:a16="http://schemas.microsoft.com/office/drawing/2014/main" id="{7AE54D22-0F9B-4CF3-8CF9-637C8F057C41}"/>
              </a:ext>
            </a:extLst>
          </p:cNvPr>
          <p:cNvSpPr txBox="1"/>
          <p:nvPr/>
        </p:nvSpPr>
        <p:spPr>
          <a:xfrm>
            <a:off x="8303173" y="3895094"/>
            <a:ext cx="576064" cy="261610"/>
          </a:xfrm>
          <a:prstGeom prst="rect">
            <a:avLst/>
          </a:prstGeom>
          <a:noFill/>
        </p:spPr>
        <p:txBody>
          <a:bodyPr wrap="square" rtlCol="0">
            <a:spAutoFit/>
          </a:bodyPr>
          <a:lstStyle/>
          <a:p>
            <a:r>
              <a:rPr lang="en-US" sz="1050" dirty="0"/>
              <a:t>1 200</a:t>
            </a:r>
          </a:p>
        </p:txBody>
      </p:sp>
      <p:sp>
        <p:nvSpPr>
          <p:cNvPr id="261" name="TextBox 260">
            <a:extLst>
              <a:ext uri="{FF2B5EF4-FFF2-40B4-BE49-F238E27FC236}">
                <a16:creationId xmlns:a16="http://schemas.microsoft.com/office/drawing/2014/main" id="{992B9BBB-9512-45B7-836F-C9DDAA6D503F}"/>
              </a:ext>
            </a:extLst>
          </p:cNvPr>
          <p:cNvSpPr txBox="1"/>
          <p:nvPr/>
        </p:nvSpPr>
        <p:spPr>
          <a:xfrm>
            <a:off x="3508051" y="2148237"/>
            <a:ext cx="576064" cy="261610"/>
          </a:xfrm>
          <a:prstGeom prst="rect">
            <a:avLst/>
          </a:prstGeom>
          <a:noFill/>
        </p:spPr>
        <p:txBody>
          <a:bodyPr wrap="square" rtlCol="0">
            <a:spAutoFit/>
          </a:bodyPr>
          <a:lstStyle/>
          <a:p>
            <a:r>
              <a:rPr lang="en-US" sz="1050" dirty="0"/>
              <a:t>&lt;100</a:t>
            </a:r>
          </a:p>
        </p:txBody>
      </p:sp>
      <p:sp>
        <p:nvSpPr>
          <p:cNvPr id="262" name="TextBox 261">
            <a:extLst>
              <a:ext uri="{FF2B5EF4-FFF2-40B4-BE49-F238E27FC236}">
                <a16:creationId xmlns:a16="http://schemas.microsoft.com/office/drawing/2014/main" id="{0238A888-E8E0-44B5-8D51-BD42030ABA63}"/>
              </a:ext>
            </a:extLst>
          </p:cNvPr>
          <p:cNvSpPr txBox="1"/>
          <p:nvPr/>
        </p:nvSpPr>
        <p:spPr>
          <a:xfrm>
            <a:off x="3015610" y="2522650"/>
            <a:ext cx="576064" cy="261610"/>
          </a:xfrm>
          <a:prstGeom prst="rect">
            <a:avLst/>
          </a:prstGeom>
          <a:noFill/>
        </p:spPr>
        <p:txBody>
          <a:bodyPr wrap="square" rtlCol="0">
            <a:spAutoFit/>
          </a:bodyPr>
          <a:lstStyle/>
          <a:p>
            <a:r>
              <a:rPr lang="en-US" sz="1050" dirty="0"/>
              <a:t>&lt;100</a:t>
            </a:r>
          </a:p>
        </p:txBody>
      </p:sp>
      <p:sp>
        <p:nvSpPr>
          <p:cNvPr id="265" name="TextBox 264">
            <a:extLst>
              <a:ext uri="{FF2B5EF4-FFF2-40B4-BE49-F238E27FC236}">
                <a16:creationId xmlns:a16="http://schemas.microsoft.com/office/drawing/2014/main" id="{F0301096-8B69-43C8-81DA-71597ECB6001}"/>
              </a:ext>
            </a:extLst>
          </p:cNvPr>
          <p:cNvSpPr txBox="1"/>
          <p:nvPr/>
        </p:nvSpPr>
        <p:spPr>
          <a:xfrm>
            <a:off x="3012634" y="4250694"/>
            <a:ext cx="576064" cy="261610"/>
          </a:xfrm>
          <a:prstGeom prst="rect">
            <a:avLst/>
          </a:prstGeom>
          <a:noFill/>
        </p:spPr>
        <p:txBody>
          <a:bodyPr wrap="square" rtlCol="0">
            <a:spAutoFit/>
          </a:bodyPr>
          <a:lstStyle/>
          <a:p>
            <a:r>
              <a:rPr lang="en-US" sz="1050" dirty="0"/>
              <a:t>&lt;100</a:t>
            </a:r>
          </a:p>
        </p:txBody>
      </p:sp>
      <p:sp>
        <p:nvSpPr>
          <p:cNvPr id="266" name="TextBox 265">
            <a:extLst>
              <a:ext uri="{FF2B5EF4-FFF2-40B4-BE49-F238E27FC236}">
                <a16:creationId xmlns:a16="http://schemas.microsoft.com/office/drawing/2014/main" id="{AC838775-FF30-4B09-B7CF-4565F3B0E3DC}"/>
              </a:ext>
            </a:extLst>
          </p:cNvPr>
          <p:cNvSpPr txBox="1"/>
          <p:nvPr/>
        </p:nvSpPr>
        <p:spPr>
          <a:xfrm>
            <a:off x="3503433" y="3963182"/>
            <a:ext cx="576064" cy="261610"/>
          </a:xfrm>
          <a:prstGeom prst="rect">
            <a:avLst/>
          </a:prstGeom>
          <a:noFill/>
        </p:spPr>
        <p:txBody>
          <a:bodyPr wrap="square" rtlCol="0">
            <a:spAutoFit/>
          </a:bodyPr>
          <a:lstStyle/>
          <a:p>
            <a:r>
              <a:rPr lang="en-US" sz="1050" dirty="0"/>
              <a:t>&lt;200</a:t>
            </a:r>
          </a:p>
        </p:txBody>
      </p:sp>
      <p:sp>
        <p:nvSpPr>
          <p:cNvPr id="267" name="TextBox 266">
            <a:extLst>
              <a:ext uri="{FF2B5EF4-FFF2-40B4-BE49-F238E27FC236}">
                <a16:creationId xmlns:a16="http://schemas.microsoft.com/office/drawing/2014/main" id="{7F794948-B7C2-4F62-939A-7D9252FB597C}"/>
              </a:ext>
            </a:extLst>
          </p:cNvPr>
          <p:cNvSpPr txBox="1"/>
          <p:nvPr/>
        </p:nvSpPr>
        <p:spPr>
          <a:xfrm>
            <a:off x="3502162" y="5746985"/>
            <a:ext cx="576064" cy="261610"/>
          </a:xfrm>
          <a:prstGeom prst="rect">
            <a:avLst/>
          </a:prstGeom>
          <a:noFill/>
        </p:spPr>
        <p:txBody>
          <a:bodyPr wrap="square" rtlCol="0">
            <a:spAutoFit/>
          </a:bodyPr>
          <a:lstStyle/>
          <a:p>
            <a:r>
              <a:rPr lang="en-US" sz="1050" dirty="0"/>
              <a:t>&lt;100</a:t>
            </a:r>
          </a:p>
        </p:txBody>
      </p:sp>
      <p:sp>
        <p:nvSpPr>
          <p:cNvPr id="268" name="TextBox 267">
            <a:extLst>
              <a:ext uri="{FF2B5EF4-FFF2-40B4-BE49-F238E27FC236}">
                <a16:creationId xmlns:a16="http://schemas.microsoft.com/office/drawing/2014/main" id="{F1246AAF-155E-4502-BB07-55479D594716}"/>
              </a:ext>
            </a:extLst>
          </p:cNvPr>
          <p:cNvSpPr txBox="1"/>
          <p:nvPr/>
        </p:nvSpPr>
        <p:spPr>
          <a:xfrm>
            <a:off x="3008015" y="5890148"/>
            <a:ext cx="576064" cy="261610"/>
          </a:xfrm>
          <a:prstGeom prst="rect">
            <a:avLst/>
          </a:prstGeom>
          <a:noFill/>
        </p:spPr>
        <p:txBody>
          <a:bodyPr wrap="square" rtlCol="0">
            <a:spAutoFit/>
          </a:bodyPr>
          <a:lstStyle/>
          <a:p>
            <a:r>
              <a:rPr lang="en-US" sz="1050" dirty="0"/>
              <a:t>&lt;100</a:t>
            </a:r>
          </a:p>
        </p:txBody>
      </p:sp>
      <p:sp>
        <p:nvSpPr>
          <p:cNvPr id="270" name="TextBox 269">
            <a:extLst>
              <a:ext uri="{FF2B5EF4-FFF2-40B4-BE49-F238E27FC236}">
                <a16:creationId xmlns:a16="http://schemas.microsoft.com/office/drawing/2014/main" id="{106844C4-E243-418E-A80E-608366F32A5E}"/>
              </a:ext>
            </a:extLst>
          </p:cNvPr>
          <p:cNvSpPr txBox="1"/>
          <p:nvPr/>
        </p:nvSpPr>
        <p:spPr>
          <a:xfrm>
            <a:off x="6084996" y="2055873"/>
            <a:ext cx="576064" cy="261610"/>
          </a:xfrm>
          <a:prstGeom prst="rect">
            <a:avLst/>
          </a:prstGeom>
          <a:noFill/>
        </p:spPr>
        <p:txBody>
          <a:bodyPr wrap="square" rtlCol="0">
            <a:spAutoFit/>
          </a:bodyPr>
          <a:lstStyle/>
          <a:p>
            <a:r>
              <a:rPr lang="en-US" sz="1050" dirty="0"/>
              <a:t>&lt;500</a:t>
            </a:r>
          </a:p>
        </p:txBody>
      </p:sp>
      <p:sp>
        <p:nvSpPr>
          <p:cNvPr id="271" name="TextBox 270">
            <a:extLst>
              <a:ext uri="{FF2B5EF4-FFF2-40B4-BE49-F238E27FC236}">
                <a16:creationId xmlns:a16="http://schemas.microsoft.com/office/drawing/2014/main" id="{B7C5E49C-B196-4A15-8C9F-EEA03529C8DF}"/>
              </a:ext>
            </a:extLst>
          </p:cNvPr>
          <p:cNvSpPr txBox="1"/>
          <p:nvPr/>
        </p:nvSpPr>
        <p:spPr>
          <a:xfrm>
            <a:off x="6546814" y="2508455"/>
            <a:ext cx="576064" cy="261610"/>
          </a:xfrm>
          <a:prstGeom prst="rect">
            <a:avLst/>
          </a:prstGeom>
          <a:noFill/>
        </p:spPr>
        <p:txBody>
          <a:bodyPr wrap="square" rtlCol="0">
            <a:spAutoFit/>
          </a:bodyPr>
          <a:lstStyle/>
          <a:p>
            <a:r>
              <a:rPr lang="en-US" sz="1050" dirty="0"/>
              <a:t>&lt;200</a:t>
            </a:r>
          </a:p>
        </p:txBody>
      </p:sp>
      <p:sp>
        <p:nvSpPr>
          <p:cNvPr id="272" name="TextBox 271">
            <a:extLst>
              <a:ext uri="{FF2B5EF4-FFF2-40B4-BE49-F238E27FC236}">
                <a16:creationId xmlns:a16="http://schemas.microsoft.com/office/drawing/2014/main" id="{B46512B3-B56D-467C-AEC6-90C547835D21}"/>
              </a:ext>
            </a:extLst>
          </p:cNvPr>
          <p:cNvSpPr txBox="1"/>
          <p:nvPr/>
        </p:nvSpPr>
        <p:spPr>
          <a:xfrm>
            <a:off x="6577870" y="4250694"/>
            <a:ext cx="576064" cy="261610"/>
          </a:xfrm>
          <a:prstGeom prst="rect">
            <a:avLst/>
          </a:prstGeom>
          <a:noFill/>
        </p:spPr>
        <p:txBody>
          <a:bodyPr wrap="square" rtlCol="0">
            <a:spAutoFit/>
          </a:bodyPr>
          <a:lstStyle/>
          <a:p>
            <a:r>
              <a:rPr lang="en-US" sz="1050" dirty="0"/>
              <a:t>&lt;100</a:t>
            </a:r>
          </a:p>
        </p:txBody>
      </p:sp>
      <p:sp>
        <p:nvSpPr>
          <p:cNvPr id="273" name="TextBox 272">
            <a:extLst>
              <a:ext uri="{FF2B5EF4-FFF2-40B4-BE49-F238E27FC236}">
                <a16:creationId xmlns:a16="http://schemas.microsoft.com/office/drawing/2014/main" id="{687974F8-AAEB-40D5-B5EE-5F4F2750F501}"/>
              </a:ext>
            </a:extLst>
          </p:cNvPr>
          <p:cNvSpPr txBox="1"/>
          <p:nvPr/>
        </p:nvSpPr>
        <p:spPr>
          <a:xfrm>
            <a:off x="6092961" y="3830439"/>
            <a:ext cx="576064" cy="261610"/>
          </a:xfrm>
          <a:prstGeom prst="rect">
            <a:avLst/>
          </a:prstGeom>
          <a:noFill/>
        </p:spPr>
        <p:txBody>
          <a:bodyPr wrap="square" rtlCol="0">
            <a:spAutoFit/>
          </a:bodyPr>
          <a:lstStyle/>
          <a:p>
            <a:r>
              <a:rPr lang="en-US" sz="1050" dirty="0"/>
              <a:t>&lt;100</a:t>
            </a:r>
          </a:p>
        </p:txBody>
      </p:sp>
      <p:sp>
        <p:nvSpPr>
          <p:cNvPr id="274" name="TextBox 273">
            <a:extLst>
              <a:ext uri="{FF2B5EF4-FFF2-40B4-BE49-F238E27FC236}">
                <a16:creationId xmlns:a16="http://schemas.microsoft.com/office/drawing/2014/main" id="{62DB57E8-66A8-44D1-980D-CA451C59CB7E}"/>
              </a:ext>
            </a:extLst>
          </p:cNvPr>
          <p:cNvSpPr txBox="1"/>
          <p:nvPr/>
        </p:nvSpPr>
        <p:spPr>
          <a:xfrm>
            <a:off x="6577870" y="6153385"/>
            <a:ext cx="576064" cy="261610"/>
          </a:xfrm>
          <a:prstGeom prst="rect">
            <a:avLst/>
          </a:prstGeom>
          <a:noFill/>
        </p:spPr>
        <p:txBody>
          <a:bodyPr wrap="square" rtlCol="0">
            <a:spAutoFit/>
          </a:bodyPr>
          <a:lstStyle/>
          <a:p>
            <a:r>
              <a:rPr lang="en-US" sz="1050" dirty="0"/>
              <a:t>&lt;100</a:t>
            </a:r>
          </a:p>
        </p:txBody>
      </p:sp>
      <p:sp>
        <p:nvSpPr>
          <p:cNvPr id="275" name="TextBox 274">
            <a:extLst>
              <a:ext uri="{FF2B5EF4-FFF2-40B4-BE49-F238E27FC236}">
                <a16:creationId xmlns:a16="http://schemas.microsoft.com/office/drawing/2014/main" id="{E8CCBA84-A571-4DA9-8FE8-9FF3561F95BD}"/>
              </a:ext>
            </a:extLst>
          </p:cNvPr>
          <p:cNvSpPr txBox="1"/>
          <p:nvPr/>
        </p:nvSpPr>
        <p:spPr>
          <a:xfrm>
            <a:off x="6074488" y="5613058"/>
            <a:ext cx="576064" cy="261610"/>
          </a:xfrm>
          <a:prstGeom prst="rect">
            <a:avLst/>
          </a:prstGeom>
          <a:noFill/>
        </p:spPr>
        <p:txBody>
          <a:bodyPr wrap="square" rtlCol="0">
            <a:spAutoFit/>
          </a:bodyPr>
          <a:lstStyle/>
          <a:p>
            <a:r>
              <a:rPr lang="en-US" sz="1050" dirty="0"/>
              <a:t>&lt;100</a:t>
            </a:r>
          </a:p>
        </p:txBody>
      </p:sp>
      <p:sp>
        <p:nvSpPr>
          <p:cNvPr id="276" name="TextBox 275">
            <a:extLst>
              <a:ext uri="{FF2B5EF4-FFF2-40B4-BE49-F238E27FC236}">
                <a16:creationId xmlns:a16="http://schemas.microsoft.com/office/drawing/2014/main" id="{F71BE505-4ADC-4584-B4DB-14A93AC14F69}"/>
              </a:ext>
            </a:extLst>
          </p:cNvPr>
          <p:cNvSpPr txBox="1"/>
          <p:nvPr/>
        </p:nvSpPr>
        <p:spPr>
          <a:xfrm>
            <a:off x="9653580" y="2301821"/>
            <a:ext cx="576064" cy="261610"/>
          </a:xfrm>
          <a:prstGeom prst="rect">
            <a:avLst/>
          </a:prstGeom>
          <a:noFill/>
        </p:spPr>
        <p:txBody>
          <a:bodyPr wrap="square" rtlCol="0">
            <a:spAutoFit/>
          </a:bodyPr>
          <a:lstStyle/>
          <a:p>
            <a:r>
              <a:rPr lang="en-US" sz="1050" dirty="0"/>
              <a:t>&lt;100</a:t>
            </a:r>
          </a:p>
        </p:txBody>
      </p:sp>
      <p:sp>
        <p:nvSpPr>
          <p:cNvPr id="277" name="TextBox 276">
            <a:extLst>
              <a:ext uri="{FF2B5EF4-FFF2-40B4-BE49-F238E27FC236}">
                <a16:creationId xmlns:a16="http://schemas.microsoft.com/office/drawing/2014/main" id="{72D66B84-6877-4571-8F35-D482F2676951}"/>
              </a:ext>
            </a:extLst>
          </p:cNvPr>
          <p:cNvSpPr txBox="1"/>
          <p:nvPr/>
        </p:nvSpPr>
        <p:spPr>
          <a:xfrm>
            <a:off x="9122489" y="2103239"/>
            <a:ext cx="576064" cy="261610"/>
          </a:xfrm>
          <a:prstGeom prst="rect">
            <a:avLst/>
          </a:prstGeom>
          <a:noFill/>
        </p:spPr>
        <p:txBody>
          <a:bodyPr wrap="square" rtlCol="0">
            <a:spAutoFit/>
          </a:bodyPr>
          <a:lstStyle/>
          <a:p>
            <a:r>
              <a:rPr lang="en-US" sz="1050" dirty="0"/>
              <a:t>&lt;100</a:t>
            </a:r>
          </a:p>
        </p:txBody>
      </p:sp>
      <p:sp>
        <p:nvSpPr>
          <p:cNvPr id="278" name="TextBox 277">
            <a:extLst>
              <a:ext uri="{FF2B5EF4-FFF2-40B4-BE49-F238E27FC236}">
                <a16:creationId xmlns:a16="http://schemas.microsoft.com/office/drawing/2014/main" id="{3A44DDC1-93F4-4EBF-9D53-D65A431210E6}"/>
              </a:ext>
            </a:extLst>
          </p:cNvPr>
          <p:cNvSpPr txBox="1"/>
          <p:nvPr/>
        </p:nvSpPr>
        <p:spPr>
          <a:xfrm>
            <a:off x="9616634" y="3927422"/>
            <a:ext cx="576064" cy="261610"/>
          </a:xfrm>
          <a:prstGeom prst="rect">
            <a:avLst/>
          </a:prstGeom>
          <a:noFill/>
        </p:spPr>
        <p:txBody>
          <a:bodyPr wrap="square" rtlCol="0">
            <a:spAutoFit/>
          </a:bodyPr>
          <a:lstStyle/>
          <a:p>
            <a:r>
              <a:rPr lang="en-US" sz="1050" dirty="0"/>
              <a:t>&lt;100</a:t>
            </a:r>
          </a:p>
        </p:txBody>
      </p:sp>
      <p:sp>
        <p:nvSpPr>
          <p:cNvPr id="279" name="TextBox 278">
            <a:extLst>
              <a:ext uri="{FF2B5EF4-FFF2-40B4-BE49-F238E27FC236}">
                <a16:creationId xmlns:a16="http://schemas.microsoft.com/office/drawing/2014/main" id="{4A860274-1383-44B4-93D2-AD39B4336A51}"/>
              </a:ext>
            </a:extLst>
          </p:cNvPr>
          <p:cNvSpPr txBox="1"/>
          <p:nvPr/>
        </p:nvSpPr>
        <p:spPr>
          <a:xfrm>
            <a:off x="9140962" y="4329203"/>
            <a:ext cx="576064" cy="261610"/>
          </a:xfrm>
          <a:prstGeom prst="rect">
            <a:avLst/>
          </a:prstGeom>
          <a:noFill/>
        </p:spPr>
        <p:txBody>
          <a:bodyPr wrap="square" rtlCol="0">
            <a:spAutoFit/>
          </a:bodyPr>
          <a:lstStyle/>
          <a:p>
            <a:r>
              <a:rPr lang="en-US" sz="1050" dirty="0"/>
              <a:t>&lt;100</a:t>
            </a:r>
          </a:p>
        </p:txBody>
      </p:sp>
    </p:spTree>
    <p:extLst>
      <p:ext uri="{BB962C8B-B14F-4D97-AF65-F5344CB8AC3E}">
        <p14:creationId xmlns:p14="http://schemas.microsoft.com/office/powerpoint/2010/main" val="92079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5028786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ONLINEALLOWACCESS" val="1"/>
  <p:tag name="ISPRINGONLINEUPLOADPRESENTATION" val="1"/>
  <p:tag name="ISPRINGONLINEALLOWDOWNLOAD" val="1"/>
  <p:tag name="ISPRINGONLINETOPIC" val="Education"/>
  <p:tag name="ISPRINGONLINELANG" val="en"/>
</p:tagLst>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15373</TotalTime>
  <Words>1092</Words>
  <Application>Microsoft Office PowerPoint</Application>
  <PresentationFormat>Widescreen</PresentationFormat>
  <Paragraphs>206</Paragraphs>
  <Slides>12</Slides>
  <Notes>7</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12</vt:i4>
      </vt:variant>
    </vt:vector>
  </HeadingPairs>
  <TitlesOfParts>
    <vt:vector size="31" baseType="lpstr">
      <vt:lpstr>Arial</vt:lpstr>
      <vt:lpstr>Arial Nova</vt:lpstr>
      <vt:lpstr>Calibri</vt:lpstr>
      <vt:lpstr>Calibri Light</vt:lpstr>
      <vt:lpstr>Century Gothic</vt:lpstr>
      <vt:lpstr>Segoe UI</vt:lpstr>
      <vt:lpstr>Wingdings</vt:lpstr>
      <vt:lpstr>1_Cover Design</vt:lpstr>
      <vt:lpstr>Layout</vt:lpstr>
      <vt:lpstr>Layout with Latest!</vt:lpstr>
      <vt:lpstr>2_Cover Design</vt:lpstr>
      <vt:lpstr>3_Cover Design</vt:lpstr>
      <vt:lpstr>1_Layout</vt:lpstr>
      <vt:lpstr>2_Layout</vt:lpstr>
      <vt:lpstr>3_Layout</vt:lpstr>
      <vt:lpstr>4_Cover Design</vt:lpstr>
      <vt:lpstr>7_Layout</vt:lpstr>
      <vt:lpstr>1_Office Theme</vt:lpstr>
      <vt:lpstr>4_Layout</vt:lpstr>
      <vt:lpstr>Adolescents (10-19 yr) </vt:lpstr>
      <vt:lpstr>HIV prevalence and  epidemiology</vt:lpstr>
      <vt:lpstr>Regional overview of trends in estimated PLHIV, new HIV infections and AIDS-related deaths among adolescents (10-19 yr), 2000-2020</vt:lpstr>
      <vt:lpstr>PowerPoint Presentation</vt:lpstr>
      <vt:lpstr>Top countries with highest HIV burden, new infections and AIDS-related deaths among adolescents in Asia and the Pacific, 2020</vt:lpstr>
      <vt:lpstr>Proportion of adolescents out of total PLHIV and new HIV infections in Asia and the Pacific, 2020</vt:lpstr>
      <vt:lpstr>Trends in HIV infections and AIDS-related deaths among adolescents by gender, Asia and the Pacific, 1990 - 2020</vt:lpstr>
      <vt:lpstr>PowerPoint Presentation</vt:lpstr>
      <vt:lpstr>National response </vt:lpstr>
      <vt:lpstr>Laws and regulations that allow adolescents (10-19 years) to seek services without parental/spousal consent, countries where data is available, 2013-2019 </vt:lpstr>
      <vt:lpstr>HIV testing and treatment cascade among adolescents (10-19 years), Thailand example, 2020</vt:lpstr>
      <vt:lpstr>PowerPoint Presentation</vt:lpstr>
    </vt:vector>
  </TitlesOfParts>
  <Company>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 at higher risk</dc:title>
  <dc:creator>HomeUser</dc:creator>
  <cp:lastModifiedBy>BOONYATHAROKUL, Earn</cp:lastModifiedBy>
  <cp:revision>1363</cp:revision>
  <dcterms:created xsi:type="dcterms:W3CDTF">2010-11-08T08:31:49Z</dcterms:created>
  <dcterms:modified xsi:type="dcterms:W3CDTF">2022-03-22T05:05:39Z</dcterms:modified>
</cp:coreProperties>
</file>