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1.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2.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3.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5.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6.xml" ContentType="application/vnd.openxmlformats-officedocument.themeOverride+xml"/>
  <Override PartName="/ppt/theme/themeOverride7.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9.xml" ContentType="application/vnd.openxmlformats-officedocument.themeOverride+xml"/>
  <Override PartName="/ppt/theme/themeOverride10.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11.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theme/themeOverride12.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3.xml" ContentType="application/vnd.openxmlformats-officedocument.themeOverride+xml"/>
  <Override PartName="/ppt/drawings/drawing4.xml" ContentType="application/vnd.openxmlformats-officedocument.drawingml.chartshapes+xml"/>
  <Override PartName="/ppt/theme/themeOverride14.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theme/themeOverride15.xml" ContentType="application/vnd.openxmlformats-officedocument.themeOverride+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theme/themeOverride16.xml" ContentType="application/vnd.openxmlformats-officedocument.themeOverride+xml"/>
  <Override PartName="/ppt/drawings/drawing6.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theme/themeOverride17.xml" ContentType="application/vnd.openxmlformats-officedocument.themeOverride+xml"/>
  <Override PartName="/ppt/drawings/drawing7.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theme/themeOverride18.xml" ContentType="application/vnd.openxmlformats-officedocument.themeOverride+xml"/>
  <Override PartName="/ppt/theme/themeOverride19.xml" ContentType="application/vnd.openxmlformats-officedocument.themeOverr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0.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theme/themeOverride2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theme/themeOverride22.xml" ContentType="application/vnd.openxmlformats-officedocument.themeOverride+xml"/>
  <Override PartName="/ppt/notesSlides/notesSlide18.xml" ContentType="application/vnd.openxmlformats-officedocument.presentationml.notesSlide+xml"/>
  <Override PartName="/ppt/charts/chart16.xml" ContentType="application/vnd.openxmlformats-officedocument.drawingml.chart+xml"/>
  <Override PartName="/ppt/theme/themeOverride23.xml" ContentType="application/vnd.openxmlformats-officedocument.themeOverride+xml"/>
  <Override PartName="/ppt/theme/themeOverride24.xml" ContentType="application/vnd.openxmlformats-officedocument.themeOverride+xml"/>
  <Override PartName="/ppt/notesSlides/notesSlide19.xml" ContentType="application/vnd.openxmlformats-officedocument.presentationml.notesSlide+xml"/>
  <Override PartName="/ppt/charts/chart17.xml" ContentType="application/vnd.openxmlformats-officedocument.drawingml.chart+xml"/>
  <Override PartName="/ppt/theme/themeOverride25.xml" ContentType="application/vnd.openxmlformats-officedocument.themeOverride+xml"/>
  <Override PartName="/ppt/drawings/drawing8.xml" ContentType="application/vnd.openxmlformats-officedocument.drawingml.chartshapes+xml"/>
  <Override PartName="/ppt/charts/chart18.xml" ContentType="application/vnd.openxmlformats-officedocument.drawingml.chart+xml"/>
  <Override PartName="/ppt/theme/themeOverride26.xml" ContentType="application/vnd.openxmlformats-officedocument.themeOverride+xml"/>
  <Override PartName="/ppt/notesSlides/notesSlide20.xml" ContentType="application/vnd.openxmlformats-officedocument.presentationml.notesSlide+xml"/>
  <Override PartName="/ppt/charts/chart19.xml" ContentType="application/vnd.openxmlformats-officedocument.drawingml.chart+xml"/>
  <Override PartName="/ppt/theme/themeOverride27.xml" ContentType="application/vnd.openxmlformats-officedocument.themeOverride+xml"/>
  <Override PartName="/ppt/drawings/drawing9.xml" ContentType="application/vnd.openxmlformats-officedocument.drawingml.chartshapes+xml"/>
  <Override PartName="/ppt/notesSlides/notesSlide21.xml" ContentType="application/vnd.openxmlformats-officedocument.presentationml.notesSlide+xml"/>
  <Override PartName="/ppt/charts/chart20.xml" ContentType="application/vnd.openxmlformats-officedocument.drawingml.chart+xml"/>
  <Override PartName="/ppt/theme/themeOverride28.xml" ContentType="application/vnd.openxmlformats-officedocument.themeOverride+xml"/>
  <Override PartName="/ppt/notesSlides/notesSlide22.xml" ContentType="application/vnd.openxmlformats-officedocument.presentationml.notesSlide+xml"/>
  <Override PartName="/ppt/charts/chart21.xml" ContentType="application/vnd.openxmlformats-officedocument.drawingml.chart+xml"/>
  <Override PartName="/ppt/theme/themeOverride29.xml" ContentType="application/vnd.openxmlformats-officedocument.themeOverride+xml"/>
  <Override PartName="/ppt/charts/chart22.xml" ContentType="application/vnd.openxmlformats-officedocument.drawingml.chart+xml"/>
  <Override PartName="/ppt/theme/themeOverride30.xml" ContentType="application/vnd.openxmlformats-officedocument.themeOverride+xml"/>
  <Override PartName="/ppt/drawings/drawing10.xml" ContentType="application/vnd.openxmlformats-officedocument.drawingml.chartshapes+xml"/>
  <Override PartName="/ppt/charts/chart23.xml" ContentType="application/vnd.openxmlformats-officedocument.drawingml.chart+xml"/>
  <Override PartName="/ppt/theme/themeOverride31.xml" ContentType="application/vnd.openxmlformats-officedocument.themeOverride+xml"/>
  <Override PartName="/ppt/drawings/drawing11.xml" ContentType="application/vnd.openxmlformats-officedocument.drawingml.chartshapes+xml"/>
  <Override PartName="/ppt/theme/themeOverride32.xml" ContentType="application/vnd.openxmlformats-officedocument.themeOverride+xml"/>
  <Override PartName="/ppt/theme/themeOverride33.xml" ContentType="application/vnd.openxmlformats-officedocument.themeOverride+xml"/>
  <Override PartName="/ppt/charts/chart2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4.xml" ContentType="application/vnd.openxmlformats-officedocument.themeOverride+xml"/>
  <Override PartName="/ppt/theme/themeOverride35.xml" ContentType="application/vnd.openxmlformats-officedocument.themeOverride+xml"/>
  <Override PartName="/ppt/notesSlides/notesSlide23.xml" ContentType="application/vnd.openxmlformats-officedocument.presentationml.notesSlide+xml"/>
  <Override PartName="/ppt/charts/chart25.xml" ContentType="application/vnd.openxmlformats-officedocument.drawingml.chart+xml"/>
  <Override PartName="/ppt/theme/themeOverride36.xml" ContentType="application/vnd.openxmlformats-officedocument.themeOverride+xml"/>
  <Override PartName="/ppt/charts/chart2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7.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8.xml" ContentType="application/vnd.openxmlformats-officedocument.themeOverride+xml"/>
  <Override PartName="/ppt/notesSlides/notesSlide26.xml" ContentType="application/vnd.openxmlformats-officedocument.presentationml.notesSlide+xml"/>
  <Override PartName="/ppt/charts/chart2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9.xml" ContentType="application/vnd.openxmlformats-officedocument.themeOverride+xml"/>
  <Override PartName="/ppt/drawings/drawing12.xml" ContentType="application/vnd.openxmlformats-officedocument.drawingml.chartshapes+xml"/>
  <Override PartName="/ppt/notesSlides/notesSlide27.xml" ContentType="application/vnd.openxmlformats-officedocument.presentationml.notesSlide+xml"/>
  <Override PartName="/ppt/charts/chart2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0.xml" ContentType="application/vnd.openxmlformats-officedocument.themeOverride+xml"/>
  <Override PartName="/ppt/notesSlides/notesSlide28.xml" ContentType="application/vnd.openxmlformats-officedocument.presentationml.notesSlide+xml"/>
  <Override PartName="/ppt/charts/chart3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1.xml" ContentType="application/vnd.openxmlformats-officedocument.themeOverride+xml"/>
  <Override PartName="/ppt/notesSlides/notesSlide29.xml" ContentType="application/vnd.openxmlformats-officedocument.presentationml.notesSlide+xml"/>
  <Override PartName="/ppt/charts/chart31.xml" ContentType="application/vnd.openxmlformats-officedocument.drawingml.chart+xml"/>
  <Override PartName="/ppt/theme/themeOverride42.xml" ContentType="application/vnd.openxmlformats-officedocument.themeOverride+xml"/>
  <Override PartName="/ppt/charts/chart32.xml" ContentType="application/vnd.openxmlformats-officedocument.drawingml.chart+xml"/>
  <Override PartName="/ppt/theme/themeOverride43.xml" ContentType="application/vnd.openxmlformats-officedocument.themeOverride+xml"/>
  <Override PartName="/ppt/charts/chart33.xml" ContentType="application/vnd.openxmlformats-officedocument.drawingml.chart+xml"/>
  <Override PartName="/ppt/theme/themeOverride44.xml" ContentType="application/vnd.openxmlformats-officedocument.themeOverride+xml"/>
  <Override PartName="/ppt/notesSlides/notesSlide30.xml" ContentType="application/vnd.openxmlformats-officedocument.presentationml.notesSlide+xml"/>
  <Override PartName="/ppt/theme/themeOverride45.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690" r:id="rId3"/>
    <p:sldMasterId id="2147483699" r:id="rId4"/>
    <p:sldMasterId id="2147483709" r:id="rId5"/>
    <p:sldMasterId id="2147483721" r:id="rId6"/>
    <p:sldMasterId id="2147483733" r:id="rId7"/>
    <p:sldMasterId id="2147483804" r:id="rId8"/>
    <p:sldMasterId id="2147483813" r:id="rId9"/>
    <p:sldMasterId id="2147483823" r:id="rId10"/>
    <p:sldMasterId id="2147483826" r:id="rId11"/>
    <p:sldMasterId id="2147483848" r:id="rId12"/>
    <p:sldMasterId id="2147483881" r:id="rId13"/>
    <p:sldMasterId id="2147483890" r:id="rId14"/>
    <p:sldMasterId id="2147483899" r:id="rId15"/>
    <p:sldMasterId id="2147483908" r:id="rId16"/>
  </p:sldMasterIdLst>
  <p:notesMasterIdLst>
    <p:notesMasterId r:id="rId61"/>
  </p:notesMasterIdLst>
  <p:sldIdLst>
    <p:sldId id="323" r:id="rId17"/>
    <p:sldId id="456" r:id="rId18"/>
    <p:sldId id="460" r:id="rId19"/>
    <p:sldId id="2977" r:id="rId20"/>
    <p:sldId id="2998" r:id="rId21"/>
    <p:sldId id="5031" r:id="rId22"/>
    <p:sldId id="979" r:id="rId23"/>
    <p:sldId id="2095" r:id="rId24"/>
    <p:sldId id="277" r:id="rId25"/>
    <p:sldId id="461" r:id="rId26"/>
    <p:sldId id="980" r:id="rId27"/>
    <p:sldId id="5029" r:id="rId28"/>
    <p:sldId id="2973" r:id="rId29"/>
    <p:sldId id="4975" r:id="rId30"/>
    <p:sldId id="4983" r:id="rId31"/>
    <p:sldId id="848" r:id="rId32"/>
    <p:sldId id="849" r:id="rId33"/>
    <p:sldId id="850" r:id="rId34"/>
    <p:sldId id="501" r:id="rId35"/>
    <p:sldId id="853" r:id="rId36"/>
    <p:sldId id="854" r:id="rId37"/>
    <p:sldId id="855" r:id="rId38"/>
    <p:sldId id="856" r:id="rId39"/>
    <p:sldId id="481" r:id="rId40"/>
    <p:sldId id="4981" r:id="rId41"/>
    <p:sldId id="859" r:id="rId42"/>
    <p:sldId id="860" r:id="rId43"/>
    <p:sldId id="861" r:id="rId44"/>
    <p:sldId id="538" r:id="rId45"/>
    <p:sldId id="488" r:id="rId46"/>
    <p:sldId id="3017" r:id="rId47"/>
    <p:sldId id="5028" r:id="rId48"/>
    <p:sldId id="402" r:id="rId49"/>
    <p:sldId id="2979" r:id="rId50"/>
    <p:sldId id="2987" r:id="rId51"/>
    <p:sldId id="2988" r:id="rId52"/>
    <p:sldId id="2989" r:id="rId53"/>
    <p:sldId id="263" r:id="rId54"/>
    <p:sldId id="3015" r:id="rId55"/>
    <p:sldId id="3016" r:id="rId56"/>
    <p:sldId id="333" r:id="rId57"/>
    <p:sldId id="5033" r:id="rId58"/>
    <p:sldId id="3011" r:id="rId59"/>
    <p:sldId id="51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E31837"/>
    <a:srgbClr val="F78E1E"/>
    <a:srgbClr val="88C540"/>
    <a:srgbClr val="EC008C"/>
    <a:srgbClr val="FF8BFF"/>
    <a:srgbClr val="FF66FF"/>
    <a:srgbClr val="D7D2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89" autoAdjust="0"/>
    <p:restoredTop sz="90401" autoAdjust="0"/>
  </p:normalViewPr>
  <p:slideViewPr>
    <p:cSldViewPr>
      <p:cViewPr varScale="1">
        <p:scale>
          <a:sx n="60" d="100"/>
          <a:sy n="60" d="100"/>
        </p:scale>
        <p:origin x="604" y="48"/>
      </p:cViewPr>
      <p:guideLst>
        <p:guide orient="horz" pos="2160"/>
        <p:guide pos="3840"/>
      </p:guideLst>
    </p:cSldViewPr>
  </p:slideViewPr>
  <p:notesTextViewPr>
    <p:cViewPr>
      <p:scale>
        <a:sx n="1" d="1"/>
        <a:sy n="1" d="1"/>
      </p:scale>
      <p:origin x="0" y="0"/>
    </p:cViewPr>
  </p:notesTextViewPr>
  <p:sorterViewPr>
    <p:cViewPr varScale="1">
      <p:scale>
        <a:sx n="1" d="1"/>
        <a:sy n="1" d="1"/>
      </p:scale>
      <p:origin x="0" y="117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DB82A752-2F89-48EA-BC24-555F6C18B9BF}"/>
    <pc:docChg chg="modSld">
      <pc:chgData name="RWODZI, Desire Tarwireyi" userId="f2e414da-657a-4eae-9cb2-9d4947cf517c" providerId="ADAL" clId="{DB82A752-2F89-48EA-BC24-555F6C18B9BF}" dt="2022-03-22T04:35:23.645" v="1" actId="729"/>
      <pc:docMkLst>
        <pc:docMk/>
      </pc:docMkLst>
      <pc:sldChg chg="mod modShow">
        <pc:chgData name="RWODZI, Desire Tarwireyi" userId="f2e414da-657a-4eae-9cb2-9d4947cf517c" providerId="ADAL" clId="{DB82A752-2F89-48EA-BC24-555F6C18B9BF}" dt="2022-03-22T04:35:23.645" v="1" actId="729"/>
        <pc:sldMkLst>
          <pc:docMk/>
          <pc:sldMk cId="1081727555" sldId="263"/>
        </pc:sldMkLst>
      </pc:sldChg>
      <pc:sldChg chg="mod modShow">
        <pc:chgData name="RWODZI, Desire Tarwireyi" userId="f2e414da-657a-4eae-9cb2-9d4947cf517c" providerId="ADAL" clId="{DB82A752-2F89-48EA-BC24-555F6C18B9BF}" dt="2022-03-22T04:35:23.645" v="1" actId="729"/>
        <pc:sldMkLst>
          <pc:docMk/>
          <pc:sldMk cId="2152070661" sldId="277"/>
        </pc:sldMkLst>
      </pc:sldChg>
      <pc:sldChg chg="mod modShow">
        <pc:chgData name="RWODZI, Desire Tarwireyi" userId="f2e414da-657a-4eae-9cb2-9d4947cf517c" providerId="ADAL" clId="{DB82A752-2F89-48EA-BC24-555F6C18B9BF}" dt="2022-03-22T04:35:23.645" v="1" actId="729"/>
        <pc:sldMkLst>
          <pc:docMk/>
          <pc:sldMk cId="1720247425" sldId="323"/>
        </pc:sldMkLst>
      </pc:sldChg>
      <pc:sldChg chg="mod modShow">
        <pc:chgData name="RWODZI, Desire Tarwireyi" userId="f2e414da-657a-4eae-9cb2-9d4947cf517c" providerId="ADAL" clId="{DB82A752-2F89-48EA-BC24-555F6C18B9BF}" dt="2022-03-22T04:35:23.645" v="1" actId="729"/>
        <pc:sldMkLst>
          <pc:docMk/>
          <pc:sldMk cId="2095574587" sldId="333"/>
        </pc:sldMkLst>
      </pc:sldChg>
      <pc:sldChg chg="mod modShow">
        <pc:chgData name="RWODZI, Desire Tarwireyi" userId="f2e414da-657a-4eae-9cb2-9d4947cf517c" providerId="ADAL" clId="{DB82A752-2F89-48EA-BC24-555F6C18B9BF}" dt="2022-03-22T04:35:23.645" v="1" actId="729"/>
        <pc:sldMkLst>
          <pc:docMk/>
          <pc:sldMk cId="327363539" sldId="402"/>
        </pc:sldMkLst>
      </pc:sldChg>
      <pc:sldChg chg="mod modShow">
        <pc:chgData name="RWODZI, Desire Tarwireyi" userId="f2e414da-657a-4eae-9cb2-9d4947cf517c" providerId="ADAL" clId="{DB82A752-2F89-48EA-BC24-555F6C18B9BF}" dt="2022-03-22T04:35:23.645" v="1" actId="729"/>
        <pc:sldMkLst>
          <pc:docMk/>
          <pc:sldMk cId="168810661" sldId="456"/>
        </pc:sldMkLst>
      </pc:sldChg>
      <pc:sldChg chg="mod modShow">
        <pc:chgData name="RWODZI, Desire Tarwireyi" userId="f2e414da-657a-4eae-9cb2-9d4947cf517c" providerId="ADAL" clId="{DB82A752-2F89-48EA-BC24-555F6C18B9BF}" dt="2022-03-22T04:35:23.645" v="1" actId="729"/>
        <pc:sldMkLst>
          <pc:docMk/>
          <pc:sldMk cId="1464435138" sldId="460"/>
        </pc:sldMkLst>
      </pc:sldChg>
      <pc:sldChg chg="mod modShow">
        <pc:chgData name="RWODZI, Desire Tarwireyi" userId="f2e414da-657a-4eae-9cb2-9d4947cf517c" providerId="ADAL" clId="{DB82A752-2F89-48EA-BC24-555F6C18B9BF}" dt="2022-03-22T04:35:23.645" v="1" actId="729"/>
        <pc:sldMkLst>
          <pc:docMk/>
          <pc:sldMk cId="2899747464" sldId="461"/>
        </pc:sldMkLst>
      </pc:sldChg>
      <pc:sldChg chg="mod modShow">
        <pc:chgData name="RWODZI, Desire Tarwireyi" userId="f2e414da-657a-4eae-9cb2-9d4947cf517c" providerId="ADAL" clId="{DB82A752-2F89-48EA-BC24-555F6C18B9BF}" dt="2022-03-22T04:35:23.645" v="1" actId="729"/>
        <pc:sldMkLst>
          <pc:docMk/>
          <pc:sldMk cId="575233045" sldId="481"/>
        </pc:sldMkLst>
      </pc:sldChg>
      <pc:sldChg chg="mod modShow">
        <pc:chgData name="RWODZI, Desire Tarwireyi" userId="f2e414da-657a-4eae-9cb2-9d4947cf517c" providerId="ADAL" clId="{DB82A752-2F89-48EA-BC24-555F6C18B9BF}" dt="2022-03-22T04:35:23.645" v="1" actId="729"/>
        <pc:sldMkLst>
          <pc:docMk/>
          <pc:sldMk cId="4051797776" sldId="488"/>
        </pc:sldMkLst>
      </pc:sldChg>
      <pc:sldChg chg="mod modShow">
        <pc:chgData name="RWODZI, Desire Tarwireyi" userId="f2e414da-657a-4eae-9cb2-9d4947cf517c" providerId="ADAL" clId="{DB82A752-2F89-48EA-BC24-555F6C18B9BF}" dt="2022-03-22T04:35:23.645" v="1" actId="729"/>
        <pc:sldMkLst>
          <pc:docMk/>
          <pc:sldMk cId="4217591833" sldId="501"/>
        </pc:sldMkLst>
      </pc:sldChg>
      <pc:sldChg chg="mod modShow">
        <pc:chgData name="RWODZI, Desire Tarwireyi" userId="f2e414da-657a-4eae-9cb2-9d4947cf517c" providerId="ADAL" clId="{DB82A752-2F89-48EA-BC24-555F6C18B9BF}" dt="2022-03-22T04:35:23.645" v="1" actId="729"/>
        <pc:sldMkLst>
          <pc:docMk/>
          <pc:sldMk cId="3425787741" sldId="516"/>
        </pc:sldMkLst>
      </pc:sldChg>
      <pc:sldChg chg="mod modShow">
        <pc:chgData name="RWODZI, Desire Tarwireyi" userId="f2e414da-657a-4eae-9cb2-9d4947cf517c" providerId="ADAL" clId="{DB82A752-2F89-48EA-BC24-555F6C18B9BF}" dt="2022-03-22T04:35:23.645" v="1" actId="729"/>
        <pc:sldMkLst>
          <pc:docMk/>
          <pc:sldMk cId="3941817236" sldId="538"/>
        </pc:sldMkLst>
      </pc:sldChg>
      <pc:sldChg chg="mod modShow">
        <pc:chgData name="RWODZI, Desire Tarwireyi" userId="f2e414da-657a-4eae-9cb2-9d4947cf517c" providerId="ADAL" clId="{DB82A752-2F89-48EA-BC24-555F6C18B9BF}" dt="2022-03-22T04:35:23.645" v="1" actId="729"/>
        <pc:sldMkLst>
          <pc:docMk/>
          <pc:sldMk cId="2412282727" sldId="848"/>
        </pc:sldMkLst>
      </pc:sldChg>
      <pc:sldChg chg="mod modShow">
        <pc:chgData name="RWODZI, Desire Tarwireyi" userId="f2e414da-657a-4eae-9cb2-9d4947cf517c" providerId="ADAL" clId="{DB82A752-2F89-48EA-BC24-555F6C18B9BF}" dt="2022-03-22T04:35:23.645" v="1" actId="729"/>
        <pc:sldMkLst>
          <pc:docMk/>
          <pc:sldMk cId="4089476228" sldId="849"/>
        </pc:sldMkLst>
      </pc:sldChg>
      <pc:sldChg chg="mod modShow">
        <pc:chgData name="RWODZI, Desire Tarwireyi" userId="f2e414da-657a-4eae-9cb2-9d4947cf517c" providerId="ADAL" clId="{DB82A752-2F89-48EA-BC24-555F6C18B9BF}" dt="2022-03-22T04:35:23.645" v="1" actId="729"/>
        <pc:sldMkLst>
          <pc:docMk/>
          <pc:sldMk cId="604930308" sldId="850"/>
        </pc:sldMkLst>
      </pc:sldChg>
      <pc:sldChg chg="mod modShow">
        <pc:chgData name="RWODZI, Desire Tarwireyi" userId="f2e414da-657a-4eae-9cb2-9d4947cf517c" providerId="ADAL" clId="{DB82A752-2F89-48EA-BC24-555F6C18B9BF}" dt="2022-03-22T04:35:23.645" v="1" actId="729"/>
        <pc:sldMkLst>
          <pc:docMk/>
          <pc:sldMk cId="2988847683" sldId="853"/>
        </pc:sldMkLst>
      </pc:sldChg>
      <pc:sldChg chg="mod modShow">
        <pc:chgData name="RWODZI, Desire Tarwireyi" userId="f2e414da-657a-4eae-9cb2-9d4947cf517c" providerId="ADAL" clId="{DB82A752-2F89-48EA-BC24-555F6C18B9BF}" dt="2022-03-22T04:35:23.645" v="1" actId="729"/>
        <pc:sldMkLst>
          <pc:docMk/>
          <pc:sldMk cId="1345494210" sldId="854"/>
        </pc:sldMkLst>
      </pc:sldChg>
      <pc:sldChg chg="mod modShow">
        <pc:chgData name="RWODZI, Desire Tarwireyi" userId="f2e414da-657a-4eae-9cb2-9d4947cf517c" providerId="ADAL" clId="{DB82A752-2F89-48EA-BC24-555F6C18B9BF}" dt="2022-03-22T04:35:23.645" v="1" actId="729"/>
        <pc:sldMkLst>
          <pc:docMk/>
          <pc:sldMk cId="386759049" sldId="855"/>
        </pc:sldMkLst>
      </pc:sldChg>
      <pc:sldChg chg="mod modShow">
        <pc:chgData name="RWODZI, Desire Tarwireyi" userId="f2e414da-657a-4eae-9cb2-9d4947cf517c" providerId="ADAL" clId="{DB82A752-2F89-48EA-BC24-555F6C18B9BF}" dt="2022-03-22T04:35:23.645" v="1" actId="729"/>
        <pc:sldMkLst>
          <pc:docMk/>
          <pc:sldMk cId="547319192" sldId="856"/>
        </pc:sldMkLst>
      </pc:sldChg>
      <pc:sldChg chg="mod modShow">
        <pc:chgData name="RWODZI, Desire Tarwireyi" userId="f2e414da-657a-4eae-9cb2-9d4947cf517c" providerId="ADAL" clId="{DB82A752-2F89-48EA-BC24-555F6C18B9BF}" dt="2022-03-22T04:35:23.645" v="1" actId="729"/>
        <pc:sldMkLst>
          <pc:docMk/>
          <pc:sldMk cId="1578293513" sldId="859"/>
        </pc:sldMkLst>
      </pc:sldChg>
      <pc:sldChg chg="mod modShow">
        <pc:chgData name="RWODZI, Desire Tarwireyi" userId="f2e414da-657a-4eae-9cb2-9d4947cf517c" providerId="ADAL" clId="{DB82A752-2F89-48EA-BC24-555F6C18B9BF}" dt="2022-03-22T04:35:23.645" v="1" actId="729"/>
        <pc:sldMkLst>
          <pc:docMk/>
          <pc:sldMk cId="686350979" sldId="860"/>
        </pc:sldMkLst>
      </pc:sldChg>
      <pc:sldChg chg="mod modShow">
        <pc:chgData name="RWODZI, Desire Tarwireyi" userId="f2e414da-657a-4eae-9cb2-9d4947cf517c" providerId="ADAL" clId="{DB82A752-2F89-48EA-BC24-555F6C18B9BF}" dt="2022-03-22T04:35:23.645" v="1" actId="729"/>
        <pc:sldMkLst>
          <pc:docMk/>
          <pc:sldMk cId="2143271014" sldId="861"/>
        </pc:sldMkLst>
      </pc:sldChg>
      <pc:sldChg chg="mod modShow">
        <pc:chgData name="RWODZI, Desire Tarwireyi" userId="f2e414da-657a-4eae-9cb2-9d4947cf517c" providerId="ADAL" clId="{DB82A752-2F89-48EA-BC24-555F6C18B9BF}" dt="2022-03-22T04:35:23.645" v="1" actId="729"/>
        <pc:sldMkLst>
          <pc:docMk/>
          <pc:sldMk cId="2640983974" sldId="979"/>
        </pc:sldMkLst>
      </pc:sldChg>
      <pc:sldChg chg="mod modShow">
        <pc:chgData name="RWODZI, Desire Tarwireyi" userId="f2e414da-657a-4eae-9cb2-9d4947cf517c" providerId="ADAL" clId="{DB82A752-2F89-48EA-BC24-555F6C18B9BF}" dt="2022-03-22T04:35:23.645" v="1" actId="729"/>
        <pc:sldMkLst>
          <pc:docMk/>
          <pc:sldMk cId="4254566391" sldId="980"/>
        </pc:sldMkLst>
      </pc:sldChg>
      <pc:sldChg chg="mod modShow">
        <pc:chgData name="RWODZI, Desire Tarwireyi" userId="f2e414da-657a-4eae-9cb2-9d4947cf517c" providerId="ADAL" clId="{DB82A752-2F89-48EA-BC24-555F6C18B9BF}" dt="2022-03-22T04:35:23.645" v="1" actId="729"/>
        <pc:sldMkLst>
          <pc:docMk/>
          <pc:sldMk cId="537886685" sldId="2095"/>
        </pc:sldMkLst>
      </pc:sldChg>
      <pc:sldChg chg="mod modShow">
        <pc:chgData name="RWODZI, Desire Tarwireyi" userId="f2e414da-657a-4eae-9cb2-9d4947cf517c" providerId="ADAL" clId="{DB82A752-2F89-48EA-BC24-555F6C18B9BF}" dt="2022-03-22T04:35:23.645" v="1" actId="729"/>
        <pc:sldMkLst>
          <pc:docMk/>
          <pc:sldMk cId="252063521" sldId="2973"/>
        </pc:sldMkLst>
      </pc:sldChg>
      <pc:sldChg chg="mod modShow">
        <pc:chgData name="RWODZI, Desire Tarwireyi" userId="f2e414da-657a-4eae-9cb2-9d4947cf517c" providerId="ADAL" clId="{DB82A752-2F89-48EA-BC24-555F6C18B9BF}" dt="2022-03-22T04:35:23.645" v="1" actId="729"/>
        <pc:sldMkLst>
          <pc:docMk/>
          <pc:sldMk cId="4235838531" sldId="2977"/>
        </pc:sldMkLst>
      </pc:sldChg>
      <pc:sldChg chg="mod modShow">
        <pc:chgData name="RWODZI, Desire Tarwireyi" userId="f2e414da-657a-4eae-9cb2-9d4947cf517c" providerId="ADAL" clId="{DB82A752-2F89-48EA-BC24-555F6C18B9BF}" dt="2022-03-22T04:35:23.645" v="1" actId="729"/>
        <pc:sldMkLst>
          <pc:docMk/>
          <pc:sldMk cId="1193381766" sldId="2979"/>
        </pc:sldMkLst>
      </pc:sldChg>
      <pc:sldChg chg="mod modShow">
        <pc:chgData name="RWODZI, Desire Tarwireyi" userId="f2e414da-657a-4eae-9cb2-9d4947cf517c" providerId="ADAL" clId="{DB82A752-2F89-48EA-BC24-555F6C18B9BF}" dt="2022-03-22T04:35:23.645" v="1" actId="729"/>
        <pc:sldMkLst>
          <pc:docMk/>
          <pc:sldMk cId="3565718908" sldId="2987"/>
        </pc:sldMkLst>
      </pc:sldChg>
      <pc:sldChg chg="mod modShow">
        <pc:chgData name="RWODZI, Desire Tarwireyi" userId="f2e414da-657a-4eae-9cb2-9d4947cf517c" providerId="ADAL" clId="{DB82A752-2F89-48EA-BC24-555F6C18B9BF}" dt="2022-03-22T04:35:23.645" v="1" actId="729"/>
        <pc:sldMkLst>
          <pc:docMk/>
          <pc:sldMk cId="3658480442" sldId="2988"/>
        </pc:sldMkLst>
      </pc:sldChg>
      <pc:sldChg chg="mod modShow">
        <pc:chgData name="RWODZI, Desire Tarwireyi" userId="f2e414da-657a-4eae-9cb2-9d4947cf517c" providerId="ADAL" clId="{DB82A752-2F89-48EA-BC24-555F6C18B9BF}" dt="2022-03-22T04:35:23.645" v="1" actId="729"/>
        <pc:sldMkLst>
          <pc:docMk/>
          <pc:sldMk cId="1779271224" sldId="2989"/>
        </pc:sldMkLst>
      </pc:sldChg>
      <pc:sldChg chg="mod modShow">
        <pc:chgData name="RWODZI, Desire Tarwireyi" userId="f2e414da-657a-4eae-9cb2-9d4947cf517c" providerId="ADAL" clId="{DB82A752-2F89-48EA-BC24-555F6C18B9BF}" dt="2022-03-22T04:35:23.645" v="1" actId="729"/>
        <pc:sldMkLst>
          <pc:docMk/>
          <pc:sldMk cId="3266329040" sldId="2998"/>
        </pc:sldMkLst>
      </pc:sldChg>
      <pc:sldChg chg="mod modShow">
        <pc:chgData name="RWODZI, Desire Tarwireyi" userId="f2e414da-657a-4eae-9cb2-9d4947cf517c" providerId="ADAL" clId="{DB82A752-2F89-48EA-BC24-555F6C18B9BF}" dt="2022-03-22T04:35:23.645" v="1" actId="729"/>
        <pc:sldMkLst>
          <pc:docMk/>
          <pc:sldMk cId="2783196081" sldId="3011"/>
        </pc:sldMkLst>
      </pc:sldChg>
      <pc:sldChg chg="mod modShow">
        <pc:chgData name="RWODZI, Desire Tarwireyi" userId="f2e414da-657a-4eae-9cb2-9d4947cf517c" providerId="ADAL" clId="{DB82A752-2F89-48EA-BC24-555F6C18B9BF}" dt="2022-03-22T04:35:23.645" v="1" actId="729"/>
        <pc:sldMkLst>
          <pc:docMk/>
          <pc:sldMk cId="805429400" sldId="3015"/>
        </pc:sldMkLst>
      </pc:sldChg>
      <pc:sldChg chg="mod modShow">
        <pc:chgData name="RWODZI, Desire Tarwireyi" userId="f2e414da-657a-4eae-9cb2-9d4947cf517c" providerId="ADAL" clId="{DB82A752-2F89-48EA-BC24-555F6C18B9BF}" dt="2022-03-22T04:35:23.645" v="1" actId="729"/>
        <pc:sldMkLst>
          <pc:docMk/>
          <pc:sldMk cId="3764440172" sldId="3016"/>
        </pc:sldMkLst>
      </pc:sldChg>
      <pc:sldChg chg="mod modShow">
        <pc:chgData name="RWODZI, Desire Tarwireyi" userId="f2e414da-657a-4eae-9cb2-9d4947cf517c" providerId="ADAL" clId="{DB82A752-2F89-48EA-BC24-555F6C18B9BF}" dt="2022-03-22T04:35:23.645" v="1" actId="729"/>
        <pc:sldMkLst>
          <pc:docMk/>
          <pc:sldMk cId="524002939" sldId="3017"/>
        </pc:sldMkLst>
      </pc:sldChg>
      <pc:sldChg chg="mod modShow">
        <pc:chgData name="RWODZI, Desire Tarwireyi" userId="f2e414da-657a-4eae-9cb2-9d4947cf517c" providerId="ADAL" clId="{DB82A752-2F89-48EA-BC24-555F6C18B9BF}" dt="2022-03-22T04:35:23.645" v="1" actId="729"/>
        <pc:sldMkLst>
          <pc:docMk/>
          <pc:sldMk cId="3795053748" sldId="4975"/>
        </pc:sldMkLst>
      </pc:sldChg>
      <pc:sldChg chg="mod modShow">
        <pc:chgData name="RWODZI, Desire Tarwireyi" userId="f2e414da-657a-4eae-9cb2-9d4947cf517c" providerId="ADAL" clId="{DB82A752-2F89-48EA-BC24-555F6C18B9BF}" dt="2022-03-22T04:35:23.645" v="1" actId="729"/>
        <pc:sldMkLst>
          <pc:docMk/>
          <pc:sldMk cId="950294723" sldId="4981"/>
        </pc:sldMkLst>
      </pc:sldChg>
      <pc:sldChg chg="mod modShow">
        <pc:chgData name="RWODZI, Desire Tarwireyi" userId="f2e414da-657a-4eae-9cb2-9d4947cf517c" providerId="ADAL" clId="{DB82A752-2F89-48EA-BC24-555F6C18B9BF}" dt="2022-03-22T04:35:23.645" v="1" actId="729"/>
        <pc:sldMkLst>
          <pc:docMk/>
          <pc:sldMk cId="202227970" sldId="4983"/>
        </pc:sldMkLst>
      </pc:sldChg>
      <pc:sldChg chg="mod modShow">
        <pc:chgData name="RWODZI, Desire Tarwireyi" userId="f2e414da-657a-4eae-9cb2-9d4947cf517c" providerId="ADAL" clId="{DB82A752-2F89-48EA-BC24-555F6C18B9BF}" dt="2022-03-22T04:35:23.645" v="1" actId="729"/>
        <pc:sldMkLst>
          <pc:docMk/>
          <pc:sldMk cId="1622389534" sldId="5028"/>
        </pc:sldMkLst>
      </pc:sldChg>
      <pc:sldChg chg="mod modShow">
        <pc:chgData name="RWODZI, Desire Tarwireyi" userId="f2e414da-657a-4eae-9cb2-9d4947cf517c" providerId="ADAL" clId="{DB82A752-2F89-48EA-BC24-555F6C18B9BF}" dt="2022-03-22T04:35:23.645" v="1" actId="729"/>
        <pc:sldMkLst>
          <pc:docMk/>
          <pc:sldMk cId="387873480" sldId="5029"/>
        </pc:sldMkLst>
      </pc:sldChg>
      <pc:sldChg chg="mod modShow">
        <pc:chgData name="RWODZI, Desire Tarwireyi" userId="f2e414da-657a-4eae-9cb2-9d4947cf517c" providerId="ADAL" clId="{DB82A752-2F89-48EA-BC24-555F6C18B9BF}" dt="2022-03-22T04:35:23.645" v="1" actId="729"/>
        <pc:sldMkLst>
          <pc:docMk/>
          <pc:sldMk cId="1330795137" sldId="5031"/>
        </pc:sldMkLst>
      </pc:sldChg>
      <pc:sldChg chg="mod modShow">
        <pc:chgData name="RWODZI, Desire Tarwireyi" userId="f2e414da-657a-4eae-9cb2-9d4947cf517c" providerId="ADAL" clId="{DB82A752-2F89-48EA-BC24-555F6C18B9BF}" dt="2022-03-22T04:35:23.645" v="1" actId="729"/>
        <pc:sldMkLst>
          <pc:docMk/>
          <pc:sldMk cId="1693151372" sldId="5033"/>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9.xlsx"/><Relationship Id="rId1" Type="http://schemas.openxmlformats.org/officeDocument/2006/relationships/themeOverride" Target="../theme/themeOverride16.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NULL" TargetMode="External"/><Relationship Id="rId1" Type="http://schemas.openxmlformats.org/officeDocument/2006/relationships/themeOverride" Target="../theme/themeOverride17.xml"/></Relationships>
</file>

<file path=ppt/charts/_rels/chart1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1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2.xml"/></Relationships>
</file>

<file path=ppt/charts/_rels/chart1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1.xlsx"/><Relationship Id="rId1" Type="http://schemas.openxmlformats.org/officeDocument/2006/relationships/themeOverride" Target="../theme/themeOverride2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6.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3.xlsx"/><Relationship Id="rId1" Type="http://schemas.openxmlformats.org/officeDocument/2006/relationships/themeOverride" Target="../theme/themeOverride27.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8.xml"/></Relationships>
</file>

<file path=ppt/charts/_rels/chart21.xml.rels><?xml version="1.0" encoding="UTF-8" standalone="yes"?>
<Relationships xmlns="http://schemas.openxmlformats.org/package/2006/relationships"><Relationship Id="rId2" Type="http://schemas.openxmlformats.org/officeDocument/2006/relationships/oleObject" Target="https://unaids-my.sharepoint.com/personal/rwodzid_unaids_org/Documents/!%20Excel%20T%20E%20M%20P%20L%20A%20T%20E%20S/PMTCT%20gap%20analysis.xlsx" TargetMode="External"/><Relationship Id="rId1" Type="http://schemas.openxmlformats.org/officeDocument/2006/relationships/themeOverride" Target="../theme/themeOverride29.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5.xlsx"/><Relationship Id="rId1" Type="http://schemas.openxmlformats.org/officeDocument/2006/relationships/themeOverride" Target="../theme/themeOverride30.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6.xlsx"/><Relationship Id="rId1" Type="http://schemas.openxmlformats.org/officeDocument/2006/relationships/themeOverride" Target="../theme/themeOverride31.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36.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8.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9.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12.xml"/><Relationship Id="rId4" Type="http://schemas.openxmlformats.org/officeDocument/2006/relationships/package" Target="../embeddings/Microsoft_Excel_Worksheet20.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2.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43.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44.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8.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9.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4.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8.xlsx"/><Relationship Id="rId1" Type="http://schemas.openxmlformats.org/officeDocument/2006/relationships/themeOverride" Target="../theme/themeOverride1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3949450763099"/>
          <c:y val="5.4369444444444442E-2"/>
          <c:w val="0.68620252525252523"/>
          <c:h val="0.64836262626262631"/>
        </c:manualLayout>
      </c:layout>
      <c:lineChart>
        <c:grouping val="standard"/>
        <c:varyColors val="0"/>
        <c:ser>
          <c:idx val="0"/>
          <c:order val="0"/>
          <c:tx>
            <c:strRef>
              <c:f>'Regional overview'!$B$2</c:f>
              <c:strCache>
                <c:ptCount val="1"/>
                <c:pt idx="0">
                  <c:v>People living with HIV</c:v>
                </c:pt>
              </c:strCache>
            </c:strRef>
          </c:tx>
          <c:spPr>
            <a:ln w="38069">
              <a:solidFill>
                <a:srgbClr val="33CCCC"/>
              </a:solidFill>
            </a:ln>
          </c:spPr>
          <c:marker>
            <c:symbol val="none"/>
          </c:marker>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B5-4F53-AEDD-8F20C029455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'Regional overview'!$A$3:$A$23</c:f>
              <c:numCache>
                <c:formatCode>General</c:formatCode>
                <c:ptCount val="21"/>
                <c:pt idx="0">
                  <c:v>2000</c:v>
                </c:pt>
                <c:pt idx="5">
                  <c:v>2005</c:v>
                </c:pt>
                <c:pt idx="10">
                  <c:v>2010</c:v>
                </c:pt>
                <c:pt idx="15">
                  <c:v>2015</c:v>
                </c:pt>
                <c:pt idx="20">
                  <c:v>2020</c:v>
                </c:pt>
              </c:numCache>
            </c:numRef>
          </c:cat>
          <c:val>
            <c:numRef>
              <c:f>'Regional overview'!$B$3:$B$23</c:f>
              <c:numCache>
                <c:formatCode>General</c:formatCode>
                <c:ptCount val="21"/>
                <c:pt idx="0">
                  <c:v>5424311</c:v>
                </c:pt>
                <c:pt idx="1">
                  <c:v>5587893</c:v>
                </c:pt>
                <c:pt idx="2">
                  <c:v>5680007</c:v>
                </c:pt>
                <c:pt idx="3">
                  <c:v>5705686</c:v>
                </c:pt>
                <c:pt idx="4">
                  <c:v>5685377</c:v>
                </c:pt>
                <c:pt idx="5">
                  <c:v>5644850</c:v>
                </c:pt>
                <c:pt idx="6">
                  <c:v>5593799</c:v>
                </c:pt>
                <c:pt idx="7">
                  <c:v>5538723</c:v>
                </c:pt>
                <c:pt idx="8">
                  <c:v>5488481</c:v>
                </c:pt>
                <c:pt idx="9">
                  <c:v>5454003</c:v>
                </c:pt>
                <c:pt idx="10">
                  <c:v>5434846</c:v>
                </c:pt>
                <c:pt idx="11">
                  <c:v>5425161</c:v>
                </c:pt>
                <c:pt idx="12">
                  <c:v>5425595</c:v>
                </c:pt>
                <c:pt idx="13">
                  <c:v>5437050</c:v>
                </c:pt>
                <c:pt idx="14">
                  <c:v>5463163</c:v>
                </c:pt>
                <c:pt idx="15">
                  <c:v>5492335</c:v>
                </c:pt>
                <c:pt idx="16">
                  <c:v>5526107</c:v>
                </c:pt>
                <c:pt idx="17">
                  <c:v>5572535</c:v>
                </c:pt>
                <c:pt idx="18">
                  <c:v>5636592</c:v>
                </c:pt>
                <c:pt idx="19">
                  <c:v>5702807</c:v>
                </c:pt>
                <c:pt idx="20">
                  <c:v>5782913</c:v>
                </c:pt>
              </c:numCache>
            </c:numRef>
          </c:val>
          <c:smooth val="0"/>
          <c:extLst>
            <c:ext xmlns:c16="http://schemas.microsoft.com/office/drawing/2014/chart" uri="{C3380CC4-5D6E-409C-BE32-E72D297353CC}">
              <c16:uniqueId val="{00000001-8BB5-4F53-AEDD-8F20C029455B}"/>
            </c:ext>
          </c:extLst>
        </c:ser>
        <c:ser>
          <c:idx val="5"/>
          <c:order val="1"/>
          <c:tx>
            <c:strRef>
              <c:f>'Regional overview'!$C$2</c:f>
              <c:strCache>
                <c:ptCount val="1"/>
                <c:pt idx="0">
                  <c:v>Women (15+) living with HIV</c:v>
                </c:pt>
              </c:strCache>
            </c:strRef>
          </c:tx>
          <c:spPr>
            <a:ln w="38069">
              <a:solidFill>
                <a:srgbClr val="FFAFFF"/>
              </a:solidFill>
            </a:ln>
          </c:spPr>
          <c:marker>
            <c:symbol val="none"/>
          </c:marker>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B5-4F53-AEDD-8F20C029455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'Regional overview'!$A$3:$A$23</c:f>
              <c:numCache>
                <c:formatCode>General</c:formatCode>
                <c:ptCount val="21"/>
                <c:pt idx="0">
                  <c:v>2000</c:v>
                </c:pt>
                <c:pt idx="5">
                  <c:v>2005</c:v>
                </c:pt>
                <c:pt idx="10">
                  <c:v>2010</c:v>
                </c:pt>
                <c:pt idx="15">
                  <c:v>2015</c:v>
                </c:pt>
                <c:pt idx="20">
                  <c:v>2020</c:v>
                </c:pt>
              </c:numCache>
            </c:numRef>
          </c:cat>
          <c:val>
            <c:numRef>
              <c:f>'Regional overview'!$C$3:$C$23</c:f>
              <c:numCache>
                <c:formatCode>General</c:formatCode>
                <c:ptCount val="21"/>
                <c:pt idx="0">
                  <c:v>1816104</c:v>
                </c:pt>
                <c:pt idx="1">
                  <c:v>1891740</c:v>
                </c:pt>
                <c:pt idx="2">
                  <c:v>1937990</c:v>
                </c:pt>
                <c:pt idx="3">
                  <c:v>1959211</c:v>
                </c:pt>
                <c:pt idx="4">
                  <c:v>1963589</c:v>
                </c:pt>
                <c:pt idx="5">
                  <c:v>1958069</c:v>
                </c:pt>
                <c:pt idx="6">
                  <c:v>1947311</c:v>
                </c:pt>
                <c:pt idx="7">
                  <c:v>1934882</c:v>
                </c:pt>
                <c:pt idx="8">
                  <c:v>1924935</c:v>
                </c:pt>
                <c:pt idx="9">
                  <c:v>1920734</c:v>
                </c:pt>
                <c:pt idx="10">
                  <c:v>1923280</c:v>
                </c:pt>
                <c:pt idx="11">
                  <c:v>1930528</c:v>
                </c:pt>
                <c:pt idx="12">
                  <c:v>1940994</c:v>
                </c:pt>
                <c:pt idx="13">
                  <c:v>1956787</c:v>
                </c:pt>
                <c:pt idx="14">
                  <c:v>1977485</c:v>
                </c:pt>
                <c:pt idx="15">
                  <c:v>1997071</c:v>
                </c:pt>
                <c:pt idx="16">
                  <c:v>2016577</c:v>
                </c:pt>
                <c:pt idx="17">
                  <c:v>2038378</c:v>
                </c:pt>
                <c:pt idx="18">
                  <c:v>2063377</c:v>
                </c:pt>
                <c:pt idx="19">
                  <c:v>2088725</c:v>
                </c:pt>
                <c:pt idx="20">
                  <c:v>2115900</c:v>
                </c:pt>
              </c:numCache>
            </c:numRef>
          </c:val>
          <c:smooth val="0"/>
          <c:extLst>
            <c:ext xmlns:c16="http://schemas.microsoft.com/office/drawing/2014/chart" uri="{C3380CC4-5D6E-409C-BE32-E72D297353CC}">
              <c16:uniqueId val="{00000003-8BB5-4F53-AEDD-8F20C029455B}"/>
            </c:ext>
          </c:extLst>
        </c:ser>
        <c:ser>
          <c:idx val="2"/>
          <c:order val="2"/>
          <c:tx>
            <c:strRef>
              <c:f>'Regional overview'!$D$2</c:f>
              <c:strCache>
                <c:ptCount val="1"/>
                <c:pt idx="0">
                  <c:v>Young people  (15-24) living with HIV</c:v>
                </c:pt>
              </c:strCache>
            </c:strRef>
          </c:tx>
          <c:spPr>
            <a:ln w="38100">
              <a:solidFill>
                <a:srgbClr val="63CDF6"/>
              </a:solidFill>
            </a:ln>
          </c:spPr>
          <c:marker>
            <c:symbol val="none"/>
          </c:marker>
          <c:cat>
            <c:numRef>
              <c:f>'Regional overview'!$A$3:$A$23</c:f>
              <c:numCache>
                <c:formatCode>General</c:formatCode>
                <c:ptCount val="21"/>
                <c:pt idx="0">
                  <c:v>2000</c:v>
                </c:pt>
                <c:pt idx="5">
                  <c:v>2005</c:v>
                </c:pt>
                <c:pt idx="10">
                  <c:v>2010</c:v>
                </c:pt>
                <c:pt idx="15">
                  <c:v>2015</c:v>
                </c:pt>
                <c:pt idx="20">
                  <c:v>2020</c:v>
                </c:pt>
              </c:numCache>
            </c:numRef>
          </c:cat>
          <c:val>
            <c:numRef>
              <c:f>'Regional overview'!$D$3:$D$23</c:f>
              <c:numCache>
                <c:formatCode>General</c:formatCode>
                <c:ptCount val="21"/>
                <c:pt idx="0">
                  <c:v>717440</c:v>
                </c:pt>
                <c:pt idx="1">
                  <c:v>679935</c:v>
                </c:pt>
                <c:pt idx="2">
                  <c:v>642495</c:v>
                </c:pt>
                <c:pt idx="3">
                  <c:v>603249</c:v>
                </c:pt>
                <c:pt idx="4">
                  <c:v>565328</c:v>
                </c:pt>
                <c:pt idx="5">
                  <c:v>533446</c:v>
                </c:pt>
                <c:pt idx="6">
                  <c:v>505149</c:v>
                </c:pt>
                <c:pt idx="7">
                  <c:v>481581</c:v>
                </c:pt>
                <c:pt idx="8">
                  <c:v>461054</c:v>
                </c:pt>
                <c:pt idx="9">
                  <c:v>446828</c:v>
                </c:pt>
                <c:pt idx="10">
                  <c:v>438209</c:v>
                </c:pt>
                <c:pt idx="11">
                  <c:v>432692</c:v>
                </c:pt>
                <c:pt idx="12">
                  <c:v>429447</c:v>
                </c:pt>
                <c:pt idx="13">
                  <c:v>426259</c:v>
                </c:pt>
                <c:pt idx="14">
                  <c:v>422049</c:v>
                </c:pt>
                <c:pt idx="15">
                  <c:v>416460</c:v>
                </c:pt>
                <c:pt idx="16">
                  <c:v>409436</c:v>
                </c:pt>
                <c:pt idx="17">
                  <c:v>401918</c:v>
                </c:pt>
                <c:pt idx="18">
                  <c:v>393864</c:v>
                </c:pt>
                <c:pt idx="19">
                  <c:v>384166</c:v>
                </c:pt>
                <c:pt idx="20">
                  <c:v>374298</c:v>
                </c:pt>
              </c:numCache>
            </c:numRef>
          </c:val>
          <c:smooth val="0"/>
          <c:extLst>
            <c:ext xmlns:c16="http://schemas.microsoft.com/office/drawing/2014/chart" uri="{C3380CC4-5D6E-409C-BE32-E72D297353CC}">
              <c16:uniqueId val="{00000004-8BB5-4F53-AEDD-8F20C029455B}"/>
            </c:ext>
          </c:extLst>
        </c:ser>
        <c:ser>
          <c:idx val="6"/>
          <c:order val="3"/>
          <c:tx>
            <c:strRef>
              <c:f>'Regional overview'!$E$2</c:f>
              <c:strCache>
                <c:ptCount val="1"/>
                <c:pt idx="0">
                  <c:v>Children living with HIV</c:v>
                </c:pt>
              </c:strCache>
            </c:strRef>
          </c:tx>
          <c:spPr>
            <a:ln w="38069">
              <a:solidFill>
                <a:srgbClr val="CDC81E"/>
              </a:solidFill>
            </a:ln>
          </c:spPr>
          <c:marker>
            <c:symbol val="none"/>
          </c:marker>
          <c:cat>
            <c:numRef>
              <c:f>'Regional overview'!$A$3:$A$23</c:f>
              <c:numCache>
                <c:formatCode>General</c:formatCode>
                <c:ptCount val="21"/>
                <c:pt idx="0">
                  <c:v>2000</c:v>
                </c:pt>
                <c:pt idx="5">
                  <c:v>2005</c:v>
                </c:pt>
                <c:pt idx="10">
                  <c:v>2010</c:v>
                </c:pt>
                <c:pt idx="15">
                  <c:v>2015</c:v>
                </c:pt>
                <c:pt idx="20">
                  <c:v>2020</c:v>
                </c:pt>
              </c:numCache>
            </c:numRef>
          </c:cat>
          <c:val>
            <c:numRef>
              <c:f>'Regional overview'!$E$3:$E$23</c:f>
              <c:numCache>
                <c:formatCode>General</c:formatCode>
                <c:ptCount val="21"/>
                <c:pt idx="0">
                  <c:v>175039</c:v>
                </c:pt>
                <c:pt idx="1">
                  <c:v>187223</c:v>
                </c:pt>
                <c:pt idx="2">
                  <c:v>197200</c:v>
                </c:pt>
                <c:pt idx="3">
                  <c:v>204558</c:v>
                </c:pt>
                <c:pt idx="4">
                  <c:v>209619</c:v>
                </c:pt>
                <c:pt idx="5">
                  <c:v>211285</c:v>
                </c:pt>
                <c:pt idx="6">
                  <c:v>210594</c:v>
                </c:pt>
                <c:pt idx="7">
                  <c:v>207363</c:v>
                </c:pt>
                <c:pt idx="8">
                  <c:v>202196</c:v>
                </c:pt>
                <c:pt idx="9">
                  <c:v>195782</c:v>
                </c:pt>
                <c:pt idx="10">
                  <c:v>188463</c:v>
                </c:pt>
                <c:pt idx="11">
                  <c:v>180306</c:v>
                </c:pt>
                <c:pt idx="12">
                  <c:v>171071</c:v>
                </c:pt>
                <c:pt idx="13">
                  <c:v>161651</c:v>
                </c:pt>
                <c:pt idx="14">
                  <c:v>152947</c:v>
                </c:pt>
                <c:pt idx="15">
                  <c:v>145595</c:v>
                </c:pt>
                <c:pt idx="16">
                  <c:v>138956</c:v>
                </c:pt>
                <c:pt idx="17">
                  <c:v>133338</c:v>
                </c:pt>
                <c:pt idx="18">
                  <c:v>128245</c:v>
                </c:pt>
                <c:pt idx="19">
                  <c:v>123957</c:v>
                </c:pt>
                <c:pt idx="20">
                  <c:v>120641</c:v>
                </c:pt>
              </c:numCache>
            </c:numRef>
          </c:val>
          <c:smooth val="0"/>
          <c:extLst>
            <c:ext xmlns:c16="http://schemas.microsoft.com/office/drawing/2014/chart" uri="{C3380CC4-5D6E-409C-BE32-E72D297353CC}">
              <c16:uniqueId val="{00000005-8BB5-4F53-AEDD-8F20C029455B}"/>
            </c:ext>
          </c:extLst>
        </c:ser>
        <c:ser>
          <c:idx val="1"/>
          <c:order val="4"/>
          <c:tx>
            <c:strRef>
              <c:f>'Regional overview'!$F$2</c:f>
              <c:strCache>
                <c:ptCount val="1"/>
                <c:pt idx="0">
                  <c:v>New HIV infections</c:v>
                </c:pt>
              </c:strCache>
            </c:strRef>
          </c:tx>
          <c:spPr>
            <a:ln w="38100">
              <a:solidFill>
                <a:srgbClr val="FF5050"/>
              </a:solidFill>
              <a:prstDash val="solid"/>
            </a:ln>
          </c:spPr>
          <c:marker>
            <c:symbol val="none"/>
          </c:marker>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B5-4F53-AEDD-8F20C029455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'Regional overview'!$A$3:$A$23</c:f>
              <c:numCache>
                <c:formatCode>General</c:formatCode>
                <c:ptCount val="21"/>
                <c:pt idx="0">
                  <c:v>2000</c:v>
                </c:pt>
                <c:pt idx="5">
                  <c:v>2005</c:v>
                </c:pt>
                <c:pt idx="10">
                  <c:v>2010</c:v>
                </c:pt>
                <c:pt idx="15">
                  <c:v>2015</c:v>
                </c:pt>
                <c:pt idx="20">
                  <c:v>2020</c:v>
                </c:pt>
              </c:numCache>
            </c:numRef>
          </c:cat>
          <c:val>
            <c:numRef>
              <c:f>'Regional overview'!$F$3:$F$23</c:f>
              <c:numCache>
                <c:formatCode>General</c:formatCode>
                <c:ptCount val="21"/>
                <c:pt idx="0">
                  <c:v>564805</c:v>
                </c:pt>
                <c:pt idx="1">
                  <c:v>505216</c:v>
                </c:pt>
                <c:pt idx="2">
                  <c:v>467611</c:v>
                </c:pt>
                <c:pt idx="3">
                  <c:v>428270</c:v>
                </c:pt>
                <c:pt idx="4">
                  <c:v>402058</c:v>
                </c:pt>
                <c:pt idx="5">
                  <c:v>386970</c:v>
                </c:pt>
                <c:pt idx="6">
                  <c:v>365024</c:v>
                </c:pt>
                <c:pt idx="7">
                  <c:v>347937</c:v>
                </c:pt>
                <c:pt idx="8">
                  <c:v>327153</c:v>
                </c:pt>
                <c:pt idx="9">
                  <c:v>315860</c:v>
                </c:pt>
                <c:pt idx="10">
                  <c:v>308037</c:v>
                </c:pt>
                <c:pt idx="11">
                  <c:v>299459</c:v>
                </c:pt>
                <c:pt idx="12">
                  <c:v>292725</c:v>
                </c:pt>
                <c:pt idx="13">
                  <c:v>285333</c:v>
                </c:pt>
                <c:pt idx="14">
                  <c:v>278245</c:v>
                </c:pt>
                <c:pt idx="15">
                  <c:v>272234</c:v>
                </c:pt>
                <c:pt idx="16">
                  <c:v>264348</c:v>
                </c:pt>
                <c:pt idx="17">
                  <c:v>257151</c:v>
                </c:pt>
                <c:pt idx="18">
                  <c:v>251427</c:v>
                </c:pt>
                <c:pt idx="19">
                  <c:v>245434</c:v>
                </c:pt>
                <c:pt idx="20">
                  <c:v>243331</c:v>
                </c:pt>
              </c:numCache>
            </c:numRef>
          </c:val>
          <c:smooth val="0"/>
          <c:extLst>
            <c:ext xmlns:c16="http://schemas.microsoft.com/office/drawing/2014/chart" uri="{C3380CC4-5D6E-409C-BE32-E72D297353CC}">
              <c16:uniqueId val="{00000007-8BB5-4F53-AEDD-8F20C029455B}"/>
            </c:ext>
          </c:extLst>
        </c:ser>
        <c:ser>
          <c:idx val="3"/>
          <c:order val="5"/>
          <c:tx>
            <c:strRef>
              <c:f>'Regional overview'!$G$2</c:f>
              <c:strCache>
                <c:ptCount val="1"/>
                <c:pt idx="0">
                  <c:v>AIDS-related deaths</c:v>
                </c:pt>
              </c:strCache>
            </c:strRef>
          </c:tx>
          <c:spPr>
            <a:ln w="38069">
              <a:solidFill>
                <a:sysClr val="windowText" lastClr="000000">
                  <a:lumMod val="50000"/>
                  <a:lumOff val="50000"/>
                </a:sysClr>
              </a:solidFill>
            </a:ln>
          </c:spPr>
          <c:marker>
            <c:symbol val="none"/>
          </c:marker>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B5-4F53-AEDD-8F20C029455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'Regional overview'!$A$3:$A$23</c:f>
              <c:numCache>
                <c:formatCode>General</c:formatCode>
                <c:ptCount val="21"/>
                <c:pt idx="0">
                  <c:v>2000</c:v>
                </c:pt>
                <c:pt idx="5">
                  <c:v>2005</c:v>
                </c:pt>
                <c:pt idx="10">
                  <c:v>2010</c:v>
                </c:pt>
                <c:pt idx="15">
                  <c:v>2015</c:v>
                </c:pt>
                <c:pt idx="20">
                  <c:v>2020</c:v>
                </c:pt>
              </c:numCache>
            </c:numRef>
          </c:cat>
          <c:val>
            <c:numRef>
              <c:f>'Regional overview'!$G$3:$G$23</c:f>
              <c:numCache>
                <c:formatCode>General</c:formatCode>
                <c:ptCount val="21"/>
                <c:pt idx="0">
                  <c:v>280487</c:v>
                </c:pt>
                <c:pt idx="1">
                  <c:v>316495</c:v>
                </c:pt>
                <c:pt idx="2">
                  <c:v>348220</c:v>
                </c:pt>
                <c:pt idx="3">
                  <c:v>373574</c:v>
                </c:pt>
                <c:pt idx="4">
                  <c:v>392521</c:v>
                </c:pt>
                <c:pt idx="5">
                  <c:v>397830</c:v>
                </c:pt>
                <c:pt idx="6">
                  <c:v>386824</c:v>
                </c:pt>
                <c:pt idx="7">
                  <c:v>374271</c:v>
                </c:pt>
                <c:pt idx="8">
                  <c:v>349040</c:v>
                </c:pt>
                <c:pt idx="9">
                  <c:v>321986</c:v>
                </c:pt>
                <c:pt idx="10">
                  <c:v>298434</c:v>
                </c:pt>
                <c:pt idx="11">
                  <c:v>279961</c:v>
                </c:pt>
                <c:pt idx="12">
                  <c:v>262823</c:v>
                </c:pt>
                <c:pt idx="13">
                  <c:v>244347</c:v>
                </c:pt>
                <c:pt idx="14">
                  <c:v>222673</c:v>
                </c:pt>
                <c:pt idx="15">
                  <c:v>213748</c:v>
                </c:pt>
                <c:pt idx="16">
                  <c:v>201348</c:v>
                </c:pt>
                <c:pt idx="17">
                  <c:v>181382</c:v>
                </c:pt>
                <c:pt idx="18">
                  <c:v>157674</c:v>
                </c:pt>
                <c:pt idx="19">
                  <c:v>148839</c:v>
                </c:pt>
                <c:pt idx="20">
                  <c:v>131955</c:v>
                </c:pt>
              </c:numCache>
            </c:numRef>
          </c:val>
          <c:smooth val="0"/>
          <c:extLst>
            <c:ext xmlns:c16="http://schemas.microsoft.com/office/drawing/2014/chart" uri="{C3380CC4-5D6E-409C-BE32-E72D297353CC}">
              <c16:uniqueId val="{00000009-8BB5-4F53-AEDD-8F20C029455B}"/>
            </c:ext>
          </c:extLst>
        </c:ser>
        <c:dLbls>
          <c:showLegendKey val="0"/>
          <c:showVal val="0"/>
          <c:showCatName val="0"/>
          <c:showSerName val="0"/>
          <c:showPercent val="0"/>
          <c:showBubbleSize val="0"/>
        </c:dLbls>
        <c:smooth val="0"/>
        <c:axId val="327834240"/>
        <c:axId val="327987584"/>
      </c:lineChart>
      <c:catAx>
        <c:axId val="327834240"/>
        <c:scaling>
          <c:orientation val="minMax"/>
        </c:scaling>
        <c:delete val="0"/>
        <c:axPos val="b"/>
        <c:numFmt formatCode="General" sourceLinked="0"/>
        <c:majorTickMark val="out"/>
        <c:minorTickMark val="none"/>
        <c:tickLblPos val="nextTo"/>
        <c:txPr>
          <a:bodyPr rot="0" vert="horz"/>
          <a:lstStyle/>
          <a:p>
            <a:pPr>
              <a:defRPr sz="1200"/>
            </a:pPr>
            <a:endParaRPr lang="en-US"/>
          </a:p>
        </c:txPr>
        <c:crossAx val="327987584"/>
        <c:crosses val="autoZero"/>
        <c:auto val="1"/>
        <c:lblAlgn val="ctr"/>
        <c:lblOffset val="100"/>
        <c:noMultiLvlLbl val="0"/>
      </c:catAx>
      <c:valAx>
        <c:axId val="327987584"/>
        <c:scaling>
          <c:orientation val="minMax"/>
        </c:scaling>
        <c:delete val="0"/>
        <c:axPos val="l"/>
        <c:title>
          <c:tx>
            <c:rich>
              <a:bodyPr/>
              <a:lstStyle/>
              <a:p>
                <a:pPr>
                  <a:defRPr sz="1200" b="1" i="0" u="none" strike="noStrike" baseline="0">
                    <a:solidFill>
                      <a:srgbClr val="000000"/>
                    </a:solidFill>
                    <a:latin typeface="Arial"/>
                    <a:ea typeface="Arial"/>
                    <a:cs typeface="Arial"/>
                  </a:defRPr>
                </a:pPr>
                <a:r>
                  <a:rPr lang="en-GB" sz="1200"/>
                  <a:t>Number (estimate)</a:t>
                </a:r>
              </a:p>
            </c:rich>
          </c:tx>
          <c:layout>
            <c:manualLayout>
              <c:xMode val="edge"/>
              <c:yMode val="edge"/>
              <c:x val="0"/>
              <c:y val="3.82491335869838E-2"/>
            </c:manualLayout>
          </c:layout>
          <c:overlay val="0"/>
        </c:title>
        <c:numFmt formatCode="#,##0" sourceLinked="0"/>
        <c:majorTickMark val="out"/>
        <c:minorTickMark val="none"/>
        <c:tickLblPos val="nextTo"/>
        <c:txPr>
          <a:bodyPr/>
          <a:lstStyle/>
          <a:p>
            <a:pPr>
              <a:defRPr sz="1200"/>
            </a:pPr>
            <a:endParaRPr lang="en-US"/>
          </a:p>
        </c:txPr>
        <c:crossAx val="327834240"/>
        <c:crosses val="autoZero"/>
        <c:crossBetween val="between"/>
      </c:valAx>
      <c:spPr>
        <a:noFill/>
        <a:ln w="25379">
          <a:noFill/>
        </a:ln>
      </c:spPr>
    </c:plotArea>
    <c:legend>
      <c:legendPos val="b"/>
      <c:layout>
        <c:manualLayout>
          <c:xMode val="edge"/>
          <c:yMode val="edge"/>
          <c:x val="8.226767676767676E-3"/>
          <c:y val="0.81382516339869282"/>
          <c:w val="0.99177326871755811"/>
          <c:h val="0.18617488354150272"/>
        </c:manualLayout>
      </c:layout>
      <c:overlay val="0"/>
      <c:txPr>
        <a:bodyPr/>
        <a:lstStyle/>
        <a:p>
          <a:pPr>
            <a:defRPr sz="1199"/>
          </a:pPr>
          <a:endParaRPr lang="en-US"/>
        </a:p>
      </c:txPr>
    </c:legend>
    <c:plotVisOnly val="1"/>
    <c:dispBlanksAs val="gap"/>
    <c:showDLblsOverMax val="0"/>
  </c:chart>
  <c:spPr>
    <a:ln>
      <a:noFill/>
    </a:ln>
  </c:spPr>
  <c:txPr>
    <a:bodyPr/>
    <a:lstStyle/>
    <a:p>
      <a:pPr>
        <a:defRPr sz="1399"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409915079182928E-2"/>
          <c:y val="4.2969666499078261E-2"/>
          <c:w val="0.91533970877005078"/>
          <c:h val="0.5416192017208854"/>
        </c:manualLayout>
      </c:layout>
      <c:barChart>
        <c:barDir val="col"/>
        <c:grouping val="percentStacked"/>
        <c:varyColors val="0"/>
        <c:ser>
          <c:idx val="0"/>
          <c:order val="0"/>
          <c:tx>
            <c:strRef>
              <c:f>'ART coverage_children'!$B$3</c:f>
              <c:strCache>
                <c:ptCount val="1"/>
                <c:pt idx="0">
                  <c:v>ART coverage</c:v>
                </c:pt>
              </c:strCache>
            </c:strRef>
          </c:tx>
          <c:spPr>
            <a:solidFill>
              <a:srgbClr val="33CCCC"/>
            </a:solidFill>
          </c:spPr>
          <c:invertIfNegative val="0"/>
          <c:dPt>
            <c:idx val="10"/>
            <c:invertIfNegative val="0"/>
            <c:bubble3D val="0"/>
            <c:extLst>
              <c:ext xmlns:c16="http://schemas.microsoft.com/office/drawing/2014/chart" uri="{C3380CC4-5D6E-409C-BE32-E72D297353CC}">
                <c16:uniqueId val="{00000000-56C2-43DE-B665-0425CA303E69}"/>
              </c:ext>
            </c:extLst>
          </c:dPt>
          <c:dPt>
            <c:idx val="11"/>
            <c:invertIfNegative val="0"/>
            <c:bubble3D val="0"/>
            <c:spPr>
              <a:pattFill prst="dkUpDiag">
                <a:fgClr>
                  <a:srgbClr val="F26B73"/>
                </a:fgClr>
                <a:bgClr>
                  <a:sysClr val="window" lastClr="FFFFFF"/>
                </a:bgClr>
              </a:pattFill>
            </c:spPr>
            <c:extLst>
              <c:ext xmlns:c16="http://schemas.microsoft.com/office/drawing/2014/chart" uri="{C3380CC4-5D6E-409C-BE32-E72D297353CC}">
                <c16:uniqueId val="{00000002-56C2-43DE-B665-0425CA303E69}"/>
              </c:ext>
            </c:extLst>
          </c:dPt>
          <c:dPt>
            <c:idx val="12"/>
            <c:invertIfNegative val="0"/>
            <c:bubble3D val="0"/>
            <c:spPr>
              <a:pattFill prst="dkUpDiag">
                <a:fgClr>
                  <a:srgbClr val="F26B73"/>
                </a:fgClr>
                <a:bgClr>
                  <a:sysClr val="window" lastClr="FFFFFF"/>
                </a:bgClr>
              </a:pattFill>
            </c:spPr>
            <c:extLst>
              <c:ext xmlns:c16="http://schemas.microsoft.com/office/drawing/2014/chart" uri="{C3380CC4-5D6E-409C-BE32-E72D297353CC}">
                <c16:uniqueId val="{00000004-56C2-43DE-B665-0425CA303E69}"/>
              </c:ext>
            </c:extLst>
          </c:dPt>
          <c:dPt>
            <c:idx val="13"/>
            <c:invertIfNegative val="0"/>
            <c:bubble3D val="0"/>
            <c:spPr>
              <a:pattFill prst="wdUpDiag">
                <a:fgClr>
                  <a:srgbClr val="F26B73"/>
                </a:fgClr>
                <a:bgClr>
                  <a:sysClr val="window" lastClr="FFFFFF"/>
                </a:bgClr>
              </a:pattFill>
            </c:spPr>
            <c:extLst>
              <c:ext xmlns:c16="http://schemas.microsoft.com/office/drawing/2014/chart" uri="{C3380CC4-5D6E-409C-BE32-E72D297353CC}">
                <c16:uniqueId val="{00000006-56C2-43DE-B665-0425CA303E69}"/>
              </c:ext>
            </c:extLst>
          </c:dPt>
          <c:dPt>
            <c:idx val="15"/>
            <c:invertIfNegative val="0"/>
            <c:bubble3D val="0"/>
            <c:spPr>
              <a:pattFill prst="dkUpDiag">
                <a:fgClr>
                  <a:srgbClr val="33CCCC"/>
                </a:fgClr>
                <a:bgClr>
                  <a:schemeClr val="bg1"/>
                </a:bgClr>
              </a:pattFill>
            </c:spPr>
            <c:extLst>
              <c:ext xmlns:c16="http://schemas.microsoft.com/office/drawing/2014/chart" uri="{C3380CC4-5D6E-409C-BE32-E72D297353CC}">
                <c16:uniqueId val="{00000008-56C2-43DE-B665-0425CA303E69}"/>
              </c:ext>
            </c:extLst>
          </c:dPt>
          <c:dPt>
            <c:idx val="16"/>
            <c:invertIfNegative val="0"/>
            <c:bubble3D val="0"/>
            <c:spPr>
              <a:pattFill prst="pct60">
                <a:fgClr>
                  <a:srgbClr val="FF9966"/>
                </a:fgClr>
                <a:bgClr>
                  <a:schemeClr val="bg1"/>
                </a:bgClr>
              </a:pattFill>
            </c:spPr>
            <c:extLst>
              <c:ext xmlns:c16="http://schemas.microsoft.com/office/drawing/2014/chart" uri="{C3380CC4-5D6E-409C-BE32-E72D297353CC}">
                <c16:uniqueId val="{0000000A-56C2-43DE-B665-0425CA303E69}"/>
              </c:ext>
            </c:extLst>
          </c:dPt>
          <c:dLbls>
            <c:dLbl>
              <c:idx val="9"/>
              <c:tx>
                <c:rich>
                  <a:bodyPr/>
                  <a:lstStyle/>
                  <a:p>
                    <a:r>
                      <a:rPr lang="en-US"/>
                      <a:t>&gt;95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312-44E0-A32B-A545E9AE9039}"/>
                </c:ext>
              </c:extLst>
            </c:dLbl>
            <c:dLbl>
              <c:idx val="10"/>
              <c:tx>
                <c:rich>
                  <a:bodyPr/>
                  <a:lstStyle/>
                  <a:p>
                    <a:r>
                      <a:rPr lang="en-US" dirty="0"/>
                      <a:t>&gt;95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6C2-43DE-B665-0425CA303E6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coverage_children'!$A$4:$A$15</c:f>
              <c:strCache>
                <c:ptCount val="12"/>
                <c:pt idx="0">
                  <c:v>Afghanistan</c:v>
                </c:pt>
                <c:pt idx="1">
                  <c:v>Philippines</c:v>
                </c:pt>
                <c:pt idx="2">
                  <c:v>Indonesia</c:v>
                </c:pt>
                <c:pt idx="3">
                  <c:v>Pakistan</c:v>
                </c:pt>
                <c:pt idx="4">
                  <c:v>Lao PDR</c:v>
                </c:pt>
                <c:pt idx="5">
                  <c:v>Cambodia</c:v>
                </c:pt>
                <c:pt idx="6">
                  <c:v>Iran</c:v>
                </c:pt>
                <c:pt idx="7">
                  <c:v>Thailand</c:v>
                </c:pt>
                <c:pt idx="8">
                  <c:v>Malaysia</c:v>
                </c:pt>
                <c:pt idx="9">
                  <c:v>Viet Nam</c:v>
                </c:pt>
                <c:pt idx="10">
                  <c:v>Nepal</c:v>
                </c:pt>
                <c:pt idx="11">
                  <c:v>Asia and the Pacific</c:v>
                </c:pt>
              </c:strCache>
            </c:strRef>
          </c:cat>
          <c:val>
            <c:numRef>
              <c:f>'ART coverage_children'!$B$4:$B$15</c:f>
              <c:numCache>
                <c:formatCode>General</c:formatCode>
                <c:ptCount val="12"/>
                <c:pt idx="0">
                  <c:v>11</c:v>
                </c:pt>
                <c:pt idx="1">
                  <c:v>21</c:v>
                </c:pt>
                <c:pt idx="2">
                  <c:v>27</c:v>
                </c:pt>
                <c:pt idx="3">
                  <c:v>43</c:v>
                </c:pt>
                <c:pt idx="4">
                  <c:v>57</c:v>
                </c:pt>
                <c:pt idx="5">
                  <c:v>60</c:v>
                </c:pt>
                <c:pt idx="6">
                  <c:v>64</c:v>
                </c:pt>
                <c:pt idx="7">
                  <c:v>76</c:v>
                </c:pt>
                <c:pt idx="8">
                  <c:v>80</c:v>
                </c:pt>
                <c:pt idx="9">
                  <c:v>96</c:v>
                </c:pt>
                <c:pt idx="10">
                  <c:v>96</c:v>
                </c:pt>
                <c:pt idx="11">
                  <c:v>81</c:v>
                </c:pt>
              </c:numCache>
            </c:numRef>
          </c:val>
          <c:extLst>
            <c:ext xmlns:c16="http://schemas.microsoft.com/office/drawing/2014/chart" uri="{C3380CC4-5D6E-409C-BE32-E72D297353CC}">
              <c16:uniqueId val="{0000000D-56C2-43DE-B665-0425CA303E69}"/>
            </c:ext>
          </c:extLst>
        </c:ser>
        <c:ser>
          <c:idx val="1"/>
          <c:order val="1"/>
          <c:tx>
            <c:strRef>
              <c:f>'ART coverage_children'!$C$3</c:f>
              <c:strCache>
                <c:ptCount val="1"/>
                <c:pt idx="0">
                  <c:v>Treatment Gap</c:v>
                </c:pt>
              </c:strCache>
            </c:strRef>
          </c:tx>
          <c:spPr>
            <a:solidFill>
              <a:schemeClr val="bg1">
                <a:lumMod val="65000"/>
              </a:schemeClr>
            </a:solidFill>
          </c:spPr>
          <c:invertIfNegative val="0"/>
          <c:cat>
            <c:strRef>
              <c:f>'ART coverage_children'!$A$4:$A$15</c:f>
              <c:strCache>
                <c:ptCount val="12"/>
                <c:pt idx="0">
                  <c:v>Afghanistan</c:v>
                </c:pt>
                <c:pt idx="1">
                  <c:v>Philippines</c:v>
                </c:pt>
                <c:pt idx="2">
                  <c:v>Indonesia</c:v>
                </c:pt>
                <c:pt idx="3">
                  <c:v>Pakistan</c:v>
                </c:pt>
                <c:pt idx="4">
                  <c:v>Lao PDR</c:v>
                </c:pt>
                <c:pt idx="5">
                  <c:v>Cambodia</c:v>
                </c:pt>
                <c:pt idx="6">
                  <c:v>Iran</c:v>
                </c:pt>
                <c:pt idx="7">
                  <c:v>Thailand</c:v>
                </c:pt>
                <c:pt idx="8">
                  <c:v>Malaysia</c:v>
                </c:pt>
                <c:pt idx="9">
                  <c:v>Viet Nam</c:v>
                </c:pt>
                <c:pt idx="10">
                  <c:v>Nepal</c:v>
                </c:pt>
                <c:pt idx="11">
                  <c:v>Asia and the Pacific</c:v>
                </c:pt>
              </c:strCache>
            </c:strRef>
          </c:cat>
          <c:val>
            <c:numRef>
              <c:f>'ART coverage_children'!$C$4:$C$15</c:f>
              <c:numCache>
                <c:formatCode>General</c:formatCode>
                <c:ptCount val="12"/>
                <c:pt idx="0">
                  <c:v>89</c:v>
                </c:pt>
                <c:pt idx="1">
                  <c:v>79</c:v>
                </c:pt>
                <c:pt idx="2">
                  <c:v>73</c:v>
                </c:pt>
                <c:pt idx="3">
                  <c:v>57</c:v>
                </c:pt>
                <c:pt idx="4">
                  <c:v>43</c:v>
                </c:pt>
                <c:pt idx="5">
                  <c:v>40</c:v>
                </c:pt>
                <c:pt idx="6">
                  <c:v>36</c:v>
                </c:pt>
                <c:pt idx="7">
                  <c:v>24</c:v>
                </c:pt>
                <c:pt idx="8">
                  <c:v>20</c:v>
                </c:pt>
                <c:pt idx="9">
                  <c:v>4</c:v>
                </c:pt>
                <c:pt idx="10">
                  <c:v>4</c:v>
                </c:pt>
                <c:pt idx="11">
                  <c:v>19</c:v>
                </c:pt>
              </c:numCache>
            </c:numRef>
          </c:val>
          <c:extLst>
            <c:ext xmlns:c16="http://schemas.microsoft.com/office/drawing/2014/chart" uri="{C3380CC4-5D6E-409C-BE32-E72D297353CC}">
              <c16:uniqueId val="{0000000E-56C2-43DE-B665-0425CA303E69}"/>
            </c:ext>
          </c:extLst>
        </c:ser>
        <c:dLbls>
          <c:showLegendKey val="0"/>
          <c:showVal val="0"/>
          <c:showCatName val="0"/>
          <c:showSerName val="0"/>
          <c:showPercent val="0"/>
          <c:showBubbleSize val="0"/>
        </c:dLbls>
        <c:gapWidth val="50"/>
        <c:overlap val="100"/>
        <c:axId val="342416000"/>
        <c:axId val="343533824"/>
      </c:barChart>
      <c:catAx>
        <c:axId val="342416000"/>
        <c:scaling>
          <c:orientation val="minMax"/>
        </c:scaling>
        <c:delete val="0"/>
        <c:axPos val="b"/>
        <c:numFmt formatCode="General" sourceLinked="0"/>
        <c:majorTickMark val="out"/>
        <c:minorTickMark val="none"/>
        <c:tickLblPos val="nextTo"/>
        <c:txPr>
          <a:bodyPr/>
          <a:lstStyle/>
          <a:p>
            <a:pPr>
              <a:defRPr sz="1400"/>
            </a:pPr>
            <a:endParaRPr lang="en-US"/>
          </a:p>
        </c:txPr>
        <c:crossAx val="343533824"/>
        <c:crosses val="autoZero"/>
        <c:auto val="1"/>
        <c:lblAlgn val="ctr"/>
        <c:lblOffset val="100"/>
        <c:noMultiLvlLbl val="0"/>
      </c:catAx>
      <c:valAx>
        <c:axId val="343533824"/>
        <c:scaling>
          <c:orientation val="minMax"/>
          <c:max val="1"/>
          <c:min val="0"/>
        </c:scaling>
        <c:delete val="0"/>
        <c:axPos val="l"/>
        <c:majorGridlines>
          <c:spPr>
            <a:ln>
              <a:solidFill>
                <a:srgbClr val="9AE8E6"/>
              </a:solidFill>
              <a:prstDash val="sysDash"/>
            </a:ln>
          </c:spPr>
        </c:majorGridlines>
        <c:numFmt formatCode="0%" sourceLinked="1"/>
        <c:majorTickMark val="none"/>
        <c:minorTickMark val="none"/>
        <c:tickLblPos val="nextTo"/>
        <c:spPr>
          <a:ln>
            <a:noFill/>
          </a:ln>
        </c:spPr>
        <c:crossAx val="342416000"/>
        <c:crosses val="autoZero"/>
        <c:crossBetween val="between"/>
        <c:majorUnit val="0.2"/>
      </c:valAx>
    </c:plotArea>
    <c:legend>
      <c:legendPos val="b"/>
      <c:layout>
        <c:manualLayout>
          <c:xMode val="edge"/>
          <c:yMode val="edge"/>
          <c:x val="5.1533820951188462E-2"/>
          <c:y val="0.9023523739373861"/>
          <c:w val="0.39536521585519702"/>
          <c:h val="6.8692636442027485E-2"/>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52608228935922"/>
          <c:y val="4.3873015873015876E-2"/>
          <c:w val="0.8353722628643051"/>
          <c:h val="0.71779802524684411"/>
        </c:manualLayout>
      </c:layout>
      <c:barChart>
        <c:barDir val="col"/>
        <c:grouping val="clustered"/>
        <c:varyColors val="0"/>
        <c:ser>
          <c:idx val="0"/>
          <c:order val="0"/>
          <c:tx>
            <c:strRef>
              <c:f>FSW!$D$3</c:f>
              <c:strCache>
                <c:ptCount val="1"/>
                <c:pt idx="0">
                  <c:v>FSW</c:v>
                </c:pt>
              </c:strCache>
            </c:strRef>
          </c:tx>
          <c:spPr>
            <a:solidFill>
              <a:srgbClr val="F26B73"/>
            </a:solidFill>
          </c:spPr>
          <c:invertIfNegative val="0"/>
          <c:cat>
            <c:strRef>
              <c:f>FSW!$C$4:$C$6</c:f>
              <c:strCache>
                <c:ptCount val="3"/>
                <c:pt idx="0">
                  <c:v>Myanmar</c:v>
                </c:pt>
                <c:pt idx="1">
                  <c:v>Pakistan</c:v>
                </c:pt>
                <c:pt idx="2">
                  <c:v>Viet Nam</c:v>
                </c:pt>
              </c:strCache>
            </c:strRef>
          </c:cat>
          <c:val>
            <c:numRef>
              <c:f>FSW!$D$4:$D$6</c:f>
              <c:numCache>
                <c:formatCode>General</c:formatCode>
                <c:ptCount val="3"/>
                <c:pt idx="0">
                  <c:v>28.7</c:v>
                </c:pt>
                <c:pt idx="1">
                  <c:v>0.7</c:v>
                </c:pt>
                <c:pt idx="2">
                  <c:v>1.9</c:v>
                </c:pt>
              </c:numCache>
            </c:numRef>
          </c:val>
          <c:extLst>
            <c:ext xmlns:c16="http://schemas.microsoft.com/office/drawing/2014/chart" uri="{C3380CC4-5D6E-409C-BE32-E72D297353CC}">
              <c16:uniqueId val="{00000000-1EB6-4692-9FFC-77DC73FD6DBE}"/>
            </c:ext>
          </c:extLst>
        </c:ser>
        <c:ser>
          <c:idx val="1"/>
          <c:order val="1"/>
          <c:tx>
            <c:strRef>
              <c:f>FSW!$E$3</c:f>
              <c:strCache>
                <c:ptCount val="1"/>
                <c:pt idx="0">
                  <c:v>Female PLHIV</c:v>
                </c:pt>
              </c:strCache>
            </c:strRef>
          </c:tx>
          <c:spPr>
            <a:solidFill>
              <a:srgbClr val="0CBCC1"/>
            </a:solidFill>
          </c:spPr>
          <c:invertIfNegative val="0"/>
          <c:cat>
            <c:strRef>
              <c:f>FSW!$C$4:$C$6</c:f>
              <c:strCache>
                <c:ptCount val="3"/>
                <c:pt idx="0">
                  <c:v>Myanmar</c:v>
                </c:pt>
                <c:pt idx="1">
                  <c:v>Pakistan</c:v>
                </c:pt>
                <c:pt idx="2">
                  <c:v>Viet Nam</c:v>
                </c:pt>
              </c:strCache>
            </c:strRef>
          </c:cat>
          <c:val>
            <c:numRef>
              <c:f>FSW!$E$4:$E$6</c:f>
              <c:numCache>
                <c:formatCode>General</c:formatCode>
                <c:ptCount val="3"/>
                <c:pt idx="0">
                  <c:v>50</c:v>
                </c:pt>
                <c:pt idx="1">
                  <c:v>8</c:v>
                </c:pt>
                <c:pt idx="2">
                  <c:v>45</c:v>
                </c:pt>
              </c:numCache>
            </c:numRef>
          </c:val>
          <c:extLst>
            <c:ext xmlns:c16="http://schemas.microsoft.com/office/drawing/2014/chart" uri="{C3380CC4-5D6E-409C-BE32-E72D297353CC}">
              <c16:uniqueId val="{00000001-1EB6-4692-9FFC-77DC73FD6DBE}"/>
            </c:ext>
          </c:extLst>
        </c:ser>
        <c:dLbls>
          <c:showLegendKey val="0"/>
          <c:showVal val="0"/>
          <c:showCatName val="0"/>
          <c:showSerName val="0"/>
          <c:showPercent val="0"/>
          <c:showBubbleSize val="0"/>
        </c:dLbls>
        <c:gapWidth val="150"/>
        <c:overlap val="-15"/>
        <c:axId val="289251712"/>
        <c:axId val="289253248"/>
      </c:barChart>
      <c:scatterChart>
        <c:scatterStyle val="smoothMarker"/>
        <c:varyColors val="0"/>
        <c:ser>
          <c:idx val="2"/>
          <c:order val="2"/>
          <c:tx>
            <c:strRef>
              <c:f>FSW!$T$10</c:f>
              <c:strCache>
                <c:ptCount val="1"/>
                <c:pt idx="0">
                  <c:v>Threshold</c:v>
                </c:pt>
              </c:strCache>
            </c:strRef>
          </c:tx>
          <c:spPr>
            <a:ln w="25400">
              <a:solidFill>
                <a:srgbClr val="FF0000"/>
              </a:solidFill>
              <a:prstDash val="sysDot"/>
            </a:ln>
          </c:spPr>
          <c:marker>
            <c:symbol val="none"/>
          </c:marker>
          <c:xVal>
            <c:strRef>
              <c:f>FSW!$C$4:$C$6</c:f>
              <c:strCache>
                <c:ptCount val="3"/>
                <c:pt idx="0">
                  <c:v>Myanmar</c:v>
                </c:pt>
                <c:pt idx="1">
                  <c:v>Pakistan</c:v>
                </c:pt>
                <c:pt idx="2">
                  <c:v>Viet Nam</c:v>
                </c:pt>
              </c:strCache>
            </c:strRef>
          </c:xVal>
          <c:yVal>
            <c:numRef>
              <c:f>FSW!$T$11:$T$12</c:f>
              <c:numCache>
                <c:formatCode>General</c:formatCode>
                <c:ptCount val="2"/>
                <c:pt idx="0">
                  <c:v>81</c:v>
                </c:pt>
                <c:pt idx="1">
                  <c:v>81</c:v>
                </c:pt>
              </c:numCache>
            </c:numRef>
          </c:yVal>
          <c:smooth val="1"/>
          <c:extLst>
            <c:ext xmlns:c16="http://schemas.microsoft.com/office/drawing/2014/chart" uri="{C3380CC4-5D6E-409C-BE32-E72D297353CC}">
              <c16:uniqueId val="{00000002-1EB6-4692-9FFC-77DC73FD6DBE}"/>
            </c:ext>
          </c:extLst>
        </c:ser>
        <c:dLbls>
          <c:showLegendKey val="0"/>
          <c:showVal val="0"/>
          <c:showCatName val="0"/>
          <c:showSerName val="0"/>
          <c:showPercent val="0"/>
          <c:showBubbleSize val="0"/>
        </c:dLbls>
        <c:axId val="289256960"/>
        <c:axId val="289255424"/>
      </c:scatterChart>
      <c:catAx>
        <c:axId val="289251712"/>
        <c:scaling>
          <c:orientation val="minMax"/>
        </c:scaling>
        <c:delete val="0"/>
        <c:axPos val="b"/>
        <c:numFmt formatCode="General" sourceLinked="0"/>
        <c:majorTickMark val="none"/>
        <c:minorTickMark val="none"/>
        <c:tickLblPos val="nextTo"/>
        <c:spPr>
          <a:ln w="28575" cmpd="sng"/>
        </c:spPr>
        <c:crossAx val="289253248"/>
        <c:crosses val="autoZero"/>
        <c:auto val="1"/>
        <c:lblAlgn val="ctr"/>
        <c:lblOffset val="100"/>
        <c:noMultiLvlLbl val="0"/>
      </c:catAx>
      <c:valAx>
        <c:axId val="289253248"/>
        <c:scaling>
          <c:orientation val="minMax"/>
          <c:max val="90"/>
        </c:scaling>
        <c:delete val="0"/>
        <c:axPos val="l"/>
        <c:majorGridlines>
          <c:spPr>
            <a:ln w="15875" cmpd="thinThick">
              <a:solidFill>
                <a:srgbClr val="CDC884"/>
              </a:solidFill>
              <a:prstDash val="sysDot"/>
            </a:ln>
          </c:spPr>
        </c:majorGridlines>
        <c:title>
          <c:tx>
            <c:rich>
              <a:bodyPr rot="0" vert="horz"/>
              <a:lstStyle/>
              <a:p>
                <a:pPr>
                  <a:defRPr/>
                </a:pPr>
                <a:r>
                  <a:rPr lang="en-GB"/>
                  <a:t>%</a:t>
                </a:r>
              </a:p>
            </c:rich>
          </c:tx>
          <c:layout>
            <c:manualLayout>
              <c:xMode val="edge"/>
              <c:yMode val="edge"/>
              <c:x val="7.6832151300236406E-2"/>
              <c:y val="1.0549681289838769E-2"/>
            </c:manualLayout>
          </c:layout>
          <c:overlay val="0"/>
        </c:title>
        <c:numFmt formatCode="General" sourceLinked="1"/>
        <c:majorTickMark val="out"/>
        <c:minorTickMark val="none"/>
        <c:tickLblPos val="nextTo"/>
        <c:spPr>
          <a:ln>
            <a:noFill/>
          </a:ln>
        </c:spPr>
        <c:crossAx val="289251712"/>
        <c:crosses val="autoZero"/>
        <c:crossBetween val="between"/>
        <c:majorUnit val="45"/>
      </c:valAx>
      <c:valAx>
        <c:axId val="289255424"/>
        <c:scaling>
          <c:orientation val="minMax"/>
          <c:max val="90"/>
          <c:min val="0"/>
        </c:scaling>
        <c:delete val="1"/>
        <c:axPos val="r"/>
        <c:numFmt formatCode="General" sourceLinked="1"/>
        <c:majorTickMark val="out"/>
        <c:minorTickMark val="none"/>
        <c:tickLblPos val="nextTo"/>
        <c:crossAx val="289256960"/>
        <c:crosses val="max"/>
        <c:crossBetween val="midCat"/>
        <c:majorUnit val="45"/>
      </c:valAx>
      <c:valAx>
        <c:axId val="289256960"/>
        <c:scaling>
          <c:orientation val="minMax"/>
          <c:max val="2"/>
          <c:min val="1"/>
        </c:scaling>
        <c:delete val="1"/>
        <c:axPos val="t"/>
        <c:majorTickMark val="out"/>
        <c:minorTickMark val="none"/>
        <c:tickLblPos val="nextTo"/>
        <c:crossAx val="289255424"/>
        <c:crosses val="max"/>
        <c:crossBetween val="midCat"/>
        <c:majorUnit val="1"/>
      </c:valAx>
    </c:plotArea>
    <c:legend>
      <c:legendPos val="b"/>
      <c:legendEntry>
        <c:idx val="2"/>
        <c:delete val="1"/>
      </c:legendEntry>
      <c:layout>
        <c:manualLayout>
          <c:xMode val="edge"/>
          <c:yMode val="edge"/>
          <c:x val="0.67362179779804443"/>
          <c:y val="0.8778031400966182"/>
          <c:w val="0.31981636253837581"/>
          <c:h val="9.8424712069029377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52608228935922"/>
          <c:y val="4.3873015873015876E-2"/>
          <c:w val="0.8353722628643051"/>
          <c:h val="0.71779802524684411"/>
        </c:manualLayout>
      </c:layout>
      <c:barChart>
        <c:barDir val="col"/>
        <c:grouping val="clustered"/>
        <c:varyColors val="0"/>
        <c:ser>
          <c:idx val="1"/>
          <c:order val="0"/>
          <c:tx>
            <c:strRef>
              <c:f>'Male KP'!$D$3</c:f>
              <c:strCache>
                <c:ptCount val="1"/>
                <c:pt idx="0">
                  <c:v>PWID</c:v>
                </c:pt>
              </c:strCache>
            </c:strRef>
          </c:tx>
          <c:spPr>
            <a:solidFill>
              <a:srgbClr val="CDC884"/>
            </a:solidFill>
          </c:spPr>
          <c:invertIfNegative val="0"/>
          <c:cat>
            <c:strRef>
              <c:f>'Male KP'!$C$4:$C$6</c:f>
              <c:strCache>
                <c:ptCount val="3"/>
                <c:pt idx="0">
                  <c:v>Myanmar</c:v>
                </c:pt>
                <c:pt idx="1">
                  <c:v>Pakistan</c:v>
                </c:pt>
                <c:pt idx="2">
                  <c:v>Viet Nam</c:v>
                </c:pt>
              </c:strCache>
            </c:strRef>
          </c:cat>
          <c:val>
            <c:numRef>
              <c:f>'Male KP'!$D$4:$D$6</c:f>
              <c:numCache>
                <c:formatCode>General</c:formatCode>
                <c:ptCount val="3"/>
                <c:pt idx="1">
                  <c:v>6.2</c:v>
                </c:pt>
                <c:pt idx="2" formatCode="0">
                  <c:v>4.99</c:v>
                </c:pt>
              </c:numCache>
            </c:numRef>
          </c:val>
          <c:extLst>
            <c:ext xmlns:c16="http://schemas.microsoft.com/office/drawing/2014/chart" uri="{C3380CC4-5D6E-409C-BE32-E72D297353CC}">
              <c16:uniqueId val="{00000000-1AD8-4A29-86B1-DFB90D4901F8}"/>
            </c:ext>
          </c:extLst>
        </c:ser>
        <c:ser>
          <c:idx val="0"/>
          <c:order val="1"/>
          <c:tx>
            <c:strRef>
              <c:f>'Male KP'!$E$3</c:f>
              <c:strCache>
                <c:ptCount val="1"/>
                <c:pt idx="0">
                  <c:v>MSM</c:v>
                </c:pt>
              </c:strCache>
            </c:strRef>
          </c:tx>
          <c:spPr>
            <a:solidFill>
              <a:srgbClr val="F76C63"/>
            </a:solidFill>
          </c:spPr>
          <c:invertIfNegative val="0"/>
          <c:cat>
            <c:strRef>
              <c:f>'Male KP'!$C$4:$C$6</c:f>
              <c:strCache>
                <c:ptCount val="3"/>
                <c:pt idx="0">
                  <c:v>Myanmar</c:v>
                </c:pt>
                <c:pt idx="1">
                  <c:v>Pakistan</c:v>
                </c:pt>
                <c:pt idx="2">
                  <c:v>Viet Nam</c:v>
                </c:pt>
              </c:strCache>
            </c:strRef>
          </c:cat>
          <c:val>
            <c:numRef>
              <c:f>'Male KP'!$E$4:$E$6</c:f>
              <c:numCache>
                <c:formatCode>General</c:formatCode>
                <c:ptCount val="3"/>
                <c:pt idx="0" formatCode="0">
                  <c:v>46.5</c:v>
                </c:pt>
                <c:pt idx="1">
                  <c:v>1</c:v>
                </c:pt>
                <c:pt idx="2" formatCode="0">
                  <c:v>8.9</c:v>
                </c:pt>
              </c:numCache>
            </c:numRef>
          </c:val>
          <c:extLst>
            <c:ext xmlns:c16="http://schemas.microsoft.com/office/drawing/2014/chart" uri="{C3380CC4-5D6E-409C-BE32-E72D297353CC}">
              <c16:uniqueId val="{00000001-1AD8-4A29-86B1-DFB90D4901F8}"/>
            </c:ext>
          </c:extLst>
        </c:ser>
        <c:ser>
          <c:idx val="2"/>
          <c:order val="2"/>
          <c:tx>
            <c:strRef>
              <c:f>'Male KP'!$F$3</c:f>
              <c:strCache>
                <c:ptCount val="1"/>
                <c:pt idx="0">
                  <c:v>Male PLHIV</c:v>
                </c:pt>
              </c:strCache>
            </c:strRef>
          </c:tx>
          <c:spPr>
            <a:solidFill>
              <a:srgbClr val="0CBCC1"/>
            </a:solidFill>
            <a:ln w="25400">
              <a:noFill/>
              <a:prstDash val="sysDot"/>
            </a:ln>
          </c:spPr>
          <c:invertIfNegative val="0"/>
          <c:cat>
            <c:strRef>
              <c:f>'Male KP'!$C$4:$C$6</c:f>
              <c:strCache>
                <c:ptCount val="3"/>
                <c:pt idx="0">
                  <c:v>Myanmar</c:v>
                </c:pt>
                <c:pt idx="1">
                  <c:v>Pakistan</c:v>
                </c:pt>
                <c:pt idx="2">
                  <c:v>Viet Nam</c:v>
                </c:pt>
              </c:strCache>
            </c:strRef>
          </c:cat>
          <c:val>
            <c:numRef>
              <c:f>'Male KP'!$F$4:$F$6</c:f>
              <c:numCache>
                <c:formatCode>General</c:formatCode>
                <c:ptCount val="3"/>
                <c:pt idx="0">
                  <c:v>50</c:v>
                </c:pt>
                <c:pt idx="1">
                  <c:v>8</c:v>
                </c:pt>
                <c:pt idx="2">
                  <c:v>45</c:v>
                </c:pt>
              </c:numCache>
            </c:numRef>
          </c:val>
          <c:extLst>
            <c:ext xmlns:c16="http://schemas.microsoft.com/office/drawing/2014/chart" uri="{C3380CC4-5D6E-409C-BE32-E72D297353CC}">
              <c16:uniqueId val="{00000002-1AD8-4A29-86B1-DFB90D4901F8}"/>
            </c:ext>
          </c:extLst>
        </c:ser>
        <c:dLbls>
          <c:showLegendKey val="0"/>
          <c:showVal val="0"/>
          <c:showCatName val="0"/>
          <c:showSerName val="0"/>
          <c:showPercent val="0"/>
          <c:showBubbleSize val="0"/>
        </c:dLbls>
        <c:gapWidth val="150"/>
        <c:overlap val="-15"/>
        <c:axId val="289379840"/>
        <c:axId val="289381376"/>
      </c:barChart>
      <c:scatterChart>
        <c:scatterStyle val="smoothMarker"/>
        <c:varyColors val="0"/>
        <c:ser>
          <c:idx val="3"/>
          <c:order val="3"/>
          <c:tx>
            <c:strRef>
              <c:f>'Male KP'!$U$10</c:f>
              <c:strCache>
                <c:ptCount val="1"/>
                <c:pt idx="0">
                  <c:v>Threshold</c:v>
                </c:pt>
              </c:strCache>
            </c:strRef>
          </c:tx>
          <c:spPr>
            <a:ln w="22225">
              <a:solidFill>
                <a:srgbClr val="FF0000"/>
              </a:solidFill>
              <a:prstDash val="sysDot"/>
            </a:ln>
          </c:spPr>
          <c:marker>
            <c:symbol val="none"/>
          </c:marker>
          <c:xVal>
            <c:strRef>
              <c:f>'Male KP'!$C$4:$C$6</c:f>
              <c:strCache>
                <c:ptCount val="3"/>
                <c:pt idx="0">
                  <c:v>Myanmar</c:v>
                </c:pt>
                <c:pt idx="1">
                  <c:v>Pakistan</c:v>
                </c:pt>
                <c:pt idx="2">
                  <c:v>Viet Nam</c:v>
                </c:pt>
              </c:strCache>
            </c:strRef>
          </c:xVal>
          <c:yVal>
            <c:numRef>
              <c:f>'Male KP'!$U$11:$U$12</c:f>
              <c:numCache>
                <c:formatCode>General</c:formatCode>
                <c:ptCount val="2"/>
                <c:pt idx="0">
                  <c:v>81</c:v>
                </c:pt>
                <c:pt idx="1">
                  <c:v>81</c:v>
                </c:pt>
              </c:numCache>
            </c:numRef>
          </c:yVal>
          <c:smooth val="1"/>
          <c:extLst>
            <c:ext xmlns:c16="http://schemas.microsoft.com/office/drawing/2014/chart" uri="{C3380CC4-5D6E-409C-BE32-E72D297353CC}">
              <c16:uniqueId val="{00000003-1AD8-4A29-86B1-DFB90D4901F8}"/>
            </c:ext>
          </c:extLst>
        </c:ser>
        <c:dLbls>
          <c:showLegendKey val="0"/>
          <c:showVal val="0"/>
          <c:showCatName val="0"/>
          <c:showSerName val="0"/>
          <c:showPercent val="0"/>
          <c:showBubbleSize val="0"/>
        </c:dLbls>
        <c:axId val="289409664"/>
        <c:axId val="289408128"/>
      </c:scatterChart>
      <c:catAx>
        <c:axId val="289379840"/>
        <c:scaling>
          <c:orientation val="minMax"/>
        </c:scaling>
        <c:delete val="0"/>
        <c:axPos val="b"/>
        <c:numFmt formatCode="General" sourceLinked="0"/>
        <c:majorTickMark val="none"/>
        <c:minorTickMark val="none"/>
        <c:tickLblPos val="nextTo"/>
        <c:spPr>
          <a:ln w="28575" cmpd="sng"/>
        </c:spPr>
        <c:crossAx val="289381376"/>
        <c:crosses val="autoZero"/>
        <c:auto val="1"/>
        <c:lblAlgn val="ctr"/>
        <c:lblOffset val="100"/>
        <c:noMultiLvlLbl val="0"/>
      </c:catAx>
      <c:valAx>
        <c:axId val="289381376"/>
        <c:scaling>
          <c:orientation val="minMax"/>
          <c:max val="90"/>
        </c:scaling>
        <c:delete val="0"/>
        <c:axPos val="l"/>
        <c:majorGridlines>
          <c:spPr>
            <a:ln w="15875" cmpd="thinThick">
              <a:solidFill>
                <a:srgbClr val="CDC884"/>
              </a:solidFill>
              <a:prstDash val="sysDot"/>
            </a:ln>
          </c:spPr>
        </c:majorGridlines>
        <c:title>
          <c:tx>
            <c:rich>
              <a:bodyPr rot="0" vert="horz"/>
              <a:lstStyle/>
              <a:p>
                <a:pPr>
                  <a:defRPr/>
                </a:pPr>
                <a:r>
                  <a:rPr lang="en-GB"/>
                  <a:t>%</a:t>
                </a:r>
              </a:p>
            </c:rich>
          </c:tx>
          <c:layout>
            <c:manualLayout>
              <c:xMode val="edge"/>
              <c:yMode val="edge"/>
              <c:x val="7.6832151300236406E-2"/>
              <c:y val="1.0549681289838769E-2"/>
            </c:manualLayout>
          </c:layout>
          <c:overlay val="0"/>
        </c:title>
        <c:numFmt formatCode="General" sourceLinked="1"/>
        <c:majorTickMark val="out"/>
        <c:minorTickMark val="none"/>
        <c:tickLblPos val="nextTo"/>
        <c:spPr>
          <a:ln>
            <a:noFill/>
          </a:ln>
        </c:spPr>
        <c:crossAx val="289379840"/>
        <c:crosses val="autoZero"/>
        <c:crossBetween val="between"/>
        <c:majorUnit val="45"/>
      </c:valAx>
      <c:valAx>
        <c:axId val="289408128"/>
        <c:scaling>
          <c:orientation val="minMax"/>
        </c:scaling>
        <c:delete val="1"/>
        <c:axPos val="r"/>
        <c:numFmt formatCode="General" sourceLinked="1"/>
        <c:majorTickMark val="out"/>
        <c:minorTickMark val="none"/>
        <c:tickLblPos val="nextTo"/>
        <c:crossAx val="289409664"/>
        <c:crosses val="max"/>
        <c:crossBetween val="midCat"/>
      </c:valAx>
      <c:valAx>
        <c:axId val="289409664"/>
        <c:scaling>
          <c:orientation val="minMax"/>
          <c:max val="2"/>
          <c:min val="1"/>
        </c:scaling>
        <c:delete val="1"/>
        <c:axPos val="t"/>
        <c:majorTickMark val="out"/>
        <c:minorTickMark val="none"/>
        <c:tickLblPos val="nextTo"/>
        <c:crossAx val="289408128"/>
        <c:crosses val="max"/>
        <c:crossBetween val="midCat"/>
        <c:majorUnit val="1"/>
      </c:valAx>
    </c:plotArea>
    <c:legend>
      <c:legendPos val="b"/>
      <c:legendEntry>
        <c:idx val="3"/>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Proportion of PLHIV who have had initial CD4 count in 2020 by CD4 level</a:t>
            </a:r>
          </a:p>
        </c:rich>
      </c:tx>
      <c:layout>
        <c:manualLayout>
          <c:xMode val="edge"/>
          <c:yMode val="edge"/>
          <c:x val="0.14588254691932312"/>
          <c:y val="4.8238027623596233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764141834089303"/>
          <c:y val="0.11953412570007044"/>
          <c:w val="0.56425006698624713"/>
          <c:h val="0.75411561524347226"/>
        </c:manualLayout>
      </c:layout>
      <c:barChart>
        <c:barDir val="bar"/>
        <c:grouping val="percentStacked"/>
        <c:varyColors val="0"/>
        <c:ser>
          <c:idx val="0"/>
          <c:order val="0"/>
          <c:tx>
            <c:strRef>
              <c:f>'Late diagnosis'!$C$1</c:f>
              <c:strCache>
                <c:ptCount val="1"/>
                <c:pt idx="0">
                  <c:v>CD4&lt;200</c:v>
                </c:pt>
              </c:strCache>
            </c:strRef>
          </c:tx>
          <c:spPr>
            <a:solidFill>
              <a:srgbClr val="FF5050"/>
            </a:solidFill>
            <a:ln w="15875">
              <a:solidFill>
                <a:sysClr val="window" lastClr="FFFFFF"/>
              </a:solid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 diagnosis'!$B$2:$B$16</c:f>
              <c:strCache>
                <c:ptCount val="15"/>
                <c:pt idx="0">
                  <c:v>Mongolia</c:v>
                </c:pt>
                <c:pt idx="1">
                  <c:v>Sri Lanka</c:v>
                </c:pt>
                <c:pt idx="2">
                  <c:v>New Zealand</c:v>
                </c:pt>
                <c:pt idx="3">
                  <c:v>China</c:v>
                </c:pt>
                <c:pt idx="4">
                  <c:v>Cambodia</c:v>
                </c:pt>
                <c:pt idx="5">
                  <c:v>Bhutan</c:v>
                </c:pt>
                <c:pt idx="6">
                  <c:v>Malaysia</c:v>
                </c:pt>
                <c:pt idx="7">
                  <c:v>Iran</c:v>
                </c:pt>
                <c:pt idx="8">
                  <c:v>India</c:v>
                </c:pt>
                <c:pt idx="9">
                  <c:v>Afghanistan</c:v>
                </c:pt>
                <c:pt idx="10">
                  <c:v>Lao PDR</c:v>
                </c:pt>
                <c:pt idx="11">
                  <c:v>Nepal</c:v>
                </c:pt>
                <c:pt idx="12">
                  <c:v>Singapore</c:v>
                </c:pt>
                <c:pt idx="13">
                  <c:v>Thailand</c:v>
                </c:pt>
                <c:pt idx="14">
                  <c:v>Philippines</c:v>
                </c:pt>
              </c:strCache>
            </c:strRef>
          </c:cat>
          <c:val>
            <c:numRef>
              <c:f>'Late diagnosis'!$C$2:$C$16</c:f>
              <c:numCache>
                <c:formatCode>0%</c:formatCode>
                <c:ptCount val="15"/>
                <c:pt idx="0">
                  <c:v>0.27300000000000002</c:v>
                </c:pt>
                <c:pt idx="1">
                  <c:v>0.29600000000000004</c:v>
                </c:pt>
                <c:pt idx="2">
                  <c:v>0.32400000000000001</c:v>
                </c:pt>
                <c:pt idx="3">
                  <c:v>0.32900000000000001</c:v>
                </c:pt>
                <c:pt idx="4">
                  <c:v>0.33600000000000002</c:v>
                </c:pt>
                <c:pt idx="5">
                  <c:v>0.39500000000000002</c:v>
                </c:pt>
                <c:pt idx="6">
                  <c:v>0.40700000000000003</c:v>
                </c:pt>
                <c:pt idx="7">
                  <c:v>0.41</c:v>
                </c:pt>
                <c:pt idx="8">
                  <c:v>0.41200000000000003</c:v>
                </c:pt>
                <c:pt idx="9">
                  <c:v>0.44799999999999995</c:v>
                </c:pt>
                <c:pt idx="10">
                  <c:v>0.49100000000000005</c:v>
                </c:pt>
                <c:pt idx="11">
                  <c:v>0.49399999999999999</c:v>
                </c:pt>
                <c:pt idx="12">
                  <c:v>0.502</c:v>
                </c:pt>
                <c:pt idx="13">
                  <c:v>0.52700000000000002</c:v>
                </c:pt>
                <c:pt idx="14">
                  <c:v>0.55000000000000004</c:v>
                </c:pt>
              </c:numCache>
            </c:numRef>
          </c:val>
          <c:extLst>
            <c:ext xmlns:c16="http://schemas.microsoft.com/office/drawing/2014/chart" uri="{C3380CC4-5D6E-409C-BE32-E72D297353CC}">
              <c16:uniqueId val="{00000000-B6B8-459D-A22E-41312999DD2A}"/>
            </c:ext>
          </c:extLst>
        </c:ser>
        <c:ser>
          <c:idx val="1"/>
          <c:order val="1"/>
          <c:tx>
            <c:strRef>
              <c:f>'Late diagnosis'!$D$1</c:f>
              <c:strCache>
                <c:ptCount val="1"/>
                <c:pt idx="0">
                  <c:v>CD4 200-350</c:v>
                </c:pt>
              </c:strCache>
            </c:strRef>
          </c:tx>
          <c:spPr>
            <a:pattFill prst="pct60">
              <a:fgClr>
                <a:srgbClr val="FF5050"/>
              </a:fgClr>
              <a:bgClr>
                <a:sysClr val="window" lastClr="FFFFFF"/>
              </a:bgClr>
            </a:pattFill>
            <a:ln w="15875">
              <a:solidFill>
                <a:sysClr val="window" lastClr="FFFFFF"/>
              </a:solid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 diagnosis'!$B$2:$B$16</c:f>
              <c:strCache>
                <c:ptCount val="15"/>
                <c:pt idx="0">
                  <c:v>Mongolia</c:v>
                </c:pt>
                <c:pt idx="1">
                  <c:v>Sri Lanka</c:v>
                </c:pt>
                <c:pt idx="2">
                  <c:v>New Zealand</c:v>
                </c:pt>
                <c:pt idx="3">
                  <c:v>China</c:v>
                </c:pt>
                <c:pt idx="4">
                  <c:v>Cambodia</c:v>
                </c:pt>
                <c:pt idx="5">
                  <c:v>Bhutan</c:v>
                </c:pt>
                <c:pt idx="6">
                  <c:v>Malaysia</c:v>
                </c:pt>
                <c:pt idx="7">
                  <c:v>Iran</c:v>
                </c:pt>
                <c:pt idx="8">
                  <c:v>India</c:v>
                </c:pt>
                <c:pt idx="9">
                  <c:v>Afghanistan</c:v>
                </c:pt>
                <c:pt idx="10">
                  <c:v>Lao PDR</c:v>
                </c:pt>
                <c:pt idx="11">
                  <c:v>Nepal</c:v>
                </c:pt>
                <c:pt idx="12">
                  <c:v>Singapore</c:v>
                </c:pt>
                <c:pt idx="13">
                  <c:v>Thailand</c:v>
                </c:pt>
                <c:pt idx="14">
                  <c:v>Philippines</c:v>
                </c:pt>
              </c:strCache>
            </c:strRef>
          </c:cat>
          <c:val>
            <c:numRef>
              <c:f>'Late diagnosis'!$D$2:$D$16</c:f>
              <c:numCache>
                <c:formatCode>0%</c:formatCode>
                <c:ptCount val="15"/>
                <c:pt idx="0">
                  <c:v>0.27200000000000002</c:v>
                </c:pt>
                <c:pt idx="1">
                  <c:v>0.23299999999999998</c:v>
                </c:pt>
                <c:pt idx="2">
                  <c:v>0.17600000000000002</c:v>
                </c:pt>
                <c:pt idx="3">
                  <c:v>0.33100000000000002</c:v>
                </c:pt>
                <c:pt idx="4">
                  <c:v>0.26199999999999996</c:v>
                </c:pt>
                <c:pt idx="5">
                  <c:v>0.27900000000000008</c:v>
                </c:pt>
                <c:pt idx="6">
                  <c:v>0.23700000000000004</c:v>
                </c:pt>
                <c:pt idx="7">
                  <c:v>0.15999999999999998</c:v>
                </c:pt>
                <c:pt idx="8">
                  <c:v>0.34500000000000003</c:v>
                </c:pt>
                <c:pt idx="9">
                  <c:v>0.2410000000000001</c:v>
                </c:pt>
                <c:pt idx="10">
                  <c:v>0.14799999999999996</c:v>
                </c:pt>
                <c:pt idx="11">
                  <c:v>0.26100000000000001</c:v>
                </c:pt>
                <c:pt idx="12">
                  <c:v>0.22299999999999998</c:v>
                </c:pt>
                <c:pt idx="13">
                  <c:v>0.2</c:v>
                </c:pt>
                <c:pt idx="14">
                  <c:v>0.21</c:v>
                </c:pt>
              </c:numCache>
            </c:numRef>
          </c:val>
          <c:extLst>
            <c:ext xmlns:c16="http://schemas.microsoft.com/office/drawing/2014/chart" uri="{C3380CC4-5D6E-409C-BE32-E72D297353CC}">
              <c16:uniqueId val="{00000001-B6B8-459D-A22E-41312999DD2A}"/>
            </c:ext>
          </c:extLst>
        </c:ser>
        <c:ser>
          <c:idx val="2"/>
          <c:order val="2"/>
          <c:tx>
            <c:strRef>
              <c:f>'Late diagnosis'!$E$1</c:f>
              <c:strCache>
                <c:ptCount val="1"/>
                <c:pt idx="0">
                  <c:v>CD4&gt;350</c:v>
                </c:pt>
              </c:strCache>
            </c:strRef>
          </c:tx>
          <c:spPr>
            <a:solidFill>
              <a:srgbClr val="63DBD8"/>
            </a:solidFill>
            <a:ln w="15875">
              <a:solidFill>
                <a:sysClr val="window" lastClr="FFFFFF"/>
              </a:solid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 diagnosis'!$B$2:$B$16</c:f>
              <c:strCache>
                <c:ptCount val="15"/>
                <c:pt idx="0">
                  <c:v>Mongolia</c:v>
                </c:pt>
                <c:pt idx="1">
                  <c:v>Sri Lanka</c:v>
                </c:pt>
                <c:pt idx="2">
                  <c:v>New Zealand</c:v>
                </c:pt>
                <c:pt idx="3">
                  <c:v>China</c:v>
                </c:pt>
                <c:pt idx="4">
                  <c:v>Cambodia</c:v>
                </c:pt>
                <c:pt idx="5">
                  <c:v>Bhutan</c:v>
                </c:pt>
                <c:pt idx="6">
                  <c:v>Malaysia</c:v>
                </c:pt>
                <c:pt idx="7">
                  <c:v>Iran</c:v>
                </c:pt>
                <c:pt idx="8">
                  <c:v>India</c:v>
                </c:pt>
                <c:pt idx="9">
                  <c:v>Afghanistan</c:v>
                </c:pt>
                <c:pt idx="10">
                  <c:v>Lao PDR</c:v>
                </c:pt>
                <c:pt idx="11">
                  <c:v>Nepal</c:v>
                </c:pt>
                <c:pt idx="12">
                  <c:v>Singapore</c:v>
                </c:pt>
                <c:pt idx="13">
                  <c:v>Thailand</c:v>
                </c:pt>
                <c:pt idx="14">
                  <c:v>Philippines</c:v>
                </c:pt>
              </c:strCache>
            </c:strRef>
          </c:cat>
          <c:val>
            <c:numRef>
              <c:f>'Late diagnosis'!$E$2:$E$16</c:f>
              <c:numCache>
                <c:formatCode>0%</c:formatCode>
                <c:ptCount val="15"/>
                <c:pt idx="0">
                  <c:v>0.45500000000000002</c:v>
                </c:pt>
                <c:pt idx="1">
                  <c:v>0.47100000000000003</c:v>
                </c:pt>
                <c:pt idx="2">
                  <c:v>0.5</c:v>
                </c:pt>
                <c:pt idx="3">
                  <c:v>0.34</c:v>
                </c:pt>
                <c:pt idx="4">
                  <c:v>0.40200000000000002</c:v>
                </c:pt>
                <c:pt idx="5">
                  <c:v>0.32599999999999996</c:v>
                </c:pt>
                <c:pt idx="6">
                  <c:v>0.35599999999999993</c:v>
                </c:pt>
                <c:pt idx="7">
                  <c:v>0.4300000000000001</c:v>
                </c:pt>
                <c:pt idx="8">
                  <c:v>0.24299999999999997</c:v>
                </c:pt>
                <c:pt idx="9">
                  <c:v>0.31099999999999994</c:v>
                </c:pt>
                <c:pt idx="10">
                  <c:v>0.36100000000000004</c:v>
                </c:pt>
                <c:pt idx="11">
                  <c:v>0.245</c:v>
                </c:pt>
                <c:pt idx="12">
                  <c:v>0.27500000000000002</c:v>
                </c:pt>
                <c:pt idx="13">
                  <c:v>0.27299999999999996</c:v>
                </c:pt>
                <c:pt idx="14">
                  <c:v>0.24</c:v>
                </c:pt>
              </c:numCache>
            </c:numRef>
          </c:val>
          <c:extLst>
            <c:ext xmlns:c16="http://schemas.microsoft.com/office/drawing/2014/chart" uri="{C3380CC4-5D6E-409C-BE32-E72D297353CC}">
              <c16:uniqueId val="{00000002-B6B8-459D-A22E-41312999DD2A}"/>
            </c:ext>
          </c:extLst>
        </c:ser>
        <c:dLbls>
          <c:showLegendKey val="0"/>
          <c:showVal val="0"/>
          <c:showCatName val="0"/>
          <c:showSerName val="0"/>
          <c:showPercent val="0"/>
          <c:showBubbleSize val="0"/>
        </c:dLbls>
        <c:gapWidth val="10"/>
        <c:overlap val="100"/>
        <c:axId val="552362048"/>
        <c:axId val="552363032"/>
      </c:barChart>
      <c:catAx>
        <c:axId val="552362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2363032"/>
        <c:crosses val="autoZero"/>
        <c:auto val="1"/>
        <c:lblAlgn val="ctr"/>
        <c:lblOffset val="100"/>
        <c:noMultiLvlLbl val="0"/>
      </c:catAx>
      <c:valAx>
        <c:axId val="552363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2362048"/>
        <c:crosses val="autoZero"/>
        <c:crossBetween val="between"/>
        <c:majorUnit val="0.2"/>
      </c:valAx>
      <c:spPr>
        <a:noFill/>
        <a:ln>
          <a:noFill/>
        </a:ln>
        <a:effectLst/>
      </c:spPr>
    </c:plotArea>
    <c:legend>
      <c:legendPos val="r"/>
      <c:layout>
        <c:manualLayout>
          <c:xMode val="edge"/>
          <c:yMode val="edge"/>
          <c:x val="0.80843949354411981"/>
          <c:y val="0.33379345927116139"/>
          <c:w val="0.18607384638899002"/>
          <c:h val="0.400844578252924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89435843504463"/>
          <c:y val="9.7890462450359345E-2"/>
          <c:w val="0.81465775449737587"/>
          <c:h val="0.60755123972428215"/>
        </c:manualLayout>
      </c:layout>
      <c:lineChart>
        <c:grouping val="standard"/>
        <c:varyColors val="0"/>
        <c:ser>
          <c:idx val="0"/>
          <c:order val="0"/>
          <c:tx>
            <c:strRef>
              <c:f>'Drug Price trend_2016_(2017upd)'!$B$26</c:f>
              <c:strCache>
                <c:ptCount val="1"/>
                <c:pt idx="0">
                  <c:v>Originator: Cat. 1 TDF/FTC/EFV</c:v>
                </c:pt>
              </c:strCache>
            </c:strRef>
          </c:tx>
          <c:spPr>
            <a:ln w="25400">
              <a:solidFill>
                <a:srgbClr val="00CCFF"/>
              </a:solidFill>
            </a:ln>
          </c:spPr>
          <c:marker>
            <c:symbol val="circle"/>
            <c:size val="8"/>
            <c:spPr>
              <a:solidFill>
                <a:srgbClr val="00CCFF"/>
              </a:solidFill>
              <a:ln>
                <a:noFill/>
              </a:ln>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6D-4980-ADEF-4E70A8AA0D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trend_2016_(2017upd)'!$C$26:$L$26</c:f>
              <c:numCache>
                <c:formatCode>General</c:formatCode>
                <c:ptCount val="10"/>
                <c:pt idx="0">
                  <c:v>613</c:v>
                </c:pt>
                <c:pt idx="1">
                  <c:v>613</c:v>
                </c:pt>
                <c:pt idx="2">
                  <c:v>613</c:v>
                </c:pt>
                <c:pt idx="3">
                  <c:v>613</c:v>
                </c:pt>
                <c:pt idx="4">
                  <c:v>613</c:v>
                </c:pt>
                <c:pt idx="5">
                  <c:v>613</c:v>
                </c:pt>
                <c:pt idx="6">
                  <c:v>613</c:v>
                </c:pt>
                <c:pt idx="7">
                  <c:v>613</c:v>
                </c:pt>
                <c:pt idx="9">
                  <c:v>613</c:v>
                </c:pt>
              </c:numCache>
            </c:numRef>
          </c:val>
          <c:smooth val="0"/>
          <c:extLst>
            <c:ext xmlns:c16="http://schemas.microsoft.com/office/drawing/2014/chart" uri="{C3380CC4-5D6E-409C-BE32-E72D297353CC}">
              <c16:uniqueId val="{00000001-8F6D-4980-ADEF-4E70A8AA0DAD}"/>
            </c:ext>
          </c:extLst>
        </c:ser>
        <c:ser>
          <c:idx val="1"/>
          <c:order val="1"/>
          <c:tx>
            <c:strRef>
              <c:f>'Drug Price trend_2016_(2017upd)'!$B$27</c:f>
              <c:strCache>
                <c:ptCount val="1"/>
                <c:pt idx="0">
                  <c:v>Originator: Cat. 2 TDF/FTC/EFV</c:v>
                </c:pt>
              </c:strCache>
            </c:strRef>
          </c:tx>
          <c:spPr>
            <a:ln w="25400">
              <a:solidFill>
                <a:srgbClr val="FF7C80"/>
              </a:solidFill>
            </a:ln>
          </c:spPr>
          <c:marker>
            <c:symbol val="circle"/>
            <c:size val="8"/>
            <c:spPr>
              <a:solidFill>
                <a:srgbClr val="FF7C80"/>
              </a:solidFill>
              <a:ln>
                <a:noFill/>
              </a:ln>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6D-4980-ADEF-4E70A8AA0D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trend_2016_(2017upd)'!$C$27:$L$27</c:f>
              <c:numCache>
                <c:formatCode>General</c:formatCode>
                <c:ptCount val="10"/>
                <c:pt idx="0">
                  <c:v>1033</c:v>
                </c:pt>
                <c:pt idx="1">
                  <c:v>1033</c:v>
                </c:pt>
                <c:pt idx="2">
                  <c:v>1033</c:v>
                </c:pt>
                <c:pt idx="3">
                  <c:v>1033</c:v>
                </c:pt>
                <c:pt idx="4">
                  <c:v>1033</c:v>
                </c:pt>
                <c:pt idx="5">
                  <c:v>1033</c:v>
                </c:pt>
                <c:pt idx="6">
                  <c:v>1033</c:v>
                </c:pt>
                <c:pt idx="7">
                  <c:v>1033</c:v>
                </c:pt>
                <c:pt idx="9">
                  <c:v>1033</c:v>
                </c:pt>
              </c:numCache>
            </c:numRef>
          </c:val>
          <c:smooth val="0"/>
          <c:extLst>
            <c:ext xmlns:c16="http://schemas.microsoft.com/office/drawing/2014/chart" uri="{C3380CC4-5D6E-409C-BE32-E72D297353CC}">
              <c16:uniqueId val="{00000003-8F6D-4980-ADEF-4E70A8AA0DAD}"/>
            </c:ext>
          </c:extLst>
        </c:ser>
        <c:ser>
          <c:idx val="2"/>
          <c:order val="2"/>
          <c:tx>
            <c:strRef>
              <c:f>'Drug Price trend_2016_(2017upd)'!$B$32</c:f>
              <c:strCache>
                <c:ptCount val="1"/>
                <c:pt idx="0">
                  <c:v>Generic TDF/3TC/EFV*</c:v>
                </c:pt>
              </c:strCache>
            </c:strRef>
          </c:tx>
          <c:spPr>
            <a:ln w="25400">
              <a:solidFill>
                <a:srgbClr val="CC99FF"/>
              </a:solidFill>
            </a:ln>
          </c:spPr>
          <c:marker>
            <c:symbol val="circle"/>
            <c:size val="8"/>
            <c:spPr>
              <a:solidFill>
                <a:srgbClr val="CC99FF"/>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4-8F6D-4980-ADEF-4E70A8AA0DAD}"/>
                </c:ext>
              </c:extLst>
            </c:dLbl>
            <c:dLbl>
              <c:idx val="1"/>
              <c:delete val="1"/>
              <c:extLst>
                <c:ext xmlns:c15="http://schemas.microsoft.com/office/drawing/2012/chart" uri="{CE6537A1-D6FC-4f65-9D91-7224C49458BB}"/>
                <c:ext xmlns:c16="http://schemas.microsoft.com/office/drawing/2014/chart" uri="{C3380CC4-5D6E-409C-BE32-E72D297353CC}">
                  <c16:uniqueId val="{00000005-8F6D-4980-ADEF-4E70A8AA0DAD}"/>
                </c:ext>
              </c:extLst>
            </c:dLbl>
            <c:dLbl>
              <c:idx val="2"/>
              <c:delete val="1"/>
              <c:extLst>
                <c:ext xmlns:c15="http://schemas.microsoft.com/office/drawing/2012/chart" uri="{CE6537A1-D6FC-4f65-9D91-7224C49458BB}"/>
                <c:ext xmlns:c16="http://schemas.microsoft.com/office/drawing/2014/chart" uri="{C3380CC4-5D6E-409C-BE32-E72D297353CC}">
                  <c16:uniqueId val="{00000006-8F6D-4980-ADEF-4E70A8AA0DAD}"/>
                </c:ext>
              </c:extLst>
            </c:dLbl>
            <c:dLbl>
              <c:idx val="3"/>
              <c:delete val="1"/>
              <c:extLst>
                <c:ext xmlns:c15="http://schemas.microsoft.com/office/drawing/2012/chart" uri="{CE6537A1-D6FC-4f65-9D91-7224C49458BB}"/>
                <c:ext xmlns:c16="http://schemas.microsoft.com/office/drawing/2014/chart" uri="{C3380CC4-5D6E-409C-BE32-E72D297353CC}">
                  <c16:uniqueId val="{00000007-8F6D-4980-ADEF-4E70A8AA0DAD}"/>
                </c:ext>
              </c:extLst>
            </c:dLbl>
            <c:dLbl>
              <c:idx val="4"/>
              <c:delete val="1"/>
              <c:extLst>
                <c:ext xmlns:c15="http://schemas.microsoft.com/office/drawing/2012/chart" uri="{CE6537A1-D6FC-4f65-9D91-7224C49458BB}"/>
                <c:ext xmlns:c16="http://schemas.microsoft.com/office/drawing/2014/chart" uri="{C3380CC4-5D6E-409C-BE32-E72D297353CC}">
                  <c16:uniqueId val="{00000008-8F6D-4980-ADEF-4E70A8AA0DAD}"/>
                </c:ext>
              </c:extLst>
            </c:dLbl>
            <c:dLbl>
              <c:idx val="5"/>
              <c:delete val="1"/>
              <c:extLst>
                <c:ext xmlns:c15="http://schemas.microsoft.com/office/drawing/2012/chart" uri="{CE6537A1-D6FC-4f65-9D91-7224C49458BB}"/>
                <c:ext xmlns:c16="http://schemas.microsoft.com/office/drawing/2014/chart" uri="{C3380CC4-5D6E-409C-BE32-E72D297353CC}">
                  <c16:uniqueId val="{00000009-8F6D-4980-ADEF-4E70A8AA0DAD}"/>
                </c:ext>
              </c:extLst>
            </c:dLbl>
            <c:dLbl>
              <c:idx val="6"/>
              <c:delete val="1"/>
              <c:extLst>
                <c:ext xmlns:c15="http://schemas.microsoft.com/office/drawing/2012/chart" uri="{CE6537A1-D6FC-4f65-9D91-7224C49458BB}"/>
                <c:ext xmlns:c16="http://schemas.microsoft.com/office/drawing/2014/chart" uri="{C3380CC4-5D6E-409C-BE32-E72D297353CC}">
                  <c16:uniqueId val="{0000000A-8F6D-4980-ADEF-4E70A8AA0DAD}"/>
                </c:ext>
              </c:extLst>
            </c:dLbl>
            <c:dLbl>
              <c:idx val="7"/>
              <c:delete val="1"/>
              <c:extLst>
                <c:ext xmlns:c15="http://schemas.microsoft.com/office/drawing/2012/chart" uri="{CE6537A1-D6FC-4f65-9D91-7224C49458BB}"/>
                <c:ext xmlns:c16="http://schemas.microsoft.com/office/drawing/2014/chart" uri="{C3380CC4-5D6E-409C-BE32-E72D297353CC}">
                  <c16:uniqueId val="{0000000B-8F6D-4980-ADEF-4E70A8AA0DAD}"/>
                </c:ext>
              </c:extLst>
            </c:dLbl>
            <c:dLbl>
              <c:idx val="9"/>
              <c:layout>
                <c:manualLayout>
                  <c:x val="-1.7123229953517846E-3"/>
                  <c:y val="-3.1867642298603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6D-4980-ADEF-4E70A8AA0DA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trend_2016_(2017upd)'!$C$32:$L$32</c:f>
              <c:numCache>
                <c:formatCode>General</c:formatCode>
                <c:ptCount val="10"/>
                <c:pt idx="0">
                  <c:v>426</c:v>
                </c:pt>
                <c:pt idx="1">
                  <c:v>365</c:v>
                </c:pt>
                <c:pt idx="2">
                  <c:v>243</c:v>
                </c:pt>
                <c:pt idx="3">
                  <c:v>176</c:v>
                </c:pt>
                <c:pt idx="4">
                  <c:v>173</c:v>
                </c:pt>
                <c:pt idx="5">
                  <c:v>172</c:v>
                </c:pt>
                <c:pt idx="6">
                  <c:v>139</c:v>
                </c:pt>
                <c:pt idx="7">
                  <c:v>136</c:v>
                </c:pt>
                <c:pt idx="9">
                  <c:v>106</c:v>
                </c:pt>
              </c:numCache>
            </c:numRef>
          </c:val>
          <c:smooth val="0"/>
          <c:extLst>
            <c:ext xmlns:c16="http://schemas.microsoft.com/office/drawing/2014/chart" uri="{C3380CC4-5D6E-409C-BE32-E72D297353CC}">
              <c16:uniqueId val="{0000000D-8F6D-4980-ADEF-4E70A8AA0DAD}"/>
            </c:ext>
          </c:extLst>
        </c:ser>
        <c:ser>
          <c:idx val="3"/>
          <c:order val="3"/>
          <c:tx>
            <c:strRef>
              <c:f>'Drug Price trend_2016_(2017upd)'!$B$33</c:f>
              <c:strCache>
                <c:ptCount val="1"/>
                <c:pt idx="0">
                  <c:v>Generic TDF/FTC/EFV*</c:v>
                </c:pt>
              </c:strCache>
            </c:strRef>
          </c:tx>
          <c:spPr>
            <a:ln w="25400">
              <a:solidFill>
                <a:srgbClr val="33CCCC"/>
              </a:solidFill>
            </a:ln>
          </c:spPr>
          <c:marker>
            <c:symbol val="circle"/>
            <c:size val="8"/>
            <c:spPr>
              <a:solidFill>
                <a:srgbClr val="33CCCC"/>
              </a:solidFill>
              <a:ln>
                <a:noFill/>
              </a:ln>
            </c:spPr>
          </c:marker>
          <c:dLbls>
            <c:dLbl>
              <c:idx val="9"/>
              <c:layout>
                <c:manualLayout>
                  <c:x val="-1.7123229953517846E-3"/>
                  <c:y val="1.1588233563128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F6D-4980-ADEF-4E70A8AA0DA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'Drug Price trend_2016_(2017upd)'!$C$25:$L$25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'Drug Price trend_2016_(2017upd)'!$C$33:$L$33</c:f>
              <c:numCache>
                <c:formatCode>General</c:formatCode>
                <c:ptCount val="10"/>
                <c:pt idx="0">
                  <c:v>487</c:v>
                </c:pt>
                <c:pt idx="1">
                  <c:v>426</c:v>
                </c:pt>
                <c:pt idx="2">
                  <c:v>268</c:v>
                </c:pt>
                <c:pt idx="3">
                  <c:v>219</c:v>
                </c:pt>
                <c:pt idx="4">
                  <c:v>219</c:v>
                </c:pt>
                <c:pt idx="5">
                  <c:v>197</c:v>
                </c:pt>
                <c:pt idx="6">
                  <c:v>158</c:v>
                </c:pt>
                <c:pt idx="7">
                  <c:v>143</c:v>
                </c:pt>
                <c:pt idx="9">
                  <c:v>100</c:v>
                </c:pt>
              </c:numCache>
            </c:numRef>
          </c:val>
          <c:smooth val="0"/>
          <c:extLst>
            <c:ext xmlns:c16="http://schemas.microsoft.com/office/drawing/2014/chart" uri="{C3380CC4-5D6E-409C-BE32-E72D297353CC}">
              <c16:uniqueId val="{0000000F-8F6D-4980-ADEF-4E70A8AA0DAD}"/>
            </c:ext>
          </c:extLst>
        </c:ser>
        <c:dLbls>
          <c:showLegendKey val="0"/>
          <c:showVal val="0"/>
          <c:showCatName val="0"/>
          <c:showSerName val="0"/>
          <c:showPercent val="0"/>
          <c:showBubbleSize val="0"/>
        </c:dLbls>
        <c:marker val="1"/>
        <c:smooth val="0"/>
        <c:axId val="289678464"/>
        <c:axId val="289680000"/>
      </c:lineChart>
      <c:catAx>
        <c:axId val="289678464"/>
        <c:scaling>
          <c:orientation val="minMax"/>
        </c:scaling>
        <c:delete val="0"/>
        <c:axPos val="b"/>
        <c:numFmt formatCode="General" sourceLinked="1"/>
        <c:majorTickMark val="out"/>
        <c:minorTickMark val="none"/>
        <c:tickLblPos val="nextTo"/>
        <c:crossAx val="289680000"/>
        <c:crosses val="autoZero"/>
        <c:auto val="1"/>
        <c:lblAlgn val="ctr"/>
        <c:lblOffset val="100"/>
        <c:noMultiLvlLbl val="0"/>
      </c:catAx>
      <c:valAx>
        <c:axId val="289680000"/>
        <c:scaling>
          <c:orientation val="minMax"/>
          <c:max val="1200"/>
          <c:min val="0"/>
        </c:scaling>
        <c:delete val="0"/>
        <c:axPos val="l"/>
        <c:majorGridlines>
          <c:spPr>
            <a:ln w="9525">
              <a:solidFill>
                <a:srgbClr val="F79646">
                  <a:lumMod val="20000"/>
                  <a:lumOff val="80000"/>
                </a:srgbClr>
              </a:solidFill>
              <a:prstDash val="sysDash"/>
            </a:ln>
          </c:spPr>
        </c:majorGridlines>
        <c:title>
          <c:tx>
            <c:rich>
              <a:bodyPr rot="-5400000" vert="horz"/>
              <a:lstStyle/>
              <a:p>
                <a:pPr>
                  <a:defRPr b="0"/>
                </a:pPr>
                <a:r>
                  <a:rPr lang="en-GB" b="0"/>
                  <a:t>Treatment cost per patient per</a:t>
                </a:r>
                <a:r>
                  <a:rPr lang="en-GB" b="0" baseline="0"/>
                  <a:t> year (US$)</a:t>
                </a:r>
                <a:endParaRPr lang="en-GB" b="0"/>
              </a:p>
            </c:rich>
          </c:tx>
          <c:layout>
            <c:manualLayout>
              <c:xMode val="edge"/>
              <c:yMode val="edge"/>
              <c:x val="2.9354966877427136E-3"/>
              <c:y val="3.8229598893499306E-2"/>
            </c:manualLayout>
          </c:layout>
          <c:overlay val="0"/>
        </c:title>
        <c:numFmt formatCode="General" sourceLinked="1"/>
        <c:majorTickMark val="out"/>
        <c:minorTickMark val="none"/>
        <c:tickLblPos val="nextTo"/>
        <c:crossAx val="289678464"/>
        <c:crosses val="autoZero"/>
        <c:crossBetween val="midCat"/>
        <c:majorUnit val="200"/>
      </c:valAx>
    </c:plotArea>
    <c:legend>
      <c:legendPos val="b"/>
      <c:layout>
        <c:manualLayout>
          <c:xMode val="edge"/>
          <c:yMode val="edge"/>
          <c:x val="1.7899293583296515E-2"/>
          <c:y val="0.82417205150741701"/>
          <c:w val="0.97962459553099535"/>
          <c:h val="0.17003383171101866"/>
        </c:manualLayout>
      </c:layout>
      <c:overlay val="0"/>
    </c:legend>
    <c:plotVisOnly val="1"/>
    <c:dispBlanksAs val="span"/>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87558340528463"/>
          <c:y val="6.8561020036429873E-2"/>
          <c:w val="0.818624918241872"/>
          <c:h val="0.67355133886952656"/>
        </c:manualLayout>
      </c:layout>
      <c:barChart>
        <c:barDir val="col"/>
        <c:grouping val="clustered"/>
        <c:varyColors val="0"/>
        <c:ser>
          <c:idx val="0"/>
          <c:order val="0"/>
          <c:spPr>
            <a:solidFill>
              <a:srgbClr val="33CCCC"/>
            </a:solidFill>
          </c:spPr>
          <c:invertIfNegative val="0"/>
          <c:dLbls>
            <c:dLbl>
              <c:idx val="0"/>
              <c:layout>
                <c:manualLayout>
                  <c:x val="0"/>
                  <c:y val="5.3913055949973469E-2"/>
                </c:manualLayout>
              </c:layout>
              <c:tx>
                <c:rich>
                  <a:bodyPr/>
                  <a:lstStyle/>
                  <a:p>
                    <a:r>
                      <a:rPr lang="en-US"/>
                      <a:t>$106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ACD-4F23-8958-0858552D5D52}"/>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'Drug Price trend_2016_(2017upd)'!$B$70:$B$72</c:f>
              <c:strCache>
                <c:ptCount val="3"/>
                <c:pt idx="0">
                  <c:v>First-line regimen
Lowest generic price
(TDF/3TC/EFV)</c:v>
                </c:pt>
                <c:pt idx="1">
                  <c:v>Second-line regimen
Lowest generic price
(AZT/3TC+ATV/r)</c:v>
                </c:pt>
                <c:pt idx="2">
                  <c:v>Third-line regimen
(RAL+DRV+r+ETV)</c:v>
                </c:pt>
              </c:strCache>
            </c:strRef>
          </c:cat>
          <c:val>
            <c:numRef>
              <c:f>'Drug Price trend_2016_(2017upd)'!$C$70:$C$72</c:f>
              <c:numCache>
                <c:formatCode>General</c:formatCode>
                <c:ptCount val="3"/>
                <c:pt idx="0">
                  <c:v>106</c:v>
                </c:pt>
              </c:numCache>
            </c:numRef>
          </c:val>
          <c:extLst>
            <c:ext xmlns:c16="http://schemas.microsoft.com/office/drawing/2014/chart" uri="{C3380CC4-5D6E-409C-BE32-E72D297353CC}">
              <c16:uniqueId val="{00000001-5ACD-4F23-8958-0858552D5D52}"/>
            </c:ext>
          </c:extLst>
        </c:ser>
        <c:ser>
          <c:idx val="1"/>
          <c:order val="1"/>
          <c:spPr>
            <a:solidFill>
              <a:srgbClr val="FF9933"/>
            </a:solidFill>
          </c:spPr>
          <c:invertIfNegative val="0"/>
          <c:dLbls>
            <c:dLbl>
              <c:idx val="1"/>
              <c:tx>
                <c:rich>
                  <a:bodyPr/>
                  <a:lstStyle/>
                  <a:p>
                    <a:pPr>
                      <a:defRPr b="1">
                        <a:solidFill>
                          <a:schemeClr val="bg1"/>
                        </a:solidFill>
                      </a:defRPr>
                    </a:pPr>
                    <a:r>
                      <a:rPr lang="en-US" b="1">
                        <a:solidFill>
                          <a:schemeClr val="bg1"/>
                        </a:solidFill>
                      </a:rPr>
                      <a:t>$286</a:t>
                    </a:r>
                  </a:p>
                </c:rich>
              </c:tx>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ACD-4F23-8958-0858552D5D52}"/>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'Drug Price trend_2016_(2017upd)'!$B$70:$B$72</c:f>
              <c:strCache>
                <c:ptCount val="3"/>
                <c:pt idx="0">
                  <c:v>First-line regimen
Lowest generic price
(TDF/3TC/EFV)</c:v>
                </c:pt>
                <c:pt idx="1">
                  <c:v>Second-line regimen
Lowest generic price
(AZT/3TC+ATV/r)</c:v>
                </c:pt>
                <c:pt idx="2">
                  <c:v>Third-line regimen
(RAL+DRV+r+ETV)</c:v>
                </c:pt>
              </c:strCache>
            </c:strRef>
          </c:cat>
          <c:val>
            <c:numRef>
              <c:f>'Drug Price trend_2016_(2017upd)'!$D$70:$D$72</c:f>
              <c:numCache>
                <c:formatCode>General</c:formatCode>
                <c:ptCount val="3"/>
                <c:pt idx="1">
                  <c:v>286</c:v>
                </c:pt>
              </c:numCache>
            </c:numRef>
          </c:val>
          <c:extLst>
            <c:ext xmlns:c16="http://schemas.microsoft.com/office/drawing/2014/chart" uri="{C3380CC4-5D6E-409C-BE32-E72D297353CC}">
              <c16:uniqueId val="{00000003-5ACD-4F23-8958-0858552D5D52}"/>
            </c:ext>
          </c:extLst>
        </c:ser>
        <c:ser>
          <c:idx val="2"/>
          <c:order val="2"/>
          <c:spPr>
            <a:solidFill>
              <a:srgbClr val="FF5050"/>
            </a:solidFill>
          </c:spPr>
          <c:invertIfNegative val="0"/>
          <c:dLbls>
            <c:dLbl>
              <c:idx val="2"/>
              <c:tx>
                <c:rich>
                  <a:bodyPr/>
                  <a:lstStyle/>
                  <a:p>
                    <a:pPr>
                      <a:defRPr b="1">
                        <a:solidFill>
                          <a:schemeClr val="bg1"/>
                        </a:solidFill>
                      </a:defRPr>
                    </a:pPr>
                    <a:r>
                      <a:rPr lang="en-US" b="1">
                        <a:solidFill>
                          <a:schemeClr val="bg1"/>
                        </a:solidFill>
                      </a:rPr>
                      <a:t>$1859</a:t>
                    </a:r>
                  </a:p>
                </c:rich>
              </c:tx>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ACD-4F23-8958-0858552D5D52}"/>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'Drug Price trend_2016_(2017upd)'!$B$70:$B$72</c:f>
              <c:strCache>
                <c:ptCount val="3"/>
                <c:pt idx="0">
                  <c:v>First-line regimen
Lowest generic price
(TDF/3TC/EFV)</c:v>
                </c:pt>
                <c:pt idx="1">
                  <c:v>Second-line regimen
Lowest generic price
(AZT/3TC+ATV/r)</c:v>
                </c:pt>
                <c:pt idx="2">
                  <c:v>Third-line regimen
(RAL+DRV+r+ETV)</c:v>
                </c:pt>
              </c:strCache>
            </c:strRef>
          </c:cat>
          <c:val>
            <c:numRef>
              <c:f>'Drug Price trend_2016_(2017upd)'!$E$70:$E$72</c:f>
              <c:numCache>
                <c:formatCode>General</c:formatCode>
                <c:ptCount val="3"/>
                <c:pt idx="2">
                  <c:v>1859</c:v>
                </c:pt>
              </c:numCache>
            </c:numRef>
          </c:val>
          <c:extLst>
            <c:ext xmlns:c16="http://schemas.microsoft.com/office/drawing/2014/chart" uri="{C3380CC4-5D6E-409C-BE32-E72D297353CC}">
              <c16:uniqueId val="{00000005-5ACD-4F23-8958-0858552D5D52}"/>
            </c:ext>
          </c:extLst>
        </c:ser>
        <c:dLbls>
          <c:showLegendKey val="0"/>
          <c:showVal val="0"/>
          <c:showCatName val="0"/>
          <c:showSerName val="0"/>
          <c:showPercent val="0"/>
          <c:showBubbleSize val="0"/>
        </c:dLbls>
        <c:gapWidth val="150"/>
        <c:overlap val="100"/>
        <c:axId val="289784192"/>
        <c:axId val="289785728"/>
      </c:barChart>
      <c:catAx>
        <c:axId val="289784192"/>
        <c:scaling>
          <c:orientation val="minMax"/>
        </c:scaling>
        <c:delete val="0"/>
        <c:axPos val="b"/>
        <c:numFmt formatCode="General" sourceLinked="0"/>
        <c:majorTickMark val="out"/>
        <c:minorTickMark val="none"/>
        <c:tickLblPos val="nextTo"/>
        <c:crossAx val="289785728"/>
        <c:crosses val="autoZero"/>
        <c:auto val="1"/>
        <c:lblAlgn val="ctr"/>
        <c:lblOffset val="100"/>
        <c:noMultiLvlLbl val="0"/>
      </c:catAx>
      <c:valAx>
        <c:axId val="289785728"/>
        <c:scaling>
          <c:orientation val="minMax"/>
          <c:max val="2000"/>
          <c:min val="0"/>
        </c:scaling>
        <c:delete val="0"/>
        <c:axPos val="l"/>
        <c:majorGridlines>
          <c:spPr>
            <a:ln>
              <a:solidFill>
                <a:srgbClr val="C9F5FF"/>
              </a:solidFill>
              <a:prstDash val="sysDot"/>
            </a:ln>
          </c:spPr>
        </c:majorGridlines>
        <c:numFmt formatCode="General" sourceLinked="1"/>
        <c:majorTickMark val="out"/>
        <c:minorTickMark val="none"/>
        <c:tickLblPos val="nextTo"/>
        <c:spPr>
          <a:ln>
            <a:noFill/>
          </a:ln>
        </c:spPr>
        <c:crossAx val="289784192"/>
        <c:crosses val="autoZero"/>
        <c:crossBetween val="between"/>
        <c:majorUnit val="50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75213865126097"/>
          <c:y val="0.15884069979609902"/>
          <c:w val="0.80364738617384956"/>
          <c:h val="0.5060112263326203"/>
        </c:manualLayout>
      </c:layout>
      <c:barChart>
        <c:barDir val="col"/>
        <c:grouping val="clustered"/>
        <c:varyColors val="0"/>
        <c:ser>
          <c:idx val="0"/>
          <c:order val="0"/>
          <c:tx>
            <c:strRef>
              <c:f>'AP OOPE%THE'!$B$43</c:f>
              <c:strCache>
                <c:ptCount val="1"/>
                <c:pt idx="0">
                  <c:v>&lt;50%</c:v>
                </c:pt>
              </c:strCache>
            </c:strRef>
          </c:tx>
          <c:spPr>
            <a:solidFill>
              <a:srgbClr val="33CCCC"/>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 OOPE%THE'!$A$44:$A$56</c:f>
              <c:strCache>
                <c:ptCount val="13"/>
                <c:pt idx="0">
                  <c:v>Papua New Guinea</c:v>
                </c:pt>
                <c:pt idx="1">
                  <c:v>Thailand</c:v>
                </c:pt>
                <c:pt idx="2">
                  <c:v>China</c:v>
                </c:pt>
                <c:pt idx="3">
                  <c:v>Malaysia</c:v>
                </c:pt>
                <c:pt idx="4">
                  <c:v>Viet Nam</c:v>
                </c:pt>
                <c:pt idx="5">
                  <c:v>Indonesia</c:v>
                </c:pt>
                <c:pt idx="6">
                  <c:v>Nepal</c:v>
                </c:pt>
                <c:pt idx="7">
                  <c:v>Myanmar</c:v>
                </c:pt>
                <c:pt idx="8">
                  <c:v>Philippines</c:v>
                </c:pt>
                <c:pt idx="9">
                  <c:v>Pakistan</c:v>
                </c:pt>
                <c:pt idx="10">
                  <c:v>India</c:v>
                </c:pt>
                <c:pt idx="11">
                  <c:v>Bangladesh</c:v>
                </c:pt>
                <c:pt idx="12">
                  <c:v>Cambodia</c:v>
                </c:pt>
              </c:strCache>
            </c:strRef>
          </c:cat>
          <c:val>
            <c:numRef>
              <c:f>'AP OOPE%THE'!$B$44:$B$56</c:f>
              <c:numCache>
                <c:formatCode>#,##0</c:formatCode>
                <c:ptCount val="13"/>
                <c:pt idx="0">
                  <c:v>10.461073590000002</c:v>
                </c:pt>
                <c:pt idx="1">
                  <c:v>11.92299983</c:v>
                </c:pt>
                <c:pt idx="2">
                  <c:v>31.987092350000001</c:v>
                </c:pt>
                <c:pt idx="3">
                  <c:v>35.300710819999999</c:v>
                </c:pt>
                <c:pt idx="4">
                  <c:v>36.75884027</c:v>
                </c:pt>
                <c:pt idx="5">
                  <c:v>46.865195530000001</c:v>
                </c:pt>
                <c:pt idx="6">
                  <c:v>47.652677280000006</c:v>
                </c:pt>
              </c:numCache>
            </c:numRef>
          </c:val>
          <c:extLst>
            <c:ext xmlns:c16="http://schemas.microsoft.com/office/drawing/2014/chart" uri="{C3380CC4-5D6E-409C-BE32-E72D297353CC}">
              <c16:uniqueId val="{00000000-9F25-4A33-8083-3B132BE5D42C}"/>
            </c:ext>
          </c:extLst>
        </c:ser>
        <c:ser>
          <c:idx val="1"/>
          <c:order val="1"/>
          <c:tx>
            <c:strRef>
              <c:f>'AP OOPE%THE'!$C$43</c:f>
              <c:strCache>
                <c:ptCount val="1"/>
                <c:pt idx="0">
                  <c:v>≥ 50%</c:v>
                </c:pt>
              </c:strCache>
            </c:strRef>
          </c:tx>
          <c:spPr>
            <a:solidFill>
              <a:srgbClr val="FF7C80"/>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 OOPE%THE'!$A$44:$A$56</c:f>
              <c:strCache>
                <c:ptCount val="13"/>
                <c:pt idx="0">
                  <c:v>Papua New Guinea</c:v>
                </c:pt>
                <c:pt idx="1">
                  <c:v>Thailand</c:v>
                </c:pt>
                <c:pt idx="2">
                  <c:v>China</c:v>
                </c:pt>
                <c:pt idx="3">
                  <c:v>Malaysia</c:v>
                </c:pt>
                <c:pt idx="4">
                  <c:v>Viet Nam</c:v>
                </c:pt>
                <c:pt idx="5">
                  <c:v>Indonesia</c:v>
                </c:pt>
                <c:pt idx="6">
                  <c:v>Nepal</c:v>
                </c:pt>
                <c:pt idx="7">
                  <c:v>Myanmar</c:v>
                </c:pt>
                <c:pt idx="8">
                  <c:v>Philippines</c:v>
                </c:pt>
                <c:pt idx="9">
                  <c:v>Pakistan</c:v>
                </c:pt>
                <c:pt idx="10">
                  <c:v>India</c:v>
                </c:pt>
                <c:pt idx="11">
                  <c:v>Bangladesh</c:v>
                </c:pt>
                <c:pt idx="12">
                  <c:v>Cambodia</c:v>
                </c:pt>
              </c:strCache>
            </c:strRef>
          </c:cat>
          <c:val>
            <c:numRef>
              <c:f>'AP OOPE%THE'!$C$44:$C$56</c:f>
              <c:numCache>
                <c:formatCode>General</c:formatCode>
                <c:ptCount val="13"/>
                <c:pt idx="7" formatCode="#,##0">
                  <c:v>50.689241859999996</c:v>
                </c:pt>
                <c:pt idx="8" formatCode="#,##0">
                  <c:v>53.68513987</c:v>
                </c:pt>
                <c:pt idx="9" formatCode="#,##0">
                  <c:v>56.28250692999999</c:v>
                </c:pt>
                <c:pt idx="10" formatCode="#,##0">
                  <c:v>62.417363220000013</c:v>
                </c:pt>
                <c:pt idx="11" formatCode="#,##0">
                  <c:v>66.975873160000006</c:v>
                </c:pt>
                <c:pt idx="12" formatCode="#,##0">
                  <c:v>74.191976630000013</c:v>
                </c:pt>
              </c:numCache>
            </c:numRef>
          </c:val>
          <c:extLst>
            <c:ext xmlns:c16="http://schemas.microsoft.com/office/drawing/2014/chart" uri="{C3380CC4-5D6E-409C-BE32-E72D297353CC}">
              <c16:uniqueId val="{00000001-9F25-4A33-8083-3B132BE5D42C}"/>
            </c:ext>
          </c:extLst>
        </c:ser>
        <c:dLbls>
          <c:showLegendKey val="0"/>
          <c:showVal val="0"/>
          <c:showCatName val="0"/>
          <c:showSerName val="0"/>
          <c:showPercent val="0"/>
          <c:showBubbleSize val="0"/>
        </c:dLbls>
        <c:gapWidth val="150"/>
        <c:overlap val="100"/>
        <c:axId val="290374016"/>
        <c:axId val="290375552"/>
      </c:barChart>
      <c:catAx>
        <c:axId val="290374016"/>
        <c:scaling>
          <c:orientation val="minMax"/>
        </c:scaling>
        <c:delete val="0"/>
        <c:axPos val="b"/>
        <c:numFmt formatCode="General" sourceLinked="0"/>
        <c:majorTickMark val="out"/>
        <c:minorTickMark val="none"/>
        <c:tickLblPos val="nextTo"/>
        <c:crossAx val="290375552"/>
        <c:crosses val="autoZero"/>
        <c:auto val="1"/>
        <c:lblAlgn val="ctr"/>
        <c:lblOffset val="100"/>
        <c:noMultiLvlLbl val="0"/>
      </c:catAx>
      <c:valAx>
        <c:axId val="290375552"/>
        <c:scaling>
          <c:orientation val="minMax"/>
          <c:max val="100"/>
          <c:min val="0"/>
        </c:scaling>
        <c:delete val="0"/>
        <c:axPos val="l"/>
        <c:majorGridlines>
          <c:spPr>
            <a:ln w="12700">
              <a:prstDash val="sysDash"/>
            </a:ln>
          </c:spPr>
        </c:majorGridlines>
        <c:title>
          <c:tx>
            <c:rich>
              <a:bodyPr rot="0" vert="horz"/>
              <a:lstStyle/>
              <a:p>
                <a:pPr>
                  <a:defRPr/>
                </a:pPr>
                <a:r>
                  <a:rPr lang="en-GB" dirty="0"/>
                  <a:t>%</a:t>
                </a:r>
              </a:p>
            </c:rich>
          </c:tx>
          <c:layout>
            <c:manualLayout>
              <c:xMode val="edge"/>
              <c:yMode val="edge"/>
              <c:x val="8.9343898036830155E-2"/>
              <c:y val="0.1300343556256143"/>
            </c:manualLayout>
          </c:layout>
          <c:overlay val="0"/>
        </c:title>
        <c:numFmt formatCode="#,##0" sourceLinked="1"/>
        <c:majorTickMark val="out"/>
        <c:minorTickMark val="none"/>
        <c:tickLblPos val="nextTo"/>
        <c:crossAx val="290374016"/>
        <c:crosses val="autoZero"/>
        <c:crossBetween val="between"/>
        <c:majorUnit val="50"/>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51533111088209"/>
          <c:y val="7.2308555772443023E-2"/>
          <c:w val="0.64255284651464917"/>
          <c:h val="0.69997955518718069"/>
        </c:manualLayout>
      </c:layout>
      <c:lineChart>
        <c:grouping val="standard"/>
        <c:varyColors val="0"/>
        <c:ser>
          <c:idx val="0"/>
          <c:order val="0"/>
          <c:tx>
            <c:strRef>
              <c:f>'NI targets_All age and children'!$B$2</c:f>
              <c:strCache>
                <c:ptCount val="1"/>
                <c:pt idx="0">
                  <c:v>New HIV infections (children 0-14 years)</c:v>
                </c:pt>
              </c:strCache>
            </c:strRef>
          </c:tx>
          <c:spPr>
            <a:ln w="38100">
              <a:solidFill>
                <a:srgbClr val="00CCFF"/>
              </a:solidFill>
            </a:ln>
          </c:spPr>
          <c:marker>
            <c:symbol val="none"/>
          </c:marker>
          <c:dPt>
            <c:idx val="10"/>
            <c:marker>
              <c:symbol val="circle"/>
              <c:size val="14"/>
              <c:spPr>
                <a:solidFill>
                  <a:srgbClr val="63CDF6"/>
                </a:solidFill>
                <a:ln>
                  <a:noFill/>
                </a:ln>
              </c:spPr>
            </c:marker>
            <c:bubble3D val="0"/>
            <c:spPr>
              <a:ln w="38100">
                <a:solidFill>
                  <a:srgbClr val="63CDF6"/>
                </a:solidFill>
              </a:ln>
            </c:spPr>
            <c:extLst>
              <c:ext xmlns:c16="http://schemas.microsoft.com/office/drawing/2014/chart" uri="{C3380CC4-5D6E-409C-BE32-E72D297353CC}">
                <c16:uniqueId val="{00000001-6E21-4795-A4DC-E1D476E00AF6}"/>
              </c:ext>
            </c:extLst>
          </c:dPt>
          <c:dPt>
            <c:idx val="20"/>
            <c:marker>
              <c:symbol val="circle"/>
              <c:size val="13"/>
              <c:spPr>
                <a:solidFill>
                  <a:srgbClr val="63CDF6"/>
                </a:solidFill>
                <a:ln>
                  <a:noFill/>
                </a:ln>
              </c:spPr>
            </c:marker>
            <c:bubble3D val="0"/>
            <c:extLst>
              <c:ext xmlns:c16="http://schemas.microsoft.com/office/drawing/2014/chart" uri="{C3380CC4-5D6E-409C-BE32-E72D297353CC}">
                <c16:uniqueId val="{00000002-6E21-4795-A4DC-E1D476E00AF6}"/>
              </c:ext>
            </c:extLst>
          </c:dPt>
          <c:cat>
            <c:numRef>
              <c:f>'NI targets_All age and children'!$A$3:$A$23</c:f>
              <c:numCache>
                <c:formatCode>General</c:formatCode>
                <c:ptCount val="21"/>
                <c:pt idx="0">
                  <c:v>2000</c:v>
                </c:pt>
                <c:pt idx="5">
                  <c:v>2005</c:v>
                </c:pt>
                <c:pt idx="10">
                  <c:v>2010</c:v>
                </c:pt>
                <c:pt idx="15">
                  <c:v>2015</c:v>
                </c:pt>
                <c:pt idx="20">
                  <c:v>2020</c:v>
                </c:pt>
              </c:numCache>
            </c:numRef>
          </c:cat>
          <c:val>
            <c:numRef>
              <c:f>'NI targets_All age and children'!$B$3:$B$23</c:f>
              <c:numCache>
                <c:formatCode>General</c:formatCode>
                <c:ptCount val="21"/>
                <c:pt idx="0">
                  <c:v>45292</c:v>
                </c:pt>
                <c:pt idx="1">
                  <c:v>42947</c:v>
                </c:pt>
                <c:pt idx="2">
                  <c:v>40361</c:v>
                </c:pt>
                <c:pt idx="3">
                  <c:v>37313</c:v>
                </c:pt>
                <c:pt idx="4">
                  <c:v>34693</c:v>
                </c:pt>
                <c:pt idx="5">
                  <c:v>30883</c:v>
                </c:pt>
                <c:pt idx="6">
                  <c:v>28044</c:v>
                </c:pt>
                <c:pt idx="7">
                  <c:v>25205</c:v>
                </c:pt>
                <c:pt idx="8">
                  <c:v>22409</c:v>
                </c:pt>
                <c:pt idx="9">
                  <c:v>20378</c:v>
                </c:pt>
                <c:pt idx="10">
                  <c:v>18724</c:v>
                </c:pt>
                <c:pt idx="11">
                  <c:v>17705</c:v>
                </c:pt>
                <c:pt idx="12">
                  <c:v>16252</c:v>
                </c:pt>
                <c:pt idx="13">
                  <c:v>15538</c:v>
                </c:pt>
                <c:pt idx="14">
                  <c:v>14823</c:v>
                </c:pt>
                <c:pt idx="15">
                  <c:v>14448</c:v>
                </c:pt>
                <c:pt idx="16">
                  <c:v>13306</c:v>
                </c:pt>
                <c:pt idx="17">
                  <c:v>12730</c:v>
                </c:pt>
                <c:pt idx="18">
                  <c:v>12370</c:v>
                </c:pt>
                <c:pt idx="19">
                  <c:v>12643</c:v>
                </c:pt>
                <c:pt idx="20">
                  <c:v>12755</c:v>
                </c:pt>
              </c:numCache>
            </c:numRef>
          </c:val>
          <c:smooth val="0"/>
          <c:extLst>
            <c:ext xmlns:c16="http://schemas.microsoft.com/office/drawing/2014/chart" uri="{C3380CC4-5D6E-409C-BE32-E72D297353CC}">
              <c16:uniqueId val="{00000003-6E21-4795-A4DC-E1D476E00AF6}"/>
            </c:ext>
          </c:extLst>
        </c:ser>
        <c:ser>
          <c:idx val="1"/>
          <c:order val="1"/>
          <c:tx>
            <c:strRef>
              <c:f>'NI targets_All age and children'!$C$2</c:f>
              <c:strCache>
                <c:ptCount val="1"/>
                <c:pt idx="0">
                  <c:v>2020 Fast-track target *</c:v>
                </c:pt>
              </c:strCache>
            </c:strRef>
          </c:tx>
          <c:spPr>
            <a:ln w="31750">
              <a:solidFill>
                <a:srgbClr val="33CCCC"/>
              </a:solidFill>
              <a:prstDash val="sysDash"/>
            </a:ln>
          </c:spPr>
          <c:marker>
            <c:symbol val="none"/>
          </c:marker>
          <c:dPt>
            <c:idx val="16"/>
            <c:bubble3D val="0"/>
            <c:extLst>
              <c:ext xmlns:c16="http://schemas.microsoft.com/office/drawing/2014/chart" uri="{C3380CC4-5D6E-409C-BE32-E72D297353CC}">
                <c16:uniqueId val="{00000004-6E21-4795-A4DC-E1D476E00AF6}"/>
              </c:ext>
            </c:extLst>
          </c:dPt>
          <c:dPt>
            <c:idx val="19"/>
            <c:bubble3D val="0"/>
            <c:extLst>
              <c:ext xmlns:c16="http://schemas.microsoft.com/office/drawing/2014/chart" uri="{C3380CC4-5D6E-409C-BE32-E72D297353CC}">
                <c16:uniqueId val="{00000005-6E21-4795-A4DC-E1D476E00AF6}"/>
              </c:ext>
            </c:extLst>
          </c:dPt>
          <c:dPt>
            <c:idx val="20"/>
            <c:marker>
              <c:symbol val="circle"/>
              <c:size val="13"/>
              <c:spPr>
                <a:solidFill>
                  <a:srgbClr val="00A99A"/>
                </a:solidFill>
                <a:ln>
                  <a:solidFill>
                    <a:srgbClr val="00A99A"/>
                  </a:solidFill>
                </a:ln>
              </c:spPr>
            </c:marker>
            <c:bubble3D val="0"/>
            <c:spPr>
              <a:ln w="31750">
                <a:solidFill>
                  <a:srgbClr val="00A99A"/>
                </a:solidFill>
                <a:prstDash val="sysDash"/>
              </a:ln>
            </c:spPr>
            <c:extLst>
              <c:ext xmlns:c16="http://schemas.microsoft.com/office/drawing/2014/chart" uri="{C3380CC4-5D6E-409C-BE32-E72D297353CC}">
                <c16:uniqueId val="{00000006-6E21-4795-A4DC-E1D476E00AF6}"/>
              </c:ext>
            </c:extLst>
          </c:dPt>
          <c:cat>
            <c:numRef>
              <c:f>'NI targets_All age and children'!$A$3:$A$23</c:f>
              <c:numCache>
                <c:formatCode>General</c:formatCode>
                <c:ptCount val="21"/>
                <c:pt idx="0">
                  <c:v>2000</c:v>
                </c:pt>
                <c:pt idx="5">
                  <c:v>2005</c:v>
                </c:pt>
                <c:pt idx="10">
                  <c:v>2010</c:v>
                </c:pt>
                <c:pt idx="15">
                  <c:v>2015</c:v>
                </c:pt>
                <c:pt idx="20">
                  <c:v>2020</c:v>
                </c:pt>
              </c:numCache>
            </c:numRef>
          </c:cat>
          <c:val>
            <c:numRef>
              <c:f>'NI targets_All age and children'!$C$3:$C$23</c:f>
              <c:numCache>
                <c:formatCode>General</c:formatCode>
                <c:ptCount val="21"/>
                <c:pt idx="10">
                  <c:v>18723.999999999996</c:v>
                </c:pt>
                <c:pt idx="11">
                  <c:v>17041.599999999995</c:v>
                </c:pt>
                <c:pt idx="12">
                  <c:v>15359.199999999997</c:v>
                </c:pt>
                <c:pt idx="13">
                  <c:v>13676.799999999996</c:v>
                </c:pt>
                <c:pt idx="14">
                  <c:v>11994.399999999998</c:v>
                </c:pt>
                <c:pt idx="15">
                  <c:v>10311.999999999998</c:v>
                </c:pt>
                <c:pt idx="16">
                  <c:v>8629.5999999999985</c:v>
                </c:pt>
                <c:pt idx="17">
                  <c:v>6947.1999999999989</c:v>
                </c:pt>
                <c:pt idx="18">
                  <c:v>5264.7999999999993</c:v>
                </c:pt>
                <c:pt idx="19">
                  <c:v>3582.4000000000015</c:v>
                </c:pt>
                <c:pt idx="20">
                  <c:v>1900</c:v>
                </c:pt>
              </c:numCache>
            </c:numRef>
          </c:val>
          <c:smooth val="0"/>
          <c:extLst>
            <c:ext xmlns:c16="http://schemas.microsoft.com/office/drawing/2014/chart" uri="{C3380CC4-5D6E-409C-BE32-E72D297353CC}">
              <c16:uniqueId val="{00000007-6E21-4795-A4DC-E1D476E00AF6}"/>
            </c:ext>
          </c:extLst>
        </c:ser>
        <c:dLbls>
          <c:showLegendKey val="0"/>
          <c:showVal val="0"/>
          <c:showCatName val="0"/>
          <c:showSerName val="0"/>
          <c:showPercent val="0"/>
          <c:showBubbleSize val="0"/>
        </c:dLbls>
        <c:smooth val="0"/>
        <c:axId val="271267712"/>
        <c:axId val="271269248"/>
      </c:lineChart>
      <c:catAx>
        <c:axId val="271267712"/>
        <c:scaling>
          <c:orientation val="minMax"/>
        </c:scaling>
        <c:delete val="0"/>
        <c:axPos val="b"/>
        <c:majorGridlines>
          <c:spPr>
            <a:ln w="12700">
              <a:solidFill>
                <a:srgbClr val="D1E8FF"/>
              </a:solidFill>
              <a:prstDash val="sysDot"/>
            </a:ln>
          </c:spPr>
        </c:majorGridlines>
        <c:numFmt formatCode="General" sourceLinked="0"/>
        <c:majorTickMark val="out"/>
        <c:minorTickMark val="none"/>
        <c:tickLblPos val="nextTo"/>
        <c:spPr>
          <a:ln>
            <a:noFill/>
          </a:ln>
        </c:spPr>
        <c:crossAx val="271269248"/>
        <c:crosses val="autoZero"/>
        <c:auto val="1"/>
        <c:lblAlgn val="ctr"/>
        <c:lblOffset val="100"/>
        <c:tickLblSkip val="5"/>
        <c:tickMarkSkip val="5"/>
        <c:noMultiLvlLbl val="0"/>
      </c:catAx>
      <c:valAx>
        <c:axId val="271269248"/>
        <c:scaling>
          <c:orientation val="minMax"/>
        </c:scaling>
        <c:delete val="0"/>
        <c:axPos val="l"/>
        <c:majorGridlines>
          <c:spPr>
            <a:ln w="12700">
              <a:solidFill>
                <a:srgbClr val="D1E8FF"/>
              </a:solidFill>
              <a:prstDash val="sysDot"/>
            </a:ln>
          </c:spPr>
        </c:majorGridlines>
        <c:title>
          <c:tx>
            <c:rich>
              <a:bodyPr rot="-5400000" vert="horz"/>
              <a:lstStyle/>
              <a:p>
                <a:pPr>
                  <a:defRPr/>
                </a:pPr>
                <a:r>
                  <a:rPr lang="en-GB" dirty="0"/>
                  <a:t>Number (Estimate)</a:t>
                </a:r>
              </a:p>
            </c:rich>
          </c:tx>
          <c:layout>
            <c:manualLayout>
              <c:xMode val="edge"/>
              <c:yMode val="edge"/>
              <c:x val="4.9759908030419181E-3"/>
              <c:y val="0.28957930387883696"/>
            </c:manualLayout>
          </c:layout>
          <c:overlay val="0"/>
        </c:title>
        <c:numFmt formatCode="General" sourceLinked="1"/>
        <c:majorTickMark val="out"/>
        <c:minorTickMark val="none"/>
        <c:tickLblPos val="nextTo"/>
        <c:spPr>
          <a:ln>
            <a:noFill/>
          </a:ln>
        </c:spPr>
        <c:crossAx val="271267712"/>
        <c:crosses val="autoZero"/>
        <c:crossBetween val="midCat"/>
        <c:majorUnit val="10000"/>
      </c:valAx>
    </c:plotArea>
    <c:legend>
      <c:legendPos val="r"/>
      <c:legendEntry>
        <c:idx val="1"/>
        <c:delete val="1"/>
      </c:legendEntry>
      <c:layout>
        <c:manualLayout>
          <c:xMode val="edge"/>
          <c:yMode val="edge"/>
          <c:x val="2.2474349866879022E-4"/>
          <c:y val="0.8547465672054152"/>
          <c:w val="0.60736972418338908"/>
          <c:h val="0.14507396049178065"/>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85006115311834"/>
          <c:y val="0.11412303949811152"/>
          <c:w val="0.82023590616177888"/>
          <c:h val="0.61077267780551825"/>
        </c:manualLayout>
      </c:layout>
      <c:barChart>
        <c:barDir val="col"/>
        <c:grouping val="clustered"/>
        <c:varyColors val="0"/>
        <c:ser>
          <c:idx val="0"/>
          <c:order val="0"/>
          <c:tx>
            <c:strRef>
              <c:f>PMTCT!$B$7</c:f>
              <c:strCache>
                <c:ptCount val="1"/>
                <c:pt idx="0">
                  <c:v>Global</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PMTCT!$A$8:$A$18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PMTCT!$B$8:$B$18</c:f>
              <c:numCache>
                <c:formatCode>General</c:formatCode>
                <c:ptCount val="11"/>
                <c:pt idx="0">
                  <c:v>45</c:v>
                </c:pt>
                <c:pt idx="1">
                  <c:v>58</c:v>
                </c:pt>
                <c:pt idx="2">
                  <c:v>68</c:v>
                </c:pt>
                <c:pt idx="3">
                  <c:v>76</c:v>
                </c:pt>
                <c:pt idx="4">
                  <c:v>81</c:v>
                </c:pt>
                <c:pt idx="5">
                  <c:v>83</c:v>
                </c:pt>
                <c:pt idx="6">
                  <c:v>83</c:v>
                </c:pt>
                <c:pt idx="7">
                  <c:v>83</c:v>
                </c:pt>
                <c:pt idx="8">
                  <c:v>84</c:v>
                </c:pt>
                <c:pt idx="9">
                  <c:v>86</c:v>
                </c:pt>
                <c:pt idx="10">
                  <c:v>85</c:v>
                </c:pt>
              </c:numCache>
            </c:numRef>
          </c:val>
          <c:extLst>
            <c:ext xmlns:c16="http://schemas.microsoft.com/office/drawing/2014/chart" uri="{C3380CC4-5D6E-409C-BE32-E72D297353CC}">
              <c16:uniqueId val="{00000002-CE0A-41A9-8343-EC84742764E1}"/>
            </c:ext>
          </c:extLst>
        </c:ser>
        <c:ser>
          <c:idx val="1"/>
          <c:order val="1"/>
          <c:tx>
            <c:strRef>
              <c:f>PMTCT!$C$7</c:f>
              <c:strCache>
                <c:ptCount val="1"/>
                <c:pt idx="0">
                  <c:v>Asia and the Pacific</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PMTCT!$A$8:$A$18</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PMTCT!$C$8:$C$18</c:f>
              <c:numCache>
                <c:formatCode>General</c:formatCode>
                <c:ptCount val="11"/>
                <c:pt idx="0">
                  <c:v>27</c:v>
                </c:pt>
                <c:pt idx="1">
                  <c:v>28</c:v>
                </c:pt>
                <c:pt idx="2">
                  <c:v>32</c:v>
                </c:pt>
                <c:pt idx="3">
                  <c:v>39</c:v>
                </c:pt>
                <c:pt idx="4">
                  <c:v>50</c:v>
                </c:pt>
                <c:pt idx="5">
                  <c:v>53</c:v>
                </c:pt>
                <c:pt idx="6">
                  <c:v>59</c:v>
                </c:pt>
                <c:pt idx="7">
                  <c:v>60</c:v>
                </c:pt>
                <c:pt idx="8">
                  <c:v>62</c:v>
                </c:pt>
                <c:pt idx="9">
                  <c:v>63</c:v>
                </c:pt>
                <c:pt idx="10">
                  <c:v>57</c:v>
                </c:pt>
              </c:numCache>
            </c:numRef>
          </c:val>
          <c:extLst>
            <c:ext xmlns:c16="http://schemas.microsoft.com/office/drawing/2014/chart" uri="{C3380CC4-5D6E-409C-BE32-E72D297353CC}">
              <c16:uniqueId val="{00000003-CE0A-41A9-8343-EC84742764E1}"/>
            </c:ext>
          </c:extLst>
        </c:ser>
        <c:dLbls>
          <c:showLegendKey val="0"/>
          <c:showVal val="0"/>
          <c:showCatName val="0"/>
          <c:showSerName val="0"/>
          <c:showPercent val="0"/>
          <c:showBubbleSize val="0"/>
        </c:dLbls>
        <c:gapWidth val="150"/>
        <c:axId val="338860672"/>
        <c:axId val="338866560"/>
      </c:barChart>
      <c:catAx>
        <c:axId val="338860672"/>
        <c:scaling>
          <c:orientation val="minMax"/>
        </c:scaling>
        <c:delete val="0"/>
        <c:axPos val="b"/>
        <c:numFmt formatCode="General" sourceLinked="1"/>
        <c:majorTickMark val="out"/>
        <c:minorTickMark val="none"/>
        <c:tickLblPos val="nextTo"/>
        <c:crossAx val="338866560"/>
        <c:crosses val="autoZero"/>
        <c:auto val="1"/>
        <c:lblAlgn val="ctr"/>
        <c:lblOffset val="100"/>
        <c:noMultiLvlLbl val="0"/>
      </c:catAx>
      <c:valAx>
        <c:axId val="338866560"/>
        <c:scaling>
          <c:orientation val="minMax"/>
          <c:max val="100"/>
        </c:scaling>
        <c:delete val="0"/>
        <c:axPos val="l"/>
        <c:majorGridlines>
          <c:spPr>
            <a:ln w="15875">
              <a:solidFill>
                <a:srgbClr val="F79646">
                  <a:lumMod val="20000"/>
                  <a:lumOff val="80000"/>
                </a:srgbClr>
              </a:solidFill>
              <a:prstDash val="sysDot"/>
            </a:ln>
          </c:spPr>
        </c:majorGridlines>
        <c:title>
          <c:tx>
            <c:rich>
              <a:bodyPr rot="-5400000" vert="horz"/>
              <a:lstStyle/>
              <a:p>
                <a:pPr>
                  <a:defRPr/>
                </a:pPr>
                <a:r>
                  <a:rPr lang="en-GB"/>
                  <a:t>PMTCT coverage (%)</a:t>
                </a:r>
              </a:p>
            </c:rich>
          </c:tx>
          <c:overlay val="0"/>
        </c:title>
        <c:numFmt formatCode="General" sourceLinked="1"/>
        <c:majorTickMark val="none"/>
        <c:minorTickMark val="none"/>
        <c:tickLblPos val="nextTo"/>
        <c:spPr>
          <a:ln>
            <a:noFill/>
          </a:ln>
        </c:spPr>
        <c:crossAx val="338860672"/>
        <c:crosses val="autoZero"/>
        <c:crossBetween val="between"/>
        <c:majorUnit val="20"/>
      </c:valAx>
    </c:plotArea>
    <c:legend>
      <c:legendPos val="b"/>
      <c:layout>
        <c:manualLayout>
          <c:xMode val="edge"/>
          <c:yMode val="edge"/>
          <c:x val="6.9086430687348349E-2"/>
          <c:y val="0.89164092381298399"/>
          <c:w val="0.71549176259750991"/>
          <c:h val="8.470297364739805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AP!$A$5</c:f>
              <c:strCache>
                <c:ptCount val="1"/>
                <c:pt idx="0">
                  <c:v>Asia and the Pacific (2020)</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2B95-4CF1-9982-7A876116951A}"/>
              </c:ext>
            </c:extLst>
          </c:dPt>
          <c:dPt>
            <c:idx val="1"/>
            <c:invertIfNegative val="0"/>
            <c:bubble3D val="0"/>
            <c:spPr>
              <a:solidFill>
                <a:srgbClr val="33CCCC"/>
              </a:solidFill>
              <a:ln>
                <a:noFill/>
              </a:ln>
              <a:effectLst/>
            </c:spPr>
            <c:extLst>
              <c:ext xmlns:c16="http://schemas.microsoft.com/office/drawing/2014/chart" uri="{C3380CC4-5D6E-409C-BE32-E72D297353CC}">
                <c16:uniqueId val="{00000003-2B95-4CF1-9982-7A876116951A}"/>
              </c:ext>
            </c:extLst>
          </c:dPt>
          <c:dPt>
            <c:idx val="2"/>
            <c:invertIfNegative val="0"/>
            <c:bubble3D val="0"/>
            <c:spPr>
              <a:solidFill>
                <a:srgbClr val="F78F20"/>
              </a:solidFill>
              <a:ln>
                <a:noFill/>
              </a:ln>
              <a:effectLst/>
            </c:spPr>
            <c:extLst>
              <c:ext xmlns:c16="http://schemas.microsoft.com/office/drawing/2014/chart" uri="{C3380CC4-5D6E-409C-BE32-E72D297353CC}">
                <c16:uniqueId val="{00000005-2B95-4CF1-9982-7A876116951A}"/>
              </c:ext>
            </c:extLst>
          </c:dPt>
          <c:dPt>
            <c:idx val="3"/>
            <c:invertIfNegative val="0"/>
            <c:bubble3D val="0"/>
            <c:spPr>
              <a:solidFill>
                <a:srgbClr val="F26B73"/>
              </a:solidFill>
              <a:ln>
                <a:noFill/>
              </a:ln>
              <a:effectLst/>
            </c:spPr>
            <c:extLst>
              <c:ext xmlns:c16="http://schemas.microsoft.com/office/drawing/2014/chart" uri="{C3380CC4-5D6E-409C-BE32-E72D297353CC}">
                <c16:uniqueId val="{00000007-2B95-4CF1-9982-7A876116951A}"/>
              </c:ext>
            </c:extLst>
          </c:dPt>
          <c:dLbls>
            <c:numFmt formatCode="#,##0" sourceLinked="0"/>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AP!$B$5:$E$5</c:f>
              <c:numCache>
                <c:formatCode>General</c:formatCode>
                <c:ptCount val="4"/>
                <c:pt idx="0">
                  <c:v>52000</c:v>
                </c:pt>
                <c:pt idx="1">
                  <c:v>30000</c:v>
                </c:pt>
                <c:pt idx="2">
                  <c:v>21000</c:v>
                </c:pt>
                <c:pt idx="3">
                  <c:v>13000</c:v>
                </c:pt>
              </c:numCache>
            </c:numRef>
          </c:val>
          <c:extLst>
            <c:ext xmlns:c16="http://schemas.microsoft.com/office/drawing/2014/chart" uri="{C3380CC4-5D6E-409C-BE32-E72D297353CC}">
              <c16:uniqueId val="{00000008-2B95-4CF1-9982-7A876116951A}"/>
            </c:ext>
          </c:extLst>
        </c:ser>
        <c:dLbls>
          <c:showLegendKey val="0"/>
          <c:showVal val="0"/>
          <c:showCatName val="0"/>
          <c:showSerName val="0"/>
          <c:showPercent val="0"/>
          <c:showBubbleSize val="0"/>
        </c:dLbls>
        <c:gapWidth val="144"/>
        <c:axId val="210277120"/>
        <c:axId val="210278656"/>
      </c:barChart>
      <c:lineChart>
        <c:grouping val="standard"/>
        <c:varyColors val="0"/>
        <c:ser>
          <c:idx val="1"/>
          <c:order val="1"/>
          <c:tx>
            <c:strRef>
              <c:f>AP!$A$6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2B95-4CF1-9982-7A876116951A}"/>
                </c:ext>
              </c:extLst>
            </c:dLbl>
            <c:dLbl>
              <c:idx val="2"/>
              <c:delete val="1"/>
              <c:extLst>
                <c:ext xmlns:c15="http://schemas.microsoft.com/office/drawing/2012/chart" uri="{CE6537A1-D6FC-4f65-9D91-7224C49458BB}"/>
                <c:ext xmlns:c16="http://schemas.microsoft.com/office/drawing/2014/chart" uri="{C3380CC4-5D6E-409C-BE32-E72D297353CC}">
                  <c16:uniqueId val="{0000000A-2B95-4CF1-9982-7A876116951A}"/>
                </c:ext>
              </c:extLst>
            </c:dLbl>
            <c:dLbl>
              <c:idx val="3"/>
              <c:spPr/>
              <c:txPr>
                <a:bodyPr/>
                <a:lstStyle/>
                <a:p>
                  <a:pPr>
                    <a:defRPr sz="2000" b="1">
                      <a:solidFill>
                        <a:srgbClr val="F26B73"/>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2B95-4CF1-9982-7A876116951A}"/>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AP!$B$6:$E$6</c:f>
              <c:numCache>
                <c:formatCode>0%</c:formatCode>
                <c:ptCount val="4"/>
                <c:pt idx="1">
                  <c:v>0.57692307692307687</c:v>
                </c:pt>
                <c:pt idx="2">
                  <c:v>0.40384615384615385</c:v>
                </c:pt>
                <c:pt idx="3">
                  <c:v>0.25</c:v>
                </c:pt>
              </c:numCache>
            </c:numRef>
          </c:val>
          <c:smooth val="0"/>
          <c:extLst>
            <c:ext xmlns:c16="http://schemas.microsoft.com/office/drawing/2014/chart" uri="{C3380CC4-5D6E-409C-BE32-E72D297353CC}">
              <c16:uniqueId val="{0000000C-2B95-4CF1-9982-7A876116951A}"/>
            </c:ext>
          </c:extLst>
        </c:ser>
        <c:dLbls>
          <c:showLegendKey val="0"/>
          <c:showVal val="0"/>
          <c:showCatName val="0"/>
          <c:showSerName val="0"/>
          <c:showPercent val="0"/>
          <c:showBubbleSize val="0"/>
        </c:dLbls>
        <c:marker val="1"/>
        <c:smooth val="0"/>
        <c:axId val="38295424"/>
        <c:axId val="38293888"/>
      </c:lineChart>
      <c:catAx>
        <c:axId val="21027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solidFill>
              </a:defRPr>
            </a:pPr>
            <a:endParaRPr lang="en-US"/>
          </a:p>
        </c:txPr>
        <c:crossAx val="210278656"/>
        <c:crosses val="autoZero"/>
        <c:auto val="1"/>
        <c:lblAlgn val="ctr"/>
        <c:lblOffset val="100"/>
        <c:noMultiLvlLbl val="0"/>
      </c:catAx>
      <c:valAx>
        <c:axId val="210278656"/>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0" sourceLinked="0"/>
        <c:majorTickMark val="none"/>
        <c:minorTickMark val="none"/>
        <c:tickLblPos val="nextTo"/>
        <c:spPr>
          <a:noFill/>
          <a:ln>
            <a:noFill/>
          </a:ln>
          <a:effectLst/>
        </c:spPr>
        <c:txPr>
          <a:bodyPr rot="-60000000" vert="horz"/>
          <a:lstStyle/>
          <a:p>
            <a:pPr>
              <a:defRPr>
                <a:solidFill>
                  <a:schemeClr val="tx1"/>
                </a:solidFill>
              </a:defRPr>
            </a:pPr>
            <a:endParaRPr lang="en-US"/>
          </a:p>
        </c:txPr>
        <c:crossAx val="210277120"/>
        <c:crosses val="autoZero"/>
        <c:crossBetween val="between"/>
      </c:valAx>
      <c:valAx>
        <c:axId val="38293888"/>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38295424"/>
        <c:crosses val="max"/>
        <c:crossBetween val="between"/>
        <c:majorUnit val="1"/>
      </c:valAx>
      <c:catAx>
        <c:axId val="38295424"/>
        <c:scaling>
          <c:orientation val="minMax"/>
        </c:scaling>
        <c:delete val="1"/>
        <c:axPos val="b"/>
        <c:numFmt formatCode="General" sourceLinked="1"/>
        <c:majorTickMark val="out"/>
        <c:minorTickMark val="none"/>
        <c:tickLblPos val="nextTo"/>
        <c:crossAx val="382938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73184661118984"/>
          <c:y val="6.130760681941784E-2"/>
          <c:w val="0.7999239946156933"/>
          <c:h val="0.70187720771214834"/>
        </c:manualLayout>
      </c:layout>
      <c:areaChart>
        <c:grouping val="standard"/>
        <c:varyColors val="0"/>
        <c:ser>
          <c:idx val="1"/>
          <c:order val="0"/>
          <c:tx>
            <c:strRef>
              <c:f>'NI_AP Vs Global'!$B$2</c:f>
              <c:strCache>
                <c:ptCount val="1"/>
                <c:pt idx="0">
                  <c:v> high </c:v>
                </c:pt>
              </c:strCache>
            </c:strRef>
          </c:tx>
          <c:spPr>
            <a:solidFill>
              <a:srgbClr val="63CDF6"/>
            </a:solidFill>
            <a:ln w="44450">
              <a:noFill/>
            </a:ln>
          </c:spPr>
          <c:cat>
            <c:strRef>
              <c:f>'NI_AP Vs Global'!$A$3:$A$43</c:f>
              <c:strCach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strCache>
            </c:strRef>
          </c:cat>
          <c:val>
            <c:numRef>
              <c:f>'NI_AP Vs Global'!$B$3:$B$43</c:f>
              <c:numCache>
                <c:formatCode>_-* #,##0_-;\-* #,##0_-;_-* "-"??_-;_-@_-</c:formatCode>
                <c:ptCount val="41"/>
                <c:pt idx="0">
                  <c:v>2803738.602</c:v>
                </c:pt>
                <c:pt idx="1">
                  <c:v>3168049.645</c:v>
                </c:pt>
                <c:pt idx="2">
                  <c:v>3460237.8339999998</c:v>
                </c:pt>
                <c:pt idx="3">
                  <c:v>3654352.523</c:v>
                </c:pt>
                <c:pt idx="4">
                  <c:v>3969811.5070000002</c:v>
                </c:pt>
                <c:pt idx="5">
                  <c:v>4077542.9479999999</c:v>
                </c:pt>
                <c:pt idx="6">
                  <c:v>4142772.1970000002</c:v>
                </c:pt>
                <c:pt idx="7">
                  <c:v>4192098.3489999999</c:v>
                </c:pt>
                <c:pt idx="8">
                  <c:v>4172591.8119999999</c:v>
                </c:pt>
                <c:pt idx="9">
                  <c:v>4086366.5279999999</c:v>
                </c:pt>
                <c:pt idx="10">
                  <c:v>3944280.1579999998</c:v>
                </c:pt>
                <c:pt idx="11">
                  <c:v>3803108.1970000002</c:v>
                </c:pt>
                <c:pt idx="12">
                  <c:v>3681600.7880000002</c:v>
                </c:pt>
                <c:pt idx="13">
                  <c:v>3554084.6719999998</c:v>
                </c:pt>
                <c:pt idx="14">
                  <c:v>3451023.5120000001</c:v>
                </c:pt>
                <c:pt idx="15">
                  <c:v>3367314.1329999999</c:v>
                </c:pt>
                <c:pt idx="16">
                  <c:v>3269192.676</c:v>
                </c:pt>
                <c:pt idx="17">
                  <c:v>3175768.1510000001</c:v>
                </c:pt>
                <c:pt idx="18">
                  <c:v>3074172.9619999998</c:v>
                </c:pt>
                <c:pt idx="19">
                  <c:v>2995358.017</c:v>
                </c:pt>
                <c:pt idx="20">
                  <c:v>2921743.6669999999</c:v>
                </c:pt>
                <c:pt idx="21">
                  <c:v>2820735.5419999999</c:v>
                </c:pt>
                <c:pt idx="22">
                  <c:v>2730448.727</c:v>
                </c:pt>
                <c:pt idx="23">
                  <c:v>2625962.0699999998</c:v>
                </c:pt>
                <c:pt idx="24">
                  <c:v>2537890.7080000001</c:v>
                </c:pt>
                <c:pt idx="25">
                  <c:v>2449068.2719999999</c:v>
                </c:pt>
                <c:pt idx="26">
                  <c:v>2379563.986</c:v>
                </c:pt>
                <c:pt idx="27">
                  <c:v>2293748.1150000002</c:v>
                </c:pt>
                <c:pt idx="28">
                  <c:v>2188076.8339999998</c:v>
                </c:pt>
                <c:pt idx="29">
                  <c:v>2103741.534</c:v>
                </c:pt>
                <c:pt idx="30">
                  <c:v>2002269.5430000001</c:v>
                </c:pt>
              </c:numCache>
            </c:numRef>
          </c:val>
          <c:extLst>
            <c:ext xmlns:c16="http://schemas.microsoft.com/office/drawing/2014/chart" uri="{C3380CC4-5D6E-409C-BE32-E72D297353CC}">
              <c16:uniqueId val="{00000000-B92B-4B49-BFE9-A4FE78A30D5C}"/>
            </c:ext>
          </c:extLst>
        </c:ser>
        <c:ser>
          <c:idx val="0"/>
          <c:order val="2"/>
          <c:tx>
            <c:strRef>
              <c:f>'NI_AP Vs Global'!$D$2</c:f>
              <c:strCache>
                <c:ptCount val="1"/>
                <c:pt idx="0">
                  <c:v> low </c:v>
                </c:pt>
              </c:strCache>
            </c:strRef>
          </c:tx>
          <c:spPr>
            <a:solidFill>
              <a:sysClr val="window" lastClr="FFFFFF"/>
            </a:solidFill>
            <a:ln w="44450">
              <a:solidFill>
                <a:sysClr val="window" lastClr="FFFFFF"/>
              </a:solidFill>
            </a:ln>
          </c:spPr>
          <c:cat>
            <c:strRef>
              <c:f>'NI_AP Vs Global'!$A$3:$A$43</c:f>
              <c:strCach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strCache>
            </c:strRef>
          </c:cat>
          <c:val>
            <c:numRef>
              <c:f>'NI_AP Vs Global'!$D$3:$D$43</c:f>
              <c:numCache>
                <c:formatCode>_-* #,##0_-;\-* #,##0_-;_-* "-"??_-;_-@_-</c:formatCode>
                <c:ptCount val="41"/>
                <c:pt idx="0">
                  <c:v>1436719.676</c:v>
                </c:pt>
                <c:pt idx="1">
                  <c:v>1623403.571</c:v>
                </c:pt>
                <c:pt idx="2">
                  <c:v>1773129.5549999999</c:v>
                </c:pt>
                <c:pt idx="3">
                  <c:v>1872599.7379999999</c:v>
                </c:pt>
                <c:pt idx="4">
                  <c:v>2034250.375</c:v>
                </c:pt>
                <c:pt idx="5">
                  <c:v>2089455.193</c:v>
                </c:pt>
                <c:pt idx="6">
                  <c:v>2122880.6150000002</c:v>
                </c:pt>
                <c:pt idx="7">
                  <c:v>2148156.8130000001</c:v>
                </c:pt>
                <c:pt idx="8">
                  <c:v>2138161.0789999999</c:v>
                </c:pt>
                <c:pt idx="9">
                  <c:v>2093976.66</c:v>
                </c:pt>
                <c:pt idx="10">
                  <c:v>2021167.3459999999</c:v>
                </c:pt>
                <c:pt idx="11">
                  <c:v>1948826.6029999999</c:v>
                </c:pt>
                <c:pt idx="12">
                  <c:v>1886562.5660000001</c:v>
                </c:pt>
                <c:pt idx="13">
                  <c:v>1821219.487</c:v>
                </c:pt>
                <c:pt idx="14">
                  <c:v>1768407.86</c:v>
                </c:pt>
                <c:pt idx="15">
                  <c:v>1725512.666</c:v>
                </c:pt>
                <c:pt idx="16">
                  <c:v>1675232.291</c:v>
                </c:pt>
                <c:pt idx="17">
                  <c:v>1627358.7649999999</c:v>
                </c:pt>
                <c:pt idx="18">
                  <c:v>1575298.345</c:v>
                </c:pt>
                <c:pt idx="19">
                  <c:v>1534911.206</c:v>
                </c:pt>
                <c:pt idx="20">
                  <c:v>1497189.007</c:v>
                </c:pt>
                <c:pt idx="21">
                  <c:v>1445429.4169999999</c:v>
                </c:pt>
                <c:pt idx="22">
                  <c:v>1399163.7479999999</c:v>
                </c:pt>
                <c:pt idx="23">
                  <c:v>1345621.6540000001</c:v>
                </c:pt>
                <c:pt idx="24">
                  <c:v>1300491.2490000001</c:v>
                </c:pt>
                <c:pt idx="25">
                  <c:v>1254975.9709999999</c:v>
                </c:pt>
                <c:pt idx="26">
                  <c:v>1219359.892</c:v>
                </c:pt>
                <c:pt idx="27">
                  <c:v>1175385.2679999999</c:v>
                </c:pt>
                <c:pt idx="28">
                  <c:v>1121236.1370000001</c:v>
                </c:pt>
                <c:pt idx="29">
                  <c:v>1078020.202</c:v>
                </c:pt>
                <c:pt idx="30">
                  <c:v>1026022.9129999999</c:v>
                </c:pt>
              </c:numCache>
            </c:numRef>
          </c:val>
          <c:extLst>
            <c:ext xmlns:c16="http://schemas.microsoft.com/office/drawing/2014/chart" uri="{C3380CC4-5D6E-409C-BE32-E72D297353CC}">
              <c16:uniqueId val="{00000001-B92B-4B49-BFE9-A4FE78A30D5C}"/>
            </c:ext>
          </c:extLst>
        </c:ser>
        <c:dLbls>
          <c:showLegendKey val="0"/>
          <c:showVal val="0"/>
          <c:showCatName val="0"/>
          <c:showSerName val="0"/>
          <c:showPercent val="0"/>
          <c:showBubbleSize val="0"/>
        </c:dLbls>
        <c:axId val="328100864"/>
        <c:axId val="328106752"/>
      </c:areaChart>
      <c:lineChart>
        <c:grouping val="standard"/>
        <c:varyColors val="0"/>
        <c:ser>
          <c:idx val="2"/>
          <c:order val="1"/>
          <c:tx>
            <c:strRef>
              <c:f>'NI_AP Vs Global'!$C$2</c:f>
              <c:strCache>
                <c:ptCount val="1"/>
                <c:pt idx="0">
                  <c:v> NI </c:v>
                </c:pt>
              </c:strCache>
            </c:strRef>
          </c:tx>
          <c:spPr>
            <a:ln w="38100">
              <a:solidFill>
                <a:srgbClr val="FF0000"/>
              </a:solidFill>
            </a:ln>
          </c:spPr>
          <c:marker>
            <c:symbol val="none"/>
          </c:marker>
          <c:dPt>
            <c:idx val="30"/>
            <c:bubble3D val="0"/>
            <c:spPr>
              <a:ln w="38100">
                <a:solidFill>
                  <a:srgbClr val="FF0000"/>
                </a:solidFill>
                <a:prstDash val="solid"/>
              </a:ln>
            </c:spPr>
            <c:extLst>
              <c:ext xmlns:c16="http://schemas.microsoft.com/office/drawing/2014/chart" uri="{C3380CC4-5D6E-409C-BE32-E72D297353CC}">
                <c16:uniqueId val="{00000003-B92B-4B49-BFE9-A4FE78A30D5C}"/>
              </c:ext>
            </c:extLst>
          </c:dPt>
          <c:cat>
            <c:strRef>
              <c:f>'NI_AP Vs Global'!$A$3:$A$43</c:f>
              <c:strCach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strCache>
            </c:strRef>
          </c:cat>
          <c:val>
            <c:numRef>
              <c:f>'NI_AP Vs Global'!$C$3:$C$43</c:f>
              <c:numCache>
                <c:formatCode>_-* #,##0_-;\-* #,##0_-;_-* "-"??_-;_-@_-</c:formatCode>
                <c:ptCount val="41"/>
                <c:pt idx="0">
                  <c:v>2038059</c:v>
                </c:pt>
                <c:pt idx="1">
                  <c:v>2302879</c:v>
                </c:pt>
                <c:pt idx="2">
                  <c:v>2515284</c:v>
                </c:pt>
                <c:pt idx="3">
                  <c:v>2656387</c:v>
                </c:pt>
                <c:pt idx="4">
                  <c:v>2885699</c:v>
                </c:pt>
                <c:pt idx="5">
                  <c:v>2964013</c:v>
                </c:pt>
                <c:pt idx="6">
                  <c:v>3011433</c:v>
                </c:pt>
                <c:pt idx="7">
                  <c:v>3047316</c:v>
                </c:pt>
                <c:pt idx="8">
                  <c:v>3033165</c:v>
                </c:pt>
                <c:pt idx="9">
                  <c:v>2970534</c:v>
                </c:pt>
                <c:pt idx="10">
                  <c:v>2867280</c:v>
                </c:pt>
                <c:pt idx="11">
                  <c:v>2764039</c:v>
                </c:pt>
                <c:pt idx="12">
                  <c:v>2675731</c:v>
                </c:pt>
                <c:pt idx="13">
                  <c:v>2583062</c:v>
                </c:pt>
                <c:pt idx="14">
                  <c:v>2508792</c:v>
                </c:pt>
                <c:pt idx="15">
                  <c:v>2447917</c:v>
                </c:pt>
                <c:pt idx="16">
                  <c:v>2376313</c:v>
                </c:pt>
                <c:pt idx="17">
                  <c:v>2308362</c:v>
                </c:pt>
                <c:pt idx="18">
                  <c:v>2234417</c:v>
                </c:pt>
                <c:pt idx="19">
                  <c:v>2177168</c:v>
                </c:pt>
                <c:pt idx="20">
                  <c:v>2123689</c:v>
                </c:pt>
                <c:pt idx="21">
                  <c:v>2050173</c:v>
                </c:pt>
                <c:pt idx="22">
                  <c:v>1984335</c:v>
                </c:pt>
                <c:pt idx="23">
                  <c:v>1908516</c:v>
                </c:pt>
                <c:pt idx="24">
                  <c:v>1844521</c:v>
                </c:pt>
                <c:pt idx="25">
                  <c:v>1779911</c:v>
                </c:pt>
                <c:pt idx="26">
                  <c:v>1729424</c:v>
                </c:pt>
                <c:pt idx="27">
                  <c:v>1667056</c:v>
                </c:pt>
                <c:pt idx="28">
                  <c:v>1590515</c:v>
                </c:pt>
                <c:pt idx="29">
                  <c:v>1529203</c:v>
                </c:pt>
                <c:pt idx="30">
                  <c:v>1455442</c:v>
                </c:pt>
              </c:numCache>
            </c:numRef>
          </c:val>
          <c:smooth val="0"/>
          <c:extLst>
            <c:ext xmlns:c16="http://schemas.microsoft.com/office/drawing/2014/chart" uri="{C3380CC4-5D6E-409C-BE32-E72D297353CC}">
              <c16:uniqueId val="{00000004-B92B-4B49-BFE9-A4FE78A30D5C}"/>
            </c:ext>
          </c:extLst>
        </c:ser>
        <c:ser>
          <c:idx val="3"/>
          <c:order val="3"/>
          <c:tx>
            <c:strRef>
              <c:f>'NI_AP Vs Global'!$E$2</c:f>
              <c:strCache>
                <c:ptCount val="1"/>
                <c:pt idx="0">
                  <c:v> FT trend </c:v>
                </c:pt>
              </c:strCache>
            </c:strRef>
          </c:tx>
          <c:spPr>
            <a:ln w="38100">
              <a:solidFill>
                <a:srgbClr val="00A99A"/>
              </a:solidFill>
              <a:prstDash val="sysDot"/>
            </a:ln>
          </c:spPr>
          <c:marker>
            <c:symbol val="none"/>
          </c:marker>
          <c:dPt>
            <c:idx val="30"/>
            <c:bubble3D val="0"/>
            <c:extLst>
              <c:ext xmlns:c16="http://schemas.microsoft.com/office/drawing/2014/chart" uri="{C3380CC4-5D6E-409C-BE32-E72D297353CC}">
                <c16:uniqueId val="{00000005-B92B-4B49-BFE9-A4FE78A30D5C}"/>
              </c:ext>
            </c:extLst>
          </c:dPt>
          <c:dPt>
            <c:idx val="35"/>
            <c:bubble3D val="0"/>
            <c:extLst>
              <c:ext xmlns:c16="http://schemas.microsoft.com/office/drawing/2014/chart" uri="{C3380CC4-5D6E-409C-BE32-E72D297353CC}">
                <c16:uniqueId val="{00000006-B92B-4B49-BFE9-A4FE78A30D5C}"/>
              </c:ext>
            </c:extLst>
          </c:dPt>
          <c:dPt>
            <c:idx val="40"/>
            <c:marker>
              <c:symbol val="circle"/>
              <c:size val="11"/>
              <c:spPr>
                <a:solidFill>
                  <a:sysClr val="window" lastClr="FFFFFF"/>
                </a:solidFill>
                <a:ln w="34925">
                  <a:solidFill>
                    <a:srgbClr val="00A99A"/>
                  </a:solidFill>
                </a:ln>
              </c:spPr>
            </c:marker>
            <c:bubble3D val="0"/>
            <c:extLst>
              <c:ext xmlns:c16="http://schemas.microsoft.com/office/drawing/2014/chart" uri="{C3380CC4-5D6E-409C-BE32-E72D297353CC}">
                <c16:uniqueId val="{00000007-B92B-4B49-BFE9-A4FE78A30D5C}"/>
              </c:ext>
            </c:extLst>
          </c:dPt>
          <c:cat>
            <c:strRef>
              <c:f>'NI_AP Vs Global'!$A$3:$A$43</c:f>
              <c:strCach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strCache>
            </c:strRef>
          </c:cat>
          <c:val>
            <c:numRef>
              <c:f>'NI_AP Vs Global'!$E$3:$E$43</c:f>
              <c:numCache>
                <c:formatCode>General</c:formatCode>
                <c:ptCount val="41"/>
                <c:pt idx="30" formatCode="_-* #,##0_-;\-* #,##0_-;_-* &quot;-&quot;??_-;_-@_-">
                  <c:v>1455441.9999999998</c:v>
                </c:pt>
                <c:pt idx="31" formatCode="_-* #,##0_-;\-* #,##0_-;_-* &quot;-&quot;??_-;_-@_-">
                  <c:v>1331134.69</c:v>
                </c:pt>
                <c:pt idx="32" formatCode="_-* #,##0_-;\-* #,##0_-;_-* &quot;-&quot;??_-;_-@_-">
                  <c:v>1206827.3799999999</c:v>
                </c:pt>
                <c:pt idx="33" formatCode="_-* #,##0_-;\-* #,##0_-;_-* &quot;-&quot;??_-;_-@_-">
                  <c:v>1082520.0699999998</c:v>
                </c:pt>
                <c:pt idx="34" formatCode="_-* #,##0_-;\-* #,##0_-;_-* &quot;-&quot;??_-;_-@_-">
                  <c:v>958212.76</c:v>
                </c:pt>
                <c:pt idx="35" formatCode="_-* #,##0_-;\-* #,##0_-;_-* &quot;-&quot;??_-;_-@_-">
                  <c:v>833905.45</c:v>
                </c:pt>
                <c:pt idx="36" formatCode="_-* #,##0_-;\-* #,##0_-;_-* &quot;-&quot;??_-;_-@_-">
                  <c:v>709598.14</c:v>
                </c:pt>
                <c:pt idx="37" formatCode="_-* #,##0_-;\-* #,##0_-;_-* &quot;-&quot;??_-;_-@_-">
                  <c:v>585290.83000000007</c:v>
                </c:pt>
                <c:pt idx="38" formatCode="_-* #,##0_-;\-* #,##0_-;_-* &quot;-&quot;??_-;_-@_-">
                  <c:v>460983.52</c:v>
                </c:pt>
                <c:pt idx="39" formatCode="_-* #,##0_-;\-* #,##0_-;_-* &quot;-&quot;??_-;_-@_-">
                  <c:v>336676.2100000002</c:v>
                </c:pt>
                <c:pt idx="40" formatCode="_-* #,##0_-;\-* #,##0_-;_-* &quot;-&quot;??_-;_-@_-">
                  <c:v>212368.90000000014</c:v>
                </c:pt>
              </c:numCache>
            </c:numRef>
          </c:val>
          <c:smooth val="0"/>
          <c:extLst>
            <c:ext xmlns:c16="http://schemas.microsoft.com/office/drawing/2014/chart" uri="{C3380CC4-5D6E-409C-BE32-E72D297353CC}">
              <c16:uniqueId val="{00000008-B92B-4B49-BFE9-A4FE78A30D5C}"/>
            </c:ext>
          </c:extLst>
        </c:ser>
        <c:dLbls>
          <c:showLegendKey val="0"/>
          <c:showVal val="0"/>
          <c:showCatName val="0"/>
          <c:showSerName val="0"/>
          <c:showPercent val="0"/>
          <c:showBubbleSize val="0"/>
        </c:dLbls>
        <c:marker val="1"/>
        <c:smooth val="0"/>
        <c:axId val="328100864"/>
        <c:axId val="328106752"/>
      </c:lineChart>
      <c:catAx>
        <c:axId val="328100864"/>
        <c:scaling>
          <c:orientation val="minMax"/>
        </c:scaling>
        <c:delete val="1"/>
        <c:axPos val="b"/>
        <c:numFmt formatCode="General" sourceLinked="0"/>
        <c:majorTickMark val="out"/>
        <c:minorTickMark val="none"/>
        <c:tickLblPos val="nextTo"/>
        <c:crossAx val="328106752"/>
        <c:crosses val="autoZero"/>
        <c:auto val="1"/>
        <c:lblAlgn val="ctr"/>
        <c:lblOffset val="100"/>
        <c:noMultiLvlLbl val="0"/>
      </c:catAx>
      <c:valAx>
        <c:axId val="328106752"/>
        <c:scaling>
          <c:orientation val="minMax"/>
          <c:max val="4500000"/>
        </c:scaling>
        <c:delete val="0"/>
        <c:axPos val="l"/>
        <c:title>
          <c:tx>
            <c:rich>
              <a:bodyPr rot="-5400000" vert="horz"/>
              <a:lstStyle/>
              <a:p>
                <a:pPr>
                  <a:defRPr b="0"/>
                </a:pPr>
                <a:r>
                  <a:rPr lang="en-US" b="0"/>
                  <a:t>New HIV infections</a:t>
                </a:r>
              </a:p>
            </c:rich>
          </c:tx>
          <c:overlay val="0"/>
        </c:title>
        <c:numFmt formatCode="_-* #,##0_-;\-* #,##0_-;_-* &quot;-&quot;??_-;_-@_-" sourceLinked="1"/>
        <c:majorTickMark val="out"/>
        <c:minorTickMark val="none"/>
        <c:tickLblPos val="nextTo"/>
        <c:txPr>
          <a:bodyPr/>
          <a:lstStyle/>
          <a:p>
            <a:pPr>
              <a:defRPr b="0"/>
            </a:pPr>
            <a:endParaRPr lang="en-US"/>
          </a:p>
        </c:txPr>
        <c:crossAx val="328100864"/>
        <c:crosses val="autoZero"/>
        <c:crossBetween val="between"/>
        <c:majorUnit val="1500000"/>
      </c:valAx>
    </c:plotArea>
    <c:plotVisOnly val="1"/>
    <c:dispBlanksAs val="gap"/>
    <c:showDLblsOverMax val="0"/>
  </c:chart>
  <c:spPr>
    <a:ln>
      <a:solidFill>
        <a:sysClr val="window" lastClr="FFFFFF"/>
      </a:solidFill>
    </a:ln>
  </c:spPr>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181194383374521E-2"/>
          <c:y val="0.13240045792148319"/>
          <c:w val="0.80120101214829165"/>
          <c:h val="0.4717816557572817"/>
        </c:manualLayout>
      </c:layout>
      <c:barChart>
        <c:barDir val="col"/>
        <c:grouping val="clustered"/>
        <c:varyColors val="0"/>
        <c:ser>
          <c:idx val="10"/>
          <c:order val="10"/>
          <c:tx>
            <c:strRef>
              <c:f>'PMTCT coverage'!$L$1</c:f>
              <c:strCache>
                <c:ptCount val="1"/>
                <c:pt idx="0">
                  <c:v>&lt; 30%</c:v>
                </c:pt>
              </c:strCache>
            </c:strRef>
          </c:tx>
          <c:spPr>
            <a:solidFill>
              <a:srgbClr val="FF5050"/>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coverage'!$L$2:$L$13</c:f>
              <c:numCache>
                <c:formatCode>0</c:formatCode>
                <c:ptCount val="12"/>
                <c:pt idx="0">
                  <c:v>10</c:v>
                </c:pt>
                <c:pt idx="1">
                  <c:v>17</c:v>
                </c:pt>
                <c:pt idx="2">
                  <c:v>26</c:v>
                </c:pt>
              </c:numCache>
            </c:numRef>
          </c:val>
          <c:extLst>
            <c:ext xmlns:c16="http://schemas.microsoft.com/office/drawing/2014/chart" uri="{C3380CC4-5D6E-409C-BE32-E72D297353CC}">
              <c16:uniqueId val="{00000000-9059-4573-8F0B-2D2EC532CB80}"/>
            </c:ext>
          </c:extLst>
        </c:ser>
        <c:ser>
          <c:idx val="11"/>
          <c:order val="11"/>
          <c:tx>
            <c:strRef>
              <c:f>'PMTCT coverage'!$M$1</c:f>
              <c:strCache>
                <c:ptCount val="1"/>
                <c:pt idx="0">
                  <c:v>30-54%</c:v>
                </c:pt>
              </c:strCache>
            </c:strRef>
          </c:tx>
          <c:spPr>
            <a:solidFill>
              <a:srgbClr val="F78E1E"/>
            </a:solidFill>
          </c:spPr>
          <c:invertIfNegative val="0"/>
          <c:dPt>
            <c:idx val="15"/>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2-9059-4573-8F0B-2D2EC532CB80}"/>
              </c:ext>
            </c:extLst>
          </c:dPt>
          <c:dPt>
            <c:idx val="16"/>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4-9059-4573-8F0B-2D2EC532CB80}"/>
              </c:ext>
            </c:extLst>
          </c:dPt>
          <c:dPt>
            <c:idx val="18"/>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6-9059-4573-8F0B-2D2EC532CB80}"/>
              </c:ext>
            </c:extLst>
          </c:dPt>
          <c:dPt>
            <c:idx val="19"/>
            <c:invertIfNegative val="0"/>
            <c:bubble3D val="0"/>
            <c:spPr>
              <a:pattFill prst="dkUpDiag">
                <a:fgClr>
                  <a:srgbClr val="F78E1E"/>
                </a:fgClr>
                <a:bgClr>
                  <a:srgbClr val="EEFFBD"/>
                </a:bgClr>
              </a:pattFill>
            </c:spPr>
            <c:extLst>
              <c:ext xmlns:c16="http://schemas.microsoft.com/office/drawing/2014/chart" uri="{C3380CC4-5D6E-409C-BE32-E72D297353CC}">
                <c16:uniqueId val="{00000008-9059-4573-8F0B-2D2EC532CB80}"/>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coverage'!$M$2:$M$13</c:f>
              <c:numCache>
                <c:formatCode>General</c:formatCode>
                <c:ptCount val="12"/>
                <c:pt idx="3">
                  <c:v>40</c:v>
                </c:pt>
                <c:pt idx="4">
                  <c:v>53</c:v>
                </c:pt>
                <c:pt idx="5" formatCode="0">
                  <c:v>54</c:v>
                </c:pt>
              </c:numCache>
            </c:numRef>
          </c:val>
          <c:extLst>
            <c:ext xmlns:c16="http://schemas.microsoft.com/office/drawing/2014/chart" uri="{C3380CC4-5D6E-409C-BE32-E72D297353CC}">
              <c16:uniqueId val="{00000009-9059-4573-8F0B-2D2EC532CB80}"/>
            </c:ext>
          </c:extLst>
        </c:ser>
        <c:ser>
          <c:idx val="12"/>
          <c:order val="12"/>
          <c:tx>
            <c:strRef>
              <c:f>'PMTCT coverage'!$N$1</c:f>
              <c:strCache>
                <c:ptCount val="1"/>
                <c:pt idx="0">
                  <c:v>55-74%</c:v>
                </c:pt>
              </c:strCache>
            </c:strRef>
          </c:tx>
          <c:spPr>
            <a:pattFill prst="dkUpDiag">
              <a:fgClr>
                <a:srgbClr val="B0EE00"/>
              </a:fgClr>
              <a:bgClr>
                <a:sysClr val="window" lastClr="FFFFFF"/>
              </a:bgClr>
            </a:pattFill>
          </c:spPr>
          <c:invertIfNegative val="0"/>
          <c:dPt>
            <c:idx val="12"/>
            <c:invertIfNegative val="0"/>
            <c:bubble3D val="0"/>
            <c:extLst>
              <c:ext xmlns:c16="http://schemas.microsoft.com/office/drawing/2014/chart" uri="{C3380CC4-5D6E-409C-BE32-E72D297353CC}">
                <c16:uniqueId val="{0000000A-9059-4573-8F0B-2D2EC532CB80}"/>
              </c:ext>
            </c:extLst>
          </c:dPt>
          <c:dPt>
            <c:idx val="16"/>
            <c:invertIfNegative val="0"/>
            <c:bubble3D val="0"/>
            <c:extLst>
              <c:ext xmlns:c16="http://schemas.microsoft.com/office/drawing/2014/chart" uri="{C3380CC4-5D6E-409C-BE32-E72D297353CC}">
                <c16:uniqueId val="{0000000B-9059-4573-8F0B-2D2EC532CB80}"/>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coverage'!$N$2:$N$13</c:f>
              <c:numCache>
                <c:formatCode>General</c:formatCode>
                <c:ptCount val="12"/>
                <c:pt idx="10">
                  <c:v>57</c:v>
                </c:pt>
              </c:numCache>
            </c:numRef>
          </c:val>
          <c:extLst>
            <c:ext xmlns:c16="http://schemas.microsoft.com/office/drawing/2014/chart" uri="{C3380CC4-5D6E-409C-BE32-E72D297353CC}">
              <c16:uniqueId val="{0000000C-9059-4573-8F0B-2D2EC532CB80}"/>
            </c:ext>
          </c:extLst>
        </c:ser>
        <c:ser>
          <c:idx val="13"/>
          <c:order val="13"/>
          <c:tx>
            <c:strRef>
              <c:f>'PMTCT coverage'!$O$1</c:f>
              <c:strCache>
                <c:ptCount val="1"/>
                <c:pt idx="0">
                  <c:v>≥ 75%</c:v>
                </c:pt>
              </c:strCache>
            </c:strRef>
          </c:tx>
          <c:spPr>
            <a:solidFill>
              <a:srgbClr val="0CBCC1"/>
            </a:solidFill>
          </c:spPr>
          <c:invertIfNegative val="0"/>
          <c:dPt>
            <c:idx val="10"/>
            <c:invertIfNegative val="0"/>
            <c:bubble3D val="0"/>
            <c:spPr>
              <a:pattFill prst="dkUpDiag">
                <a:fgClr>
                  <a:srgbClr val="0CBCC1"/>
                </a:fgClr>
                <a:bgClr>
                  <a:sysClr val="window" lastClr="FFFFFF"/>
                </a:bgClr>
              </a:pattFill>
            </c:spPr>
            <c:extLst>
              <c:ext xmlns:c16="http://schemas.microsoft.com/office/drawing/2014/chart" uri="{C3380CC4-5D6E-409C-BE32-E72D297353CC}">
                <c16:uniqueId val="{0000000E-9059-4573-8F0B-2D2EC532CB80}"/>
              </c:ext>
            </c:extLst>
          </c:dPt>
          <c:dPt>
            <c:idx val="11"/>
            <c:invertIfNegative val="0"/>
            <c:bubble3D val="0"/>
            <c:spPr>
              <a:pattFill prst="dkUpDiag">
                <a:fgClr>
                  <a:srgbClr val="0CBCC1"/>
                </a:fgClr>
                <a:bgClr>
                  <a:sysClr val="window" lastClr="FFFFFF"/>
                </a:bgClr>
              </a:pattFill>
            </c:spPr>
            <c:extLst>
              <c:ext xmlns:c16="http://schemas.microsoft.com/office/drawing/2014/chart" uri="{C3380CC4-5D6E-409C-BE32-E72D297353CC}">
                <c16:uniqueId val="{00000022-9059-4573-8F0B-2D2EC532CB80}"/>
              </c:ext>
            </c:extLst>
          </c:dPt>
          <c:dPt>
            <c:idx val="13"/>
            <c:invertIfNegative val="0"/>
            <c:bubble3D val="0"/>
            <c:spPr>
              <a:pattFill prst="dkUpDiag">
                <a:fgClr>
                  <a:srgbClr val="0CBCC1"/>
                </a:fgClr>
                <a:bgClr>
                  <a:sysClr val="window" lastClr="FFFFFF"/>
                </a:bgClr>
              </a:pattFill>
            </c:spPr>
            <c:extLst>
              <c:ext xmlns:c16="http://schemas.microsoft.com/office/drawing/2014/chart" uri="{C3380CC4-5D6E-409C-BE32-E72D297353CC}">
                <c16:uniqueId val="{00000010-9059-4573-8F0B-2D2EC532CB80}"/>
              </c:ext>
            </c:extLst>
          </c:dPt>
          <c:dPt>
            <c:idx val="16"/>
            <c:invertIfNegative val="0"/>
            <c:bubble3D val="0"/>
            <c:spPr>
              <a:pattFill prst="dkUpDiag">
                <a:fgClr>
                  <a:srgbClr val="0CBCC1"/>
                </a:fgClr>
                <a:bgClr>
                  <a:sysClr val="window" lastClr="FFFFFF"/>
                </a:bgClr>
              </a:pattFill>
            </c:spPr>
            <c:extLst>
              <c:ext xmlns:c16="http://schemas.microsoft.com/office/drawing/2014/chart" uri="{C3380CC4-5D6E-409C-BE32-E72D297353CC}">
                <c16:uniqueId val="{00000012-9059-4573-8F0B-2D2EC532CB80}"/>
              </c:ext>
            </c:extLst>
          </c:dPt>
          <c:dLbls>
            <c:dLbl>
              <c:idx val="7"/>
              <c:tx>
                <c:rich>
                  <a:bodyPr/>
                  <a:lstStyle/>
                  <a:p>
                    <a:r>
                      <a:rPr lang="en-US" dirty="0"/>
                      <a:t>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9059-4573-8F0B-2D2EC532CB80}"/>
                </c:ext>
              </c:extLst>
            </c:dLbl>
            <c:dLbl>
              <c:idx val="8"/>
              <c:tx>
                <c:rich>
                  <a:bodyPr/>
                  <a:lstStyle/>
                  <a:p>
                    <a:r>
                      <a:rPr lang="en-US" dirty="0"/>
                      <a:t>&gt;95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9059-4573-8F0B-2D2EC532CB80}"/>
                </c:ext>
              </c:extLst>
            </c:dLbl>
            <c:dLbl>
              <c:idx val="9"/>
              <c:tx>
                <c:rich>
                  <a:bodyPr/>
                  <a:lstStyle/>
                  <a:p>
                    <a:r>
                      <a:rPr lang="en-US"/>
                      <a:t>&gt;95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DA93-4D8C-9AC1-BB8DC7BCE299}"/>
                </c:ext>
              </c:extLst>
            </c:dLbl>
            <c:dLbl>
              <c:idx val="14"/>
              <c:tx>
                <c:rich>
                  <a:bodyPr/>
                  <a:lstStyle/>
                  <a:p>
                    <a:r>
                      <a:rPr lang="en-US"/>
                      <a:t>&gt;95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9059-4573-8F0B-2D2EC532CB80}"/>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coverage'!$O$2:$O$13</c:f>
              <c:numCache>
                <c:formatCode>General</c:formatCode>
                <c:ptCount val="12"/>
                <c:pt idx="6" formatCode="0">
                  <c:v>86</c:v>
                </c:pt>
                <c:pt idx="7">
                  <c:v>90</c:v>
                </c:pt>
                <c:pt idx="8">
                  <c:v>97</c:v>
                </c:pt>
                <c:pt idx="9" formatCode="0">
                  <c:v>97</c:v>
                </c:pt>
                <c:pt idx="11">
                  <c:v>85</c:v>
                </c:pt>
              </c:numCache>
            </c:numRef>
          </c:val>
          <c:extLst>
            <c:ext xmlns:c16="http://schemas.microsoft.com/office/drawing/2014/chart" uri="{C3380CC4-5D6E-409C-BE32-E72D297353CC}">
              <c16:uniqueId val="{00000016-9059-4573-8F0B-2D2EC532CB80}"/>
            </c:ext>
          </c:extLst>
        </c:ser>
        <c:dLbls>
          <c:showLegendKey val="0"/>
          <c:showVal val="0"/>
          <c:showCatName val="0"/>
          <c:showSerName val="0"/>
          <c:showPercent val="0"/>
          <c:showBubbleSize val="0"/>
        </c:dLbls>
        <c:gapWidth val="10"/>
        <c:overlap val="100"/>
        <c:axId val="340062208"/>
        <c:axId val="340063744"/>
      </c:barChart>
      <c:barChart>
        <c:barDir val="col"/>
        <c:grouping val="percentStacked"/>
        <c:varyColors val="0"/>
        <c:ser>
          <c:idx val="0"/>
          <c:order val="0"/>
          <c:tx>
            <c:strRef>
              <c:f>'PMTCT coverage'!$B$1</c:f>
              <c:strCache>
                <c:ptCount val="1"/>
                <c:pt idx="0">
                  <c:v>a</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coverage'!$B$2:$B$13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7-9059-4573-8F0B-2D2EC532CB80}"/>
            </c:ext>
          </c:extLst>
        </c:ser>
        <c:ser>
          <c:idx val="1"/>
          <c:order val="1"/>
          <c:tx>
            <c:strRef>
              <c:f>'PMTCT coverage'!$C$1</c:f>
              <c:strCache>
                <c:ptCount val="1"/>
                <c:pt idx="0">
                  <c:v>b</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coverage'!$C$2:$C$13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8-9059-4573-8F0B-2D2EC532CB80}"/>
            </c:ext>
          </c:extLst>
        </c:ser>
        <c:ser>
          <c:idx val="2"/>
          <c:order val="2"/>
          <c:tx>
            <c:strRef>
              <c:f>'PMTCT coverage'!$D$1</c:f>
              <c:strCache>
                <c:ptCount val="1"/>
                <c:pt idx="0">
                  <c:v>c</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coverage'!$D$2:$D$13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9-9059-4573-8F0B-2D2EC532CB80}"/>
            </c:ext>
          </c:extLst>
        </c:ser>
        <c:ser>
          <c:idx val="3"/>
          <c:order val="3"/>
          <c:tx>
            <c:strRef>
              <c:f>'PMTCT coverage'!$E$1</c:f>
              <c:strCache>
                <c:ptCount val="1"/>
                <c:pt idx="0">
                  <c:v>d</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coverage'!$E$2:$E$13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A-9059-4573-8F0B-2D2EC532CB80}"/>
            </c:ext>
          </c:extLst>
        </c:ser>
        <c:ser>
          <c:idx val="4"/>
          <c:order val="4"/>
          <c:tx>
            <c:strRef>
              <c:f>'PMTCT coverage'!$F$1</c:f>
              <c:strCache>
                <c:ptCount val="1"/>
                <c:pt idx="0">
                  <c:v>e</c:v>
                </c:pt>
              </c:strCache>
            </c:strRef>
          </c:tx>
          <c:spPr>
            <a:solidFill>
              <a:sysClr val="window" lastClr="FFFFFF">
                <a:lumMod val="65000"/>
                <a:alpha val="23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coverage'!$F$2:$F$13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B-9059-4573-8F0B-2D2EC532CB80}"/>
            </c:ext>
          </c:extLst>
        </c:ser>
        <c:ser>
          <c:idx val="5"/>
          <c:order val="5"/>
          <c:tx>
            <c:strRef>
              <c:f>'PMTCT coverage'!$G$1</c:f>
              <c:strCache>
                <c:ptCount val="1"/>
                <c:pt idx="0">
                  <c:v>f</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coverage'!$G$2:$G$13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C-9059-4573-8F0B-2D2EC532CB80}"/>
            </c:ext>
          </c:extLst>
        </c:ser>
        <c:ser>
          <c:idx val="6"/>
          <c:order val="6"/>
          <c:tx>
            <c:strRef>
              <c:f>'PMTCT coverage'!$H$1</c:f>
              <c:strCache>
                <c:ptCount val="1"/>
                <c:pt idx="0">
                  <c:v>g</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coverage'!$H$2:$H$13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D-9059-4573-8F0B-2D2EC532CB80}"/>
            </c:ext>
          </c:extLst>
        </c:ser>
        <c:ser>
          <c:idx val="7"/>
          <c:order val="7"/>
          <c:tx>
            <c:strRef>
              <c:f>'PMTCT coverage'!$I$1</c:f>
              <c:strCache>
                <c:ptCount val="1"/>
                <c:pt idx="0">
                  <c:v>h</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coverage'!$I$2:$I$13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E-9059-4573-8F0B-2D2EC532CB80}"/>
            </c:ext>
          </c:extLst>
        </c:ser>
        <c:ser>
          <c:idx val="8"/>
          <c:order val="8"/>
          <c:tx>
            <c:strRef>
              <c:f>'PMTCT coverage'!$J$1</c:f>
              <c:strCache>
                <c:ptCount val="1"/>
                <c:pt idx="0">
                  <c:v>i</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coverage'!$J$2:$J$13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1F-9059-4573-8F0B-2D2EC532CB80}"/>
            </c:ext>
          </c:extLst>
        </c:ser>
        <c:ser>
          <c:idx val="9"/>
          <c:order val="9"/>
          <c:tx>
            <c:strRef>
              <c:f>'PMTCT coverage'!$K$1</c:f>
              <c:strCache>
                <c:ptCount val="1"/>
                <c:pt idx="0">
                  <c:v>PMTCT Gap</c:v>
                </c:pt>
              </c:strCache>
            </c:strRef>
          </c:tx>
          <c:spPr>
            <a:solidFill>
              <a:sysClr val="window" lastClr="FFFFFF">
                <a:lumMod val="65000"/>
                <a:alpha val="20000"/>
              </a:sysClr>
            </a:solidFill>
            <a:ln w="31750">
              <a:solidFill>
                <a:schemeClr val="bg1"/>
              </a:solidFill>
            </a:ln>
          </c:spPr>
          <c:invertIfNegative val="0"/>
          <c:cat>
            <c:strRef>
              <c:f>'PMTCT coverage'!$A$2:$A$13</c:f>
              <c:strCache>
                <c:ptCount val="12"/>
                <c:pt idx="0">
                  <c:v>Afghanistan</c:v>
                </c:pt>
                <c:pt idx="1">
                  <c:v>Indonesia</c:v>
                </c:pt>
                <c:pt idx="2">
                  <c:v>Philippines</c:v>
                </c:pt>
                <c:pt idx="3">
                  <c:v>Nepal</c:v>
                </c:pt>
                <c:pt idx="4">
                  <c:v>Iran</c:v>
                </c:pt>
                <c:pt idx="5">
                  <c:v>Lao PDR</c:v>
                </c:pt>
                <c:pt idx="6">
                  <c:v>Cambodia</c:v>
                </c:pt>
                <c:pt idx="7">
                  <c:v>Viet Nam</c:v>
                </c:pt>
                <c:pt idx="8">
                  <c:v>Thailand</c:v>
                </c:pt>
                <c:pt idx="9">
                  <c:v>Malaysia</c:v>
                </c:pt>
                <c:pt idx="10">
                  <c:v>Asia and the Pacific region</c:v>
                </c:pt>
                <c:pt idx="11">
                  <c:v>Global</c:v>
                </c:pt>
              </c:strCache>
            </c:strRef>
          </c:cat>
          <c:val>
            <c:numRef>
              <c:f>'PMTCT coverage'!$K$2:$K$13</c:f>
              <c:numCache>
                <c:formatCode>General</c:formatCode>
                <c:ptCount val="12"/>
                <c:pt idx="0">
                  <c:v>10</c:v>
                </c:pt>
                <c:pt idx="1">
                  <c:v>10</c:v>
                </c:pt>
                <c:pt idx="2">
                  <c:v>10</c:v>
                </c:pt>
                <c:pt idx="3">
                  <c:v>10</c:v>
                </c:pt>
                <c:pt idx="4">
                  <c:v>10</c:v>
                </c:pt>
                <c:pt idx="5">
                  <c:v>10</c:v>
                </c:pt>
                <c:pt idx="6">
                  <c:v>10</c:v>
                </c:pt>
                <c:pt idx="7">
                  <c:v>10</c:v>
                </c:pt>
                <c:pt idx="8">
                  <c:v>10</c:v>
                </c:pt>
                <c:pt idx="9">
                  <c:v>10</c:v>
                </c:pt>
                <c:pt idx="10">
                  <c:v>10</c:v>
                </c:pt>
                <c:pt idx="11">
                  <c:v>10</c:v>
                </c:pt>
              </c:numCache>
            </c:numRef>
          </c:val>
          <c:extLst>
            <c:ext xmlns:c16="http://schemas.microsoft.com/office/drawing/2014/chart" uri="{C3380CC4-5D6E-409C-BE32-E72D297353CC}">
              <c16:uniqueId val="{00000020-9059-4573-8F0B-2D2EC532CB80}"/>
            </c:ext>
          </c:extLst>
        </c:ser>
        <c:dLbls>
          <c:showLegendKey val="0"/>
          <c:showVal val="0"/>
          <c:showCatName val="0"/>
          <c:showSerName val="0"/>
          <c:showPercent val="0"/>
          <c:showBubbleSize val="0"/>
        </c:dLbls>
        <c:gapWidth val="10"/>
        <c:overlap val="100"/>
        <c:axId val="339747968"/>
        <c:axId val="340065664"/>
      </c:barChart>
      <c:catAx>
        <c:axId val="340062208"/>
        <c:scaling>
          <c:orientation val="minMax"/>
        </c:scaling>
        <c:delete val="0"/>
        <c:axPos val="b"/>
        <c:numFmt formatCode="General" sourceLinked="0"/>
        <c:majorTickMark val="none"/>
        <c:minorTickMark val="none"/>
        <c:tickLblPos val="nextTo"/>
        <c:spPr>
          <a:ln>
            <a:noFill/>
          </a:ln>
        </c:spPr>
        <c:crossAx val="340063744"/>
        <c:crosses val="autoZero"/>
        <c:auto val="1"/>
        <c:lblAlgn val="ctr"/>
        <c:lblOffset val="100"/>
        <c:noMultiLvlLbl val="0"/>
      </c:catAx>
      <c:valAx>
        <c:axId val="340063744"/>
        <c:scaling>
          <c:orientation val="minMax"/>
          <c:max val="100"/>
        </c:scaling>
        <c:delete val="0"/>
        <c:axPos val="l"/>
        <c:majorGridlines>
          <c:spPr>
            <a:ln w="25400">
              <a:solidFill>
                <a:schemeClr val="bg1"/>
              </a:solidFill>
            </a:ln>
          </c:spPr>
        </c:majorGridlines>
        <c:title>
          <c:tx>
            <c:rich>
              <a:bodyPr rot="-5400000" vert="horz"/>
              <a:lstStyle/>
              <a:p>
                <a:pPr>
                  <a:defRPr/>
                </a:pPr>
                <a:r>
                  <a:rPr lang="en-GB"/>
                  <a:t>PMTCT coverage (%)</a:t>
                </a:r>
              </a:p>
            </c:rich>
          </c:tx>
          <c:layout>
            <c:manualLayout>
              <c:xMode val="edge"/>
              <c:yMode val="edge"/>
              <c:x val="1.6554935350614225E-2"/>
              <c:y val="0.16448701578169903"/>
            </c:manualLayout>
          </c:layout>
          <c:overlay val="0"/>
        </c:title>
        <c:numFmt formatCode="#,##0" sourceLinked="0"/>
        <c:majorTickMark val="out"/>
        <c:minorTickMark val="none"/>
        <c:tickLblPos val="nextTo"/>
        <c:crossAx val="340062208"/>
        <c:crosses val="autoZero"/>
        <c:crossBetween val="between"/>
        <c:majorUnit val="100"/>
      </c:valAx>
      <c:valAx>
        <c:axId val="340065664"/>
        <c:scaling>
          <c:orientation val="minMax"/>
          <c:max val="1"/>
          <c:min val="0"/>
        </c:scaling>
        <c:delete val="0"/>
        <c:axPos val="r"/>
        <c:numFmt formatCode="0%" sourceLinked="1"/>
        <c:majorTickMark val="none"/>
        <c:minorTickMark val="none"/>
        <c:tickLblPos val="none"/>
        <c:spPr>
          <a:ln>
            <a:noFill/>
          </a:ln>
        </c:spPr>
        <c:crossAx val="339747968"/>
        <c:crosses val="max"/>
        <c:crossBetween val="between"/>
        <c:majorUnit val="1"/>
      </c:valAx>
      <c:catAx>
        <c:axId val="339747968"/>
        <c:scaling>
          <c:orientation val="minMax"/>
        </c:scaling>
        <c:delete val="1"/>
        <c:axPos val="b"/>
        <c:numFmt formatCode="General" sourceLinked="1"/>
        <c:majorTickMark val="out"/>
        <c:minorTickMark val="none"/>
        <c:tickLblPos val="nextTo"/>
        <c:crossAx val="340065664"/>
        <c:crosses val="autoZero"/>
        <c:auto val="1"/>
        <c:lblAlgn val="ctr"/>
        <c:lblOffset val="100"/>
        <c:noMultiLvlLbl val="0"/>
      </c:catAx>
    </c:plotArea>
    <c:legend>
      <c:legendPos val="b"/>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ayout>
        <c:manualLayout>
          <c:xMode val="edge"/>
          <c:yMode val="edge"/>
          <c:x val="0.17359957449042127"/>
          <c:y val="0.94171625689618321"/>
          <c:w val="0.40239874178664381"/>
          <c:h val="4.9805236857112481E-2"/>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4553409942086707E-2"/>
          <c:y val="0.11265469248190853"/>
          <c:w val="0.9218377969121575"/>
          <c:h val="0.68776621354071987"/>
        </c:manualLayout>
      </c:layout>
      <c:barChart>
        <c:barDir val="bar"/>
        <c:grouping val="clustered"/>
        <c:varyColors val="0"/>
        <c:ser>
          <c:idx val="0"/>
          <c:order val="0"/>
          <c:tx>
            <c:strRef>
              <c:f>'PMTCT gap (2)'!$B$9</c:f>
              <c:strCache>
                <c:ptCount val="1"/>
                <c:pt idx="0">
                  <c:v>PMTCT in need</c:v>
                </c:pt>
              </c:strCache>
            </c:strRef>
          </c:tx>
          <c:spPr>
            <a:solidFill>
              <a:schemeClr val="bg1">
                <a:lumMod val="75000"/>
              </a:schemeClr>
            </a:solidFill>
          </c:spPr>
          <c:invertIfNegative val="0"/>
          <c:val>
            <c:numRef>
              <c:f>'PMTCT gap (2)'!$C$9</c:f>
              <c:numCache>
                <c:formatCode>General</c:formatCode>
                <c:ptCount val="1"/>
                <c:pt idx="0">
                  <c:v>52000</c:v>
                </c:pt>
              </c:numCache>
            </c:numRef>
          </c:val>
          <c:extLst>
            <c:ext xmlns:c16="http://schemas.microsoft.com/office/drawing/2014/chart" uri="{C3380CC4-5D6E-409C-BE32-E72D297353CC}">
              <c16:uniqueId val="{00000000-75F0-4AE2-811E-77EDE3FAF18B}"/>
            </c:ext>
          </c:extLst>
        </c:ser>
        <c:ser>
          <c:idx val="1"/>
          <c:order val="1"/>
          <c:tx>
            <c:strRef>
              <c:f>'PMTCT gap (2)'!$B$10</c:f>
              <c:strCache>
                <c:ptCount val="1"/>
                <c:pt idx="0">
                  <c:v>Received PMTCT</c:v>
                </c:pt>
              </c:strCache>
            </c:strRef>
          </c:tx>
          <c:spPr>
            <a:solidFill>
              <a:srgbClr val="00A99A"/>
            </a:solidFill>
          </c:spPr>
          <c:invertIfNegative val="0"/>
          <c:dLbls>
            <c:dLbl>
              <c:idx val="0"/>
              <c:layout>
                <c:manualLayout>
                  <c:x val="-0.32794137493721076"/>
                  <c:y val="0"/>
                </c:manualLayout>
              </c:layout>
              <c:numFmt formatCode="#,##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F0-4AE2-811E-77EDE3FAF18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'PMTCT gap (2)'!$C$10</c:f>
              <c:numCache>
                <c:formatCode>General</c:formatCode>
                <c:ptCount val="1"/>
                <c:pt idx="0">
                  <c:v>30000</c:v>
                </c:pt>
              </c:numCache>
            </c:numRef>
          </c:val>
          <c:extLst>
            <c:ext xmlns:c16="http://schemas.microsoft.com/office/drawing/2014/chart" uri="{C3380CC4-5D6E-409C-BE32-E72D297353CC}">
              <c16:uniqueId val="{00000002-75F0-4AE2-811E-77EDE3FAF18B}"/>
            </c:ext>
          </c:extLst>
        </c:ser>
        <c:dLbls>
          <c:showLegendKey val="0"/>
          <c:showVal val="0"/>
          <c:showCatName val="0"/>
          <c:showSerName val="0"/>
          <c:showPercent val="0"/>
          <c:showBubbleSize val="0"/>
        </c:dLbls>
        <c:gapWidth val="150"/>
        <c:overlap val="100"/>
        <c:axId val="228620928"/>
        <c:axId val="228626816"/>
      </c:barChart>
      <c:catAx>
        <c:axId val="228620928"/>
        <c:scaling>
          <c:orientation val="minMax"/>
        </c:scaling>
        <c:delete val="1"/>
        <c:axPos val="l"/>
        <c:majorTickMark val="none"/>
        <c:minorTickMark val="none"/>
        <c:tickLblPos val="none"/>
        <c:crossAx val="228626816"/>
        <c:crosses val="autoZero"/>
        <c:auto val="1"/>
        <c:lblAlgn val="ctr"/>
        <c:lblOffset val="100"/>
        <c:noMultiLvlLbl val="0"/>
      </c:catAx>
      <c:valAx>
        <c:axId val="228626816"/>
        <c:scaling>
          <c:orientation val="minMax"/>
          <c:max val="52000"/>
          <c:min val="0"/>
        </c:scaling>
        <c:delete val="1"/>
        <c:axPos val="b"/>
        <c:numFmt formatCode="General" sourceLinked="1"/>
        <c:majorTickMark val="out"/>
        <c:minorTickMark val="none"/>
        <c:tickLblPos val="nextTo"/>
        <c:crossAx val="228620928"/>
        <c:crosses val="autoZero"/>
        <c:crossBetween val="between"/>
        <c:majorUnit val="52000"/>
      </c:valAx>
      <c:spPr>
        <a:ln>
          <a:noFill/>
        </a:ln>
      </c:spPr>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222595573581562"/>
          <c:y val="0.16341520840990878"/>
          <c:w val="0.59138056584721677"/>
          <c:h val="0.60653045832511132"/>
        </c:manualLayout>
      </c:layout>
      <c:doughnutChart>
        <c:varyColors val="1"/>
        <c:ser>
          <c:idx val="0"/>
          <c:order val="0"/>
          <c:dPt>
            <c:idx val="0"/>
            <c:bubble3D val="0"/>
            <c:spPr>
              <a:solidFill>
                <a:srgbClr val="E06C63"/>
              </a:solidFill>
            </c:spPr>
            <c:extLst>
              <c:ext xmlns:c16="http://schemas.microsoft.com/office/drawing/2014/chart" uri="{C3380CC4-5D6E-409C-BE32-E72D297353CC}">
                <c16:uniqueId val="{00000001-C246-49D7-A45A-5BA1C4E29A88}"/>
              </c:ext>
            </c:extLst>
          </c:dPt>
          <c:dPt>
            <c:idx val="1"/>
            <c:bubble3D val="0"/>
            <c:spPr>
              <a:solidFill>
                <a:srgbClr val="EBA39D"/>
              </a:solidFill>
            </c:spPr>
            <c:extLst>
              <c:ext xmlns:c16="http://schemas.microsoft.com/office/drawing/2014/chart" uri="{C3380CC4-5D6E-409C-BE32-E72D297353CC}">
                <c16:uniqueId val="{00000003-C246-49D7-A45A-5BA1C4E29A88}"/>
              </c:ext>
            </c:extLst>
          </c:dPt>
          <c:dPt>
            <c:idx val="2"/>
            <c:bubble3D val="0"/>
            <c:spPr>
              <a:solidFill>
                <a:srgbClr val="FF9900"/>
              </a:solidFill>
            </c:spPr>
            <c:extLst>
              <c:ext xmlns:c16="http://schemas.microsoft.com/office/drawing/2014/chart" uri="{C3380CC4-5D6E-409C-BE32-E72D297353CC}">
                <c16:uniqueId val="{00000005-C246-49D7-A45A-5BA1C4E29A88}"/>
              </c:ext>
            </c:extLst>
          </c:dPt>
          <c:dPt>
            <c:idx val="3"/>
            <c:bubble3D val="0"/>
            <c:spPr>
              <a:solidFill>
                <a:srgbClr val="9BBB59"/>
              </a:solidFill>
            </c:spPr>
            <c:extLst>
              <c:ext xmlns:c16="http://schemas.microsoft.com/office/drawing/2014/chart" uri="{C3380CC4-5D6E-409C-BE32-E72D297353CC}">
                <c16:uniqueId val="{00000007-C246-49D7-A45A-5BA1C4E29A88}"/>
              </c:ext>
            </c:extLst>
          </c:dPt>
          <c:dPt>
            <c:idx val="4"/>
            <c:bubble3D val="0"/>
            <c:spPr>
              <a:solidFill>
                <a:schemeClr val="accent4">
                  <a:lumMod val="60000"/>
                  <a:lumOff val="40000"/>
                </a:schemeClr>
              </a:solidFill>
            </c:spPr>
            <c:extLst>
              <c:ext xmlns:c16="http://schemas.microsoft.com/office/drawing/2014/chart" uri="{C3380CC4-5D6E-409C-BE32-E72D297353CC}">
                <c16:uniqueId val="{00000009-C246-49D7-A45A-5BA1C4E29A88}"/>
              </c:ext>
            </c:extLst>
          </c:dPt>
          <c:dPt>
            <c:idx val="5"/>
            <c:bubble3D val="0"/>
            <c:spPr>
              <a:solidFill>
                <a:srgbClr val="6699FF"/>
              </a:solidFill>
            </c:spPr>
            <c:extLst>
              <c:ext xmlns:c16="http://schemas.microsoft.com/office/drawing/2014/chart" uri="{C3380CC4-5D6E-409C-BE32-E72D297353CC}">
                <c16:uniqueId val="{0000000B-C246-49D7-A45A-5BA1C4E29A88}"/>
              </c:ext>
            </c:extLst>
          </c:dPt>
          <c:dPt>
            <c:idx val="6"/>
            <c:bubble3D val="0"/>
            <c:spPr>
              <a:solidFill>
                <a:srgbClr val="00CCFF"/>
              </a:solidFill>
            </c:spPr>
            <c:extLst>
              <c:ext xmlns:c16="http://schemas.microsoft.com/office/drawing/2014/chart" uri="{C3380CC4-5D6E-409C-BE32-E72D297353CC}">
                <c16:uniqueId val="{0000000D-C246-49D7-A45A-5BA1C4E29A88}"/>
              </c:ext>
            </c:extLst>
          </c:dPt>
          <c:dPt>
            <c:idx val="7"/>
            <c:bubble3D val="0"/>
            <c:spPr>
              <a:solidFill>
                <a:srgbClr val="00A99A"/>
              </a:solidFill>
            </c:spPr>
            <c:extLst>
              <c:ext xmlns:c16="http://schemas.microsoft.com/office/drawing/2014/chart" uri="{C3380CC4-5D6E-409C-BE32-E72D297353CC}">
                <c16:uniqueId val="{0000000F-C246-49D7-A45A-5BA1C4E29A88}"/>
              </c:ext>
            </c:extLst>
          </c:dPt>
          <c:dPt>
            <c:idx val="8"/>
            <c:bubble3D val="0"/>
            <c:spPr>
              <a:solidFill>
                <a:srgbClr val="E31837"/>
              </a:solidFill>
            </c:spPr>
            <c:extLst>
              <c:ext xmlns:c16="http://schemas.microsoft.com/office/drawing/2014/chart" uri="{C3380CC4-5D6E-409C-BE32-E72D297353CC}">
                <c16:uniqueId val="{00000011-C246-49D7-A45A-5BA1C4E29A88}"/>
              </c:ext>
            </c:extLst>
          </c:dPt>
          <c:dPt>
            <c:idx val="9"/>
            <c:bubble3D val="0"/>
            <c:spPr>
              <a:solidFill>
                <a:schemeClr val="bg1">
                  <a:lumMod val="85000"/>
                </a:schemeClr>
              </a:solidFill>
            </c:spPr>
            <c:extLst>
              <c:ext xmlns:c16="http://schemas.microsoft.com/office/drawing/2014/chart" uri="{C3380CC4-5D6E-409C-BE32-E72D297353CC}">
                <c16:uniqueId val="{00000013-C246-49D7-A45A-5BA1C4E29A88}"/>
              </c:ext>
            </c:extLst>
          </c:dPt>
          <c:dLbls>
            <c:dLbl>
              <c:idx val="0"/>
              <c:layout>
                <c:manualLayout>
                  <c:x val="-4.941415050071709E-2"/>
                  <c:y val="-0.1392405306160599"/>
                </c:manualLayout>
              </c:layout>
              <c:spPr>
                <a:noFill/>
                <a:ln>
                  <a:noFill/>
                </a:ln>
                <a:effectLst/>
              </c:spPr>
              <c:txPr>
                <a:bodyPr wrap="square" lIns="38100" tIns="19050" rIns="38100" bIns="19050" anchor="ctr">
                  <a:spAutoFit/>
                </a:bodyPr>
                <a:lstStyle/>
                <a:p>
                  <a:pPr>
                    <a:defRPr sz="105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46-49D7-A45A-5BA1C4E29A88}"/>
                </c:ext>
              </c:extLst>
            </c:dLbl>
            <c:dLbl>
              <c:idx val="1"/>
              <c:spPr>
                <a:noFill/>
                <a:ln>
                  <a:noFill/>
                </a:ln>
                <a:effectLst/>
              </c:spPr>
              <c:txPr>
                <a:bodyPr wrap="square" lIns="38100" tIns="19050" rIns="38100" bIns="19050" anchor="ctr">
                  <a:spAutoFit/>
                </a:bodyPr>
                <a:lstStyle/>
                <a:p>
                  <a:pPr>
                    <a:defRPr sz="1000"/>
                  </a:pPr>
                  <a:endParaRPr lang="en-US"/>
                </a:p>
              </c:txPr>
              <c:showLegendKey val="0"/>
              <c:showVal val="0"/>
              <c:showCatName val="0"/>
              <c:showSerName val="0"/>
              <c:showPercent val="0"/>
              <c:showBubbleSize val="0"/>
              <c:extLst>
                <c:ext xmlns:c16="http://schemas.microsoft.com/office/drawing/2014/chart" uri="{C3380CC4-5D6E-409C-BE32-E72D297353CC}">
                  <c16:uniqueId val="{00000003-C246-49D7-A45A-5BA1C4E29A88}"/>
                </c:ext>
              </c:extLst>
            </c:dLbl>
            <c:dLbl>
              <c:idx val="2"/>
              <c:spPr>
                <a:noFill/>
                <a:ln>
                  <a:noFill/>
                </a:ln>
                <a:effectLst/>
              </c:spPr>
              <c:txPr>
                <a:bodyPr wrap="square" lIns="38100" tIns="19050" rIns="38100" bIns="19050" anchor="ctr">
                  <a:spAutoFit/>
                </a:bodyPr>
                <a:lstStyle/>
                <a:p>
                  <a:pPr>
                    <a:defRPr sz="1000"/>
                  </a:pPr>
                  <a:endParaRPr lang="en-US"/>
                </a:p>
              </c:txPr>
              <c:showLegendKey val="0"/>
              <c:showVal val="0"/>
              <c:showCatName val="0"/>
              <c:showSerName val="0"/>
              <c:showPercent val="0"/>
              <c:showBubbleSize val="0"/>
              <c:extLst>
                <c:ext xmlns:c16="http://schemas.microsoft.com/office/drawing/2014/chart" uri="{C3380CC4-5D6E-409C-BE32-E72D297353CC}">
                  <c16:uniqueId val="{00000005-C246-49D7-A45A-5BA1C4E29A88}"/>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'PMTCT gap (2)'!$B$31:$B$40</c:f>
              <c:strCache>
                <c:ptCount val="10"/>
                <c:pt idx="0">
                  <c:v>Indonesia</c:v>
                </c:pt>
                <c:pt idx="1">
                  <c:v>Thailand</c:v>
                </c:pt>
                <c:pt idx="2">
                  <c:v>Viet Nam</c:v>
                </c:pt>
                <c:pt idx="3">
                  <c:v>Cambodia</c:v>
                </c:pt>
                <c:pt idx="4">
                  <c:v>Philippines</c:v>
                </c:pt>
                <c:pt idx="5">
                  <c:v>Afghanistan</c:v>
                </c:pt>
                <c:pt idx="6">
                  <c:v>Malaysia</c:v>
                </c:pt>
                <c:pt idx="7">
                  <c:v>Nepal</c:v>
                </c:pt>
                <c:pt idx="8">
                  <c:v>Lao PDR</c:v>
                </c:pt>
                <c:pt idx="9">
                  <c:v>Remaining countries</c:v>
                </c:pt>
              </c:strCache>
            </c:strRef>
          </c:cat>
          <c:val>
            <c:numRef>
              <c:f>'PMTCT gap (2)'!$C$31:$C$40</c:f>
              <c:numCache>
                <c:formatCode>0%</c:formatCode>
                <c:ptCount val="10"/>
                <c:pt idx="0">
                  <c:v>0.42992010309278345</c:v>
                </c:pt>
                <c:pt idx="1">
                  <c:v>-5.1773195876288688E-3</c:v>
                </c:pt>
                <c:pt idx="2">
                  <c:v>5.0335051546391797E-3</c:v>
                </c:pt>
                <c:pt idx="3">
                  <c:v>3.2113402061855647E-3</c:v>
                </c:pt>
                <c:pt idx="4">
                  <c:v>1.5280927835051545E-2</c:v>
                </c:pt>
                <c:pt idx="5">
                  <c:v>1.1930412371134021E-2</c:v>
                </c:pt>
                <c:pt idx="6">
                  <c:v>-5.5412371134020615E-4</c:v>
                </c:pt>
                <c:pt idx="7">
                  <c:v>6.1443298969072156E-3</c:v>
                </c:pt>
                <c:pt idx="8">
                  <c:v>3.8582474226804119E-3</c:v>
                </c:pt>
                <c:pt idx="9">
                  <c:v>0.53035257731958763</c:v>
                </c:pt>
              </c:numCache>
            </c:numRef>
          </c:val>
          <c:extLst>
            <c:ext xmlns:c16="http://schemas.microsoft.com/office/drawing/2014/chart" uri="{C3380CC4-5D6E-409C-BE32-E72D297353CC}">
              <c16:uniqueId val="{00000014-C246-49D7-A45A-5BA1C4E29A88}"/>
            </c:ext>
          </c:extLst>
        </c:ser>
        <c:dLbls>
          <c:showLegendKey val="0"/>
          <c:showVal val="0"/>
          <c:showCatName val="0"/>
          <c:showSerName val="0"/>
          <c:showPercent val="0"/>
          <c:showBubbleSize val="0"/>
          <c:showLeaderLines val="1"/>
        </c:dLbls>
        <c:firstSliceAng val="0"/>
        <c:holeSize val="65"/>
      </c:doughnutChart>
    </c:plotArea>
    <c:legend>
      <c:legendPos val="r"/>
      <c:layout>
        <c:manualLayout>
          <c:xMode val="edge"/>
          <c:yMode val="edge"/>
          <c:x val="1.517208964271626E-2"/>
          <c:y val="4.9607728178363827E-2"/>
          <c:w val="0.4083294878489177"/>
          <c:h val="0.94255642873255763"/>
        </c:manualLayout>
      </c:layout>
      <c:overlay val="0"/>
      <c:txPr>
        <a:bodyPr/>
        <a:lstStyle/>
        <a:p>
          <a:pPr>
            <a:defRPr sz="1200" b="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602080989876265E-2"/>
          <c:y val="0.13907834247991729"/>
          <c:w val="0.67443757030371199"/>
          <c:h val="0.76300007953551263"/>
        </c:manualLayout>
      </c:layout>
      <c:doughnutChart>
        <c:varyColors val="1"/>
        <c:ser>
          <c:idx val="0"/>
          <c:order val="0"/>
          <c:dPt>
            <c:idx val="0"/>
            <c:bubble3D val="0"/>
            <c:spPr>
              <a:solidFill>
                <a:srgbClr val="EBA39D"/>
              </a:solidFill>
            </c:spPr>
            <c:extLst>
              <c:ext xmlns:c16="http://schemas.microsoft.com/office/drawing/2014/chart" uri="{C3380CC4-5D6E-409C-BE32-E72D297353CC}">
                <c16:uniqueId val="{00000001-EB2F-439C-864C-B0016E33BA7A}"/>
              </c:ext>
            </c:extLst>
          </c:dPt>
          <c:dPt>
            <c:idx val="1"/>
            <c:bubble3D val="0"/>
            <c:spPr>
              <a:solidFill>
                <a:srgbClr val="E06C63"/>
              </a:solidFill>
            </c:spPr>
            <c:extLst>
              <c:ext xmlns:c16="http://schemas.microsoft.com/office/drawing/2014/chart" uri="{C3380CC4-5D6E-409C-BE32-E72D297353CC}">
                <c16:uniqueId val="{00000003-EB2F-439C-864C-B0016E33BA7A}"/>
              </c:ext>
            </c:extLst>
          </c:dPt>
          <c:dPt>
            <c:idx val="2"/>
            <c:bubble3D val="0"/>
            <c:spPr>
              <a:solidFill>
                <a:srgbClr val="FF9900"/>
              </a:solidFill>
            </c:spPr>
            <c:extLst>
              <c:ext xmlns:c16="http://schemas.microsoft.com/office/drawing/2014/chart" uri="{C3380CC4-5D6E-409C-BE32-E72D297353CC}">
                <c16:uniqueId val="{00000005-EB2F-439C-864C-B0016E33BA7A}"/>
              </c:ext>
            </c:extLst>
          </c:dPt>
          <c:dPt>
            <c:idx val="3"/>
            <c:bubble3D val="0"/>
            <c:spPr>
              <a:solidFill>
                <a:srgbClr val="FFC000">
                  <a:lumMod val="60000"/>
                  <a:lumOff val="40000"/>
                </a:srgbClr>
              </a:solidFill>
            </c:spPr>
            <c:extLst>
              <c:ext xmlns:c16="http://schemas.microsoft.com/office/drawing/2014/chart" uri="{C3380CC4-5D6E-409C-BE32-E72D297353CC}">
                <c16:uniqueId val="{00000007-EB2F-439C-864C-B0016E33BA7A}"/>
              </c:ext>
            </c:extLst>
          </c:dPt>
          <c:dPt>
            <c:idx val="4"/>
            <c:bubble3D val="0"/>
            <c:spPr>
              <a:solidFill>
                <a:srgbClr val="9BBB59"/>
              </a:solidFill>
            </c:spPr>
            <c:extLst>
              <c:ext xmlns:c16="http://schemas.microsoft.com/office/drawing/2014/chart" uri="{C3380CC4-5D6E-409C-BE32-E72D297353CC}">
                <c16:uniqueId val="{00000009-EB2F-439C-864C-B0016E33BA7A}"/>
              </c:ext>
            </c:extLst>
          </c:dPt>
          <c:dPt>
            <c:idx val="5"/>
            <c:bubble3D val="0"/>
            <c:spPr>
              <a:solidFill>
                <a:srgbClr val="00A99A"/>
              </a:solidFill>
            </c:spPr>
            <c:extLst>
              <c:ext xmlns:c16="http://schemas.microsoft.com/office/drawing/2014/chart" uri="{C3380CC4-5D6E-409C-BE32-E72D297353CC}">
                <c16:uniqueId val="{0000000B-EB2F-439C-864C-B0016E33BA7A}"/>
              </c:ext>
            </c:extLst>
          </c:dPt>
          <c:dPt>
            <c:idx val="6"/>
            <c:bubble3D val="0"/>
            <c:spPr>
              <a:solidFill>
                <a:srgbClr val="6699FF"/>
              </a:solidFill>
            </c:spPr>
            <c:extLst>
              <c:ext xmlns:c16="http://schemas.microsoft.com/office/drawing/2014/chart" uri="{C3380CC4-5D6E-409C-BE32-E72D297353CC}">
                <c16:uniqueId val="{0000000D-EB2F-439C-864C-B0016E33BA7A}"/>
              </c:ext>
            </c:extLst>
          </c:dPt>
          <c:dPt>
            <c:idx val="7"/>
            <c:bubble3D val="0"/>
            <c:spPr>
              <a:solidFill>
                <a:srgbClr val="00CCFF"/>
              </a:solidFill>
            </c:spPr>
            <c:extLst>
              <c:ext xmlns:c16="http://schemas.microsoft.com/office/drawing/2014/chart" uri="{C3380CC4-5D6E-409C-BE32-E72D297353CC}">
                <c16:uniqueId val="{0000000F-EB2F-439C-864C-B0016E33BA7A}"/>
              </c:ext>
            </c:extLst>
          </c:dPt>
          <c:dPt>
            <c:idx val="8"/>
            <c:bubble3D val="0"/>
            <c:spPr>
              <a:solidFill>
                <a:srgbClr val="E31837"/>
              </a:solidFill>
            </c:spPr>
            <c:extLst>
              <c:ext xmlns:c16="http://schemas.microsoft.com/office/drawing/2014/chart" uri="{C3380CC4-5D6E-409C-BE32-E72D297353CC}">
                <c16:uniqueId val="{00000011-EB2F-439C-864C-B0016E33BA7A}"/>
              </c:ext>
            </c:extLst>
          </c:dPt>
          <c:dPt>
            <c:idx val="9"/>
            <c:bubble3D val="0"/>
            <c:spPr>
              <a:solidFill>
                <a:sysClr val="window" lastClr="FFFFFF">
                  <a:lumMod val="85000"/>
                </a:sysClr>
              </a:solidFill>
            </c:spPr>
            <c:extLst>
              <c:ext xmlns:c16="http://schemas.microsoft.com/office/drawing/2014/chart" uri="{C3380CC4-5D6E-409C-BE32-E72D297353CC}">
                <c16:uniqueId val="{00000013-EB2F-439C-864C-B0016E33BA7A}"/>
              </c:ext>
            </c:extLst>
          </c:dPt>
          <c:dLbls>
            <c:dLbl>
              <c:idx val="0"/>
              <c:layout>
                <c:manualLayout>
                  <c:x val="-2.3438614608032263E-3"/>
                  <c:y val="-4.0010509303121743E-2"/>
                </c:manualLayout>
              </c:layout>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2F-439C-864C-B0016E33BA7A}"/>
                </c:ext>
              </c:extLst>
            </c:dLbl>
            <c:dLbl>
              <c:idx val="1"/>
              <c:spPr>
                <a:noFill/>
                <a:ln>
                  <a:noFill/>
                </a:ln>
                <a:effectLst/>
              </c:spPr>
              <c:txPr>
                <a:bodyPr wrap="square" lIns="38100" tIns="19050" rIns="38100" bIns="19050" anchor="ctr">
                  <a:spAutoFit/>
                </a:bodyPr>
                <a:lstStyle/>
                <a:p>
                  <a:pPr>
                    <a:defRPr sz="1000"/>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2F-439C-864C-B0016E33BA7A}"/>
                </c:ext>
              </c:extLst>
            </c:dLbl>
            <c:dLbl>
              <c:idx val="2"/>
              <c:spPr>
                <a:noFill/>
                <a:ln>
                  <a:noFill/>
                </a:ln>
                <a:effectLst/>
              </c:spPr>
              <c:txPr>
                <a:bodyPr wrap="square" lIns="38100" tIns="19050" rIns="38100" bIns="19050" anchor="ctr">
                  <a:spAutoFit/>
                </a:bodyPr>
                <a:lstStyle/>
                <a:p>
                  <a:pPr>
                    <a:defRPr sz="1000"/>
                  </a:pPr>
                  <a:endParaRPr lang="en-US"/>
                </a:p>
              </c:txPr>
              <c:showLegendKey val="0"/>
              <c:showVal val="0"/>
              <c:showCatName val="0"/>
              <c:showSerName val="0"/>
              <c:showPercent val="0"/>
              <c:showBubbleSize val="0"/>
              <c:extLst>
                <c:ext xmlns:c16="http://schemas.microsoft.com/office/drawing/2014/chart" uri="{C3380CC4-5D6E-409C-BE32-E72D297353CC}">
                  <c16:uniqueId val="{00000005-EB2F-439C-864C-B0016E33BA7A}"/>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'Child NI graph'!$B$8:$B$17</c:f>
              <c:strCache>
                <c:ptCount val="10"/>
                <c:pt idx="0">
                  <c:v>Indonesia</c:v>
                </c:pt>
                <c:pt idx="1">
                  <c:v>Pakistan</c:v>
                </c:pt>
                <c:pt idx="2">
                  <c:v>Viet Nam</c:v>
                </c:pt>
                <c:pt idx="3">
                  <c:v>Philippines</c:v>
                </c:pt>
                <c:pt idx="4">
                  <c:v>Afghanistan</c:v>
                </c:pt>
                <c:pt idx="5">
                  <c:v>Cambodia</c:v>
                </c:pt>
                <c:pt idx="6">
                  <c:v>Nepal</c:v>
                </c:pt>
                <c:pt idx="7">
                  <c:v>Lao PDR</c:v>
                </c:pt>
                <c:pt idx="8">
                  <c:v>Thailand</c:v>
                </c:pt>
                <c:pt idx="9">
                  <c:v>Remaining countries</c:v>
                </c:pt>
              </c:strCache>
            </c:strRef>
          </c:cat>
          <c:val>
            <c:numRef>
              <c:f>'Child NI graph'!$C$8:$C$17</c:f>
              <c:numCache>
                <c:formatCode>0%</c:formatCode>
                <c:ptCount val="10"/>
                <c:pt idx="0">
                  <c:v>0.24845158761270089</c:v>
                </c:pt>
                <c:pt idx="1">
                  <c:v>0.12606820854566836</c:v>
                </c:pt>
                <c:pt idx="2">
                  <c:v>1.6464131713053703E-2</c:v>
                </c:pt>
                <c:pt idx="3">
                  <c:v>1.1760094080752646E-2</c:v>
                </c:pt>
                <c:pt idx="4">
                  <c:v>9.5648765190121526E-3</c:v>
                </c:pt>
                <c:pt idx="5">
                  <c:v>6.4288514308114466E-3</c:v>
                </c:pt>
                <c:pt idx="6">
                  <c:v>6.2720501764014112E-3</c:v>
                </c:pt>
                <c:pt idx="7">
                  <c:v>4.6256370050960409E-3</c:v>
                </c:pt>
                <c:pt idx="8">
                  <c:v>4.3120344962759702E-3</c:v>
                </c:pt>
                <c:pt idx="9">
                  <c:v>0.56573892591140729</c:v>
                </c:pt>
              </c:numCache>
            </c:numRef>
          </c:val>
          <c:extLst>
            <c:ext xmlns:c16="http://schemas.microsoft.com/office/drawing/2014/chart" uri="{C3380CC4-5D6E-409C-BE32-E72D297353CC}">
              <c16:uniqueId val="{00000014-EB2F-439C-864C-B0016E33BA7A}"/>
            </c:ext>
          </c:extLst>
        </c:ser>
        <c:dLbls>
          <c:showLegendKey val="0"/>
          <c:showVal val="0"/>
          <c:showCatName val="0"/>
          <c:showSerName val="0"/>
          <c:showPercent val="0"/>
          <c:showBubbleSize val="0"/>
          <c:showLeaderLines val="1"/>
        </c:dLbls>
        <c:firstSliceAng val="0"/>
        <c:holeSize val="70"/>
      </c:doughnutChart>
    </c:plotArea>
    <c:legend>
      <c:legendPos val="r"/>
      <c:layout>
        <c:manualLayout>
          <c:xMode val="edge"/>
          <c:yMode val="edge"/>
          <c:x val="0.70397017494999625"/>
          <c:y val="4.5199350081239847E-2"/>
          <c:w val="0.27673722054839606"/>
          <c:h val="0.93947991795143249"/>
        </c:manualLayout>
      </c:layout>
      <c:overlay val="0"/>
      <c:txPr>
        <a:bodyPr/>
        <a:lstStyle/>
        <a:p>
          <a:pPr>
            <a:defRPr sz="1100" b="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28854366304607E-2"/>
          <c:y val="9.1735267785404376E-2"/>
          <c:w val="0.92417599921656768"/>
          <c:h val="0.49940017526865899"/>
        </c:manualLayout>
      </c:layout>
      <c:barChart>
        <c:barDir val="col"/>
        <c:grouping val="percentStacked"/>
        <c:varyColors val="0"/>
        <c:ser>
          <c:idx val="2"/>
          <c:order val="0"/>
          <c:tx>
            <c:strRef>
              <c:f>'[GR - Data working file.xlsx]TB treatment'!$J$89</c:f>
              <c:strCache>
                <c:ptCount val="1"/>
                <c:pt idx="0">
                  <c:v>TB patients living with HIV who are on ART</c:v>
                </c:pt>
              </c:strCache>
            </c:strRef>
          </c:tx>
          <c:spPr>
            <a:solidFill>
              <a:srgbClr val="009999"/>
            </a:solidFill>
            <a:ln>
              <a:noFill/>
            </a:ln>
            <a:effectLst/>
          </c:spPr>
          <c:invertIfNegative val="0"/>
          <c:dPt>
            <c:idx val="28"/>
            <c:invertIfNegative val="0"/>
            <c:bubble3D val="0"/>
            <c:spPr>
              <a:solidFill>
                <a:srgbClr val="009999"/>
              </a:solidFill>
              <a:ln>
                <a:noFill/>
              </a:ln>
              <a:effectLst/>
            </c:spPr>
            <c:extLst>
              <c:ext xmlns:c16="http://schemas.microsoft.com/office/drawing/2014/chart" uri="{C3380CC4-5D6E-409C-BE32-E72D297353CC}">
                <c16:uniqueId val="{00000001-D8A5-481D-8811-5B4E1920070A}"/>
              </c:ext>
            </c:extLst>
          </c:dPt>
          <c:dLbls>
            <c:dLbl>
              <c:idx val="20"/>
              <c:tx>
                <c:rich>
                  <a:bodyPr rot="0" spcFirstLastPara="1" vertOverflow="ellipsis" vert="horz" wrap="square" anchor="ctr" anchorCtr="1"/>
                  <a:lstStyle/>
                  <a:p>
                    <a:pPr>
                      <a:defRPr sz="1600" b="1" i="0" u="none" strike="noStrike" kern="1200" baseline="0">
                        <a:solidFill>
                          <a:schemeClr val="bg1"/>
                        </a:solidFill>
                        <a:latin typeface="Arial Nova" panose="020B0504020202020204" pitchFamily="34" charset="0"/>
                        <a:ea typeface="+mn-ea"/>
                        <a:cs typeface="Arial" panose="020B0604020202020204" pitchFamily="34" charset="0"/>
                      </a:defRPr>
                    </a:pPr>
                    <a:r>
                      <a:rPr lang="en-US" sz="1600" b="1" dirty="0">
                        <a:solidFill>
                          <a:schemeClr val="bg1"/>
                        </a:solidFill>
                      </a:rPr>
                      <a:t>48</a:t>
                    </a:r>
                  </a:p>
                </c:rich>
              </c:tx>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Nova" panose="020B05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8A5-481D-8811-5B4E1920070A}"/>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'[1]TB treatment'!$E$90:$E$110</c:f>
              <c:strCache>
                <c:ptCount val="21"/>
                <c:pt idx="0">
                  <c:v>India</c:v>
                </c:pt>
                <c:pt idx="1">
                  <c:v>Thailand</c:v>
                </c:pt>
                <c:pt idx="2">
                  <c:v>Cambodia</c:v>
                </c:pt>
                <c:pt idx="3">
                  <c:v>Sri Lanka</c:v>
                </c:pt>
                <c:pt idx="4">
                  <c:v>Timor-Leste</c:v>
                </c:pt>
                <c:pt idx="5">
                  <c:v>Myanmar</c:v>
                </c:pt>
                <c:pt idx="6">
                  <c:v>Fiji</c:v>
                </c:pt>
                <c:pt idx="7">
                  <c:v>Lao PDR</c:v>
                </c:pt>
                <c:pt idx="8">
                  <c:v>China</c:v>
                </c:pt>
                <c:pt idx="9">
                  <c:v>Viet Nam</c:v>
                </c:pt>
                <c:pt idx="10">
                  <c:v>Papua New Guinea</c:v>
                </c:pt>
                <c:pt idx="11">
                  <c:v>Nepal</c:v>
                </c:pt>
                <c:pt idx="12">
                  <c:v>Indonesia</c:v>
                </c:pt>
                <c:pt idx="13">
                  <c:v>Malaysia</c:v>
                </c:pt>
                <c:pt idx="14">
                  <c:v>Bangladesh</c:v>
                </c:pt>
                <c:pt idx="15">
                  <c:v>Philippines</c:v>
                </c:pt>
                <c:pt idx="16">
                  <c:v>Mongolia</c:v>
                </c:pt>
                <c:pt idx="17">
                  <c:v>Pakistan</c:v>
                </c:pt>
                <c:pt idx="18">
                  <c:v>Afghanistan</c:v>
                </c:pt>
                <c:pt idx="20">
                  <c:v>Asia-Pacific region</c:v>
                </c:pt>
              </c:strCache>
            </c:strRef>
          </c:cat>
          <c:val>
            <c:numRef>
              <c:f>'[1]TB treatment'!$J$90:$J$110</c:f>
              <c:numCache>
                <c:formatCode>0%</c:formatCode>
                <c:ptCount val="21"/>
                <c:pt idx="0">
                  <c:v>0.627</c:v>
                </c:pt>
                <c:pt idx="1">
                  <c:v>0.55889999999999995</c:v>
                </c:pt>
                <c:pt idx="2">
                  <c:v>0.55769230769230771</c:v>
                </c:pt>
                <c:pt idx="3">
                  <c:v>0.54545454545454541</c:v>
                </c:pt>
                <c:pt idx="4">
                  <c:v>0.5423728813559322</c:v>
                </c:pt>
                <c:pt idx="5">
                  <c:v>0.52835714285714286</c:v>
                </c:pt>
                <c:pt idx="6">
                  <c:v>0.51351351351351349</c:v>
                </c:pt>
                <c:pt idx="7">
                  <c:v>0.44098360655737706</c:v>
                </c:pt>
                <c:pt idx="8">
                  <c:v>0.43835714285714283</c:v>
                </c:pt>
                <c:pt idx="9">
                  <c:v>0.43054545454545456</c:v>
                </c:pt>
                <c:pt idx="10">
                  <c:v>0.40083333333333332</c:v>
                </c:pt>
                <c:pt idx="11">
                  <c:v>0.31632653061224492</c:v>
                </c:pt>
                <c:pt idx="12">
                  <c:v>0.26289473684210524</c:v>
                </c:pt>
                <c:pt idx="13">
                  <c:v>0.22588235294117648</c:v>
                </c:pt>
                <c:pt idx="14">
                  <c:v>0.1657142857142857</c:v>
                </c:pt>
                <c:pt idx="15">
                  <c:v>0.13718181818181818</c:v>
                </c:pt>
                <c:pt idx="16">
                  <c:v>0.11764705882352941</c:v>
                </c:pt>
                <c:pt idx="17">
                  <c:v>9.6862745098039216E-2</c:v>
                </c:pt>
                <c:pt idx="18">
                  <c:v>1.5909090909090907E-2</c:v>
                </c:pt>
                <c:pt idx="20">
                  <c:v>0.4822063376782233</c:v>
                </c:pt>
              </c:numCache>
            </c:numRef>
          </c:val>
          <c:extLst>
            <c:ext xmlns:c16="http://schemas.microsoft.com/office/drawing/2014/chart" uri="{C3380CC4-5D6E-409C-BE32-E72D297353CC}">
              <c16:uniqueId val="{00000003-D8A5-481D-8811-5B4E1920070A}"/>
            </c:ext>
          </c:extLst>
        </c:ser>
        <c:ser>
          <c:idx val="1"/>
          <c:order val="1"/>
          <c:tx>
            <c:strRef>
              <c:f>'[GR - Data working file.xlsx]TB treatment'!$K$89</c:f>
              <c:strCache>
                <c:ptCount val="1"/>
                <c:pt idx="0">
                  <c:v>Treatment gap</c:v>
                </c:pt>
              </c:strCache>
            </c:strRef>
          </c:tx>
          <c:spPr>
            <a:pattFill prst="narHorz">
              <a:fgClr>
                <a:srgbClr val="FF7C80"/>
              </a:fgClr>
              <a:bgClr>
                <a:sysClr val="window" lastClr="FFFFFF"/>
              </a:bgClr>
            </a:pattFill>
            <a:ln>
              <a:noFill/>
            </a:ln>
            <a:effectLst/>
          </c:spPr>
          <c:invertIfNegative val="0"/>
          <c:dPt>
            <c:idx val="28"/>
            <c:invertIfNegative val="0"/>
            <c:bubble3D val="0"/>
            <c:spPr>
              <a:pattFill prst="narHorz">
                <a:fgClr>
                  <a:srgbClr val="FF7C80"/>
                </a:fgClr>
                <a:bgClr>
                  <a:sysClr val="window" lastClr="FFFFFF"/>
                </a:bgClr>
              </a:pattFill>
              <a:ln>
                <a:noFill/>
              </a:ln>
              <a:effectLst/>
            </c:spPr>
            <c:extLst>
              <c:ext xmlns:c16="http://schemas.microsoft.com/office/drawing/2014/chart" uri="{C3380CC4-5D6E-409C-BE32-E72D297353CC}">
                <c16:uniqueId val="{00000005-D8A5-481D-8811-5B4E1920070A}"/>
              </c:ext>
            </c:extLst>
          </c:dPt>
          <c:cat>
            <c:strRef>
              <c:f>'[1]TB treatment'!$E$90:$E$110</c:f>
              <c:strCache>
                <c:ptCount val="21"/>
                <c:pt idx="0">
                  <c:v>India</c:v>
                </c:pt>
                <c:pt idx="1">
                  <c:v>Thailand</c:v>
                </c:pt>
                <c:pt idx="2">
                  <c:v>Cambodia</c:v>
                </c:pt>
                <c:pt idx="3">
                  <c:v>Sri Lanka</c:v>
                </c:pt>
                <c:pt idx="4">
                  <c:v>Timor-Leste</c:v>
                </c:pt>
                <c:pt idx="5">
                  <c:v>Myanmar</c:v>
                </c:pt>
                <c:pt idx="6">
                  <c:v>Fiji</c:v>
                </c:pt>
                <c:pt idx="7">
                  <c:v>Lao PDR</c:v>
                </c:pt>
                <c:pt idx="8">
                  <c:v>China</c:v>
                </c:pt>
                <c:pt idx="9">
                  <c:v>Viet Nam</c:v>
                </c:pt>
                <c:pt idx="10">
                  <c:v>Papua New Guinea</c:v>
                </c:pt>
                <c:pt idx="11">
                  <c:v>Nepal</c:v>
                </c:pt>
                <c:pt idx="12">
                  <c:v>Indonesia</c:v>
                </c:pt>
                <c:pt idx="13">
                  <c:v>Malaysia</c:v>
                </c:pt>
                <c:pt idx="14">
                  <c:v>Bangladesh</c:v>
                </c:pt>
                <c:pt idx="15">
                  <c:v>Philippines</c:v>
                </c:pt>
                <c:pt idx="16">
                  <c:v>Mongolia</c:v>
                </c:pt>
                <c:pt idx="17">
                  <c:v>Pakistan</c:v>
                </c:pt>
                <c:pt idx="18">
                  <c:v>Afghanistan</c:v>
                </c:pt>
                <c:pt idx="20">
                  <c:v>Asia-Pacific region</c:v>
                </c:pt>
              </c:strCache>
            </c:strRef>
          </c:cat>
          <c:val>
            <c:numRef>
              <c:f>'[1]TB treatment'!$K$90:$K$110</c:f>
              <c:numCache>
                <c:formatCode>0%</c:formatCode>
                <c:ptCount val="21"/>
                <c:pt idx="0">
                  <c:v>0.373</c:v>
                </c:pt>
                <c:pt idx="1">
                  <c:v>0.44110000000000005</c:v>
                </c:pt>
                <c:pt idx="2">
                  <c:v>0.44230769230769229</c:v>
                </c:pt>
                <c:pt idx="3">
                  <c:v>0.45454545454545459</c:v>
                </c:pt>
                <c:pt idx="4">
                  <c:v>0.4576271186440678</c:v>
                </c:pt>
                <c:pt idx="5">
                  <c:v>0.47164285714285714</c:v>
                </c:pt>
                <c:pt idx="6">
                  <c:v>0.48648648648648651</c:v>
                </c:pt>
                <c:pt idx="7">
                  <c:v>0.55901639344262288</c:v>
                </c:pt>
                <c:pt idx="8">
                  <c:v>0.56164285714285711</c:v>
                </c:pt>
                <c:pt idx="9">
                  <c:v>0.56945454545454544</c:v>
                </c:pt>
                <c:pt idx="10">
                  <c:v>0.59916666666666663</c:v>
                </c:pt>
                <c:pt idx="11">
                  <c:v>0.68367346938775508</c:v>
                </c:pt>
                <c:pt idx="12">
                  <c:v>0.73710526315789471</c:v>
                </c:pt>
                <c:pt idx="13">
                  <c:v>0.77411764705882358</c:v>
                </c:pt>
                <c:pt idx="14">
                  <c:v>0.8342857142857143</c:v>
                </c:pt>
                <c:pt idx="15">
                  <c:v>0.86281818181818182</c:v>
                </c:pt>
                <c:pt idx="16">
                  <c:v>0.88235294117647056</c:v>
                </c:pt>
                <c:pt idx="17">
                  <c:v>0.90313725490196073</c:v>
                </c:pt>
                <c:pt idx="18">
                  <c:v>0.98409090909090913</c:v>
                </c:pt>
                <c:pt idx="20">
                  <c:v>0.5177936623217767</c:v>
                </c:pt>
              </c:numCache>
            </c:numRef>
          </c:val>
          <c:extLst>
            <c:ext xmlns:c16="http://schemas.microsoft.com/office/drawing/2014/chart" uri="{C3380CC4-5D6E-409C-BE32-E72D297353CC}">
              <c16:uniqueId val="{00000006-D8A5-481D-8811-5B4E1920070A}"/>
            </c:ext>
          </c:extLst>
        </c:ser>
        <c:dLbls>
          <c:showLegendKey val="0"/>
          <c:showVal val="0"/>
          <c:showCatName val="0"/>
          <c:showSerName val="0"/>
          <c:showPercent val="0"/>
          <c:showBubbleSize val="0"/>
        </c:dLbls>
        <c:gapWidth val="72"/>
        <c:overlap val="100"/>
        <c:axId val="518174544"/>
        <c:axId val="518175200"/>
      </c:barChart>
      <c:catAx>
        <c:axId val="51817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Arial" panose="020B0604020202020204" pitchFamily="34" charset="0"/>
              </a:defRPr>
            </a:pPr>
            <a:endParaRPr lang="en-US"/>
          </a:p>
        </c:txPr>
        <c:crossAx val="518175200"/>
        <c:crosses val="autoZero"/>
        <c:auto val="1"/>
        <c:lblAlgn val="ctr"/>
        <c:lblOffset val="100"/>
        <c:noMultiLvlLbl val="0"/>
      </c:catAx>
      <c:valAx>
        <c:axId val="518175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Arial" panose="020B0604020202020204" pitchFamily="34" charset="0"/>
              </a:defRPr>
            </a:pPr>
            <a:endParaRPr lang="en-US"/>
          </a:p>
        </c:txPr>
        <c:crossAx val="518174544"/>
        <c:crosses val="autoZero"/>
        <c:crossBetween val="between"/>
        <c:majorUnit val="0.25"/>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400" b="0">
          <a:latin typeface="Arial Nova" panose="020B0504020202020204" pitchFamily="34" charset="0"/>
          <a:cs typeface="Arial" panose="020B060402020202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09382846442653"/>
          <c:y val="2.3901257319054309E-2"/>
          <c:w val="0.6771675657630698"/>
          <c:h val="0.89483446779616105"/>
        </c:manualLayout>
      </c:layout>
      <c:doughnutChart>
        <c:varyColors val="1"/>
        <c:ser>
          <c:idx val="0"/>
          <c:order val="0"/>
          <c:spPr>
            <a:ln w="12700">
              <a:noFill/>
            </a:ln>
          </c:spPr>
          <c:dPt>
            <c:idx val="0"/>
            <c:bubble3D val="0"/>
            <c:spPr>
              <a:solidFill>
                <a:srgbClr val="0099CC"/>
              </a:solidFill>
              <a:ln w="12700">
                <a:noFill/>
              </a:ln>
            </c:spPr>
            <c:extLst>
              <c:ext xmlns:c16="http://schemas.microsoft.com/office/drawing/2014/chart" uri="{C3380CC4-5D6E-409C-BE32-E72D297353CC}">
                <c16:uniqueId val="{00000001-7BDA-49BE-BB75-16640879D114}"/>
              </c:ext>
            </c:extLst>
          </c:dPt>
          <c:dPt>
            <c:idx val="1"/>
            <c:bubble3D val="0"/>
            <c:spPr>
              <a:noFill/>
              <a:ln w="12700">
                <a:noFill/>
              </a:ln>
            </c:spPr>
            <c:extLst>
              <c:ext xmlns:c16="http://schemas.microsoft.com/office/drawing/2014/chart" uri="{C3380CC4-5D6E-409C-BE32-E72D297353CC}">
                <c16:uniqueId val="{00000003-7BDA-49BE-BB75-16640879D114}"/>
              </c:ext>
            </c:extLst>
          </c:dPt>
          <c:cat>
            <c:strRef>
              <c:f>Sheet2!$B$24:$B$25</c:f>
              <c:strCache>
                <c:ptCount val="2"/>
                <c:pt idx="0">
                  <c:v>HIV testing coverage among notified TB cases</c:v>
                </c:pt>
                <c:pt idx="1">
                  <c:v>Others</c:v>
                </c:pt>
              </c:strCache>
            </c:strRef>
          </c:cat>
          <c:val>
            <c:numRef>
              <c:f>Sheet2!$C$24:$C$25</c:f>
              <c:numCache>
                <c:formatCode>General</c:formatCode>
                <c:ptCount val="2"/>
                <c:pt idx="0">
                  <c:v>61.972254768492995</c:v>
                </c:pt>
                <c:pt idx="1">
                  <c:v>38.027745231507005</c:v>
                </c:pt>
              </c:numCache>
            </c:numRef>
          </c:val>
          <c:extLst>
            <c:ext xmlns:c16="http://schemas.microsoft.com/office/drawing/2014/chart" uri="{C3380CC4-5D6E-409C-BE32-E72D297353CC}">
              <c16:uniqueId val="{00000004-7BDA-49BE-BB75-16640879D114}"/>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0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16254387136187E-2"/>
          <c:y val="9.815950920245399E-2"/>
          <c:w val="0.9516749122572763"/>
          <c:h val="0.7185634020050677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81CCFF"/>
              </a:solidFill>
              <a:ln>
                <a:noFill/>
              </a:ln>
              <a:effectLst/>
            </c:spPr>
            <c:extLst>
              <c:ext xmlns:c16="http://schemas.microsoft.com/office/drawing/2014/chart" uri="{C3380CC4-5D6E-409C-BE32-E72D297353CC}">
                <c16:uniqueId val="{00000001-8789-412B-9E7C-6D09F1146BE8}"/>
              </c:ext>
            </c:extLst>
          </c:dPt>
          <c:dPt>
            <c:idx val="1"/>
            <c:invertIfNegative val="0"/>
            <c:bubble3D val="0"/>
            <c:spPr>
              <a:solidFill>
                <a:srgbClr val="FF7C80"/>
              </a:solidFill>
              <a:ln>
                <a:noFill/>
              </a:ln>
              <a:effectLst/>
            </c:spPr>
            <c:extLst>
              <c:ext xmlns:c16="http://schemas.microsoft.com/office/drawing/2014/chart" uri="{C3380CC4-5D6E-409C-BE32-E72D297353CC}">
                <c16:uniqueId val="{00000003-8789-412B-9E7C-6D09F1146BE8}"/>
              </c:ext>
            </c:extLst>
          </c:dPt>
          <c:dPt>
            <c:idx val="2"/>
            <c:invertIfNegative val="0"/>
            <c:bubble3D val="0"/>
            <c:spPr>
              <a:solidFill>
                <a:srgbClr val="92D050"/>
              </a:solidFill>
              <a:ln>
                <a:noFill/>
              </a:ln>
              <a:effectLst/>
            </c:spPr>
            <c:extLst>
              <c:ext xmlns:c16="http://schemas.microsoft.com/office/drawing/2014/chart" uri="{C3380CC4-5D6E-409C-BE32-E72D297353CC}">
                <c16:uniqueId val="{00000005-8789-412B-9E7C-6D09F1146BE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 patient 3-90s'!$D$1:$F$1</c:f>
              <c:strCache>
                <c:ptCount val="3"/>
                <c:pt idx="0">
                  <c:v>Estimated TB patients who are living with HIV</c:v>
                </c:pt>
                <c:pt idx="1">
                  <c:v>Know their HIV status</c:v>
                </c:pt>
                <c:pt idx="2">
                  <c:v>On ART</c:v>
                </c:pt>
              </c:strCache>
            </c:strRef>
          </c:cat>
          <c:val>
            <c:numRef>
              <c:f>'TB patient 3-90s'!$D$2:$F$2</c:f>
              <c:numCache>
                <c:formatCode>_-* #,##0_-;\-* #,##0_-;_-* "-"??_-;_-@_-</c:formatCode>
                <c:ptCount val="3"/>
                <c:pt idx="0">
                  <c:v>157000</c:v>
                </c:pt>
                <c:pt idx="1">
                  <c:v>92000</c:v>
                </c:pt>
                <c:pt idx="2">
                  <c:v>76000</c:v>
                </c:pt>
              </c:numCache>
            </c:numRef>
          </c:val>
          <c:extLst>
            <c:ext xmlns:c16="http://schemas.microsoft.com/office/drawing/2014/chart" uri="{C3380CC4-5D6E-409C-BE32-E72D297353CC}">
              <c16:uniqueId val="{00000006-8789-412B-9E7C-6D09F1146BE8}"/>
            </c:ext>
          </c:extLst>
        </c:ser>
        <c:dLbls>
          <c:showLegendKey val="0"/>
          <c:showVal val="0"/>
          <c:showCatName val="0"/>
          <c:showSerName val="0"/>
          <c:showPercent val="0"/>
          <c:showBubbleSize val="0"/>
        </c:dLbls>
        <c:gapWidth val="219"/>
        <c:overlap val="-27"/>
        <c:axId val="1788102544"/>
        <c:axId val="1814196288"/>
      </c:barChart>
      <c:catAx>
        <c:axId val="1788102544"/>
        <c:scaling>
          <c:orientation val="minMax"/>
        </c:scaling>
        <c:delete val="0"/>
        <c:axPos val="b"/>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814196288"/>
        <c:crosses val="autoZero"/>
        <c:auto val="1"/>
        <c:lblAlgn val="ctr"/>
        <c:lblOffset val="100"/>
        <c:noMultiLvlLbl val="0"/>
      </c:catAx>
      <c:valAx>
        <c:axId val="1814196288"/>
        <c:scaling>
          <c:orientation val="minMax"/>
          <c:max val="185541"/>
        </c:scaling>
        <c:delete val="0"/>
        <c:axPos val="l"/>
        <c:minorGridlines>
          <c:spPr>
            <a:ln w="9525" cap="flat" cmpd="sng" algn="ctr">
              <a:solidFill>
                <a:schemeClr val="accent6">
                  <a:lumMod val="20000"/>
                  <a:lumOff val="80000"/>
                </a:schemeClr>
              </a:solidFill>
              <a:prstDash val="sysDash"/>
              <a:round/>
            </a:ln>
            <a:effectLst/>
          </c:spPr>
        </c:minorGridlines>
        <c:numFmt formatCode="_-* #,##0_-;\-* #,##0_-;_-* &quot;-&quot;??_-;_-@_-" sourceLinked="1"/>
        <c:majorTickMark val="none"/>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788102544"/>
        <c:crosses val="autoZero"/>
        <c:crossBetween val="between"/>
        <c:majorUnit val="18554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'PLHIV_HIV related stigma'!$A$6</c:f>
              <c:strCache>
                <c:ptCount val="1"/>
                <c:pt idx="0">
                  <c:v>Viet Nam (2019)</c:v>
                </c:pt>
              </c:strCache>
            </c:strRef>
          </c:tx>
          <c:spPr>
            <a:solidFill>
              <a:srgbClr val="63CDF6"/>
            </a:solidFill>
            <a:ln>
              <a:noFill/>
            </a:ln>
            <a:effectLst/>
          </c:spPr>
          <c:invertIfNegative val="0"/>
          <c:dPt>
            <c:idx val="0"/>
            <c:invertIfNegative val="0"/>
            <c:bubble3D val="0"/>
            <c:spPr>
              <a:pattFill prst="dkUpDiag">
                <a:fgClr>
                  <a:srgbClr val="63CDF6"/>
                </a:fgClr>
                <a:bgClr>
                  <a:schemeClr val="bg1"/>
                </a:bgClr>
              </a:pattFill>
              <a:ln>
                <a:noFill/>
              </a:ln>
              <a:effectLst/>
            </c:spPr>
            <c:extLst>
              <c:ext xmlns:c16="http://schemas.microsoft.com/office/drawing/2014/chart" uri="{C3380CC4-5D6E-409C-BE32-E72D297353CC}">
                <c16:uniqueId val="{00000001-3215-4877-98AF-1A7FDD17CE4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'PLHIV_HIV related stigma'!$B$4:$E$5</c:f>
              <c:strCache>
                <c:ptCount val="4"/>
                <c:pt idx="0">
                  <c:v>Total</c:v>
                </c:pt>
                <c:pt idx="1">
                  <c:v>Males</c:v>
                </c:pt>
                <c:pt idx="2">
                  <c:v>Females</c:v>
                </c:pt>
                <c:pt idx="3">
                  <c:v>Key populations *</c:v>
                </c:pt>
              </c:strCache>
            </c:strRef>
          </c:cat>
          <c:val>
            <c:numRef>
              <c:f>'PLHIV_HIV related stigma'!$B$6:$E$6</c:f>
              <c:numCache>
                <c:formatCode>0</c:formatCode>
                <c:ptCount val="4"/>
                <c:pt idx="0">
                  <c:v>15.3</c:v>
                </c:pt>
                <c:pt idx="1">
                  <c:v>14.5</c:v>
                </c:pt>
                <c:pt idx="2">
                  <c:v>16.600000000000001</c:v>
                </c:pt>
                <c:pt idx="3">
                  <c:v>18.8</c:v>
                </c:pt>
              </c:numCache>
            </c:numRef>
          </c:val>
          <c:extLst>
            <c:ext xmlns:c16="http://schemas.microsoft.com/office/drawing/2014/chart" uri="{C3380CC4-5D6E-409C-BE32-E72D297353CC}">
              <c16:uniqueId val="{00000002-3215-4877-98AF-1A7FDD17CE44}"/>
            </c:ext>
          </c:extLst>
        </c:ser>
        <c:ser>
          <c:idx val="1"/>
          <c:order val="1"/>
          <c:tx>
            <c:strRef>
              <c:f>'PLHIV_HIV related stigma'!$A$7</c:f>
              <c:strCache>
                <c:ptCount val="1"/>
                <c:pt idx="0">
                  <c:v>Thailand (2018-19)</c:v>
                </c:pt>
              </c:strCache>
            </c:strRef>
          </c:tx>
          <c:spPr>
            <a:solidFill>
              <a:srgbClr val="CDC884"/>
            </a:solidFill>
            <a:ln>
              <a:noFill/>
            </a:ln>
            <a:effectLst/>
          </c:spPr>
          <c:invertIfNegative val="0"/>
          <c:dPt>
            <c:idx val="0"/>
            <c:invertIfNegative val="0"/>
            <c:bubble3D val="0"/>
            <c:spPr>
              <a:pattFill prst="dkUpDiag">
                <a:fgClr>
                  <a:srgbClr val="CDC884"/>
                </a:fgClr>
                <a:bgClr>
                  <a:schemeClr val="bg1"/>
                </a:bgClr>
              </a:pattFill>
              <a:ln>
                <a:noFill/>
              </a:ln>
              <a:effectLst/>
            </c:spPr>
            <c:extLst>
              <c:ext xmlns:c16="http://schemas.microsoft.com/office/drawing/2014/chart" uri="{C3380CC4-5D6E-409C-BE32-E72D297353CC}">
                <c16:uniqueId val="{00000004-3215-4877-98AF-1A7FDD17CE4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'PLHIV_HIV related stigma'!$B$4:$E$5</c:f>
              <c:strCache>
                <c:ptCount val="4"/>
                <c:pt idx="0">
                  <c:v>Total</c:v>
                </c:pt>
                <c:pt idx="1">
                  <c:v>Males</c:v>
                </c:pt>
                <c:pt idx="2">
                  <c:v>Females</c:v>
                </c:pt>
                <c:pt idx="3">
                  <c:v>Key populations *</c:v>
                </c:pt>
              </c:strCache>
            </c:strRef>
          </c:cat>
          <c:val>
            <c:numRef>
              <c:f>'PLHIV_HIV related stigma'!$B$7:$E$7</c:f>
              <c:numCache>
                <c:formatCode>0</c:formatCode>
                <c:ptCount val="4"/>
                <c:pt idx="0">
                  <c:v>11.06</c:v>
                </c:pt>
                <c:pt idx="1">
                  <c:v>12.2</c:v>
                </c:pt>
                <c:pt idx="2">
                  <c:v>13.8</c:v>
                </c:pt>
                <c:pt idx="3">
                  <c:v>11.3</c:v>
                </c:pt>
              </c:numCache>
            </c:numRef>
          </c:val>
          <c:extLst>
            <c:ext xmlns:c16="http://schemas.microsoft.com/office/drawing/2014/chart" uri="{C3380CC4-5D6E-409C-BE32-E72D297353CC}">
              <c16:uniqueId val="{00000005-3215-4877-98AF-1A7FDD17CE44}"/>
            </c:ext>
          </c:extLst>
        </c:ser>
        <c:dLbls>
          <c:showLegendKey val="0"/>
          <c:showVal val="0"/>
          <c:showCatName val="0"/>
          <c:showSerName val="0"/>
          <c:showPercent val="0"/>
          <c:showBubbleSize val="0"/>
        </c:dLbls>
        <c:gapWidth val="179"/>
        <c:overlap val="-7"/>
        <c:axId val="464524352"/>
        <c:axId val="464523696"/>
      </c:barChart>
      <c:catAx>
        <c:axId val="46452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64523696"/>
        <c:crosses val="autoZero"/>
        <c:auto val="1"/>
        <c:lblAlgn val="ctr"/>
        <c:lblOffset val="100"/>
        <c:noMultiLvlLbl val="0"/>
      </c:catAx>
      <c:valAx>
        <c:axId val="464523696"/>
        <c:scaling>
          <c:orientation val="minMax"/>
          <c:max val="100"/>
        </c:scaling>
        <c:delete val="1"/>
        <c:axPos val="l"/>
        <c:numFmt formatCode="0" sourceLinked="1"/>
        <c:majorTickMark val="none"/>
        <c:minorTickMark val="none"/>
        <c:tickLblPos val="nextTo"/>
        <c:crossAx val="464524352"/>
        <c:crosses val="autoZero"/>
        <c:crossBetween val="between"/>
      </c:valAx>
      <c:spPr>
        <a:noFill/>
        <a:ln>
          <a:noFill/>
        </a:ln>
        <a:effectLst/>
      </c:spPr>
    </c:plotArea>
    <c:legend>
      <c:legendPos val="t"/>
      <c:layout>
        <c:manualLayout>
          <c:xMode val="edge"/>
          <c:yMode val="edge"/>
          <c:x val="0.26916679232115598"/>
          <c:y val="0.11735749408320369"/>
          <c:w val="0.46166629634791129"/>
          <c:h val="7.4154824920448031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43664233830408E-2"/>
          <c:y val="4.8195844528299073E-2"/>
          <c:w val="0.65926263295008036"/>
          <c:h val="0.58921026246165398"/>
        </c:manualLayout>
      </c:layout>
      <c:barChart>
        <c:barDir val="col"/>
        <c:grouping val="clustered"/>
        <c:varyColors val="0"/>
        <c:ser>
          <c:idx val="0"/>
          <c:order val="0"/>
          <c:tx>
            <c:strRef>
              <c:f>'Stigma_denial of services'!$D$2</c:f>
              <c:strCache>
                <c:ptCount val="1"/>
                <c:pt idx="0">
                  <c:v>Denied employment opportunities</c:v>
                </c:pt>
              </c:strCache>
            </c:strRef>
          </c:tx>
          <c:spPr>
            <a:solidFill>
              <a:srgbClr val="00A99A"/>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'Stigma_denial of services'!$C$3:$C$13</c:f>
              <c:strCache>
                <c:ptCount val="11"/>
                <c:pt idx="0">
                  <c:v># PNG (2016)</c:v>
                </c:pt>
                <c:pt idx="1">
                  <c:v>Pacific countries (2018)*</c:v>
                </c:pt>
                <c:pt idx="2">
                  <c:v># PNG (2016)</c:v>
                </c:pt>
                <c:pt idx="3">
                  <c:v>Pacific countries (2018)*</c:v>
                </c:pt>
                <c:pt idx="4">
                  <c:v>Viet Nam (2014)</c:v>
                </c:pt>
                <c:pt idx="5">
                  <c:v># PNG (2016)</c:v>
                </c:pt>
                <c:pt idx="6">
                  <c:v>Viet Nam (2014)</c:v>
                </c:pt>
                <c:pt idx="7">
                  <c:v># PNG (2016)</c:v>
                </c:pt>
                <c:pt idx="8">
                  <c:v>Viet Nam (2014)</c:v>
                </c:pt>
                <c:pt idx="9">
                  <c:v>Viet Nam (2014)</c:v>
                </c:pt>
                <c:pt idx="10">
                  <c:v># PNG (2016)</c:v>
                </c:pt>
              </c:strCache>
            </c:strRef>
          </c:cat>
          <c:val>
            <c:numRef>
              <c:f>'Stigma_denial of services'!$D$3:$D$13</c:f>
              <c:numCache>
                <c:formatCode>0</c:formatCode>
                <c:ptCount val="11"/>
                <c:pt idx="0">
                  <c:v>32.5</c:v>
                </c:pt>
                <c:pt idx="1">
                  <c:v>12.5</c:v>
                </c:pt>
              </c:numCache>
            </c:numRef>
          </c:val>
          <c:extLst>
            <c:ext xmlns:c16="http://schemas.microsoft.com/office/drawing/2014/chart" uri="{C3380CC4-5D6E-409C-BE32-E72D297353CC}">
              <c16:uniqueId val="{00000000-B130-42FB-996A-521AA0D07B08}"/>
            </c:ext>
          </c:extLst>
        </c:ser>
        <c:ser>
          <c:idx val="1"/>
          <c:order val="1"/>
          <c:tx>
            <c:strRef>
              <c:f>'Stigma_denial of services'!$E$2</c:f>
              <c:strCache>
                <c:ptCount val="1"/>
                <c:pt idx="0">
                  <c:v>Denied health care services (including dental care)</c:v>
                </c:pt>
              </c:strCache>
            </c:strRef>
          </c:tx>
          <c:spPr>
            <a:solidFill>
              <a:srgbClr val="F26B7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'Stigma_denial of services'!$C$3:$C$13</c:f>
              <c:strCache>
                <c:ptCount val="11"/>
                <c:pt idx="0">
                  <c:v># PNG (2016)</c:v>
                </c:pt>
                <c:pt idx="1">
                  <c:v>Pacific countries (2018)*</c:v>
                </c:pt>
                <c:pt idx="2">
                  <c:v># PNG (2016)</c:v>
                </c:pt>
                <c:pt idx="3">
                  <c:v>Pacific countries (2018)*</c:v>
                </c:pt>
                <c:pt idx="4">
                  <c:v>Viet Nam (2014)</c:v>
                </c:pt>
                <c:pt idx="5">
                  <c:v># PNG (2016)</c:v>
                </c:pt>
                <c:pt idx="6">
                  <c:v>Viet Nam (2014)</c:v>
                </c:pt>
                <c:pt idx="7">
                  <c:v># PNG (2016)</c:v>
                </c:pt>
                <c:pt idx="8">
                  <c:v>Viet Nam (2014)</c:v>
                </c:pt>
                <c:pt idx="9">
                  <c:v>Viet Nam (2014)</c:v>
                </c:pt>
                <c:pt idx="10">
                  <c:v># PNG (2016)</c:v>
                </c:pt>
              </c:strCache>
            </c:strRef>
          </c:cat>
          <c:val>
            <c:numRef>
              <c:f>'Stigma_denial of services'!$E$3:$E$13</c:f>
              <c:numCache>
                <c:formatCode>General</c:formatCode>
                <c:ptCount val="11"/>
                <c:pt idx="2" formatCode="0">
                  <c:v>45</c:v>
                </c:pt>
                <c:pt idx="3" formatCode="0">
                  <c:v>9.6153846153846168</c:v>
                </c:pt>
                <c:pt idx="4" formatCode="0">
                  <c:v>1.8</c:v>
                </c:pt>
              </c:numCache>
            </c:numRef>
          </c:val>
          <c:extLst>
            <c:ext xmlns:c16="http://schemas.microsoft.com/office/drawing/2014/chart" uri="{C3380CC4-5D6E-409C-BE32-E72D297353CC}">
              <c16:uniqueId val="{00000001-B130-42FB-996A-521AA0D07B08}"/>
            </c:ext>
          </c:extLst>
        </c:ser>
        <c:ser>
          <c:idx val="2"/>
          <c:order val="2"/>
          <c:tx>
            <c:strRef>
              <c:f>'Stigma_denial of services'!$F$2</c:f>
              <c:strCache>
                <c:ptCount val="1"/>
                <c:pt idx="0">
                  <c:v>Denied family planning services</c:v>
                </c:pt>
              </c:strCache>
            </c:strRef>
          </c:tx>
          <c:spPr>
            <a:solidFill>
              <a:srgbClr val="CDC88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'Stigma_denial of services'!$C$3:$C$13</c:f>
              <c:strCache>
                <c:ptCount val="11"/>
                <c:pt idx="0">
                  <c:v># PNG (2016)</c:v>
                </c:pt>
                <c:pt idx="1">
                  <c:v>Pacific countries (2018)*</c:v>
                </c:pt>
                <c:pt idx="2">
                  <c:v># PNG (2016)</c:v>
                </c:pt>
                <c:pt idx="3">
                  <c:v>Pacific countries (2018)*</c:v>
                </c:pt>
                <c:pt idx="4">
                  <c:v>Viet Nam (2014)</c:v>
                </c:pt>
                <c:pt idx="5">
                  <c:v># PNG (2016)</c:v>
                </c:pt>
                <c:pt idx="6">
                  <c:v>Viet Nam (2014)</c:v>
                </c:pt>
                <c:pt idx="7">
                  <c:v># PNG (2016)</c:v>
                </c:pt>
                <c:pt idx="8">
                  <c:v>Viet Nam (2014)</c:v>
                </c:pt>
                <c:pt idx="9">
                  <c:v>Viet Nam (2014)</c:v>
                </c:pt>
                <c:pt idx="10">
                  <c:v># PNG (2016)</c:v>
                </c:pt>
              </c:strCache>
            </c:strRef>
          </c:cat>
          <c:val>
            <c:numRef>
              <c:f>'Stigma_denial of services'!$F$3:$F$13</c:f>
              <c:numCache>
                <c:formatCode>General</c:formatCode>
                <c:ptCount val="11"/>
                <c:pt idx="5" formatCode="0">
                  <c:v>20</c:v>
                </c:pt>
                <c:pt idx="6" formatCode="0">
                  <c:v>1.6</c:v>
                </c:pt>
              </c:numCache>
            </c:numRef>
          </c:val>
          <c:extLst>
            <c:ext xmlns:c16="http://schemas.microsoft.com/office/drawing/2014/chart" uri="{C3380CC4-5D6E-409C-BE32-E72D297353CC}">
              <c16:uniqueId val="{00000002-B130-42FB-996A-521AA0D07B08}"/>
            </c:ext>
          </c:extLst>
        </c:ser>
        <c:ser>
          <c:idx val="3"/>
          <c:order val="3"/>
          <c:tx>
            <c:strRef>
              <c:f>'Stigma_denial of services'!$G$2</c:f>
              <c:strCache>
                <c:ptCount val="1"/>
                <c:pt idx="0">
                  <c:v>Denied sexual and reproductive health services</c:v>
                </c:pt>
              </c:strCache>
            </c:strRef>
          </c:tx>
          <c:spPr>
            <a:solidFill>
              <a:srgbClr val="63CDF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'Stigma_denial of services'!$C$3:$C$13</c:f>
              <c:strCache>
                <c:ptCount val="11"/>
                <c:pt idx="0">
                  <c:v># PNG (2016)</c:v>
                </c:pt>
                <c:pt idx="1">
                  <c:v>Pacific countries (2018)*</c:v>
                </c:pt>
                <c:pt idx="2">
                  <c:v># PNG (2016)</c:v>
                </c:pt>
                <c:pt idx="3">
                  <c:v>Pacific countries (2018)*</c:v>
                </c:pt>
                <c:pt idx="4">
                  <c:v>Viet Nam (2014)</c:v>
                </c:pt>
                <c:pt idx="5">
                  <c:v># PNG (2016)</c:v>
                </c:pt>
                <c:pt idx="6">
                  <c:v>Viet Nam (2014)</c:v>
                </c:pt>
                <c:pt idx="7">
                  <c:v># PNG (2016)</c:v>
                </c:pt>
                <c:pt idx="8">
                  <c:v>Viet Nam (2014)</c:v>
                </c:pt>
                <c:pt idx="9">
                  <c:v>Viet Nam (2014)</c:v>
                </c:pt>
                <c:pt idx="10">
                  <c:v># PNG (2016)</c:v>
                </c:pt>
              </c:strCache>
            </c:strRef>
          </c:cat>
          <c:val>
            <c:numRef>
              <c:f>'Stigma_denial of services'!$G$3:$G$13</c:f>
              <c:numCache>
                <c:formatCode>General</c:formatCode>
                <c:ptCount val="11"/>
                <c:pt idx="7" formatCode="0">
                  <c:v>32.5</c:v>
                </c:pt>
                <c:pt idx="8" formatCode="0">
                  <c:v>1.5</c:v>
                </c:pt>
              </c:numCache>
            </c:numRef>
          </c:val>
          <c:extLst>
            <c:ext xmlns:c16="http://schemas.microsoft.com/office/drawing/2014/chart" uri="{C3380CC4-5D6E-409C-BE32-E72D297353CC}">
              <c16:uniqueId val="{00000003-B130-42FB-996A-521AA0D07B08}"/>
            </c:ext>
          </c:extLst>
        </c:ser>
        <c:ser>
          <c:idx val="4"/>
          <c:order val="4"/>
          <c:tx>
            <c:strRef>
              <c:f>'Stigma_denial of services'!$H$2</c:f>
              <c:strCache>
                <c:ptCount val="1"/>
                <c:pt idx="0">
                  <c:v>Denied health or life insurance</c:v>
                </c:pt>
              </c:strCache>
            </c:strRef>
          </c:tx>
          <c:spPr>
            <a:solidFill>
              <a:srgbClr val="E31837"/>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'Stigma_denial of services'!$C$3:$C$13</c:f>
              <c:strCache>
                <c:ptCount val="11"/>
                <c:pt idx="0">
                  <c:v># PNG (2016)</c:v>
                </c:pt>
                <c:pt idx="1">
                  <c:v>Pacific countries (2018)*</c:v>
                </c:pt>
                <c:pt idx="2">
                  <c:v># PNG (2016)</c:v>
                </c:pt>
                <c:pt idx="3">
                  <c:v>Pacific countries (2018)*</c:v>
                </c:pt>
                <c:pt idx="4">
                  <c:v>Viet Nam (2014)</c:v>
                </c:pt>
                <c:pt idx="5">
                  <c:v># PNG (2016)</c:v>
                </c:pt>
                <c:pt idx="6">
                  <c:v>Viet Nam (2014)</c:v>
                </c:pt>
                <c:pt idx="7">
                  <c:v># PNG (2016)</c:v>
                </c:pt>
                <c:pt idx="8">
                  <c:v>Viet Nam (2014)</c:v>
                </c:pt>
                <c:pt idx="9">
                  <c:v>Viet Nam (2014)</c:v>
                </c:pt>
                <c:pt idx="10">
                  <c:v># PNG (2016)</c:v>
                </c:pt>
              </c:strCache>
            </c:strRef>
          </c:cat>
          <c:val>
            <c:numRef>
              <c:f>'Stigma_denial of services'!$H$3:$H$13</c:f>
              <c:numCache>
                <c:formatCode>General</c:formatCode>
                <c:ptCount val="11"/>
                <c:pt idx="9" formatCode="0">
                  <c:v>12.5</c:v>
                </c:pt>
                <c:pt idx="10" formatCode="0">
                  <c:v>2.5</c:v>
                </c:pt>
              </c:numCache>
            </c:numRef>
          </c:val>
          <c:extLst>
            <c:ext xmlns:c16="http://schemas.microsoft.com/office/drawing/2014/chart" uri="{C3380CC4-5D6E-409C-BE32-E72D297353CC}">
              <c16:uniqueId val="{00000004-B130-42FB-996A-521AA0D07B08}"/>
            </c:ext>
          </c:extLst>
        </c:ser>
        <c:dLbls>
          <c:showLegendKey val="0"/>
          <c:showVal val="0"/>
          <c:showCatName val="0"/>
          <c:showSerName val="0"/>
          <c:showPercent val="0"/>
          <c:showBubbleSize val="0"/>
        </c:dLbls>
        <c:gapWidth val="149"/>
        <c:overlap val="100"/>
        <c:axId val="728970447"/>
        <c:axId val="728968783"/>
      </c:barChart>
      <c:catAx>
        <c:axId val="728970447"/>
        <c:scaling>
          <c:orientation val="minMax"/>
        </c:scaling>
        <c:delete val="0"/>
        <c:axPos val="b"/>
        <c:numFmt formatCode="General" sourceLinked="1"/>
        <c:majorTickMark val="out"/>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8968783"/>
        <c:crosses val="autoZero"/>
        <c:auto val="1"/>
        <c:lblAlgn val="ctr"/>
        <c:lblOffset val="100"/>
        <c:noMultiLvlLbl val="0"/>
      </c:catAx>
      <c:valAx>
        <c:axId val="728968783"/>
        <c:scaling>
          <c:orientation val="minMax"/>
          <c:max val="100"/>
        </c:scaling>
        <c:delete val="0"/>
        <c:axPos val="l"/>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9.9478742724731529E-5"/>
              <c:y val="1.5561313559242918E-2"/>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8970447"/>
        <c:crosses val="autoZero"/>
        <c:crossBetween val="between"/>
      </c:valAx>
      <c:spPr>
        <a:noFill/>
        <a:ln>
          <a:noFill/>
        </a:ln>
        <a:effectLst/>
      </c:spPr>
    </c:plotArea>
    <c:legend>
      <c:legendPos val="r"/>
      <c:layout>
        <c:manualLayout>
          <c:xMode val="edge"/>
          <c:yMode val="edge"/>
          <c:x val="0.72706991362259821"/>
          <c:y val="0.10953693806100295"/>
          <c:w val="0.26323700238900133"/>
          <c:h val="0.7057648466541403"/>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982557493611817E-2"/>
          <c:y val="2.2051841015637039E-2"/>
          <c:w val="0.90049694478391284"/>
          <c:h val="0.77769758518434495"/>
        </c:manualLayout>
      </c:layout>
      <c:barChart>
        <c:barDir val="col"/>
        <c:grouping val="clustered"/>
        <c:varyColors val="0"/>
        <c:ser>
          <c:idx val="0"/>
          <c:order val="0"/>
          <c:tx>
            <c:strRef>
              <c:f>'Avoided health centers'!$C$2</c:f>
              <c:strCache>
                <c:ptCount val="1"/>
                <c:pt idx="0">
                  <c:v>Male</c:v>
                </c:pt>
              </c:strCache>
            </c:strRef>
          </c:tx>
          <c:spPr>
            <a:solidFill>
              <a:srgbClr val="CDC88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'Avoided health centers'!$A$3:$B$8</c:f>
              <c:multiLvlStrCache>
                <c:ptCount val="6"/>
                <c:lvl>
                  <c:pt idx="0">
                    <c:v>PNG (2016) *</c:v>
                  </c:pt>
                  <c:pt idx="1">
                    <c:v>Taiwan (2018)</c:v>
                  </c:pt>
                  <c:pt idx="2">
                    <c:v>South Korea (2016-17)</c:v>
                  </c:pt>
                  <c:pt idx="3">
                    <c:v>Viet Nam (2014)</c:v>
                  </c:pt>
                  <c:pt idx="4">
                    <c:v>PNG (2016) *</c:v>
                  </c:pt>
                  <c:pt idx="5">
                    <c:v>Viet Nam (2014)</c:v>
                  </c:pt>
                </c:lvl>
                <c:lvl>
                  <c:pt idx="0">
                    <c:v>Avoided going to local clinic</c:v>
                  </c:pt>
                  <c:pt idx="4">
                    <c:v>Avoided going to hospital</c:v>
                  </c:pt>
                </c:lvl>
              </c:multiLvlStrCache>
            </c:multiLvlStrRef>
          </c:cat>
          <c:val>
            <c:numRef>
              <c:f>'Avoided health centers'!$C$3:$C$8</c:f>
              <c:numCache>
                <c:formatCode>General</c:formatCode>
                <c:ptCount val="6"/>
                <c:pt idx="3">
                  <c:v>12.6</c:v>
                </c:pt>
                <c:pt idx="5">
                  <c:v>17</c:v>
                </c:pt>
              </c:numCache>
            </c:numRef>
          </c:val>
          <c:extLst>
            <c:ext xmlns:c16="http://schemas.microsoft.com/office/drawing/2014/chart" uri="{C3380CC4-5D6E-409C-BE32-E72D297353CC}">
              <c16:uniqueId val="{00000000-CD28-46AF-937F-C16C3C0378D3}"/>
            </c:ext>
          </c:extLst>
        </c:ser>
        <c:ser>
          <c:idx val="1"/>
          <c:order val="1"/>
          <c:tx>
            <c:strRef>
              <c:f>'Avoided health centers'!$D$2</c:f>
              <c:strCache>
                <c:ptCount val="1"/>
                <c:pt idx="0">
                  <c:v>Female</c:v>
                </c:pt>
              </c:strCache>
            </c:strRef>
          </c:tx>
          <c:spPr>
            <a:solidFill>
              <a:srgbClr val="00A99A"/>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'Avoided health centers'!$A$3:$B$8</c:f>
              <c:multiLvlStrCache>
                <c:ptCount val="6"/>
                <c:lvl>
                  <c:pt idx="0">
                    <c:v>PNG (2016) *</c:v>
                  </c:pt>
                  <c:pt idx="1">
                    <c:v>Taiwan (2018)</c:v>
                  </c:pt>
                  <c:pt idx="2">
                    <c:v>South Korea (2016-17)</c:v>
                  </c:pt>
                  <c:pt idx="3">
                    <c:v>Viet Nam (2014)</c:v>
                  </c:pt>
                  <c:pt idx="4">
                    <c:v>PNG (2016) *</c:v>
                  </c:pt>
                  <c:pt idx="5">
                    <c:v>Viet Nam (2014)</c:v>
                  </c:pt>
                </c:lvl>
                <c:lvl>
                  <c:pt idx="0">
                    <c:v>Avoided going to local clinic</c:v>
                  </c:pt>
                  <c:pt idx="4">
                    <c:v>Avoided going to hospital</c:v>
                  </c:pt>
                </c:lvl>
              </c:multiLvlStrCache>
            </c:multiLvlStrRef>
          </c:cat>
          <c:val>
            <c:numRef>
              <c:f>'Avoided health centers'!$D$3:$D$8</c:f>
              <c:numCache>
                <c:formatCode>General</c:formatCode>
                <c:ptCount val="6"/>
                <c:pt idx="3">
                  <c:v>9.1999999999999993</c:v>
                </c:pt>
                <c:pt idx="5">
                  <c:v>21.8</c:v>
                </c:pt>
              </c:numCache>
            </c:numRef>
          </c:val>
          <c:extLst>
            <c:ext xmlns:c16="http://schemas.microsoft.com/office/drawing/2014/chart" uri="{C3380CC4-5D6E-409C-BE32-E72D297353CC}">
              <c16:uniqueId val="{00000001-CD28-46AF-937F-C16C3C0378D3}"/>
            </c:ext>
          </c:extLst>
        </c:ser>
        <c:ser>
          <c:idx val="2"/>
          <c:order val="2"/>
          <c:tx>
            <c:strRef>
              <c:f>'Avoided health centers'!$E$2</c:f>
              <c:strCache>
                <c:ptCount val="1"/>
                <c:pt idx="0">
                  <c:v>Total</c:v>
                </c:pt>
              </c:strCache>
            </c:strRef>
          </c:tx>
          <c:spPr>
            <a:pattFill prst="dkUpDiag">
              <a:fgClr>
                <a:srgbClr val="F26B73"/>
              </a:fgClr>
              <a:bgClr>
                <a:schemeClr val="bg1"/>
              </a:bgClr>
            </a:patt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'Avoided health centers'!$A$3:$B$8</c:f>
              <c:multiLvlStrCache>
                <c:ptCount val="6"/>
                <c:lvl>
                  <c:pt idx="0">
                    <c:v>PNG (2016) *</c:v>
                  </c:pt>
                  <c:pt idx="1">
                    <c:v>Taiwan (2018)</c:v>
                  </c:pt>
                  <c:pt idx="2">
                    <c:v>South Korea (2016-17)</c:v>
                  </c:pt>
                  <c:pt idx="3">
                    <c:v>Viet Nam (2014)</c:v>
                  </c:pt>
                  <c:pt idx="4">
                    <c:v>PNG (2016) *</c:v>
                  </c:pt>
                  <c:pt idx="5">
                    <c:v>Viet Nam (2014)</c:v>
                  </c:pt>
                </c:lvl>
                <c:lvl>
                  <c:pt idx="0">
                    <c:v>Avoided going to local clinic</c:v>
                  </c:pt>
                  <c:pt idx="4">
                    <c:v>Avoided going to hospital</c:v>
                  </c:pt>
                </c:lvl>
              </c:multiLvlStrCache>
            </c:multiLvlStrRef>
          </c:cat>
          <c:val>
            <c:numRef>
              <c:f>'Avoided health centers'!$E$3:$E$8</c:f>
              <c:numCache>
                <c:formatCode>0</c:formatCode>
                <c:ptCount val="6"/>
                <c:pt idx="0">
                  <c:v>7.5</c:v>
                </c:pt>
                <c:pt idx="1">
                  <c:v>15.3</c:v>
                </c:pt>
                <c:pt idx="2">
                  <c:v>29.8</c:v>
                </c:pt>
                <c:pt idx="3">
                  <c:v>11.2</c:v>
                </c:pt>
                <c:pt idx="4">
                  <c:v>12.5</c:v>
                </c:pt>
                <c:pt idx="5">
                  <c:v>18.8</c:v>
                </c:pt>
              </c:numCache>
            </c:numRef>
          </c:val>
          <c:extLst>
            <c:ext xmlns:c16="http://schemas.microsoft.com/office/drawing/2014/chart" uri="{C3380CC4-5D6E-409C-BE32-E72D297353CC}">
              <c16:uniqueId val="{00000002-CD28-46AF-937F-C16C3C0378D3}"/>
            </c:ext>
          </c:extLst>
        </c:ser>
        <c:dLbls>
          <c:showLegendKey val="0"/>
          <c:showVal val="0"/>
          <c:showCatName val="0"/>
          <c:showSerName val="0"/>
          <c:showPercent val="0"/>
          <c:showBubbleSize val="0"/>
        </c:dLbls>
        <c:gapWidth val="219"/>
        <c:axId val="281706095"/>
        <c:axId val="246970271"/>
      </c:barChart>
      <c:catAx>
        <c:axId val="281706095"/>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6970271"/>
        <c:crosses val="autoZero"/>
        <c:auto val="1"/>
        <c:lblAlgn val="ctr"/>
        <c:lblOffset val="100"/>
        <c:noMultiLvlLbl val="0"/>
      </c:catAx>
      <c:valAx>
        <c:axId val="246970271"/>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8.4192867459171195E-3"/>
              <c:y val="2.9296624634180582E-3"/>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8170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73184661118984"/>
          <c:y val="6.130760681941784E-2"/>
          <c:w val="0.7999239946156933"/>
          <c:h val="0.70187720771214834"/>
        </c:manualLayout>
      </c:layout>
      <c:areaChart>
        <c:grouping val="standard"/>
        <c:varyColors val="0"/>
        <c:ser>
          <c:idx val="1"/>
          <c:order val="0"/>
          <c:tx>
            <c:strRef>
              <c:f>'NI_AP Vs Global'!$B$49</c:f>
              <c:strCache>
                <c:ptCount val="1"/>
                <c:pt idx="0">
                  <c:v> high </c:v>
                </c:pt>
              </c:strCache>
            </c:strRef>
          </c:tx>
          <c:spPr>
            <a:solidFill>
              <a:srgbClr val="F26B73">
                <a:alpha val="40000"/>
              </a:srgbClr>
            </a:solidFill>
            <a:ln w="44450">
              <a:noFill/>
            </a:ln>
          </c:spPr>
          <c:cat>
            <c:strRef>
              <c:f>'NI_AP Vs Global'!$A$50:$A$90</c:f>
              <c:strCache>
                <c:ptCount val="41"/>
                <c:pt idx="0">
                  <c:v>1990</c:v>
                </c:pt>
                <c:pt idx="10">
                  <c:v>2000</c:v>
                </c:pt>
                <c:pt idx="20">
                  <c:v>2010</c:v>
                </c:pt>
                <c:pt idx="30">
                  <c:v>2020</c:v>
                </c:pt>
                <c:pt idx="40">
                  <c:v>2030</c:v>
                </c:pt>
              </c:strCache>
            </c:strRef>
          </c:cat>
          <c:val>
            <c:numRef>
              <c:f>'NI_AP Vs Global'!$B$50:$B$90</c:f>
              <c:numCache>
                <c:formatCode>_-* #,##0_-;\-* #,##0_-;_-* "-"??_-;_-@_-</c:formatCode>
                <c:ptCount val="41"/>
                <c:pt idx="0">
                  <c:v>508151.5846</c:v>
                </c:pt>
                <c:pt idx="1">
                  <c:v>585795.36640000006</c:v>
                </c:pt>
                <c:pt idx="2">
                  <c:v>634348.34400000004</c:v>
                </c:pt>
                <c:pt idx="3">
                  <c:v>644783.52229999995</c:v>
                </c:pt>
                <c:pt idx="4">
                  <c:v>826016.04180000001</c:v>
                </c:pt>
                <c:pt idx="5">
                  <c:v>856401.1568</c:v>
                </c:pt>
                <c:pt idx="6">
                  <c:v>887315.81480000005</c:v>
                </c:pt>
                <c:pt idx="7">
                  <c:v>910235.87439999997</c:v>
                </c:pt>
                <c:pt idx="8">
                  <c:v>897380.11470000003</c:v>
                </c:pt>
                <c:pt idx="9">
                  <c:v>825808.14119999995</c:v>
                </c:pt>
                <c:pt idx="10">
                  <c:v>728967.04650000005</c:v>
                </c:pt>
                <c:pt idx="11">
                  <c:v>652053.79520000005</c:v>
                </c:pt>
                <c:pt idx="12">
                  <c:v>603519.58200000005</c:v>
                </c:pt>
                <c:pt idx="13">
                  <c:v>552743.31050000002</c:v>
                </c:pt>
                <c:pt idx="14">
                  <c:v>518911.76939999999</c:v>
                </c:pt>
                <c:pt idx="15">
                  <c:v>499437.31329999998</c:v>
                </c:pt>
                <c:pt idx="16">
                  <c:v>471112.6617</c:v>
                </c:pt>
                <c:pt idx="17">
                  <c:v>449056.34740000003</c:v>
                </c:pt>
                <c:pt idx="18">
                  <c:v>422234.93040000001</c:v>
                </c:pt>
                <c:pt idx="19">
                  <c:v>407658.67180000001</c:v>
                </c:pt>
                <c:pt idx="20">
                  <c:v>397558.80320000002</c:v>
                </c:pt>
                <c:pt idx="21">
                  <c:v>386484.73590000003</c:v>
                </c:pt>
                <c:pt idx="22">
                  <c:v>377795.93930000003</c:v>
                </c:pt>
                <c:pt idx="23">
                  <c:v>368256.3934</c:v>
                </c:pt>
                <c:pt idx="24">
                  <c:v>359104.43979999999</c:v>
                </c:pt>
                <c:pt idx="25">
                  <c:v>351338.57689999999</c:v>
                </c:pt>
                <c:pt idx="26">
                  <c:v>341161.86190000002</c:v>
                </c:pt>
                <c:pt idx="27">
                  <c:v>331870.07880000002</c:v>
                </c:pt>
                <c:pt idx="28">
                  <c:v>324484.20010000002</c:v>
                </c:pt>
                <c:pt idx="29">
                  <c:v>316746.14350000001</c:v>
                </c:pt>
                <c:pt idx="30">
                  <c:v>314030.08319999999</c:v>
                </c:pt>
              </c:numCache>
            </c:numRef>
          </c:val>
          <c:extLst>
            <c:ext xmlns:c16="http://schemas.microsoft.com/office/drawing/2014/chart" uri="{C3380CC4-5D6E-409C-BE32-E72D297353CC}">
              <c16:uniqueId val="{00000000-06E7-4A25-AE11-33BE14DCFD8E}"/>
            </c:ext>
          </c:extLst>
        </c:ser>
        <c:ser>
          <c:idx val="0"/>
          <c:order val="2"/>
          <c:tx>
            <c:strRef>
              <c:f>'NI_AP Vs Global'!$D$49</c:f>
              <c:strCache>
                <c:ptCount val="1"/>
                <c:pt idx="0">
                  <c:v> low </c:v>
                </c:pt>
              </c:strCache>
            </c:strRef>
          </c:tx>
          <c:spPr>
            <a:solidFill>
              <a:sysClr val="window" lastClr="FFFFFF"/>
            </a:solidFill>
            <a:ln w="44450">
              <a:solidFill>
                <a:sysClr val="window" lastClr="FFFFFF"/>
              </a:solidFill>
            </a:ln>
          </c:spPr>
          <c:cat>
            <c:strRef>
              <c:f>'NI_AP Vs Global'!$A$50:$A$90</c:f>
              <c:strCache>
                <c:ptCount val="41"/>
                <c:pt idx="0">
                  <c:v>1990</c:v>
                </c:pt>
                <c:pt idx="10">
                  <c:v>2000</c:v>
                </c:pt>
                <c:pt idx="20">
                  <c:v>2010</c:v>
                </c:pt>
                <c:pt idx="30">
                  <c:v>2020</c:v>
                </c:pt>
                <c:pt idx="40">
                  <c:v>2030</c:v>
                </c:pt>
              </c:strCache>
            </c:strRef>
          </c:cat>
          <c:val>
            <c:numRef>
              <c:f>'NI_AP Vs Global'!$D$50:$D$90</c:f>
              <c:numCache>
                <c:formatCode>_-* #,##0_-;\-* #,##0_-;_-* "-"??_-;_-@_-</c:formatCode>
                <c:ptCount val="41"/>
                <c:pt idx="0">
                  <c:v>280828.027</c:v>
                </c:pt>
                <c:pt idx="1">
                  <c:v>323737.56569999998</c:v>
                </c:pt>
                <c:pt idx="2">
                  <c:v>350570.18280000001</c:v>
                </c:pt>
                <c:pt idx="3">
                  <c:v>356337.14419999998</c:v>
                </c:pt>
                <c:pt idx="4">
                  <c:v>456494.60200000001</c:v>
                </c:pt>
                <c:pt idx="5">
                  <c:v>473286.81939999998</c:v>
                </c:pt>
                <c:pt idx="6">
                  <c:v>490371.68670000002</c:v>
                </c:pt>
                <c:pt idx="7">
                  <c:v>503038.36989999999</c:v>
                </c:pt>
                <c:pt idx="8">
                  <c:v>495933.68349999998</c:v>
                </c:pt>
                <c:pt idx="9">
                  <c:v>456379.70649999997</c:v>
                </c:pt>
                <c:pt idx="10">
                  <c:v>402860.84639999998</c:v>
                </c:pt>
                <c:pt idx="11">
                  <c:v>360355.03269999998</c:v>
                </c:pt>
                <c:pt idx="12">
                  <c:v>333532.7856</c:v>
                </c:pt>
                <c:pt idx="13">
                  <c:v>305471.47360000003</c:v>
                </c:pt>
                <c:pt idx="14">
                  <c:v>286774.60200000001</c:v>
                </c:pt>
                <c:pt idx="15">
                  <c:v>276012.11839999998</c:v>
                </c:pt>
                <c:pt idx="16">
                  <c:v>260358.60819999999</c:v>
                </c:pt>
                <c:pt idx="17">
                  <c:v>248169.27050000001</c:v>
                </c:pt>
                <c:pt idx="18">
                  <c:v>233346.5172</c:v>
                </c:pt>
                <c:pt idx="19">
                  <c:v>225291.0037</c:v>
                </c:pt>
                <c:pt idx="20">
                  <c:v>219709.35</c:v>
                </c:pt>
                <c:pt idx="21">
                  <c:v>213589.30910000001</c:v>
                </c:pt>
                <c:pt idx="22">
                  <c:v>208787.47889999999</c:v>
                </c:pt>
                <c:pt idx="23">
                  <c:v>203515.48540000001</c:v>
                </c:pt>
                <c:pt idx="24">
                  <c:v>198457.69339999999</c:v>
                </c:pt>
                <c:pt idx="25">
                  <c:v>194165.91889999999</c:v>
                </c:pt>
                <c:pt idx="26">
                  <c:v>188541.79639999999</c:v>
                </c:pt>
                <c:pt idx="27">
                  <c:v>183406.728</c:v>
                </c:pt>
                <c:pt idx="28">
                  <c:v>179324.9504</c:v>
                </c:pt>
                <c:pt idx="29">
                  <c:v>175048.54310000001</c:v>
                </c:pt>
                <c:pt idx="30">
                  <c:v>173547.52280000001</c:v>
                </c:pt>
              </c:numCache>
            </c:numRef>
          </c:val>
          <c:extLst>
            <c:ext xmlns:c16="http://schemas.microsoft.com/office/drawing/2014/chart" uri="{C3380CC4-5D6E-409C-BE32-E72D297353CC}">
              <c16:uniqueId val="{00000001-06E7-4A25-AE11-33BE14DCFD8E}"/>
            </c:ext>
          </c:extLst>
        </c:ser>
        <c:dLbls>
          <c:showLegendKey val="0"/>
          <c:showVal val="0"/>
          <c:showCatName val="0"/>
          <c:showSerName val="0"/>
          <c:showPercent val="0"/>
          <c:showBubbleSize val="0"/>
        </c:dLbls>
        <c:axId val="328149248"/>
        <c:axId val="328151040"/>
      </c:areaChart>
      <c:lineChart>
        <c:grouping val="standard"/>
        <c:varyColors val="0"/>
        <c:ser>
          <c:idx val="2"/>
          <c:order val="1"/>
          <c:tx>
            <c:strRef>
              <c:f>'NI_AP Vs Global'!$C$49</c:f>
              <c:strCache>
                <c:ptCount val="1"/>
                <c:pt idx="0">
                  <c:v> NI </c:v>
                </c:pt>
              </c:strCache>
            </c:strRef>
          </c:tx>
          <c:spPr>
            <a:ln w="38100">
              <a:solidFill>
                <a:srgbClr val="FF0000"/>
              </a:solidFill>
              <a:prstDash val="solid"/>
            </a:ln>
          </c:spPr>
          <c:marker>
            <c:symbol val="none"/>
          </c:marker>
          <c:dPt>
            <c:idx val="30"/>
            <c:bubble3D val="0"/>
            <c:extLst>
              <c:ext xmlns:c16="http://schemas.microsoft.com/office/drawing/2014/chart" uri="{C3380CC4-5D6E-409C-BE32-E72D297353CC}">
                <c16:uniqueId val="{00000002-06E7-4A25-AE11-33BE14DCFD8E}"/>
              </c:ext>
            </c:extLst>
          </c:dPt>
          <c:cat>
            <c:strRef>
              <c:f>'NI_AP Vs Global'!$A$50:$A$90</c:f>
              <c:strCache>
                <c:ptCount val="41"/>
                <c:pt idx="0">
                  <c:v>1990</c:v>
                </c:pt>
                <c:pt idx="10">
                  <c:v>2000</c:v>
                </c:pt>
                <c:pt idx="20">
                  <c:v>2010</c:v>
                </c:pt>
                <c:pt idx="30">
                  <c:v>2020</c:v>
                </c:pt>
                <c:pt idx="40">
                  <c:v>2030</c:v>
                </c:pt>
              </c:strCache>
            </c:strRef>
          </c:cat>
          <c:val>
            <c:numRef>
              <c:f>'NI_AP Vs Global'!$C$50:$C$90</c:f>
              <c:numCache>
                <c:formatCode>_-* #,##0_-;\-* #,##0_-;_-* "-"??_-;_-@_-</c:formatCode>
                <c:ptCount val="41"/>
                <c:pt idx="0">
                  <c:v>393716</c:v>
                </c:pt>
                <c:pt idx="1">
                  <c:v>453874</c:v>
                </c:pt>
                <c:pt idx="2">
                  <c:v>491492</c:v>
                </c:pt>
                <c:pt idx="3">
                  <c:v>499580</c:v>
                </c:pt>
                <c:pt idx="4">
                  <c:v>639997</c:v>
                </c:pt>
                <c:pt idx="5">
                  <c:v>663538</c:v>
                </c:pt>
                <c:pt idx="6">
                  <c:v>687492</c:v>
                </c:pt>
                <c:pt idx="7">
                  <c:v>705250</c:v>
                </c:pt>
                <c:pt idx="8">
                  <c:v>695292</c:v>
                </c:pt>
                <c:pt idx="9">
                  <c:v>639839</c:v>
                </c:pt>
                <c:pt idx="10">
                  <c:v>564805</c:v>
                </c:pt>
                <c:pt idx="11">
                  <c:v>505216</c:v>
                </c:pt>
                <c:pt idx="12">
                  <c:v>467611</c:v>
                </c:pt>
                <c:pt idx="13">
                  <c:v>428270</c:v>
                </c:pt>
                <c:pt idx="14">
                  <c:v>402058</c:v>
                </c:pt>
                <c:pt idx="15">
                  <c:v>386970</c:v>
                </c:pt>
                <c:pt idx="16">
                  <c:v>365024</c:v>
                </c:pt>
                <c:pt idx="17">
                  <c:v>347937</c:v>
                </c:pt>
                <c:pt idx="18">
                  <c:v>327153</c:v>
                </c:pt>
                <c:pt idx="19">
                  <c:v>315860</c:v>
                </c:pt>
                <c:pt idx="20">
                  <c:v>308037</c:v>
                </c:pt>
                <c:pt idx="21">
                  <c:v>299459</c:v>
                </c:pt>
                <c:pt idx="22">
                  <c:v>292725</c:v>
                </c:pt>
                <c:pt idx="23">
                  <c:v>285333</c:v>
                </c:pt>
                <c:pt idx="24">
                  <c:v>278245</c:v>
                </c:pt>
                <c:pt idx="25">
                  <c:v>272234</c:v>
                </c:pt>
                <c:pt idx="26">
                  <c:v>264348</c:v>
                </c:pt>
                <c:pt idx="27">
                  <c:v>257151</c:v>
                </c:pt>
                <c:pt idx="28">
                  <c:v>251427</c:v>
                </c:pt>
                <c:pt idx="29">
                  <c:v>245434</c:v>
                </c:pt>
                <c:pt idx="30">
                  <c:v>243331</c:v>
                </c:pt>
              </c:numCache>
            </c:numRef>
          </c:val>
          <c:smooth val="0"/>
          <c:extLst>
            <c:ext xmlns:c16="http://schemas.microsoft.com/office/drawing/2014/chart" uri="{C3380CC4-5D6E-409C-BE32-E72D297353CC}">
              <c16:uniqueId val="{00000003-06E7-4A25-AE11-33BE14DCFD8E}"/>
            </c:ext>
          </c:extLst>
        </c:ser>
        <c:ser>
          <c:idx val="3"/>
          <c:order val="3"/>
          <c:tx>
            <c:strRef>
              <c:f>'NI_AP Vs Global'!$E$49</c:f>
              <c:strCache>
                <c:ptCount val="1"/>
                <c:pt idx="0">
                  <c:v> FT trend </c:v>
                </c:pt>
              </c:strCache>
            </c:strRef>
          </c:tx>
          <c:spPr>
            <a:ln w="38100">
              <a:solidFill>
                <a:srgbClr val="00A99A"/>
              </a:solidFill>
              <a:prstDash val="sysDot"/>
            </a:ln>
          </c:spPr>
          <c:marker>
            <c:symbol val="none"/>
          </c:marker>
          <c:dPt>
            <c:idx val="30"/>
            <c:bubble3D val="0"/>
            <c:extLst>
              <c:ext xmlns:c16="http://schemas.microsoft.com/office/drawing/2014/chart" uri="{C3380CC4-5D6E-409C-BE32-E72D297353CC}">
                <c16:uniqueId val="{00000004-06E7-4A25-AE11-33BE14DCFD8E}"/>
              </c:ext>
            </c:extLst>
          </c:dPt>
          <c:dPt>
            <c:idx val="40"/>
            <c:marker>
              <c:symbol val="circle"/>
              <c:size val="12"/>
              <c:spPr>
                <a:solidFill>
                  <a:sysClr val="window" lastClr="FFFFFF"/>
                </a:solidFill>
                <a:ln w="34925">
                  <a:solidFill>
                    <a:srgbClr val="00A99A"/>
                  </a:solidFill>
                </a:ln>
              </c:spPr>
            </c:marker>
            <c:bubble3D val="0"/>
            <c:extLst>
              <c:ext xmlns:c16="http://schemas.microsoft.com/office/drawing/2014/chart" uri="{C3380CC4-5D6E-409C-BE32-E72D297353CC}">
                <c16:uniqueId val="{00000005-06E7-4A25-AE11-33BE14DCFD8E}"/>
              </c:ext>
            </c:extLst>
          </c:dPt>
          <c:cat>
            <c:strRef>
              <c:f>'NI_AP Vs Global'!$A$50:$A$90</c:f>
              <c:strCache>
                <c:ptCount val="41"/>
                <c:pt idx="0">
                  <c:v>1990</c:v>
                </c:pt>
                <c:pt idx="10">
                  <c:v>2000</c:v>
                </c:pt>
                <c:pt idx="20">
                  <c:v>2010</c:v>
                </c:pt>
                <c:pt idx="30">
                  <c:v>2020</c:v>
                </c:pt>
                <c:pt idx="40">
                  <c:v>2030</c:v>
                </c:pt>
              </c:strCache>
            </c:strRef>
          </c:cat>
          <c:val>
            <c:numRef>
              <c:f>'NI_AP Vs Global'!$E$50:$E$90</c:f>
              <c:numCache>
                <c:formatCode>General</c:formatCode>
                <c:ptCount val="41"/>
                <c:pt idx="30" formatCode="_-* #,##0_-;\-* #,##0_-;_-* &quot;-&quot;??_-;_-@_-">
                  <c:v>243330.99999999994</c:v>
                </c:pt>
                <c:pt idx="31" formatCode="_-* #,##0_-;\-* #,##0_-;_-* &quot;-&quot;??_-;_-@_-">
                  <c:v>222078.26999999996</c:v>
                </c:pt>
                <c:pt idx="32" formatCode="_-* #,##0_-;\-* #,##0_-;_-* &quot;-&quot;??_-;_-@_-">
                  <c:v>200825.53999999995</c:v>
                </c:pt>
                <c:pt idx="33" formatCode="_-* #,##0_-;\-* #,##0_-;_-* &quot;-&quot;??_-;_-@_-">
                  <c:v>179572.80999999997</c:v>
                </c:pt>
                <c:pt idx="34" formatCode="_-* #,##0_-;\-* #,##0_-;_-* &quot;-&quot;??_-;_-@_-">
                  <c:v>158320.07999999999</c:v>
                </c:pt>
                <c:pt idx="35" formatCode="_-* #,##0_-;\-* #,##0_-;_-* &quot;-&quot;??_-;_-@_-">
                  <c:v>137067.34999999998</c:v>
                </c:pt>
                <c:pt idx="36" formatCode="_-* #,##0_-;\-* #,##0_-;_-* &quot;-&quot;??_-;_-@_-">
                  <c:v>115814.62</c:v>
                </c:pt>
                <c:pt idx="37" formatCode="_-* #,##0_-;\-* #,##0_-;_-* &quot;-&quot;??_-;_-@_-">
                  <c:v>94561.890000000014</c:v>
                </c:pt>
                <c:pt idx="38" formatCode="_-* #,##0_-;\-* #,##0_-;_-* &quot;-&quot;??_-;_-@_-">
                  <c:v>73309.160000000033</c:v>
                </c:pt>
                <c:pt idx="39" formatCode="_-* #,##0_-;\-* #,##0_-;_-* &quot;-&quot;??_-;_-@_-">
                  <c:v>52056.430000000051</c:v>
                </c:pt>
                <c:pt idx="40" formatCode="_-* #,##0_-;\-* #,##0_-;_-* &quot;-&quot;??_-;_-@_-">
                  <c:v>30803.700000000041</c:v>
                </c:pt>
              </c:numCache>
            </c:numRef>
          </c:val>
          <c:smooth val="0"/>
          <c:extLst>
            <c:ext xmlns:c16="http://schemas.microsoft.com/office/drawing/2014/chart" uri="{C3380CC4-5D6E-409C-BE32-E72D297353CC}">
              <c16:uniqueId val="{00000006-06E7-4A25-AE11-33BE14DCFD8E}"/>
            </c:ext>
          </c:extLst>
        </c:ser>
        <c:dLbls>
          <c:showLegendKey val="0"/>
          <c:showVal val="0"/>
          <c:showCatName val="0"/>
          <c:showSerName val="0"/>
          <c:showPercent val="0"/>
          <c:showBubbleSize val="0"/>
        </c:dLbls>
        <c:marker val="1"/>
        <c:smooth val="0"/>
        <c:axId val="328149248"/>
        <c:axId val="328151040"/>
      </c:lineChart>
      <c:catAx>
        <c:axId val="328149248"/>
        <c:scaling>
          <c:orientation val="minMax"/>
        </c:scaling>
        <c:delete val="0"/>
        <c:axPos val="b"/>
        <c:numFmt formatCode="General" sourceLinked="0"/>
        <c:majorTickMark val="out"/>
        <c:minorTickMark val="none"/>
        <c:tickLblPos val="nextTo"/>
        <c:spPr>
          <a:ln>
            <a:noFill/>
          </a:ln>
        </c:spPr>
        <c:txPr>
          <a:bodyPr rot="0"/>
          <a:lstStyle/>
          <a:p>
            <a:pPr>
              <a:defRPr sz="1400">
                <a:solidFill>
                  <a:schemeClr val="tx1"/>
                </a:solidFill>
              </a:defRPr>
            </a:pPr>
            <a:endParaRPr lang="en-US"/>
          </a:p>
        </c:txPr>
        <c:crossAx val="328151040"/>
        <c:crosses val="autoZero"/>
        <c:auto val="1"/>
        <c:lblAlgn val="ctr"/>
        <c:lblOffset val="100"/>
        <c:noMultiLvlLbl val="0"/>
      </c:catAx>
      <c:valAx>
        <c:axId val="328151040"/>
        <c:scaling>
          <c:orientation val="minMax"/>
        </c:scaling>
        <c:delete val="0"/>
        <c:axPos val="l"/>
        <c:title>
          <c:tx>
            <c:rich>
              <a:bodyPr rot="-5400000" vert="horz"/>
              <a:lstStyle/>
              <a:p>
                <a:pPr>
                  <a:defRPr b="0"/>
                </a:pPr>
                <a:r>
                  <a:rPr lang="en-US" b="0"/>
                  <a:t>New HIV infections</a:t>
                </a:r>
              </a:p>
            </c:rich>
          </c:tx>
          <c:layout>
            <c:manualLayout>
              <c:xMode val="edge"/>
              <c:yMode val="edge"/>
              <c:x val="2.9099133226903454E-4"/>
              <c:y val="0.12923337060802867"/>
            </c:manualLayout>
          </c:layout>
          <c:overlay val="0"/>
        </c:title>
        <c:numFmt formatCode="_-* #,##0_-;\-* #,##0_-;_-* &quot;-&quot;??_-;_-@_-" sourceLinked="1"/>
        <c:majorTickMark val="out"/>
        <c:minorTickMark val="none"/>
        <c:tickLblPos val="nextTo"/>
        <c:txPr>
          <a:bodyPr/>
          <a:lstStyle/>
          <a:p>
            <a:pPr>
              <a:defRPr b="0"/>
            </a:pPr>
            <a:endParaRPr lang="en-US"/>
          </a:p>
        </c:txPr>
        <c:crossAx val="328149248"/>
        <c:crosses val="autoZero"/>
        <c:crossBetween val="between"/>
        <c:majorUnit val="250000"/>
      </c:valAx>
    </c:plotArea>
    <c:plotVisOnly val="1"/>
    <c:dispBlanksAs val="gap"/>
    <c:showDLblsOverMax val="0"/>
  </c:chart>
  <c:spPr>
    <a:ln>
      <a:solidFill>
        <a:sysClr val="window" lastClr="FFFFFF"/>
      </a:solidFill>
    </a:ln>
  </c:spPr>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609427609427613E-3"/>
          <c:y val="3.2001869583935111E-2"/>
          <c:w val="0.9947390572390572"/>
          <c:h val="0.45963021652564912"/>
        </c:manualLayout>
      </c:layout>
      <c:barChart>
        <c:barDir val="col"/>
        <c:grouping val="clustered"/>
        <c:varyColors val="0"/>
        <c:ser>
          <c:idx val="0"/>
          <c:order val="0"/>
          <c:tx>
            <c:strRef>
              <c:f>'Internalized stigma'!$C$2</c:f>
              <c:strCache>
                <c:ptCount val="1"/>
                <c:pt idx="0">
                  <c:v>Male</c:v>
                </c:pt>
              </c:strCache>
            </c:strRef>
          </c:tx>
          <c:spPr>
            <a:solidFill>
              <a:srgbClr val="63CDF6"/>
            </a:solidFill>
            <a:ln>
              <a:noFill/>
            </a:ln>
            <a:effectLst/>
          </c:spPr>
          <c:invertIfNegative val="0"/>
          <c:cat>
            <c:multiLvlStrRef>
              <c:f>'Internalized stigma'!$A$3:$B$29</c:f>
              <c:multiLvlStrCache>
                <c:ptCount val="27"/>
                <c:lvl>
                  <c:pt idx="0">
                    <c:v>Cambodia (2019)</c:v>
                  </c:pt>
                  <c:pt idx="1">
                    <c:v>*Pacific countries (2018)</c:v>
                  </c:pt>
                  <c:pt idx="2">
                    <c:v>** PNG (2016)</c:v>
                  </c:pt>
                  <c:pt idx="3">
                    <c:v>South Korea (2016-17)</c:v>
                  </c:pt>
                  <c:pt idx="4">
                    <c:v>Viet Nam (2014)</c:v>
                  </c:pt>
                  <c:pt idx="5">
                    <c:v>*Pacific countries (2018)</c:v>
                  </c:pt>
                  <c:pt idx="6">
                    <c:v>** PNG (2016)</c:v>
                  </c:pt>
                  <c:pt idx="7">
                    <c:v>South Korea (2016-17)</c:v>
                  </c:pt>
                  <c:pt idx="8">
                    <c:v>Viet Nam (2014)</c:v>
                  </c:pt>
                  <c:pt idx="9">
                    <c:v>South Korea (2016-17)</c:v>
                  </c:pt>
                  <c:pt idx="10">
                    <c:v>*Pacific countries (2018)</c:v>
                  </c:pt>
                  <c:pt idx="11">
                    <c:v>** PNG (2016)</c:v>
                  </c:pt>
                  <c:pt idx="12">
                    <c:v>Viet Nam (2014)</c:v>
                  </c:pt>
                  <c:pt idx="13">
                    <c:v>Cambodia (2019)</c:v>
                  </c:pt>
                  <c:pt idx="14">
                    <c:v>** PNG (2016)</c:v>
                  </c:pt>
                  <c:pt idx="15">
                    <c:v>*Pacific countries (2018)</c:v>
                  </c:pt>
                  <c:pt idx="16">
                    <c:v>South Korea (2016-17)</c:v>
                  </c:pt>
                  <c:pt idx="17">
                    <c:v>Viet Nam (2014)</c:v>
                  </c:pt>
                  <c:pt idx="18">
                    <c:v>** PNG (2016)</c:v>
                  </c:pt>
                  <c:pt idx="19">
                    <c:v>South Korea (2016-17)</c:v>
                  </c:pt>
                  <c:pt idx="20">
                    <c:v>*Pacific countries (2018)</c:v>
                  </c:pt>
                  <c:pt idx="21">
                    <c:v>Viet Nam (2014)</c:v>
                  </c:pt>
                  <c:pt idx="22">
                    <c:v>Cambodia (2019)</c:v>
                  </c:pt>
                  <c:pt idx="23">
                    <c:v>*Pacific countries (2018)</c:v>
                  </c:pt>
                  <c:pt idx="24">
                    <c:v>South Korea (2016-17)</c:v>
                  </c:pt>
                  <c:pt idx="25">
                    <c:v>** PNG (2016)</c:v>
                  </c:pt>
                  <c:pt idx="26">
                    <c:v>Viet Nam (2014)</c:v>
                  </c:pt>
                </c:lvl>
                <c:lvl>
                  <c:pt idx="0">
                    <c:v>Ashamed</c:v>
                  </c:pt>
                  <c:pt idx="5">
                    <c:v>Blame others</c:v>
                  </c:pt>
                  <c:pt idx="9">
                    <c:v>Self blame</c:v>
                  </c:pt>
                  <c:pt idx="13">
                    <c:v>Feel guilty</c:v>
                  </c:pt>
                  <c:pt idx="18">
                    <c:v>Suicidal thoughts</c:v>
                  </c:pt>
                  <c:pt idx="23">
                    <c:v>Low self esteem</c:v>
                  </c:pt>
                </c:lvl>
              </c:multiLvlStrCache>
            </c:multiLvlStrRef>
          </c:cat>
          <c:val>
            <c:numRef>
              <c:f>'Internalized stigma'!$C$3:$C$29</c:f>
              <c:numCache>
                <c:formatCode>General</c:formatCode>
                <c:ptCount val="27"/>
                <c:pt idx="0" formatCode="0">
                  <c:v>68.3</c:v>
                </c:pt>
                <c:pt idx="4" formatCode="0">
                  <c:v>48.5</c:v>
                </c:pt>
                <c:pt idx="8" formatCode="0">
                  <c:v>6.8</c:v>
                </c:pt>
                <c:pt idx="12" formatCode="0">
                  <c:v>56</c:v>
                </c:pt>
                <c:pt idx="13" formatCode="0">
                  <c:v>69.8</c:v>
                </c:pt>
                <c:pt idx="17" formatCode="0">
                  <c:v>49</c:v>
                </c:pt>
                <c:pt idx="21" formatCode="0">
                  <c:v>12.1</c:v>
                </c:pt>
                <c:pt idx="22" formatCode="0">
                  <c:v>47.3</c:v>
                </c:pt>
                <c:pt idx="26" formatCode="0">
                  <c:v>27.9</c:v>
                </c:pt>
              </c:numCache>
            </c:numRef>
          </c:val>
          <c:extLst>
            <c:ext xmlns:c16="http://schemas.microsoft.com/office/drawing/2014/chart" uri="{C3380CC4-5D6E-409C-BE32-E72D297353CC}">
              <c16:uniqueId val="{00000000-D74B-4CDA-AC8E-F10628770985}"/>
            </c:ext>
          </c:extLst>
        </c:ser>
        <c:ser>
          <c:idx val="1"/>
          <c:order val="1"/>
          <c:tx>
            <c:strRef>
              <c:f>'Internalized stigma'!$D$2</c:f>
              <c:strCache>
                <c:ptCount val="1"/>
                <c:pt idx="0">
                  <c:v>Female</c:v>
                </c:pt>
              </c:strCache>
            </c:strRef>
          </c:tx>
          <c:spPr>
            <a:solidFill>
              <a:srgbClr val="F26B7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'Internalized stigma'!$A$3:$B$29</c:f>
              <c:multiLvlStrCache>
                <c:ptCount val="27"/>
                <c:lvl>
                  <c:pt idx="0">
                    <c:v>Cambodia (2019)</c:v>
                  </c:pt>
                  <c:pt idx="1">
                    <c:v>*Pacific countries (2018)</c:v>
                  </c:pt>
                  <c:pt idx="2">
                    <c:v>** PNG (2016)</c:v>
                  </c:pt>
                  <c:pt idx="3">
                    <c:v>South Korea (2016-17)</c:v>
                  </c:pt>
                  <c:pt idx="4">
                    <c:v>Viet Nam (2014)</c:v>
                  </c:pt>
                  <c:pt idx="5">
                    <c:v>*Pacific countries (2018)</c:v>
                  </c:pt>
                  <c:pt idx="6">
                    <c:v>** PNG (2016)</c:v>
                  </c:pt>
                  <c:pt idx="7">
                    <c:v>South Korea (2016-17)</c:v>
                  </c:pt>
                  <c:pt idx="8">
                    <c:v>Viet Nam (2014)</c:v>
                  </c:pt>
                  <c:pt idx="9">
                    <c:v>South Korea (2016-17)</c:v>
                  </c:pt>
                  <c:pt idx="10">
                    <c:v>*Pacific countries (2018)</c:v>
                  </c:pt>
                  <c:pt idx="11">
                    <c:v>** PNG (2016)</c:v>
                  </c:pt>
                  <c:pt idx="12">
                    <c:v>Viet Nam (2014)</c:v>
                  </c:pt>
                  <c:pt idx="13">
                    <c:v>Cambodia (2019)</c:v>
                  </c:pt>
                  <c:pt idx="14">
                    <c:v>** PNG (2016)</c:v>
                  </c:pt>
                  <c:pt idx="15">
                    <c:v>*Pacific countries (2018)</c:v>
                  </c:pt>
                  <c:pt idx="16">
                    <c:v>South Korea (2016-17)</c:v>
                  </c:pt>
                  <c:pt idx="17">
                    <c:v>Viet Nam (2014)</c:v>
                  </c:pt>
                  <c:pt idx="18">
                    <c:v>** PNG (2016)</c:v>
                  </c:pt>
                  <c:pt idx="19">
                    <c:v>South Korea (2016-17)</c:v>
                  </c:pt>
                  <c:pt idx="20">
                    <c:v>*Pacific countries (2018)</c:v>
                  </c:pt>
                  <c:pt idx="21">
                    <c:v>Viet Nam (2014)</c:v>
                  </c:pt>
                  <c:pt idx="22">
                    <c:v>Cambodia (2019)</c:v>
                  </c:pt>
                  <c:pt idx="23">
                    <c:v>*Pacific countries (2018)</c:v>
                  </c:pt>
                  <c:pt idx="24">
                    <c:v>South Korea (2016-17)</c:v>
                  </c:pt>
                  <c:pt idx="25">
                    <c:v>** PNG (2016)</c:v>
                  </c:pt>
                  <c:pt idx="26">
                    <c:v>Viet Nam (2014)</c:v>
                  </c:pt>
                </c:lvl>
                <c:lvl>
                  <c:pt idx="0">
                    <c:v>Ashamed</c:v>
                  </c:pt>
                  <c:pt idx="5">
                    <c:v>Blame others</c:v>
                  </c:pt>
                  <c:pt idx="9">
                    <c:v>Self blame</c:v>
                  </c:pt>
                  <c:pt idx="13">
                    <c:v>Feel guilty</c:v>
                  </c:pt>
                  <c:pt idx="18">
                    <c:v>Suicidal thoughts</c:v>
                  </c:pt>
                  <c:pt idx="23">
                    <c:v>Low self esteem</c:v>
                  </c:pt>
                </c:lvl>
              </c:multiLvlStrCache>
            </c:multiLvlStrRef>
          </c:cat>
          <c:val>
            <c:numRef>
              <c:f>'Internalized stigma'!$D$3:$D$29</c:f>
              <c:numCache>
                <c:formatCode>General</c:formatCode>
                <c:ptCount val="27"/>
                <c:pt idx="0" formatCode="0">
                  <c:v>73.599999999999994</c:v>
                </c:pt>
                <c:pt idx="4" formatCode="0">
                  <c:v>37.299999999999997</c:v>
                </c:pt>
                <c:pt idx="8" formatCode="0">
                  <c:v>13.4</c:v>
                </c:pt>
                <c:pt idx="12" formatCode="0">
                  <c:v>38.799999999999997</c:v>
                </c:pt>
                <c:pt idx="13" formatCode="0">
                  <c:v>56.4</c:v>
                </c:pt>
                <c:pt idx="17" formatCode="0">
                  <c:v>28.2</c:v>
                </c:pt>
                <c:pt idx="21" formatCode="0">
                  <c:v>7.5</c:v>
                </c:pt>
                <c:pt idx="22" formatCode="0">
                  <c:v>55</c:v>
                </c:pt>
                <c:pt idx="26" formatCode="0">
                  <c:v>28.9</c:v>
                </c:pt>
              </c:numCache>
            </c:numRef>
          </c:val>
          <c:extLst>
            <c:ext xmlns:c16="http://schemas.microsoft.com/office/drawing/2014/chart" uri="{C3380CC4-5D6E-409C-BE32-E72D297353CC}">
              <c16:uniqueId val="{00000001-D74B-4CDA-AC8E-F10628770985}"/>
            </c:ext>
          </c:extLst>
        </c:ser>
        <c:ser>
          <c:idx val="2"/>
          <c:order val="2"/>
          <c:tx>
            <c:strRef>
              <c:f>'Internalized stigma'!$E$2</c:f>
              <c:strCache>
                <c:ptCount val="1"/>
                <c:pt idx="0">
                  <c:v>Total</c:v>
                </c:pt>
              </c:strCache>
            </c:strRef>
          </c:tx>
          <c:spPr>
            <a:pattFill prst="dkUpDiag">
              <a:fgClr>
                <a:srgbClr val="CDC884"/>
              </a:fgClr>
              <a:bgClr>
                <a:schemeClr val="bg1"/>
              </a:bgClr>
            </a:pattFill>
            <a:ln>
              <a:solidFill>
                <a:srgbClr val="CDC884"/>
              </a:solidFill>
            </a:ln>
            <a:effectLst/>
          </c:spPr>
          <c:invertIfNegative val="0"/>
          <c:dLbls>
            <c:dLbl>
              <c:idx val="26"/>
              <c:layout>
                <c:manualLayout>
                  <c:x val="1.6477856809500276E-3"/>
                  <c:y val="1.2070912332860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4B-4CDA-AC8E-F10628770985}"/>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'Internalized stigma'!$A$3:$B$29</c:f>
              <c:multiLvlStrCache>
                <c:ptCount val="27"/>
                <c:lvl>
                  <c:pt idx="0">
                    <c:v>Cambodia (2019)</c:v>
                  </c:pt>
                  <c:pt idx="1">
                    <c:v>*Pacific countries (2018)</c:v>
                  </c:pt>
                  <c:pt idx="2">
                    <c:v>** PNG (2016)</c:v>
                  </c:pt>
                  <c:pt idx="3">
                    <c:v>South Korea (2016-17)</c:v>
                  </c:pt>
                  <c:pt idx="4">
                    <c:v>Viet Nam (2014)</c:v>
                  </c:pt>
                  <c:pt idx="5">
                    <c:v>*Pacific countries (2018)</c:v>
                  </c:pt>
                  <c:pt idx="6">
                    <c:v>** PNG (2016)</c:v>
                  </c:pt>
                  <c:pt idx="7">
                    <c:v>South Korea (2016-17)</c:v>
                  </c:pt>
                  <c:pt idx="8">
                    <c:v>Viet Nam (2014)</c:v>
                  </c:pt>
                  <c:pt idx="9">
                    <c:v>South Korea (2016-17)</c:v>
                  </c:pt>
                  <c:pt idx="10">
                    <c:v>*Pacific countries (2018)</c:v>
                  </c:pt>
                  <c:pt idx="11">
                    <c:v>** PNG (2016)</c:v>
                  </c:pt>
                  <c:pt idx="12">
                    <c:v>Viet Nam (2014)</c:v>
                  </c:pt>
                  <c:pt idx="13">
                    <c:v>Cambodia (2019)</c:v>
                  </c:pt>
                  <c:pt idx="14">
                    <c:v>** PNG (2016)</c:v>
                  </c:pt>
                  <c:pt idx="15">
                    <c:v>*Pacific countries (2018)</c:v>
                  </c:pt>
                  <c:pt idx="16">
                    <c:v>South Korea (2016-17)</c:v>
                  </c:pt>
                  <c:pt idx="17">
                    <c:v>Viet Nam (2014)</c:v>
                  </c:pt>
                  <c:pt idx="18">
                    <c:v>** PNG (2016)</c:v>
                  </c:pt>
                  <c:pt idx="19">
                    <c:v>South Korea (2016-17)</c:v>
                  </c:pt>
                  <c:pt idx="20">
                    <c:v>*Pacific countries (2018)</c:v>
                  </c:pt>
                  <c:pt idx="21">
                    <c:v>Viet Nam (2014)</c:v>
                  </c:pt>
                  <c:pt idx="22">
                    <c:v>Cambodia (2019)</c:v>
                  </c:pt>
                  <c:pt idx="23">
                    <c:v>*Pacific countries (2018)</c:v>
                  </c:pt>
                  <c:pt idx="24">
                    <c:v>South Korea (2016-17)</c:v>
                  </c:pt>
                  <c:pt idx="25">
                    <c:v>** PNG (2016)</c:v>
                  </c:pt>
                  <c:pt idx="26">
                    <c:v>Viet Nam (2014)</c:v>
                  </c:pt>
                </c:lvl>
                <c:lvl>
                  <c:pt idx="0">
                    <c:v>Ashamed</c:v>
                  </c:pt>
                  <c:pt idx="5">
                    <c:v>Blame others</c:v>
                  </c:pt>
                  <c:pt idx="9">
                    <c:v>Self blame</c:v>
                  </c:pt>
                  <c:pt idx="13">
                    <c:v>Feel guilty</c:v>
                  </c:pt>
                  <c:pt idx="18">
                    <c:v>Suicidal thoughts</c:v>
                  </c:pt>
                  <c:pt idx="23">
                    <c:v>Low self esteem</c:v>
                  </c:pt>
                </c:lvl>
              </c:multiLvlStrCache>
            </c:multiLvlStrRef>
          </c:cat>
          <c:val>
            <c:numRef>
              <c:f>'Internalized stigma'!$E$3:$E$29</c:f>
              <c:numCache>
                <c:formatCode>0.0</c:formatCode>
                <c:ptCount val="27"/>
                <c:pt idx="1">
                  <c:v>81.25</c:v>
                </c:pt>
                <c:pt idx="2">
                  <c:v>72.5</c:v>
                </c:pt>
                <c:pt idx="3" formatCode="0">
                  <c:v>51</c:v>
                </c:pt>
                <c:pt idx="4" formatCode="0">
                  <c:v>44.2</c:v>
                </c:pt>
                <c:pt idx="5">
                  <c:v>34.375</c:v>
                </c:pt>
                <c:pt idx="6">
                  <c:v>30</c:v>
                </c:pt>
                <c:pt idx="7" formatCode="0">
                  <c:v>20.2</c:v>
                </c:pt>
                <c:pt idx="8" formatCode="0">
                  <c:v>9.6</c:v>
                </c:pt>
                <c:pt idx="9" formatCode="0">
                  <c:v>75</c:v>
                </c:pt>
                <c:pt idx="10">
                  <c:v>71.875</c:v>
                </c:pt>
                <c:pt idx="11">
                  <c:v>70</c:v>
                </c:pt>
                <c:pt idx="12" formatCode="0">
                  <c:v>49.1</c:v>
                </c:pt>
                <c:pt idx="14" formatCode="0">
                  <c:v>67.5</c:v>
                </c:pt>
                <c:pt idx="15">
                  <c:v>65.625</c:v>
                </c:pt>
                <c:pt idx="16" formatCode="0">
                  <c:v>64.400000000000006</c:v>
                </c:pt>
                <c:pt idx="17" formatCode="0">
                  <c:v>40.799999999999997</c:v>
                </c:pt>
                <c:pt idx="18" formatCode="General">
                  <c:v>45</c:v>
                </c:pt>
                <c:pt idx="19" formatCode="0">
                  <c:v>36.5</c:v>
                </c:pt>
                <c:pt idx="20" formatCode="0">
                  <c:v>21.9</c:v>
                </c:pt>
                <c:pt idx="21" formatCode="0">
                  <c:v>10.3</c:v>
                </c:pt>
                <c:pt idx="23" formatCode="0">
                  <c:v>62.5</c:v>
                </c:pt>
                <c:pt idx="24" formatCode="0">
                  <c:v>59.6</c:v>
                </c:pt>
                <c:pt idx="25" formatCode="0">
                  <c:v>45</c:v>
                </c:pt>
                <c:pt idx="26" formatCode="0">
                  <c:v>28.1</c:v>
                </c:pt>
              </c:numCache>
            </c:numRef>
          </c:val>
          <c:extLst>
            <c:ext xmlns:c16="http://schemas.microsoft.com/office/drawing/2014/chart" uri="{C3380CC4-5D6E-409C-BE32-E72D297353CC}">
              <c16:uniqueId val="{00000003-D74B-4CDA-AC8E-F10628770985}"/>
            </c:ext>
          </c:extLst>
        </c:ser>
        <c:dLbls>
          <c:showLegendKey val="0"/>
          <c:showVal val="0"/>
          <c:showCatName val="0"/>
          <c:showSerName val="0"/>
          <c:showPercent val="0"/>
          <c:showBubbleSize val="0"/>
        </c:dLbls>
        <c:gapWidth val="159"/>
        <c:axId val="1004256095"/>
        <c:axId val="1004236959"/>
      </c:barChart>
      <c:catAx>
        <c:axId val="1004256095"/>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04236959"/>
        <c:crosses val="autoZero"/>
        <c:auto val="1"/>
        <c:lblAlgn val="ctr"/>
        <c:lblOffset val="100"/>
        <c:noMultiLvlLbl val="0"/>
      </c:catAx>
      <c:valAx>
        <c:axId val="1004236959"/>
        <c:scaling>
          <c:orientation val="minMax"/>
        </c:scaling>
        <c:delete val="1"/>
        <c:axPos val="l"/>
        <c:numFmt formatCode="0" sourceLinked="1"/>
        <c:majorTickMark val="none"/>
        <c:minorTickMark val="none"/>
        <c:tickLblPos val="nextTo"/>
        <c:crossAx val="100425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E31837"/>
            </a:solidFill>
          </c:spPr>
          <c:invertIfNegative val="0"/>
          <c:dLbls>
            <c:spPr>
              <a:noFill/>
              <a:ln>
                <a:noFill/>
              </a:ln>
              <a:effectLst/>
            </c:spPr>
            <c:txPr>
              <a:bodyPr/>
              <a:lstStyle/>
              <a:p>
                <a:pP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'coerced to sterilized'!$H$28:$H$32</c:f>
              <c:strCache>
                <c:ptCount val="5"/>
                <c:pt idx="0">
                  <c:v>Lao PDR 
(2013)</c:v>
                </c:pt>
                <c:pt idx="1">
                  <c:v>Indonesia 
(2012-2013)</c:v>
                </c:pt>
                <c:pt idx="2">
                  <c:v>Philippines 
(2012-2013)</c:v>
                </c:pt>
                <c:pt idx="3">
                  <c:v>Pakistan
(2012-2013)</c:v>
                </c:pt>
                <c:pt idx="4">
                  <c:v>Nepal 
(2012-2013)</c:v>
                </c:pt>
              </c:strCache>
            </c:strRef>
          </c:cat>
          <c:val>
            <c:numRef>
              <c:f>'coerced to sterilized'!$I$28:$I$32</c:f>
              <c:numCache>
                <c:formatCode>0%</c:formatCode>
                <c:ptCount val="5"/>
                <c:pt idx="0">
                  <c:v>5.2999999999999999E-2</c:v>
                </c:pt>
                <c:pt idx="1">
                  <c:v>0.109</c:v>
                </c:pt>
                <c:pt idx="2">
                  <c:v>0.11</c:v>
                </c:pt>
                <c:pt idx="3">
                  <c:v>0.224</c:v>
                </c:pt>
                <c:pt idx="4">
                  <c:v>0.32600000000000001</c:v>
                </c:pt>
              </c:numCache>
            </c:numRef>
          </c:val>
          <c:extLst>
            <c:ext xmlns:c16="http://schemas.microsoft.com/office/drawing/2014/chart" uri="{C3380CC4-5D6E-409C-BE32-E72D297353CC}">
              <c16:uniqueId val="{00000000-7D90-46FC-8FD7-C81C5CBD3DDC}"/>
            </c:ext>
          </c:extLst>
        </c:ser>
        <c:dLbls>
          <c:dLblPos val="ctr"/>
          <c:showLegendKey val="0"/>
          <c:showVal val="1"/>
          <c:showCatName val="0"/>
          <c:showSerName val="0"/>
          <c:showPercent val="0"/>
          <c:showBubbleSize val="0"/>
        </c:dLbls>
        <c:gapWidth val="150"/>
        <c:axId val="200569216"/>
        <c:axId val="200571904"/>
      </c:barChart>
      <c:catAx>
        <c:axId val="200569216"/>
        <c:scaling>
          <c:orientation val="minMax"/>
        </c:scaling>
        <c:delete val="0"/>
        <c:axPos val="b"/>
        <c:numFmt formatCode="General" sourceLinked="0"/>
        <c:majorTickMark val="out"/>
        <c:minorTickMark val="none"/>
        <c:tickLblPos val="nextTo"/>
        <c:crossAx val="200571904"/>
        <c:crosses val="autoZero"/>
        <c:auto val="1"/>
        <c:lblAlgn val="ctr"/>
        <c:lblOffset val="100"/>
        <c:noMultiLvlLbl val="0"/>
      </c:catAx>
      <c:valAx>
        <c:axId val="200571904"/>
        <c:scaling>
          <c:orientation val="minMax"/>
          <c:max val="1"/>
        </c:scaling>
        <c:delete val="0"/>
        <c:axPos val="l"/>
        <c:numFmt formatCode="0%" sourceLinked="1"/>
        <c:majorTickMark val="out"/>
        <c:minorTickMark val="none"/>
        <c:tickLblPos val="nextTo"/>
        <c:crossAx val="200569216"/>
        <c:crosses val="autoZero"/>
        <c:crossBetween val="between"/>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313297422398595E-2"/>
          <c:y val="4.6273301634489401E-2"/>
          <c:w val="0.89947816579235895"/>
          <c:h val="0.77112402054267004"/>
        </c:manualLayout>
      </c:layout>
      <c:barChart>
        <c:barDir val="col"/>
        <c:grouping val="clustered"/>
        <c:varyColors val="0"/>
        <c:ser>
          <c:idx val="0"/>
          <c:order val="0"/>
          <c:spPr>
            <a:solidFill>
              <a:srgbClr val="EC008C"/>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'coerced to sterilized'!$M$68:$M$73</c:f>
              <c:strCache>
                <c:ptCount val="6"/>
                <c:pt idx="0">
                  <c:v>Nepal</c:v>
                </c:pt>
                <c:pt idx="1">
                  <c:v>Bangladesh</c:v>
                </c:pt>
                <c:pt idx="2">
                  <c:v>Viet Nam</c:v>
                </c:pt>
                <c:pt idx="3">
                  <c:v>Cambodia</c:v>
                </c:pt>
                <c:pt idx="4">
                  <c:v>India</c:v>
                </c:pt>
                <c:pt idx="5">
                  <c:v>Indonesia</c:v>
                </c:pt>
              </c:strCache>
            </c:strRef>
          </c:cat>
          <c:val>
            <c:numRef>
              <c:f>'coerced to sterilized'!$N$68:$N$73</c:f>
              <c:numCache>
                <c:formatCode>0%</c:formatCode>
                <c:ptCount val="6"/>
                <c:pt idx="0">
                  <c:v>0.15</c:v>
                </c:pt>
                <c:pt idx="1">
                  <c:v>0.152</c:v>
                </c:pt>
                <c:pt idx="2">
                  <c:v>0.17699999999999999</c:v>
                </c:pt>
                <c:pt idx="3">
                  <c:v>0.35</c:v>
                </c:pt>
                <c:pt idx="4">
                  <c:v>0.39</c:v>
                </c:pt>
                <c:pt idx="5">
                  <c:v>0.40400000000000003</c:v>
                </c:pt>
              </c:numCache>
            </c:numRef>
          </c:val>
          <c:extLst>
            <c:ext xmlns:c16="http://schemas.microsoft.com/office/drawing/2014/chart" uri="{C3380CC4-5D6E-409C-BE32-E72D297353CC}">
              <c16:uniqueId val="{00000000-756A-4B33-848A-174E26967D0F}"/>
            </c:ext>
          </c:extLst>
        </c:ser>
        <c:dLbls>
          <c:showLegendKey val="0"/>
          <c:showVal val="0"/>
          <c:showCatName val="0"/>
          <c:showSerName val="0"/>
          <c:showPercent val="0"/>
          <c:showBubbleSize val="0"/>
        </c:dLbls>
        <c:gapWidth val="89"/>
        <c:axId val="201310208"/>
        <c:axId val="201311744"/>
      </c:barChart>
      <c:catAx>
        <c:axId val="201310208"/>
        <c:scaling>
          <c:orientation val="minMax"/>
        </c:scaling>
        <c:delete val="0"/>
        <c:axPos val="b"/>
        <c:numFmt formatCode="General" sourceLinked="0"/>
        <c:majorTickMark val="out"/>
        <c:minorTickMark val="none"/>
        <c:tickLblPos val="nextTo"/>
        <c:crossAx val="201311744"/>
        <c:crosses val="autoZero"/>
        <c:auto val="1"/>
        <c:lblAlgn val="ctr"/>
        <c:lblOffset val="100"/>
        <c:noMultiLvlLbl val="0"/>
      </c:catAx>
      <c:valAx>
        <c:axId val="201311744"/>
        <c:scaling>
          <c:orientation val="minMax"/>
          <c:max val="0.5"/>
        </c:scaling>
        <c:delete val="0"/>
        <c:axPos val="l"/>
        <c:numFmt formatCode="0%" sourceLinked="1"/>
        <c:majorTickMark val="out"/>
        <c:minorTickMark val="none"/>
        <c:tickLblPos val="nextTo"/>
        <c:crossAx val="201310208"/>
        <c:crosses val="autoZero"/>
        <c:crossBetween val="between"/>
        <c:majorUnit val="0.1"/>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914802506913"/>
          <c:y val="4.85054861899357E-2"/>
          <c:w val="0.61969871998004999"/>
          <c:h val="0.64082094732483097"/>
        </c:manualLayout>
      </c:layout>
      <c:barChart>
        <c:barDir val="col"/>
        <c:grouping val="clustered"/>
        <c:varyColors val="0"/>
        <c:ser>
          <c:idx val="0"/>
          <c:order val="0"/>
          <c:tx>
            <c:strRef>
              <c:f>'coerced to sterilized'!$J$67</c:f>
              <c:strCache>
                <c:ptCount val="1"/>
                <c:pt idx="0">
                  <c:v>Asked to undergo sterilisation</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'coerced to sterilized'!$I$68:$I$73</c:f>
              <c:strCache>
                <c:ptCount val="6"/>
                <c:pt idx="0">
                  <c:v>Bangladesh</c:v>
                </c:pt>
                <c:pt idx="1">
                  <c:v>Cambodia</c:v>
                </c:pt>
                <c:pt idx="2">
                  <c:v>India</c:v>
                </c:pt>
                <c:pt idx="3">
                  <c:v>Indonesia</c:v>
                </c:pt>
                <c:pt idx="4">
                  <c:v>Nepal</c:v>
                </c:pt>
                <c:pt idx="5">
                  <c:v>Viet Nam</c:v>
                </c:pt>
              </c:strCache>
            </c:strRef>
          </c:cat>
          <c:val>
            <c:numRef>
              <c:f>'coerced to sterilized'!$J$68:$J$73</c:f>
              <c:numCache>
                <c:formatCode>General</c:formatCode>
                <c:ptCount val="6"/>
                <c:pt idx="0">
                  <c:v>5</c:v>
                </c:pt>
                <c:pt idx="1">
                  <c:v>70</c:v>
                </c:pt>
                <c:pt idx="2">
                  <c:v>67</c:v>
                </c:pt>
                <c:pt idx="3">
                  <c:v>44</c:v>
                </c:pt>
                <c:pt idx="4">
                  <c:v>6</c:v>
                </c:pt>
                <c:pt idx="5">
                  <c:v>36</c:v>
                </c:pt>
              </c:numCache>
            </c:numRef>
          </c:val>
          <c:extLst>
            <c:ext xmlns:c16="http://schemas.microsoft.com/office/drawing/2014/chart" uri="{C3380CC4-5D6E-409C-BE32-E72D297353CC}">
              <c16:uniqueId val="{00000000-2653-4F87-938A-D9E2647E8FB3}"/>
            </c:ext>
          </c:extLst>
        </c:ser>
        <c:ser>
          <c:idx val="1"/>
          <c:order val="1"/>
          <c:tx>
            <c:strRef>
              <c:f>'coerced to sterilized'!$K$67</c:f>
              <c:strCache>
                <c:ptCount val="1"/>
                <c:pt idx="0">
                  <c:v>Had the option to decline</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'coerced to sterilized'!$I$68:$I$73</c:f>
              <c:strCache>
                <c:ptCount val="6"/>
                <c:pt idx="0">
                  <c:v>Bangladesh</c:v>
                </c:pt>
                <c:pt idx="1">
                  <c:v>Cambodia</c:v>
                </c:pt>
                <c:pt idx="2">
                  <c:v>India</c:v>
                </c:pt>
                <c:pt idx="3">
                  <c:v>Indonesia</c:v>
                </c:pt>
                <c:pt idx="4">
                  <c:v>Nepal</c:v>
                </c:pt>
                <c:pt idx="5">
                  <c:v>Viet Nam</c:v>
                </c:pt>
              </c:strCache>
            </c:strRef>
          </c:cat>
          <c:val>
            <c:numRef>
              <c:f>'coerced to sterilized'!$K$68:$K$73</c:f>
              <c:numCache>
                <c:formatCode>General</c:formatCode>
                <c:ptCount val="6"/>
                <c:pt idx="0">
                  <c:v>2</c:v>
                </c:pt>
                <c:pt idx="1">
                  <c:v>34</c:v>
                </c:pt>
                <c:pt idx="2">
                  <c:v>39</c:v>
                </c:pt>
                <c:pt idx="3">
                  <c:v>39</c:v>
                </c:pt>
                <c:pt idx="4">
                  <c:v>1</c:v>
                </c:pt>
                <c:pt idx="5">
                  <c:v>25</c:v>
                </c:pt>
              </c:numCache>
            </c:numRef>
          </c:val>
          <c:extLst>
            <c:ext xmlns:c16="http://schemas.microsoft.com/office/drawing/2014/chart" uri="{C3380CC4-5D6E-409C-BE32-E72D297353CC}">
              <c16:uniqueId val="{00000001-2653-4F87-938A-D9E2647E8FB3}"/>
            </c:ext>
          </c:extLst>
        </c:ser>
        <c:dLbls>
          <c:showLegendKey val="0"/>
          <c:showVal val="0"/>
          <c:showCatName val="0"/>
          <c:showSerName val="0"/>
          <c:showPercent val="0"/>
          <c:showBubbleSize val="0"/>
        </c:dLbls>
        <c:gapWidth val="85"/>
        <c:axId val="201489792"/>
        <c:axId val="201520256"/>
      </c:barChart>
      <c:catAx>
        <c:axId val="201489792"/>
        <c:scaling>
          <c:orientation val="minMax"/>
        </c:scaling>
        <c:delete val="0"/>
        <c:axPos val="b"/>
        <c:numFmt formatCode="General" sourceLinked="0"/>
        <c:majorTickMark val="out"/>
        <c:minorTickMark val="none"/>
        <c:tickLblPos val="nextTo"/>
        <c:crossAx val="201520256"/>
        <c:crosses val="autoZero"/>
        <c:auto val="1"/>
        <c:lblAlgn val="ctr"/>
        <c:lblOffset val="100"/>
        <c:noMultiLvlLbl val="0"/>
      </c:catAx>
      <c:valAx>
        <c:axId val="201520256"/>
        <c:scaling>
          <c:orientation val="minMax"/>
        </c:scaling>
        <c:delete val="0"/>
        <c:axPos val="l"/>
        <c:title>
          <c:tx>
            <c:rich>
              <a:bodyPr rot="-5400000" vert="horz"/>
              <a:lstStyle/>
              <a:p>
                <a:pPr>
                  <a:defRPr/>
                </a:pPr>
                <a:r>
                  <a:rPr lang="en-GB"/>
                  <a:t>Number of HIV-positive</a:t>
                </a:r>
                <a:r>
                  <a:rPr lang="en-GB" baseline="0"/>
                  <a:t> pregnant women</a:t>
                </a:r>
                <a:endParaRPr lang="en-GB"/>
              </a:p>
            </c:rich>
          </c:tx>
          <c:layout>
            <c:manualLayout>
              <c:xMode val="edge"/>
              <c:yMode val="edge"/>
              <c:x val="1.16783450116783E-2"/>
              <c:y val="6.9994130983343297E-2"/>
            </c:manualLayout>
          </c:layout>
          <c:overlay val="0"/>
        </c:title>
        <c:numFmt formatCode="General" sourceLinked="1"/>
        <c:majorTickMark val="out"/>
        <c:minorTickMark val="none"/>
        <c:tickLblPos val="nextTo"/>
        <c:crossAx val="201489792"/>
        <c:crosses val="autoZero"/>
        <c:crossBetween val="between"/>
      </c:valAx>
    </c:plotArea>
    <c:legend>
      <c:legendPos val="r"/>
      <c:layout>
        <c:manualLayout>
          <c:xMode val="edge"/>
          <c:yMode val="edge"/>
          <c:x val="0.77021786409699999"/>
          <c:y val="0.12978127734033201"/>
          <c:w val="0.21885320108481099"/>
          <c:h val="0.59811714795582405"/>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482190283927312E-2"/>
          <c:y val="2.3646136498253888E-2"/>
          <c:w val="0.93903561943214542"/>
          <c:h val="0.97635386350174613"/>
        </c:manualLayout>
      </c:layout>
      <c:barChart>
        <c:barDir val="bar"/>
        <c:grouping val="clustered"/>
        <c:varyColors val="0"/>
        <c:ser>
          <c:idx val="0"/>
          <c:order val="0"/>
          <c:tx>
            <c:strRef>
              <c:f>'NI % changes'!$E$1</c:f>
              <c:strCache>
                <c:ptCount val="1"/>
                <c:pt idx="0">
                  <c:v>decline</c:v>
                </c:pt>
              </c:strCache>
            </c:strRef>
          </c:tx>
          <c:spPr>
            <a:solidFill>
              <a:srgbClr val="00A99A"/>
            </a:solidFill>
            <a:ln>
              <a:solidFill>
                <a:srgbClr val="00A99A"/>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 % changes'!$B$2:$B$20</c:f>
              <c:strCache>
                <c:ptCount val="19"/>
                <c:pt idx="0">
                  <c:v>Indonesia</c:v>
                </c:pt>
                <c:pt idx="1">
                  <c:v>Pakistan</c:v>
                </c:pt>
                <c:pt idx="2">
                  <c:v>Philippines</c:v>
                </c:pt>
                <c:pt idx="3">
                  <c:v>Thailand</c:v>
                </c:pt>
                <c:pt idx="4">
                  <c:v>Malaysia</c:v>
                </c:pt>
                <c:pt idx="5">
                  <c:v>Viet Nam</c:v>
                </c:pt>
                <c:pt idx="6">
                  <c:v>PNG</c:v>
                </c:pt>
                <c:pt idx="7">
                  <c:v>Iran</c:v>
                </c:pt>
                <c:pt idx="8">
                  <c:v>Afghanistan</c:v>
                </c:pt>
                <c:pt idx="9">
                  <c:v>Cambodia</c:v>
                </c:pt>
                <c:pt idx="10">
                  <c:v>Lao People Democratic Republic</c:v>
                </c:pt>
                <c:pt idx="11">
                  <c:v>Nepal</c:v>
                </c:pt>
                <c:pt idx="12">
                  <c:v>Japan</c:v>
                </c:pt>
                <c:pt idx="13">
                  <c:v>Fiji</c:v>
                </c:pt>
                <c:pt idx="14">
                  <c:v>Timor-Leste</c:v>
                </c:pt>
                <c:pt idx="15">
                  <c:v>Sri Lanka</c:v>
                </c:pt>
                <c:pt idx="16">
                  <c:v>Bhutan</c:v>
                </c:pt>
                <c:pt idx="17">
                  <c:v>Mongolia</c:v>
                </c:pt>
                <c:pt idx="18">
                  <c:v>Singapore</c:v>
                </c:pt>
              </c:strCache>
            </c:strRef>
          </c:cat>
          <c:val>
            <c:numRef>
              <c:f>'NI % changes'!$E$2:$E$20</c:f>
              <c:numCache>
                <c:formatCode>General</c:formatCode>
                <c:ptCount val="19"/>
                <c:pt idx="0" formatCode="0%">
                  <c:v>-0.43118774104399116</c:v>
                </c:pt>
                <c:pt idx="3" formatCode="0%">
                  <c:v>-0.55942568465833553</c:v>
                </c:pt>
                <c:pt idx="5" formatCode="0%">
                  <c:v>-0.57422203532380145</c:v>
                </c:pt>
                <c:pt idx="7" formatCode="0%">
                  <c:v>-0.51</c:v>
                </c:pt>
                <c:pt idx="9" formatCode="0%">
                  <c:v>-0.46021915197713192</c:v>
                </c:pt>
                <c:pt idx="10" formatCode="0%">
                  <c:v>-0.13896987366375124</c:v>
                </c:pt>
                <c:pt idx="11" formatCode="0%">
                  <c:v>-0.63415817564289179</c:v>
                </c:pt>
                <c:pt idx="12" formatCode="0%">
                  <c:v>-0.52742946708463956</c:v>
                </c:pt>
                <c:pt idx="15" formatCode="0%">
                  <c:v>-0.56610169491525419</c:v>
                </c:pt>
                <c:pt idx="16" formatCode="0%">
                  <c:v>-0.31067961165048541</c:v>
                </c:pt>
                <c:pt idx="17" formatCode="0%">
                  <c:v>-5.7692307692307709E-2</c:v>
                </c:pt>
                <c:pt idx="18" formatCode="0%">
                  <c:v>-0.9353348729792148</c:v>
                </c:pt>
              </c:numCache>
            </c:numRef>
          </c:val>
          <c:extLst>
            <c:ext xmlns:c16="http://schemas.microsoft.com/office/drawing/2014/chart" uri="{C3380CC4-5D6E-409C-BE32-E72D297353CC}">
              <c16:uniqueId val="{00000000-FC45-4978-823F-30DC73259D5C}"/>
            </c:ext>
          </c:extLst>
        </c:ser>
        <c:ser>
          <c:idx val="1"/>
          <c:order val="1"/>
          <c:tx>
            <c:strRef>
              <c:f>'NI % changes'!$F$1</c:f>
              <c:strCache>
                <c:ptCount val="1"/>
                <c:pt idx="0">
                  <c:v>increase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 % changes'!$B$2:$B$20</c:f>
              <c:strCache>
                <c:ptCount val="19"/>
                <c:pt idx="0">
                  <c:v>Indonesia</c:v>
                </c:pt>
                <c:pt idx="1">
                  <c:v>Pakistan</c:v>
                </c:pt>
                <c:pt idx="2">
                  <c:v>Philippines</c:v>
                </c:pt>
                <c:pt idx="3">
                  <c:v>Thailand</c:v>
                </c:pt>
                <c:pt idx="4">
                  <c:v>Malaysia</c:v>
                </c:pt>
                <c:pt idx="5">
                  <c:v>Viet Nam</c:v>
                </c:pt>
                <c:pt idx="6">
                  <c:v>PNG</c:v>
                </c:pt>
                <c:pt idx="7">
                  <c:v>Iran</c:v>
                </c:pt>
                <c:pt idx="8">
                  <c:v>Afghanistan</c:v>
                </c:pt>
                <c:pt idx="9">
                  <c:v>Cambodia</c:v>
                </c:pt>
                <c:pt idx="10">
                  <c:v>Lao People Democratic Republic</c:v>
                </c:pt>
                <c:pt idx="11">
                  <c:v>Nepal</c:v>
                </c:pt>
                <c:pt idx="12">
                  <c:v>Japan</c:v>
                </c:pt>
                <c:pt idx="13">
                  <c:v>Fiji</c:v>
                </c:pt>
                <c:pt idx="14">
                  <c:v>Timor-Leste</c:v>
                </c:pt>
                <c:pt idx="15">
                  <c:v>Sri Lanka</c:v>
                </c:pt>
                <c:pt idx="16">
                  <c:v>Bhutan</c:v>
                </c:pt>
                <c:pt idx="17">
                  <c:v>Mongolia</c:v>
                </c:pt>
                <c:pt idx="18">
                  <c:v>Singapore</c:v>
                </c:pt>
              </c:strCache>
            </c:strRef>
          </c:cat>
          <c:val>
            <c:numRef>
              <c:f>'NI % changes'!$F$2:$F$20</c:f>
              <c:numCache>
                <c:formatCode>0%</c:formatCode>
                <c:ptCount val="19"/>
                <c:pt idx="1">
                  <c:v>0.84302367677937884</c:v>
                </c:pt>
                <c:pt idx="2">
                  <c:v>2.3677836092046829</c:v>
                </c:pt>
                <c:pt idx="4">
                  <c:v>0.19988253719655447</c:v>
                </c:pt>
                <c:pt idx="6">
                  <c:v>0.35584518167456558</c:v>
                </c:pt>
                <c:pt idx="8">
                  <c:v>1.2090395480225991</c:v>
                </c:pt>
                <c:pt idx="13">
                  <c:v>1.157142857142857</c:v>
                </c:pt>
                <c:pt idx="14">
                  <c:v>0.76315789473684204</c:v>
                </c:pt>
              </c:numCache>
            </c:numRef>
          </c:val>
          <c:extLst>
            <c:ext xmlns:c16="http://schemas.microsoft.com/office/drawing/2014/chart" uri="{C3380CC4-5D6E-409C-BE32-E72D297353CC}">
              <c16:uniqueId val="{00000001-FC45-4978-823F-30DC73259D5C}"/>
            </c:ext>
          </c:extLst>
        </c:ser>
        <c:dLbls>
          <c:showLegendKey val="0"/>
          <c:showVal val="0"/>
          <c:showCatName val="0"/>
          <c:showSerName val="0"/>
          <c:showPercent val="0"/>
          <c:showBubbleSize val="0"/>
        </c:dLbls>
        <c:gapWidth val="20"/>
        <c:overlap val="100"/>
        <c:axId val="676019088"/>
        <c:axId val="676011872"/>
      </c:barChart>
      <c:catAx>
        <c:axId val="676019088"/>
        <c:scaling>
          <c:orientation val="maxMin"/>
        </c:scaling>
        <c:delete val="1"/>
        <c:axPos val="l"/>
        <c:numFmt formatCode="General" sourceLinked="1"/>
        <c:majorTickMark val="none"/>
        <c:minorTickMark val="none"/>
        <c:tickLblPos val="nextTo"/>
        <c:crossAx val="676011872"/>
        <c:crosses val="autoZero"/>
        <c:auto val="1"/>
        <c:lblAlgn val="ctr"/>
        <c:lblOffset val="100"/>
        <c:noMultiLvlLbl val="0"/>
      </c:catAx>
      <c:valAx>
        <c:axId val="676011872"/>
        <c:scaling>
          <c:orientation val="minMax"/>
        </c:scaling>
        <c:delete val="1"/>
        <c:axPos val="t"/>
        <c:numFmt formatCode="0%" sourceLinked="1"/>
        <c:majorTickMark val="none"/>
        <c:minorTickMark val="none"/>
        <c:tickLblPos val="nextTo"/>
        <c:crossAx val="676019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6366859093094"/>
          <c:y val="0.11453686782861235"/>
          <c:w val="0.83926504133416646"/>
          <c:h val="0.59567838022420216"/>
        </c:manualLayout>
      </c:layout>
      <c:barChart>
        <c:barDir val="col"/>
        <c:grouping val="clustered"/>
        <c:varyColors val="0"/>
        <c:ser>
          <c:idx val="0"/>
          <c:order val="0"/>
          <c:tx>
            <c:strRef>
              <c:f>'NI % Change'!$B$81</c:f>
              <c:strCache>
                <c:ptCount val="1"/>
                <c:pt idx="0">
                  <c:v>% increase</c:v>
                </c:pt>
              </c:strCache>
            </c:strRef>
          </c:tx>
          <c:spPr>
            <a:solidFill>
              <a:srgbClr val="FF7C80"/>
            </a:solidFill>
            <a:ln>
              <a:noFill/>
            </a:ln>
          </c:spPr>
          <c:invertIfNegative val="0"/>
          <c:dPt>
            <c:idx val="1"/>
            <c:invertIfNegative val="0"/>
            <c:bubble3D val="0"/>
            <c:spPr>
              <a:solidFill>
                <a:sysClr val="window" lastClr="FFFFFF">
                  <a:lumMod val="75000"/>
                </a:sysClr>
              </a:solidFill>
              <a:ln>
                <a:noFill/>
              </a:ln>
            </c:spPr>
            <c:extLst>
              <c:ext xmlns:c16="http://schemas.microsoft.com/office/drawing/2014/chart" uri="{C3380CC4-5D6E-409C-BE32-E72D297353CC}">
                <c16:uniqueId val="{00000001-C10B-4C11-9787-0377937E7E12}"/>
              </c:ext>
            </c:extLst>
          </c:dPt>
          <c:dLbls>
            <c:dLbl>
              <c:idx val="0"/>
              <c:layout>
                <c:manualLayout>
                  <c:x val="0"/>
                  <c:y val="1.6737795708745486E-2"/>
                </c:manualLayout>
              </c:layout>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3F8-4F00-85D9-1AA3F06DA363}"/>
                </c:ext>
              </c:extLst>
            </c:dLbl>
            <c:dLbl>
              <c:idx val="1"/>
              <c:layout>
                <c:manualLayout>
                  <c:x val="0"/>
                  <c:y val="1.2737330740688316E-2"/>
                </c:manualLayout>
              </c:layout>
              <c:tx>
                <c:rich>
                  <a:bodyPr/>
                  <a:lstStyle/>
                  <a:p>
                    <a:r>
                      <a:rPr lang="en-US" dirty="0"/>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10B-4C11-9787-0377937E7E12}"/>
                </c:ext>
              </c:extLst>
            </c:dLbl>
            <c:dLbl>
              <c:idx val="5"/>
              <c:layout>
                <c:manualLayout>
                  <c:x val="4.4939844302901624E-3"/>
                  <c:y val="3.34755914174909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F8-4F00-85D9-1AA3F06DA363}"/>
                </c:ext>
              </c:extLst>
            </c:dLbl>
            <c:dLbl>
              <c:idx val="6"/>
              <c:layout>
                <c:manualLayout>
                  <c:x val="-8.2388762793301351E-17"/>
                  <c:y val="3.34755914174909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39-40D6-AA2D-175F4A1BEA89}"/>
                </c:ext>
              </c:extLst>
            </c:dLbl>
            <c:dLbl>
              <c:idx val="7"/>
              <c:layout>
                <c:manualLayout>
                  <c:x val="2.2469922151450812E-3"/>
                  <c:y val="2.5106825356785212E-2"/>
                </c:manualLayout>
              </c:layout>
              <c:spPr>
                <a:noFill/>
                <a:ln>
                  <a:noFill/>
                </a:ln>
                <a:effectLst/>
              </c:spPr>
              <c:txPr>
                <a:bodyPr wrap="square" lIns="38100" tIns="19050" rIns="38100" bIns="19050" anchor="ctr">
                  <a:noAutofit/>
                </a:bodyPr>
                <a:lstStyle/>
                <a:p>
                  <a:pPr>
                    <a:defRPr b="0"/>
                  </a:pPr>
                  <a:endParaRPr lang="en-US"/>
                </a:p>
              </c:txPr>
              <c:showLegendKey val="0"/>
              <c:showVal val="1"/>
              <c:showCatName val="0"/>
              <c:showSerName val="0"/>
              <c:showPercent val="0"/>
              <c:showBubbleSize val="0"/>
              <c:extLst>
                <c:ext xmlns:c15="http://schemas.microsoft.com/office/drawing/2012/chart" uri="{CE6537A1-D6FC-4f65-9D91-7224C49458BB}">
                  <c15:layout>
                    <c:manualLayout>
                      <c:w val="8.2453290870488319E-2"/>
                      <c:h val="7.299365887950604E-2"/>
                    </c:manualLayout>
                  </c15:layout>
                </c:ext>
                <c:ext xmlns:c16="http://schemas.microsoft.com/office/drawing/2014/chart" uri="{C3380CC4-5D6E-409C-BE32-E72D297353CC}">
                  <c16:uniqueId val="{00000002-C10B-4C11-9787-0377937E7E12}"/>
                </c:ext>
              </c:extLst>
            </c:dLbl>
            <c:spPr>
              <a:noFill/>
              <a:ln>
                <a:noFill/>
              </a:ln>
              <a:effectLst/>
            </c:spPr>
            <c:txPr>
              <a:bodyPr wrap="square" lIns="38100" tIns="19050" rIns="38100" bIns="19050" anchor="ctr">
                <a:spAutoFit/>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'NI % Change'!$A$82:$A$91</c:f>
              <c:strCache>
                <c:ptCount val="10"/>
                <c:pt idx="0">
                  <c:v>Bangladesh</c:v>
                </c:pt>
                <c:pt idx="1">
                  <c:v>   China</c:v>
                </c:pt>
                <c:pt idx="2">
                  <c:v>   India</c:v>
                </c:pt>
                <c:pt idx="3">
                  <c:v>   Indonesia</c:v>
                </c:pt>
                <c:pt idx="4">
                  <c:v>   Myanmar</c:v>
                </c:pt>
                <c:pt idx="5">
                  <c:v>Malaysia</c:v>
                </c:pt>
                <c:pt idx="6">
                  <c:v>   Pakistan</c:v>
                </c:pt>
                <c:pt idx="7">
                  <c:v>   Philippines</c:v>
                </c:pt>
                <c:pt idx="8">
                  <c:v>   Thailand</c:v>
                </c:pt>
                <c:pt idx="9">
                  <c:v>   Viet Nam</c:v>
                </c:pt>
              </c:strCache>
            </c:strRef>
          </c:cat>
          <c:val>
            <c:numRef>
              <c:f>'NI % Change'!$B$82:$B$91</c:f>
              <c:numCache>
                <c:formatCode>0%</c:formatCode>
                <c:ptCount val="10"/>
                <c:pt idx="0">
                  <c:v>0</c:v>
                </c:pt>
                <c:pt idx="1">
                  <c:v>0</c:v>
                </c:pt>
                <c:pt idx="5">
                  <c:v>0.2</c:v>
                </c:pt>
                <c:pt idx="6">
                  <c:v>0.84</c:v>
                </c:pt>
                <c:pt idx="7">
                  <c:v>2.37</c:v>
                </c:pt>
              </c:numCache>
            </c:numRef>
          </c:val>
          <c:extLst>
            <c:ext xmlns:c16="http://schemas.microsoft.com/office/drawing/2014/chart" uri="{C3380CC4-5D6E-409C-BE32-E72D297353CC}">
              <c16:uniqueId val="{00000002-63F8-4F00-85D9-1AA3F06DA363}"/>
            </c:ext>
          </c:extLst>
        </c:ser>
        <c:ser>
          <c:idx val="1"/>
          <c:order val="1"/>
          <c:tx>
            <c:strRef>
              <c:f>'NI % Change'!$C$81</c:f>
              <c:strCache>
                <c:ptCount val="1"/>
                <c:pt idx="0">
                  <c:v>% decrease</c:v>
                </c:pt>
              </c:strCache>
            </c:strRef>
          </c:tx>
          <c:spPr>
            <a:solidFill>
              <a:srgbClr val="33CCCC"/>
            </a:solidFill>
            <a:ln>
              <a:noFill/>
            </a:ln>
          </c:spPr>
          <c:invertIfNegative val="0"/>
          <c:dPt>
            <c:idx val="1"/>
            <c:invertIfNegative val="0"/>
            <c:bubble3D val="0"/>
            <c:extLst>
              <c:ext xmlns:c16="http://schemas.microsoft.com/office/drawing/2014/chart" uri="{C3380CC4-5D6E-409C-BE32-E72D297353CC}">
                <c16:uniqueId val="{00000006-0CA1-4E82-89A6-E29C3BFBA865}"/>
              </c:ext>
            </c:extLst>
          </c:dPt>
          <c:dPt>
            <c:idx val="2"/>
            <c:invertIfNegative val="0"/>
            <c:bubble3D val="0"/>
            <c:extLst>
              <c:ext xmlns:c16="http://schemas.microsoft.com/office/drawing/2014/chart" uri="{C3380CC4-5D6E-409C-BE32-E72D297353CC}">
                <c16:uniqueId val="{00000004-63F8-4F00-85D9-1AA3F06DA363}"/>
              </c:ext>
            </c:extLst>
          </c:dPt>
          <c:dPt>
            <c:idx val="3"/>
            <c:invertIfNegative val="0"/>
            <c:bubble3D val="0"/>
            <c:extLst>
              <c:ext xmlns:c16="http://schemas.microsoft.com/office/drawing/2014/chart" uri="{C3380CC4-5D6E-409C-BE32-E72D297353CC}">
                <c16:uniqueId val="{00000009-86DE-4B7E-B47E-E37AD4E78723}"/>
              </c:ext>
            </c:extLst>
          </c:dPt>
          <c:dPt>
            <c:idx val="8"/>
            <c:invertIfNegative val="0"/>
            <c:bubble3D val="0"/>
            <c:extLst>
              <c:ext xmlns:c16="http://schemas.microsoft.com/office/drawing/2014/chart" uri="{C3380CC4-5D6E-409C-BE32-E72D297353CC}">
                <c16:uniqueId val="{00000001-317C-4EF7-8E47-8EE489BA17F9}"/>
              </c:ext>
            </c:extLst>
          </c:dPt>
          <c:dPt>
            <c:idx val="9"/>
            <c:invertIfNegative val="0"/>
            <c:bubble3D val="0"/>
            <c:extLst>
              <c:ext xmlns:c16="http://schemas.microsoft.com/office/drawing/2014/chart" uri="{C3380CC4-5D6E-409C-BE32-E72D297353CC}">
                <c16:uniqueId val="{00000008-C10B-4C11-9787-0377937E7E12}"/>
              </c:ext>
            </c:extLst>
          </c:dPt>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F8-4F00-85D9-1AA3F06DA363}"/>
                </c:ext>
              </c:extLst>
            </c:dLbl>
            <c:dLbl>
              <c:idx val="4"/>
              <c:layout>
                <c:manualLayout>
                  <c:x val="0"/>
                  <c:y val="1.3390236566996326E-2"/>
                </c:manualLayout>
              </c:layout>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C10B-4C11-9787-0377937E7E12}"/>
                </c:ext>
              </c:extLst>
            </c:dLbl>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'NI % Change'!$A$82:$A$91</c:f>
              <c:strCache>
                <c:ptCount val="10"/>
                <c:pt idx="0">
                  <c:v>Bangladesh</c:v>
                </c:pt>
                <c:pt idx="1">
                  <c:v>   China</c:v>
                </c:pt>
                <c:pt idx="2">
                  <c:v>   India</c:v>
                </c:pt>
                <c:pt idx="3">
                  <c:v>   Indonesia</c:v>
                </c:pt>
                <c:pt idx="4">
                  <c:v>   Myanmar</c:v>
                </c:pt>
                <c:pt idx="5">
                  <c:v>Malaysia</c:v>
                </c:pt>
                <c:pt idx="6">
                  <c:v>   Pakistan</c:v>
                </c:pt>
                <c:pt idx="7">
                  <c:v>   Philippines</c:v>
                </c:pt>
                <c:pt idx="8">
                  <c:v>   Thailand</c:v>
                </c:pt>
                <c:pt idx="9">
                  <c:v>   Viet Nam</c:v>
                </c:pt>
              </c:strCache>
            </c:strRef>
          </c:cat>
          <c:val>
            <c:numRef>
              <c:f>'NI % Change'!$C$82:$C$91</c:f>
              <c:numCache>
                <c:formatCode>General</c:formatCode>
                <c:ptCount val="10"/>
                <c:pt idx="2" formatCode="0%">
                  <c:v>-0.48</c:v>
                </c:pt>
                <c:pt idx="3" formatCode="0%">
                  <c:v>-0.43</c:v>
                </c:pt>
                <c:pt idx="4" formatCode="0%">
                  <c:v>0</c:v>
                </c:pt>
                <c:pt idx="8" formatCode="0%">
                  <c:v>-0.56000000000000005</c:v>
                </c:pt>
                <c:pt idx="9" formatCode="0%">
                  <c:v>-0.56999999999999995</c:v>
                </c:pt>
              </c:numCache>
            </c:numRef>
          </c:val>
          <c:extLst>
            <c:ext xmlns:c16="http://schemas.microsoft.com/office/drawing/2014/chart" uri="{C3380CC4-5D6E-409C-BE32-E72D297353CC}">
              <c16:uniqueId val="{00000005-63F8-4F00-85D9-1AA3F06DA363}"/>
            </c:ext>
          </c:extLst>
        </c:ser>
        <c:dLbls>
          <c:showLegendKey val="0"/>
          <c:showVal val="0"/>
          <c:showCatName val="0"/>
          <c:showSerName val="0"/>
          <c:showPercent val="0"/>
          <c:showBubbleSize val="0"/>
        </c:dLbls>
        <c:gapWidth val="50"/>
        <c:overlap val="100"/>
        <c:axId val="424482688"/>
        <c:axId val="424484224"/>
      </c:barChart>
      <c:catAx>
        <c:axId val="424482688"/>
        <c:scaling>
          <c:orientation val="minMax"/>
        </c:scaling>
        <c:delete val="0"/>
        <c:axPos val="b"/>
        <c:majorGridlines>
          <c:spPr>
            <a:ln>
              <a:solidFill>
                <a:srgbClr val="1F497D">
                  <a:lumMod val="20000"/>
                  <a:lumOff val="80000"/>
                </a:srgbClr>
              </a:solidFill>
              <a:prstDash val="sysDot"/>
            </a:ln>
          </c:spPr>
        </c:majorGridlines>
        <c:numFmt formatCode="General" sourceLinked="0"/>
        <c:majorTickMark val="none"/>
        <c:minorTickMark val="none"/>
        <c:tickLblPos val="none"/>
        <c:crossAx val="424484224"/>
        <c:crosses val="autoZero"/>
        <c:auto val="1"/>
        <c:lblAlgn val="ctr"/>
        <c:lblOffset val="100"/>
        <c:noMultiLvlLbl val="0"/>
      </c:catAx>
      <c:valAx>
        <c:axId val="424484224"/>
        <c:scaling>
          <c:orientation val="minMax"/>
          <c:max val="2.5"/>
          <c:min val="-2.5"/>
        </c:scaling>
        <c:delete val="0"/>
        <c:axPos val="l"/>
        <c:majorGridlines>
          <c:spPr>
            <a:ln w="9525">
              <a:solidFill>
                <a:srgbClr val="1F497D">
                  <a:lumMod val="20000"/>
                  <a:lumOff val="80000"/>
                </a:srgbClr>
              </a:solidFill>
              <a:prstDash val="sysDot"/>
            </a:ln>
          </c:spPr>
        </c:majorGridlines>
        <c:title>
          <c:tx>
            <c:rich>
              <a:bodyPr rot="-5400000" vert="horz"/>
              <a:lstStyle/>
              <a:p>
                <a:pPr>
                  <a:defRPr b="0"/>
                </a:pPr>
                <a:r>
                  <a:rPr lang="en-GB" b="0" dirty="0"/>
                  <a:t>% change in new HIV infections </a:t>
                </a:r>
              </a:p>
              <a:p>
                <a:pPr>
                  <a:defRPr b="0"/>
                </a:pPr>
                <a:r>
                  <a:rPr lang="en-GB" b="0" dirty="0"/>
                  <a:t> between 2010 and 2020</a:t>
                </a:r>
              </a:p>
            </c:rich>
          </c:tx>
          <c:layout>
            <c:manualLayout>
              <c:xMode val="edge"/>
              <c:yMode val="edge"/>
              <c:x val="6.5224087957919397E-3"/>
              <c:y val="8.5673527581383246E-2"/>
            </c:manualLayout>
          </c:layout>
          <c:overlay val="0"/>
        </c:title>
        <c:numFmt formatCode="0%" sourceLinked="0"/>
        <c:majorTickMark val="out"/>
        <c:minorTickMark val="out"/>
        <c:tickLblPos val="nextTo"/>
        <c:spPr>
          <a:ln>
            <a:noFill/>
          </a:ln>
        </c:spPr>
        <c:txPr>
          <a:bodyPr/>
          <a:lstStyle/>
          <a:p>
            <a:pPr>
              <a:defRPr b="0"/>
            </a:pPr>
            <a:endParaRPr lang="en-US"/>
          </a:p>
        </c:txPr>
        <c:crossAx val="424482688"/>
        <c:crosses val="autoZero"/>
        <c:crossBetween val="between"/>
        <c:majorUnit val="1"/>
      </c:valAx>
    </c:plotArea>
    <c:legend>
      <c:legendPos val="b"/>
      <c:layout>
        <c:manualLayout>
          <c:xMode val="edge"/>
          <c:yMode val="edge"/>
          <c:x val="0.29444161358811038"/>
          <c:y val="0.89530205658745621"/>
          <c:w val="0.53209094125973111"/>
          <c:h val="0.10469794341254396"/>
        </c:manualLayout>
      </c:layout>
      <c:overlay val="0"/>
      <c:txPr>
        <a:bodyPr/>
        <a:lstStyle/>
        <a:p>
          <a:pPr>
            <a:defRPr b="0"/>
          </a:pPr>
          <a:endParaRPr lang="en-US"/>
        </a:p>
      </c:txPr>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1"/>
          <c:order val="1"/>
          <c:tx>
            <c:strRef>
              <c:f>'ART GAP'!$C$1</c:f>
              <c:strCache>
                <c:ptCount val="1"/>
                <c:pt idx="0">
                  <c:v>People on ART</c:v>
                </c:pt>
              </c:strCache>
            </c:strRef>
          </c:tx>
          <c:spPr>
            <a:solidFill>
              <a:srgbClr val="00A99A"/>
            </a:solidFill>
            <a:ln w="15875">
              <a:solidFill>
                <a:schemeClr val="bg1"/>
              </a:solidFill>
            </a:ln>
          </c:spPr>
          <c:invertIfNegative val="0"/>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C9-489A-8418-5A9F7D2C4A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'ART GAP'!$A$2:$A$22</c:f>
              <c:strCache>
                <c:ptCount val="21"/>
                <c:pt idx="0">
                  <c:v>2000</c:v>
                </c:pt>
                <c:pt idx="5">
                  <c:v>2005</c:v>
                </c:pt>
                <c:pt idx="10">
                  <c:v>2010</c:v>
                </c:pt>
                <c:pt idx="15">
                  <c:v>2015</c:v>
                </c:pt>
                <c:pt idx="20">
                  <c:v>2020</c:v>
                </c:pt>
              </c:strCache>
            </c:strRef>
          </c:cat>
          <c:val>
            <c:numRef>
              <c:f>'ART GAP'!$C$2:$C$22</c:f>
              <c:numCache>
                <c:formatCode>General</c:formatCode>
                <c:ptCount val="21"/>
                <c:pt idx="0">
                  <c:v>12000</c:v>
                </c:pt>
                <c:pt idx="1">
                  <c:v>18000</c:v>
                </c:pt>
                <c:pt idx="2">
                  <c:v>34000</c:v>
                </c:pt>
                <c:pt idx="3">
                  <c:v>54000</c:v>
                </c:pt>
                <c:pt idx="4">
                  <c:v>100000</c:v>
                </c:pt>
                <c:pt idx="5">
                  <c:v>200000</c:v>
                </c:pt>
                <c:pt idx="6">
                  <c:v>290000</c:v>
                </c:pt>
                <c:pt idx="7">
                  <c:v>420000</c:v>
                </c:pt>
                <c:pt idx="8">
                  <c:v>570000</c:v>
                </c:pt>
                <c:pt idx="9">
                  <c:v>730000</c:v>
                </c:pt>
                <c:pt idx="10">
                  <c:v>910000</c:v>
                </c:pt>
                <c:pt idx="11">
                  <c:v>1100000</c:v>
                </c:pt>
                <c:pt idx="12">
                  <c:v>1300000</c:v>
                </c:pt>
                <c:pt idx="13">
                  <c:v>1600000</c:v>
                </c:pt>
                <c:pt idx="14">
                  <c:v>1800000</c:v>
                </c:pt>
                <c:pt idx="15">
                  <c:v>2100000</c:v>
                </c:pt>
                <c:pt idx="16">
                  <c:v>2400000</c:v>
                </c:pt>
                <c:pt idx="17">
                  <c:v>2800000</c:v>
                </c:pt>
                <c:pt idx="18">
                  <c:v>3100000</c:v>
                </c:pt>
                <c:pt idx="19">
                  <c:v>3500000</c:v>
                </c:pt>
                <c:pt idx="20">
                  <c:v>3700000</c:v>
                </c:pt>
              </c:numCache>
            </c:numRef>
          </c:val>
          <c:extLst>
            <c:ext xmlns:c16="http://schemas.microsoft.com/office/drawing/2014/chart" uri="{C3380CC4-5D6E-409C-BE32-E72D297353CC}">
              <c16:uniqueId val="{00000001-CCAC-4B6C-88EF-D29841926ADE}"/>
            </c:ext>
          </c:extLst>
        </c:ser>
        <c:ser>
          <c:idx val="2"/>
          <c:order val="2"/>
          <c:tx>
            <c:strRef>
              <c:f>'ART GAP'!$D$1</c:f>
              <c:strCache>
                <c:ptCount val="1"/>
                <c:pt idx="0">
                  <c:v>Treatment Gap</c:v>
                </c:pt>
              </c:strCache>
            </c:strRef>
          </c:tx>
          <c:spPr>
            <a:solidFill>
              <a:srgbClr val="B6AEA7"/>
            </a:solidFill>
            <a:ln w="15875">
              <a:solidFill>
                <a:schemeClr val="bg1"/>
              </a:solidFill>
            </a:ln>
          </c:spPr>
          <c:invertIfNegative val="0"/>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C9-489A-8418-5A9F7D2C4A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'ART GAP'!$A$2:$A$22</c:f>
              <c:strCache>
                <c:ptCount val="21"/>
                <c:pt idx="0">
                  <c:v>2000</c:v>
                </c:pt>
                <c:pt idx="5">
                  <c:v>2005</c:v>
                </c:pt>
                <c:pt idx="10">
                  <c:v>2010</c:v>
                </c:pt>
                <c:pt idx="15">
                  <c:v>2015</c:v>
                </c:pt>
                <c:pt idx="20">
                  <c:v>2020</c:v>
                </c:pt>
              </c:strCache>
            </c:strRef>
          </c:cat>
          <c:val>
            <c:numRef>
              <c:f>'ART GAP'!$D$2:$D$22</c:f>
              <c:numCache>
                <c:formatCode>General</c:formatCode>
                <c:ptCount val="21"/>
                <c:pt idx="0">
                  <c:v>5388000</c:v>
                </c:pt>
                <c:pt idx="1">
                  <c:v>5582000</c:v>
                </c:pt>
                <c:pt idx="2">
                  <c:v>5666000</c:v>
                </c:pt>
                <c:pt idx="3">
                  <c:v>5646000</c:v>
                </c:pt>
                <c:pt idx="4">
                  <c:v>5600000</c:v>
                </c:pt>
                <c:pt idx="5">
                  <c:v>5400000</c:v>
                </c:pt>
                <c:pt idx="6">
                  <c:v>5310000</c:v>
                </c:pt>
                <c:pt idx="7">
                  <c:v>5080000</c:v>
                </c:pt>
                <c:pt idx="8">
                  <c:v>4930000</c:v>
                </c:pt>
                <c:pt idx="9">
                  <c:v>4770000</c:v>
                </c:pt>
                <c:pt idx="10">
                  <c:v>4490000</c:v>
                </c:pt>
                <c:pt idx="11">
                  <c:v>4300000</c:v>
                </c:pt>
                <c:pt idx="12">
                  <c:v>4100000</c:v>
                </c:pt>
                <c:pt idx="13">
                  <c:v>3800000</c:v>
                </c:pt>
                <c:pt idx="14">
                  <c:v>3700000</c:v>
                </c:pt>
                <c:pt idx="15">
                  <c:v>3400000</c:v>
                </c:pt>
                <c:pt idx="16">
                  <c:v>3100000</c:v>
                </c:pt>
                <c:pt idx="17">
                  <c:v>2800000</c:v>
                </c:pt>
                <c:pt idx="18">
                  <c:v>2500000</c:v>
                </c:pt>
                <c:pt idx="19">
                  <c:v>2200000</c:v>
                </c:pt>
                <c:pt idx="20">
                  <c:v>2100000</c:v>
                </c:pt>
              </c:numCache>
            </c:numRef>
          </c:val>
          <c:extLst>
            <c:ext xmlns:c16="http://schemas.microsoft.com/office/drawing/2014/chart" uri="{C3380CC4-5D6E-409C-BE32-E72D297353CC}">
              <c16:uniqueId val="{00000003-CCAC-4B6C-88EF-D29841926ADE}"/>
            </c:ext>
          </c:extLst>
        </c:ser>
        <c:dLbls>
          <c:showLegendKey val="0"/>
          <c:showVal val="0"/>
          <c:showCatName val="0"/>
          <c:showSerName val="0"/>
          <c:showPercent val="0"/>
          <c:showBubbleSize val="0"/>
        </c:dLbls>
        <c:gapWidth val="100"/>
        <c:overlap val="100"/>
        <c:axId val="337869824"/>
        <c:axId val="337883904"/>
      </c:barChart>
      <c:lineChart>
        <c:grouping val="standard"/>
        <c:varyColors val="0"/>
        <c:ser>
          <c:idx val="0"/>
          <c:order val="0"/>
          <c:tx>
            <c:strRef>
              <c:f>'ART GAP'!$B$1</c:f>
              <c:strCache>
                <c:ptCount val="1"/>
                <c:pt idx="0">
                  <c:v>PLHIV</c:v>
                </c:pt>
              </c:strCache>
            </c:strRef>
          </c:tx>
          <c:spPr>
            <a:ln w="38100">
              <a:solidFill>
                <a:srgbClr val="E31837"/>
              </a:solidFill>
            </a:ln>
          </c:spPr>
          <c:marker>
            <c:symbol val="circle"/>
            <c:size val="9"/>
            <c:spPr>
              <a:solidFill>
                <a:srgbClr val="E31837"/>
              </a:solidFill>
              <a:ln>
                <a:noFill/>
              </a:ln>
            </c:spPr>
          </c:marker>
          <c:dLbls>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C9-489A-8418-5A9F7D2C4AA3}"/>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'ART GAP'!$A$2:$A$22</c:f>
              <c:strCache>
                <c:ptCount val="21"/>
                <c:pt idx="0">
                  <c:v>2000</c:v>
                </c:pt>
                <c:pt idx="5">
                  <c:v>2005</c:v>
                </c:pt>
                <c:pt idx="10">
                  <c:v>2010</c:v>
                </c:pt>
                <c:pt idx="15">
                  <c:v>2015</c:v>
                </c:pt>
                <c:pt idx="20">
                  <c:v>2020</c:v>
                </c:pt>
              </c:strCache>
            </c:strRef>
          </c:cat>
          <c:val>
            <c:numRef>
              <c:f>'ART GAP'!$B$2:$B$22</c:f>
              <c:numCache>
                <c:formatCode>General</c:formatCode>
                <c:ptCount val="21"/>
                <c:pt idx="0">
                  <c:v>5400000</c:v>
                </c:pt>
                <c:pt idx="1">
                  <c:v>5600000</c:v>
                </c:pt>
                <c:pt idx="2">
                  <c:v>5700000</c:v>
                </c:pt>
                <c:pt idx="3">
                  <c:v>5700000</c:v>
                </c:pt>
                <c:pt idx="4">
                  <c:v>5700000</c:v>
                </c:pt>
                <c:pt idx="5">
                  <c:v>5600000</c:v>
                </c:pt>
                <c:pt idx="6">
                  <c:v>5600000</c:v>
                </c:pt>
                <c:pt idx="7">
                  <c:v>5500000</c:v>
                </c:pt>
                <c:pt idx="8">
                  <c:v>5500000</c:v>
                </c:pt>
                <c:pt idx="9">
                  <c:v>5500000</c:v>
                </c:pt>
                <c:pt idx="10">
                  <c:v>5400000</c:v>
                </c:pt>
                <c:pt idx="11">
                  <c:v>5400000</c:v>
                </c:pt>
                <c:pt idx="12">
                  <c:v>5400000</c:v>
                </c:pt>
                <c:pt idx="13">
                  <c:v>5400000</c:v>
                </c:pt>
                <c:pt idx="14">
                  <c:v>5500000</c:v>
                </c:pt>
                <c:pt idx="15">
                  <c:v>5500000</c:v>
                </c:pt>
                <c:pt idx="16">
                  <c:v>5500000</c:v>
                </c:pt>
                <c:pt idx="17">
                  <c:v>5600000</c:v>
                </c:pt>
                <c:pt idx="18">
                  <c:v>5600000</c:v>
                </c:pt>
                <c:pt idx="19">
                  <c:v>5700000</c:v>
                </c:pt>
                <c:pt idx="20">
                  <c:v>5800000</c:v>
                </c:pt>
              </c:numCache>
            </c:numRef>
          </c:val>
          <c:smooth val="0"/>
          <c:extLst>
            <c:ext xmlns:c16="http://schemas.microsoft.com/office/drawing/2014/chart" uri="{C3380CC4-5D6E-409C-BE32-E72D297353CC}">
              <c16:uniqueId val="{00000005-CCAC-4B6C-88EF-D29841926ADE}"/>
            </c:ext>
          </c:extLst>
        </c:ser>
        <c:dLbls>
          <c:showLegendKey val="0"/>
          <c:showVal val="0"/>
          <c:showCatName val="0"/>
          <c:showSerName val="0"/>
          <c:showPercent val="0"/>
          <c:showBubbleSize val="0"/>
        </c:dLbls>
        <c:marker val="1"/>
        <c:smooth val="0"/>
        <c:axId val="337869824"/>
        <c:axId val="337883904"/>
      </c:lineChart>
      <c:catAx>
        <c:axId val="337869824"/>
        <c:scaling>
          <c:orientation val="minMax"/>
        </c:scaling>
        <c:delete val="0"/>
        <c:axPos val="b"/>
        <c:numFmt formatCode="General" sourceLinked="0"/>
        <c:majorTickMark val="out"/>
        <c:minorTickMark val="none"/>
        <c:tickLblPos val="nextTo"/>
        <c:crossAx val="337883904"/>
        <c:crosses val="autoZero"/>
        <c:auto val="1"/>
        <c:lblAlgn val="ctr"/>
        <c:lblOffset val="100"/>
        <c:noMultiLvlLbl val="0"/>
      </c:catAx>
      <c:valAx>
        <c:axId val="337883904"/>
        <c:scaling>
          <c:orientation val="minMax"/>
        </c:scaling>
        <c:delete val="0"/>
        <c:axPos val="l"/>
        <c:majorGridlines>
          <c:spPr>
            <a:ln w="0">
              <a:solidFill>
                <a:schemeClr val="bg1">
                  <a:lumMod val="75000"/>
                </a:schemeClr>
              </a:solidFill>
              <a:prstDash val="dashDot"/>
            </a:ln>
          </c:spPr>
        </c:majorGridlines>
        <c:numFmt formatCode="General" sourceLinked="1"/>
        <c:majorTickMark val="out"/>
        <c:minorTickMark val="none"/>
        <c:tickLblPos val="nextTo"/>
        <c:crossAx val="337869824"/>
        <c:crosses val="autoZero"/>
        <c:crossBetween val="between"/>
        <c:dispUnits>
          <c:builtInUnit val="millions"/>
          <c:dispUnitsLbl>
            <c:tx>
              <c:rich>
                <a:bodyPr/>
                <a:lstStyle/>
                <a:p>
                  <a:pPr>
                    <a:defRPr/>
                  </a:pPr>
                  <a:r>
                    <a:rPr lang="en-GB"/>
                    <a:t>Number (Millions)</a:t>
                  </a:r>
                </a:p>
              </c:rich>
            </c:tx>
          </c:dispUnitsLbl>
        </c:dispUnits>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74646308659593"/>
          <c:y val="3.1843026238815623E-2"/>
          <c:w val="0.85563990756135555"/>
          <c:h val="0.7209119072485537"/>
        </c:manualLayout>
      </c:layout>
      <c:areaChart>
        <c:grouping val="standard"/>
        <c:varyColors val="0"/>
        <c:ser>
          <c:idx val="3"/>
          <c:order val="3"/>
          <c:tx>
            <c:strRef>
              <c:f>'ART Fast track target'!#REF!</c:f>
              <c:strCache>
                <c:ptCount val="1"/>
                <c:pt idx="0">
                  <c:v>#REF!</c:v>
                </c:pt>
              </c:strCache>
            </c:strRef>
          </c:tx>
          <c:spPr>
            <a:solidFill>
              <a:srgbClr val="00A99A">
                <a:alpha val="50000"/>
              </a:srgbClr>
            </a:solidFill>
          </c:spPr>
          <c:cat>
            <c:strRef>
              <c:f>'ART Fast track target'!$A$2:$A$22</c:f>
              <c:strCache>
                <c:ptCount val="21"/>
                <c:pt idx="0">
                  <c:v>2000</c:v>
                </c:pt>
                <c:pt idx="5">
                  <c:v>2005</c:v>
                </c:pt>
                <c:pt idx="10">
                  <c:v>2010</c:v>
                </c:pt>
                <c:pt idx="15">
                  <c:v>2015</c:v>
                </c:pt>
                <c:pt idx="20">
                  <c:v>2020</c:v>
                </c:pt>
              </c:strCache>
            </c:strRef>
          </c:cat>
          <c:val>
            <c:numRef>
              <c:f>'ART Fast track target'!#REF!</c:f>
              <c:numCache>
                <c:formatCode>General</c:formatCode>
                <c:ptCount val="1"/>
                <c:pt idx="0">
                  <c:v>1</c:v>
                </c:pt>
              </c:numCache>
            </c:numRef>
          </c:val>
          <c:extLst>
            <c:ext xmlns:c16="http://schemas.microsoft.com/office/drawing/2014/chart" uri="{C3380CC4-5D6E-409C-BE32-E72D297353CC}">
              <c16:uniqueId val="{00000000-F31B-4FD5-A13B-71EC419539C3}"/>
            </c:ext>
          </c:extLst>
        </c:ser>
        <c:ser>
          <c:idx val="4"/>
          <c:order val="4"/>
          <c:tx>
            <c:strRef>
              <c:f>'ART Fast track target'!#REF!</c:f>
              <c:strCache>
                <c:ptCount val="1"/>
                <c:pt idx="0">
                  <c:v>#REF!</c:v>
                </c:pt>
              </c:strCache>
            </c:strRef>
          </c:tx>
          <c:spPr>
            <a:solidFill>
              <a:schemeClr val="bg1"/>
            </a:solidFill>
            <a:ln>
              <a:solidFill>
                <a:schemeClr val="bg1"/>
              </a:solidFill>
            </a:ln>
          </c:spPr>
          <c:cat>
            <c:strRef>
              <c:f>'ART Fast track target'!$A$2:$A$22</c:f>
              <c:strCache>
                <c:ptCount val="21"/>
                <c:pt idx="0">
                  <c:v>2000</c:v>
                </c:pt>
                <c:pt idx="5">
                  <c:v>2005</c:v>
                </c:pt>
                <c:pt idx="10">
                  <c:v>2010</c:v>
                </c:pt>
                <c:pt idx="15">
                  <c:v>2015</c:v>
                </c:pt>
                <c:pt idx="20">
                  <c:v>2020</c:v>
                </c:pt>
              </c:strCache>
            </c:strRef>
          </c:cat>
          <c:val>
            <c:numRef>
              <c:f>'ART Fast track target'!#REF!</c:f>
              <c:numCache>
                <c:formatCode>General</c:formatCode>
                <c:ptCount val="1"/>
                <c:pt idx="0">
                  <c:v>1</c:v>
                </c:pt>
              </c:numCache>
            </c:numRef>
          </c:val>
          <c:extLst>
            <c:ext xmlns:c16="http://schemas.microsoft.com/office/drawing/2014/chart" uri="{C3380CC4-5D6E-409C-BE32-E72D297353CC}">
              <c16:uniqueId val="{00000001-F31B-4FD5-A13B-71EC419539C3}"/>
            </c:ext>
          </c:extLst>
        </c:ser>
        <c:ser>
          <c:idx val="5"/>
          <c:order val="5"/>
          <c:tx>
            <c:strRef>
              <c:f>'ART Fast track target'!$D$1</c:f>
              <c:strCache>
                <c:ptCount val="1"/>
                <c:pt idx="0">
                  <c:v>2018-19</c:v>
                </c:pt>
              </c:strCache>
            </c:strRef>
          </c:tx>
          <c:spPr>
            <a:solidFill>
              <a:srgbClr val="63CDF6"/>
            </a:solidFill>
          </c:spPr>
          <c:cat>
            <c:strRef>
              <c:f>'ART Fast track target'!$A$2:$A$22</c:f>
              <c:strCache>
                <c:ptCount val="21"/>
                <c:pt idx="0">
                  <c:v>2000</c:v>
                </c:pt>
                <c:pt idx="5">
                  <c:v>2005</c:v>
                </c:pt>
                <c:pt idx="10">
                  <c:v>2010</c:v>
                </c:pt>
                <c:pt idx="15">
                  <c:v>2015</c:v>
                </c:pt>
                <c:pt idx="20">
                  <c:v>2020</c:v>
                </c:pt>
              </c:strCache>
            </c:strRef>
          </c:cat>
          <c:val>
            <c:numRef>
              <c:f>'ART Fast track target'!$D$2:$D$22</c:f>
              <c:numCache>
                <c:formatCode>General</c:formatCode>
                <c:ptCount val="21"/>
                <c:pt idx="18">
                  <c:v>3082389</c:v>
                </c:pt>
                <c:pt idx="19">
                  <c:v>3515656</c:v>
                </c:pt>
              </c:numCache>
            </c:numRef>
          </c:val>
          <c:extLst>
            <c:ext xmlns:c16="http://schemas.microsoft.com/office/drawing/2014/chart" uri="{C3380CC4-5D6E-409C-BE32-E72D297353CC}">
              <c16:uniqueId val="{00000002-F31B-4FD5-A13B-71EC419539C3}"/>
            </c:ext>
          </c:extLst>
        </c:ser>
        <c:ser>
          <c:idx val="6"/>
          <c:order val="6"/>
          <c:tx>
            <c:strRef>
              <c:f>'ART Fast track target'!$E$1</c:f>
              <c:strCache>
                <c:ptCount val="1"/>
                <c:pt idx="0">
                  <c:v>cut 1</c:v>
                </c:pt>
              </c:strCache>
            </c:strRef>
          </c:tx>
          <c:spPr>
            <a:solidFill>
              <a:schemeClr val="bg1"/>
            </a:solidFill>
            <a:ln>
              <a:solidFill>
                <a:schemeClr val="bg1"/>
              </a:solidFill>
            </a:ln>
          </c:spPr>
          <c:cat>
            <c:strRef>
              <c:f>'ART Fast track target'!$A$2:$A$22</c:f>
              <c:strCache>
                <c:ptCount val="21"/>
                <c:pt idx="0">
                  <c:v>2000</c:v>
                </c:pt>
                <c:pt idx="5">
                  <c:v>2005</c:v>
                </c:pt>
                <c:pt idx="10">
                  <c:v>2010</c:v>
                </c:pt>
                <c:pt idx="15">
                  <c:v>2015</c:v>
                </c:pt>
                <c:pt idx="20">
                  <c:v>2020</c:v>
                </c:pt>
              </c:strCache>
            </c:strRef>
          </c:cat>
          <c:val>
            <c:numRef>
              <c:f>'ART Fast track target'!$E$2:$E$22</c:f>
              <c:numCache>
                <c:formatCode>General</c:formatCode>
                <c:ptCount val="21"/>
                <c:pt idx="18">
                  <c:v>3082389</c:v>
                </c:pt>
                <c:pt idx="19">
                  <c:v>3082389</c:v>
                </c:pt>
              </c:numCache>
            </c:numRef>
          </c:val>
          <c:extLst>
            <c:ext xmlns:c16="http://schemas.microsoft.com/office/drawing/2014/chart" uri="{C3380CC4-5D6E-409C-BE32-E72D297353CC}">
              <c16:uniqueId val="{00000003-F31B-4FD5-A13B-71EC419539C3}"/>
            </c:ext>
          </c:extLst>
        </c:ser>
        <c:ser>
          <c:idx val="7"/>
          <c:order val="7"/>
          <c:tx>
            <c:strRef>
              <c:f>'ART Fast track target'!$F$1</c:f>
              <c:strCache>
                <c:ptCount val="1"/>
                <c:pt idx="0">
                  <c:v>2019-20</c:v>
                </c:pt>
              </c:strCache>
            </c:strRef>
          </c:tx>
          <c:spPr>
            <a:solidFill>
              <a:srgbClr val="63CDF6"/>
            </a:solidFill>
            <a:ln>
              <a:solidFill>
                <a:srgbClr val="63CDF6"/>
              </a:solidFill>
            </a:ln>
          </c:spPr>
          <c:cat>
            <c:strRef>
              <c:f>'ART Fast track target'!$A$2:$A$22</c:f>
              <c:strCache>
                <c:ptCount val="21"/>
                <c:pt idx="0">
                  <c:v>2000</c:v>
                </c:pt>
                <c:pt idx="5">
                  <c:v>2005</c:v>
                </c:pt>
                <c:pt idx="10">
                  <c:v>2010</c:v>
                </c:pt>
                <c:pt idx="15">
                  <c:v>2015</c:v>
                </c:pt>
                <c:pt idx="20">
                  <c:v>2020</c:v>
                </c:pt>
              </c:strCache>
            </c:strRef>
          </c:cat>
          <c:val>
            <c:numRef>
              <c:f>'ART Fast track target'!$F$2:$F$22</c:f>
              <c:numCache>
                <c:formatCode>General</c:formatCode>
                <c:ptCount val="21"/>
                <c:pt idx="19">
                  <c:v>3515656</c:v>
                </c:pt>
                <c:pt idx="20">
                  <c:v>3696861</c:v>
                </c:pt>
              </c:numCache>
            </c:numRef>
          </c:val>
          <c:extLst>
            <c:ext xmlns:c16="http://schemas.microsoft.com/office/drawing/2014/chart" uri="{C3380CC4-5D6E-409C-BE32-E72D297353CC}">
              <c16:uniqueId val="{00000004-F31B-4FD5-A13B-71EC419539C3}"/>
            </c:ext>
          </c:extLst>
        </c:ser>
        <c:ser>
          <c:idx val="8"/>
          <c:order val="8"/>
          <c:tx>
            <c:strRef>
              <c:f>'ART Fast track target'!$G$1</c:f>
              <c:strCache>
                <c:ptCount val="1"/>
                <c:pt idx="0">
                  <c:v>cut 2</c:v>
                </c:pt>
              </c:strCache>
            </c:strRef>
          </c:tx>
          <c:spPr>
            <a:solidFill>
              <a:schemeClr val="bg1"/>
            </a:solidFill>
            <a:ln>
              <a:solidFill>
                <a:schemeClr val="bg1"/>
              </a:solidFill>
            </a:ln>
          </c:spPr>
          <c:cat>
            <c:strRef>
              <c:f>'ART Fast track target'!$A$2:$A$22</c:f>
              <c:strCache>
                <c:ptCount val="21"/>
                <c:pt idx="0">
                  <c:v>2000</c:v>
                </c:pt>
                <c:pt idx="5">
                  <c:v>2005</c:v>
                </c:pt>
                <c:pt idx="10">
                  <c:v>2010</c:v>
                </c:pt>
                <c:pt idx="15">
                  <c:v>2015</c:v>
                </c:pt>
                <c:pt idx="20">
                  <c:v>2020</c:v>
                </c:pt>
              </c:strCache>
            </c:strRef>
          </c:cat>
          <c:val>
            <c:numRef>
              <c:f>'ART Fast track target'!$G$2:$G$22</c:f>
              <c:numCache>
                <c:formatCode>General</c:formatCode>
                <c:ptCount val="21"/>
                <c:pt idx="19">
                  <c:v>3515656</c:v>
                </c:pt>
                <c:pt idx="20">
                  <c:v>3515656</c:v>
                </c:pt>
              </c:numCache>
            </c:numRef>
          </c:val>
          <c:extLst>
            <c:ext xmlns:c16="http://schemas.microsoft.com/office/drawing/2014/chart" uri="{C3380CC4-5D6E-409C-BE32-E72D297353CC}">
              <c16:uniqueId val="{00000005-F31B-4FD5-A13B-71EC419539C3}"/>
            </c:ext>
          </c:extLst>
        </c:ser>
        <c:dLbls>
          <c:showLegendKey val="0"/>
          <c:showVal val="0"/>
          <c:showCatName val="0"/>
          <c:showSerName val="0"/>
          <c:showPercent val="0"/>
          <c:showBubbleSize val="0"/>
        </c:dLbls>
        <c:axId val="343254144"/>
        <c:axId val="343255680"/>
      </c:areaChart>
      <c:lineChart>
        <c:grouping val="standard"/>
        <c:varyColors val="0"/>
        <c:ser>
          <c:idx val="0"/>
          <c:order val="0"/>
          <c:tx>
            <c:strRef>
              <c:f>'ART Fast track target'!$B$1</c:f>
              <c:strCache>
                <c:ptCount val="1"/>
                <c:pt idx="0">
                  <c:v>People receiving ART</c:v>
                </c:pt>
              </c:strCache>
            </c:strRef>
          </c:tx>
          <c:spPr>
            <a:ln w="38100">
              <a:solidFill>
                <a:srgbClr val="00A99A"/>
              </a:solidFill>
            </a:ln>
          </c:spPr>
          <c:marker>
            <c:symbol val="none"/>
          </c:marker>
          <c:cat>
            <c:strRef>
              <c:f>'ART Fast track target'!$A$2:$A$22</c:f>
              <c:strCache>
                <c:ptCount val="21"/>
                <c:pt idx="0">
                  <c:v>2000</c:v>
                </c:pt>
                <c:pt idx="5">
                  <c:v>2005</c:v>
                </c:pt>
                <c:pt idx="10">
                  <c:v>2010</c:v>
                </c:pt>
                <c:pt idx="15">
                  <c:v>2015</c:v>
                </c:pt>
                <c:pt idx="20">
                  <c:v>2020</c:v>
                </c:pt>
              </c:strCache>
            </c:strRef>
          </c:cat>
          <c:val>
            <c:numRef>
              <c:f>'ART Fast track target'!$B$2:$B$22</c:f>
              <c:numCache>
                <c:formatCode>General</c:formatCode>
                <c:ptCount val="21"/>
                <c:pt idx="0">
                  <c:v>11638</c:v>
                </c:pt>
                <c:pt idx="1">
                  <c:v>18121</c:v>
                </c:pt>
                <c:pt idx="2">
                  <c:v>34100</c:v>
                </c:pt>
                <c:pt idx="3">
                  <c:v>54151</c:v>
                </c:pt>
                <c:pt idx="4">
                  <c:v>100366</c:v>
                </c:pt>
                <c:pt idx="5">
                  <c:v>196159</c:v>
                </c:pt>
                <c:pt idx="6">
                  <c:v>289011</c:v>
                </c:pt>
                <c:pt idx="7">
                  <c:v>419801</c:v>
                </c:pt>
                <c:pt idx="8">
                  <c:v>569952</c:v>
                </c:pt>
                <c:pt idx="9">
                  <c:v>734372</c:v>
                </c:pt>
                <c:pt idx="10">
                  <c:v>914080</c:v>
                </c:pt>
                <c:pt idx="11">
                  <c:v>1116341</c:v>
                </c:pt>
                <c:pt idx="12">
                  <c:v>1335542</c:v>
                </c:pt>
                <c:pt idx="13">
                  <c:v>1602062</c:v>
                </c:pt>
                <c:pt idx="14">
                  <c:v>1824237</c:v>
                </c:pt>
                <c:pt idx="15">
                  <c:v>2092154</c:v>
                </c:pt>
                <c:pt idx="16">
                  <c:v>2419380</c:v>
                </c:pt>
                <c:pt idx="17">
                  <c:v>2781225</c:v>
                </c:pt>
                <c:pt idx="18">
                  <c:v>3082389</c:v>
                </c:pt>
                <c:pt idx="19">
                  <c:v>3515656</c:v>
                </c:pt>
                <c:pt idx="20">
                  <c:v>3696861</c:v>
                </c:pt>
              </c:numCache>
            </c:numRef>
          </c:val>
          <c:smooth val="0"/>
          <c:extLst>
            <c:ext xmlns:c16="http://schemas.microsoft.com/office/drawing/2014/chart" uri="{C3380CC4-5D6E-409C-BE32-E72D297353CC}">
              <c16:uniqueId val="{00000006-F31B-4FD5-A13B-71EC419539C3}"/>
            </c:ext>
          </c:extLst>
        </c:ser>
        <c:ser>
          <c:idx val="1"/>
          <c:order val="1"/>
          <c:tx>
            <c:strRef>
              <c:f>'ART Fast track target'!$C$1</c:f>
              <c:strCache>
                <c:ptCount val="1"/>
                <c:pt idx="0">
                  <c:v>Trend to Fast-Track target</c:v>
                </c:pt>
              </c:strCache>
            </c:strRef>
          </c:tx>
          <c:spPr>
            <a:ln w="38100">
              <a:solidFill>
                <a:srgbClr val="F26B73"/>
              </a:solidFill>
              <a:prstDash val="sysDot"/>
            </a:ln>
          </c:spPr>
          <c:marker>
            <c:symbol val="none"/>
          </c:marker>
          <c:dPt>
            <c:idx val="20"/>
            <c:marker>
              <c:symbol val="circle"/>
              <c:size val="12"/>
              <c:spPr>
                <a:solidFill>
                  <a:sysClr val="window" lastClr="FFFFFF"/>
                </a:solidFill>
                <a:ln w="34925">
                  <a:solidFill>
                    <a:srgbClr val="F26B73"/>
                  </a:solidFill>
                </a:ln>
              </c:spPr>
            </c:marker>
            <c:bubble3D val="0"/>
            <c:extLst>
              <c:ext xmlns:c16="http://schemas.microsoft.com/office/drawing/2014/chart" uri="{C3380CC4-5D6E-409C-BE32-E72D297353CC}">
                <c16:uniqueId val="{0000000B-F31B-4FD5-A13B-71EC419539C3}"/>
              </c:ext>
            </c:extLst>
          </c:dPt>
          <c:cat>
            <c:strRef>
              <c:f>'ART Fast track target'!$A$2:$A$22</c:f>
              <c:strCache>
                <c:ptCount val="21"/>
                <c:pt idx="0">
                  <c:v>2000</c:v>
                </c:pt>
                <c:pt idx="5">
                  <c:v>2005</c:v>
                </c:pt>
                <c:pt idx="10">
                  <c:v>2010</c:v>
                </c:pt>
                <c:pt idx="15">
                  <c:v>2015</c:v>
                </c:pt>
                <c:pt idx="20">
                  <c:v>2020</c:v>
                </c:pt>
              </c:strCache>
            </c:strRef>
          </c:cat>
          <c:val>
            <c:numRef>
              <c:f>'ART Fast track target'!$C$2:$C$22</c:f>
              <c:numCache>
                <c:formatCode>General</c:formatCode>
                <c:ptCount val="21"/>
                <c:pt idx="10">
                  <c:v>914080.00000000047</c:v>
                </c:pt>
                <c:pt idx="11">
                  <c:v>1242672.0000000005</c:v>
                </c:pt>
                <c:pt idx="12">
                  <c:v>1571264.0000000002</c:v>
                </c:pt>
                <c:pt idx="13">
                  <c:v>1899856.0000000002</c:v>
                </c:pt>
                <c:pt idx="14">
                  <c:v>2228448</c:v>
                </c:pt>
                <c:pt idx="15">
                  <c:v>2557040</c:v>
                </c:pt>
                <c:pt idx="16">
                  <c:v>2885632</c:v>
                </c:pt>
                <c:pt idx="17">
                  <c:v>3214224</c:v>
                </c:pt>
                <c:pt idx="18">
                  <c:v>3542816</c:v>
                </c:pt>
                <c:pt idx="19">
                  <c:v>3871408</c:v>
                </c:pt>
                <c:pt idx="20">
                  <c:v>4200000</c:v>
                </c:pt>
              </c:numCache>
            </c:numRef>
          </c:val>
          <c:smooth val="0"/>
          <c:extLst>
            <c:ext xmlns:c16="http://schemas.microsoft.com/office/drawing/2014/chart" uri="{C3380CC4-5D6E-409C-BE32-E72D297353CC}">
              <c16:uniqueId val="{00000007-F31B-4FD5-A13B-71EC419539C3}"/>
            </c:ext>
          </c:extLst>
        </c:ser>
        <c:ser>
          <c:idx val="2"/>
          <c:order val="2"/>
          <c:tx>
            <c:strRef>
              <c:f>'ART Fast track target'!#REF!</c:f>
              <c:strCache>
                <c:ptCount val="1"/>
                <c:pt idx="0">
                  <c:v>#REF!</c:v>
                </c:pt>
              </c:strCache>
            </c:strRef>
          </c:tx>
          <c:spPr>
            <a:ln w="38100">
              <a:solidFill>
                <a:srgbClr val="F26B73"/>
              </a:solidFill>
              <a:prstDash val="sysDot"/>
            </a:ln>
          </c:spPr>
          <c:marker>
            <c:symbol val="none"/>
          </c:marker>
          <c:cat>
            <c:strRef>
              <c:f>'ART Fast track target'!$A$2:$A$22</c:f>
              <c:strCache>
                <c:ptCount val="21"/>
                <c:pt idx="0">
                  <c:v>2000</c:v>
                </c:pt>
                <c:pt idx="5">
                  <c:v>2005</c:v>
                </c:pt>
                <c:pt idx="10">
                  <c:v>2010</c:v>
                </c:pt>
                <c:pt idx="15">
                  <c:v>2015</c:v>
                </c:pt>
                <c:pt idx="20">
                  <c:v>2020</c:v>
                </c:pt>
              </c:strCache>
            </c:strRef>
          </c:cat>
          <c:val>
            <c:numRef>
              <c:f>'ART Fast track target'!#REF!</c:f>
              <c:numCache>
                <c:formatCode>General</c:formatCode>
                <c:ptCount val="1"/>
                <c:pt idx="0">
                  <c:v>1</c:v>
                </c:pt>
              </c:numCache>
            </c:numRef>
          </c:val>
          <c:smooth val="0"/>
          <c:extLst>
            <c:ext xmlns:c16="http://schemas.microsoft.com/office/drawing/2014/chart" uri="{C3380CC4-5D6E-409C-BE32-E72D297353CC}">
              <c16:uniqueId val="{00000008-F31B-4FD5-A13B-71EC419539C3}"/>
            </c:ext>
          </c:extLst>
        </c:ser>
        <c:dLbls>
          <c:showLegendKey val="0"/>
          <c:showVal val="0"/>
          <c:showCatName val="0"/>
          <c:showSerName val="0"/>
          <c:showPercent val="0"/>
          <c:showBubbleSize val="0"/>
        </c:dLbls>
        <c:marker val="1"/>
        <c:smooth val="0"/>
        <c:axId val="343254144"/>
        <c:axId val="343255680"/>
      </c:lineChart>
      <c:scatterChart>
        <c:scatterStyle val="smoothMarker"/>
        <c:varyColors val="0"/>
        <c:ser>
          <c:idx val="9"/>
          <c:order val="9"/>
          <c:tx>
            <c:strRef>
              <c:f>'ART Fast track target'!$C$25</c:f>
              <c:strCache>
                <c:ptCount val="1"/>
              </c:strCache>
            </c:strRef>
          </c:tx>
          <c:spPr>
            <a:ln w="22225">
              <a:solidFill>
                <a:srgbClr val="00A99A"/>
              </a:solidFill>
              <a:prstDash val="sysDash"/>
            </a:ln>
          </c:spPr>
          <c:marker>
            <c:symbol val="none"/>
          </c:marker>
          <c:xVal>
            <c:numRef>
              <c:f>'ART Fast track target'!$B$26:$B$27</c:f>
              <c:numCache>
                <c:formatCode>General</c:formatCode>
                <c:ptCount val="2"/>
              </c:numCache>
            </c:numRef>
          </c:xVal>
          <c:yVal>
            <c:numRef>
              <c:f>'ART Fast track target'!$C$26:$C$27</c:f>
              <c:numCache>
                <c:formatCode>General</c:formatCode>
                <c:ptCount val="2"/>
              </c:numCache>
            </c:numRef>
          </c:yVal>
          <c:smooth val="1"/>
          <c:extLst>
            <c:ext xmlns:c16="http://schemas.microsoft.com/office/drawing/2014/chart" uri="{C3380CC4-5D6E-409C-BE32-E72D297353CC}">
              <c16:uniqueId val="{00000009-F31B-4FD5-A13B-71EC419539C3}"/>
            </c:ext>
          </c:extLst>
        </c:ser>
        <c:dLbls>
          <c:showLegendKey val="0"/>
          <c:showVal val="0"/>
          <c:showCatName val="0"/>
          <c:showSerName val="0"/>
          <c:showPercent val="0"/>
          <c:showBubbleSize val="0"/>
        </c:dLbls>
        <c:axId val="343263488"/>
        <c:axId val="343261952"/>
      </c:scatterChart>
      <c:catAx>
        <c:axId val="343254144"/>
        <c:scaling>
          <c:orientation val="minMax"/>
        </c:scaling>
        <c:delete val="0"/>
        <c:axPos val="b"/>
        <c:numFmt formatCode="General" sourceLinked="0"/>
        <c:majorTickMark val="out"/>
        <c:minorTickMark val="none"/>
        <c:tickLblPos val="nextTo"/>
        <c:crossAx val="343255680"/>
        <c:crosses val="autoZero"/>
        <c:auto val="1"/>
        <c:lblAlgn val="ctr"/>
        <c:lblOffset val="100"/>
        <c:noMultiLvlLbl val="0"/>
      </c:catAx>
      <c:valAx>
        <c:axId val="343255680"/>
        <c:scaling>
          <c:orientation val="minMax"/>
          <c:max val="5800000"/>
          <c:min val="0"/>
        </c:scaling>
        <c:delete val="0"/>
        <c:axPos val="l"/>
        <c:title>
          <c:tx>
            <c:rich>
              <a:bodyPr rot="-5400000" vert="horz"/>
              <a:lstStyle/>
              <a:p>
                <a:pPr>
                  <a:defRPr/>
                </a:pPr>
                <a:r>
                  <a:rPr lang="en-US"/>
                  <a:t>People receiving ART</a:t>
                </a:r>
              </a:p>
            </c:rich>
          </c:tx>
          <c:layout>
            <c:manualLayout>
              <c:xMode val="edge"/>
              <c:yMode val="edge"/>
              <c:x val="7.8095238095238093E-2"/>
              <c:y val="0.23904502622716126"/>
            </c:manualLayout>
          </c:layout>
          <c:overlay val="0"/>
        </c:title>
        <c:numFmt formatCode="General" sourceLinked="1"/>
        <c:majorTickMark val="out"/>
        <c:minorTickMark val="none"/>
        <c:tickLblPos val="nextTo"/>
        <c:crossAx val="343254144"/>
        <c:crosses val="autoZero"/>
        <c:crossBetween val="between"/>
        <c:majorUnit val="5800000"/>
      </c:valAx>
      <c:valAx>
        <c:axId val="343261952"/>
        <c:scaling>
          <c:orientation val="minMax"/>
          <c:max val="5800000"/>
          <c:min val="0"/>
        </c:scaling>
        <c:delete val="1"/>
        <c:axPos val="r"/>
        <c:numFmt formatCode="General" sourceLinked="1"/>
        <c:majorTickMark val="out"/>
        <c:minorTickMark val="none"/>
        <c:tickLblPos val="nextTo"/>
        <c:crossAx val="343263488"/>
        <c:crosses val="max"/>
        <c:crossBetween val="midCat"/>
        <c:majorUnit val="5800000"/>
      </c:valAx>
      <c:valAx>
        <c:axId val="343263488"/>
        <c:scaling>
          <c:orientation val="minMax"/>
          <c:max val="1"/>
          <c:min val="0"/>
        </c:scaling>
        <c:delete val="1"/>
        <c:axPos val="t"/>
        <c:numFmt formatCode="General" sourceLinked="1"/>
        <c:majorTickMark val="out"/>
        <c:minorTickMark val="none"/>
        <c:tickLblPos val="nextTo"/>
        <c:crossAx val="343261952"/>
        <c:crosses val="max"/>
        <c:crossBetween val="midCat"/>
        <c:majorUnit val="0.2"/>
      </c:valAx>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8"/>
        <c:delete val="1"/>
      </c:legendEntry>
      <c:legendEntry>
        <c:idx val="9"/>
        <c:delete val="1"/>
      </c:legendEntry>
      <c:layout>
        <c:manualLayout>
          <c:xMode val="edge"/>
          <c:yMode val="edge"/>
          <c:x val="0"/>
          <c:y val="0.85662498944527221"/>
          <c:w val="0.98480356788070811"/>
          <c:h val="0.1277201151230604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20495082760694353"/>
          <c:w val="0.86783237151000003"/>
          <c:h val="0.57330419413744804"/>
        </c:manualLayout>
      </c:layout>
      <c:barChart>
        <c:barDir val="col"/>
        <c:grouping val="stacked"/>
        <c:varyColors val="0"/>
        <c:ser>
          <c:idx val="0"/>
          <c:order val="1"/>
          <c:tx>
            <c:strRef>
              <c:f>'Tx targets and gaps'!$C$2</c:f>
              <c:strCache>
                <c:ptCount val="1"/>
                <c:pt idx="0">
                  <c:v>Progress (%)</c:v>
                </c:pt>
              </c:strCache>
            </c:strRef>
          </c:tx>
          <c:spPr>
            <a:solidFill>
              <a:srgbClr val="FF5050"/>
            </a:solidFill>
            <a:ln>
              <a:noFill/>
            </a:ln>
            <a:effectLst/>
          </c:spPr>
          <c:invertIfNegative val="0"/>
          <c:dLbls>
            <c:dLbl>
              <c:idx val="0"/>
              <c:tx>
                <c:rich>
                  <a:bodyPr/>
                  <a:lstStyle/>
                  <a:p>
                    <a:fld id="{DCDC98ED-9183-4E9C-8209-378DD44D5407}" type="VALUE">
                      <a:rPr lang="en-US" smtClean="0"/>
                      <a:pPr/>
                      <a:t>[VALUE]</a:t>
                    </a:fld>
                    <a:r>
                      <a:rPr lang="en-US" sz="1400" baseline="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FB-4CB7-B2A7-5234DE0257DA}"/>
                </c:ext>
              </c:extLst>
            </c:dLbl>
            <c:dLbl>
              <c:idx val="1"/>
              <c:tx>
                <c:rich>
                  <a:bodyPr/>
                  <a:lstStyle/>
                  <a:p>
                    <a:fld id="{2C318E99-5E03-4812-9703-06DA531FF797}" type="VALUE">
                      <a:rPr lang="en-US" smtClean="0"/>
                      <a:pPr/>
                      <a:t>[VALUE]</a:t>
                    </a:fld>
                    <a:r>
                      <a:rPr lang="en-US" sz="140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FB-4CB7-B2A7-5234DE0257DA}"/>
                </c:ext>
              </c:extLst>
            </c:dLbl>
            <c:dLbl>
              <c:idx val="2"/>
              <c:tx>
                <c:rich>
                  <a:bodyPr/>
                  <a:lstStyle/>
                  <a:p>
                    <a:fld id="{15B66628-12A0-40F5-BA7D-2160B81F97D1}" type="VALUE">
                      <a:rPr lang="en-US" smtClean="0"/>
                      <a:pPr/>
                      <a:t>[VALUE]</a:t>
                    </a:fld>
                    <a:r>
                      <a:rPr lang="en-US" sz="140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3FB-4CB7-B2A7-5234DE0257DA}"/>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'Tx targets and gaps'!$B$3:$B$5</c:f>
              <c:strCache>
                <c:ptCount val="3"/>
                <c:pt idx="0">
                  <c:v>PLHIV who know their status</c:v>
                </c:pt>
                <c:pt idx="1">
                  <c:v>PLHIV on 
treatment</c:v>
                </c:pt>
                <c:pt idx="2">
                  <c:v>PLHIV with
viral suppression </c:v>
                </c:pt>
              </c:strCache>
            </c:strRef>
          </c:cat>
          <c:val>
            <c:numRef>
              <c:f>'Tx targets and gaps'!$C$3:$C$5</c:f>
              <c:numCache>
                <c:formatCode>General</c:formatCode>
                <c:ptCount val="3"/>
                <c:pt idx="0">
                  <c:v>76</c:v>
                </c:pt>
                <c:pt idx="1">
                  <c:v>64</c:v>
                </c:pt>
                <c:pt idx="2">
                  <c:v>61</c:v>
                </c:pt>
              </c:numCache>
            </c:numRef>
          </c:val>
          <c:extLst>
            <c:ext xmlns:c16="http://schemas.microsoft.com/office/drawing/2014/chart" uri="{C3380CC4-5D6E-409C-BE32-E72D297353CC}">
              <c16:uniqueId val="{00000003-33FB-4CB7-B2A7-5234DE0257DA}"/>
            </c:ext>
          </c:extLst>
        </c:ser>
        <c:ser>
          <c:idx val="1"/>
          <c:order val="2"/>
          <c:tx>
            <c:strRef>
              <c:f>'Tx targets and gaps'!$D$2</c:f>
              <c:strCache>
                <c:ptCount val="1"/>
                <c:pt idx="0">
                  <c:v>Gap</c:v>
                </c:pt>
              </c:strCache>
            </c:strRef>
          </c:tx>
          <c:spPr>
            <a:pattFill prst="dkDnDiag">
              <a:fgClr>
                <a:srgbClr val="BFBFBF"/>
              </a:fgClr>
              <a:bgClr>
                <a:schemeClr val="bg1"/>
              </a:bgClr>
            </a:pattFill>
            <a:ln>
              <a:noFill/>
            </a:ln>
            <a:effectLst/>
          </c:spPr>
          <c:invertIfNegative val="0"/>
          <c:cat>
            <c:strRef>
              <c:f>'Tx targets and gaps'!$B$3:$B$5</c:f>
              <c:strCache>
                <c:ptCount val="3"/>
                <c:pt idx="0">
                  <c:v>PLHIV who know their status</c:v>
                </c:pt>
                <c:pt idx="1">
                  <c:v>PLHIV on 
treatment</c:v>
                </c:pt>
                <c:pt idx="2">
                  <c:v>PLHIV with
viral suppression </c:v>
                </c:pt>
              </c:strCache>
            </c:strRef>
          </c:cat>
          <c:val>
            <c:numRef>
              <c:f>'Tx targets and gaps'!$D$3:$D$5</c:f>
              <c:numCache>
                <c:formatCode>General</c:formatCode>
                <c:ptCount val="3"/>
                <c:pt idx="0">
                  <c:v>14</c:v>
                </c:pt>
                <c:pt idx="1">
                  <c:v>17</c:v>
                </c:pt>
                <c:pt idx="2">
                  <c:v>12</c:v>
                </c:pt>
              </c:numCache>
            </c:numRef>
          </c:val>
          <c:extLst>
            <c:ext xmlns:c16="http://schemas.microsoft.com/office/drawing/2014/chart" uri="{C3380CC4-5D6E-409C-BE32-E72D297353CC}">
              <c16:uniqueId val="{00000004-33FB-4CB7-B2A7-5234DE0257DA}"/>
            </c:ext>
          </c:extLst>
        </c:ser>
        <c:dLbls>
          <c:showLegendKey val="0"/>
          <c:showVal val="0"/>
          <c:showCatName val="0"/>
          <c:showSerName val="0"/>
          <c:showPercent val="0"/>
          <c:showBubbleSize val="0"/>
        </c:dLbls>
        <c:gapWidth val="180"/>
        <c:overlap val="100"/>
        <c:axId val="445550712"/>
        <c:axId val="445551040"/>
      </c:barChart>
      <c:scatterChart>
        <c:scatterStyle val="lineMarker"/>
        <c:varyColors val="0"/>
        <c:ser>
          <c:idx val="2"/>
          <c:order val="0"/>
          <c:tx>
            <c:strRef>
              <c:f>'Tx targets and gaps'!$E$2</c:f>
              <c:strCache>
                <c:ptCount val="1"/>
                <c:pt idx="0">
                  <c:v>Target</c:v>
                </c:pt>
              </c:strCache>
            </c:strRef>
          </c:tx>
          <c:spPr>
            <a:ln w="25400" cap="rnd">
              <a:noFill/>
              <a:round/>
            </a:ln>
            <a:effectLst/>
          </c:spPr>
          <c:marker>
            <c:symbol val="dash"/>
            <c:size val="22"/>
            <c:spPr>
              <a:solidFill>
                <a:srgbClr val="00A99A"/>
              </a:solidFill>
              <a:ln w="12700" cap="rnd" cmpd="dbl">
                <a:no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A99A"/>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'Tx targets and gaps'!$B$3:$B$5</c:f>
              <c:strCache>
                <c:ptCount val="3"/>
                <c:pt idx="0">
                  <c:v>PLHIV who know their status</c:v>
                </c:pt>
                <c:pt idx="1">
                  <c:v>PLHIV on 
treatment</c:v>
                </c:pt>
                <c:pt idx="2">
                  <c:v>PLHIV with
viral suppression </c:v>
                </c:pt>
              </c:strCache>
            </c:strRef>
          </c:xVal>
          <c:yVal>
            <c:numRef>
              <c:f>'Tx targets and gaps'!$E$3:$E$5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5-33FB-4CB7-B2A7-5234DE0257DA}"/>
            </c:ext>
          </c:extLst>
        </c:ser>
        <c:dLbls>
          <c:showLegendKey val="0"/>
          <c:showVal val="0"/>
          <c:showCatName val="0"/>
          <c:showSerName val="0"/>
          <c:showPercent val="0"/>
          <c:showBubbleSize val="0"/>
        </c:dLbls>
        <c:axId val="445725480"/>
        <c:axId val="445232560"/>
      </c:scatterChart>
      <c:catAx>
        <c:axId val="44555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5551040"/>
        <c:crosses val="autoZero"/>
        <c:auto val="1"/>
        <c:lblAlgn val="ctr"/>
        <c:lblOffset val="100"/>
        <c:noMultiLvlLbl val="0"/>
      </c:catAx>
      <c:valAx>
        <c:axId val="44555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0"/>
              <c:y val="0.15356741122047371"/>
            </c:manualLayout>
          </c:layout>
          <c:overlay val="0"/>
          <c:spPr>
            <a:noFill/>
            <a:ln>
              <a:noFill/>
            </a:ln>
            <a:effectLst/>
          </c:spPr>
          <c:txPr>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5550712"/>
        <c:crosses val="autoZero"/>
        <c:crossBetween val="between"/>
        <c:majorUnit val="20"/>
      </c:valAx>
      <c:valAx>
        <c:axId val="445232560"/>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45725480"/>
        <c:crosses val="max"/>
        <c:crossBetween val="midCat"/>
      </c:valAx>
      <c:valAx>
        <c:axId val="445725480"/>
        <c:scaling>
          <c:orientation val="minMax"/>
        </c:scaling>
        <c:delete val="1"/>
        <c:axPos val="b"/>
        <c:numFmt formatCode="General" sourceLinked="1"/>
        <c:majorTickMark val="out"/>
        <c:minorTickMark val="none"/>
        <c:tickLblPos val="nextTo"/>
        <c:crossAx val="445232560"/>
        <c:crosses val="autoZero"/>
        <c:crossBetween val="midCat"/>
      </c:valAx>
      <c:spPr>
        <a:noFill/>
        <a:ln>
          <a:noFill/>
        </a:ln>
        <a:effectLst/>
      </c:spPr>
    </c:plotArea>
    <c:legend>
      <c:legendPos val="t"/>
      <c:layout>
        <c:manualLayout>
          <c:xMode val="edge"/>
          <c:yMode val="edge"/>
          <c:x val="0.26253186143668433"/>
          <c:y val="7.6224277432362209E-2"/>
          <c:w val="0.45951024029763454"/>
          <c:h val="6.823223196588112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181194383374521E-2"/>
          <c:y val="0.13240045792148319"/>
          <c:w val="0.92093874863580194"/>
          <c:h val="0.4717816557572817"/>
        </c:manualLayout>
      </c:layout>
      <c:barChart>
        <c:barDir val="col"/>
        <c:grouping val="clustered"/>
        <c:varyColors val="0"/>
        <c:ser>
          <c:idx val="10"/>
          <c:order val="10"/>
          <c:tx>
            <c:strRef>
              <c:f>'ART coverage'!$L$1</c:f>
              <c:strCache>
                <c:ptCount val="1"/>
                <c:pt idx="0">
                  <c:v>&lt; 30%</c:v>
                </c:pt>
              </c:strCache>
            </c:strRef>
          </c:tx>
          <c:spPr>
            <a:solidFill>
              <a:srgbClr val="FF5050"/>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coverage'!$L$2:$L$24</c:f>
              <c:numCache>
                <c:formatCode>0</c:formatCode>
                <c:ptCount val="23"/>
                <c:pt idx="0">
                  <c:v>9</c:v>
                </c:pt>
                <c:pt idx="1">
                  <c:v>12</c:v>
                </c:pt>
                <c:pt idx="2" formatCode="General">
                  <c:v>26</c:v>
                </c:pt>
                <c:pt idx="3" formatCode="General">
                  <c:v>29</c:v>
                </c:pt>
              </c:numCache>
            </c:numRef>
          </c:val>
          <c:extLst>
            <c:ext xmlns:c16="http://schemas.microsoft.com/office/drawing/2014/chart" uri="{C3380CC4-5D6E-409C-BE32-E72D297353CC}">
              <c16:uniqueId val="{00000000-597C-4574-828E-0A282B72D9CD}"/>
            </c:ext>
          </c:extLst>
        </c:ser>
        <c:ser>
          <c:idx val="11"/>
          <c:order val="11"/>
          <c:tx>
            <c:strRef>
              <c:f>'ART coverage'!$M$1</c:f>
              <c:strCache>
                <c:ptCount val="1"/>
                <c:pt idx="0">
                  <c:v>30-54%</c:v>
                </c:pt>
              </c:strCache>
            </c:strRef>
          </c:tx>
          <c:spPr>
            <a:solidFill>
              <a:srgbClr val="F78E1E"/>
            </a:solidFill>
          </c:spPr>
          <c:invertIfNegative val="0"/>
          <c:dPt>
            <c:idx val="16"/>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2-597C-4574-828E-0A282B72D9CD}"/>
              </c:ext>
            </c:extLst>
          </c:dPt>
          <c:dPt>
            <c:idx val="17"/>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4-597C-4574-828E-0A282B72D9CD}"/>
              </c:ext>
            </c:extLst>
          </c:dPt>
          <c:dPt>
            <c:idx val="19"/>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6-597C-4574-828E-0A282B72D9CD}"/>
              </c:ext>
            </c:extLst>
          </c:dPt>
          <c:dPt>
            <c:idx val="20"/>
            <c:invertIfNegative val="0"/>
            <c:bubble3D val="0"/>
            <c:spPr>
              <a:pattFill prst="dkUpDiag">
                <a:fgClr>
                  <a:srgbClr val="F78E1E"/>
                </a:fgClr>
                <a:bgClr>
                  <a:srgbClr val="EEFFBD"/>
                </a:bgClr>
              </a:pattFill>
            </c:spPr>
            <c:extLst>
              <c:ext xmlns:c16="http://schemas.microsoft.com/office/drawing/2014/chart" uri="{C3380CC4-5D6E-409C-BE32-E72D297353CC}">
                <c16:uniqueId val="{00000008-597C-4574-828E-0A282B72D9CD}"/>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coverage'!$M$2:$M$24</c:f>
              <c:numCache>
                <c:formatCode>General</c:formatCode>
                <c:ptCount val="23"/>
                <c:pt idx="4">
                  <c:v>35</c:v>
                </c:pt>
                <c:pt idx="5">
                  <c:v>40</c:v>
                </c:pt>
                <c:pt idx="6" formatCode="0">
                  <c:v>42</c:v>
                </c:pt>
                <c:pt idx="7">
                  <c:v>45</c:v>
                </c:pt>
                <c:pt idx="8">
                  <c:v>51</c:v>
                </c:pt>
                <c:pt idx="9">
                  <c:v>51</c:v>
                </c:pt>
                <c:pt idx="10" formatCode="0">
                  <c:v>54</c:v>
                </c:pt>
              </c:numCache>
            </c:numRef>
          </c:val>
          <c:extLst>
            <c:ext xmlns:c16="http://schemas.microsoft.com/office/drawing/2014/chart" uri="{C3380CC4-5D6E-409C-BE32-E72D297353CC}">
              <c16:uniqueId val="{00000009-597C-4574-828E-0A282B72D9CD}"/>
            </c:ext>
          </c:extLst>
        </c:ser>
        <c:ser>
          <c:idx val="12"/>
          <c:order val="12"/>
          <c:tx>
            <c:strRef>
              <c:f>'ART coverage'!$N$1</c:f>
              <c:strCache>
                <c:ptCount val="1"/>
                <c:pt idx="0">
                  <c:v>55-80%</c:v>
                </c:pt>
              </c:strCache>
            </c:strRef>
          </c:tx>
          <c:spPr>
            <a:solidFill>
              <a:srgbClr val="B0EE00"/>
            </a:solidFill>
          </c:spPr>
          <c:invertIfNegative val="0"/>
          <c:dPt>
            <c:idx val="12"/>
            <c:invertIfNegative val="0"/>
            <c:bubble3D val="0"/>
            <c:extLst>
              <c:ext xmlns:c16="http://schemas.microsoft.com/office/drawing/2014/chart" uri="{C3380CC4-5D6E-409C-BE32-E72D297353CC}">
                <c16:uniqueId val="{0000000A-597C-4574-828E-0A282B72D9CD}"/>
              </c:ext>
            </c:extLst>
          </c:dPt>
          <c:dPt>
            <c:idx val="17"/>
            <c:invertIfNegative val="0"/>
            <c:bubble3D val="0"/>
            <c:extLst>
              <c:ext xmlns:c16="http://schemas.microsoft.com/office/drawing/2014/chart" uri="{C3380CC4-5D6E-409C-BE32-E72D297353CC}">
                <c16:uniqueId val="{0000000B-597C-4574-828E-0A282B72D9CD}"/>
              </c:ext>
            </c:extLst>
          </c:dPt>
          <c:dPt>
            <c:idx val="19"/>
            <c:invertIfNegative val="0"/>
            <c:bubble3D val="0"/>
            <c:spPr>
              <a:pattFill prst="wdUpDiag">
                <a:fgClr>
                  <a:srgbClr val="B0EE00"/>
                </a:fgClr>
                <a:bgClr>
                  <a:sysClr val="window" lastClr="FFFFFF"/>
                </a:bgClr>
              </a:pattFill>
            </c:spPr>
            <c:extLst>
              <c:ext xmlns:c16="http://schemas.microsoft.com/office/drawing/2014/chart" uri="{C3380CC4-5D6E-409C-BE32-E72D297353CC}">
                <c16:uniqueId val="{0000000D-597C-4574-828E-0A282B72D9CD}"/>
              </c:ext>
            </c:extLst>
          </c:dPt>
          <c:dPt>
            <c:idx val="20"/>
            <c:invertIfNegative val="0"/>
            <c:bubble3D val="0"/>
            <c:spPr>
              <a:pattFill prst="wdUpDiag">
                <a:fgClr>
                  <a:srgbClr val="B0EE00"/>
                </a:fgClr>
                <a:bgClr>
                  <a:sysClr val="window" lastClr="FFFFFF"/>
                </a:bgClr>
              </a:pattFill>
            </c:spPr>
            <c:extLst>
              <c:ext xmlns:c16="http://schemas.microsoft.com/office/drawing/2014/chart" uri="{C3380CC4-5D6E-409C-BE32-E72D297353CC}">
                <c16:uniqueId val="{0000000F-597C-4574-828E-0A282B72D9CD}"/>
              </c:ext>
            </c:extLst>
          </c:dPt>
          <c:dPt>
            <c:idx val="21"/>
            <c:invertIfNegative val="0"/>
            <c:bubble3D val="0"/>
            <c:spPr>
              <a:pattFill prst="wdUpDiag">
                <a:fgClr>
                  <a:srgbClr val="B0EE00"/>
                </a:fgClr>
                <a:bgClr>
                  <a:sysClr val="window" lastClr="FFFFFF"/>
                </a:bgClr>
              </a:pattFill>
            </c:spPr>
            <c:extLst>
              <c:ext xmlns:c16="http://schemas.microsoft.com/office/drawing/2014/chart" uri="{C3380CC4-5D6E-409C-BE32-E72D297353CC}">
                <c16:uniqueId val="{00000011-597C-4574-828E-0A282B72D9CD}"/>
              </c:ext>
            </c:extLst>
          </c:dPt>
          <c:dPt>
            <c:idx val="22"/>
            <c:invertIfNegative val="0"/>
            <c:bubble3D val="0"/>
            <c:spPr>
              <a:pattFill prst="wdUpDiag">
                <a:fgClr>
                  <a:srgbClr val="B0EE00"/>
                </a:fgClr>
                <a:bgClr>
                  <a:sysClr val="window" lastClr="FFFFFF"/>
                </a:bgClr>
              </a:pattFill>
            </c:spPr>
            <c:extLst>
              <c:ext xmlns:c16="http://schemas.microsoft.com/office/drawing/2014/chart" uri="{C3380CC4-5D6E-409C-BE32-E72D297353CC}">
                <c16:uniqueId val="{00000022-597C-4574-828E-0A282B72D9CD}"/>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coverage'!$N$2:$N$24</c:f>
              <c:numCache>
                <c:formatCode>General</c:formatCode>
                <c:ptCount val="23"/>
                <c:pt idx="11">
                  <c:v>58</c:v>
                </c:pt>
                <c:pt idx="12">
                  <c:v>65</c:v>
                </c:pt>
                <c:pt idx="13" formatCode="0">
                  <c:v>66</c:v>
                </c:pt>
                <c:pt idx="14" formatCode="0">
                  <c:v>68</c:v>
                </c:pt>
                <c:pt idx="15">
                  <c:v>75</c:v>
                </c:pt>
                <c:pt idx="16">
                  <c:v>78</c:v>
                </c:pt>
                <c:pt idx="17">
                  <c:v>79</c:v>
                </c:pt>
                <c:pt idx="18">
                  <c:v>80</c:v>
                </c:pt>
                <c:pt idx="21">
                  <c:v>64</c:v>
                </c:pt>
                <c:pt idx="22">
                  <c:v>73</c:v>
                </c:pt>
              </c:numCache>
            </c:numRef>
          </c:val>
          <c:extLst>
            <c:ext xmlns:c16="http://schemas.microsoft.com/office/drawing/2014/chart" uri="{C3380CC4-5D6E-409C-BE32-E72D297353CC}">
              <c16:uniqueId val="{00000012-597C-4574-828E-0A282B72D9CD}"/>
            </c:ext>
          </c:extLst>
        </c:ser>
        <c:ser>
          <c:idx val="13"/>
          <c:order val="13"/>
          <c:tx>
            <c:strRef>
              <c:f>'ART coverage'!$O$1</c:f>
              <c:strCache>
                <c:ptCount val="1"/>
                <c:pt idx="0">
                  <c:v>≥ 81%</c:v>
                </c:pt>
              </c:strCache>
            </c:strRef>
          </c:tx>
          <c:spPr>
            <a:solidFill>
              <a:srgbClr val="0CBCC1"/>
            </a:solidFill>
          </c:spPr>
          <c:invertIfNegative val="0"/>
          <c:dPt>
            <c:idx val="13"/>
            <c:invertIfNegative val="0"/>
            <c:bubble3D val="0"/>
            <c:extLst>
              <c:ext xmlns:c16="http://schemas.microsoft.com/office/drawing/2014/chart" uri="{C3380CC4-5D6E-409C-BE32-E72D297353CC}">
                <c16:uniqueId val="{00000013-597C-4574-828E-0A282B72D9CD}"/>
              </c:ext>
            </c:extLst>
          </c:dPt>
          <c:dPt>
            <c:idx val="17"/>
            <c:invertIfNegative val="0"/>
            <c:bubble3D val="0"/>
            <c:extLst>
              <c:ext xmlns:c16="http://schemas.microsoft.com/office/drawing/2014/chart" uri="{C3380CC4-5D6E-409C-BE32-E72D297353CC}">
                <c16:uniqueId val="{00000014-597C-4574-828E-0A282B72D9CD}"/>
              </c:ext>
            </c:extLst>
          </c:dPt>
          <c:dLbls>
            <c:dLbl>
              <c:idx val="1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97C-4574-828E-0A282B72D9CD}"/>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coverage'!$O$2:$O$24</c:f>
              <c:numCache>
                <c:formatCode>General</c:formatCode>
                <c:ptCount val="23"/>
                <c:pt idx="19" formatCode="0">
                  <c:v>83</c:v>
                </c:pt>
                <c:pt idx="20" formatCode="0">
                  <c:v>85</c:v>
                </c:pt>
              </c:numCache>
            </c:numRef>
          </c:val>
          <c:extLst>
            <c:ext xmlns:c16="http://schemas.microsoft.com/office/drawing/2014/chart" uri="{C3380CC4-5D6E-409C-BE32-E72D297353CC}">
              <c16:uniqueId val="{00000016-597C-4574-828E-0A282B72D9CD}"/>
            </c:ext>
          </c:extLst>
        </c:ser>
        <c:dLbls>
          <c:showLegendKey val="0"/>
          <c:showVal val="0"/>
          <c:showCatName val="0"/>
          <c:showSerName val="0"/>
          <c:showPercent val="0"/>
          <c:showBubbleSize val="0"/>
        </c:dLbls>
        <c:gapWidth val="10"/>
        <c:overlap val="100"/>
        <c:axId val="339024512"/>
        <c:axId val="339026304"/>
      </c:barChart>
      <c:barChart>
        <c:barDir val="col"/>
        <c:grouping val="percentStacked"/>
        <c:varyColors val="0"/>
        <c:ser>
          <c:idx val="0"/>
          <c:order val="0"/>
          <c:tx>
            <c:strRef>
              <c:f>'ART coverage'!$B$1</c:f>
              <c:strCache>
                <c:ptCount val="1"/>
                <c:pt idx="0">
                  <c:v>a</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coverage'!$B$2:$B$24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7-597C-4574-828E-0A282B72D9CD}"/>
            </c:ext>
          </c:extLst>
        </c:ser>
        <c:ser>
          <c:idx val="1"/>
          <c:order val="1"/>
          <c:tx>
            <c:strRef>
              <c:f>'ART coverage'!$C$1</c:f>
              <c:strCache>
                <c:ptCount val="1"/>
                <c:pt idx="0">
                  <c:v>b</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coverage'!$C$2:$C$24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8-597C-4574-828E-0A282B72D9CD}"/>
            </c:ext>
          </c:extLst>
        </c:ser>
        <c:ser>
          <c:idx val="2"/>
          <c:order val="2"/>
          <c:tx>
            <c:strRef>
              <c:f>'ART coverage'!$D$1</c:f>
              <c:strCache>
                <c:ptCount val="1"/>
                <c:pt idx="0">
                  <c:v>c</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coverage'!$D$2:$D$24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9-597C-4574-828E-0A282B72D9CD}"/>
            </c:ext>
          </c:extLst>
        </c:ser>
        <c:ser>
          <c:idx val="3"/>
          <c:order val="3"/>
          <c:tx>
            <c:strRef>
              <c:f>'ART coverage'!$E$1</c:f>
              <c:strCache>
                <c:ptCount val="1"/>
                <c:pt idx="0">
                  <c:v>d</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coverage'!$E$2:$E$24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A-597C-4574-828E-0A282B72D9CD}"/>
            </c:ext>
          </c:extLst>
        </c:ser>
        <c:ser>
          <c:idx val="4"/>
          <c:order val="4"/>
          <c:tx>
            <c:strRef>
              <c:f>'ART coverage'!$F$1</c:f>
              <c:strCache>
                <c:ptCount val="1"/>
                <c:pt idx="0">
                  <c:v>e</c:v>
                </c:pt>
              </c:strCache>
            </c:strRef>
          </c:tx>
          <c:spPr>
            <a:solidFill>
              <a:sysClr val="window" lastClr="FFFFFF">
                <a:lumMod val="65000"/>
                <a:alpha val="23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coverage'!$F$2:$F$24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B-597C-4574-828E-0A282B72D9CD}"/>
            </c:ext>
          </c:extLst>
        </c:ser>
        <c:ser>
          <c:idx val="5"/>
          <c:order val="5"/>
          <c:tx>
            <c:strRef>
              <c:f>'ART coverage'!$G$1</c:f>
              <c:strCache>
                <c:ptCount val="1"/>
                <c:pt idx="0">
                  <c:v>f</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coverage'!$G$2:$G$24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C-597C-4574-828E-0A282B72D9CD}"/>
            </c:ext>
          </c:extLst>
        </c:ser>
        <c:ser>
          <c:idx val="6"/>
          <c:order val="6"/>
          <c:tx>
            <c:strRef>
              <c:f>'ART coverage'!$H$1</c:f>
              <c:strCache>
                <c:ptCount val="1"/>
                <c:pt idx="0">
                  <c:v>g</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coverage'!$H$2:$H$24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D-597C-4574-828E-0A282B72D9CD}"/>
            </c:ext>
          </c:extLst>
        </c:ser>
        <c:ser>
          <c:idx val="7"/>
          <c:order val="7"/>
          <c:tx>
            <c:strRef>
              <c:f>'ART coverage'!$I$1</c:f>
              <c:strCache>
                <c:ptCount val="1"/>
                <c:pt idx="0">
                  <c:v>h</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coverage'!$I$2:$I$24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E-597C-4574-828E-0A282B72D9CD}"/>
            </c:ext>
          </c:extLst>
        </c:ser>
        <c:ser>
          <c:idx val="8"/>
          <c:order val="8"/>
          <c:tx>
            <c:strRef>
              <c:f>'ART coverage'!$J$1</c:f>
              <c:strCache>
                <c:ptCount val="1"/>
                <c:pt idx="0">
                  <c:v>i</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coverage'!$J$2:$J$24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1F-597C-4574-828E-0A282B72D9CD}"/>
            </c:ext>
          </c:extLst>
        </c:ser>
        <c:ser>
          <c:idx val="9"/>
          <c:order val="9"/>
          <c:tx>
            <c:strRef>
              <c:f>'ART coverage'!$K$1</c:f>
              <c:strCache>
                <c:ptCount val="1"/>
                <c:pt idx="0">
                  <c:v>Treatment Gap</c:v>
                </c:pt>
              </c:strCache>
            </c:strRef>
          </c:tx>
          <c:spPr>
            <a:solidFill>
              <a:sysClr val="window" lastClr="FFFFFF">
                <a:lumMod val="65000"/>
                <a:alpha val="20000"/>
              </a:sysClr>
            </a:solidFill>
            <a:ln w="31750">
              <a:solidFill>
                <a:schemeClr val="bg1"/>
              </a:solidFill>
            </a:ln>
          </c:spPr>
          <c:invertIfNegative val="0"/>
          <c:cat>
            <c:strRef>
              <c:f>'ART coverage'!$A$2:$A$24</c:f>
              <c:strCache>
                <c:ptCount val="23"/>
                <c:pt idx="0">
                  <c:v>Afghanistan</c:v>
                </c:pt>
                <c:pt idx="1">
                  <c:v>Pakistan</c:v>
                </c:pt>
                <c:pt idx="2">
                  <c:v>Indonesia</c:v>
                </c:pt>
                <c:pt idx="3">
                  <c:v>Iran</c:v>
                </c:pt>
                <c:pt idx="4">
                  <c:v>Mongolia</c:v>
                </c:pt>
                <c:pt idx="5">
                  <c:v>Fiji</c:v>
                </c:pt>
                <c:pt idx="6">
                  <c:v>Philippines</c:v>
                </c:pt>
                <c:pt idx="7">
                  <c:v>Bhutan</c:v>
                </c:pt>
                <c:pt idx="8">
                  <c:v>Malaysia</c:v>
                </c:pt>
                <c:pt idx="9">
                  <c:v>Timor-Leste</c:v>
                </c:pt>
                <c:pt idx="10">
                  <c:v>Lao PDR</c:v>
                </c:pt>
                <c:pt idx="11">
                  <c:v>Sri Lanka</c:v>
                </c:pt>
                <c:pt idx="12">
                  <c:v>Papua New Guinea</c:v>
                </c:pt>
                <c:pt idx="13">
                  <c:v>Nepal</c:v>
                </c:pt>
                <c:pt idx="14">
                  <c:v>Viet Nam</c:v>
                </c:pt>
                <c:pt idx="15">
                  <c:v>Singapore</c:v>
                </c:pt>
                <c:pt idx="16">
                  <c:v>China *</c:v>
                </c:pt>
                <c:pt idx="17">
                  <c:v>Thailand</c:v>
                </c:pt>
                <c:pt idx="18">
                  <c:v>New Zealand</c:v>
                </c:pt>
                <c:pt idx="19">
                  <c:v>Cambodia</c:v>
                </c:pt>
                <c:pt idx="20">
                  <c:v>Australia</c:v>
                </c:pt>
                <c:pt idx="21">
                  <c:v>Asia and the Pacific region</c:v>
                </c:pt>
                <c:pt idx="22">
                  <c:v>Global</c:v>
                </c:pt>
              </c:strCache>
            </c:strRef>
          </c:cat>
          <c:val>
            <c:numRef>
              <c:f>'ART coverage'!$K$2:$K$24</c:f>
              <c:numCache>
                <c:formatCode>General</c:formatCode>
                <c:ptCount val="23"/>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numCache>
            </c:numRef>
          </c:val>
          <c:extLst>
            <c:ext xmlns:c16="http://schemas.microsoft.com/office/drawing/2014/chart" uri="{C3380CC4-5D6E-409C-BE32-E72D297353CC}">
              <c16:uniqueId val="{00000020-597C-4574-828E-0A282B72D9CD}"/>
            </c:ext>
          </c:extLst>
        </c:ser>
        <c:dLbls>
          <c:showLegendKey val="0"/>
          <c:showVal val="0"/>
          <c:showCatName val="0"/>
          <c:showSerName val="0"/>
          <c:showPercent val="0"/>
          <c:showBubbleSize val="0"/>
        </c:dLbls>
        <c:gapWidth val="10"/>
        <c:overlap val="100"/>
        <c:axId val="339042304"/>
        <c:axId val="339028224"/>
      </c:barChart>
      <c:catAx>
        <c:axId val="339024512"/>
        <c:scaling>
          <c:orientation val="minMax"/>
        </c:scaling>
        <c:delete val="0"/>
        <c:axPos val="b"/>
        <c:numFmt formatCode="General" sourceLinked="0"/>
        <c:majorTickMark val="none"/>
        <c:minorTickMark val="none"/>
        <c:tickLblPos val="nextTo"/>
        <c:spPr>
          <a:ln>
            <a:noFill/>
          </a:ln>
        </c:spPr>
        <c:crossAx val="339026304"/>
        <c:crosses val="autoZero"/>
        <c:auto val="1"/>
        <c:lblAlgn val="ctr"/>
        <c:lblOffset val="100"/>
        <c:noMultiLvlLbl val="0"/>
      </c:catAx>
      <c:valAx>
        <c:axId val="339026304"/>
        <c:scaling>
          <c:orientation val="minMax"/>
          <c:max val="100"/>
        </c:scaling>
        <c:delete val="0"/>
        <c:axPos val="l"/>
        <c:majorGridlines>
          <c:spPr>
            <a:ln w="25400">
              <a:solidFill>
                <a:schemeClr val="bg1"/>
              </a:solidFill>
            </a:ln>
          </c:spPr>
        </c:majorGridlines>
        <c:title>
          <c:tx>
            <c:rich>
              <a:bodyPr rot="-5400000" vert="horz"/>
              <a:lstStyle/>
              <a:p>
                <a:pPr>
                  <a:defRPr/>
                </a:pPr>
                <a:r>
                  <a:rPr lang="en-GB"/>
                  <a:t>ART coverage (%)</a:t>
                </a:r>
              </a:p>
            </c:rich>
          </c:tx>
          <c:layout>
            <c:manualLayout>
              <c:xMode val="edge"/>
              <c:yMode val="edge"/>
              <c:x val="1.6554935350614225E-2"/>
              <c:y val="0.16448701578169903"/>
            </c:manualLayout>
          </c:layout>
          <c:overlay val="0"/>
        </c:title>
        <c:numFmt formatCode="#,##0" sourceLinked="0"/>
        <c:majorTickMark val="out"/>
        <c:minorTickMark val="none"/>
        <c:tickLblPos val="nextTo"/>
        <c:crossAx val="339024512"/>
        <c:crosses val="autoZero"/>
        <c:crossBetween val="between"/>
        <c:majorUnit val="100"/>
      </c:valAx>
      <c:valAx>
        <c:axId val="339028224"/>
        <c:scaling>
          <c:orientation val="minMax"/>
          <c:max val="1"/>
          <c:min val="0"/>
        </c:scaling>
        <c:delete val="0"/>
        <c:axPos val="r"/>
        <c:numFmt formatCode="0%" sourceLinked="1"/>
        <c:majorTickMark val="none"/>
        <c:minorTickMark val="none"/>
        <c:tickLblPos val="none"/>
        <c:spPr>
          <a:ln>
            <a:noFill/>
          </a:ln>
        </c:spPr>
        <c:crossAx val="339042304"/>
        <c:crosses val="max"/>
        <c:crossBetween val="between"/>
        <c:majorUnit val="1"/>
      </c:valAx>
      <c:catAx>
        <c:axId val="339042304"/>
        <c:scaling>
          <c:orientation val="minMax"/>
        </c:scaling>
        <c:delete val="1"/>
        <c:axPos val="b"/>
        <c:numFmt formatCode="General" sourceLinked="1"/>
        <c:majorTickMark val="out"/>
        <c:minorTickMark val="none"/>
        <c:tickLblPos val="nextTo"/>
        <c:crossAx val="339028224"/>
        <c:crosses val="autoZero"/>
        <c:auto val="1"/>
        <c:lblAlgn val="ctr"/>
        <c:lblOffset val="100"/>
        <c:noMultiLvlLbl val="0"/>
      </c:catAx>
    </c:plotArea>
    <c:legend>
      <c:legendPos val="b"/>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ayout>
        <c:manualLayout>
          <c:xMode val="edge"/>
          <c:yMode val="edge"/>
          <c:x val="0.11531412027811234"/>
          <c:y val="0.93545338786311005"/>
          <c:w val="0.42608881793555875"/>
          <c:h val="6.2848197515667018E-2"/>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0.54324</cdr:x>
      <cdr:y>0</cdr:y>
    </cdr:from>
    <cdr:to>
      <cdr:x>0.74621</cdr:x>
      <cdr:y>0.27336</cdr:y>
    </cdr:to>
    <cdr:sp macro="" textlink="">
      <cdr:nvSpPr>
        <cdr:cNvPr id="5" name="TextBox 7"/>
        <cdr:cNvSpPr txBox="1"/>
      </cdr:nvSpPr>
      <cdr:spPr>
        <a:xfrm xmlns:a="http://schemas.openxmlformats.org/drawingml/2006/main">
          <a:off x="5041786" y="0"/>
          <a:ext cx="1883849"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Arial" pitchFamily="34" charset="0"/>
              <a:ea typeface="+mn-ea"/>
              <a:cs typeface="Arial" pitchFamily="34" charset="0"/>
            </a:rPr>
            <a:t>31</a:t>
          </a:r>
          <a:r>
            <a:rPr kumimoji="0" lang="en-US" sz="1200" b="1" i="0" u="none" strike="noStrike" kern="1200" cap="none" spc="0" normalizeH="0" baseline="0" noProof="0" dirty="0">
              <a:ln>
                <a:noFill/>
              </a:ln>
              <a:solidFill>
                <a:srgbClr val="00B0F0"/>
              </a:solidFill>
              <a:effectLst/>
              <a:uLnTx/>
              <a:uFillTx/>
              <a:latin typeface="Arial" pitchFamily="34" charset="0"/>
              <a:ea typeface="+mn-ea"/>
              <a:cs typeface="Arial" pitchFamily="34" charset="0"/>
            </a:rPr>
            <a:t>% decline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Arial" pitchFamily="34" charset="0"/>
              <a:ea typeface="+mn-ea"/>
              <a:cs typeface="Arial" pitchFamily="34" charset="0"/>
            </a:rPr>
            <a:t>between 2010 and 2020</a:t>
          </a:r>
          <a:endParaRPr kumimoji="0" lang="en-GB" sz="1400" b="1" i="0" u="none" strike="noStrike" kern="1200" cap="none" spc="0" normalizeH="0" baseline="0" noProof="0" dirty="0">
            <a:ln>
              <a:noFill/>
            </a:ln>
            <a:solidFill>
              <a:srgbClr val="00B0F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0.5245</cdr:x>
      <cdr:y>0.25396</cdr:y>
    </cdr:from>
    <cdr:to>
      <cdr:x>0.72981</cdr:x>
      <cdr:y>0.29263</cdr:y>
    </cdr:to>
    <cdr:sp macro="" textlink="">
      <cdr:nvSpPr>
        <cdr:cNvPr id="7" name="Right Brace 6"/>
        <cdr:cNvSpPr/>
      </cdr:nvSpPr>
      <cdr:spPr>
        <a:xfrm xmlns:a="http://schemas.openxmlformats.org/drawingml/2006/main" rot="16200000" flipV="1">
          <a:off x="4982152" y="-176766"/>
          <a:ext cx="91440" cy="1645920"/>
        </a:xfrm>
        <a:prstGeom xmlns:a="http://schemas.openxmlformats.org/drawingml/2006/main" prst="rightBrace">
          <a:avLst/>
        </a:prstGeom>
        <a:noFill xmlns:a="http://schemas.openxmlformats.org/drawingml/2006/main"/>
        <a:ln xmlns:a="http://schemas.openxmlformats.org/drawingml/2006/main" w="25400" cap="flat" cmpd="sng" algn="ctr">
          <a:solidFill>
            <a:srgbClr val="00B0F0"/>
          </a:solidFill>
          <a:prstDash val="solid"/>
        </a:ln>
        <a:effectLst xmlns:a="http://schemas.openxmlformats.org/drawingml/2006/main">
          <a:outerShdw sx="1000" sy="1000" rotWithShape="0">
            <a:srgbClr val="000000"/>
          </a:outerShdw>
        </a:effectLst>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7C80"/>
            </a:solidFill>
            <a:effectLst/>
            <a:uLnTx/>
            <a:uFillTx/>
            <a:latin typeface="Arial"/>
            <a:ea typeface="+mn-ea"/>
            <a:cs typeface="+mn-cs"/>
          </a:endParaRPr>
        </a:p>
      </cdr:txBody>
    </cdr:sp>
  </cdr:relSizeAnchor>
  <cdr:relSizeAnchor xmlns:cdr="http://schemas.openxmlformats.org/drawingml/2006/chartDrawing">
    <cdr:from>
      <cdr:x>0.59559</cdr:x>
      <cdr:y>0.58937</cdr:y>
    </cdr:from>
    <cdr:to>
      <cdr:x>0.84593</cdr:x>
      <cdr:y>0.8031</cdr:y>
    </cdr:to>
    <cdr:sp macro="" textlink="">
      <cdr:nvSpPr>
        <cdr:cNvPr id="8" name="TextBox 21">
          <a:extLst xmlns:a="http://schemas.openxmlformats.org/drawingml/2006/main">
            <a:ext uri="{FF2B5EF4-FFF2-40B4-BE49-F238E27FC236}">
              <a16:creationId xmlns:a16="http://schemas.microsoft.com/office/drawing/2014/main" id="{8EF2C6A4-30C4-486C-A0D8-53B4714C2164}"/>
            </a:ext>
          </a:extLst>
        </cdr:cNvPr>
        <cdr:cNvSpPr txBox="1"/>
      </cdr:nvSpPr>
      <cdr:spPr>
        <a:xfrm xmlns:a="http://schemas.openxmlformats.org/drawingml/2006/main">
          <a:off x="4774773" y="1393533"/>
          <a:ext cx="2006961" cy="505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1 500 000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 in 2020</a:t>
          </a:r>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0.45483</cdr:x>
      <cdr:y>0.32302</cdr:y>
    </cdr:from>
    <cdr:to>
      <cdr:x>0.8332</cdr:x>
      <cdr:y>0.58454</cdr:y>
    </cdr:to>
    <cdr:sp macro="" textlink="">
      <cdr:nvSpPr>
        <cdr:cNvPr id="3" name="TextBox 87">
          <a:extLst xmlns:a="http://schemas.openxmlformats.org/drawingml/2006/main">
            <a:ext uri="{FF2B5EF4-FFF2-40B4-BE49-F238E27FC236}">
              <a16:creationId xmlns:a16="http://schemas.microsoft.com/office/drawing/2014/main" id="{87374E73-0E91-478F-BD0E-53B7A51BC8D2}"/>
            </a:ext>
          </a:extLst>
        </cdr:cNvPr>
        <cdr:cNvSpPr txBox="1"/>
      </cdr:nvSpPr>
      <cdr:spPr>
        <a:xfrm xmlns:a="http://schemas.openxmlformats.org/drawingml/2006/main">
          <a:off x="1753450" y="1178482"/>
          <a:ext cx="1458681" cy="9541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a:pPr>
          <a:r>
            <a:rPr lang="en-US" sz="1400" b="1" dirty="0">
              <a:solidFill>
                <a:srgbClr val="E06C63"/>
              </a:solidFill>
              <a:latin typeface="Arial" panose="020B0604020202020204" pitchFamily="34" charset="0"/>
              <a:cs typeface="Arial" panose="020B0604020202020204" pitchFamily="34" charset="0"/>
            </a:rPr>
            <a:t>Proportion of regional </a:t>
          </a:r>
          <a:r>
            <a:rPr lang="en-US" sz="1400" b="1" u="sng" dirty="0">
              <a:solidFill>
                <a:srgbClr val="E06C63"/>
              </a:solidFill>
              <a:latin typeface="Arial" panose="020B0604020202020204" pitchFamily="34" charset="0"/>
              <a:cs typeface="Arial" panose="020B0604020202020204" pitchFamily="34" charset="0"/>
            </a:rPr>
            <a:t>PMTCT </a:t>
          </a:r>
          <a:r>
            <a:rPr lang="en-US" sz="1400" b="1" dirty="0">
              <a:solidFill>
                <a:srgbClr val="E06C63"/>
              </a:solidFill>
              <a:latin typeface="Arial" panose="020B0604020202020204" pitchFamily="34" charset="0"/>
              <a:cs typeface="Arial" panose="020B0604020202020204" pitchFamily="34" charset="0"/>
            </a:rPr>
            <a:t>gap by country</a:t>
          </a:r>
          <a:endParaRPr lang="en-GB" sz="1400" b="1" dirty="0">
            <a:solidFill>
              <a:srgbClr val="E06C63"/>
            </a:solidFill>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0.1614</cdr:x>
      <cdr:y>0.3372</cdr:y>
    </cdr:from>
    <cdr:to>
      <cdr:x>0.55781</cdr:x>
      <cdr:y>0.64105</cdr:y>
    </cdr:to>
    <cdr:sp macro="" textlink="">
      <cdr:nvSpPr>
        <cdr:cNvPr id="2" name="TextBox 67">
          <a:extLst xmlns:a="http://schemas.openxmlformats.org/drawingml/2006/main">
            <a:ext uri="{FF2B5EF4-FFF2-40B4-BE49-F238E27FC236}">
              <a16:creationId xmlns:a16="http://schemas.microsoft.com/office/drawing/2014/main" id="{68669716-DBA6-40A7-980C-15E8481241DA}"/>
            </a:ext>
          </a:extLst>
        </cdr:cNvPr>
        <cdr:cNvSpPr txBox="1"/>
      </cdr:nvSpPr>
      <cdr:spPr>
        <a:xfrm xmlns:a="http://schemas.openxmlformats.org/drawingml/2006/main">
          <a:off x="593940" y="1058843"/>
          <a:ext cx="1458698" cy="9541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a:pPr>
          <a:r>
            <a:rPr lang="en-US" sz="1400" b="1" dirty="0">
              <a:solidFill>
                <a:srgbClr val="E06C63"/>
              </a:solidFill>
              <a:latin typeface="Arial" panose="020B0604020202020204" pitchFamily="34" charset="0"/>
              <a:cs typeface="Arial" panose="020B0604020202020204" pitchFamily="34" charset="0"/>
            </a:rPr>
            <a:t>Proportion of regional </a:t>
          </a:r>
          <a:r>
            <a:rPr lang="en-US" sz="1400" b="1" u="sng" dirty="0">
              <a:solidFill>
                <a:srgbClr val="E06C63"/>
              </a:solidFill>
              <a:latin typeface="Arial" panose="020B0604020202020204" pitchFamily="34" charset="0"/>
              <a:cs typeface="Arial" panose="020B0604020202020204" pitchFamily="34" charset="0"/>
            </a:rPr>
            <a:t>child new infections </a:t>
          </a:r>
          <a:r>
            <a:rPr lang="en-US" sz="1400" b="1" dirty="0">
              <a:solidFill>
                <a:srgbClr val="E06C63"/>
              </a:solidFill>
              <a:latin typeface="Arial" panose="020B0604020202020204" pitchFamily="34" charset="0"/>
              <a:cs typeface="Arial" panose="020B0604020202020204" pitchFamily="34" charset="0"/>
            </a:rPr>
            <a:t>gap by country</a:t>
          </a:r>
          <a:endParaRPr lang="en-GB" sz="1400" b="1" dirty="0">
            <a:solidFill>
              <a:srgbClr val="E06C63"/>
            </a:solidFill>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0.56066</cdr:x>
      <cdr:y>0.85489</cdr:y>
    </cdr:from>
    <cdr:to>
      <cdr:x>0.99472</cdr:x>
      <cdr:y>0.99778</cdr:y>
    </cdr:to>
    <cdr:sp macro="" textlink="">
      <cdr:nvSpPr>
        <cdr:cNvPr id="2" name="TextBox 1">
          <a:extLst xmlns:a="http://schemas.openxmlformats.org/drawingml/2006/main">
            <a:ext uri="{FF2B5EF4-FFF2-40B4-BE49-F238E27FC236}">
              <a16:creationId xmlns:a16="http://schemas.microsoft.com/office/drawing/2014/main" id="{63B49211-3662-4690-92FD-0E78D301B775}"/>
            </a:ext>
          </a:extLst>
        </cdr:cNvPr>
        <cdr:cNvSpPr txBox="1"/>
      </cdr:nvSpPr>
      <cdr:spPr>
        <a:xfrm xmlns:a="http://schemas.openxmlformats.org/drawingml/2006/main">
          <a:off x="5934685" y="3662912"/>
          <a:ext cx="4594601" cy="612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*7 Pacific</a:t>
          </a:r>
          <a:r>
            <a:rPr lang="en-US" sz="1100" baseline="0" dirty="0"/>
            <a:t> Islands including </a:t>
          </a:r>
          <a:r>
            <a:rPr lang="en-US" sz="1100" dirty="0"/>
            <a:t>Marshall Islands, Federated States of Micronesia, Kiribati, Vanuatu, Tonga, Samoa, Palau</a:t>
          </a:r>
        </a:p>
        <a:p xmlns:a="http://schemas.openxmlformats.org/drawingml/2006/main">
          <a:r>
            <a:rPr lang="en-US" sz="1100" dirty="0"/>
            <a:t># Data shown for PNG is for Western Highlands only</a:t>
          </a:r>
        </a:p>
      </cdr:txBody>
    </cdr:sp>
  </cdr:relSizeAnchor>
</c:userShapes>
</file>

<file path=ppt/drawings/drawing2.xml><?xml version="1.0" encoding="utf-8"?>
<c:userShapes xmlns:c="http://schemas.openxmlformats.org/drawingml/2006/chart">
  <cdr:relSizeAnchor xmlns:cdr="http://schemas.openxmlformats.org/drawingml/2006/chartDrawing">
    <cdr:from>
      <cdr:x>0.52865</cdr:x>
      <cdr:y>0.11968</cdr:y>
    </cdr:from>
    <cdr:to>
      <cdr:x>0.73163</cdr:x>
      <cdr:y>0.39304</cdr:y>
    </cdr:to>
    <cdr:sp macro="" textlink="">
      <cdr:nvSpPr>
        <cdr:cNvPr id="4" name="TextBox 7"/>
        <cdr:cNvSpPr txBox="1"/>
      </cdr:nvSpPr>
      <cdr:spPr>
        <a:xfrm xmlns:a="http://schemas.openxmlformats.org/drawingml/2006/main">
          <a:off x="4906444" y="282986"/>
          <a:ext cx="1883849" cy="6463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21</a:t>
          </a:r>
          <a:r>
            <a:rPr kumimoji="0" lang="en-US" sz="12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 decline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between 2010 and 2020</a:t>
          </a:r>
          <a:endParaRPr kumimoji="0" lang="en-GB" sz="1400" b="1"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0.52522</cdr:x>
      <cdr:y>0.40969</cdr:y>
    </cdr:from>
    <cdr:to>
      <cdr:x>0.73036</cdr:x>
      <cdr:y>0.45489</cdr:y>
    </cdr:to>
    <cdr:sp macro="" textlink="">
      <cdr:nvSpPr>
        <cdr:cNvPr id="6" name="Right Brace 5"/>
        <cdr:cNvSpPr/>
      </cdr:nvSpPr>
      <cdr:spPr>
        <a:xfrm xmlns:a="http://schemas.openxmlformats.org/drawingml/2006/main" rot="16200000" flipV="1">
          <a:off x="5514835" y="112367"/>
          <a:ext cx="106872" cy="1819526"/>
        </a:xfrm>
        <a:prstGeom xmlns:a="http://schemas.openxmlformats.org/drawingml/2006/main" prst="rightBrace">
          <a:avLst/>
        </a:prstGeom>
        <a:noFill xmlns:a="http://schemas.openxmlformats.org/drawingml/2006/main"/>
        <a:ln xmlns:a="http://schemas.openxmlformats.org/drawingml/2006/main" w="25400" cap="flat" cmpd="sng" algn="ctr">
          <a:solidFill>
            <a:srgbClr val="FF5050"/>
          </a:solidFill>
          <a:prstDash val="solid"/>
        </a:ln>
        <a:effectLst xmlns:a="http://schemas.openxmlformats.org/drawingml/2006/main">
          <a:outerShdw sx="1000" sy="1000" rotWithShape="0">
            <a:srgbClr val="000000"/>
          </a:outerShdw>
        </a:effectLst>
      </cdr:spPr>
      <cdr:txBody>
        <a:bodyPr xmlns:a="http://schemas.openxmlformats.org/drawingml/2006/main"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7C80"/>
            </a:solidFill>
            <a:effectLst/>
            <a:uLnTx/>
            <a:uFillTx/>
            <a:latin typeface="Arial"/>
            <a:ea typeface="+mn-ea"/>
            <a:cs typeface="+mn-cs"/>
          </a:endParaRPr>
        </a:p>
      </cdr:txBody>
    </cdr:sp>
  </cdr:relSizeAnchor>
  <cdr:relSizeAnchor xmlns:cdr="http://schemas.openxmlformats.org/drawingml/2006/chartDrawing">
    <cdr:from>
      <cdr:x>0.63265</cdr:x>
      <cdr:y>0.59881</cdr:y>
    </cdr:from>
    <cdr:to>
      <cdr:x>0.84824</cdr:x>
      <cdr:y>0.8201</cdr:y>
    </cdr:to>
    <cdr:sp macro="" textlink="">
      <cdr:nvSpPr>
        <cdr:cNvPr id="9" name="TextBox 21">
          <a:extLst xmlns:a="http://schemas.openxmlformats.org/drawingml/2006/main">
            <a:ext uri="{FF2B5EF4-FFF2-40B4-BE49-F238E27FC236}">
              <a16:creationId xmlns:a16="http://schemas.microsoft.com/office/drawing/2014/main" id="{6865AF00-6E99-435C-9D0E-17FAADFF525A}"/>
            </a:ext>
          </a:extLst>
        </cdr:cNvPr>
        <cdr:cNvSpPr txBox="1"/>
      </cdr:nvSpPr>
      <cdr:spPr>
        <a:xfrm xmlns:a="http://schemas.openxmlformats.org/drawingml/2006/main">
          <a:off x="5871673" y="1415851"/>
          <a:ext cx="2000868"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999"/>
              </a:solidFill>
              <a:effectLst/>
              <a:uLnTx/>
              <a:uFillTx/>
              <a:latin typeface="Arial" pitchFamily="34" charset="0"/>
              <a:ea typeface="+mn-ea"/>
              <a:cs typeface="Arial" pitchFamily="34" charset="0"/>
            </a:rPr>
            <a:t>240 000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 in 2020</a:t>
          </a:r>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0.89798</cdr:x>
      <cdr:y>0.36758</cdr:y>
    </cdr:from>
    <cdr:to>
      <cdr:x>0.98123</cdr:x>
      <cdr:y>0.40955</cdr:y>
    </cdr:to>
    <cdr:sp macro="" textlink="">
      <cdr:nvSpPr>
        <cdr:cNvPr id="5" name="Right Brace 4"/>
        <cdr:cNvSpPr/>
      </cdr:nvSpPr>
      <cdr:spPr>
        <a:xfrm xmlns:a="http://schemas.openxmlformats.org/drawingml/2006/main" rot="3420000">
          <a:off x="7100199" y="1546360"/>
          <a:ext cx="201483" cy="638012"/>
        </a:xfrm>
        <a:prstGeom xmlns:a="http://schemas.openxmlformats.org/drawingml/2006/main" prst="rightBrace">
          <a:avLst/>
        </a:prstGeom>
        <a:ln xmlns:a="http://schemas.openxmlformats.org/drawingml/2006/main">
          <a:solidFill>
            <a:srgbClr val="63CDF6"/>
          </a:solidFill>
        </a:ln>
        <a:effectLst xmlns:a="http://schemas.openxmlformats.org/drawingml/2006/main">
          <a:outerShdw sx="1000" sy="1000" rotWithShape="0">
            <a:srgbClr val="000000"/>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0.19817</cdr:x>
      <cdr:y>0.63773</cdr:y>
    </cdr:from>
    <cdr:to>
      <cdr:x>0.30469</cdr:x>
      <cdr:y>0.7759</cdr:y>
    </cdr:to>
    <cdr:sp macro="" textlink="">
      <cdr:nvSpPr>
        <cdr:cNvPr id="3" name="TextBox 1">
          <a:extLst xmlns:a="http://schemas.openxmlformats.org/drawingml/2006/main">
            <a:ext uri="{FF2B5EF4-FFF2-40B4-BE49-F238E27FC236}">
              <a16:creationId xmlns:a16="http://schemas.microsoft.com/office/drawing/2014/main" id="{E3226578-A270-47AC-89B7-5E75BDC82C6B}"/>
            </a:ext>
          </a:extLst>
        </cdr:cNvPr>
        <cdr:cNvSpPr txBox="1"/>
      </cdr:nvSpPr>
      <cdr:spPr>
        <a:xfrm xmlns:a="http://schemas.openxmlformats.org/drawingml/2006/main">
          <a:off x="1305213" y="2550097"/>
          <a:ext cx="701576" cy="55252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4.4 </a:t>
          </a:r>
          <a:r>
            <a:rPr kumimoji="0" lang="en-US" sz="12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million</a:t>
          </a:r>
        </a:p>
      </cdr:txBody>
    </cdr:sp>
  </cdr:relSizeAnchor>
  <cdr:relSizeAnchor xmlns:cdr="http://schemas.openxmlformats.org/drawingml/2006/chartDrawing">
    <cdr:from>
      <cdr:x>0.48978</cdr:x>
      <cdr:y>0.63773</cdr:y>
    </cdr:from>
    <cdr:to>
      <cdr:x>0.5963</cdr:x>
      <cdr:y>0.74028</cdr:y>
    </cdr:to>
    <cdr:sp macro="" textlink="">
      <cdr:nvSpPr>
        <cdr:cNvPr id="5" name="TextBox 1">
          <a:extLst xmlns:a="http://schemas.openxmlformats.org/drawingml/2006/main">
            <a:ext uri="{FF2B5EF4-FFF2-40B4-BE49-F238E27FC236}">
              <a16:creationId xmlns:a16="http://schemas.microsoft.com/office/drawing/2014/main" id="{331834AA-D9F4-4002-A07F-75D04B1A746F}"/>
            </a:ext>
          </a:extLst>
        </cdr:cNvPr>
        <cdr:cNvSpPr txBox="1"/>
      </cdr:nvSpPr>
      <cdr:spPr>
        <a:xfrm xmlns:a="http://schemas.openxmlformats.org/drawingml/2006/main">
          <a:off x="3225854" y="2550097"/>
          <a:ext cx="701576" cy="41006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3.7 </a:t>
          </a:r>
          <a:r>
            <a:rPr kumimoji="0" lang="en-US" sz="12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million</a:t>
          </a:r>
        </a:p>
      </cdr:txBody>
    </cdr:sp>
  </cdr:relSizeAnchor>
  <cdr:relSizeAnchor xmlns:cdr="http://schemas.openxmlformats.org/drawingml/2006/chartDrawing">
    <cdr:from>
      <cdr:x>0.78388</cdr:x>
      <cdr:y>0.63773</cdr:y>
    </cdr:from>
    <cdr:to>
      <cdr:x>0.8904</cdr:x>
      <cdr:y>0.74028</cdr:y>
    </cdr:to>
    <cdr:sp macro="" textlink="">
      <cdr:nvSpPr>
        <cdr:cNvPr id="7" name="TextBox 1">
          <a:extLst xmlns:a="http://schemas.openxmlformats.org/drawingml/2006/main">
            <a:ext uri="{FF2B5EF4-FFF2-40B4-BE49-F238E27FC236}">
              <a16:creationId xmlns:a16="http://schemas.microsoft.com/office/drawing/2014/main" id="{0511BA5E-13C6-4D54-9C0F-0767A7A4DCC7}"/>
            </a:ext>
          </a:extLst>
        </cdr:cNvPr>
        <cdr:cNvSpPr txBox="1"/>
      </cdr:nvSpPr>
      <cdr:spPr>
        <a:xfrm xmlns:a="http://schemas.openxmlformats.org/drawingml/2006/main">
          <a:off x="5162894" y="2550097"/>
          <a:ext cx="701576" cy="41006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marL="0" marR="0" lvl="0" indent="0" algn="ctr" defTabSz="914309"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3.5 </a:t>
          </a:r>
          <a:r>
            <a:rPr kumimoji="0" lang="en-US" sz="1200" b="1" i="0" u="none" strike="noStrike" kern="0" cap="none" spc="0" normalizeH="0" baseline="0" noProof="0" dirty="0">
              <a:ln>
                <a:noFill/>
              </a:ln>
              <a:solidFill>
                <a:prstClr val="white"/>
              </a:solidFill>
              <a:effectLst/>
              <a:uLnTx/>
              <a:uFillTx/>
              <a:latin typeface="Arial Nova" panose="020B0504020202020204" pitchFamily="34" charset="0"/>
              <a:ea typeface="+mn-ea"/>
              <a:cs typeface="Arial" panose="020B0604020202020204" pitchFamily="34" charset="0"/>
            </a:rPr>
            <a:t>million</a:t>
          </a:r>
        </a:p>
      </cdr:txBody>
    </cdr:sp>
  </cdr:relSizeAnchor>
  <cdr:relSizeAnchor xmlns:cdr="http://schemas.openxmlformats.org/drawingml/2006/chartDrawing">
    <cdr:from>
      <cdr:x>0.16848</cdr:x>
      <cdr:y>0.26979</cdr:y>
    </cdr:from>
    <cdr:to>
      <cdr:x>0.32872</cdr:x>
      <cdr:y>0.33835</cdr:y>
    </cdr:to>
    <cdr:sp macro="" textlink="">
      <cdr:nvSpPr>
        <cdr:cNvPr id="8" name="TextBox 1">
          <a:extLst xmlns:a="http://schemas.openxmlformats.org/drawingml/2006/main">
            <a:ext uri="{FF2B5EF4-FFF2-40B4-BE49-F238E27FC236}">
              <a16:creationId xmlns:a16="http://schemas.microsoft.com/office/drawing/2014/main" id="{26E10167-5C5B-45A0-927C-AF762A1675EB}"/>
            </a:ext>
          </a:extLst>
        </cdr:cNvPr>
        <cdr:cNvSpPr txBox="1"/>
      </cdr:nvSpPr>
      <cdr:spPr>
        <a:xfrm xmlns:a="http://schemas.openxmlformats.org/drawingml/2006/main">
          <a:off x="996273" y="919689"/>
          <a:ext cx="947528" cy="23371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marL="0" marR="0" lvl="0" indent="0" algn="ctr" defTabSz="914309"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0.79</a:t>
          </a:r>
          <a:r>
            <a:rPr kumimoji="0" lang="en-US" sz="11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 </a:t>
          </a:r>
          <a:r>
            <a:rPr kumimoji="0" lang="en-US" sz="10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million</a:t>
          </a:r>
        </a:p>
      </cdr:txBody>
    </cdr:sp>
  </cdr:relSizeAnchor>
  <cdr:relSizeAnchor xmlns:cdr="http://schemas.openxmlformats.org/drawingml/2006/chartDrawing">
    <cdr:from>
      <cdr:x>0.46311</cdr:x>
      <cdr:y>0.32143</cdr:y>
    </cdr:from>
    <cdr:to>
      <cdr:x>0.62336</cdr:x>
      <cdr:y>0.38999</cdr:y>
    </cdr:to>
    <cdr:sp macro="" textlink="">
      <cdr:nvSpPr>
        <cdr:cNvPr id="9" name="TextBox 1">
          <a:extLst xmlns:a="http://schemas.openxmlformats.org/drawingml/2006/main">
            <a:ext uri="{FF2B5EF4-FFF2-40B4-BE49-F238E27FC236}">
              <a16:creationId xmlns:a16="http://schemas.microsoft.com/office/drawing/2014/main" id="{0F0A4911-EDF9-40CE-8576-CCAF29C4A210}"/>
            </a:ext>
          </a:extLst>
        </cdr:cNvPr>
        <cdr:cNvSpPr txBox="1"/>
      </cdr:nvSpPr>
      <cdr:spPr>
        <a:xfrm xmlns:a="http://schemas.openxmlformats.org/drawingml/2006/main">
          <a:off x="2738459" y="1095738"/>
          <a:ext cx="947586" cy="23371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marL="0" marR="0" lvl="0" indent="0" algn="ctr" defTabSz="914309"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0.99</a:t>
          </a:r>
          <a:r>
            <a:rPr kumimoji="0" lang="en-US" sz="11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 </a:t>
          </a:r>
          <a:r>
            <a:rPr kumimoji="0" lang="en-US" sz="10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million</a:t>
          </a:r>
        </a:p>
      </cdr:txBody>
    </cdr:sp>
  </cdr:relSizeAnchor>
  <cdr:relSizeAnchor xmlns:cdr="http://schemas.openxmlformats.org/drawingml/2006/chartDrawing">
    <cdr:from>
      <cdr:x>0.75257</cdr:x>
      <cdr:y>0.36189</cdr:y>
    </cdr:from>
    <cdr:to>
      <cdr:x>0.91281</cdr:x>
      <cdr:y>0.43046</cdr:y>
    </cdr:to>
    <cdr:sp macro="" textlink="">
      <cdr:nvSpPr>
        <cdr:cNvPr id="11" name="TextBox 1">
          <a:extLst xmlns:a="http://schemas.openxmlformats.org/drawingml/2006/main">
            <a:ext uri="{FF2B5EF4-FFF2-40B4-BE49-F238E27FC236}">
              <a16:creationId xmlns:a16="http://schemas.microsoft.com/office/drawing/2014/main" id="{293A9519-EE89-45A4-9E1E-8F7F6991D96B}"/>
            </a:ext>
          </a:extLst>
        </cdr:cNvPr>
        <cdr:cNvSpPr txBox="1"/>
      </cdr:nvSpPr>
      <cdr:spPr>
        <a:xfrm xmlns:a="http://schemas.openxmlformats.org/drawingml/2006/main">
          <a:off x="4450080" y="1233671"/>
          <a:ext cx="947527" cy="23375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marL="0" marR="0" lvl="0" indent="0" algn="ctr" defTabSz="914309"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0.69 </a:t>
          </a:r>
          <a:r>
            <a:rPr kumimoji="0" lang="en-US" sz="10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cs typeface="Arial" panose="020B0604020202020204" pitchFamily="34" charset="0"/>
            </a:rPr>
            <a:t>million</a:t>
          </a:r>
        </a:p>
      </cdr:txBody>
    </cdr:sp>
  </cdr:relSizeAnchor>
</c:userShapes>
</file>

<file path=ppt/drawings/drawing5.xml><?xml version="1.0" encoding="utf-8"?>
<c:userShapes xmlns:c="http://schemas.openxmlformats.org/drawingml/2006/chart">
  <cdr:relSizeAnchor xmlns:cdr="http://schemas.openxmlformats.org/drawingml/2006/chartDrawing">
    <cdr:from>
      <cdr:x>0.13305</cdr:x>
      <cdr:y>0.85444</cdr:y>
    </cdr:from>
    <cdr:to>
      <cdr:x>0.38394</cdr:x>
      <cdr:y>0.9399</cdr:y>
    </cdr:to>
    <cdr:sp macro="" textlink="">
      <cdr:nvSpPr>
        <cdr:cNvPr id="3" name="TextBox 5">
          <a:extLst xmlns:a="http://schemas.openxmlformats.org/drawingml/2006/main">
            <a:ext uri="{FF2B5EF4-FFF2-40B4-BE49-F238E27FC236}">
              <a16:creationId xmlns:a16="http://schemas.microsoft.com/office/drawing/2014/main" id="{6AB43F24-B063-4444-97C4-EA7561A462A9}"/>
            </a:ext>
          </a:extLst>
        </cdr:cNvPr>
        <cdr:cNvSpPr txBox="1"/>
      </cdr:nvSpPr>
      <cdr:spPr>
        <a:xfrm xmlns:a="http://schemas.openxmlformats.org/drawingml/2006/main">
          <a:off x="1446181" y="3916078"/>
          <a:ext cx="2726993" cy="391679"/>
        </a:xfrm>
        <a:prstGeom xmlns:a="http://schemas.openxmlformats.org/drawingml/2006/main" prst="rect">
          <a:avLst/>
        </a:prstGeom>
        <a:noFill xmlns:a="http://schemas.openxmlformats.org/drawingml/2006/main"/>
      </cdr:spPr>
      <cdr:txBody>
        <a:bodyPr xmlns:a="http://schemas.openxmlformats.org/drawingml/2006/main" wrap="none" lIns="108322" tIns="54157" rIns="108322" bIns="54157" rtlCol="0">
          <a:spAutoFit/>
        </a:bodyPr>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a:defRPr/>
          </a:pPr>
          <a:r>
            <a:rPr lang="en-US" sz="1700" b="1" dirty="0">
              <a:solidFill>
                <a:prstClr val="black"/>
              </a:solidFill>
              <a:latin typeface="Arial" pitchFamily="34" charset="0"/>
              <a:cs typeface="Arial" pitchFamily="34" charset="0"/>
            </a:rPr>
            <a:t>ART coverage (%)</a:t>
          </a:r>
          <a:endParaRPr lang="en-GB" sz="1700" b="1" dirty="0">
            <a:solidFill>
              <a:prstClr val="black"/>
            </a:solidFill>
            <a:latin typeface="Arial" pitchFamily="34" charset="0"/>
            <a:cs typeface="Arial" pitchFamily="34" charset="0"/>
          </a:endParaRPr>
        </a:p>
      </cdr:txBody>
    </cdr:sp>
  </cdr:relSizeAnchor>
  <cdr:relSizeAnchor xmlns:cdr="http://schemas.openxmlformats.org/drawingml/2006/chartDrawing">
    <cdr:from>
      <cdr:x>0.54406</cdr:x>
      <cdr:y>0.92616</cdr:y>
    </cdr:from>
    <cdr:to>
      <cdr:x>0.69035</cdr:x>
      <cdr:y>1</cdr:y>
    </cdr:to>
    <cdr:grpSp>
      <cdr:nvGrpSpPr>
        <cdr:cNvPr id="7" name="Group 6">
          <a:extLst xmlns:a="http://schemas.openxmlformats.org/drawingml/2006/main">
            <a:ext uri="{FF2B5EF4-FFF2-40B4-BE49-F238E27FC236}">
              <a16:creationId xmlns:a16="http://schemas.microsoft.com/office/drawing/2014/main" id="{4046BCEA-0456-49B4-BF15-730319F8CFA5}"/>
            </a:ext>
          </a:extLst>
        </cdr:cNvPr>
        <cdr:cNvGrpSpPr/>
      </cdr:nvGrpSpPr>
      <cdr:grpSpPr>
        <a:xfrm xmlns:a="http://schemas.openxmlformats.org/drawingml/2006/main">
          <a:off x="5913538" y="4244762"/>
          <a:ext cx="1590067" cy="338422"/>
          <a:chOff x="1739279" y="6034215"/>
          <a:chExt cx="912425" cy="320497"/>
        </a:xfrm>
      </cdr:grpSpPr>
      <cdr:sp macro="" textlink="">
        <cdr:nvSpPr>
          <cdr:cNvPr id="8" name="TextBox 5">
            <a:extLst xmlns:a="http://schemas.openxmlformats.org/drawingml/2006/main">
              <a:ext uri="{FF2B5EF4-FFF2-40B4-BE49-F238E27FC236}">
                <a16:creationId xmlns:a16="http://schemas.microsoft.com/office/drawing/2014/main" id="{6CF6B5E4-4383-463A-B5FF-A4ACDB5B4904}"/>
              </a:ext>
            </a:extLst>
          </cdr:cNvPr>
          <cdr:cNvSpPr txBox="1"/>
        </cdr:nvSpPr>
        <cdr:spPr>
          <a:xfrm xmlns:a="http://schemas.openxmlformats.org/drawingml/2006/main">
            <a:off x="1784174" y="6034215"/>
            <a:ext cx="867530" cy="32049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086633" rtl="0" eaLnBrk="1" latinLnBrk="0" hangingPunct="1">
              <a:defRPr sz="2100" kern="1200">
                <a:solidFill>
                  <a:schemeClr val="tx1"/>
                </a:solidFill>
                <a:latin typeface="+mn-lt"/>
                <a:ea typeface="+mn-ea"/>
                <a:cs typeface="+mn-cs"/>
              </a:defRPr>
            </a:lvl1pPr>
            <a:lvl2pPr marL="543315" algn="l" defTabSz="1086633" rtl="0" eaLnBrk="1" latinLnBrk="0" hangingPunct="1">
              <a:defRPr sz="2100" kern="1200">
                <a:solidFill>
                  <a:schemeClr val="tx1"/>
                </a:solidFill>
                <a:latin typeface="+mn-lt"/>
                <a:ea typeface="+mn-ea"/>
                <a:cs typeface="+mn-cs"/>
              </a:defRPr>
            </a:lvl2pPr>
            <a:lvl3pPr marL="1086633" algn="l" defTabSz="1086633" rtl="0" eaLnBrk="1" latinLnBrk="0" hangingPunct="1">
              <a:defRPr sz="2100" kern="1200">
                <a:solidFill>
                  <a:schemeClr val="tx1"/>
                </a:solidFill>
                <a:latin typeface="+mn-lt"/>
                <a:ea typeface="+mn-ea"/>
                <a:cs typeface="+mn-cs"/>
              </a:defRPr>
            </a:lvl3pPr>
            <a:lvl4pPr marL="1629933" algn="l" defTabSz="1086633" rtl="0" eaLnBrk="1" latinLnBrk="0" hangingPunct="1">
              <a:defRPr sz="2100" kern="1200">
                <a:solidFill>
                  <a:schemeClr val="tx1"/>
                </a:solidFill>
                <a:latin typeface="+mn-lt"/>
                <a:ea typeface="+mn-ea"/>
                <a:cs typeface="+mn-cs"/>
              </a:defRPr>
            </a:lvl4pPr>
            <a:lvl5pPr marL="2173243" algn="l" defTabSz="1086633" rtl="0" eaLnBrk="1" latinLnBrk="0" hangingPunct="1">
              <a:defRPr sz="2100" kern="1200">
                <a:solidFill>
                  <a:schemeClr val="tx1"/>
                </a:solidFill>
                <a:latin typeface="+mn-lt"/>
                <a:ea typeface="+mn-ea"/>
                <a:cs typeface="+mn-cs"/>
              </a:defRPr>
            </a:lvl5pPr>
            <a:lvl6pPr marL="2716551" algn="l" defTabSz="1086633" rtl="0" eaLnBrk="1" latinLnBrk="0" hangingPunct="1">
              <a:defRPr sz="2100" kern="1200">
                <a:solidFill>
                  <a:schemeClr val="tx1"/>
                </a:solidFill>
                <a:latin typeface="+mn-lt"/>
                <a:ea typeface="+mn-ea"/>
                <a:cs typeface="+mn-cs"/>
              </a:defRPr>
            </a:lvl6pPr>
            <a:lvl7pPr marL="3259870" algn="l" defTabSz="1086633" rtl="0" eaLnBrk="1" latinLnBrk="0" hangingPunct="1">
              <a:defRPr sz="2100" kern="1200">
                <a:solidFill>
                  <a:schemeClr val="tx1"/>
                </a:solidFill>
                <a:latin typeface="+mn-lt"/>
                <a:ea typeface="+mn-ea"/>
                <a:cs typeface="+mn-cs"/>
              </a:defRPr>
            </a:lvl7pPr>
            <a:lvl8pPr marL="3803172" algn="l" defTabSz="1086633" rtl="0" eaLnBrk="1" latinLnBrk="0" hangingPunct="1">
              <a:defRPr sz="2100" kern="1200">
                <a:solidFill>
                  <a:schemeClr val="tx1"/>
                </a:solidFill>
                <a:latin typeface="+mn-lt"/>
                <a:ea typeface="+mn-ea"/>
                <a:cs typeface="+mn-cs"/>
              </a:defRPr>
            </a:lvl8pPr>
            <a:lvl9pPr marL="4346490" algn="l" defTabSz="1086633" rtl="0" eaLnBrk="1" latinLnBrk="0" hangingPunct="1">
              <a:defRPr sz="2100" kern="1200">
                <a:solidFill>
                  <a:schemeClr val="tx1"/>
                </a:solidFill>
                <a:latin typeface="+mn-lt"/>
                <a:ea typeface="+mn-ea"/>
                <a:cs typeface="+mn-cs"/>
              </a:defRPr>
            </a:lvl9pPr>
          </a:lstStyle>
          <a:p xmlns:a="http://schemas.openxmlformats.org/drawingml/2006/main">
            <a:pPr>
              <a:defRPr/>
            </a:pPr>
            <a:r>
              <a:rPr lang="en-US" sz="1600" dirty="0">
                <a:solidFill>
                  <a:prstClr val="black"/>
                </a:solidFill>
                <a:latin typeface="Arial" pitchFamily="34" charset="0"/>
                <a:cs typeface="Arial" pitchFamily="34" charset="0"/>
              </a:rPr>
              <a:t>Treatment gap</a:t>
            </a:r>
            <a:endParaRPr lang="en-GB" sz="1600" dirty="0">
              <a:solidFill>
                <a:prstClr val="black"/>
              </a:solidFill>
              <a:latin typeface="Arial" pitchFamily="34" charset="0"/>
              <a:cs typeface="Arial" pitchFamily="34" charset="0"/>
            </a:endParaRPr>
          </a:p>
        </cdr:txBody>
      </cdr:sp>
      <cdr:sp macro="" textlink="">
        <cdr:nvSpPr>
          <cdr:cNvPr id="9" name="Rectangle 8">
            <a:extLst xmlns:a="http://schemas.openxmlformats.org/drawingml/2006/main">
              <a:ext uri="{FF2B5EF4-FFF2-40B4-BE49-F238E27FC236}">
                <a16:creationId xmlns:a16="http://schemas.microsoft.com/office/drawing/2014/main" id="{1DD45EF0-52B0-497F-B037-DAE2D172790F}"/>
              </a:ext>
            </a:extLst>
          </cdr:cNvPr>
          <cdr:cNvSpPr/>
        </cdr:nvSpPr>
        <cdr:spPr>
          <a:xfrm xmlns:a="http://schemas.openxmlformats.org/drawingml/2006/main">
            <a:off x="1739279" y="6143033"/>
            <a:ext cx="67509" cy="89979"/>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1086633" rtl="0" eaLnBrk="1" latinLnBrk="0" hangingPunct="1">
              <a:defRPr sz="2100" kern="1200">
                <a:solidFill>
                  <a:schemeClr val="lt1"/>
                </a:solidFill>
                <a:latin typeface="+mn-lt"/>
                <a:ea typeface="+mn-ea"/>
                <a:cs typeface="+mn-cs"/>
              </a:defRPr>
            </a:lvl1pPr>
            <a:lvl2pPr marL="543315" algn="l" defTabSz="1086633" rtl="0" eaLnBrk="1" latinLnBrk="0" hangingPunct="1">
              <a:defRPr sz="2100" kern="1200">
                <a:solidFill>
                  <a:schemeClr val="lt1"/>
                </a:solidFill>
                <a:latin typeface="+mn-lt"/>
                <a:ea typeface="+mn-ea"/>
                <a:cs typeface="+mn-cs"/>
              </a:defRPr>
            </a:lvl2pPr>
            <a:lvl3pPr marL="1086633" algn="l" defTabSz="1086633" rtl="0" eaLnBrk="1" latinLnBrk="0" hangingPunct="1">
              <a:defRPr sz="2100" kern="1200">
                <a:solidFill>
                  <a:schemeClr val="lt1"/>
                </a:solidFill>
                <a:latin typeface="+mn-lt"/>
                <a:ea typeface="+mn-ea"/>
                <a:cs typeface="+mn-cs"/>
              </a:defRPr>
            </a:lvl3pPr>
            <a:lvl4pPr marL="1629933" algn="l" defTabSz="1086633" rtl="0" eaLnBrk="1" latinLnBrk="0" hangingPunct="1">
              <a:defRPr sz="2100" kern="1200">
                <a:solidFill>
                  <a:schemeClr val="lt1"/>
                </a:solidFill>
                <a:latin typeface="+mn-lt"/>
                <a:ea typeface="+mn-ea"/>
                <a:cs typeface="+mn-cs"/>
              </a:defRPr>
            </a:lvl4pPr>
            <a:lvl5pPr marL="2173243" algn="l" defTabSz="1086633" rtl="0" eaLnBrk="1" latinLnBrk="0" hangingPunct="1">
              <a:defRPr sz="2100" kern="1200">
                <a:solidFill>
                  <a:schemeClr val="lt1"/>
                </a:solidFill>
                <a:latin typeface="+mn-lt"/>
                <a:ea typeface="+mn-ea"/>
                <a:cs typeface="+mn-cs"/>
              </a:defRPr>
            </a:lvl5pPr>
            <a:lvl6pPr marL="2716551" algn="l" defTabSz="1086633" rtl="0" eaLnBrk="1" latinLnBrk="0" hangingPunct="1">
              <a:defRPr sz="2100" kern="1200">
                <a:solidFill>
                  <a:schemeClr val="lt1"/>
                </a:solidFill>
                <a:latin typeface="+mn-lt"/>
                <a:ea typeface="+mn-ea"/>
                <a:cs typeface="+mn-cs"/>
              </a:defRPr>
            </a:lvl6pPr>
            <a:lvl7pPr marL="3259870" algn="l" defTabSz="1086633" rtl="0" eaLnBrk="1" latinLnBrk="0" hangingPunct="1">
              <a:defRPr sz="2100" kern="1200">
                <a:solidFill>
                  <a:schemeClr val="lt1"/>
                </a:solidFill>
                <a:latin typeface="+mn-lt"/>
                <a:ea typeface="+mn-ea"/>
                <a:cs typeface="+mn-cs"/>
              </a:defRPr>
            </a:lvl7pPr>
            <a:lvl8pPr marL="3803172" algn="l" defTabSz="1086633" rtl="0" eaLnBrk="1" latinLnBrk="0" hangingPunct="1">
              <a:defRPr sz="2100" kern="1200">
                <a:solidFill>
                  <a:schemeClr val="lt1"/>
                </a:solidFill>
                <a:latin typeface="+mn-lt"/>
                <a:ea typeface="+mn-ea"/>
                <a:cs typeface="+mn-cs"/>
              </a:defRPr>
            </a:lvl8pPr>
            <a:lvl9pPr marL="4346490" algn="l" defTabSz="1086633" rtl="0" eaLnBrk="1" latinLnBrk="0" hangingPunct="1">
              <a:defRPr sz="2100" kern="1200">
                <a:solidFill>
                  <a:schemeClr val="lt1"/>
                </a:solidFill>
                <a:latin typeface="+mn-lt"/>
                <a:ea typeface="+mn-ea"/>
                <a:cs typeface="+mn-cs"/>
              </a:defRPr>
            </a:lvl9pPr>
          </a:lstStyle>
          <a:p xmlns:a="http://schemas.openxmlformats.org/drawingml/2006/main">
            <a:pPr algn="ctr">
              <a:defRPr/>
            </a:pPr>
            <a:endParaRPr lang="en-GB">
              <a:solidFill>
                <a:prstClr val="white"/>
              </a:solidFill>
              <a:latin typeface="Arial"/>
            </a:endParaRPr>
          </a:p>
        </cdr:txBody>
      </cdr:sp>
    </cdr:grpSp>
  </cdr:relSizeAnchor>
</c:userShapes>
</file>

<file path=ppt/drawings/drawing6.xml><?xml version="1.0" encoding="utf-8"?>
<c:userShapes xmlns:c="http://schemas.openxmlformats.org/drawingml/2006/chart">
  <cdr:relSizeAnchor xmlns:cdr="http://schemas.openxmlformats.org/drawingml/2006/chartDrawing">
    <cdr:from>
      <cdr:x>0.0517</cdr:x>
      <cdr:y>0.09412</cdr:y>
    </cdr:from>
    <cdr:to>
      <cdr:x>0.99378</cdr:x>
      <cdr:y>0.09412</cdr:y>
    </cdr:to>
    <cdr:cxnSp macro="">
      <cdr:nvCxnSpPr>
        <cdr:cNvPr id="3" name="Straight Connector 2">
          <a:extLst xmlns:a="http://schemas.openxmlformats.org/drawingml/2006/main">
            <a:ext uri="{FF2B5EF4-FFF2-40B4-BE49-F238E27FC236}">
              <a16:creationId xmlns:a16="http://schemas.microsoft.com/office/drawing/2014/main" id="{6A24F76B-15E8-43EB-938F-4027B71BD4DA}"/>
            </a:ext>
          </a:extLst>
        </cdr:cNvPr>
        <cdr:cNvCxnSpPr/>
      </cdr:nvCxnSpPr>
      <cdr:spPr>
        <a:xfrm xmlns:a="http://schemas.openxmlformats.org/drawingml/2006/main">
          <a:off x="506755" y="377341"/>
          <a:ext cx="9233308" cy="0"/>
        </a:xfrm>
        <a:prstGeom xmlns:a="http://schemas.openxmlformats.org/drawingml/2006/main" prst="line">
          <a:avLst/>
        </a:prstGeom>
        <a:ln xmlns:a="http://schemas.openxmlformats.org/drawingml/2006/main" w="19050">
          <a:solidFill>
            <a:srgbClr val="FF5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0.01174</cdr:x>
      <cdr:y>0.13333</cdr:y>
    </cdr:from>
    <cdr:to>
      <cdr:x>0.06931</cdr:x>
      <cdr:y>0.61357</cdr:y>
    </cdr:to>
    <cdr:sp macro="" textlink="">
      <cdr:nvSpPr>
        <cdr:cNvPr id="2" name="TextBox 1"/>
        <cdr:cNvSpPr txBox="1"/>
      </cdr:nvSpPr>
      <cdr:spPr>
        <a:xfrm xmlns:a="http://schemas.openxmlformats.org/drawingml/2006/main" rot="16200000">
          <a:off x="-742711" y="1404154"/>
          <a:ext cx="2074859" cy="418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latin typeface="Arial" panose="020B0604020202020204" pitchFamily="34" charset="0"/>
              <a:cs typeface="Arial" panose="020B0604020202020204" pitchFamily="34" charset="0"/>
            </a:rPr>
            <a:t>ART coverage (%)</a:t>
          </a:r>
          <a:endParaRPr lang="en-GB" sz="1400" b="1" dirty="0">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0.35917</cdr:x>
      <cdr:y>0.54247</cdr:y>
    </cdr:from>
    <cdr:to>
      <cdr:x>0.49957</cdr:x>
      <cdr:y>0.70273</cdr:y>
    </cdr:to>
    <cdr:sp macro="" textlink="">
      <cdr:nvSpPr>
        <cdr:cNvPr id="2" name="TextBox 1">
          <a:extLst xmlns:a="http://schemas.openxmlformats.org/drawingml/2006/main">
            <a:ext uri="{FF2B5EF4-FFF2-40B4-BE49-F238E27FC236}">
              <a16:creationId xmlns:a16="http://schemas.microsoft.com/office/drawing/2014/main" id="{532FF017-2998-45E4-B0EC-0E27FA95FD8A}"/>
            </a:ext>
          </a:extLst>
        </cdr:cNvPr>
        <cdr:cNvSpPr txBox="1"/>
      </cdr:nvSpPr>
      <cdr:spPr>
        <a:xfrm xmlns:a="http://schemas.openxmlformats.org/drawingml/2006/main">
          <a:off x="3144453" y="1839459"/>
          <a:ext cx="1229170" cy="5434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a:latin typeface="Arial" panose="020B0604020202020204" pitchFamily="34" charset="0"/>
              <a:cs typeface="Arial" panose="020B0604020202020204" pitchFamily="34" charset="0"/>
            </a:rPr>
            <a:t> Estimate 2010:</a:t>
          </a:r>
        </a:p>
        <a:p xmlns:a="http://schemas.openxmlformats.org/drawingml/2006/main">
          <a:pPr algn="ctr"/>
          <a:r>
            <a:rPr lang="en-US" sz="1100" b="1">
              <a:latin typeface="Arial" panose="020B0604020202020204" pitchFamily="34" charset="0"/>
              <a:cs typeface="Arial" panose="020B0604020202020204" pitchFamily="34" charset="0"/>
            </a:rPr>
            <a:t>19 000</a:t>
          </a:r>
        </a:p>
      </cdr:txBody>
    </cdr:sp>
  </cdr:relSizeAnchor>
  <cdr:relSizeAnchor xmlns:cdr="http://schemas.openxmlformats.org/drawingml/2006/chartDrawing">
    <cdr:from>
      <cdr:x>0.79103</cdr:x>
      <cdr:y>0.48361</cdr:y>
    </cdr:from>
    <cdr:to>
      <cdr:x>1</cdr:x>
      <cdr:y>0.59158</cdr:y>
    </cdr:to>
    <cdr:sp macro="" textlink="">
      <cdr:nvSpPr>
        <cdr:cNvPr id="4" name="Rounded Rectangle 20">
          <a:extLst xmlns:a="http://schemas.openxmlformats.org/drawingml/2006/main">
            <a:ext uri="{FF2B5EF4-FFF2-40B4-BE49-F238E27FC236}">
              <a16:creationId xmlns:a16="http://schemas.microsoft.com/office/drawing/2014/main" id="{130BFD2D-92C6-4244-8D75-BFB6492C1856}"/>
            </a:ext>
          </a:extLst>
        </cdr:cNvPr>
        <cdr:cNvSpPr/>
      </cdr:nvSpPr>
      <cdr:spPr>
        <a:xfrm xmlns:a="http://schemas.openxmlformats.org/drawingml/2006/main">
          <a:off x="6925228" y="1639871"/>
          <a:ext cx="1829463" cy="366103"/>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53B9FF"/>
          </a:solidFill>
          <a:prstDash val="sysDash"/>
        </a:ln>
        <a:effectLst xmlns:a="http://schemas.openxmlformats.org/drawingml/2006/mai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Estimate 2020: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13 000 </a:t>
          </a:r>
        </a:p>
      </cdr:txBody>
    </cdr:sp>
  </cdr:relSizeAnchor>
  <cdr:relSizeAnchor xmlns:cdr="http://schemas.openxmlformats.org/drawingml/2006/chartDrawing">
    <cdr:from>
      <cdr:x>0.79103</cdr:x>
      <cdr:y>0.73196</cdr:y>
    </cdr:from>
    <cdr:to>
      <cdr:x>1</cdr:x>
      <cdr:y>0.83993</cdr:y>
    </cdr:to>
    <cdr:sp macro="" textlink="">
      <cdr:nvSpPr>
        <cdr:cNvPr id="5" name="Rounded Rectangle 20">
          <a:extLst xmlns:a="http://schemas.openxmlformats.org/drawingml/2006/main">
            <a:ext uri="{FF2B5EF4-FFF2-40B4-BE49-F238E27FC236}">
              <a16:creationId xmlns:a16="http://schemas.microsoft.com/office/drawing/2014/main" id="{F48BB3DE-32DF-4D8B-AC88-8BB948ADC966}"/>
            </a:ext>
          </a:extLst>
        </cdr:cNvPr>
        <cdr:cNvSpPr/>
      </cdr:nvSpPr>
      <cdr:spPr>
        <a:xfrm xmlns:a="http://schemas.openxmlformats.org/drawingml/2006/main">
          <a:off x="6922716" y="2479675"/>
          <a:ext cx="1828800" cy="365760"/>
        </a:xfrm>
        <a:prstGeom xmlns:a="http://schemas.openxmlformats.org/drawingml/2006/main" prst="roundRect">
          <a:avLst/>
        </a:prstGeom>
        <a:solidFill xmlns:a="http://schemas.openxmlformats.org/drawingml/2006/main">
          <a:sysClr val="window" lastClr="FFFFFF"/>
        </a:solidFill>
        <a:ln xmlns:a="http://schemas.openxmlformats.org/drawingml/2006/main" w="22225" cap="flat" cmpd="sng" algn="ctr">
          <a:solidFill>
            <a:srgbClr val="00A99A"/>
          </a:solidFill>
          <a:prstDash val="sysDash"/>
        </a:ln>
        <a:effectLst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Fast-Track Target 2020:</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Arial" pitchFamily="34" charset="0"/>
              <a:ea typeface="+mn-ea"/>
              <a:cs typeface="Arial" pitchFamily="34" charset="0"/>
            </a:rPr>
            <a:t>1 900 </a:t>
          </a:r>
        </a:p>
      </cdr:txBody>
    </cdr:sp>
  </cdr:relSizeAnchor>
  <cdr:relSizeAnchor xmlns:cdr="http://schemas.openxmlformats.org/drawingml/2006/chartDrawing">
    <cdr:from>
      <cdr:x>0.79111</cdr:x>
      <cdr:y>0.57846</cdr:y>
    </cdr:from>
    <cdr:to>
      <cdr:x>1</cdr:x>
      <cdr:y>0.761</cdr:y>
    </cdr:to>
    <cdr:sp macro="" textlink="">
      <cdr:nvSpPr>
        <cdr:cNvPr id="7" name="Rounded Rectangle 23">
          <a:extLst xmlns:a="http://schemas.openxmlformats.org/drawingml/2006/main">
            <a:ext uri="{FF2B5EF4-FFF2-40B4-BE49-F238E27FC236}">
              <a16:creationId xmlns:a16="http://schemas.microsoft.com/office/drawing/2014/main" id="{204FAF15-B117-4F6A-BAC8-29AAA3BF5E7C}"/>
            </a:ext>
          </a:extLst>
        </cdr:cNvPr>
        <cdr:cNvSpPr/>
      </cdr:nvSpPr>
      <cdr:spPr>
        <a:xfrm xmlns:a="http://schemas.openxmlformats.org/drawingml/2006/main">
          <a:off x="6925891" y="1961515"/>
          <a:ext cx="1828800" cy="618974"/>
        </a:xfrm>
        <a:prstGeom xmlns:a="http://schemas.openxmlformats.org/drawingml/2006/main" prst="roundRect">
          <a:avLst/>
        </a:prstGeom>
        <a:noFill xmlns:a="http://schemas.openxmlformats.org/drawingml/2006/main"/>
        <a:ln xmlns:a="http://schemas.openxmlformats.org/drawingml/2006/main" w="25400" cap="flat" cmpd="sng" algn="ctr">
          <a:noFill/>
          <a:prstDash val="sysDot"/>
        </a:ln>
        <a:effectLst xmlns:a="http://schemas.openxmlformats.org/drawingml/2006/main"/>
      </cdr:spPr>
      <cdr:txBody>
        <a:bodyPr xmlns:a="http://schemas.openxmlformats.org/drawingml/2006/main" wrap="square"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Arial" pitchFamily="34" charset="0"/>
              <a:ea typeface="+mn-ea"/>
              <a:cs typeface="Arial" pitchFamily="34" charset="0"/>
            </a:rPr>
            <a:t>Falls short of target by: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0000"/>
              </a:solidFill>
              <a:effectLst/>
              <a:uLnTx/>
              <a:uFillTx/>
              <a:latin typeface="Arial" pitchFamily="34" charset="0"/>
              <a:ea typeface="+mn-ea"/>
              <a:cs typeface="Arial" pitchFamily="34" charset="0"/>
            </a:rPr>
            <a:t>11 000</a:t>
          </a:r>
          <a:endParaRPr kumimoji="0" lang="en-GB" sz="1050" b="1" i="0" u="none" strike="noStrike" kern="0" cap="none" spc="0" normalizeH="0" baseline="0" noProof="0" dirty="0">
            <a:ln>
              <a:noFill/>
            </a:ln>
            <a:solidFill>
              <a:srgbClr val="FF000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0.75209</cdr:x>
      <cdr:y>0.623</cdr:y>
    </cdr:from>
    <cdr:to>
      <cdr:x>0.78009</cdr:x>
      <cdr:y>0.71738</cdr:y>
    </cdr:to>
    <cdr:sp macro="" textlink="">
      <cdr:nvSpPr>
        <cdr:cNvPr id="9" name="Down Arrow 24">
          <a:extLst xmlns:a="http://schemas.openxmlformats.org/drawingml/2006/main">
            <a:ext uri="{FF2B5EF4-FFF2-40B4-BE49-F238E27FC236}">
              <a16:creationId xmlns:a16="http://schemas.microsoft.com/office/drawing/2014/main" id="{97C0462D-8D72-4206-9B0B-9D7B08D92106}"/>
            </a:ext>
          </a:extLst>
        </cdr:cNvPr>
        <cdr:cNvSpPr/>
      </cdr:nvSpPr>
      <cdr:spPr>
        <a:xfrm xmlns:a="http://schemas.openxmlformats.org/drawingml/2006/main">
          <a:off x="6584341" y="2112514"/>
          <a:ext cx="245084" cy="320040"/>
        </a:xfrm>
        <a:prstGeom xmlns:a="http://schemas.openxmlformats.org/drawingml/2006/main" prst="downArrow">
          <a:avLst/>
        </a:prstGeom>
        <a:pattFill xmlns:a="http://schemas.openxmlformats.org/drawingml/2006/main" prst="pct30">
          <a:fgClr>
            <a:schemeClr val="bg1"/>
          </a:fgClr>
          <a:bgClr>
            <a:srgbClr val="92D050"/>
          </a:bgClr>
        </a:pattFill>
        <a:ln xmlns:a="http://schemas.openxmlformats.org/drawingml/2006/main" w="25400" cap="flat" cmpd="sng" algn="ctr">
          <a:noFill/>
          <a:prstDash val="solid"/>
        </a:ln>
        <a:effectLst xmlns:a="http://schemas.openxmlformats.org/drawingml/2006/main"/>
      </cdr:spPr>
      <cdr:txBody>
        <a:bodyPr xmlns:a="http://schemas.openxmlformats.org/drawingml/2006/main" wrap="square"/>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cdr:txBody>
    </cdr:sp>
  </cdr:relSizeAnchor>
  <cdr:relSizeAnchor xmlns:cdr="http://schemas.openxmlformats.org/drawingml/2006/chartDrawing">
    <cdr:from>
      <cdr:x>0.48303</cdr:x>
      <cdr:y>0.23506</cdr:y>
    </cdr:from>
    <cdr:to>
      <cdr:x>0.76619</cdr:x>
      <cdr:y>0.43628</cdr:y>
    </cdr:to>
    <cdr:sp macro="" textlink="">
      <cdr:nvSpPr>
        <cdr:cNvPr id="11" name="TextBox 31">
          <a:extLst xmlns:a="http://schemas.openxmlformats.org/drawingml/2006/main">
            <a:ext uri="{FF2B5EF4-FFF2-40B4-BE49-F238E27FC236}">
              <a16:creationId xmlns:a16="http://schemas.microsoft.com/office/drawing/2014/main" id="{CCEA248E-34AA-45C8-8069-69D394A01763}"/>
            </a:ext>
          </a:extLst>
        </cdr:cNvPr>
        <cdr:cNvSpPr txBox="1"/>
      </cdr:nvSpPr>
      <cdr:spPr>
        <a:xfrm xmlns:a="http://schemas.openxmlformats.org/drawingml/2006/main">
          <a:off x="4228774" y="797064"/>
          <a:ext cx="2479010" cy="68230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32</a:t>
          </a: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 decline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between 2010 and 2020</a:t>
          </a:r>
          <a:endParaRPr kumimoji="0" lang="en-GB" sz="1400" b="1" i="0" u="none" strike="noStrike" kern="1200" cap="none" spc="0" normalizeH="0" baseline="0" noProof="0" dirty="0">
            <a:ln>
              <a:noFill/>
            </a:ln>
            <a:solidFill>
              <a:srgbClr val="FF7C80"/>
            </a:solidFill>
            <a:effectLst/>
            <a:uLnTx/>
            <a:uFillTx/>
            <a:latin typeface="Arial" pitchFamily="34" charset="0"/>
            <a:ea typeface="+mn-ea"/>
            <a:cs typeface="Arial" pitchFamily="34" charset="0"/>
          </a:endParaRPr>
        </a:p>
      </cdr:txBody>
    </cdr:sp>
  </cdr:relSizeAnchor>
  <cdr:relSizeAnchor xmlns:cdr="http://schemas.openxmlformats.org/drawingml/2006/chartDrawing">
    <cdr:from>
      <cdr:x>0.44409</cdr:x>
      <cdr:y>0.4236</cdr:y>
    </cdr:from>
    <cdr:to>
      <cdr:x>0.76787</cdr:x>
      <cdr:y>0.46607</cdr:y>
    </cdr:to>
    <cdr:sp macro="" textlink="">
      <cdr:nvSpPr>
        <cdr:cNvPr id="13" name="Right Brace 12">
          <a:extLst xmlns:a="http://schemas.openxmlformats.org/drawingml/2006/main">
            <a:ext uri="{FF2B5EF4-FFF2-40B4-BE49-F238E27FC236}">
              <a16:creationId xmlns:a16="http://schemas.microsoft.com/office/drawing/2014/main" id="{679AC4B7-5CF1-4C76-8A53-6F7A54482F7D}"/>
            </a:ext>
          </a:extLst>
        </cdr:cNvPr>
        <cdr:cNvSpPr/>
      </cdr:nvSpPr>
      <cdr:spPr>
        <a:xfrm xmlns:a="http://schemas.openxmlformats.org/drawingml/2006/main" rot="16200000">
          <a:off x="5233186" y="91080"/>
          <a:ext cx="144000" cy="2834640"/>
        </a:xfrm>
        <a:prstGeom xmlns:a="http://schemas.openxmlformats.org/drawingml/2006/main" prst="rightBrace">
          <a:avLst/>
        </a:prstGeom>
        <a:noFill xmlns:a="http://schemas.openxmlformats.org/drawingml/2006/main"/>
        <a:ln xmlns:a="http://schemas.openxmlformats.org/drawingml/2006/main" w="25400" cap="flat" cmpd="sng" algn="ctr">
          <a:solidFill>
            <a:schemeClr val="bg1">
              <a:lumMod val="75000"/>
            </a:schemeClr>
          </a:solidFill>
          <a:prstDash val="solid"/>
        </a:ln>
        <a:effectLst xmlns:a="http://schemas.openxmlformats.org/drawingml/2006/main">
          <a:outerShdw sx="1000" sy="1000" rotWithShape="0">
            <a:srgbClr val="000000"/>
          </a:outerShdw>
        </a:effectLst>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7C80"/>
            </a:solidFill>
            <a:effectLst/>
            <a:uLnTx/>
            <a:uFillTx/>
            <a:latin typeface="Calibri"/>
            <a:ea typeface="+mn-ea"/>
            <a:cs typeface="+mn-cs"/>
          </a:endParaRPr>
        </a:p>
      </cdr:txBody>
    </cdr:sp>
  </cdr:relSizeAnchor>
  <cdr:relSizeAnchor xmlns:cdr="http://schemas.openxmlformats.org/drawingml/2006/chartDrawing">
    <cdr:from>
      <cdr:x>0.52202</cdr:x>
      <cdr:y>0.88365</cdr:y>
    </cdr:from>
    <cdr:to>
      <cdr:x>0.74806</cdr:x>
      <cdr:y>0.95829</cdr:y>
    </cdr:to>
    <cdr:grpSp>
      <cdr:nvGrpSpPr>
        <cdr:cNvPr id="10" name="Group 9">
          <a:extLst xmlns:a="http://schemas.openxmlformats.org/drawingml/2006/main">
            <a:ext uri="{FF2B5EF4-FFF2-40B4-BE49-F238E27FC236}">
              <a16:creationId xmlns:a16="http://schemas.microsoft.com/office/drawing/2014/main" id="{4E8B7C6C-EF31-4519-9A30-6AB27342E058}"/>
            </a:ext>
          </a:extLst>
        </cdr:cNvPr>
        <cdr:cNvGrpSpPr/>
      </cdr:nvGrpSpPr>
      <cdr:grpSpPr>
        <a:xfrm xmlns:a="http://schemas.openxmlformats.org/drawingml/2006/main">
          <a:off x="5263102" y="3642806"/>
          <a:ext cx="2278977" cy="307699"/>
          <a:chOff x="-367081" y="6144483"/>
          <a:chExt cx="2279734" cy="307777"/>
        </a:xfrm>
      </cdr:grpSpPr>
      <cdr:sp macro="" textlink="">
        <cdr:nvSpPr>
          <cdr:cNvPr id="12" name="Oval 11">
            <a:extLst xmlns:a="http://schemas.openxmlformats.org/drawingml/2006/main">
              <a:ext uri="{FF2B5EF4-FFF2-40B4-BE49-F238E27FC236}">
                <a16:creationId xmlns:a16="http://schemas.microsoft.com/office/drawing/2014/main" id="{4D1F6291-A731-448B-BB10-63D49D1DB96F}"/>
              </a:ext>
            </a:extLst>
          </cdr:cNvPr>
          <cdr:cNvSpPr/>
        </cdr:nvSpPr>
        <cdr:spPr>
          <a:xfrm xmlns:a="http://schemas.openxmlformats.org/drawingml/2006/main">
            <a:off x="-367081" y="6170973"/>
            <a:ext cx="216000" cy="216000"/>
          </a:xfrm>
          <a:prstGeom xmlns:a="http://schemas.openxmlformats.org/drawingml/2006/main" prst="ellipse">
            <a:avLst/>
          </a:prstGeom>
          <a:solidFill xmlns:a="http://schemas.openxmlformats.org/drawingml/2006/main">
            <a:srgbClr val="00A99A"/>
          </a:solidFill>
          <a:ln xmlns:a="http://schemas.openxmlformats.org/drawingml/2006/main" w="63500">
            <a:noFill/>
          </a:ln>
          <a:effectLst xmlns:a="http://schemas.openxmlformats.org/drawingml/2006/main">
            <a:outerShdw sx="1000" sy="1000" rotWithShape="0">
              <a:srgbClr val="000000"/>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cdr:txBody>
      </cdr:sp>
      <cdr:sp macro="" textlink="">
        <cdr:nvSpPr>
          <cdr:cNvPr id="14" name="TextBox 11">
            <a:extLst xmlns:a="http://schemas.openxmlformats.org/drawingml/2006/main">
              <a:ext uri="{FF2B5EF4-FFF2-40B4-BE49-F238E27FC236}">
                <a16:creationId xmlns:a16="http://schemas.microsoft.com/office/drawing/2014/main" id="{9130BA41-C412-4F51-92A3-6B10076C50FB}"/>
              </a:ext>
            </a:extLst>
          </cdr:cNvPr>
          <cdr:cNvSpPr txBox="1"/>
        </cdr:nvSpPr>
        <cdr:spPr>
          <a:xfrm xmlns:a="http://schemas.openxmlformats.org/drawingml/2006/main">
            <a:off x="-144064" y="6144483"/>
            <a:ext cx="2056717"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2020 Fast-Track target*</a:t>
            </a: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cdr:txBody>
      </cdr:sp>
    </cdr:grpSp>
  </cdr:relSizeAnchor>
</c:userShapes>
</file>

<file path=ppt/drawings/drawing9.xml><?xml version="1.0" encoding="utf-8"?>
<c:userShapes xmlns:c="http://schemas.openxmlformats.org/drawingml/2006/chart">
  <cdr:relSizeAnchor xmlns:cdr="http://schemas.openxmlformats.org/drawingml/2006/chartDrawing">
    <cdr:from>
      <cdr:x>0.57725</cdr:x>
      <cdr:y>0.41176</cdr:y>
    </cdr:from>
    <cdr:to>
      <cdr:x>0.66309</cdr:x>
      <cdr:y>0.52941</cdr:y>
    </cdr:to>
    <cdr:sp macro="" textlink="">
      <cdr:nvSpPr>
        <cdr:cNvPr id="2" name="TextBox 1">
          <a:extLst xmlns:a="http://schemas.openxmlformats.org/drawingml/2006/main">
            <a:ext uri="{FF2B5EF4-FFF2-40B4-BE49-F238E27FC236}">
              <a16:creationId xmlns:a16="http://schemas.microsoft.com/office/drawing/2014/main" id="{F0690A44-8023-4506-B6ED-9533FAB51F0A}"/>
            </a:ext>
          </a:extLst>
        </cdr:cNvPr>
        <cdr:cNvSpPr txBox="1"/>
      </cdr:nvSpPr>
      <cdr:spPr>
        <a:xfrm xmlns:a="http://schemas.openxmlformats.org/drawingml/2006/main">
          <a:off x="4842538" y="1512168"/>
          <a:ext cx="72008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rgbClr val="F78E1E"/>
              </a:solidFill>
            </a:rPr>
            <a:t>40%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F0D60-86AA-44F6-B250-FD89CDA24CFA}" type="datetimeFigureOut">
              <a:rPr lang="en-GB" smtClean="0"/>
              <a:t>22/03/2022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3D809-582E-4C7C-BB8F-DF9004DA5EB6}" type="slidenum">
              <a:rPr lang="en-GB" smtClean="0"/>
              <a:t>‹#›</a:t>
            </a:fld>
            <a:endParaRPr lang="en-GB"/>
          </a:p>
        </p:txBody>
      </p:sp>
    </p:spTree>
    <p:extLst>
      <p:ext uri="{BB962C8B-B14F-4D97-AF65-F5344CB8AC3E}">
        <p14:creationId xmlns:p14="http://schemas.microsoft.com/office/powerpoint/2010/main" val="207601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F955FF-89FE-47A4-A150-268EB0A7FBB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77338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Nova" panose="020B0504020202020204"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747B4-41B8-4163-9F0A-50F3C4BDA98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059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982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00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DED84-2664-4B60-B3BC-46F223C8E9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73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DED84-2664-4B60-B3BC-46F223C8E9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8756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DED84-2664-4B60-B3BC-46F223C8E9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1117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DED84-2664-4B60-B3BC-46F223C8E9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08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DED84-2664-4B60-B3BC-46F223C8E9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824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DED84-2664-4B60-B3BC-46F223C8E96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2334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49"/>
              </a:spcAft>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49338"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49338"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34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06497">
              <a:spcBef>
                <a:spcPct val="0"/>
              </a:spcBef>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91F3D809-582E-4C7C-BB8F-DF9004DA5EB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4363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strike="noStrike"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474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56AD3-1B4D-4122-B1AA-7C10C1ECC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973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56AD3-1B4D-4122-B1AA-7C10C1ECC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586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56AD3-1B4D-4122-B1AA-7C10C1ECC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7822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E546894-7F94-41E3-9860-C5922D9CF0E1}" type="slidenum">
              <a:rPr lang="en-GB" smtClean="0">
                <a:solidFill>
                  <a:prstClr val="black"/>
                </a:solidFill>
              </a:rPr>
              <a:pPr>
                <a:defRPr/>
              </a:pPr>
              <a:t>33</a:t>
            </a:fld>
            <a:endParaRPr lang="en-GB" dirty="0">
              <a:solidFill>
                <a:prstClr val="black"/>
              </a:solidFill>
            </a:endParaRPr>
          </a:p>
        </p:txBody>
      </p:sp>
    </p:spTree>
    <p:extLst>
      <p:ext uri="{BB962C8B-B14F-4D97-AF65-F5344CB8AC3E}">
        <p14:creationId xmlns:p14="http://schemas.microsoft.com/office/powerpoint/2010/main" val="428787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857214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826368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838290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781669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771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06497">
              <a:spcBef>
                <a:spcPct val="0"/>
              </a:spcBef>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3D809-582E-4C7C-BB8F-DF9004DA5E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363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E546894-7F94-41E3-9860-C5922D9CF0E1}" type="slidenum">
              <a:rPr lang="en-GB" smtClean="0">
                <a:solidFill>
                  <a:prstClr val="black"/>
                </a:solidFill>
              </a:rPr>
              <a:pPr>
                <a:defRPr/>
              </a:pPr>
              <a:t>41</a:t>
            </a:fld>
            <a:endParaRPr lang="en-GB" dirty="0">
              <a:solidFill>
                <a:prstClr val="black"/>
              </a:solidFill>
            </a:endParaRPr>
          </a:p>
        </p:txBody>
      </p:sp>
    </p:spTree>
    <p:extLst>
      <p:ext uri="{BB962C8B-B14F-4D97-AF65-F5344CB8AC3E}">
        <p14:creationId xmlns:p14="http://schemas.microsoft.com/office/powerpoint/2010/main" val="428787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AC5D2-1D92-4E01-BC84-FAEE0C9E77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7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108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4663" y="1282700"/>
            <a:ext cx="6153150" cy="3462338"/>
          </a:xfrm>
        </p:spPr>
      </p:sp>
      <p:sp>
        <p:nvSpPr>
          <p:cNvPr id="3" name="Notes Placeholder 2"/>
          <p:cNvSpPr>
            <a:spLocks noGrp="1"/>
          </p:cNvSpPr>
          <p:nvPr>
            <p:ph type="body" idx="1"/>
          </p:nvPr>
        </p:nvSpPr>
        <p:spPr/>
        <p:txBody>
          <a:bodyPr/>
          <a:lstStyle/>
          <a:p>
            <a:pPr>
              <a:spcAft>
                <a:spcPts val="1000"/>
              </a:spcAft>
            </a:pPr>
            <a:endParaRPr lang="en-GB" sz="2000" dirty="0">
              <a:latin typeface="Arial Nova" panose="020B0504020202020204"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49339" rtl="0" eaLnBrk="1" fontAlgn="auto" latinLnBrk="0" hangingPunct="1">
              <a:lnSpc>
                <a:spcPct val="100000"/>
              </a:lnSpc>
              <a:spcBef>
                <a:spcPts val="0"/>
              </a:spcBef>
              <a:spcAft>
                <a:spcPts val="0"/>
              </a:spcAft>
              <a:buClrTx/>
              <a:buSzTx/>
              <a:buFontTx/>
              <a:buNone/>
              <a:tabLst/>
              <a:defRPr/>
            </a:pPr>
            <a:fld id="{34FB30B6-8F69-4374-8587-E38A4EDAABE6}"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49339"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28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5D81C5EB-CCED-465A-91D3-5068441AF10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924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56"/>
              </a:spcAft>
            </a:pPr>
            <a:endParaRPr lang="en-US" sz="1500" dirty="0">
              <a:latin typeface="Arial" pitchFamily="34" charset="0"/>
              <a:cs typeface="Arial" pitchFamily="34" charset="0"/>
            </a:endParaRPr>
          </a:p>
          <a:p>
            <a:pPr>
              <a:spcAft>
                <a:spcPts val="1056"/>
              </a:spcAft>
            </a:pPr>
            <a:endParaRPr lang="en-GB" sz="15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84749"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84749"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568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86633" rtl="0" eaLnBrk="1" fontAlgn="auto" latinLnBrk="0" hangingPunct="1">
              <a:lnSpc>
                <a:spcPct val="100000"/>
              </a:lnSpc>
              <a:spcBef>
                <a:spcPts val="0"/>
              </a:spcBef>
              <a:spcAft>
                <a:spcPts val="0"/>
              </a:spcAft>
              <a:buClrTx/>
              <a:buSzTx/>
              <a:buFontTx/>
              <a:buNone/>
              <a:tabLst/>
              <a:defRPr/>
            </a:pPr>
            <a:fld id="{7514E6E2-F344-44DC-953A-D99A6704D0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6633"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970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b="0" i="0" baseline="0" dirty="0"/>
          </a:p>
        </p:txBody>
      </p:sp>
      <p:sp>
        <p:nvSpPr>
          <p:cNvPr id="4" name="Slide Number Placeholder 3"/>
          <p:cNvSpPr>
            <a:spLocks noGrp="1"/>
          </p:cNvSpPr>
          <p:nvPr>
            <p:ph type="sldNum" sz="quarter" idx="10"/>
          </p:nvPr>
        </p:nvSpPr>
        <p:spPr/>
        <p:txBody>
          <a:bodyPr/>
          <a:lstStyle/>
          <a:p>
            <a:pPr marL="0" marR="0" lvl="0" indent="0" algn="r" defTabSz="984749"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84749"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2653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927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1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52DE18-A206-456B-B427-79890C649F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99877096"/>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0"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0"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6"/>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6577204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5376905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2489377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778" y="1571612"/>
            <a:ext cx="4440765" cy="1214446"/>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36408855"/>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83556822"/>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1435951292"/>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848406607"/>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2786248305"/>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2666382561"/>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15130143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53786B85-B654-4588-8F58-EFB6D882E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36910753"/>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575149587"/>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endParaRPr lang="th-TH" sz="1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1557902190"/>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4197392506"/>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8" name="Subtitle 2"/>
          <p:cNvSpPr>
            <a:spLocks noGrp="1"/>
          </p:cNvSpPr>
          <p:nvPr>
            <p:ph type="subTitle" idx="1"/>
          </p:nvPr>
        </p:nvSpPr>
        <p:spPr>
          <a:xfrm>
            <a:off x="660338" y="1978622"/>
            <a:ext cx="10769700" cy="3448055"/>
          </a:xfrm>
          <a:prstGeom prst="rect">
            <a:avLst/>
          </a:prstGeom>
        </p:spPr>
        <p:txBody>
          <a:bodyPr lIns="108322" tIns="54157" rIns="108322" bIns="54157">
            <a:normAutofit/>
          </a:bodyPr>
          <a:lstStyle>
            <a:lvl1pPr marL="633547" marR="0" indent="-633547" algn="l" defTabSz="1086090"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043" indent="0" algn="ctr">
              <a:buNone/>
              <a:defRPr>
                <a:solidFill>
                  <a:schemeClr val="tx1">
                    <a:tint val="75000"/>
                  </a:schemeClr>
                </a:solidFill>
              </a:defRPr>
            </a:lvl2pPr>
            <a:lvl3pPr marL="1086090" indent="0" algn="ctr">
              <a:buNone/>
              <a:defRPr>
                <a:solidFill>
                  <a:schemeClr val="tx1">
                    <a:tint val="75000"/>
                  </a:schemeClr>
                </a:solidFill>
              </a:defRPr>
            </a:lvl3pPr>
            <a:lvl4pPr marL="1629118" indent="0" algn="ctr">
              <a:buNone/>
              <a:defRPr>
                <a:solidFill>
                  <a:schemeClr val="tx1">
                    <a:tint val="75000"/>
                  </a:schemeClr>
                </a:solidFill>
              </a:defRPr>
            </a:lvl4pPr>
            <a:lvl5pPr marL="2172156" indent="0" algn="ctr">
              <a:buNone/>
              <a:defRPr>
                <a:solidFill>
                  <a:schemeClr val="tx1">
                    <a:tint val="75000"/>
                  </a:schemeClr>
                </a:solidFill>
              </a:defRPr>
            </a:lvl5pPr>
            <a:lvl6pPr marL="2715193" indent="0" algn="ctr">
              <a:buNone/>
              <a:defRPr>
                <a:solidFill>
                  <a:schemeClr val="tx1">
                    <a:tint val="75000"/>
                  </a:schemeClr>
                </a:solidFill>
              </a:defRPr>
            </a:lvl6pPr>
            <a:lvl7pPr marL="3258240" indent="0" algn="ctr">
              <a:buNone/>
              <a:defRPr>
                <a:solidFill>
                  <a:schemeClr val="tx1">
                    <a:tint val="75000"/>
                  </a:schemeClr>
                </a:solidFill>
              </a:defRPr>
            </a:lvl7pPr>
            <a:lvl8pPr marL="3801271" indent="0" algn="ctr">
              <a:buNone/>
              <a:defRPr>
                <a:solidFill>
                  <a:schemeClr val="tx1">
                    <a:tint val="75000"/>
                  </a:schemeClr>
                </a:solidFill>
              </a:defRPr>
            </a:lvl8pPr>
            <a:lvl9pPr marL="434431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110735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56110618"/>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1"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1778684"/>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641"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641"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9" y="2500637"/>
            <a:ext cx="5280000" cy="2926039"/>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9" y="1978289"/>
            <a:ext cx="5280000" cy="522000"/>
          </a:xfrm>
          <a:prstGeom prst="rect">
            <a:avLst/>
          </a:prstGeom>
        </p:spPr>
        <p:txBody>
          <a:bodyPr lIns="108322" tIns="54157" rIns="108322" bIns="54157"/>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3324727"/>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44"/>
            <a:ext cx="11203562" cy="504000"/>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01926708"/>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27148875"/>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58" tIns="54124" rIns="108258" bIns="54124" anchor="ctr"/>
          <a:lstStyle/>
          <a:p>
            <a:pPr algn="ctr">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779" y="1571612"/>
            <a:ext cx="4440765" cy="1214446"/>
          </a:xfrm>
          <a:prstGeom prst="rect">
            <a:avLst/>
          </a:prstGeom>
        </p:spPr>
        <p:txBody>
          <a:bodyPr lIns="108322" tIns="54157" rIns="108322" bIns="54157">
            <a:noAutofit/>
          </a:bodyPr>
          <a:lstStyle>
            <a:lvl1pPr algn="l">
              <a:defRPr sz="2898"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3" y="1571612"/>
            <a:ext cx="6572296" cy="3854733"/>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6" cy="2571768"/>
          </a:xfrm>
          <a:prstGeom prst="rect">
            <a:avLst/>
          </a:prstGeom>
        </p:spPr>
        <p:txBody>
          <a:bodyPr lIns="108322" tIns="54157" rIns="108322" bIns="54157"/>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679" y="5429596"/>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6514467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9ED34CC-5D27-4816-8520-E105C2AEBD3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7893082"/>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330"/>
            <a:ext cx="10198197" cy="788737"/>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lIns="108322" tIns="54157" rIns="108322" bIns="54157">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322" tIns="54157" rIns="108322" bIns="54157"/>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0926196"/>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1326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3668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EC76-4FA3-4647-A65F-B8BEC1B8D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3685E-0746-49B4-A365-15692FAAC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C2CCF-D7E3-4313-B42C-3BA51E96F796}"/>
              </a:ext>
            </a:extLst>
          </p:cNvPr>
          <p:cNvSpPr>
            <a:spLocks noGrp="1"/>
          </p:cNvSpPr>
          <p:nvPr>
            <p:ph type="dt" sz="half" idx="10"/>
          </p:nvPr>
        </p:nvSpPr>
        <p:spPr/>
        <p:txBody>
          <a:bodyPr/>
          <a:lstStyle/>
          <a:p>
            <a:fld id="{DF93BD42-6A70-4971-AD86-0C9FA4A0ADC5}" type="datetimeFigureOut">
              <a:rPr lang="en-US" smtClean="0"/>
              <a:t>3/22/2022</a:t>
            </a:fld>
            <a:endParaRPr lang="en-US"/>
          </a:p>
        </p:txBody>
      </p:sp>
      <p:sp>
        <p:nvSpPr>
          <p:cNvPr id="5" name="Footer Placeholder 4">
            <a:extLst>
              <a:ext uri="{FF2B5EF4-FFF2-40B4-BE49-F238E27FC236}">
                <a16:creationId xmlns:a16="http://schemas.microsoft.com/office/drawing/2014/main" id="{41D865EE-D529-41D8-9F2B-6E1D5A687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143EB-CF23-447C-9C30-D3EC96EA5129}"/>
              </a:ext>
            </a:extLst>
          </p:cNvPr>
          <p:cNvSpPr>
            <a:spLocks noGrp="1"/>
          </p:cNvSpPr>
          <p:nvPr>
            <p:ph type="sldNum" sz="quarter" idx="12"/>
          </p:nvPr>
        </p:nvSpPr>
        <p:spPr/>
        <p:txBody>
          <a:bodyPr/>
          <a:lstStyle/>
          <a:p>
            <a:fld id="{75DD692F-A5C1-4EB0-9044-931F12AD6C88}" type="slidenum">
              <a:rPr lang="en-US" smtClean="0"/>
              <a:t>‹#›</a:t>
            </a:fld>
            <a:endParaRPr lang="en-US"/>
          </a:p>
        </p:txBody>
      </p:sp>
    </p:spTree>
    <p:extLst>
      <p:ext uri="{BB962C8B-B14F-4D97-AF65-F5344CB8AC3E}">
        <p14:creationId xmlns:p14="http://schemas.microsoft.com/office/powerpoint/2010/main" val="14708360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10515600" cy="1325563"/>
          </a:xfrm>
          <a:prstGeom prst="rect">
            <a:avLst/>
          </a:prstGeom>
        </p:spPr>
        <p:txBody>
          <a:bodyPr/>
          <a:lstStyle/>
          <a:p>
            <a:r>
              <a:rPr lang="en-US"/>
              <a:t>Click to edit Master title style</a:t>
            </a:r>
            <a:endParaRPr lang="en-AU" dirty="0"/>
          </a:p>
        </p:txBody>
      </p:sp>
      <p:sp>
        <p:nvSpPr>
          <p:cNvPr id="3" name="Slide Number Placeholder 2"/>
          <p:cNvSpPr>
            <a:spLocks noGrp="1"/>
          </p:cNvSpPr>
          <p:nvPr>
            <p:ph type="sldNum" sz="quarter" idx="10"/>
          </p:nvPr>
        </p:nvSpPr>
        <p:spPr>
          <a:xfrm>
            <a:off x="11132811" y="6323839"/>
            <a:ext cx="673956" cy="252000"/>
          </a:xfrm>
          <a:prstGeom prst="rect">
            <a:avLst/>
          </a:prstGeom>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381003" y="1031842"/>
            <a:ext cx="11425767" cy="4799049"/>
          </a:xfrm>
          <a:prstGeom prst="rect">
            <a:avLst/>
          </a:prstGeom>
        </p:spPr>
        <p:txBody>
          <a:bodyPr>
            <a:no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S:\HMA PROJECT\Communication\Logos\Pepfar\PEPFAR logo VN_..jpg"/>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65800" y="76201"/>
            <a:ext cx="838200" cy="894927"/>
          </a:xfrm>
          <a:prstGeom prst="rect">
            <a:avLst/>
          </a:prstGeom>
          <a:noFill/>
          <a:ln>
            <a:noFill/>
          </a:ln>
        </p:spPr>
      </p:pic>
    </p:spTree>
    <p:extLst>
      <p:ext uri="{BB962C8B-B14F-4D97-AF65-F5344CB8AC3E}">
        <p14:creationId xmlns:p14="http://schemas.microsoft.com/office/powerpoint/2010/main" val="22776371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23301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95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5845613-47D0-4D7F-9152-CF8044F1764D}" type="datetime1">
              <a:rPr lang="en-US" smtClean="0">
                <a:ea typeface="ＭＳ Ｐゴシック" charset="-128"/>
              </a:rPr>
              <a:pPr defTabSz="457200" fontAlgn="base">
                <a:spcBef>
                  <a:spcPct val="0"/>
                </a:spcBef>
                <a:spcAft>
                  <a:spcPct val="0"/>
                </a:spcAft>
                <a:defRPr/>
              </a:pPr>
              <a:t>3/22/2022</a:t>
            </a:fld>
            <a:endParaRPr lang="en-US">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48997B0-05C9-4CF0-954B-59D54BCBC850}" type="slidenum">
              <a:rPr lang="en-US" smtClean="0">
                <a:ea typeface="ＭＳ Ｐゴシック" charset="-128"/>
              </a:rPr>
              <a:pPr defTabSz="457200"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11222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656627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77644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9498134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851549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5979670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457200" fontAlgn="base">
              <a:spcBef>
                <a:spcPct val="0"/>
              </a:spcBef>
              <a:spcAft>
                <a:spcPct val="0"/>
              </a:spcAft>
              <a:defRPr/>
            </a:pPr>
            <a:fld id="{F0D3612D-2F80-4F97-A7E7-88FDBF4268BC}" type="datetimeFigureOut">
              <a:rPr lang="en-US" smtClean="0">
                <a:solidFill>
                  <a:prstClr val="black"/>
                </a:solidFill>
                <a:latin typeface="Arial" charset="0"/>
                <a:ea typeface="ＭＳ Ｐゴシック" charset="-128"/>
              </a:rPr>
              <a:pPr defTabSz="457200" fontAlgn="base">
                <a:spcBef>
                  <a:spcPct val="0"/>
                </a:spcBef>
                <a:spcAft>
                  <a:spcPct val="0"/>
                </a:spcAft>
                <a:defRPr/>
              </a:pPr>
              <a:t>3/22/2022</a:t>
            </a:fld>
            <a:endParaRPr lang="en-US" dirty="0">
              <a:solidFill>
                <a:prstClr val="black"/>
              </a:solidFill>
              <a:latin typeface="Arial" charset="0"/>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457200" fontAlgn="base">
              <a:spcBef>
                <a:spcPct val="0"/>
              </a:spcBef>
              <a:spcAft>
                <a:spcPct val="0"/>
              </a:spcAft>
              <a:defRPr/>
            </a:pPr>
            <a:endParaRPr lang="en-US">
              <a:solidFill>
                <a:prstClr val="black"/>
              </a:solidFill>
              <a:latin typeface="Arial" charset="0"/>
              <a:ea typeface="ＭＳ Ｐゴシック" charset="-128"/>
            </a:endParaRPr>
          </a:p>
        </p:txBody>
      </p:sp>
      <p:sp>
        <p:nvSpPr>
          <p:cNvPr id="6" name="Slide Number Placeholder 5"/>
          <p:cNvSpPr>
            <a:spLocks noGrp="1"/>
          </p:cNvSpPr>
          <p:nvPr>
            <p:ph type="sldNum" sz="quarter" idx="12"/>
          </p:nvPr>
        </p:nvSpPr>
        <p:spPr>
          <a:xfrm>
            <a:off x="8737600" y="6340476"/>
            <a:ext cx="2844800" cy="365125"/>
          </a:xfrm>
          <a:prstGeom prst="rect">
            <a:avLst/>
          </a:prstGeom>
        </p:spPr>
        <p:txBody>
          <a:bodyPr/>
          <a:lstStyle>
            <a:lvl1pPr>
              <a:defRPr/>
            </a:lvl1pPr>
          </a:lstStyle>
          <a:p>
            <a:pPr defTabSz="457200" fontAlgn="base">
              <a:spcBef>
                <a:spcPct val="0"/>
              </a:spcBef>
              <a:spcAft>
                <a:spcPct val="0"/>
              </a:spcAft>
              <a:defRPr/>
            </a:pPr>
            <a:fld id="{47913B1E-ECF7-4F8E-8770-3B6B3FA860AB}" type="slidenum">
              <a:rPr lang="en-US" smtClean="0">
                <a:solidFill>
                  <a:prstClr val="black"/>
                </a:solidFill>
                <a:latin typeface="Arial" charset="0"/>
                <a:ea typeface="ＭＳ Ｐゴシック" charset="-128"/>
              </a:rPr>
              <a:pPr defTabSz="457200" fontAlgn="base">
                <a:spcBef>
                  <a:spcPct val="0"/>
                </a:spcBef>
                <a:spcAft>
                  <a:spcPct val="0"/>
                </a:spcAft>
                <a:defRPr/>
              </a:pPr>
              <a:t>‹#›</a:t>
            </a:fld>
            <a:endParaRPr lang="en-US"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1083438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5748291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527285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825912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778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007705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1436504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867127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516951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8705652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666371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793411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221399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8880568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3D74AB6B-0D4F-49E0-AE70-4239B9F4AF16}" type="datetimeFigureOut">
              <a:rPr lang="en-GB" sz="2800">
                <a:solidFill>
                  <a:prstClr val="black"/>
                </a:solidFill>
                <a:cs typeface="Cordia New" pitchFamily="34" charset="-34"/>
              </a:rPr>
              <a:pPr fontAlgn="base">
                <a:spcBef>
                  <a:spcPct val="0"/>
                </a:spcBef>
                <a:spcAft>
                  <a:spcPct val="0"/>
                </a:spcAft>
              </a:pPr>
              <a:t>22/03/2022</a:t>
            </a:fld>
            <a:endParaRPr lang="en-GB" sz="2800">
              <a:solidFill>
                <a:prstClr val="black"/>
              </a:solidFill>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GB" sz="2800">
              <a:solidFill>
                <a:prstClr val="black"/>
              </a:solidFill>
              <a:cs typeface="Cordia New" pitchFamily="34" charset="-34"/>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7893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26768A-20C0-41EB-A507-AFDE1AE9F0D4}" type="slidenum">
              <a:rPr lang="th-TH"/>
              <a:pPr>
                <a:defRPr/>
              </a:pPr>
              <a:t>‹#›</a:t>
            </a:fld>
            <a:endParaRPr lang="th-TH"/>
          </a:p>
        </p:txBody>
      </p:sp>
    </p:spTree>
    <p:extLst>
      <p:ext uri="{BB962C8B-B14F-4D97-AF65-F5344CB8AC3E}">
        <p14:creationId xmlns:p14="http://schemas.microsoft.com/office/powerpoint/2010/main" val="245307355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45C8B16-628F-42B6-8F2C-15A5A2115B7A}" type="slidenum">
              <a:rPr lang="th-TH"/>
              <a:pPr>
                <a:defRPr/>
              </a:pPr>
              <a:t>‹#›</a:t>
            </a:fld>
            <a:endParaRPr lang="th-TH"/>
          </a:p>
        </p:txBody>
      </p:sp>
    </p:spTree>
    <p:extLst>
      <p:ext uri="{BB962C8B-B14F-4D97-AF65-F5344CB8AC3E}">
        <p14:creationId xmlns:p14="http://schemas.microsoft.com/office/powerpoint/2010/main" val="414809773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78CBCD52-3DDC-41B7-AE43-3921C2048C4B}" type="slidenum">
              <a:rPr lang="th-TH"/>
              <a:pPr>
                <a:defRPr/>
              </a:pPr>
              <a:t>‹#›</a:t>
            </a:fld>
            <a:endParaRPr lang="th-TH"/>
          </a:p>
        </p:txBody>
      </p:sp>
    </p:spTree>
    <p:extLst>
      <p:ext uri="{BB962C8B-B14F-4D97-AF65-F5344CB8AC3E}">
        <p14:creationId xmlns:p14="http://schemas.microsoft.com/office/powerpoint/2010/main" val="404040713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C83A20B-C9A7-4C61-B17C-13A196A55B60}" type="slidenum">
              <a:rPr lang="th-TH"/>
              <a:pPr>
                <a:defRPr/>
              </a:pPr>
              <a:t>‹#›</a:t>
            </a:fld>
            <a:endParaRPr lang="th-TH"/>
          </a:p>
        </p:txBody>
      </p:sp>
    </p:spTree>
    <p:extLst>
      <p:ext uri="{BB962C8B-B14F-4D97-AF65-F5344CB8AC3E}">
        <p14:creationId xmlns:p14="http://schemas.microsoft.com/office/powerpoint/2010/main" val="359442199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D449B9-AA6A-4FB9-B460-DB8EA354F776}" type="slidenum">
              <a:rPr lang="th-TH"/>
              <a:pPr>
                <a:defRPr/>
              </a:pPr>
              <a:t>‹#›</a:t>
            </a:fld>
            <a:endParaRPr lang="th-TH" dirty="0"/>
          </a:p>
        </p:txBody>
      </p:sp>
    </p:spTree>
    <p:extLst>
      <p:ext uri="{BB962C8B-B14F-4D97-AF65-F5344CB8AC3E}">
        <p14:creationId xmlns:p14="http://schemas.microsoft.com/office/powerpoint/2010/main" val="285247864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3A61EF0-E77A-46DE-B215-EF62BF0D109E}" type="slidenum">
              <a:rPr lang="th-TH"/>
              <a:pPr>
                <a:defRPr/>
              </a:pPr>
              <a:t>‹#›</a:t>
            </a:fld>
            <a:endParaRPr lang="th-TH" dirty="0"/>
          </a:p>
        </p:txBody>
      </p:sp>
    </p:spTree>
    <p:extLst>
      <p:ext uri="{BB962C8B-B14F-4D97-AF65-F5344CB8AC3E}">
        <p14:creationId xmlns:p14="http://schemas.microsoft.com/office/powerpoint/2010/main" val="249629896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7687AE6D-2944-4C35-8928-956A78D7C6CA}" type="slidenum">
              <a:rPr lang="th-TH"/>
              <a:pPr>
                <a:defRPr/>
              </a:pPr>
              <a:t>‹#›</a:t>
            </a:fld>
            <a:endParaRPr lang="th-TH"/>
          </a:p>
        </p:txBody>
      </p:sp>
    </p:spTree>
    <p:extLst>
      <p:ext uri="{BB962C8B-B14F-4D97-AF65-F5344CB8AC3E}">
        <p14:creationId xmlns:p14="http://schemas.microsoft.com/office/powerpoint/2010/main" val="2196858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6057291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2A8948C4-1F2F-4816-B0FE-07629BDBCF2B}" type="slidenum">
              <a:rPr lang="th-TH"/>
              <a:pPr>
                <a:defRPr/>
              </a:pPr>
              <a:t>‹#›</a:t>
            </a:fld>
            <a:endParaRPr lang="th-TH"/>
          </a:p>
        </p:txBody>
      </p:sp>
    </p:spTree>
    <p:extLst>
      <p:ext uri="{BB962C8B-B14F-4D97-AF65-F5344CB8AC3E}">
        <p14:creationId xmlns:p14="http://schemas.microsoft.com/office/powerpoint/2010/main" val="169374744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178848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5845613-47D0-4D7F-9152-CF8044F1764D}" type="datetime1">
              <a:rPr lang="en-US" smtClean="0">
                <a:ea typeface="ＭＳ Ｐゴシック" charset="-128"/>
              </a:rPr>
              <a:pPr defTabSz="457200" fontAlgn="base">
                <a:spcBef>
                  <a:spcPct val="0"/>
                </a:spcBef>
                <a:spcAft>
                  <a:spcPct val="0"/>
                </a:spcAft>
                <a:defRPr/>
              </a:pPr>
              <a:t>3/22/2022</a:t>
            </a:fld>
            <a:endParaRPr lang="en-US">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48997B0-05C9-4CF0-954B-59D54BCBC850}" type="slidenum">
              <a:rPr lang="en-US" smtClean="0">
                <a:ea typeface="ＭＳ Ｐゴシック" charset="-128"/>
              </a:rPr>
              <a:pPr defTabSz="457200"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4128870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729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514029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345727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6149869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983991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2131757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6571000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283FC99-0C6A-408E-BF8B-1CCAAF08B1B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6292367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8218696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426200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2986684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0874059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090995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2071123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62049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4080979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0097854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37670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C997690-538C-459A-B78B-6DDEECAB5D0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2822434"/>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78557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060924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6171505"/>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8485299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3127996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8456266"/>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7657317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1759652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2905986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fontAlgn="base">
              <a:spcBef>
                <a:spcPct val="0"/>
              </a:spcBef>
              <a:spcAft>
                <a:spcPct val="0"/>
              </a:spcAft>
              <a:defRPr/>
            </a:pPr>
            <a:fld id="{F5845613-47D0-4D7F-9152-CF8044F1764D}" type="datetime1">
              <a:rPr lang="en-US" sz="2800">
                <a:ea typeface="ＭＳ Ｐゴシック" charset="0"/>
                <a:cs typeface="Cordia New" pitchFamily="34" charset="-34"/>
              </a:rPr>
              <a:pPr fontAlgn="base">
                <a:spcBef>
                  <a:spcPct val="0"/>
                </a:spcBef>
                <a:spcAft>
                  <a:spcPct val="0"/>
                </a:spcAft>
                <a:defRPr/>
              </a:pPr>
              <a:t>3/22/2022</a:t>
            </a:fld>
            <a:endParaRPr lang="en-US" sz="2800">
              <a:ea typeface="ＭＳ Ｐゴシック" charset="0"/>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fontAlgn="base">
              <a:spcBef>
                <a:spcPct val="0"/>
              </a:spcBef>
              <a:spcAft>
                <a:spcPct val="0"/>
              </a:spcAft>
              <a:defRPr/>
            </a:pPr>
            <a:endParaRPr lang="en-US" sz="280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301882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86E821F-851F-4B91-AE99-EE322858DAE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64335529"/>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75717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4655921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31362487"/>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644132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6887928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7290627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28818592"/>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084465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4464822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73363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361A879-A8D0-4D98-BE78-77EB8AAE4D7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65379741"/>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1598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78715227"/>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048510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198202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82218502"/>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8287670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84854888"/>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33819563"/>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39056535"/>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a:normAutofit/>
          </a:bodyPr>
          <a:lstStyle>
            <a:lvl1pPr marL="533240" marR="0" indent="-533240" algn="l" defTabSz="91412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142331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C1C0639-E552-4989-8A7B-1969A07727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78730244"/>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065614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6"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2945427"/>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6"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6"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7974726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3"/>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45161154"/>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9111686"/>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99" dirty="0">
                <a:solidFill>
                  <a:prstClr val="white"/>
                </a:solidFill>
              </a:rPr>
              <a:t> </a:t>
            </a:r>
            <a:endParaRPr lang="th-TH" sz="2799"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5"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6"/>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272701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93859449"/>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8" name="Subtitle 2"/>
          <p:cNvSpPr>
            <a:spLocks noGrp="1"/>
          </p:cNvSpPr>
          <p:nvPr>
            <p:ph type="subTitle" idx="1"/>
          </p:nvPr>
        </p:nvSpPr>
        <p:spPr>
          <a:xfrm>
            <a:off x="660338" y="1978621"/>
            <a:ext cx="10769700" cy="3448055"/>
          </a:xfrm>
          <a:prstGeom prst="rect">
            <a:avLst/>
          </a:prstGeom>
        </p:spPr>
        <p:txBody>
          <a:bodyPr lIns="108322" tIns="54157" rIns="108322" bIns="54157">
            <a:normAutofit/>
          </a:bodyPr>
          <a:lstStyle>
            <a:lvl1pPr marL="633737" marR="0" indent="-633737" algn="l" defTabSz="1086416"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3206" indent="0" algn="ctr">
              <a:buNone/>
              <a:defRPr>
                <a:solidFill>
                  <a:schemeClr val="tx1">
                    <a:tint val="75000"/>
                  </a:schemeClr>
                </a:solidFill>
              </a:defRPr>
            </a:lvl2pPr>
            <a:lvl3pPr marL="1086416" indent="0" algn="ctr">
              <a:buNone/>
              <a:defRPr>
                <a:solidFill>
                  <a:schemeClr val="tx1">
                    <a:tint val="75000"/>
                  </a:schemeClr>
                </a:solidFill>
              </a:defRPr>
            </a:lvl3pPr>
            <a:lvl4pPr marL="1629607" indent="0" algn="ctr">
              <a:buNone/>
              <a:defRPr>
                <a:solidFill>
                  <a:schemeClr val="tx1">
                    <a:tint val="75000"/>
                  </a:schemeClr>
                </a:solidFill>
              </a:defRPr>
            </a:lvl4pPr>
            <a:lvl5pPr marL="2172808" indent="0" algn="ctr">
              <a:buNone/>
              <a:defRPr>
                <a:solidFill>
                  <a:schemeClr val="tx1">
                    <a:tint val="75000"/>
                  </a:schemeClr>
                </a:solidFill>
              </a:defRPr>
            </a:lvl5pPr>
            <a:lvl6pPr marL="2716008" indent="0" algn="ctr">
              <a:buNone/>
              <a:defRPr>
                <a:solidFill>
                  <a:schemeClr val="tx1">
                    <a:tint val="75000"/>
                  </a:schemeClr>
                </a:solidFill>
              </a:defRPr>
            </a:lvl6pPr>
            <a:lvl7pPr marL="3259218" indent="0" algn="ctr">
              <a:buNone/>
              <a:defRPr>
                <a:solidFill>
                  <a:schemeClr val="tx1">
                    <a:tint val="75000"/>
                  </a:schemeClr>
                </a:solidFill>
              </a:defRPr>
            </a:lvl7pPr>
            <a:lvl8pPr marL="3802411" indent="0" algn="ctr">
              <a:buNone/>
              <a:defRPr>
                <a:solidFill>
                  <a:schemeClr val="tx1">
                    <a:tint val="75000"/>
                  </a:schemeClr>
                </a:solidFill>
              </a:defRPr>
            </a:lvl8pPr>
            <a:lvl9pPr marL="43456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8979373"/>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1827369"/>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304"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anchor="ctr"/>
          <a:lstStyle/>
          <a:p>
            <a:pPr algn="ctr">
              <a:defRPr/>
            </a:pPr>
            <a:r>
              <a:rPr lang="en-US" sz="3299" dirty="0">
                <a:solidFill>
                  <a:prstClr val="white"/>
                </a:solidFill>
              </a:rPr>
              <a:t> </a:t>
            </a:r>
            <a:endParaRPr lang="th-TH" sz="3299" dirty="0">
              <a:solidFill>
                <a:prstClr val="white"/>
              </a:solidFill>
            </a:endParaRPr>
          </a:p>
        </p:txBody>
      </p:sp>
      <p:sp>
        <p:nvSpPr>
          <p:cNvPr id="10" name="Title 25"/>
          <p:cNvSpPr>
            <a:spLocks noGrp="1"/>
          </p:cNvSpPr>
          <p:nvPr>
            <p:ph type="title"/>
          </p:nvPr>
        </p:nvSpPr>
        <p:spPr>
          <a:xfrm>
            <a:off x="226475" y="1571943"/>
            <a:ext cx="11203562" cy="504000"/>
          </a:xfrm>
          <a:prstGeom prst="rect">
            <a:avLst/>
          </a:prstGeom>
        </p:spPr>
        <p:txBody>
          <a:bodyPr lIns="108322" tIns="54157" rIns="108322" bIns="54157">
            <a:noAutofit/>
          </a:bodyPr>
          <a:lstStyle>
            <a:lvl1pPr algn="l">
              <a:defRPr sz="2899"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640"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9" y="1978289"/>
            <a:ext cx="5280000" cy="3448056"/>
          </a:xfrm>
          <a:prstGeom prst="rect">
            <a:avLst/>
          </a:prstGeom>
        </p:spPr>
        <p:txBody>
          <a:bodyPr lIns="108322" tIns="54157" rIns="108322" bIns="54157">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678" y="5429595"/>
            <a:ext cx="10198196" cy="1288803"/>
          </a:xfrm>
          <a:prstGeom prst="rect">
            <a:avLst/>
          </a:prstGeom>
        </p:spPr>
        <p:txBody>
          <a:bodyPr lIns="108322" tIns="54157" rIns="108322" bIns="54157"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432847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5.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4.png"/><Relationship Id="rId5" Type="http://schemas.openxmlformats.org/officeDocument/2006/relationships/slideLayout" Target="../slideLayouts/slideLayout76.xml"/><Relationship Id="rId10" Type="http://schemas.openxmlformats.org/officeDocument/2006/relationships/theme" Target="../theme/theme1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5.png"/><Relationship Id="rId5" Type="http://schemas.openxmlformats.org/officeDocument/2006/relationships/slideLayout" Target="../slideLayouts/slideLayout85.xml"/><Relationship Id="rId10" Type="http://schemas.openxmlformats.org/officeDocument/2006/relationships/image" Target="../media/image4.png"/><Relationship Id="rId4" Type="http://schemas.openxmlformats.org/officeDocument/2006/relationships/slideLayout" Target="../slideLayouts/slideLayout84.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5.png"/><Relationship Id="rId5" Type="http://schemas.openxmlformats.org/officeDocument/2006/relationships/slideLayout" Target="../slideLayouts/slideLayout93.xml"/><Relationship Id="rId10" Type="http://schemas.openxmlformats.org/officeDocument/2006/relationships/image" Target="../media/image4.png"/><Relationship Id="rId4" Type="http://schemas.openxmlformats.org/officeDocument/2006/relationships/slideLayout" Target="../slideLayouts/slideLayout92.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image" Target="../media/image5.png"/><Relationship Id="rId5" Type="http://schemas.openxmlformats.org/officeDocument/2006/relationships/slideLayout" Target="../slideLayouts/slideLayout101.xml"/><Relationship Id="rId10" Type="http://schemas.openxmlformats.org/officeDocument/2006/relationships/image" Target="../media/image4.png"/><Relationship Id="rId4" Type="http://schemas.openxmlformats.org/officeDocument/2006/relationships/slideLayout" Target="../slideLayouts/slideLayout100.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image" Target="../media/image5.png"/><Relationship Id="rId5" Type="http://schemas.openxmlformats.org/officeDocument/2006/relationships/slideLayout" Target="../slideLayouts/slideLayout109.xml"/><Relationship Id="rId10" Type="http://schemas.openxmlformats.org/officeDocument/2006/relationships/image" Target="../media/image4.png"/><Relationship Id="rId4" Type="http://schemas.openxmlformats.org/officeDocument/2006/relationships/slideLayout" Target="../slideLayouts/slideLayout108.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6" Type="http://schemas.openxmlformats.org/officeDocument/2006/relationships/image" Target="../media/image5.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3.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4.png"/><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4.png"/><Relationship Id="rId5" Type="http://schemas.openxmlformats.org/officeDocument/2006/relationships/slideLayout" Target="../slideLayouts/slideLayout28.xml"/><Relationship Id="rId10" Type="http://schemas.openxmlformats.org/officeDocument/2006/relationships/theme" Target="../theme/theme5.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5.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4.png"/><Relationship Id="rId5" Type="http://schemas.openxmlformats.org/officeDocument/2006/relationships/slideLayout" Target="../slideLayouts/slideLayout48.xml"/><Relationship Id="rId10" Type="http://schemas.openxmlformats.org/officeDocument/2006/relationships/theme" Target="../theme/theme7.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5.png"/><Relationship Id="rId5" Type="http://schemas.openxmlformats.org/officeDocument/2006/relationships/slideLayout" Target="../slideLayouts/slideLayout57.xml"/><Relationship Id="rId10" Type="http://schemas.openxmlformats.org/officeDocument/2006/relationships/image" Target="../media/image4.png"/><Relationship Id="rId4" Type="http://schemas.openxmlformats.org/officeDocument/2006/relationships/slideLayout" Target="../slideLayouts/slideLayout5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8.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7.png"/><Relationship Id="rId5" Type="http://schemas.openxmlformats.org/officeDocument/2006/relationships/slideLayout" Target="../slideLayouts/slideLayout65.xml"/><Relationship Id="rId10" Type="http://schemas.openxmlformats.org/officeDocument/2006/relationships/theme" Target="../theme/theme9.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799159"/>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04567"/>
      </p:ext>
    </p:extLst>
  </p:cSld>
  <p:clrMap bg1="lt1" tx1="dk1" bg2="lt2" tx2="dk2" accent1="accent1" accent2="accent2" accent3="accent3" accent4="accent4" accent5="accent5" accent6="accent6" hlink="hlink" folHlink="folHlink"/>
  <p:sldLayoutIdLst>
    <p:sldLayoutId id="2147483824" r:id="rId1"/>
    <p:sldLayoutId id="214748382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80084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2037F788-FB31-48BA-8E9B-0E30FE84CCC1}" type="slidenum">
              <a:rPr lang="th-TH" smtClean="0">
                <a:solidFill>
                  <a:prstClr val="black">
                    <a:tint val="75000"/>
                  </a:prstClr>
                </a:solidFill>
              </a:rPr>
              <a:pPr defTabSz="457200">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457200">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457200"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defTabSz="457200">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75606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5"/>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33" tIns="49767" rIns="99533" bIns="49767" anchor="ctr"/>
          <a:lstStyle/>
          <a:p>
            <a:pPr algn="ctr" fontAlgn="auto">
              <a:spcBef>
                <a:spcPts val="0"/>
              </a:spcBef>
              <a:spcAft>
                <a:spcPts val="0"/>
              </a:spcAft>
              <a:defRPr/>
            </a:pPr>
            <a:endParaRPr lang="th-TH" sz="2799" dirty="0">
              <a:solidFill>
                <a:prstClr val="white"/>
              </a:solidFill>
            </a:endParaRPr>
          </a:p>
        </p:txBody>
      </p:sp>
      <p:cxnSp>
        <p:nvCxnSpPr>
          <p:cNvPr id="25" name="Straight Connector 24"/>
          <p:cNvCxnSpPr/>
          <p:nvPr userDrawn="1"/>
        </p:nvCxnSpPr>
        <p:spPr>
          <a:xfrm>
            <a:off x="1" y="124619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33" tIns="49767" rIns="99533" bIns="4976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599" b="1">
                <a:solidFill>
                  <a:prstClr val="white"/>
                </a:solidFill>
              </a:rPr>
              <a:t>HIV and AIDS</a:t>
            </a:r>
            <a:endParaRPr lang="th-TH" sz="3599" b="1">
              <a:solidFill>
                <a:prstClr val="white"/>
              </a:solidFill>
            </a:endParaRPr>
          </a:p>
        </p:txBody>
      </p:sp>
      <p:sp>
        <p:nvSpPr>
          <p:cNvPr id="27" name="TextBox 26"/>
          <p:cNvSpPr txBox="1"/>
          <p:nvPr userDrawn="1"/>
        </p:nvSpPr>
        <p:spPr>
          <a:xfrm>
            <a:off x="7147986" y="800100"/>
            <a:ext cx="4948767" cy="438150"/>
          </a:xfrm>
          <a:prstGeom prst="rect">
            <a:avLst/>
          </a:prstGeom>
          <a:noFill/>
        </p:spPr>
        <p:txBody>
          <a:bodyPr lIns="99533" tIns="49767" rIns="99533" bIns="49767">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4"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971734"/>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Arial" charset="0"/>
          <a:cs typeface="Cordia New" pitchFamily="34" charset="-34"/>
        </a:defRPr>
      </a:lvl2pPr>
      <a:lvl3pPr algn="ctr" rtl="0" eaLnBrk="0" fontAlgn="base" hangingPunct="0">
        <a:spcBef>
          <a:spcPct val="0"/>
        </a:spcBef>
        <a:spcAft>
          <a:spcPct val="0"/>
        </a:spcAft>
        <a:defRPr sz="4399">
          <a:solidFill>
            <a:schemeClr val="tx1"/>
          </a:solidFill>
          <a:latin typeface="Arial" charset="0"/>
          <a:cs typeface="Cordia New" pitchFamily="34" charset="-34"/>
        </a:defRPr>
      </a:lvl3pPr>
      <a:lvl4pPr algn="ctr" rtl="0" eaLnBrk="0" fontAlgn="base" hangingPunct="0">
        <a:spcBef>
          <a:spcPct val="0"/>
        </a:spcBef>
        <a:spcAft>
          <a:spcPct val="0"/>
        </a:spcAft>
        <a:defRPr sz="4399">
          <a:solidFill>
            <a:schemeClr val="tx1"/>
          </a:solidFill>
          <a:latin typeface="Arial" charset="0"/>
          <a:cs typeface="Cordia New" pitchFamily="34" charset="-34"/>
        </a:defRPr>
      </a:lvl4pPr>
      <a:lvl5pPr algn="ctr" rtl="0" eaLnBrk="0" fontAlgn="base" hangingPunct="0">
        <a:spcBef>
          <a:spcPct val="0"/>
        </a:spcBef>
        <a:spcAft>
          <a:spcPct val="0"/>
        </a:spcAft>
        <a:defRPr sz="4399">
          <a:solidFill>
            <a:schemeClr val="tx1"/>
          </a:solidFill>
          <a:latin typeface="Arial" charset="0"/>
          <a:cs typeface="Cordia New" pitchFamily="34" charset="-34"/>
        </a:defRPr>
      </a:lvl5pPr>
      <a:lvl6pPr marL="457063" algn="ctr" rtl="0" fontAlgn="base">
        <a:spcBef>
          <a:spcPct val="0"/>
        </a:spcBef>
        <a:spcAft>
          <a:spcPct val="0"/>
        </a:spcAft>
        <a:defRPr sz="4399">
          <a:solidFill>
            <a:schemeClr val="tx1"/>
          </a:solidFill>
          <a:latin typeface="Arial" charset="0"/>
          <a:cs typeface="Cordia New" pitchFamily="34" charset="-34"/>
        </a:defRPr>
      </a:lvl6pPr>
      <a:lvl7pPr marL="914126" algn="ctr" rtl="0" fontAlgn="base">
        <a:spcBef>
          <a:spcPct val="0"/>
        </a:spcBef>
        <a:spcAft>
          <a:spcPct val="0"/>
        </a:spcAft>
        <a:defRPr sz="4399">
          <a:solidFill>
            <a:schemeClr val="tx1"/>
          </a:solidFill>
          <a:latin typeface="Arial" charset="0"/>
          <a:cs typeface="Cordia New" pitchFamily="34" charset="-34"/>
        </a:defRPr>
      </a:lvl7pPr>
      <a:lvl8pPr marL="1371189" algn="ctr" rtl="0" fontAlgn="base">
        <a:spcBef>
          <a:spcPct val="0"/>
        </a:spcBef>
        <a:spcAft>
          <a:spcPct val="0"/>
        </a:spcAft>
        <a:defRPr sz="4399">
          <a:solidFill>
            <a:schemeClr val="tx1"/>
          </a:solidFill>
          <a:latin typeface="Arial" charset="0"/>
          <a:cs typeface="Cordia New" pitchFamily="34" charset="-34"/>
        </a:defRPr>
      </a:lvl8pPr>
      <a:lvl9pPr marL="1828251" algn="ctr" rtl="0" fontAlgn="base">
        <a:spcBef>
          <a:spcPct val="0"/>
        </a:spcBef>
        <a:spcAft>
          <a:spcPct val="0"/>
        </a:spcAft>
        <a:defRPr sz="4399">
          <a:solidFill>
            <a:schemeClr val="tx1"/>
          </a:solidFill>
          <a:latin typeface="Arial" charset="0"/>
          <a:cs typeface="Cordia New" pitchFamily="34" charset="-34"/>
        </a:defRPr>
      </a:lvl9pPr>
    </p:titleStyle>
    <p:bodyStyle>
      <a:lvl1pPr marL="342797" indent="-342797" algn="l" rtl="0" eaLnBrk="0" fontAlgn="base" hangingPunct="0">
        <a:spcBef>
          <a:spcPct val="20000"/>
        </a:spcBef>
        <a:spcAft>
          <a:spcPct val="0"/>
        </a:spcAft>
        <a:buFont typeface="Arial" pitchFamily="34" charset="0"/>
        <a:buChar char="•"/>
        <a:defRPr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pitchFamily="34" charset="0"/>
        <a:buChar char="–"/>
        <a:defRPr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9"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126" rtl="0" eaLnBrk="1" latinLnBrk="0" hangingPunct="1">
        <a:defRPr sz="2799" kern="1200">
          <a:solidFill>
            <a:schemeClr val="tx1"/>
          </a:solidFill>
          <a:latin typeface="+mn-lt"/>
          <a:ea typeface="+mn-ea"/>
          <a:cs typeface="+mn-cs"/>
        </a:defRPr>
      </a:lvl1pPr>
      <a:lvl2pPr marL="457063" algn="l" defTabSz="914126" rtl="0" eaLnBrk="1" latinLnBrk="0" hangingPunct="1">
        <a:defRPr sz="2799" kern="1200">
          <a:solidFill>
            <a:schemeClr val="tx1"/>
          </a:solidFill>
          <a:latin typeface="+mn-lt"/>
          <a:ea typeface="+mn-ea"/>
          <a:cs typeface="+mn-cs"/>
        </a:defRPr>
      </a:lvl2pPr>
      <a:lvl3pPr marL="914126" algn="l" defTabSz="914126" rtl="0" eaLnBrk="1" latinLnBrk="0" hangingPunct="1">
        <a:defRPr sz="2799" kern="1200">
          <a:solidFill>
            <a:schemeClr val="tx1"/>
          </a:solidFill>
          <a:latin typeface="+mn-lt"/>
          <a:ea typeface="+mn-ea"/>
          <a:cs typeface="+mn-cs"/>
        </a:defRPr>
      </a:lvl3pPr>
      <a:lvl4pPr marL="1371189" algn="l" defTabSz="914126" rtl="0" eaLnBrk="1" latinLnBrk="0" hangingPunct="1">
        <a:defRPr sz="2799" kern="1200">
          <a:solidFill>
            <a:schemeClr val="tx1"/>
          </a:solidFill>
          <a:latin typeface="+mn-lt"/>
          <a:ea typeface="+mn-ea"/>
          <a:cs typeface="+mn-cs"/>
        </a:defRPr>
      </a:lvl4pPr>
      <a:lvl5pPr marL="1828251" algn="l" defTabSz="914126" rtl="0" eaLnBrk="1" latinLnBrk="0" hangingPunct="1">
        <a:defRPr sz="2799" kern="1200">
          <a:solidFill>
            <a:schemeClr val="tx1"/>
          </a:solidFill>
          <a:latin typeface="+mn-lt"/>
          <a:ea typeface="+mn-ea"/>
          <a:cs typeface="+mn-cs"/>
        </a:defRPr>
      </a:lvl5pPr>
      <a:lvl6pPr marL="2285314" algn="l" defTabSz="914126" rtl="0" eaLnBrk="1" latinLnBrk="0" hangingPunct="1">
        <a:defRPr sz="2799" kern="1200">
          <a:solidFill>
            <a:schemeClr val="tx1"/>
          </a:solidFill>
          <a:latin typeface="+mn-lt"/>
          <a:ea typeface="+mn-ea"/>
          <a:cs typeface="+mn-cs"/>
        </a:defRPr>
      </a:lvl6pPr>
      <a:lvl7pPr marL="2742377" algn="l" defTabSz="914126" rtl="0" eaLnBrk="1" latinLnBrk="0" hangingPunct="1">
        <a:defRPr sz="2799" kern="1200">
          <a:solidFill>
            <a:schemeClr val="tx1"/>
          </a:solidFill>
          <a:latin typeface="+mn-lt"/>
          <a:ea typeface="+mn-ea"/>
          <a:cs typeface="+mn-cs"/>
        </a:defRPr>
      </a:lvl7pPr>
      <a:lvl8pPr marL="3199440" algn="l" defTabSz="914126" rtl="0" eaLnBrk="1" latinLnBrk="0" hangingPunct="1">
        <a:defRPr sz="2799" kern="1200">
          <a:solidFill>
            <a:schemeClr val="tx1"/>
          </a:solidFill>
          <a:latin typeface="+mn-lt"/>
          <a:ea typeface="+mn-ea"/>
          <a:cs typeface="+mn-cs"/>
        </a:defRPr>
      </a:lvl8pPr>
      <a:lvl9pPr marL="3656503" algn="l" defTabSz="914126" rtl="0" eaLnBrk="1" latinLnBrk="0" hangingPunct="1">
        <a:defRPr sz="2799"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644"/>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914" tIns="58960" rIns="117914" bIns="58960" anchor="ctr"/>
          <a:lstStyle/>
          <a:p>
            <a:pPr algn="ctr">
              <a:defRPr/>
            </a:pPr>
            <a:endParaRPr lang="th-TH" sz="3299" dirty="0">
              <a:solidFill>
                <a:prstClr val="white"/>
              </a:solidFill>
            </a:endParaRPr>
          </a:p>
        </p:txBody>
      </p:sp>
      <p:cxnSp>
        <p:nvCxnSpPr>
          <p:cNvPr id="25" name="Straight Connector 24"/>
          <p:cNvCxnSpPr/>
          <p:nvPr/>
        </p:nvCxnSpPr>
        <p:spPr>
          <a:xfrm>
            <a:off x="0" y="124651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0"/>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914" tIns="58960" rIns="117914" bIns="589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9" b="1">
                <a:solidFill>
                  <a:prstClr val="white"/>
                </a:solidFill>
              </a:rPr>
              <a:t>HIV and AIDS</a:t>
            </a:r>
            <a:endParaRPr lang="th-TH" sz="4299" b="1">
              <a:solidFill>
                <a:prstClr val="white"/>
              </a:solidFill>
            </a:endParaRPr>
          </a:p>
        </p:txBody>
      </p:sp>
      <p:sp>
        <p:nvSpPr>
          <p:cNvPr id="27" name="TextBox 26"/>
          <p:cNvSpPr txBox="1"/>
          <p:nvPr/>
        </p:nvSpPr>
        <p:spPr>
          <a:xfrm>
            <a:off x="7147985" y="800414"/>
            <a:ext cx="4948766" cy="519089"/>
          </a:xfrm>
          <a:prstGeom prst="rect">
            <a:avLst/>
          </a:prstGeom>
          <a:noFill/>
        </p:spPr>
        <p:txBody>
          <a:bodyPr lIns="117914" tIns="58960" rIns="117914" bIns="58960">
            <a:spAutoFit/>
          </a:bodyPr>
          <a:lstStyle/>
          <a:p>
            <a:pPr>
              <a:defRPr/>
            </a:pPr>
            <a:r>
              <a:rPr lang="en-US" sz="2599" kern="700" dirty="0">
                <a:solidFill>
                  <a:prstClr val="white"/>
                </a:solidFill>
                <a:cs typeface="Arial" pitchFamily="34" charset="0"/>
              </a:rPr>
              <a:t>Data Hub for Asia-Pacific</a:t>
            </a:r>
            <a:endParaRPr lang="th-TH" sz="2599"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803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78003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Lst>
  <p:hf hdr="0" ftr="0" dt="0"/>
  <p:txStyles>
    <p:titleStyle>
      <a:lvl1pPr algn="ctr" rtl="0" eaLnBrk="0" fontAlgn="base" hangingPunct="0">
        <a:spcBef>
          <a:spcPct val="0"/>
        </a:spcBef>
        <a:spcAft>
          <a:spcPct val="0"/>
        </a:spcAft>
        <a:defRPr sz="5199" kern="1200">
          <a:solidFill>
            <a:schemeClr val="tx1"/>
          </a:solidFill>
          <a:latin typeface="+mj-lt"/>
          <a:ea typeface="+mj-ea"/>
          <a:cs typeface="+mj-cs"/>
        </a:defRPr>
      </a:lvl1pPr>
      <a:lvl2pPr algn="ctr" rtl="0" eaLnBrk="0" fontAlgn="base" hangingPunct="0">
        <a:spcBef>
          <a:spcPct val="0"/>
        </a:spcBef>
        <a:spcAft>
          <a:spcPct val="0"/>
        </a:spcAft>
        <a:defRPr sz="5199">
          <a:solidFill>
            <a:schemeClr val="tx1"/>
          </a:solidFill>
          <a:latin typeface="Arial" charset="0"/>
          <a:cs typeface="Cordia New" pitchFamily="34" charset="-34"/>
        </a:defRPr>
      </a:lvl2pPr>
      <a:lvl3pPr algn="ctr" rtl="0" eaLnBrk="0" fontAlgn="base" hangingPunct="0">
        <a:spcBef>
          <a:spcPct val="0"/>
        </a:spcBef>
        <a:spcAft>
          <a:spcPct val="0"/>
        </a:spcAft>
        <a:defRPr sz="5199">
          <a:solidFill>
            <a:schemeClr val="tx1"/>
          </a:solidFill>
          <a:latin typeface="Arial" charset="0"/>
          <a:cs typeface="Cordia New" pitchFamily="34" charset="-34"/>
        </a:defRPr>
      </a:lvl3pPr>
      <a:lvl4pPr algn="ctr" rtl="0" eaLnBrk="0" fontAlgn="base" hangingPunct="0">
        <a:spcBef>
          <a:spcPct val="0"/>
        </a:spcBef>
        <a:spcAft>
          <a:spcPct val="0"/>
        </a:spcAft>
        <a:defRPr sz="5199">
          <a:solidFill>
            <a:schemeClr val="tx1"/>
          </a:solidFill>
          <a:latin typeface="Arial" charset="0"/>
          <a:cs typeface="Cordia New" pitchFamily="34" charset="-34"/>
        </a:defRPr>
      </a:lvl4pPr>
      <a:lvl5pPr algn="ctr" rtl="0" eaLnBrk="0" fontAlgn="base" hangingPunct="0">
        <a:spcBef>
          <a:spcPct val="0"/>
        </a:spcBef>
        <a:spcAft>
          <a:spcPct val="0"/>
        </a:spcAft>
        <a:defRPr sz="5199">
          <a:solidFill>
            <a:schemeClr val="tx1"/>
          </a:solidFill>
          <a:latin typeface="Arial" charset="0"/>
          <a:cs typeface="Cordia New" pitchFamily="34" charset="-34"/>
        </a:defRPr>
      </a:lvl5pPr>
      <a:lvl6pPr marL="543206" algn="ctr" rtl="0" fontAlgn="base">
        <a:spcBef>
          <a:spcPct val="0"/>
        </a:spcBef>
        <a:spcAft>
          <a:spcPct val="0"/>
        </a:spcAft>
        <a:defRPr sz="5199">
          <a:solidFill>
            <a:schemeClr val="tx1"/>
          </a:solidFill>
          <a:latin typeface="Arial" charset="0"/>
          <a:cs typeface="Cordia New" pitchFamily="34" charset="-34"/>
        </a:defRPr>
      </a:lvl6pPr>
      <a:lvl7pPr marL="1086416" algn="ctr" rtl="0" fontAlgn="base">
        <a:spcBef>
          <a:spcPct val="0"/>
        </a:spcBef>
        <a:spcAft>
          <a:spcPct val="0"/>
        </a:spcAft>
        <a:defRPr sz="5199">
          <a:solidFill>
            <a:schemeClr val="tx1"/>
          </a:solidFill>
          <a:latin typeface="Arial" charset="0"/>
          <a:cs typeface="Cordia New" pitchFamily="34" charset="-34"/>
        </a:defRPr>
      </a:lvl7pPr>
      <a:lvl8pPr marL="1629607" algn="ctr" rtl="0" fontAlgn="base">
        <a:spcBef>
          <a:spcPct val="0"/>
        </a:spcBef>
        <a:spcAft>
          <a:spcPct val="0"/>
        </a:spcAft>
        <a:defRPr sz="5199">
          <a:solidFill>
            <a:schemeClr val="tx1"/>
          </a:solidFill>
          <a:latin typeface="Arial" charset="0"/>
          <a:cs typeface="Cordia New" pitchFamily="34" charset="-34"/>
        </a:defRPr>
      </a:lvl8pPr>
      <a:lvl9pPr marL="2172808" algn="ctr" rtl="0" fontAlgn="base">
        <a:spcBef>
          <a:spcPct val="0"/>
        </a:spcBef>
        <a:spcAft>
          <a:spcPct val="0"/>
        </a:spcAft>
        <a:defRPr sz="5199">
          <a:solidFill>
            <a:schemeClr val="tx1"/>
          </a:solidFill>
          <a:latin typeface="Arial" charset="0"/>
          <a:cs typeface="Cordia New" pitchFamily="34" charset="-34"/>
        </a:defRPr>
      </a:lvl9pPr>
    </p:titleStyle>
    <p:bodyStyle>
      <a:lvl1pPr marL="407400" indent="-407400" algn="l" rtl="0" eaLnBrk="0" fontAlgn="base" hangingPunct="0">
        <a:spcBef>
          <a:spcPct val="20000"/>
        </a:spcBef>
        <a:spcAft>
          <a:spcPct val="0"/>
        </a:spcAft>
        <a:buFont typeface="Arial" pitchFamily="34" charset="0"/>
        <a:buChar char="•"/>
        <a:defRPr sz="3799" kern="1200">
          <a:solidFill>
            <a:schemeClr val="tx1"/>
          </a:solidFill>
          <a:latin typeface="+mn-lt"/>
          <a:ea typeface="+mn-ea"/>
          <a:cs typeface="+mn-cs"/>
        </a:defRPr>
      </a:lvl1pPr>
      <a:lvl2pPr marL="882713" indent="-339498" algn="l" rtl="0" eaLnBrk="0" fontAlgn="base" hangingPunct="0">
        <a:spcBef>
          <a:spcPct val="20000"/>
        </a:spcBef>
        <a:spcAft>
          <a:spcPct val="0"/>
        </a:spcAft>
        <a:buFont typeface="Arial" pitchFamily="34" charset="0"/>
        <a:buChar char="–"/>
        <a:defRPr sz="3299" kern="1200">
          <a:solidFill>
            <a:schemeClr val="tx1"/>
          </a:solidFill>
          <a:latin typeface="+mn-lt"/>
          <a:ea typeface="+mn-ea"/>
          <a:cs typeface="+mn-cs"/>
        </a:defRPr>
      </a:lvl2pPr>
      <a:lvl3pPr marL="1358009" indent="-271596" algn="l" rtl="0" eaLnBrk="0" fontAlgn="base" hangingPunct="0">
        <a:spcBef>
          <a:spcPct val="20000"/>
        </a:spcBef>
        <a:spcAft>
          <a:spcPct val="0"/>
        </a:spcAft>
        <a:buFont typeface="Arial" pitchFamily="34" charset="0"/>
        <a:buChar char="•"/>
        <a:defRPr sz="2899" kern="1200">
          <a:solidFill>
            <a:schemeClr val="tx1"/>
          </a:solidFill>
          <a:latin typeface="+mn-lt"/>
          <a:ea typeface="+mn-ea"/>
          <a:cs typeface="+mn-cs"/>
        </a:defRPr>
      </a:lvl3pPr>
      <a:lvl4pPr marL="1901208"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4420" indent="-27159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8760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0817"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40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7221" indent="-271596" algn="l" defTabSz="108641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416" rtl="0" eaLnBrk="1" latinLnBrk="0" hangingPunct="1">
        <a:defRPr sz="3299" kern="1200">
          <a:solidFill>
            <a:schemeClr val="tx1"/>
          </a:solidFill>
          <a:latin typeface="+mn-lt"/>
          <a:ea typeface="+mn-ea"/>
          <a:cs typeface="+mn-cs"/>
        </a:defRPr>
      </a:lvl1pPr>
      <a:lvl2pPr marL="543206" algn="l" defTabSz="1086416" rtl="0" eaLnBrk="1" latinLnBrk="0" hangingPunct="1">
        <a:defRPr sz="3299" kern="1200">
          <a:solidFill>
            <a:schemeClr val="tx1"/>
          </a:solidFill>
          <a:latin typeface="+mn-lt"/>
          <a:ea typeface="+mn-ea"/>
          <a:cs typeface="+mn-cs"/>
        </a:defRPr>
      </a:lvl2pPr>
      <a:lvl3pPr marL="1086416" algn="l" defTabSz="1086416" rtl="0" eaLnBrk="1" latinLnBrk="0" hangingPunct="1">
        <a:defRPr sz="3299" kern="1200">
          <a:solidFill>
            <a:schemeClr val="tx1"/>
          </a:solidFill>
          <a:latin typeface="+mn-lt"/>
          <a:ea typeface="+mn-ea"/>
          <a:cs typeface="+mn-cs"/>
        </a:defRPr>
      </a:lvl3pPr>
      <a:lvl4pPr marL="1629607" algn="l" defTabSz="1086416" rtl="0" eaLnBrk="1" latinLnBrk="0" hangingPunct="1">
        <a:defRPr sz="3299" kern="1200">
          <a:solidFill>
            <a:schemeClr val="tx1"/>
          </a:solidFill>
          <a:latin typeface="+mn-lt"/>
          <a:ea typeface="+mn-ea"/>
          <a:cs typeface="+mn-cs"/>
        </a:defRPr>
      </a:lvl4pPr>
      <a:lvl5pPr marL="2172808" algn="l" defTabSz="1086416" rtl="0" eaLnBrk="1" latinLnBrk="0" hangingPunct="1">
        <a:defRPr sz="3299" kern="1200">
          <a:solidFill>
            <a:schemeClr val="tx1"/>
          </a:solidFill>
          <a:latin typeface="+mn-lt"/>
          <a:ea typeface="+mn-ea"/>
          <a:cs typeface="+mn-cs"/>
        </a:defRPr>
      </a:lvl5pPr>
      <a:lvl6pPr marL="2716008" algn="l" defTabSz="1086416" rtl="0" eaLnBrk="1" latinLnBrk="0" hangingPunct="1">
        <a:defRPr sz="3299" kern="1200">
          <a:solidFill>
            <a:schemeClr val="tx1"/>
          </a:solidFill>
          <a:latin typeface="+mn-lt"/>
          <a:ea typeface="+mn-ea"/>
          <a:cs typeface="+mn-cs"/>
        </a:defRPr>
      </a:lvl6pPr>
      <a:lvl7pPr marL="3259218" algn="l" defTabSz="1086416" rtl="0" eaLnBrk="1" latinLnBrk="0" hangingPunct="1">
        <a:defRPr sz="3299" kern="1200">
          <a:solidFill>
            <a:schemeClr val="tx1"/>
          </a:solidFill>
          <a:latin typeface="+mn-lt"/>
          <a:ea typeface="+mn-ea"/>
          <a:cs typeface="+mn-cs"/>
        </a:defRPr>
      </a:lvl7pPr>
      <a:lvl8pPr marL="3802411" algn="l" defTabSz="1086416" rtl="0" eaLnBrk="1" latinLnBrk="0" hangingPunct="1">
        <a:defRPr sz="3299" kern="1200">
          <a:solidFill>
            <a:schemeClr val="tx1"/>
          </a:solidFill>
          <a:latin typeface="+mn-lt"/>
          <a:ea typeface="+mn-ea"/>
          <a:cs typeface="+mn-cs"/>
        </a:defRPr>
      </a:lvl8pPr>
      <a:lvl9pPr marL="4345621" algn="l" defTabSz="1086416" rtl="0" eaLnBrk="1" latinLnBrk="0" hangingPunct="1">
        <a:defRPr sz="3299"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99827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5" cstate="print">
            <a:extLst>
              <a:ext uri="{28A0092B-C50C-407E-A947-70E740481C1C}">
                <a14:useLocalDpi xmlns:a14="http://schemas.microsoft.com/office/drawing/2010/main" val="0"/>
              </a:ext>
            </a:extLst>
          </a:blip>
          <a:srcRect r="8307" b="15314"/>
          <a:stretch>
            <a:fillRect/>
          </a:stretch>
        </p:blipFill>
        <p:spPr bwMode="auto">
          <a:xfrm>
            <a:off x="4307418" y="1103645"/>
            <a:ext cx="7884582"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8"/>
            <a:ext cx="723900" cy="365125"/>
          </a:xfrm>
          <a:prstGeom prst="rect">
            <a:avLst/>
          </a:prstGeom>
        </p:spPr>
        <p:txBody>
          <a:bodyPr vert="horz" lIns="108322" tIns="54157" rIns="108322" bIns="54157"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0"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7872" tIns="58938" rIns="117872" bIns="58938" anchor="ctr"/>
          <a:lstStyle/>
          <a:p>
            <a:pPr algn="ctr">
              <a:defRPr/>
            </a:pPr>
            <a:endParaRPr lang="th-TH" sz="3298" dirty="0">
              <a:solidFill>
                <a:prstClr val="white"/>
              </a:solidFill>
            </a:endParaRPr>
          </a:p>
        </p:txBody>
      </p:sp>
      <p:cxnSp>
        <p:nvCxnSpPr>
          <p:cNvPr id="25" name="Straight Connector 24"/>
          <p:cNvCxnSpPr/>
          <p:nvPr/>
        </p:nvCxnSpPr>
        <p:spPr>
          <a:xfrm>
            <a:off x="0" y="1246520"/>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37" y="643261"/>
            <a:ext cx="4341284" cy="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872" tIns="58938" rIns="117872" bIns="589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298" b="1">
                <a:solidFill>
                  <a:prstClr val="white"/>
                </a:solidFill>
              </a:rPr>
              <a:t>HIV and AIDS</a:t>
            </a:r>
            <a:endParaRPr lang="th-TH" sz="4298" b="1">
              <a:solidFill>
                <a:prstClr val="white"/>
              </a:solidFill>
            </a:endParaRPr>
          </a:p>
        </p:txBody>
      </p:sp>
      <p:sp>
        <p:nvSpPr>
          <p:cNvPr id="27" name="TextBox 26"/>
          <p:cNvSpPr txBox="1"/>
          <p:nvPr/>
        </p:nvSpPr>
        <p:spPr>
          <a:xfrm>
            <a:off x="7147985" y="800415"/>
            <a:ext cx="4948766" cy="519089"/>
          </a:xfrm>
          <a:prstGeom prst="rect">
            <a:avLst/>
          </a:prstGeom>
          <a:noFill/>
        </p:spPr>
        <p:txBody>
          <a:bodyPr lIns="117872" tIns="58938" rIns="117872" bIns="58938">
            <a:spAutoFit/>
          </a:bodyPr>
          <a:lstStyle/>
          <a:p>
            <a:pPr>
              <a:defRPr/>
            </a:pPr>
            <a:r>
              <a:rPr lang="en-US" sz="2598" kern="700" dirty="0">
                <a:solidFill>
                  <a:prstClr val="white"/>
                </a:solidFill>
                <a:cs typeface="Arial" pitchFamily="34" charset="0"/>
              </a:rPr>
              <a:t>Data Hub for Asia-Pacific</a:t>
            </a:r>
            <a:endParaRPr lang="th-TH" sz="2598" kern="700" dirty="0">
              <a:solidFill>
                <a:prstClr val="white"/>
              </a:solidFill>
            </a:endParaRPr>
          </a:p>
        </p:txBody>
      </p:sp>
      <p:pic>
        <p:nvPicPr>
          <p:cNvPr id="2056" name="Picture 10" descr="Unaid logo_approve.png"/>
          <p:cNvPicPr>
            <a:picLocks noChangeAspect="1"/>
          </p:cNvPicPr>
          <p:nvPr/>
        </p:nvPicPr>
        <p:blipFill>
          <a:blip r:embed="rId16">
            <a:extLst>
              <a:ext uri="{28A0092B-C50C-407E-A947-70E740481C1C}">
                <a14:useLocalDpi xmlns:a14="http://schemas.microsoft.com/office/drawing/2010/main" val="0"/>
              </a:ext>
            </a:extLst>
          </a:blip>
          <a:srcRect b="15549"/>
          <a:stretch>
            <a:fillRect/>
          </a:stretch>
        </p:blipFill>
        <p:spPr bwMode="auto">
          <a:xfrm>
            <a:off x="6803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79649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33" r:id="rId13"/>
  </p:sldLayoutIdLst>
  <p:hf hdr="0" ftr="0" dt="0"/>
  <p:txStyles>
    <p:titleStyle>
      <a:lvl1pPr algn="ctr" rtl="0" eaLnBrk="0" fontAlgn="base" hangingPunct="0">
        <a:spcBef>
          <a:spcPct val="0"/>
        </a:spcBef>
        <a:spcAft>
          <a:spcPct val="0"/>
        </a:spcAft>
        <a:defRPr sz="5197" kern="1200">
          <a:solidFill>
            <a:schemeClr val="tx1"/>
          </a:solidFill>
          <a:latin typeface="+mj-lt"/>
          <a:ea typeface="+mj-ea"/>
          <a:cs typeface="+mj-cs"/>
        </a:defRPr>
      </a:lvl1pPr>
      <a:lvl2pPr algn="ctr" rtl="0" eaLnBrk="0" fontAlgn="base" hangingPunct="0">
        <a:spcBef>
          <a:spcPct val="0"/>
        </a:spcBef>
        <a:spcAft>
          <a:spcPct val="0"/>
        </a:spcAft>
        <a:defRPr sz="5197">
          <a:solidFill>
            <a:schemeClr val="tx1"/>
          </a:solidFill>
          <a:latin typeface="Arial" charset="0"/>
          <a:cs typeface="Cordia New" pitchFamily="34" charset="-34"/>
        </a:defRPr>
      </a:lvl2pPr>
      <a:lvl3pPr algn="ctr" rtl="0" eaLnBrk="0" fontAlgn="base" hangingPunct="0">
        <a:spcBef>
          <a:spcPct val="0"/>
        </a:spcBef>
        <a:spcAft>
          <a:spcPct val="0"/>
        </a:spcAft>
        <a:defRPr sz="5197">
          <a:solidFill>
            <a:schemeClr val="tx1"/>
          </a:solidFill>
          <a:latin typeface="Arial" charset="0"/>
          <a:cs typeface="Cordia New" pitchFamily="34" charset="-34"/>
        </a:defRPr>
      </a:lvl3pPr>
      <a:lvl4pPr algn="ctr" rtl="0" eaLnBrk="0" fontAlgn="base" hangingPunct="0">
        <a:spcBef>
          <a:spcPct val="0"/>
        </a:spcBef>
        <a:spcAft>
          <a:spcPct val="0"/>
        </a:spcAft>
        <a:defRPr sz="5197">
          <a:solidFill>
            <a:schemeClr val="tx1"/>
          </a:solidFill>
          <a:latin typeface="Arial" charset="0"/>
          <a:cs typeface="Cordia New" pitchFamily="34" charset="-34"/>
        </a:defRPr>
      </a:lvl4pPr>
      <a:lvl5pPr algn="ctr" rtl="0" eaLnBrk="0" fontAlgn="base" hangingPunct="0">
        <a:spcBef>
          <a:spcPct val="0"/>
        </a:spcBef>
        <a:spcAft>
          <a:spcPct val="0"/>
        </a:spcAft>
        <a:defRPr sz="5197">
          <a:solidFill>
            <a:schemeClr val="tx1"/>
          </a:solidFill>
          <a:latin typeface="Arial" charset="0"/>
          <a:cs typeface="Cordia New" pitchFamily="34" charset="-34"/>
        </a:defRPr>
      </a:lvl5pPr>
      <a:lvl6pPr marL="543043" algn="ctr" rtl="0" fontAlgn="base">
        <a:spcBef>
          <a:spcPct val="0"/>
        </a:spcBef>
        <a:spcAft>
          <a:spcPct val="0"/>
        </a:spcAft>
        <a:defRPr sz="5197">
          <a:solidFill>
            <a:schemeClr val="tx1"/>
          </a:solidFill>
          <a:latin typeface="Arial" charset="0"/>
          <a:cs typeface="Cordia New" pitchFamily="34" charset="-34"/>
        </a:defRPr>
      </a:lvl6pPr>
      <a:lvl7pPr marL="1086090" algn="ctr" rtl="0" fontAlgn="base">
        <a:spcBef>
          <a:spcPct val="0"/>
        </a:spcBef>
        <a:spcAft>
          <a:spcPct val="0"/>
        </a:spcAft>
        <a:defRPr sz="5197">
          <a:solidFill>
            <a:schemeClr val="tx1"/>
          </a:solidFill>
          <a:latin typeface="Arial" charset="0"/>
          <a:cs typeface="Cordia New" pitchFamily="34" charset="-34"/>
        </a:defRPr>
      </a:lvl7pPr>
      <a:lvl8pPr marL="1629118" algn="ctr" rtl="0" fontAlgn="base">
        <a:spcBef>
          <a:spcPct val="0"/>
        </a:spcBef>
        <a:spcAft>
          <a:spcPct val="0"/>
        </a:spcAft>
        <a:defRPr sz="5197">
          <a:solidFill>
            <a:schemeClr val="tx1"/>
          </a:solidFill>
          <a:latin typeface="Arial" charset="0"/>
          <a:cs typeface="Cordia New" pitchFamily="34" charset="-34"/>
        </a:defRPr>
      </a:lvl8pPr>
      <a:lvl9pPr marL="2172156" algn="ctr" rtl="0" fontAlgn="base">
        <a:spcBef>
          <a:spcPct val="0"/>
        </a:spcBef>
        <a:spcAft>
          <a:spcPct val="0"/>
        </a:spcAft>
        <a:defRPr sz="5197">
          <a:solidFill>
            <a:schemeClr val="tx1"/>
          </a:solidFill>
          <a:latin typeface="Arial" charset="0"/>
          <a:cs typeface="Cordia New" pitchFamily="34" charset="-34"/>
        </a:defRPr>
      </a:lvl9pPr>
    </p:titleStyle>
    <p:bodyStyle>
      <a:lvl1pPr marL="407278" indent="-407278" algn="l" rtl="0" eaLnBrk="0" fontAlgn="base" hangingPunct="0">
        <a:spcBef>
          <a:spcPct val="20000"/>
        </a:spcBef>
        <a:spcAft>
          <a:spcPct val="0"/>
        </a:spcAft>
        <a:buFont typeface="Arial" charset="0"/>
        <a:buChar char="•"/>
        <a:defRPr sz="3798" kern="1200">
          <a:solidFill>
            <a:schemeClr val="tx1"/>
          </a:solidFill>
          <a:latin typeface="+mn-lt"/>
          <a:ea typeface="+mn-ea"/>
          <a:cs typeface="+mn-cs"/>
        </a:defRPr>
      </a:lvl1pPr>
      <a:lvl2pPr marL="882448" indent="-339396" algn="l" rtl="0" eaLnBrk="0" fontAlgn="base" hangingPunct="0">
        <a:spcBef>
          <a:spcPct val="20000"/>
        </a:spcBef>
        <a:spcAft>
          <a:spcPct val="0"/>
        </a:spcAft>
        <a:buFont typeface="Arial" charset="0"/>
        <a:buChar char="–"/>
        <a:defRPr sz="3298" kern="1200">
          <a:solidFill>
            <a:schemeClr val="tx1"/>
          </a:solidFill>
          <a:latin typeface="+mn-lt"/>
          <a:ea typeface="+mn-ea"/>
          <a:cs typeface="+mn-cs"/>
        </a:defRPr>
      </a:lvl2pPr>
      <a:lvl3pPr marL="1357601" indent="-271515" algn="l" rtl="0" eaLnBrk="0" fontAlgn="base" hangingPunct="0">
        <a:spcBef>
          <a:spcPct val="20000"/>
        </a:spcBef>
        <a:spcAft>
          <a:spcPct val="0"/>
        </a:spcAft>
        <a:buFont typeface="Arial" charset="0"/>
        <a:buChar char="•"/>
        <a:defRPr sz="2898" kern="1200">
          <a:solidFill>
            <a:schemeClr val="tx1"/>
          </a:solidFill>
          <a:latin typeface="+mn-lt"/>
          <a:ea typeface="+mn-ea"/>
          <a:cs typeface="+mn-cs"/>
        </a:defRPr>
      </a:lvl3pPr>
      <a:lvl4pPr marL="1900638"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3687" indent="-27151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86711"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9758"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2799"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5836" indent="-271515" algn="l" defTabSz="108609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6090" rtl="0" eaLnBrk="1" latinLnBrk="0" hangingPunct="1">
        <a:defRPr sz="3298" kern="1200">
          <a:solidFill>
            <a:schemeClr val="tx1"/>
          </a:solidFill>
          <a:latin typeface="+mn-lt"/>
          <a:ea typeface="+mn-ea"/>
          <a:cs typeface="+mn-cs"/>
        </a:defRPr>
      </a:lvl1pPr>
      <a:lvl2pPr marL="543043" algn="l" defTabSz="1086090" rtl="0" eaLnBrk="1" latinLnBrk="0" hangingPunct="1">
        <a:defRPr sz="3298" kern="1200">
          <a:solidFill>
            <a:schemeClr val="tx1"/>
          </a:solidFill>
          <a:latin typeface="+mn-lt"/>
          <a:ea typeface="+mn-ea"/>
          <a:cs typeface="+mn-cs"/>
        </a:defRPr>
      </a:lvl2pPr>
      <a:lvl3pPr marL="1086090" algn="l" defTabSz="1086090" rtl="0" eaLnBrk="1" latinLnBrk="0" hangingPunct="1">
        <a:defRPr sz="3298" kern="1200">
          <a:solidFill>
            <a:schemeClr val="tx1"/>
          </a:solidFill>
          <a:latin typeface="+mn-lt"/>
          <a:ea typeface="+mn-ea"/>
          <a:cs typeface="+mn-cs"/>
        </a:defRPr>
      </a:lvl3pPr>
      <a:lvl4pPr marL="1629118" algn="l" defTabSz="1086090" rtl="0" eaLnBrk="1" latinLnBrk="0" hangingPunct="1">
        <a:defRPr sz="3298" kern="1200">
          <a:solidFill>
            <a:schemeClr val="tx1"/>
          </a:solidFill>
          <a:latin typeface="+mn-lt"/>
          <a:ea typeface="+mn-ea"/>
          <a:cs typeface="+mn-cs"/>
        </a:defRPr>
      </a:lvl4pPr>
      <a:lvl5pPr marL="2172156" algn="l" defTabSz="1086090" rtl="0" eaLnBrk="1" latinLnBrk="0" hangingPunct="1">
        <a:defRPr sz="3298" kern="1200">
          <a:solidFill>
            <a:schemeClr val="tx1"/>
          </a:solidFill>
          <a:latin typeface="+mn-lt"/>
          <a:ea typeface="+mn-ea"/>
          <a:cs typeface="+mn-cs"/>
        </a:defRPr>
      </a:lvl5pPr>
      <a:lvl6pPr marL="2715193" algn="l" defTabSz="1086090" rtl="0" eaLnBrk="1" latinLnBrk="0" hangingPunct="1">
        <a:defRPr sz="3298" kern="1200">
          <a:solidFill>
            <a:schemeClr val="tx1"/>
          </a:solidFill>
          <a:latin typeface="+mn-lt"/>
          <a:ea typeface="+mn-ea"/>
          <a:cs typeface="+mn-cs"/>
        </a:defRPr>
      </a:lvl6pPr>
      <a:lvl7pPr marL="3258240" algn="l" defTabSz="1086090" rtl="0" eaLnBrk="1" latinLnBrk="0" hangingPunct="1">
        <a:defRPr sz="3298" kern="1200">
          <a:solidFill>
            <a:schemeClr val="tx1"/>
          </a:solidFill>
          <a:latin typeface="+mn-lt"/>
          <a:ea typeface="+mn-ea"/>
          <a:cs typeface="+mn-cs"/>
        </a:defRPr>
      </a:lvl7pPr>
      <a:lvl8pPr marL="3801271" algn="l" defTabSz="1086090" rtl="0" eaLnBrk="1" latinLnBrk="0" hangingPunct="1">
        <a:defRPr sz="3298" kern="1200">
          <a:solidFill>
            <a:schemeClr val="tx1"/>
          </a:solidFill>
          <a:latin typeface="+mn-lt"/>
          <a:ea typeface="+mn-ea"/>
          <a:cs typeface="+mn-cs"/>
        </a:defRPr>
      </a:lvl8pPr>
      <a:lvl9pPr marL="4344317" algn="l" defTabSz="1086090" rtl="0" eaLnBrk="1" latinLnBrk="0" hangingPunct="1">
        <a:defRPr sz="32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667327"/>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2"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08931F6-4AD5-4043-9930-AC05550530DF}"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3">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0236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19" r:id="rId9"/>
    <p:sldLayoutId id="2147483720"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7825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367113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7890" name="Picture 12" descr="color-02 more red.png"/>
          <p:cNvPicPr>
            <a:picLocks noChangeAspect="1"/>
          </p:cNvPicPr>
          <p:nvPr/>
        </p:nvPicPr>
        <p:blipFill>
          <a:blip r:embed="rId13"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D1AFD773-65E0-4208-913F-85F40812A858}"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7896" name="Picture 10" descr="Unaid logo_approve.png"/>
          <p:cNvPicPr>
            <a:picLocks noChangeAspect="1"/>
          </p:cNvPicPr>
          <p:nvPr/>
        </p:nvPicPr>
        <p:blipFill>
          <a:blip r:embed="rId14">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371680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35372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80636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75971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01.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8.xml"/><Relationship Id="rId1" Type="http://schemas.openxmlformats.org/officeDocument/2006/relationships/themeOverride" Target="../theme/themeOverride10.xml"/><Relationship Id="rId5" Type="http://schemas.openxmlformats.org/officeDocument/2006/relationships/chart" Target="../charts/chart7.xml"/><Relationship Id="rId4" Type="http://schemas.openxmlformats.org/officeDocument/2006/relationships/hyperlink" Target="http://www.aidsdatahub.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notesSlide" Target="../notesSlides/notesSlide10.xml"/><Relationship Id="rId7" Type="http://schemas.openxmlformats.org/officeDocument/2006/relationships/hyperlink" Target="http://www.aidsdatahub.org/" TargetMode="External"/><Relationship Id="rId2" Type="http://schemas.openxmlformats.org/officeDocument/2006/relationships/slideLayout" Target="../slideLayouts/slideLayout118.xml"/><Relationship Id="rId1" Type="http://schemas.openxmlformats.org/officeDocument/2006/relationships/themeOverride" Target="../theme/themeOverride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8.xml"/><Relationship Id="rId1" Type="http://schemas.openxmlformats.org/officeDocument/2006/relationships/themeOverride" Target="../theme/themeOverride14.xml"/><Relationship Id="rId5" Type="http://schemas.openxmlformats.org/officeDocument/2006/relationships/chart" Target="../charts/chart9.xml"/><Relationship Id="rId4" Type="http://schemas.openxmlformats.org/officeDocument/2006/relationships/hyperlink" Target="http://www.aidsdatahub.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101.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01.xml"/><Relationship Id="rId4" Type="http://schemas.openxmlformats.org/officeDocument/2006/relationships/hyperlink" Target="http://www.aidsdatahub.org/"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01.xml"/><Relationship Id="rId4" Type="http://schemas.openxmlformats.org/officeDocument/2006/relationships/hyperlink" Target="http://www.aidsdatahub.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122.xml"/><Relationship Id="rId1" Type="http://schemas.openxmlformats.org/officeDocument/2006/relationships/themeOverride" Target="../theme/themeOverride19.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9.xml"/><Relationship Id="rId7" Type="http://schemas.openxmlformats.org/officeDocument/2006/relationships/slide" Target="slide30.xml"/><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slide" Target="slide24.xml"/><Relationship Id="rId5" Type="http://schemas.openxmlformats.org/officeDocument/2006/relationships/slide" Target="slide10.xml"/><Relationship Id="rId4" Type="http://schemas.openxmlformats.org/officeDocument/2006/relationships/slide" Target="slide3.xml"/><Relationship Id="rId9"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01.xml"/><Relationship Id="rId4" Type="http://schemas.openxmlformats.org/officeDocument/2006/relationships/hyperlink" Target="http://www.aidsdatahub.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01.xml"/><Relationship Id="rId4" Type="http://schemas.openxmlformats.org/officeDocument/2006/relationships/hyperlink" Target="http://www.aidsdatahub.org/"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101.xml"/><Relationship Id="rId5" Type="http://schemas.openxmlformats.org/officeDocument/2006/relationships/hyperlink" Target="http://www.who.int/gho/database/en/" TargetMode="External"/><Relationship Id="rId4" Type="http://schemas.openxmlformats.org/officeDocument/2006/relationships/hyperlink" Target="http://www.aidsdatahub.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8.xml"/><Relationship Id="rId1" Type="http://schemas.openxmlformats.org/officeDocument/2006/relationships/themeOverride" Target="../theme/themeOverride24.xml"/><Relationship Id="rId5" Type="http://schemas.openxmlformats.org/officeDocument/2006/relationships/chart" Target="../charts/chart17.xml"/><Relationship Id="rId4" Type="http://schemas.openxmlformats.org/officeDocument/2006/relationships/hyperlink" Target="http://www.aidsdatahub.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8.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101.xml"/><Relationship Id="rId4" Type="http://schemas.openxmlformats.org/officeDocument/2006/relationships/hyperlink" Target="http://www.aidsdatahub.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101.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76.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1.xml"/><Relationship Id="rId1" Type="http://schemas.openxmlformats.org/officeDocument/2006/relationships/themeOverride" Target="../theme/themeOverride32.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Layout" Target="../slideLayouts/slideLayout118.xml"/><Relationship Id="rId1" Type="http://schemas.openxmlformats.org/officeDocument/2006/relationships/themeOverride" Target="../theme/themeOverride33.xml"/><Relationship Id="rId4" Type="http://schemas.openxmlformats.org/officeDocument/2006/relationships/hyperlink" Target="http://www.aidsdatahub.org/"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8.xml"/><Relationship Id="rId1" Type="http://schemas.openxmlformats.org/officeDocument/2006/relationships/themeOverride" Target="../theme/themeOverride35.xml"/><Relationship Id="rId6" Type="http://schemas.openxmlformats.org/officeDocument/2006/relationships/chart" Target="../charts/chart26.xml"/><Relationship Id="rId5" Type="http://schemas.openxmlformats.org/officeDocument/2006/relationships/hyperlink" Target="http://www.aidsdatahub.org/" TargetMode="External"/><Relationship Id="rId4" Type="http://schemas.openxmlformats.org/officeDocument/2006/relationships/chart" Target="../charts/char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109.xml"/><Relationship Id="rId4" Type="http://schemas.openxmlformats.org/officeDocument/2006/relationships/chart" Target="../charts/chart27.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109.xml"/><Relationship Id="rId4" Type="http://schemas.openxmlformats.org/officeDocument/2006/relationships/chart" Target="../charts/chart28.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109.xml"/><Relationship Id="rId4" Type="http://schemas.openxmlformats.org/officeDocument/2006/relationships/chart" Target="../charts/chart29.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109.xml"/><Relationship Id="rId4" Type="http://schemas.openxmlformats.org/officeDocument/2006/relationships/chart" Target="../charts/chart30.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hyperlink" Target="http://www.aidsdatahub.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117.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8.xml"/><Relationship Id="rId1" Type="http://schemas.openxmlformats.org/officeDocument/2006/relationships/themeOverride" Target="../theme/themeOverride45.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hyperlink" Target="http://www.aidsdatahub.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8.xml"/><Relationship Id="rId1" Type="http://schemas.openxmlformats.org/officeDocument/2006/relationships/themeOverride" Target="../theme/themeOverride1.xml"/><Relationship Id="rId5" Type="http://schemas.openxmlformats.org/officeDocument/2006/relationships/chart" Target="../charts/chart1.xml"/><Relationship Id="rId4" Type="http://schemas.openxmlformats.org/officeDocument/2006/relationships/hyperlink" Target="http://www.aidsdatahub.or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8.xml"/><Relationship Id="rId1" Type="http://schemas.openxmlformats.org/officeDocument/2006/relationships/themeOverride" Target="../theme/themeOverride3.xml"/><Relationship Id="rId6" Type="http://schemas.openxmlformats.org/officeDocument/2006/relationships/hyperlink" Target="http://www.aidsdatahub.org/"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01.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hemeOverride" Target="../theme/themeOverride7.xml"/><Relationship Id="rId6" Type="http://schemas.openxmlformats.org/officeDocument/2006/relationships/hyperlink" Target="http://www.aidsdatahub.org/" TargetMode="External"/><Relationship Id="rId5" Type="http://schemas.openxmlformats.org/officeDocument/2006/relationships/chart" Target="../charts/char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People living with HIV (PLHIV)</a:t>
            </a:r>
            <a:endParaRPr lang="th-TH" sz="5400" dirty="0"/>
          </a:p>
        </p:txBody>
      </p:sp>
      <p:sp>
        <p:nvSpPr>
          <p:cNvPr id="3" name="TextBox 2"/>
          <p:cNvSpPr txBox="1"/>
          <p:nvPr/>
        </p:nvSpPr>
        <p:spPr>
          <a:xfrm>
            <a:off x="119336" y="6021288"/>
            <a:ext cx="4896544" cy="461665"/>
          </a:xfrm>
          <a:prstGeom prst="rect">
            <a:avLst/>
          </a:prstGeom>
          <a:noFill/>
        </p:spPr>
        <p:txBody>
          <a:bodyPr wrap="square" rtlCol="0">
            <a:spAutoFit/>
          </a:bodyPr>
          <a:lstStyle/>
          <a:p>
            <a:r>
              <a:rPr lang="en-US" sz="2400" b="1" i="1" dirty="0">
                <a:solidFill>
                  <a:prstClr val="white"/>
                </a:solidFill>
                <a:cs typeface="Arial" panose="020B0604020202020204" pitchFamily="34" charset="0"/>
              </a:rPr>
              <a:t>Last updated: March 2022</a:t>
            </a:r>
            <a:endParaRPr lang="en-GB" sz="2400" b="1" i="1" dirty="0">
              <a:solidFill>
                <a:prstClr val="white"/>
              </a:solidFill>
              <a:cs typeface="Arial" panose="020B0604020202020204" pitchFamily="34" charset="0"/>
            </a:endParaRPr>
          </a:p>
        </p:txBody>
      </p:sp>
    </p:spTree>
    <p:extLst>
      <p:ext uri="{BB962C8B-B14F-4D97-AF65-F5344CB8AC3E}">
        <p14:creationId xmlns:p14="http://schemas.microsoft.com/office/powerpoint/2010/main" val="1720247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 </a:t>
            </a:r>
            <a:r>
              <a:rPr lang="en-US" sz="5400" dirty="0">
                <a:cs typeface="Cordia New" pitchFamily="34" charset="-34"/>
              </a:rPr>
              <a:t>Antiretroviral therapy</a:t>
            </a:r>
            <a:endParaRPr lang="en-GB" sz="5400" dirty="0"/>
          </a:p>
        </p:txBody>
      </p:sp>
    </p:spTree>
    <p:extLst>
      <p:ext uri="{BB962C8B-B14F-4D97-AF65-F5344CB8AC3E}">
        <p14:creationId xmlns:p14="http://schemas.microsoft.com/office/powerpoint/2010/main" val="289974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352" y="1483359"/>
            <a:ext cx="11926445" cy="504000"/>
          </a:xfrm>
        </p:spPr>
        <p:txBody>
          <a:bodyPr/>
          <a:lstStyle/>
          <a:p>
            <a:r>
              <a:rPr lang="en-US" sz="2400" dirty="0"/>
              <a:t>People living with HIV, people on ART and treatment gap, 2000-2020</a:t>
            </a:r>
            <a:endParaRPr lang="en-GB" sz="2400" dirty="0"/>
          </a:p>
        </p:txBody>
      </p:sp>
      <p:sp>
        <p:nvSpPr>
          <p:cNvPr id="12" name="TextBox 11"/>
          <p:cNvSpPr txBox="1"/>
          <p:nvPr/>
        </p:nvSpPr>
        <p:spPr>
          <a:xfrm>
            <a:off x="145492" y="6600371"/>
            <a:ext cx="11805042" cy="278585"/>
          </a:xfrm>
          <a:prstGeom prst="rect">
            <a:avLst/>
          </a:prstGeom>
          <a:noFill/>
        </p:spPr>
        <p:txBody>
          <a:bodyPr wrap="square" lIns="108297" tIns="54144" rIns="108297" bIns="54144" rtlCol="0">
            <a:spAutoFit/>
          </a:bodyPr>
          <a:lstStyle/>
          <a:p>
            <a:pPr defTabSz="1086416">
              <a:defRPr/>
            </a:pPr>
            <a:r>
              <a:rPr lang="en-US" sz="1100" dirty="0">
                <a:solidFill>
                  <a:prstClr val="black"/>
                </a:solidFill>
                <a:latin typeface="Arial"/>
                <a:cs typeface="Arial" panose="020B0604020202020204" pitchFamily="34" charset="0"/>
              </a:rPr>
              <a:t>Prepared by </a:t>
            </a:r>
            <a:r>
              <a:rPr lang="en-US" sz="1100" dirty="0">
                <a:solidFill>
                  <a:prstClr val="black"/>
                </a:solidFill>
                <a:latin typeface="Arial"/>
                <a:cs typeface="Arial" panose="020B0604020202020204" pitchFamily="34" charset="0"/>
                <a:hlinkClick r:id="rId3"/>
              </a:rPr>
              <a:t>www.aidsdatahub.org</a:t>
            </a:r>
            <a:r>
              <a:rPr lang="en-US" sz="1100" dirty="0">
                <a:solidFill>
                  <a:prstClr val="black"/>
                </a:solidFill>
                <a:latin typeface="Arial"/>
                <a:cs typeface="Arial" panose="020B0604020202020204" pitchFamily="34" charset="0"/>
              </a:rPr>
              <a:t> based on UNAIDS. (2021). UNAIDS HIV Estimates 1990 – 2020 </a:t>
            </a:r>
            <a:endParaRPr lang="en-GB" sz="1100" dirty="0">
              <a:solidFill>
                <a:prstClr val="black"/>
              </a:solidFill>
              <a:latin typeface="Arial"/>
              <a:cs typeface="Arial" panose="020B0604020202020204" pitchFamily="34" charset="0"/>
            </a:endParaRPr>
          </a:p>
        </p:txBody>
      </p:sp>
      <p:graphicFrame>
        <p:nvGraphicFramePr>
          <p:cNvPr id="10" name="Chart 9"/>
          <p:cNvGraphicFramePr>
            <a:graphicFrameLocks/>
          </p:cNvGraphicFramePr>
          <p:nvPr/>
        </p:nvGraphicFramePr>
        <p:xfrm>
          <a:off x="481407" y="2276871"/>
          <a:ext cx="11229187" cy="42484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456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200649" y="1207963"/>
            <a:ext cx="9140693" cy="555825"/>
          </a:xfrm>
          <a:prstGeom prst="rect">
            <a:avLst/>
          </a:prstGeom>
          <a:noFill/>
        </p:spPr>
        <p:txBody>
          <a:bodyPr vert="horz" lIns="91407" tIns="45703" rIns="91407" bIns="45703" rtlCol="0" anchor="ctr">
            <a:normAutofit/>
          </a:bodyPr>
          <a:lstStyle/>
          <a:p>
            <a:pPr defTabSz="914126" fontAlgn="base">
              <a:lnSpc>
                <a:spcPct val="90000"/>
              </a:lnSpc>
              <a:spcBef>
                <a:spcPct val="0"/>
              </a:spcBef>
              <a:spcAft>
                <a:spcPct val="0"/>
              </a:spcAft>
              <a:defRPr/>
            </a:pPr>
            <a:r>
              <a:rPr lang="en-US" sz="2400" b="1" dirty="0">
                <a:solidFill>
                  <a:srgbClr val="C00000"/>
                </a:solidFill>
                <a:latin typeface="Arial"/>
                <a:cs typeface="Arial" pitchFamily="34" charset="0"/>
              </a:rPr>
              <a:t>Fast-Track Treatment to Reach 90–90–90 by 2020</a:t>
            </a:r>
          </a:p>
        </p:txBody>
      </p:sp>
      <p:sp>
        <p:nvSpPr>
          <p:cNvPr id="3" name="TextBox 2"/>
          <p:cNvSpPr txBox="1"/>
          <p:nvPr/>
        </p:nvSpPr>
        <p:spPr>
          <a:xfrm>
            <a:off x="3341408" y="1769210"/>
            <a:ext cx="4628888" cy="338432"/>
          </a:xfrm>
          <a:prstGeom prst="rect">
            <a:avLst/>
          </a:prstGeom>
          <a:noFill/>
        </p:spPr>
        <p:txBody>
          <a:bodyPr wrap="none" rtlCol="0" anchor="ctr">
            <a:spAutoFit/>
          </a:bodyPr>
          <a:lstStyle/>
          <a:p>
            <a:pPr defTabSz="914126">
              <a:defRPr/>
            </a:pPr>
            <a:r>
              <a:rPr lang="en-US" sz="1600" b="1" dirty="0">
                <a:solidFill>
                  <a:srgbClr val="00B0F0"/>
                </a:solidFill>
                <a:latin typeface="Arial" pitchFamily="34" charset="0"/>
                <a:cs typeface="Arial" pitchFamily="34" charset="0"/>
              </a:rPr>
              <a:t>People receiving ART in Asia and the Pacific</a:t>
            </a:r>
            <a:endParaRPr lang="th-TH" sz="1200" b="1" dirty="0">
              <a:solidFill>
                <a:srgbClr val="00B0F0"/>
              </a:solidFill>
              <a:latin typeface="Arial" pitchFamily="34" charset="0"/>
              <a:cs typeface="Cordia New" panose="020B0304020202020204" pitchFamily="34" charset="-34"/>
            </a:endParaRPr>
          </a:p>
        </p:txBody>
      </p:sp>
      <p:sp>
        <p:nvSpPr>
          <p:cNvPr id="17" name="TextBox 16">
            <a:extLst>
              <a:ext uri="{FF2B5EF4-FFF2-40B4-BE49-F238E27FC236}">
                <a16:creationId xmlns:a16="http://schemas.microsoft.com/office/drawing/2014/main" id="{42FD0B86-B364-4E0E-9418-3B07DBFE5603}"/>
              </a:ext>
            </a:extLst>
          </p:cNvPr>
          <p:cNvSpPr txBox="1"/>
          <p:nvPr/>
        </p:nvSpPr>
        <p:spPr>
          <a:xfrm>
            <a:off x="132495" y="6562596"/>
            <a:ext cx="7337790" cy="230749"/>
          </a:xfrm>
          <a:prstGeom prst="rect">
            <a:avLst/>
          </a:prstGeom>
          <a:noFill/>
        </p:spPr>
        <p:txBody>
          <a:bodyPr wrap="square" rtlCol="0">
            <a:spAutoFit/>
          </a:bodyPr>
          <a:lstStyle/>
          <a:p>
            <a:pPr defTabSz="914126">
              <a:defRPr/>
            </a:pPr>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4"/>
              </a:rPr>
              <a:t>www.aidsdatahub.org</a:t>
            </a:r>
            <a:r>
              <a:rPr lang="en-US" sz="900" dirty="0">
                <a:solidFill>
                  <a:prstClr val="black"/>
                </a:solidFill>
                <a:latin typeface="Arial" panose="020B0604020202020204" pitchFamily="34" charset="0"/>
                <a:cs typeface="Arial" panose="020B0604020202020204" pitchFamily="34" charset="0"/>
              </a:rPr>
              <a:t> based on UNAIDS 2021 estimates and Global AIDS Monitoring</a:t>
            </a:r>
            <a:endParaRPr lang="en-GB" sz="900" dirty="0">
              <a:solidFill>
                <a:prstClr val="black"/>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E587B79-8032-4B04-AA8C-822CF5CAD50B}"/>
              </a:ext>
            </a:extLst>
          </p:cNvPr>
          <p:cNvGrpSpPr/>
          <p:nvPr/>
        </p:nvGrpSpPr>
        <p:grpSpPr>
          <a:xfrm>
            <a:off x="941459" y="1769211"/>
            <a:ext cx="10225010" cy="4798910"/>
            <a:chOff x="760144" y="854204"/>
            <a:chExt cx="10228709" cy="5728193"/>
          </a:xfrm>
        </p:grpSpPr>
        <p:graphicFrame>
          <p:nvGraphicFramePr>
            <p:cNvPr id="13" name="Chart 12">
              <a:extLst>
                <a:ext uri="{FF2B5EF4-FFF2-40B4-BE49-F238E27FC236}">
                  <a16:creationId xmlns:a16="http://schemas.microsoft.com/office/drawing/2014/main" id="{00000000-0008-0000-1D00-000002000000}"/>
                </a:ext>
              </a:extLst>
            </p:cNvPr>
            <p:cNvGraphicFramePr>
              <a:graphicFrameLocks/>
            </p:cNvGraphicFramePr>
            <p:nvPr/>
          </p:nvGraphicFramePr>
          <p:xfrm>
            <a:off x="760144" y="854204"/>
            <a:ext cx="7663815" cy="5728193"/>
          </p:xfrm>
          <a:graphic>
            <a:graphicData uri="http://schemas.openxmlformats.org/drawingml/2006/chart">
              <c:chart xmlns:c="http://schemas.openxmlformats.org/drawingml/2006/chart" xmlns:r="http://schemas.openxmlformats.org/officeDocument/2006/relationships" r:id="rId5"/>
            </a:graphicData>
          </a:graphic>
        </p:graphicFrame>
        <p:grpSp>
          <p:nvGrpSpPr>
            <p:cNvPr id="18" name="Group 17">
              <a:extLst>
                <a:ext uri="{FF2B5EF4-FFF2-40B4-BE49-F238E27FC236}">
                  <a16:creationId xmlns:a16="http://schemas.microsoft.com/office/drawing/2014/main" id="{410A6184-27BF-4E40-93F1-84D97ED5EC53}"/>
                </a:ext>
              </a:extLst>
            </p:cNvPr>
            <p:cNvGrpSpPr/>
            <p:nvPr/>
          </p:nvGrpSpPr>
          <p:grpSpPr>
            <a:xfrm>
              <a:off x="8052000" y="1258172"/>
              <a:ext cx="2936853" cy="2980421"/>
              <a:chOff x="-44628" y="-240910"/>
              <a:chExt cx="2889683" cy="2912286"/>
            </a:xfrm>
          </p:grpSpPr>
          <p:grpSp>
            <p:nvGrpSpPr>
              <p:cNvPr id="19" name="Group 18">
                <a:extLst>
                  <a:ext uri="{FF2B5EF4-FFF2-40B4-BE49-F238E27FC236}">
                    <a16:creationId xmlns:a16="http://schemas.microsoft.com/office/drawing/2014/main" id="{E54DE8DF-0659-4F95-AF20-8D9E06CD841D}"/>
                  </a:ext>
                </a:extLst>
              </p:cNvPr>
              <p:cNvGrpSpPr/>
              <p:nvPr/>
            </p:nvGrpSpPr>
            <p:grpSpPr>
              <a:xfrm>
                <a:off x="251584" y="-240910"/>
                <a:ext cx="2593471" cy="1879581"/>
                <a:chOff x="251584" y="-281865"/>
                <a:chExt cx="2910135" cy="2199110"/>
              </a:xfrm>
            </p:grpSpPr>
            <p:sp>
              <p:nvSpPr>
                <p:cNvPr id="21" name="TextBox 2">
                  <a:extLst>
                    <a:ext uri="{FF2B5EF4-FFF2-40B4-BE49-F238E27FC236}">
                      <a16:creationId xmlns:a16="http://schemas.microsoft.com/office/drawing/2014/main" id="{2AF05D32-E565-40D0-87E4-E2BA7BA7C6B1}"/>
                    </a:ext>
                  </a:extLst>
                </p:cNvPr>
                <p:cNvSpPr txBox="1"/>
                <p:nvPr/>
              </p:nvSpPr>
              <p:spPr>
                <a:xfrm>
                  <a:off x="251832" y="966750"/>
                  <a:ext cx="2909887" cy="950495"/>
                </a:xfrm>
                <a:prstGeom prst="roundRect">
                  <a:avLst>
                    <a:gd name="adj" fmla="val 24479"/>
                  </a:avLst>
                </a:prstGeom>
                <a:noFill/>
                <a:ln w="22225">
                  <a:solidFill>
                    <a:srgbClr val="00A99A"/>
                  </a:solidFill>
                  <a:prstDash val="sysDash"/>
                </a:ln>
              </p:spPr>
              <p:txBody>
                <a:bodyPr wrap="square" lIns="91362" tIns="45680" rIns="91362" bIns="4568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a:defRPr/>
                  </a:pPr>
                  <a:r>
                    <a:rPr lang="en-GB" sz="1800" b="1" kern="0" dirty="0">
                      <a:solidFill>
                        <a:srgbClr val="00A99A"/>
                      </a:solidFill>
                      <a:latin typeface="Arial" pitchFamily="34" charset="0"/>
                      <a:cs typeface="Arial" pitchFamily="34" charset="0"/>
                    </a:rPr>
                    <a:t>3.7 million</a:t>
                  </a:r>
                  <a:r>
                    <a:rPr lang="en-GB" sz="1200" b="1" kern="0" dirty="0">
                      <a:solidFill>
                        <a:srgbClr val="00A99A"/>
                      </a:solidFill>
                      <a:latin typeface="Arial" pitchFamily="34" charset="0"/>
                      <a:cs typeface="Arial" pitchFamily="34" charset="0"/>
                    </a:rPr>
                    <a:t> </a:t>
                  </a:r>
                </a:p>
                <a:p>
                  <a:pPr algn="ctr" defTabSz="914126">
                    <a:defRPr/>
                  </a:pPr>
                  <a:r>
                    <a:rPr lang="en-GB" sz="1200" b="1" kern="0" dirty="0">
                      <a:solidFill>
                        <a:sysClr val="windowText" lastClr="000000"/>
                      </a:solidFill>
                      <a:latin typeface="Arial" pitchFamily="34" charset="0"/>
                      <a:cs typeface="Arial" pitchFamily="34" charset="0"/>
                    </a:rPr>
                    <a:t>people were on ART </a:t>
                  </a:r>
                </a:p>
                <a:p>
                  <a:pPr algn="ctr" defTabSz="914126">
                    <a:defRPr/>
                  </a:pPr>
                  <a:r>
                    <a:rPr lang="en-GB" sz="1200" b="1" kern="0" dirty="0">
                      <a:solidFill>
                        <a:sysClr val="windowText" lastClr="000000"/>
                      </a:solidFill>
                      <a:latin typeface="Arial" pitchFamily="34" charset="0"/>
                      <a:cs typeface="Arial" pitchFamily="34" charset="0"/>
                    </a:rPr>
                    <a:t>by 2020</a:t>
                  </a:r>
                  <a:endParaRPr lang="en-US" sz="1200" b="1" kern="0" dirty="0">
                    <a:solidFill>
                      <a:prstClr val="black"/>
                    </a:solidFill>
                    <a:latin typeface="Arial" pitchFamily="34" charset="0"/>
                    <a:cs typeface="Arial" pitchFamily="34" charset="0"/>
                  </a:endParaRPr>
                </a:p>
              </p:txBody>
            </p:sp>
            <p:sp>
              <p:nvSpPr>
                <p:cNvPr id="22" name="TextBox 2">
                  <a:extLst>
                    <a:ext uri="{FF2B5EF4-FFF2-40B4-BE49-F238E27FC236}">
                      <a16:creationId xmlns:a16="http://schemas.microsoft.com/office/drawing/2014/main" id="{5CA746A3-1EE5-4E67-A451-81EC3C235577}"/>
                    </a:ext>
                  </a:extLst>
                </p:cNvPr>
                <p:cNvSpPr txBox="1"/>
                <p:nvPr/>
              </p:nvSpPr>
              <p:spPr>
                <a:xfrm>
                  <a:off x="251584" y="-281865"/>
                  <a:ext cx="2909887" cy="1139621"/>
                </a:xfrm>
                <a:prstGeom prst="roundRect">
                  <a:avLst>
                    <a:gd name="adj" fmla="val 24479"/>
                  </a:avLst>
                </a:prstGeom>
                <a:noFill/>
                <a:ln w="22225">
                  <a:solidFill>
                    <a:srgbClr val="F26B73"/>
                  </a:solidFill>
                  <a:prstDash val="sysDash"/>
                </a:ln>
              </p:spPr>
              <p:txBody>
                <a:bodyPr wrap="square" lIns="91362" tIns="45680" rIns="91362" bIns="4568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a:defRPr/>
                  </a:pPr>
                  <a:r>
                    <a:rPr lang="en-US" sz="1400" b="1" kern="0" dirty="0">
                      <a:solidFill>
                        <a:prstClr val="black"/>
                      </a:solidFill>
                      <a:latin typeface="Arial" pitchFamily="34" charset="0"/>
                      <a:cs typeface="Arial" pitchFamily="34" charset="0"/>
                    </a:rPr>
                    <a:t>* Fast-Track Target 2020:</a:t>
                  </a:r>
                  <a:endParaRPr lang="en-GB" sz="1400" b="1" kern="0" dirty="0">
                    <a:solidFill>
                      <a:prstClr val="black"/>
                    </a:solidFill>
                    <a:latin typeface="Arial" pitchFamily="34" charset="0"/>
                    <a:cs typeface="Arial" pitchFamily="34" charset="0"/>
                  </a:endParaRPr>
                </a:p>
                <a:p>
                  <a:pPr algn="ctr" defTabSz="914126">
                    <a:defRPr/>
                  </a:pPr>
                  <a:r>
                    <a:rPr lang="en-US" sz="2000" b="1" kern="0" dirty="0">
                      <a:solidFill>
                        <a:srgbClr val="F26B73"/>
                      </a:solidFill>
                      <a:latin typeface="Arial" pitchFamily="34" charset="0"/>
                      <a:cs typeface="Arial" pitchFamily="34" charset="0"/>
                    </a:rPr>
                    <a:t>4.2 million</a:t>
                  </a:r>
                  <a:r>
                    <a:rPr lang="en-US" sz="1400" b="1" kern="0" dirty="0">
                      <a:solidFill>
                        <a:srgbClr val="F26B73"/>
                      </a:solidFill>
                      <a:latin typeface="Arial" pitchFamily="34" charset="0"/>
                      <a:cs typeface="Arial" pitchFamily="34" charset="0"/>
                    </a:rPr>
                    <a:t> </a:t>
                  </a:r>
                </a:p>
                <a:p>
                  <a:pPr algn="ctr" defTabSz="914126">
                    <a:defRPr/>
                  </a:pPr>
                  <a:r>
                    <a:rPr lang="en-US" sz="1400" b="1" kern="0" dirty="0">
                      <a:solidFill>
                        <a:prstClr val="black"/>
                      </a:solidFill>
                      <a:latin typeface="Arial" pitchFamily="34" charset="0"/>
                      <a:cs typeface="Arial" pitchFamily="34" charset="0"/>
                    </a:rPr>
                    <a:t>people on ART</a:t>
                  </a:r>
                </a:p>
              </p:txBody>
            </p:sp>
          </p:grpSp>
          <p:sp>
            <p:nvSpPr>
              <p:cNvPr id="20" name="Rectangle 19">
                <a:extLst>
                  <a:ext uri="{FF2B5EF4-FFF2-40B4-BE49-F238E27FC236}">
                    <a16:creationId xmlns:a16="http://schemas.microsoft.com/office/drawing/2014/main" id="{83614B1D-CE55-4BBC-B254-01F2CC2F7AE6}"/>
                  </a:ext>
                </a:extLst>
              </p:cNvPr>
              <p:cNvSpPr/>
              <p:nvPr/>
            </p:nvSpPr>
            <p:spPr>
              <a:xfrm>
                <a:off x="-44628" y="1728911"/>
                <a:ext cx="2889461" cy="942465"/>
              </a:xfrm>
              <a:prstGeom prst="rect">
                <a:avLst/>
              </a:prstGeom>
              <a:noFill/>
              <a:ln w="19050" cap="flat" cmpd="sng" algn="ctr">
                <a:solidFill>
                  <a:srgbClr val="33CCCC"/>
                </a:solidFill>
                <a:prstDash val="sysDot"/>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r>
                  <a:rPr lang="en-US" sz="2799" b="1" kern="0" dirty="0">
                    <a:solidFill>
                      <a:srgbClr val="00AEEF"/>
                    </a:solidFill>
                    <a:latin typeface="Arial" pitchFamily="34" charset="0"/>
                    <a:cs typeface="Arial" pitchFamily="34" charset="0"/>
                  </a:rPr>
                  <a:t>14</a:t>
                </a:r>
                <a:r>
                  <a:rPr lang="en-US" sz="1200" b="1" kern="0" dirty="0">
                    <a:solidFill>
                      <a:srgbClr val="00AEEF"/>
                    </a:solidFill>
                    <a:latin typeface="Arial" pitchFamily="34" charset="0"/>
                    <a:cs typeface="Arial" pitchFamily="34" charset="0"/>
                  </a:rPr>
                  <a:t>% and </a:t>
                </a:r>
                <a:r>
                  <a:rPr lang="en-US" sz="2799" b="1" kern="0" dirty="0">
                    <a:solidFill>
                      <a:srgbClr val="00AEEF"/>
                    </a:solidFill>
                    <a:latin typeface="Arial" pitchFamily="34" charset="0"/>
                    <a:cs typeface="Arial" pitchFamily="34" charset="0"/>
                  </a:rPr>
                  <a:t>5</a:t>
                </a:r>
                <a:r>
                  <a:rPr lang="en-US" sz="1200" b="1" kern="0" dirty="0">
                    <a:solidFill>
                      <a:srgbClr val="00AEEF"/>
                    </a:solidFill>
                    <a:latin typeface="Arial" pitchFamily="34" charset="0"/>
                    <a:cs typeface="Arial" pitchFamily="34" charset="0"/>
                  </a:rPr>
                  <a:t>% annual increase in 2019 and 2020</a:t>
                </a:r>
              </a:p>
              <a:p>
                <a:pPr algn="r" defTabSz="914126">
                  <a:defRPr/>
                </a:pPr>
                <a:endParaRPr lang="en-US" sz="1400" b="1" kern="0" dirty="0">
                  <a:solidFill>
                    <a:srgbClr val="00AEEF"/>
                  </a:solidFill>
                  <a:latin typeface="Arial" pitchFamily="34" charset="0"/>
                  <a:cs typeface="Arial" pitchFamily="34" charset="0"/>
                </a:endParaRPr>
              </a:p>
            </p:txBody>
          </p:sp>
        </p:grpSp>
      </p:grpSp>
    </p:spTree>
    <p:extLst>
      <p:ext uri="{BB962C8B-B14F-4D97-AF65-F5344CB8AC3E}">
        <p14:creationId xmlns:p14="http://schemas.microsoft.com/office/powerpoint/2010/main" val="38787348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66972" y="6063565"/>
            <a:ext cx="7490631" cy="738493"/>
            <a:chOff x="1259632" y="5386911"/>
            <a:chExt cx="5620005" cy="738492"/>
          </a:xfrm>
        </p:grpSpPr>
        <p:sp>
          <p:nvSpPr>
            <p:cNvPr id="78" name="TextBox 18"/>
            <p:cNvSpPr txBox="1"/>
            <p:nvPr/>
          </p:nvSpPr>
          <p:spPr>
            <a:xfrm>
              <a:off x="1259632" y="5488024"/>
              <a:ext cx="1864621" cy="5230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086416">
                <a:defRPr/>
              </a:pPr>
              <a:r>
                <a:rPr lang="en-US" sz="1400" dirty="0">
                  <a:solidFill>
                    <a:sysClr val="windowText" lastClr="000000"/>
                  </a:solidFill>
                  <a:latin typeface="Arial"/>
                  <a:cs typeface="Arial" pitchFamily="34" charset="0"/>
                </a:rPr>
                <a:t>of people living with HIV know their status</a:t>
              </a:r>
              <a:endParaRPr lang="en-GB" sz="1400" dirty="0">
                <a:solidFill>
                  <a:sysClr val="windowText" lastClr="000000"/>
                </a:solidFill>
                <a:latin typeface="Arial"/>
                <a:cs typeface="Arial" pitchFamily="34" charset="0"/>
              </a:endParaRPr>
            </a:p>
          </p:txBody>
        </p:sp>
        <p:sp>
          <p:nvSpPr>
            <p:cNvPr id="79" name="TextBox 24"/>
            <p:cNvSpPr txBox="1"/>
            <p:nvPr/>
          </p:nvSpPr>
          <p:spPr>
            <a:xfrm>
              <a:off x="3456371" y="5386911"/>
              <a:ext cx="1617017" cy="73849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086416">
                <a:defRPr/>
              </a:pPr>
              <a:r>
                <a:rPr lang="en-US" sz="1400" dirty="0">
                  <a:solidFill>
                    <a:sysClr val="windowText" lastClr="000000"/>
                  </a:solidFill>
                  <a:latin typeface="Arial"/>
                  <a:cs typeface="Arial" pitchFamily="34" charset="0"/>
                </a:rPr>
                <a:t>of people living with HIV who know their status are on treatment</a:t>
              </a:r>
              <a:endParaRPr lang="en-GB" sz="1400" dirty="0">
                <a:solidFill>
                  <a:sysClr val="windowText" lastClr="000000"/>
                </a:solidFill>
                <a:latin typeface="Arial"/>
                <a:cs typeface="Arial" pitchFamily="34" charset="0"/>
              </a:endParaRPr>
            </a:p>
          </p:txBody>
        </p:sp>
        <p:sp>
          <p:nvSpPr>
            <p:cNvPr id="80" name="TextBox 25"/>
            <p:cNvSpPr txBox="1"/>
            <p:nvPr/>
          </p:nvSpPr>
          <p:spPr>
            <a:xfrm>
              <a:off x="5353855" y="5443584"/>
              <a:ext cx="1525782" cy="5230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086416">
                <a:defRPr/>
              </a:pPr>
              <a:r>
                <a:rPr lang="en-US" sz="1400" dirty="0">
                  <a:solidFill>
                    <a:sysClr val="windowText" lastClr="000000"/>
                  </a:solidFill>
                  <a:latin typeface="Arial"/>
                  <a:cs typeface="Arial" pitchFamily="34" charset="0"/>
                </a:rPr>
                <a:t>of people on treatment are virally suppressed</a:t>
              </a:r>
              <a:endParaRPr lang="en-GB" sz="1400" dirty="0">
                <a:solidFill>
                  <a:sysClr val="windowText" lastClr="000000"/>
                </a:solidFill>
                <a:latin typeface="Arial"/>
                <a:cs typeface="Arial" pitchFamily="34" charset="0"/>
              </a:endParaRPr>
            </a:p>
          </p:txBody>
        </p:sp>
      </p:grpSp>
      <p:sp>
        <p:nvSpPr>
          <p:cNvPr id="28" name="Rectangle 27"/>
          <p:cNvSpPr/>
          <p:nvPr/>
        </p:nvSpPr>
        <p:spPr>
          <a:xfrm>
            <a:off x="50405" y="5865729"/>
            <a:ext cx="1582927" cy="878610"/>
          </a:xfrm>
          <a:prstGeom prst="rect">
            <a:avLst/>
          </a:prstGeom>
        </p:spPr>
        <p:txBody>
          <a:bodyPr wrap="square" lIns="108297" tIns="54144" rIns="108297" bIns="54144">
            <a:spAutoFit/>
          </a:bodyPr>
          <a:lstStyle/>
          <a:p>
            <a:pPr defTabSz="1086416" fontAlgn="base">
              <a:spcBef>
                <a:spcPct val="0"/>
              </a:spcBef>
              <a:spcAft>
                <a:spcPct val="0"/>
              </a:spcAft>
              <a:defRPr/>
            </a:pPr>
            <a:r>
              <a:rPr lang="en-US" sz="1000" dirty="0">
                <a:solidFill>
                  <a:prstClr val="black"/>
                </a:solidFill>
                <a:latin typeface="Arial"/>
                <a:ea typeface="ＭＳ Ｐゴシック" pitchFamily="34" charset="-128"/>
                <a:cs typeface="Arial" pitchFamily="34" charset="0"/>
              </a:rPr>
              <a:t>Source: Prepared by </a:t>
            </a:r>
            <a:r>
              <a:rPr lang="en-US" sz="1000" dirty="0">
                <a:solidFill>
                  <a:prstClr val="black"/>
                </a:solidFill>
                <a:latin typeface="Arial"/>
                <a:ea typeface="ＭＳ Ｐゴシック" pitchFamily="34" charset="-128"/>
                <a:cs typeface="Arial" pitchFamily="34" charset="0"/>
                <a:hlinkClick r:id="rId3"/>
              </a:rPr>
              <a:t>www.aidsdatahub.org</a:t>
            </a:r>
            <a:r>
              <a:rPr lang="en-US" sz="1000" dirty="0">
                <a:solidFill>
                  <a:prstClr val="black"/>
                </a:solidFill>
                <a:latin typeface="Arial"/>
                <a:ea typeface="ＭＳ Ｐゴシック" pitchFamily="34" charset="-128"/>
                <a:cs typeface="Arial" pitchFamily="34" charset="0"/>
              </a:rPr>
              <a:t> based on UNAIDS. (2021). UNAIDS HIV Estimates 1990-2020</a:t>
            </a:r>
          </a:p>
        </p:txBody>
      </p:sp>
      <p:sp>
        <p:nvSpPr>
          <p:cNvPr id="95" name="TextBox 94"/>
          <p:cNvSpPr txBox="1"/>
          <p:nvPr/>
        </p:nvSpPr>
        <p:spPr>
          <a:xfrm>
            <a:off x="9103934" y="2715916"/>
            <a:ext cx="1374207" cy="555519"/>
          </a:xfrm>
          <a:prstGeom prst="rect">
            <a:avLst/>
          </a:prstGeom>
          <a:noFill/>
        </p:spPr>
        <p:txBody>
          <a:bodyPr wrap="none" lIns="108297" tIns="54144" rIns="108297" bIns="54144" rtlCol="0">
            <a:spAutoFit/>
          </a:bodyPr>
          <a:lstStyle/>
          <a:p>
            <a:pPr defTabSz="1086416">
              <a:defRPr/>
            </a:pPr>
            <a:r>
              <a:rPr lang="en-US" sz="2899" b="1" dirty="0">
                <a:solidFill>
                  <a:srgbClr val="FF7C80"/>
                </a:solidFill>
                <a:latin typeface="Arial"/>
                <a:cs typeface="Arial" pitchFamily="34" charset="0"/>
              </a:rPr>
              <a:t>Global</a:t>
            </a:r>
            <a:endParaRPr lang="en-GB" sz="2899" b="1" dirty="0">
              <a:solidFill>
                <a:srgbClr val="FF7C80"/>
              </a:solidFill>
              <a:latin typeface="Arial"/>
              <a:cs typeface="Arial" pitchFamily="34" charset="0"/>
            </a:endParaRPr>
          </a:p>
        </p:txBody>
      </p:sp>
      <p:sp>
        <p:nvSpPr>
          <p:cNvPr id="96" name="TextBox 95"/>
          <p:cNvSpPr txBox="1"/>
          <p:nvPr/>
        </p:nvSpPr>
        <p:spPr>
          <a:xfrm>
            <a:off x="8719949" y="4792358"/>
            <a:ext cx="2428739" cy="1001692"/>
          </a:xfrm>
          <a:prstGeom prst="rect">
            <a:avLst/>
          </a:prstGeom>
          <a:noFill/>
        </p:spPr>
        <p:txBody>
          <a:bodyPr wrap="none" lIns="108297" tIns="54144" rIns="108297" bIns="54144" rtlCol="0">
            <a:spAutoFit/>
          </a:bodyPr>
          <a:lstStyle/>
          <a:p>
            <a:pPr defTabSz="1086416">
              <a:defRPr/>
            </a:pPr>
            <a:r>
              <a:rPr lang="en-US" sz="2899" b="1" dirty="0">
                <a:solidFill>
                  <a:srgbClr val="33CCCC"/>
                </a:solidFill>
                <a:latin typeface="Arial"/>
                <a:cs typeface="Arial" pitchFamily="34" charset="0"/>
              </a:rPr>
              <a:t>Asia and the</a:t>
            </a:r>
          </a:p>
          <a:p>
            <a:pPr defTabSz="1086416">
              <a:defRPr/>
            </a:pPr>
            <a:r>
              <a:rPr lang="en-US" sz="2899" b="1" dirty="0">
                <a:solidFill>
                  <a:srgbClr val="33CCCC"/>
                </a:solidFill>
                <a:latin typeface="Arial"/>
                <a:cs typeface="Arial" pitchFamily="34" charset="0"/>
              </a:rPr>
              <a:t> Pacific</a:t>
            </a:r>
            <a:endParaRPr lang="en-GB" sz="2899" b="1" dirty="0">
              <a:solidFill>
                <a:srgbClr val="33CCCC"/>
              </a:solidFill>
              <a:latin typeface="Arial"/>
              <a:cs typeface="Arial" pitchFamily="34" charset="0"/>
            </a:endParaRPr>
          </a:p>
        </p:txBody>
      </p:sp>
      <p:sp>
        <p:nvSpPr>
          <p:cNvPr id="3" name="Title 2"/>
          <p:cNvSpPr>
            <a:spLocks noGrp="1"/>
          </p:cNvSpPr>
          <p:nvPr>
            <p:ph type="title"/>
          </p:nvPr>
        </p:nvSpPr>
        <p:spPr>
          <a:xfrm>
            <a:off x="226091" y="1304342"/>
            <a:ext cx="11965909" cy="864312"/>
          </a:xfrm>
        </p:spPr>
        <p:txBody>
          <a:bodyPr/>
          <a:lstStyle/>
          <a:p>
            <a:r>
              <a:rPr lang="en-US" sz="2400" dirty="0"/>
              <a:t>PROGRESS TOWARDS THE 90–90–90 TARGETS Global versus Asia and the Pacific region, 2020</a:t>
            </a:r>
            <a:br>
              <a:rPr lang="en-US" sz="2400" dirty="0"/>
            </a:br>
            <a:endParaRPr lang="en-GB" sz="2400" dirty="0"/>
          </a:p>
        </p:txBody>
      </p:sp>
      <p:grpSp>
        <p:nvGrpSpPr>
          <p:cNvPr id="49" name="Group 48">
            <a:extLst>
              <a:ext uri="{FF2B5EF4-FFF2-40B4-BE49-F238E27FC236}">
                <a16:creationId xmlns:a16="http://schemas.microsoft.com/office/drawing/2014/main" id="{08815C7A-A65F-4B51-901B-F5B8953ECEA8}"/>
              </a:ext>
            </a:extLst>
          </p:cNvPr>
          <p:cNvGrpSpPr/>
          <p:nvPr/>
        </p:nvGrpSpPr>
        <p:grpSpPr>
          <a:xfrm>
            <a:off x="2075840" y="2421104"/>
            <a:ext cx="6611654" cy="1944000"/>
            <a:chOff x="-7552039" y="422870"/>
            <a:chExt cx="6611654" cy="1944000"/>
          </a:xfrm>
        </p:grpSpPr>
        <p:sp>
          <p:nvSpPr>
            <p:cNvPr id="63" name="Rectangle 62">
              <a:extLst>
                <a:ext uri="{FF2B5EF4-FFF2-40B4-BE49-F238E27FC236}">
                  <a16:creationId xmlns:a16="http://schemas.microsoft.com/office/drawing/2014/main" id="{B9370932-36AE-4045-829C-658A4EEC5BF9}"/>
                </a:ext>
              </a:extLst>
            </p:cNvPr>
            <p:cNvSpPr/>
            <p:nvPr/>
          </p:nvSpPr>
          <p:spPr>
            <a:xfrm>
              <a:off x="-7351104" y="542267"/>
              <a:ext cx="1536192" cy="1536192"/>
            </a:xfrm>
            <a:prstGeom prst="rect">
              <a:avLst/>
            </a:prstGeom>
            <a:solidFill>
              <a:srgbClr val="FFDDDE"/>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64" name="Rectangle 63">
              <a:extLst>
                <a:ext uri="{FF2B5EF4-FFF2-40B4-BE49-F238E27FC236}">
                  <a16:creationId xmlns:a16="http://schemas.microsoft.com/office/drawing/2014/main" id="{377321A1-52AC-4B62-8175-9BCEF35FEA98}"/>
                </a:ext>
              </a:extLst>
            </p:cNvPr>
            <p:cNvSpPr/>
            <p:nvPr/>
          </p:nvSpPr>
          <p:spPr>
            <a:xfrm>
              <a:off x="-7346299" y="542267"/>
              <a:ext cx="1536192" cy="1536192"/>
            </a:xfrm>
            <a:prstGeom prst="rect">
              <a:avLst/>
            </a:prstGeom>
            <a:solidFill>
              <a:srgbClr val="FFDDDE"/>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67" name="Rectangle 66">
              <a:extLst>
                <a:ext uri="{FF2B5EF4-FFF2-40B4-BE49-F238E27FC236}">
                  <a16:creationId xmlns:a16="http://schemas.microsoft.com/office/drawing/2014/main" id="{1C2E4F57-BB68-41AD-92ED-420DDA0E5CB5}"/>
                </a:ext>
              </a:extLst>
            </p:cNvPr>
            <p:cNvSpPr/>
            <p:nvPr/>
          </p:nvSpPr>
          <p:spPr>
            <a:xfrm>
              <a:off x="-2300988" y="722997"/>
              <a:ext cx="1197864" cy="1197864"/>
            </a:xfrm>
            <a:prstGeom prst="rect">
              <a:avLst/>
            </a:prstGeom>
            <a:solidFill>
              <a:srgbClr val="FFB7B9"/>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68" name="Rectangle 67">
              <a:extLst>
                <a:ext uri="{FF2B5EF4-FFF2-40B4-BE49-F238E27FC236}">
                  <a16:creationId xmlns:a16="http://schemas.microsoft.com/office/drawing/2014/main" id="{91042C6C-9BB1-4473-ADCD-0601F7750DF7}"/>
                </a:ext>
              </a:extLst>
            </p:cNvPr>
            <p:cNvSpPr/>
            <p:nvPr/>
          </p:nvSpPr>
          <p:spPr>
            <a:xfrm>
              <a:off x="-4864219" y="547248"/>
              <a:ext cx="1536192" cy="1536192"/>
            </a:xfrm>
            <a:prstGeom prst="rect">
              <a:avLst/>
            </a:prstGeom>
            <a:solidFill>
              <a:srgbClr val="FFDDDE"/>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69" name="Rectangle 68">
              <a:extLst>
                <a:ext uri="{FF2B5EF4-FFF2-40B4-BE49-F238E27FC236}">
                  <a16:creationId xmlns:a16="http://schemas.microsoft.com/office/drawing/2014/main" id="{B9EA8616-E5BB-40B2-811D-AF934FF27F5B}"/>
                </a:ext>
              </a:extLst>
            </p:cNvPr>
            <p:cNvSpPr/>
            <p:nvPr/>
          </p:nvSpPr>
          <p:spPr>
            <a:xfrm>
              <a:off x="-7552039" y="422870"/>
              <a:ext cx="1947672" cy="1944000"/>
            </a:xfrm>
            <a:prstGeom prst="rect">
              <a:avLst/>
            </a:prstGeom>
            <a:solidFill>
              <a:srgbClr val="FFF3F3"/>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70" name="Rectangle 69">
              <a:extLst>
                <a:ext uri="{FF2B5EF4-FFF2-40B4-BE49-F238E27FC236}">
                  <a16:creationId xmlns:a16="http://schemas.microsoft.com/office/drawing/2014/main" id="{9B7176CD-02A7-474F-B00A-934438BEBD28}"/>
                </a:ext>
              </a:extLst>
            </p:cNvPr>
            <p:cNvSpPr/>
            <p:nvPr/>
          </p:nvSpPr>
          <p:spPr>
            <a:xfrm>
              <a:off x="-7346299" y="547248"/>
              <a:ext cx="1536192" cy="1536192"/>
            </a:xfrm>
            <a:prstGeom prst="rect">
              <a:avLst/>
            </a:prstGeom>
            <a:solidFill>
              <a:srgbClr val="FFDDDE"/>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71" name="Rectangle 70">
              <a:extLst>
                <a:ext uri="{FF2B5EF4-FFF2-40B4-BE49-F238E27FC236}">
                  <a16:creationId xmlns:a16="http://schemas.microsoft.com/office/drawing/2014/main" id="{C635CFC3-F91C-4038-B943-79BD5F08ADEA}"/>
                </a:ext>
              </a:extLst>
            </p:cNvPr>
            <p:cNvSpPr/>
            <p:nvPr/>
          </p:nvSpPr>
          <p:spPr>
            <a:xfrm>
              <a:off x="-2218692" y="805293"/>
              <a:ext cx="1033272" cy="1033272"/>
            </a:xfrm>
            <a:prstGeom prst="rect">
              <a:avLst/>
            </a:prstGeom>
            <a:solidFill>
              <a:srgbClr val="FF7C80"/>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72" name="Rectangle 71">
              <a:extLst>
                <a:ext uri="{FF2B5EF4-FFF2-40B4-BE49-F238E27FC236}">
                  <a16:creationId xmlns:a16="http://schemas.microsoft.com/office/drawing/2014/main" id="{07B2A98B-6BAA-4181-ADA8-DD8BC9EF4728}"/>
                </a:ext>
              </a:extLst>
            </p:cNvPr>
            <p:cNvSpPr/>
            <p:nvPr/>
          </p:nvSpPr>
          <p:spPr>
            <a:xfrm>
              <a:off x="-4695055" y="716412"/>
              <a:ext cx="1197864" cy="1197864"/>
            </a:xfrm>
            <a:prstGeom prst="rect">
              <a:avLst/>
            </a:prstGeom>
            <a:solidFill>
              <a:srgbClr val="FFB7B9"/>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73" name="TextBox 7">
              <a:extLst>
                <a:ext uri="{FF2B5EF4-FFF2-40B4-BE49-F238E27FC236}">
                  <a16:creationId xmlns:a16="http://schemas.microsoft.com/office/drawing/2014/main" id="{BB86D058-9169-4D78-976D-280DE0A31F3C}"/>
                </a:ext>
              </a:extLst>
            </p:cNvPr>
            <p:cNvSpPr txBox="1"/>
            <p:nvPr/>
          </p:nvSpPr>
          <p:spPr>
            <a:xfrm>
              <a:off x="-7433399" y="793119"/>
              <a:ext cx="1556170"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ysClr val="windowText" lastClr="000000"/>
                  </a:solidFill>
                  <a:cs typeface="Arial" pitchFamily="34" charset="0"/>
                </a:rPr>
                <a:t>84</a:t>
              </a:r>
              <a:r>
                <a:rPr lang="en-US" sz="1800" b="1" dirty="0">
                  <a:solidFill>
                    <a:sysClr val="windowText" lastClr="000000"/>
                  </a:solidFill>
                  <a:cs typeface="Arial" pitchFamily="34" charset="0"/>
                </a:rPr>
                <a:t>%</a:t>
              </a:r>
            </a:p>
            <a:p>
              <a:pPr algn="ctr">
                <a:defRPr/>
              </a:pPr>
              <a:r>
                <a:rPr lang="en-US" sz="1800" b="1" dirty="0">
                  <a:solidFill>
                    <a:sysClr val="windowText" lastClr="000000"/>
                  </a:solidFill>
                  <a:cs typeface="Arial" pitchFamily="34" charset="0"/>
                </a:rPr>
                <a:t>[67 – &gt;95% ]</a:t>
              </a:r>
              <a:endParaRPr lang="en-GB" sz="2000" b="1" dirty="0">
                <a:solidFill>
                  <a:sysClr val="windowText" lastClr="000000"/>
                </a:solidFill>
                <a:cs typeface="Arial" pitchFamily="34" charset="0"/>
              </a:endParaRPr>
            </a:p>
          </p:txBody>
        </p:sp>
        <p:sp>
          <p:nvSpPr>
            <p:cNvPr id="74" name="TextBox 15">
              <a:extLst>
                <a:ext uri="{FF2B5EF4-FFF2-40B4-BE49-F238E27FC236}">
                  <a16:creationId xmlns:a16="http://schemas.microsoft.com/office/drawing/2014/main" id="{0246A27A-81C4-43BA-93E7-9119471167A4}"/>
                </a:ext>
              </a:extLst>
            </p:cNvPr>
            <p:cNvSpPr txBox="1"/>
            <p:nvPr/>
          </p:nvSpPr>
          <p:spPr>
            <a:xfrm>
              <a:off x="-4850189" y="795684"/>
              <a:ext cx="1484706"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ysClr val="windowText" lastClr="000000"/>
                  </a:solidFill>
                  <a:cs typeface="Arial" pitchFamily="34" charset="0"/>
                </a:rPr>
                <a:t>87</a:t>
              </a:r>
              <a:r>
                <a:rPr lang="en-US" sz="1800" b="1" dirty="0">
                  <a:solidFill>
                    <a:sysClr val="windowText" lastClr="000000"/>
                  </a:solidFill>
                  <a:cs typeface="Arial" pitchFamily="34" charset="0"/>
                </a:rPr>
                <a:t>%</a:t>
              </a:r>
            </a:p>
            <a:p>
              <a:pPr algn="ctr">
                <a:defRPr/>
              </a:pPr>
              <a:r>
                <a:rPr lang="en-US" sz="1800" b="1" dirty="0">
                  <a:solidFill>
                    <a:sysClr val="windowText" lastClr="000000"/>
                  </a:solidFill>
                  <a:cs typeface="Arial" pitchFamily="34" charset="0"/>
                </a:rPr>
                <a:t>[67 – &gt;95%]</a:t>
              </a:r>
              <a:endParaRPr lang="en-GB" sz="2000" b="1" dirty="0">
                <a:solidFill>
                  <a:sysClr val="windowText" lastClr="000000"/>
                </a:solidFill>
                <a:cs typeface="Arial" pitchFamily="34" charset="0"/>
              </a:endParaRPr>
            </a:p>
          </p:txBody>
        </p:sp>
        <p:sp>
          <p:nvSpPr>
            <p:cNvPr id="75" name="TextBox 16">
              <a:extLst>
                <a:ext uri="{FF2B5EF4-FFF2-40B4-BE49-F238E27FC236}">
                  <a16:creationId xmlns:a16="http://schemas.microsoft.com/office/drawing/2014/main" id="{CDC18616-1683-4003-8E19-190099A5B28D}"/>
                </a:ext>
              </a:extLst>
            </p:cNvPr>
            <p:cNvSpPr txBox="1"/>
            <p:nvPr/>
          </p:nvSpPr>
          <p:spPr>
            <a:xfrm>
              <a:off x="-2476577" y="795684"/>
              <a:ext cx="1536192"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ysClr val="windowText" lastClr="000000"/>
                  </a:solidFill>
                  <a:cs typeface="Arial" pitchFamily="34" charset="0"/>
                </a:rPr>
                <a:t>90</a:t>
              </a:r>
              <a:r>
                <a:rPr lang="en-US" sz="1800" b="1" dirty="0">
                  <a:solidFill>
                    <a:sysClr val="windowText" lastClr="000000"/>
                  </a:solidFill>
                  <a:cs typeface="Arial" pitchFamily="34" charset="0"/>
                </a:rPr>
                <a:t>%</a:t>
              </a:r>
            </a:p>
            <a:p>
              <a:pPr algn="ctr">
                <a:defRPr/>
              </a:pPr>
              <a:r>
                <a:rPr lang="en-US" sz="1800" b="1" dirty="0">
                  <a:solidFill>
                    <a:prstClr val="black"/>
                  </a:solidFill>
                  <a:cs typeface="Arial" pitchFamily="34" charset="0"/>
                </a:rPr>
                <a:t>[70 – &gt;95%]</a:t>
              </a:r>
              <a:endParaRPr lang="en-GB" sz="3600" b="1" dirty="0">
                <a:solidFill>
                  <a:sysClr val="windowText" lastClr="000000"/>
                </a:solidFill>
                <a:cs typeface="Arial" pitchFamily="34" charset="0"/>
              </a:endParaRPr>
            </a:p>
          </p:txBody>
        </p:sp>
        <p:cxnSp>
          <p:nvCxnSpPr>
            <p:cNvPr id="76" name="Straight Connector 75">
              <a:extLst>
                <a:ext uri="{FF2B5EF4-FFF2-40B4-BE49-F238E27FC236}">
                  <a16:creationId xmlns:a16="http://schemas.microsoft.com/office/drawing/2014/main" id="{96C724CE-782C-42EF-B448-B6F86EFDECD6}"/>
                </a:ext>
              </a:extLst>
            </p:cNvPr>
            <p:cNvCxnSpPr/>
            <p:nvPr/>
          </p:nvCxnSpPr>
          <p:spPr>
            <a:xfrm>
              <a:off x="-5777439" y="542267"/>
              <a:ext cx="972000" cy="0"/>
            </a:xfrm>
            <a:prstGeom prst="line">
              <a:avLst/>
            </a:prstGeom>
            <a:noFill/>
            <a:ln w="19050" cap="flat" cmpd="sng" algn="ctr">
              <a:solidFill>
                <a:srgbClr val="FFB7B9"/>
              </a:solidFill>
              <a:prstDash val="solid"/>
            </a:ln>
            <a:effectLst/>
          </p:spPr>
        </p:cxnSp>
        <p:cxnSp>
          <p:nvCxnSpPr>
            <p:cNvPr id="77" name="Straight Connector 76">
              <a:extLst>
                <a:ext uri="{FF2B5EF4-FFF2-40B4-BE49-F238E27FC236}">
                  <a16:creationId xmlns:a16="http://schemas.microsoft.com/office/drawing/2014/main" id="{16F54FC3-18C2-48EC-9860-D6C26CDE884F}"/>
                </a:ext>
              </a:extLst>
            </p:cNvPr>
            <p:cNvCxnSpPr/>
            <p:nvPr/>
          </p:nvCxnSpPr>
          <p:spPr>
            <a:xfrm>
              <a:off x="-3582172" y="708145"/>
              <a:ext cx="1280160" cy="0"/>
            </a:xfrm>
            <a:prstGeom prst="line">
              <a:avLst/>
            </a:prstGeom>
            <a:noFill/>
            <a:ln w="19050" cap="flat" cmpd="sng" algn="ctr">
              <a:solidFill>
                <a:srgbClr val="FFB7B9"/>
              </a:solidFill>
              <a:prstDash val="solid"/>
            </a:ln>
            <a:effectLst/>
          </p:spPr>
        </p:cxnSp>
        <p:cxnSp>
          <p:nvCxnSpPr>
            <p:cNvPr id="81" name="Straight Connector 80">
              <a:extLst>
                <a:ext uri="{FF2B5EF4-FFF2-40B4-BE49-F238E27FC236}">
                  <a16:creationId xmlns:a16="http://schemas.microsoft.com/office/drawing/2014/main" id="{5DE8B48C-D5F2-435B-99C3-275AC004BBC3}"/>
                </a:ext>
              </a:extLst>
            </p:cNvPr>
            <p:cNvCxnSpPr/>
            <p:nvPr/>
          </p:nvCxnSpPr>
          <p:spPr>
            <a:xfrm>
              <a:off x="-3481293" y="1894184"/>
              <a:ext cx="1188720" cy="0"/>
            </a:xfrm>
            <a:prstGeom prst="line">
              <a:avLst/>
            </a:prstGeom>
            <a:noFill/>
            <a:ln w="19050" cap="flat" cmpd="sng" algn="ctr">
              <a:solidFill>
                <a:srgbClr val="FFB7B9"/>
              </a:solidFill>
              <a:prstDash val="solid"/>
            </a:ln>
            <a:effectLst/>
          </p:spPr>
        </p:cxnSp>
        <p:cxnSp>
          <p:nvCxnSpPr>
            <p:cNvPr id="82" name="Straight Connector 81">
              <a:extLst>
                <a:ext uri="{FF2B5EF4-FFF2-40B4-BE49-F238E27FC236}">
                  <a16:creationId xmlns:a16="http://schemas.microsoft.com/office/drawing/2014/main" id="{FC64A2B8-DE6F-4C47-A420-416CF00768CB}"/>
                </a:ext>
              </a:extLst>
            </p:cNvPr>
            <p:cNvCxnSpPr/>
            <p:nvPr/>
          </p:nvCxnSpPr>
          <p:spPr>
            <a:xfrm>
              <a:off x="-5814912" y="2063228"/>
              <a:ext cx="972000" cy="0"/>
            </a:xfrm>
            <a:prstGeom prst="line">
              <a:avLst/>
            </a:prstGeom>
            <a:noFill/>
            <a:ln w="19050" cap="flat" cmpd="sng" algn="ctr">
              <a:solidFill>
                <a:srgbClr val="FFB7B9"/>
              </a:solidFill>
              <a:prstDash val="solid"/>
            </a:ln>
            <a:effectLst/>
          </p:spPr>
        </p:cxnSp>
      </p:grpSp>
      <p:grpSp>
        <p:nvGrpSpPr>
          <p:cNvPr id="83" name="Group 82">
            <a:extLst>
              <a:ext uri="{FF2B5EF4-FFF2-40B4-BE49-F238E27FC236}">
                <a16:creationId xmlns:a16="http://schemas.microsoft.com/office/drawing/2014/main" id="{C2A11961-5E7F-4ECC-954D-6F2C2BD03203}"/>
              </a:ext>
            </a:extLst>
          </p:cNvPr>
          <p:cNvGrpSpPr/>
          <p:nvPr/>
        </p:nvGrpSpPr>
        <p:grpSpPr>
          <a:xfrm>
            <a:off x="2100712" y="4177655"/>
            <a:ext cx="6747954" cy="1944000"/>
            <a:chOff x="-7552038" y="3543744"/>
            <a:chExt cx="6747954" cy="1944000"/>
          </a:xfrm>
        </p:grpSpPr>
        <p:sp>
          <p:nvSpPr>
            <p:cNvPr id="84" name="Rectangle 83">
              <a:extLst>
                <a:ext uri="{FF2B5EF4-FFF2-40B4-BE49-F238E27FC236}">
                  <a16:creationId xmlns:a16="http://schemas.microsoft.com/office/drawing/2014/main" id="{8B1C3D95-F595-4C2B-A01F-7CB51AEA0072}"/>
                </a:ext>
              </a:extLst>
            </p:cNvPr>
            <p:cNvSpPr/>
            <p:nvPr/>
          </p:nvSpPr>
          <p:spPr>
            <a:xfrm>
              <a:off x="-2264988" y="3849744"/>
              <a:ext cx="1332000" cy="1332000"/>
            </a:xfrm>
            <a:prstGeom prst="rect">
              <a:avLst/>
            </a:prstGeom>
            <a:solidFill>
              <a:srgbClr val="33CCC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85" name="Rectangle 84">
              <a:extLst>
                <a:ext uri="{FF2B5EF4-FFF2-40B4-BE49-F238E27FC236}">
                  <a16:creationId xmlns:a16="http://schemas.microsoft.com/office/drawing/2014/main" id="{E822AB96-B7D5-418A-BE13-83641352B1BF}"/>
                </a:ext>
              </a:extLst>
            </p:cNvPr>
            <p:cNvSpPr/>
            <p:nvPr/>
          </p:nvSpPr>
          <p:spPr>
            <a:xfrm>
              <a:off x="-4882219" y="3690368"/>
              <a:ext cx="1656000" cy="1656000"/>
            </a:xfrm>
            <a:prstGeom prst="rect">
              <a:avLst/>
            </a:prstGeom>
            <a:solidFill>
              <a:srgbClr val="B2EDE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86" name="Rectangle 85">
              <a:extLst>
                <a:ext uri="{FF2B5EF4-FFF2-40B4-BE49-F238E27FC236}">
                  <a16:creationId xmlns:a16="http://schemas.microsoft.com/office/drawing/2014/main" id="{77ECFE17-7227-45DF-BF8B-37C278F044B7}"/>
                </a:ext>
              </a:extLst>
            </p:cNvPr>
            <p:cNvSpPr/>
            <p:nvPr/>
          </p:nvSpPr>
          <p:spPr>
            <a:xfrm>
              <a:off x="-7552038" y="3543744"/>
              <a:ext cx="1938180" cy="1944000"/>
            </a:xfrm>
            <a:prstGeom prst="rect">
              <a:avLst/>
            </a:prstGeom>
            <a:solidFill>
              <a:srgbClr val="ECF8F7"/>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87" name="Rectangle 86">
              <a:extLst>
                <a:ext uri="{FF2B5EF4-FFF2-40B4-BE49-F238E27FC236}">
                  <a16:creationId xmlns:a16="http://schemas.microsoft.com/office/drawing/2014/main" id="{D4E7EC97-84FA-497C-AA4C-F99F5E0F78F1}"/>
                </a:ext>
              </a:extLst>
            </p:cNvPr>
            <p:cNvSpPr/>
            <p:nvPr/>
          </p:nvSpPr>
          <p:spPr>
            <a:xfrm>
              <a:off x="-7410948" y="3690368"/>
              <a:ext cx="1656000" cy="1656000"/>
            </a:xfrm>
            <a:prstGeom prst="rect">
              <a:avLst/>
            </a:prstGeom>
            <a:solidFill>
              <a:srgbClr val="B2EDE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88" name="Rectangle 87">
              <a:extLst>
                <a:ext uri="{FF2B5EF4-FFF2-40B4-BE49-F238E27FC236}">
                  <a16:creationId xmlns:a16="http://schemas.microsoft.com/office/drawing/2014/main" id="{BC50BEFA-446D-487D-B5CE-EDC868937432}"/>
                </a:ext>
              </a:extLst>
            </p:cNvPr>
            <p:cNvSpPr/>
            <p:nvPr/>
          </p:nvSpPr>
          <p:spPr>
            <a:xfrm>
              <a:off x="-2210988" y="3903744"/>
              <a:ext cx="1224000" cy="1224000"/>
            </a:xfrm>
            <a:prstGeom prst="rect">
              <a:avLst/>
            </a:prstGeom>
            <a:solidFill>
              <a:srgbClr val="2AA9A6"/>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89" name="Rectangle 88">
              <a:extLst>
                <a:ext uri="{FF2B5EF4-FFF2-40B4-BE49-F238E27FC236}">
                  <a16:creationId xmlns:a16="http://schemas.microsoft.com/office/drawing/2014/main" id="{B82A2E75-15B6-4D10-A255-D71D727C0D9D}"/>
                </a:ext>
              </a:extLst>
            </p:cNvPr>
            <p:cNvSpPr/>
            <p:nvPr/>
          </p:nvSpPr>
          <p:spPr>
            <a:xfrm>
              <a:off x="-4720219" y="3854993"/>
              <a:ext cx="1332000" cy="1332000"/>
            </a:xfrm>
            <a:prstGeom prst="rect">
              <a:avLst/>
            </a:prstGeom>
            <a:solidFill>
              <a:srgbClr val="33CCCC"/>
            </a:solidFill>
          </p:spPr>
          <p:txBody>
            <a:bodyPr rot="0" spcFirstLastPara="0" vert="horz" wrap="square" lIns="91440" tIns="45720" rIns="91440" bIns="45720" numCol="1" spcCol="0" rtlCol="0" fromWordArt="0" anchor="ctr" anchorCtr="0" forceAA="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cap="all">
                <a:solidFill>
                  <a:prstClr val="black"/>
                </a:solidFill>
              </a:endParaRPr>
            </a:p>
          </p:txBody>
        </p:sp>
        <p:sp>
          <p:nvSpPr>
            <p:cNvPr id="90" name="TextBox 7">
              <a:extLst>
                <a:ext uri="{FF2B5EF4-FFF2-40B4-BE49-F238E27FC236}">
                  <a16:creationId xmlns:a16="http://schemas.microsoft.com/office/drawing/2014/main" id="{6A8B5ED8-CFAC-4E40-BB46-CDE359A1816F}"/>
                </a:ext>
              </a:extLst>
            </p:cNvPr>
            <p:cNvSpPr txBox="1"/>
            <p:nvPr/>
          </p:nvSpPr>
          <p:spPr>
            <a:xfrm>
              <a:off x="-7317482" y="4054081"/>
              <a:ext cx="1469069"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ysClr val="windowText" lastClr="000000"/>
                  </a:solidFill>
                  <a:cs typeface="Arial" pitchFamily="34" charset="0"/>
                </a:rPr>
                <a:t>76</a:t>
              </a:r>
              <a:r>
                <a:rPr lang="en-US" sz="1800" b="1" dirty="0">
                  <a:solidFill>
                    <a:sysClr val="windowText" lastClr="000000"/>
                  </a:solidFill>
                  <a:cs typeface="Arial" pitchFamily="34" charset="0"/>
                </a:rPr>
                <a:t>%</a:t>
              </a:r>
            </a:p>
            <a:p>
              <a:pPr algn="ctr">
                <a:defRPr/>
              </a:pPr>
              <a:r>
                <a:rPr lang="en-US" sz="1800" b="1" dirty="0">
                  <a:solidFill>
                    <a:sysClr val="windowText" lastClr="000000"/>
                  </a:solidFill>
                  <a:cs typeface="Arial" pitchFamily="34" charset="0"/>
                </a:rPr>
                <a:t>[57 – 92%]</a:t>
              </a:r>
              <a:endParaRPr lang="en-GB" sz="2000" b="1" dirty="0">
                <a:solidFill>
                  <a:sysClr val="windowText" lastClr="000000"/>
                </a:solidFill>
                <a:cs typeface="Arial" pitchFamily="34" charset="0"/>
              </a:endParaRPr>
            </a:p>
          </p:txBody>
        </p:sp>
        <p:sp>
          <p:nvSpPr>
            <p:cNvPr id="91" name="TextBox 15">
              <a:extLst>
                <a:ext uri="{FF2B5EF4-FFF2-40B4-BE49-F238E27FC236}">
                  <a16:creationId xmlns:a16="http://schemas.microsoft.com/office/drawing/2014/main" id="{64FE2380-9B21-4A08-A927-B78B758904EF}"/>
                </a:ext>
              </a:extLst>
            </p:cNvPr>
            <p:cNvSpPr txBox="1"/>
            <p:nvPr/>
          </p:nvSpPr>
          <p:spPr>
            <a:xfrm>
              <a:off x="-4791791" y="4054081"/>
              <a:ext cx="1475145"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ysClr val="windowText" lastClr="000000"/>
                  </a:solidFill>
                  <a:cs typeface="Arial" pitchFamily="34" charset="0"/>
                </a:rPr>
                <a:t>84</a:t>
              </a:r>
              <a:r>
                <a:rPr lang="en-US" sz="1800" b="1" dirty="0">
                  <a:solidFill>
                    <a:sysClr val="windowText" lastClr="000000"/>
                  </a:solidFill>
                  <a:cs typeface="Arial" pitchFamily="34" charset="0"/>
                </a:rPr>
                <a:t>%</a:t>
              </a:r>
            </a:p>
            <a:p>
              <a:pPr algn="ctr">
                <a:defRPr/>
              </a:pPr>
              <a:r>
                <a:rPr lang="en-US" sz="1800" b="1" dirty="0">
                  <a:solidFill>
                    <a:sysClr val="windowText" lastClr="000000"/>
                  </a:solidFill>
                  <a:cs typeface="Arial" pitchFamily="34" charset="0"/>
                </a:rPr>
                <a:t>[60 – &gt;95%]</a:t>
              </a:r>
              <a:endParaRPr lang="en-GB" sz="2000" b="1" dirty="0">
                <a:solidFill>
                  <a:sysClr val="windowText" lastClr="000000"/>
                </a:solidFill>
                <a:cs typeface="Arial" pitchFamily="34" charset="0"/>
              </a:endParaRPr>
            </a:p>
          </p:txBody>
        </p:sp>
        <p:sp>
          <p:nvSpPr>
            <p:cNvPr id="92" name="TextBox 16">
              <a:extLst>
                <a:ext uri="{FF2B5EF4-FFF2-40B4-BE49-F238E27FC236}">
                  <a16:creationId xmlns:a16="http://schemas.microsoft.com/office/drawing/2014/main" id="{C9EA4FF3-15EB-484E-8D88-607CD994D67B}"/>
                </a:ext>
              </a:extLst>
            </p:cNvPr>
            <p:cNvSpPr txBox="1"/>
            <p:nvPr/>
          </p:nvSpPr>
          <p:spPr>
            <a:xfrm>
              <a:off x="-2405416" y="4054081"/>
              <a:ext cx="1601332" cy="92333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ysClr val="windowText" lastClr="000000"/>
                  </a:solidFill>
                  <a:cs typeface="Arial" pitchFamily="34" charset="0"/>
                </a:rPr>
                <a:t>&gt;95</a:t>
              </a:r>
              <a:r>
                <a:rPr lang="en-US" sz="1800" b="1" dirty="0">
                  <a:solidFill>
                    <a:sysClr val="windowText" lastClr="000000"/>
                  </a:solidFill>
                  <a:cs typeface="Arial" pitchFamily="34" charset="0"/>
                </a:rPr>
                <a:t>%</a:t>
              </a:r>
            </a:p>
            <a:p>
              <a:pPr algn="ctr">
                <a:defRPr/>
              </a:pPr>
              <a:r>
                <a:rPr lang="en-US" sz="1800" b="1" dirty="0">
                  <a:solidFill>
                    <a:prstClr val="black"/>
                  </a:solidFill>
                  <a:cs typeface="Arial" pitchFamily="34" charset="0"/>
                </a:rPr>
                <a:t>[69 – &gt;95%]</a:t>
              </a:r>
              <a:endParaRPr lang="en-GB" sz="3600" b="1" dirty="0">
                <a:solidFill>
                  <a:sysClr val="windowText" lastClr="000000"/>
                </a:solidFill>
                <a:cs typeface="Arial" pitchFamily="34" charset="0"/>
              </a:endParaRPr>
            </a:p>
          </p:txBody>
        </p:sp>
        <p:cxnSp>
          <p:nvCxnSpPr>
            <p:cNvPr id="93" name="Straight Connector 92">
              <a:extLst>
                <a:ext uri="{FF2B5EF4-FFF2-40B4-BE49-F238E27FC236}">
                  <a16:creationId xmlns:a16="http://schemas.microsoft.com/office/drawing/2014/main" id="{94304E52-B514-4154-984D-36621DE80FAD}"/>
                </a:ext>
              </a:extLst>
            </p:cNvPr>
            <p:cNvCxnSpPr/>
            <p:nvPr/>
          </p:nvCxnSpPr>
          <p:spPr>
            <a:xfrm>
              <a:off x="-5845102" y="3692994"/>
              <a:ext cx="972000" cy="0"/>
            </a:xfrm>
            <a:prstGeom prst="line">
              <a:avLst/>
            </a:prstGeom>
            <a:noFill/>
            <a:ln w="19050" cap="flat" cmpd="sng" algn="ctr">
              <a:solidFill>
                <a:srgbClr val="70C8BE">
                  <a:shade val="95000"/>
                  <a:satMod val="105000"/>
                </a:srgbClr>
              </a:solidFill>
              <a:prstDash val="solid"/>
            </a:ln>
            <a:effectLst/>
          </p:spPr>
        </p:cxnSp>
        <p:cxnSp>
          <p:nvCxnSpPr>
            <p:cNvPr id="94" name="Straight Connector 93">
              <a:extLst>
                <a:ext uri="{FF2B5EF4-FFF2-40B4-BE49-F238E27FC236}">
                  <a16:creationId xmlns:a16="http://schemas.microsoft.com/office/drawing/2014/main" id="{6AD269ED-B370-4915-AE74-B48D79FFA352}"/>
                </a:ext>
              </a:extLst>
            </p:cNvPr>
            <p:cNvCxnSpPr/>
            <p:nvPr/>
          </p:nvCxnSpPr>
          <p:spPr>
            <a:xfrm>
              <a:off x="-5845102" y="5357004"/>
              <a:ext cx="972000" cy="0"/>
            </a:xfrm>
            <a:prstGeom prst="line">
              <a:avLst/>
            </a:prstGeom>
            <a:noFill/>
            <a:ln w="19050" cap="flat" cmpd="sng" algn="ctr">
              <a:solidFill>
                <a:srgbClr val="70C8BE">
                  <a:shade val="95000"/>
                  <a:satMod val="105000"/>
                </a:srgbClr>
              </a:solidFill>
              <a:prstDash val="solid"/>
            </a:ln>
            <a:effectLst/>
          </p:spPr>
        </p:cxnSp>
        <p:cxnSp>
          <p:nvCxnSpPr>
            <p:cNvPr id="101" name="Straight Connector 100">
              <a:extLst>
                <a:ext uri="{FF2B5EF4-FFF2-40B4-BE49-F238E27FC236}">
                  <a16:creationId xmlns:a16="http://schemas.microsoft.com/office/drawing/2014/main" id="{DDFBE0AE-132C-4E02-8A21-2D8F7EBBBA95}"/>
                </a:ext>
              </a:extLst>
            </p:cNvPr>
            <p:cNvCxnSpPr/>
            <p:nvPr/>
          </p:nvCxnSpPr>
          <p:spPr>
            <a:xfrm>
              <a:off x="-3416222" y="3856513"/>
              <a:ext cx="1152000" cy="0"/>
            </a:xfrm>
            <a:prstGeom prst="line">
              <a:avLst/>
            </a:prstGeom>
            <a:noFill/>
            <a:ln w="19050" cap="flat" cmpd="sng" algn="ctr">
              <a:solidFill>
                <a:srgbClr val="70C8BE">
                  <a:shade val="95000"/>
                  <a:satMod val="105000"/>
                </a:srgbClr>
              </a:solidFill>
              <a:prstDash val="solid"/>
            </a:ln>
            <a:effectLst/>
          </p:spPr>
        </p:cxnSp>
        <p:cxnSp>
          <p:nvCxnSpPr>
            <p:cNvPr id="102" name="Straight Connector 101">
              <a:extLst>
                <a:ext uri="{FF2B5EF4-FFF2-40B4-BE49-F238E27FC236}">
                  <a16:creationId xmlns:a16="http://schemas.microsoft.com/office/drawing/2014/main" id="{F50ACCC9-66BF-4462-93AF-28F59F04A585}"/>
                </a:ext>
              </a:extLst>
            </p:cNvPr>
            <p:cNvCxnSpPr/>
            <p:nvPr/>
          </p:nvCxnSpPr>
          <p:spPr>
            <a:xfrm>
              <a:off x="-3416222" y="5194241"/>
              <a:ext cx="1152000" cy="0"/>
            </a:xfrm>
            <a:prstGeom prst="line">
              <a:avLst/>
            </a:prstGeom>
            <a:noFill/>
            <a:ln w="19050" cap="flat" cmpd="sng" algn="ctr">
              <a:solidFill>
                <a:srgbClr val="70C8BE">
                  <a:shade val="95000"/>
                  <a:satMod val="105000"/>
                </a:srgbClr>
              </a:solidFill>
              <a:prstDash val="solid"/>
            </a:ln>
            <a:effectLst/>
          </p:spPr>
        </p:cxnSp>
      </p:grpSp>
    </p:spTree>
    <p:extLst>
      <p:ext uri="{BB962C8B-B14F-4D97-AF65-F5344CB8AC3E}">
        <p14:creationId xmlns:p14="http://schemas.microsoft.com/office/powerpoint/2010/main" val="252063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9CB3A1ED-BF8B-4617-B0A0-3AEAF5CAB05A}"/>
              </a:ext>
            </a:extLst>
          </p:cNvPr>
          <p:cNvSpPr/>
          <p:nvPr/>
        </p:nvSpPr>
        <p:spPr>
          <a:xfrm>
            <a:off x="7519343" y="2627757"/>
            <a:ext cx="4095495" cy="3780984"/>
          </a:xfrm>
          <a:prstGeom prst="roundRect">
            <a:avLst/>
          </a:prstGeom>
          <a:solidFill>
            <a:srgbClr val="D5F7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a:defRPr/>
            </a:pPr>
            <a:endParaRPr lang="en-US">
              <a:solidFill>
                <a:prstClr val="white"/>
              </a:solidFill>
              <a:latin typeface="Calibri"/>
            </a:endParaRPr>
          </a:p>
        </p:txBody>
      </p:sp>
      <p:pic>
        <p:nvPicPr>
          <p:cNvPr id="6" name="Picture 5">
            <a:extLst>
              <a:ext uri="{FF2B5EF4-FFF2-40B4-BE49-F238E27FC236}">
                <a16:creationId xmlns:a16="http://schemas.microsoft.com/office/drawing/2014/main" id="{E23717CC-0CA5-41EB-9EDB-C2F71B8BD8E3}"/>
              </a:ext>
            </a:extLst>
          </p:cNvPr>
          <p:cNvPicPr>
            <a:picLocks noChangeAspect="1"/>
          </p:cNvPicPr>
          <p:nvPr/>
        </p:nvPicPr>
        <p:blipFill>
          <a:blip r:embed="rId4"/>
          <a:stretch>
            <a:fillRect/>
          </a:stretch>
        </p:blipFill>
        <p:spPr>
          <a:xfrm>
            <a:off x="7717678" y="2805115"/>
            <a:ext cx="1223558" cy="855119"/>
          </a:xfrm>
          <a:prstGeom prst="rect">
            <a:avLst/>
          </a:prstGeom>
        </p:spPr>
      </p:pic>
      <p:pic>
        <p:nvPicPr>
          <p:cNvPr id="5" name="Picture 4">
            <a:extLst>
              <a:ext uri="{FF2B5EF4-FFF2-40B4-BE49-F238E27FC236}">
                <a16:creationId xmlns:a16="http://schemas.microsoft.com/office/drawing/2014/main" id="{8E6F58CC-EF2B-4A5F-B57F-78EEEF70D65F}"/>
              </a:ext>
            </a:extLst>
          </p:cNvPr>
          <p:cNvPicPr>
            <a:picLocks noChangeAspect="1"/>
          </p:cNvPicPr>
          <p:nvPr/>
        </p:nvPicPr>
        <p:blipFill rotWithShape="1">
          <a:blip r:embed="rId5"/>
          <a:srcRect r="29063" b="6140"/>
          <a:stretch/>
        </p:blipFill>
        <p:spPr>
          <a:xfrm>
            <a:off x="7957334" y="3881518"/>
            <a:ext cx="791714" cy="1052220"/>
          </a:xfrm>
          <a:prstGeom prst="rect">
            <a:avLst/>
          </a:prstGeom>
        </p:spPr>
      </p:pic>
      <p:sp>
        <p:nvSpPr>
          <p:cNvPr id="4" name="Title 3"/>
          <p:cNvSpPr>
            <a:spLocks noGrp="1"/>
          </p:cNvSpPr>
          <p:nvPr>
            <p:ph type="title" idx="4294967295"/>
          </p:nvPr>
        </p:nvSpPr>
        <p:spPr>
          <a:xfrm>
            <a:off x="194392" y="1128755"/>
            <a:ext cx="8746843" cy="93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lnSpc>
                <a:spcPct val="90000"/>
              </a:lnSpc>
            </a:pPr>
            <a:r>
              <a:rPr lang="en-US" sz="25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Regional overview: Treatment target and gaps</a:t>
            </a:r>
            <a:endParaRPr lang="en-GB" sz="25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0" name="TextBox 19">
            <a:extLst>
              <a:ext uri="{FF2B5EF4-FFF2-40B4-BE49-F238E27FC236}">
                <a16:creationId xmlns:a16="http://schemas.microsoft.com/office/drawing/2014/main" id="{EC368A74-2FF1-423C-91AC-783F969F1524}"/>
              </a:ext>
            </a:extLst>
          </p:cNvPr>
          <p:cNvSpPr txBox="1"/>
          <p:nvPr/>
        </p:nvSpPr>
        <p:spPr>
          <a:xfrm>
            <a:off x="2702154" y="1764918"/>
            <a:ext cx="6787694" cy="338432"/>
          </a:xfrm>
          <a:prstGeom prst="rect">
            <a:avLst/>
          </a:prstGeom>
          <a:noFill/>
        </p:spPr>
        <p:txBody>
          <a:bodyPr wrap="square" rtlCol="0">
            <a:spAutoFit/>
          </a:bodyPr>
          <a:lstStyle/>
          <a:p>
            <a:pPr algn="ctr" defTabSz="914126">
              <a:defRPr/>
            </a:pPr>
            <a:r>
              <a:rPr lang="en-US" sz="1600" b="1" dirty="0">
                <a:solidFill>
                  <a:prstClr val="black"/>
                </a:solidFill>
                <a:latin typeface="Arial" panose="020B0604020202020204" pitchFamily="34" charset="0"/>
                <a:cs typeface="Arial" panose="020B0604020202020204" pitchFamily="34" charset="0"/>
              </a:rPr>
              <a:t>HIV testing and treatment cascade, Asia and the Pacific, 2020</a:t>
            </a:r>
          </a:p>
        </p:txBody>
      </p:sp>
      <p:sp>
        <p:nvSpPr>
          <p:cNvPr id="38" name="TextBox 1">
            <a:extLst>
              <a:ext uri="{FF2B5EF4-FFF2-40B4-BE49-F238E27FC236}">
                <a16:creationId xmlns:a16="http://schemas.microsoft.com/office/drawing/2014/main" id="{4986C8B2-C27D-40E5-A55E-317FB57CACA2}"/>
              </a:ext>
            </a:extLst>
          </p:cNvPr>
          <p:cNvSpPr txBox="1"/>
          <p:nvPr/>
        </p:nvSpPr>
        <p:spPr>
          <a:xfrm>
            <a:off x="8923661" y="2920935"/>
            <a:ext cx="2591063" cy="6781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r>
              <a:rPr lang="en-US" sz="3999" b="1" kern="0" dirty="0">
                <a:solidFill>
                  <a:srgbClr val="FF8A15"/>
                </a:solidFill>
                <a:latin typeface="Arial"/>
              </a:rPr>
              <a:t>78</a:t>
            </a:r>
            <a:r>
              <a:rPr lang="en-US" sz="2400" b="1" kern="0" dirty="0">
                <a:solidFill>
                  <a:srgbClr val="FF8A15"/>
                </a:solidFill>
                <a:latin typeface="Arial"/>
              </a:rPr>
              <a:t> - </a:t>
            </a:r>
            <a:r>
              <a:rPr lang="en-US" sz="3999" b="1" kern="0" dirty="0">
                <a:solidFill>
                  <a:srgbClr val="FF8A15"/>
                </a:solidFill>
                <a:latin typeface="Arial"/>
              </a:rPr>
              <a:t>81</a:t>
            </a:r>
            <a:r>
              <a:rPr lang="en-US" sz="2400" b="1" kern="0" dirty="0">
                <a:solidFill>
                  <a:srgbClr val="FF8A15"/>
                </a:solidFill>
                <a:latin typeface="Arial"/>
              </a:rPr>
              <a:t> - </a:t>
            </a:r>
            <a:r>
              <a:rPr lang="en-US" sz="3999" b="1" kern="0" dirty="0">
                <a:solidFill>
                  <a:srgbClr val="FF8A15"/>
                </a:solidFill>
                <a:latin typeface="Arial"/>
              </a:rPr>
              <a:t>69</a:t>
            </a:r>
          </a:p>
        </p:txBody>
      </p:sp>
      <p:sp>
        <p:nvSpPr>
          <p:cNvPr id="41" name="TextBox 1">
            <a:extLst>
              <a:ext uri="{FF2B5EF4-FFF2-40B4-BE49-F238E27FC236}">
                <a16:creationId xmlns:a16="http://schemas.microsoft.com/office/drawing/2014/main" id="{98A2A4A8-6C91-4827-B9C5-425CA5DC0FCA}"/>
              </a:ext>
            </a:extLst>
          </p:cNvPr>
          <p:cNvSpPr txBox="1"/>
          <p:nvPr/>
        </p:nvSpPr>
        <p:spPr>
          <a:xfrm>
            <a:off x="8923661" y="4107117"/>
            <a:ext cx="2591063" cy="6010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r>
              <a:rPr lang="en-US" sz="3999" b="1" kern="0" dirty="0">
                <a:solidFill>
                  <a:srgbClr val="FF99FF"/>
                </a:solidFill>
                <a:latin typeface="Arial"/>
              </a:rPr>
              <a:t>77</a:t>
            </a:r>
            <a:r>
              <a:rPr lang="en-US" sz="2400" b="1" kern="0" dirty="0">
                <a:solidFill>
                  <a:srgbClr val="FF5050"/>
                </a:solidFill>
                <a:latin typeface="Arial"/>
              </a:rPr>
              <a:t> </a:t>
            </a:r>
            <a:r>
              <a:rPr lang="en-US" sz="2400" b="1" kern="0" dirty="0">
                <a:solidFill>
                  <a:sysClr val="windowText" lastClr="000000"/>
                </a:solidFill>
                <a:latin typeface="Arial"/>
              </a:rPr>
              <a:t>- </a:t>
            </a:r>
            <a:r>
              <a:rPr lang="en-US" sz="3999" b="1" kern="0" dirty="0">
                <a:solidFill>
                  <a:srgbClr val="FF99FF"/>
                </a:solidFill>
                <a:latin typeface="Arial"/>
              </a:rPr>
              <a:t>67</a:t>
            </a:r>
            <a:r>
              <a:rPr lang="en-US" sz="2400" b="1" kern="0" dirty="0">
                <a:solidFill>
                  <a:srgbClr val="FF5050"/>
                </a:solidFill>
                <a:latin typeface="Arial"/>
              </a:rPr>
              <a:t> </a:t>
            </a:r>
            <a:r>
              <a:rPr lang="en-US" sz="2400" b="1" kern="0" dirty="0">
                <a:solidFill>
                  <a:sysClr val="windowText" lastClr="000000"/>
                </a:solidFill>
                <a:latin typeface="Arial"/>
              </a:rPr>
              <a:t>- </a:t>
            </a:r>
            <a:r>
              <a:rPr lang="en-US" sz="3999" b="1" kern="0" dirty="0">
                <a:solidFill>
                  <a:srgbClr val="FF99FF"/>
                </a:solidFill>
                <a:latin typeface="Arial"/>
              </a:rPr>
              <a:t>64</a:t>
            </a:r>
          </a:p>
        </p:txBody>
      </p:sp>
      <p:sp>
        <p:nvSpPr>
          <p:cNvPr id="42" name="TextBox 1">
            <a:extLst>
              <a:ext uri="{FF2B5EF4-FFF2-40B4-BE49-F238E27FC236}">
                <a16:creationId xmlns:a16="http://schemas.microsoft.com/office/drawing/2014/main" id="{79D066D2-0D0B-44D6-8A59-4C75FD694752}"/>
              </a:ext>
            </a:extLst>
          </p:cNvPr>
          <p:cNvSpPr txBox="1"/>
          <p:nvPr/>
        </p:nvSpPr>
        <p:spPr>
          <a:xfrm>
            <a:off x="8923661" y="5387089"/>
            <a:ext cx="2591063" cy="6010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r>
              <a:rPr lang="en-US" sz="3999" b="1" kern="0" dirty="0">
                <a:solidFill>
                  <a:srgbClr val="00CCFF"/>
                </a:solidFill>
                <a:latin typeface="Arial"/>
              </a:rPr>
              <a:t>76</a:t>
            </a:r>
            <a:r>
              <a:rPr lang="en-US" sz="2400" b="1" kern="0" dirty="0">
                <a:solidFill>
                  <a:sysClr val="windowText" lastClr="000000"/>
                </a:solidFill>
                <a:latin typeface="Arial"/>
              </a:rPr>
              <a:t> - </a:t>
            </a:r>
            <a:r>
              <a:rPr lang="en-US" sz="3999" b="1" kern="0" dirty="0">
                <a:solidFill>
                  <a:srgbClr val="00CCFF"/>
                </a:solidFill>
                <a:latin typeface="Arial"/>
              </a:rPr>
              <a:t>62</a:t>
            </a:r>
            <a:r>
              <a:rPr lang="en-US" sz="2400" b="1" kern="0" dirty="0">
                <a:solidFill>
                  <a:sysClr val="windowText" lastClr="000000"/>
                </a:solidFill>
                <a:latin typeface="Arial"/>
              </a:rPr>
              <a:t> - </a:t>
            </a:r>
            <a:r>
              <a:rPr lang="en-US" sz="3999" b="1" kern="0" dirty="0">
                <a:solidFill>
                  <a:srgbClr val="00CCFF"/>
                </a:solidFill>
                <a:latin typeface="Arial"/>
              </a:rPr>
              <a:t>59</a:t>
            </a:r>
          </a:p>
        </p:txBody>
      </p:sp>
      <p:pic>
        <p:nvPicPr>
          <p:cNvPr id="3" name="Picture 2">
            <a:extLst>
              <a:ext uri="{FF2B5EF4-FFF2-40B4-BE49-F238E27FC236}">
                <a16:creationId xmlns:a16="http://schemas.microsoft.com/office/drawing/2014/main" id="{2C6AE905-DD0A-420C-BCEE-0967CB970174}"/>
              </a:ext>
            </a:extLst>
          </p:cNvPr>
          <p:cNvPicPr>
            <a:picLocks noChangeAspect="1"/>
          </p:cNvPicPr>
          <p:nvPr/>
        </p:nvPicPr>
        <p:blipFill>
          <a:blip r:embed="rId6"/>
          <a:stretch>
            <a:fillRect/>
          </a:stretch>
        </p:blipFill>
        <p:spPr>
          <a:xfrm>
            <a:off x="7953502" y="5084763"/>
            <a:ext cx="683753" cy="1205675"/>
          </a:xfrm>
          <a:prstGeom prst="rect">
            <a:avLst/>
          </a:prstGeom>
        </p:spPr>
      </p:pic>
      <p:sp>
        <p:nvSpPr>
          <p:cNvPr id="44" name="TextBox 1">
            <a:extLst>
              <a:ext uri="{FF2B5EF4-FFF2-40B4-BE49-F238E27FC236}">
                <a16:creationId xmlns:a16="http://schemas.microsoft.com/office/drawing/2014/main" id="{E8D367AA-F5BA-49BD-BD25-B7E121297EA1}"/>
              </a:ext>
            </a:extLst>
          </p:cNvPr>
          <p:cNvSpPr txBox="1"/>
          <p:nvPr/>
        </p:nvSpPr>
        <p:spPr>
          <a:xfrm>
            <a:off x="7942621" y="2065816"/>
            <a:ext cx="3284353" cy="6781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a:defRPr/>
            </a:pPr>
            <a:r>
              <a:rPr lang="en-US" sz="2799" b="1" kern="0" dirty="0">
                <a:solidFill>
                  <a:srgbClr val="009999"/>
                </a:solidFill>
                <a:latin typeface="Arial"/>
              </a:rPr>
              <a:t>90-81-73</a:t>
            </a:r>
            <a:r>
              <a:rPr lang="en-US" sz="3199" b="1" kern="0" dirty="0">
                <a:solidFill>
                  <a:srgbClr val="009999"/>
                </a:solidFill>
                <a:latin typeface="Arial"/>
              </a:rPr>
              <a:t> </a:t>
            </a:r>
            <a:r>
              <a:rPr lang="en-US" sz="1800" b="1" kern="0" dirty="0">
                <a:solidFill>
                  <a:srgbClr val="009999"/>
                </a:solidFill>
                <a:latin typeface="Arial"/>
              </a:rPr>
              <a:t>target</a:t>
            </a:r>
            <a:endParaRPr lang="en-US" sz="3199" b="1" kern="0" dirty="0">
              <a:solidFill>
                <a:srgbClr val="009999"/>
              </a:solidFill>
              <a:latin typeface="Arial"/>
            </a:endParaRPr>
          </a:p>
        </p:txBody>
      </p:sp>
      <p:sp>
        <p:nvSpPr>
          <p:cNvPr id="56" name="TextBox 55">
            <a:extLst>
              <a:ext uri="{FF2B5EF4-FFF2-40B4-BE49-F238E27FC236}">
                <a16:creationId xmlns:a16="http://schemas.microsoft.com/office/drawing/2014/main" id="{3221F078-E37A-4328-B921-B328AB2BFCDF}"/>
              </a:ext>
            </a:extLst>
          </p:cNvPr>
          <p:cNvSpPr txBox="1"/>
          <p:nvPr/>
        </p:nvSpPr>
        <p:spPr>
          <a:xfrm>
            <a:off x="145472" y="6600752"/>
            <a:ext cx="11803506" cy="247782"/>
          </a:xfrm>
          <a:prstGeom prst="rect">
            <a:avLst/>
          </a:prstGeom>
          <a:noFill/>
        </p:spPr>
        <p:txBody>
          <a:bodyPr wrap="square" lIns="108283" tIns="54137" rIns="108283" bIns="54137" rtlCol="0">
            <a:spAutoFit/>
          </a:bodyPr>
          <a:lstStyle/>
          <a:p>
            <a:pPr defTabSz="914126">
              <a:defRPr/>
            </a:pPr>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7"/>
              </a:rPr>
              <a:t>www.aidsdatahub.org</a:t>
            </a:r>
            <a:r>
              <a:rPr lang="en-US" sz="900" dirty="0">
                <a:solidFill>
                  <a:prstClr val="black"/>
                </a:solidFill>
                <a:latin typeface="Arial" panose="020B0604020202020204" pitchFamily="34" charset="0"/>
                <a:cs typeface="Arial" panose="020B0604020202020204" pitchFamily="34" charset="0"/>
              </a:rPr>
              <a:t> based on UNAIDS. (2021). UNAIDS HIV Estimates 1990 – 2020</a:t>
            </a:r>
            <a:endParaRPr lang="en-GB" sz="900" dirty="0">
              <a:solidFill>
                <a:prstClr val="black"/>
              </a:solidFill>
              <a:latin typeface="Arial" panose="020B0604020202020204" pitchFamily="34" charset="0"/>
              <a:cs typeface="Arial" panose="020B0604020202020204" pitchFamily="34" charset="0"/>
            </a:endParaRPr>
          </a:p>
        </p:txBody>
      </p:sp>
      <p:graphicFrame>
        <p:nvGraphicFramePr>
          <p:cNvPr id="30" name="Chart 29">
            <a:extLst>
              <a:ext uri="{FF2B5EF4-FFF2-40B4-BE49-F238E27FC236}">
                <a16:creationId xmlns:a16="http://schemas.microsoft.com/office/drawing/2014/main" id="{AE8E478D-63E1-4F15-8D01-A6C91C00E762}"/>
              </a:ext>
            </a:extLst>
          </p:cNvPr>
          <p:cNvGraphicFramePr>
            <a:graphicFrameLocks/>
          </p:cNvGraphicFramePr>
          <p:nvPr/>
        </p:nvGraphicFramePr>
        <p:xfrm>
          <a:off x="369992" y="1893509"/>
          <a:ext cx="6583950" cy="3997280"/>
        </p:xfrm>
        <a:graphic>
          <a:graphicData uri="http://schemas.openxmlformats.org/drawingml/2006/chart">
            <c:chart xmlns:c="http://schemas.openxmlformats.org/drawingml/2006/chart" xmlns:r="http://schemas.openxmlformats.org/officeDocument/2006/relationships" r:id="rId8"/>
          </a:graphicData>
        </a:graphic>
      </p:graphicFrame>
      <p:grpSp>
        <p:nvGrpSpPr>
          <p:cNvPr id="31" name="Group 30">
            <a:extLst>
              <a:ext uri="{FF2B5EF4-FFF2-40B4-BE49-F238E27FC236}">
                <a16:creationId xmlns:a16="http://schemas.microsoft.com/office/drawing/2014/main" id="{57E0224A-B57D-46E3-91C9-01D8672321B5}"/>
              </a:ext>
            </a:extLst>
          </p:cNvPr>
          <p:cNvGrpSpPr/>
          <p:nvPr/>
        </p:nvGrpSpPr>
        <p:grpSpPr>
          <a:xfrm>
            <a:off x="3203352" y="5625681"/>
            <a:ext cx="1873536" cy="707078"/>
            <a:chOff x="4244412" y="4908934"/>
            <a:chExt cx="1874458" cy="707426"/>
          </a:xfrm>
        </p:grpSpPr>
        <p:sp>
          <p:nvSpPr>
            <p:cNvPr id="32" name="Rectangle 31">
              <a:extLst>
                <a:ext uri="{FF2B5EF4-FFF2-40B4-BE49-F238E27FC236}">
                  <a16:creationId xmlns:a16="http://schemas.microsoft.com/office/drawing/2014/main" id="{E4489926-ABF0-4549-B9E9-D08AB38A6ED6}"/>
                </a:ext>
              </a:extLst>
            </p:cNvPr>
            <p:cNvSpPr/>
            <p:nvPr/>
          </p:nvSpPr>
          <p:spPr>
            <a:xfrm>
              <a:off x="4246662" y="4908934"/>
              <a:ext cx="1872208" cy="396033"/>
            </a:xfrm>
            <a:prstGeom prst="rect">
              <a:avLst/>
            </a:prstGeom>
            <a:noFill/>
            <a:ln w="25400" cap="flat" cmpd="sng" algn="ctr">
              <a:noFill/>
              <a:prstDash val="solid"/>
            </a:ln>
            <a:effectLst/>
          </p:spPr>
          <p:txBody>
            <a:bodyPr rtlCol="0" anchor="ctr"/>
            <a:lstStyle/>
            <a:p>
              <a:pPr defTabSz="914035">
                <a:defRPr/>
              </a:pPr>
              <a:r>
                <a:rPr lang="en-US" sz="1200" b="1" kern="0" dirty="0">
                  <a:solidFill>
                    <a:srgbClr val="00A99A"/>
                  </a:solidFill>
                  <a:latin typeface="Calibri"/>
                  <a:cs typeface="Arial" panose="020B0604020202020204" pitchFamily="34" charset="0"/>
                </a:rPr>
                <a:t>ACHIEVED</a:t>
              </a:r>
              <a:endParaRPr lang="en-GB" sz="1200" b="1" kern="0" dirty="0">
                <a:solidFill>
                  <a:srgbClr val="00A99A"/>
                </a:solidFill>
                <a:latin typeface="Calibri"/>
                <a:cs typeface="Arial" panose="020B0604020202020204" pitchFamily="34" charset="0"/>
              </a:endParaRPr>
            </a:p>
          </p:txBody>
        </p:sp>
        <p:sp>
          <p:nvSpPr>
            <p:cNvPr id="33" name="Rectangle 32">
              <a:extLst>
                <a:ext uri="{FF2B5EF4-FFF2-40B4-BE49-F238E27FC236}">
                  <a16:creationId xmlns:a16="http://schemas.microsoft.com/office/drawing/2014/main" id="{FB9C596D-4B3C-4DA7-87A7-EEDF1F765D3C}"/>
                </a:ext>
              </a:extLst>
            </p:cNvPr>
            <p:cNvSpPr/>
            <p:nvPr/>
          </p:nvSpPr>
          <p:spPr>
            <a:xfrm>
              <a:off x="4244412" y="5178122"/>
              <a:ext cx="1741861" cy="274320"/>
            </a:xfrm>
            <a:prstGeom prst="rect">
              <a:avLst/>
            </a:prstGeom>
            <a:noFill/>
            <a:ln w="25400" cap="flat" cmpd="sng" algn="ctr">
              <a:noFill/>
              <a:prstDash val="solid"/>
            </a:ln>
            <a:effectLst/>
          </p:spPr>
          <p:txBody>
            <a:bodyPr rtlCol="0" anchor="ctr"/>
            <a:lstStyle/>
            <a:p>
              <a:pPr defTabSz="914035">
                <a:defRPr/>
              </a:pPr>
              <a:r>
                <a:rPr lang="en-US" sz="1000" b="1" kern="0" dirty="0">
                  <a:solidFill>
                    <a:prstClr val="black"/>
                  </a:solidFill>
                  <a:latin typeface="Calibri"/>
                  <a:cs typeface="Arial" panose="020B0604020202020204" pitchFamily="34" charset="0"/>
                </a:rPr>
                <a:t>Australia; Cambodia</a:t>
              </a:r>
              <a:endParaRPr lang="en-GB" sz="1000" b="1" kern="0" dirty="0">
                <a:solidFill>
                  <a:prstClr val="black"/>
                </a:solidFill>
                <a:latin typeface="Calibri"/>
                <a:cs typeface="Arial" panose="020B0604020202020204" pitchFamily="34" charset="0"/>
              </a:endParaRPr>
            </a:p>
          </p:txBody>
        </p:sp>
        <p:cxnSp>
          <p:nvCxnSpPr>
            <p:cNvPr id="34" name="Straight Connector 33">
              <a:extLst>
                <a:ext uri="{FF2B5EF4-FFF2-40B4-BE49-F238E27FC236}">
                  <a16:creationId xmlns:a16="http://schemas.microsoft.com/office/drawing/2014/main" id="{5BD563DB-E954-49E0-BB43-F65B6FE4AF86}"/>
                </a:ext>
              </a:extLst>
            </p:cNvPr>
            <p:cNvCxnSpPr>
              <a:cxnSpLocks/>
            </p:cNvCxnSpPr>
            <p:nvPr/>
          </p:nvCxnSpPr>
          <p:spPr>
            <a:xfrm flipH="1">
              <a:off x="4246662" y="5616360"/>
              <a:ext cx="1737360" cy="0"/>
            </a:xfrm>
            <a:prstGeom prst="line">
              <a:avLst/>
            </a:prstGeom>
            <a:noFill/>
            <a:ln w="22225" cap="flat" cmpd="sng" algn="ctr">
              <a:solidFill>
                <a:srgbClr val="009999"/>
              </a:solidFill>
              <a:prstDash val="sysDot"/>
            </a:ln>
            <a:effectLst/>
          </p:spPr>
        </p:cxnSp>
      </p:grpSp>
      <p:grpSp>
        <p:nvGrpSpPr>
          <p:cNvPr id="35" name="Group 34">
            <a:extLst>
              <a:ext uri="{FF2B5EF4-FFF2-40B4-BE49-F238E27FC236}">
                <a16:creationId xmlns:a16="http://schemas.microsoft.com/office/drawing/2014/main" id="{FB15E0CC-143B-415B-8190-BC000E2FD745}"/>
              </a:ext>
            </a:extLst>
          </p:cNvPr>
          <p:cNvGrpSpPr/>
          <p:nvPr/>
        </p:nvGrpSpPr>
        <p:grpSpPr>
          <a:xfrm>
            <a:off x="5361650" y="5630441"/>
            <a:ext cx="1871287" cy="712722"/>
            <a:chOff x="6471764" y="4908934"/>
            <a:chExt cx="1872208" cy="713073"/>
          </a:xfrm>
        </p:grpSpPr>
        <p:sp>
          <p:nvSpPr>
            <p:cNvPr id="36" name="Rectangle 35">
              <a:extLst>
                <a:ext uri="{FF2B5EF4-FFF2-40B4-BE49-F238E27FC236}">
                  <a16:creationId xmlns:a16="http://schemas.microsoft.com/office/drawing/2014/main" id="{7D5C4806-A5DE-416D-96AF-62731DE322BA}"/>
                </a:ext>
              </a:extLst>
            </p:cNvPr>
            <p:cNvSpPr/>
            <p:nvPr/>
          </p:nvSpPr>
          <p:spPr>
            <a:xfrm>
              <a:off x="6471764" y="4908934"/>
              <a:ext cx="1872208" cy="396033"/>
            </a:xfrm>
            <a:prstGeom prst="rect">
              <a:avLst/>
            </a:prstGeom>
            <a:noFill/>
            <a:ln w="25400" cap="flat" cmpd="sng" algn="ctr">
              <a:noFill/>
              <a:prstDash val="solid"/>
            </a:ln>
            <a:effectLst/>
          </p:spPr>
          <p:txBody>
            <a:bodyPr rtlCol="0" anchor="ctr"/>
            <a:lstStyle/>
            <a:p>
              <a:pPr defTabSz="914035">
                <a:defRPr/>
              </a:pPr>
              <a:r>
                <a:rPr lang="en-US" sz="1200" b="1" kern="0" dirty="0">
                  <a:solidFill>
                    <a:srgbClr val="00A99A"/>
                  </a:solidFill>
                  <a:latin typeface="Calibri"/>
                  <a:cs typeface="Arial" panose="020B0604020202020204" pitchFamily="34" charset="0"/>
                </a:rPr>
                <a:t>ACHIEVED</a:t>
              </a:r>
              <a:endParaRPr lang="en-GB" sz="1200" b="1" kern="0" dirty="0">
                <a:solidFill>
                  <a:srgbClr val="00A99A"/>
                </a:solidFill>
                <a:latin typeface="Calibri"/>
                <a:cs typeface="Arial" panose="020B0604020202020204" pitchFamily="34" charset="0"/>
              </a:endParaRPr>
            </a:p>
          </p:txBody>
        </p:sp>
        <p:sp>
          <p:nvSpPr>
            <p:cNvPr id="39" name="Rectangle 38">
              <a:extLst>
                <a:ext uri="{FF2B5EF4-FFF2-40B4-BE49-F238E27FC236}">
                  <a16:creationId xmlns:a16="http://schemas.microsoft.com/office/drawing/2014/main" id="{465389FC-452E-47E7-8BC8-1E51B1C94EBE}"/>
                </a:ext>
              </a:extLst>
            </p:cNvPr>
            <p:cNvSpPr/>
            <p:nvPr/>
          </p:nvSpPr>
          <p:spPr>
            <a:xfrm>
              <a:off x="6471764" y="5240199"/>
              <a:ext cx="1872208" cy="274320"/>
            </a:xfrm>
            <a:prstGeom prst="rect">
              <a:avLst/>
            </a:prstGeom>
            <a:noFill/>
            <a:ln w="25400" cap="flat" cmpd="sng" algn="ctr">
              <a:noFill/>
              <a:prstDash val="solid"/>
            </a:ln>
            <a:effectLst/>
          </p:spPr>
          <p:txBody>
            <a:bodyPr rtlCol="0" anchor="ctr"/>
            <a:lstStyle/>
            <a:p>
              <a:pPr defTabSz="914035">
                <a:defRPr/>
              </a:pPr>
              <a:r>
                <a:rPr lang="en-US" sz="1000" b="1" kern="0" dirty="0">
                  <a:solidFill>
                    <a:prstClr val="black"/>
                  </a:solidFill>
                  <a:latin typeface="Calibri"/>
                  <a:cs typeface="Arial" panose="020B0604020202020204" pitchFamily="34" charset="0"/>
                </a:rPr>
                <a:t>Cambodia; Singapore</a:t>
              </a:r>
            </a:p>
            <a:p>
              <a:pPr defTabSz="914035">
                <a:defRPr/>
              </a:pPr>
              <a:r>
                <a:rPr lang="en-US" sz="1000" b="1" kern="0" dirty="0">
                  <a:solidFill>
                    <a:prstClr val="black"/>
                  </a:solidFill>
                  <a:latin typeface="Calibri"/>
                  <a:cs typeface="Arial" panose="020B0604020202020204" pitchFamily="34" charset="0"/>
                </a:rPr>
                <a:t> Thailand </a:t>
              </a:r>
              <a:endParaRPr lang="en-GB" sz="1000" b="1" kern="0" dirty="0">
                <a:solidFill>
                  <a:prstClr val="black"/>
                </a:solidFill>
                <a:latin typeface="Calibri"/>
                <a:cs typeface="Arial" panose="020B0604020202020204" pitchFamily="34" charset="0"/>
              </a:endParaRPr>
            </a:p>
          </p:txBody>
        </p:sp>
        <p:cxnSp>
          <p:nvCxnSpPr>
            <p:cNvPr id="43" name="Straight Connector 42">
              <a:extLst>
                <a:ext uri="{FF2B5EF4-FFF2-40B4-BE49-F238E27FC236}">
                  <a16:creationId xmlns:a16="http://schemas.microsoft.com/office/drawing/2014/main" id="{D4C8909D-E7A1-4CC6-B6AD-F2474003F797}"/>
                </a:ext>
              </a:extLst>
            </p:cNvPr>
            <p:cNvCxnSpPr>
              <a:cxnSpLocks/>
            </p:cNvCxnSpPr>
            <p:nvPr/>
          </p:nvCxnSpPr>
          <p:spPr>
            <a:xfrm flipH="1">
              <a:off x="6471764" y="5622007"/>
              <a:ext cx="1737360" cy="0"/>
            </a:xfrm>
            <a:prstGeom prst="line">
              <a:avLst/>
            </a:prstGeom>
            <a:noFill/>
            <a:ln w="22225" cap="flat" cmpd="sng" algn="ctr">
              <a:solidFill>
                <a:srgbClr val="009999"/>
              </a:solidFill>
              <a:prstDash val="sysDot"/>
            </a:ln>
            <a:effectLst/>
          </p:spPr>
        </p:cxnSp>
      </p:grpSp>
      <p:grpSp>
        <p:nvGrpSpPr>
          <p:cNvPr id="57" name="Group 56">
            <a:extLst>
              <a:ext uri="{FF2B5EF4-FFF2-40B4-BE49-F238E27FC236}">
                <a16:creationId xmlns:a16="http://schemas.microsoft.com/office/drawing/2014/main" id="{92EFF8F1-73C3-48B2-8156-66030874AB7C}"/>
              </a:ext>
            </a:extLst>
          </p:cNvPr>
          <p:cNvGrpSpPr/>
          <p:nvPr/>
        </p:nvGrpSpPr>
        <p:grpSpPr>
          <a:xfrm>
            <a:off x="1046224" y="5630442"/>
            <a:ext cx="1871287" cy="697558"/>
            <a:chOff x="1960748" y="4908934"/>
            <a:chExt cx="1872208" cy="697901"/>
          </a:xfrm>
        </p:grpSpPr>
        <p:sp>
          <p:nvSpPr>
            <p:cNvPr id="58" name="Rectangle 57">
              <a:extLst>
                <a:ext uri="{FF2B5EF4-FFF2-40B4-BE49-F238E27FC236}">
                  <a16:creationId xmlns:a16="http://schemas.microsoft.com/office/drawing/2014/main" id="{CFD6CD1F-226C-4419-8E43-C8E804C816B2}"/>
                </a:ext>
              </a:extLst>
            </p:cNvPr>
            <p:cNvSpPr/>
            <p:nvPr/>
          </p:nvSpPr>
          <p:spPr>
            <a:xfrm>
              <a:off x="1960748" y="4908934"/>
              <a:ext cx="1872208" cy="396033"/>
            </a:xfrm>
            <a:prstGeom prst="rect">
              <a:avLst/>
            </a:prstGeom>
            <a:noFill/>
            <a:ln w="25400" cap="flat" cmpd="sng" algn="ctr">
              <a:noFill/>
              <a:prstDash val="solid"/>
            </a:ln>
            <a:effectLst/>
          </p:spPr>
          <p:txBody>
            <a:bodyPr rtlCol="0" anchor="ctr"/>
            <a:lstStyle/>
            <a:p>
              <a:pPr defTabSz="914035">
                <a:defRPr/>
              </a:pPr>
              <a:r>
                <a:rPr lang="en-US" sz="1200" b="1" kern="0" dirty="0">
                  <a:solidFill>
                    <a:srgbClr val="00A99A"/>
                  </a:solidFill>
                  <a:latin typeface="Calibri"/>
                  <a:cs typeface="Arial" panose="020B0604020202020204" pitchFamily="34" charset="0"/>
                </a:rPr>
                <a:t>ACHIEVED</a:t>
              </a:r>
              <a:endParaRPr lang="en-GB" sz="1200" b="1" kern="0" dirty="0">
                <a:solidFill>
                  <a:srgbClr val="00A99A"/>
                </a:solidFill>
                <a:latin typeface="Calibri"/>
                <a:cs typeface="Arial" panose="020B0604020202020204" pitchFamily="34" charset="0"/>
              </a:endParaRPr>
            </a:p>
          </p:txBody>
        </p:sp>
        <p:sp>
          <p:nvSpPr>
            <p:cNvPr id="59" name="Rectangle 58">
              <a:extLst>
                <a:ext uri="{FF2B5EF4-FFF2-40B4-BE49-F238E27FC236}">
                  <a16:creationId xmlns:a16="http://schemas.microsoft.com/office/drawing/2014/main" id="{E54FF5E3-48A3-4764-93CD-DFB4FBA49584}"/>
                </a:ext>
              </a:extLst>
            </p:cNvPr>
            <p:cNvSpPr/>
            <p:nvPr/>
          </p:nvSpPr>
          <p:spPr>
            <a:xfrm>
              <a:off x="1971638" y="5164000"/>
              <a:ext cx="1716761" cy="274320"/>
            </a:xfrm>
            <a:prstGeom prst="rect">
              <a:avLst/>
            </a:prstGeom>
            <a:noFill/>
            <a:ln w="25400" cap="flat" cmpd="sng" algn="ctr">
              <a:noFill/>
              <a:prstDash val="solid"/>
            </a:ln>
            <a:effectLst/>
          </p:spPr>
          <p:txBody>
            <a:bodyPr rtlCol="0" anchor="ctr"/>
            <a:lstStyle/>
            <a:p>
              <a:pPr defTabSz="914035">
                <a:defRPr/>
              </a:pPr>
              <a:r>
                <a:rPr lang="en-US" sz="1000" b="1" kern="0" dirty="0">
                  <a:solidFill>
                    <a:prstClr val="black"/>
                  </a:solidFill>
                  <a:latin typeface="Calibri"/>
                  <a:cs typeface="Arial" panose="020B0604020202020204" pitchFamily="34" charset="0"/>
                </a:rPr>
                <a:t>Thailand</a:t>
              </a:r>
              <a:endParaRPr lang="en-GB" sz="1000" b="1" kern="0" dirty="0">
                <a:solidFill>
                  <a:prstClr val="black"/>
                </a:solidFill>
                <a:latin typeface="Calibri"/>
                <a:cs typeface="Arial" panose="020B0604020202020204" pitchFamily="34" charset="0"/>
              </a:endParaRPr>
            </a:p>
          </p:txBody>
        </p:sp>
        <p:cxnSp>
          <p:nvCxnSpPr>
            <p:cNvPr id="60" name="Straight Connector 59">
              <a:extLst>
                <a:ext uri="{FF2B5EF4-FFF2-40B4-BE49-F238E27FC236}">
                  <a16:creationId xmlns:a16="http://schemas.microsoft.com/office/drawing/2014/main" id="{ADA79D54-4F05-42FA-B42C-A9BC4A4DA4BF}"/>
                </a:ext>
              </a:extLst>
            </p:cNvPr>
            <p:cNvCxnSpPr>
              <a:cxnSpLocks/>
            </p:cNvCxnSpPr>
            <p:nvPr/>
          </p:nvCxnSpPr>
          <p:spPr>
            <a:xfrm flipH="1">
              <a:off x="1960748" y="5606835"/>
              <a:ext cx="1737360" cy="0"/>
            </a:xfrm>
            <a:prstGeom prst="line">
              <a:avLst/>
            </a:prstGeom>
            <a:noFill/>
            <a:ln w="22225" cap="flat" cmpd="sng" algn="ctr">
              <a:solidFill>
                <a:srgbClr val="009999"/>
              </a:solidFill>
              <a:prstDash val="sysDot"/>
            </a:ln>
            <a:effectLst/>
          </p:spPr>
        </p:cxnSp>
      </p:grpSp>
    </p:spTree>
    <p:extLst>
      <p:ext uri="{BB962C8B-B14F-4D97-AF65-F5344CB8AC3E}">
        <p14:creationId xmlns:p14="http://schemas.microsoft.com/office/powerpoint/2010/main" val="379505374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30723" y="1205947"/>
            <a:ext cx="11575038" cy="91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07" tIns="45703" rIns="91407" bIns="45703" rtlCol="0" anchor="ctr">
            <a:normAutofit/>
          </a:bodyPr>
          <a:lstStyle/>
          <a:p>
            <a:pPr algn="l" defTabSz="457063"/>
            <a:r>
              <a:rPr lang="en-US" sz="2400" b="1" dirty="0">
                <a:solidFill>
                  <a:srgbClr val="C00000"/>
                </a:solidFill>
                <a:latin typeface="Arial Nova" panose="020B0504020202020204" pitchFamily="34" charset="0"/>
                <a:ea typeface="ＭＳ Ｐゴシック" panose="020B0600070205080204" pitchFamily="34" charset="-128"/>
                <a:cs typeface="Arial" panose="020B0604020202020204" pitchFamily="34" charset="0"/>
              </a:rPr>
              <a:t>Current treatment scale-up has made significant achievements, but Asia and the Pacific region is lagging behind the global trend</a:t>
            </a:r>
            <a:endParaRPr lang="en-GB" sz="2400" b="1" dirty="0">
              <a:solidFill>
                <a:srgbClr val="C00000"/>
              </a:solidFill>
              <a:latin typeface="Arial Nova" panose="020B0504020202020204" pitchFamily="34" charset="0"/>
              <a:ea typeface="ＭＳ Ｐゴシック" panose="020B0600070205080204" pitchFamily="34" charset="-128"/>
              <a:cs typeface="Arial" panose="020B0604020202020204" pitchFamily="34" charset="0"/>
            </a:endParaRPr>
          </a:p>
        </p:txBody>
      </p:sp>
      <p:sp>
        <p:nvSpPr>
          <p:cNvPr id="4" name="Rectangle 3"/>
          <p:cNvSpPr/>
          <p:nvPr/>
        </p:nvSpPr>
        <p:spPr>
          <a:xfrm>
            <a:off x="2058769" y="2069224"/>
            <a:ext cx="8074464" cy="401521"/>
          </a:xfrm>
          <a:prstGeom prst="rect">
            <a:avLst/>
          </a:prstGeom>
        </p:spPr>
        <p:txBody>
          <a:bodyPr wrap="square" lIns="108258" tIns="54124" rIns="108258" bIns="54124">
            <a:spAutoFit/>
          </a:bodyPr>
          <a:lstStyle/>
          <a:p>
            <a:pPr algn="ctr" defTabSz="914126">
              <a:defRPr/>
            </a:pPr>
            <a:r>
              <a:rPr lang="en-US" sz="1900" b="1" dirty="0">
                <a:solidFill>
                  <a:prstClr val="black"/>
                </a:solidFill>
                <a:latin typeface="Arial" panose="020B0604020202020204" pitchFamily="34" charset="0"/>
                <a:cs typeface="Arial" panose="020B0604020202020204" pitchFamily="34" charset="0"/>
              </a:rPr>
              <a:t>ART coverage and treatment gap, Asia and the Pacific, 2020</a:t>
            </a:r>
            <a:endParaRPr lang="en-GB" sz="1900" b="1" dirty="0">
              <a:solidFill>
                <a:prstClr val="black"/>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0814D59-2261-469A-82B1-468E37821834}"/>
              </a:ext>
            </a:extLst>
          </p:cNvPr>
          <p:cNvSpPr txBox="1"/>
          <p:nvPr/>
        </p:nvSpPr>
        <p:spPr>
          <a:xfrm>
            <a:off x="145472" y="6612780"/>
            <a:ext cx="11803506" cy="247782"/>
          </a:xfrm>
          <a:prstGeom prst="rect">
            <a:avLst/>
          </a:prstGeom>
          <a:noFill/>
        </p:spPr>
        <p:txBody>
          <a:bodyPr wrap="square" lIns="108283" tIns="54137" rIns="108283" bIns="54137" rtlCol="0">
            <a:spAutoFit/>
          </a:bodyPr>
          <a:lstStyle/>
          <a:p>
            <a:pPr defTabSz="914126">
              <a:defRPr/>
            </a:pPr>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4"/>
              </a:rPr>
              <a:t>www.aidsdatahub.org</a:t>
            </a:r>
            <a:r>
              <a:rPr lang="en-US" sz="900" dirty="0">
                <a:solidFill>
                  <a:prstClr val="black"/>
                </a:solidFill>
                <a:latin typeface="Arial" panose="020B0604020202020204" pitchFamily="34" charset="0"/>
                <a:cs typeface="Arial" panose="020B0604020202020204" pitchFamily="34" charset="0"/>
              </a:rPr>
              <a:t> based on UNAIDS. (2021). UNAIDS HIV Estimates 1990 – 2020</a:t>
            </a:r>
            <a:endParaRPr lang="en-GB" sz="900"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C452D4B-BB47-4857-9328-BE5FF3C5EEAE}"/>
              </a:ext>
            </a:extLst>
          </p:cNvPr>
          <p:cNvSpPr txBox="1"/>
          <p:nvPr/>
        </p:nvSpPr>
        <p:spPr>
          <a:xfrm>
            <a:off x="9383443" y="6293164"/>
            <a:ext cx="2806352" cy="586136"/>
          </a:xfrm>
          <a:prstGeom prst="rect">
            <a:avLst/>
          </a:prstGeom>
          <a:noFill/>
        </p:spPr>
        <p:txBody>
          <a:bodyPr wrap="square" lIns="108283" tIns="54137" rIns="108283" bIns="54137" rtlCol="0">
            <a:spAutoFit/>
          </a:bodyPr>
          <a:lstStyle/>
          <a:p>
            <a:pPr defTabSz="914126">
              <a:defRPr/>
            </a:pPr>
            <a:r>
              <a:rPr lang="en-GB" sz="1000" dirty="0">
                <a:solidFill>
                  <a:prstClr val="black"/>
                </a:solidFill>
                <a:latin typeface="Arial" panose="020B0604020202020204" pitchFamily="34" charset="0"/>
                <a:cs typeface="Arial" panose="020B0604020202020204" pitchFamily="34" charset="0"/>
              </a:rPr>
              <a:t>*ART coverage for China is calculated based on number of people on ART reported in GAM and country endorsed estimate of PLHIV</a:t>
            </a:r>
          </a:p>
        </p:txBody>
      </p:sp>
      <p:graphicFrame>
        <p:nvGraphicFramePr>
          <p:cNvPr id="7" name="Chart 6">
            <a:extLst>
              <a:ext uri="{FF2B5EF4-FFF2-40B4-BE49-F238E27FC236}">
                <a16:creationId xmlns:a16="http://schemas.microsoft.com/office/drawing/2014/main" id="{81007C9F-65FD-46D0-9A9C-D6313603C49E}"/>
              </a:ext>
            </a:extLst>
          </p:cNvPr>
          <p:cNvGraphicFramePr>
            <a:graphicFrameLocks/>
          </p:cNvGraphicFramePr>
          <p:nvPr>
            <p:extLst>
              <p:ext uri="{D42A27DB-BD31-4B8C-83A1-F6EECF244321}">
                <p14:modId xmlns:p14="http://schemas.microsoft.com/office/powerpoint/2010/main" val="2636520516"/>
              </p:ext>
            </p:extLst>
          </p:nvPr>
        </p:nvGraphicFramePr>
        <p:xfrm>
          <a:off x="612587" y="2014168"/>
          <a:ext cx="10869276" cy="45831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222797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02" y="1390191"/>
            <a:ext cx="11817912" cy="777268"/>
          </a:xfrm>
        </p:spPr>
        <p:txBody>
          <a:bodyPr/>
          <a:lstStyle/>
          <a:p>
            <a:r>
              <a:rPr lang="en-US" sz="2400" dirty="0"/>
              <a:t>In Asia and the Pacific, 4 in 5 children living with HIV are receiving life-saving ART</a:t>
            </a:r>
            <a:endParaRPr lang="en-GB" sz="2400" dirty="0"/>
          </a:p>
        </p:txBody>
      </p:sp>
      <p:sp>
        <p:nvSpPr>
          <p:cNvPr id="3" name="Slide Number Placeholder 2"/>
          <p:cNvSpPr>
            <a:spLocks noGrp="1"/>
          </p:cNvSpPr>
          <p:nvPr>
            <p:ph type="sldNum" sz="quarter" idx="10"/>
          </p:nvPr>
        </p:nvSpPr>
        <p:spPr/>
        <p:txBody>
          <a:bodyPr/>
          <a:lstStyle/>
          <a:p>
            <a:pPr marL="0" marR="0" lvl="0" indent="0" algn="r" defTabSz="1086416"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4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1086416" rtl="0" eaLnBrk="1" fontAlgn="auto" latinLnBrk="0" hangingPunct="1">
                <a:lnSpc>
                  <a:spcPct val="100000"/>
                </a:lnSpc>
                <a:spcBef>
                  <a:spcPts val="0"/>
                </a:spcBef>
                <a:spcAft>
                  <a:spcPts val="0"/>
                </a:spcAft>
                <a:buClrTx/>
                <a:buSzTx/>
                <a:buFontTx/>
                <a:buNone/>
                <a:tabLst/>
                <a:defRPr/>
              </a:pPr>
              <a:t>16</a:t>
            </a:fld>
            <a:endParaRPr kumimoji="0" lang="th-TH" sz="14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7" name="Oval 6"/>
          <p:cNvSpPr/>
          <p:nvPr/>
        </p:nvSpPr>
        <p:spPr>
          <a:xfrm>
            <a:off x="10799737" y="2493200"/>
            <a:ext cx="791817" cy="791817"/>
          </a:xfrm>
          <a:prstGeom prst="ellipse">
            <a:avLst/>
          </a:prstGeom>
          <a:solidFill>
            <a:srgbClr val="33CCCC"/>
          </a:solidFill>
          <a:ln w="9525" cap="flat" cmpd="sng" algn="ctr">
            <a:noFill/>
            <a:prstDash val="solid"/>
          </a:ln>
          <a:effectLst>
            <a:outerShdw sx="1000" sy="1000" rotWithShape="0">
              <a:srgbClr val="000000"/>
            </a:outerShdw>
          </a:effectLst>
        </p:spPr>
        <p:txBody>
          <a:bodyPr lIns="108297" tIns="54144" rIns="108297" bIns="54144" rtlCol="0" anchor="ctr"/>
          <a:lstStyle/>
          <a:p>
            <a:pPr marL="0" marR="0" lvl="0" indent="0" algn="ctr" defTabSz="1086416"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Calibri"/>
              <a:ea typeface="+mn-ea"/>
              <a:cs typeface="+mn-cs"/>
            </a:endParaRPr>
          </a:p>
        </p:txBody>
      </p:sp>
      <p:sp>
        <p:nvSpPr>
          <p:cNvPr id="8" name="TextBox 7"/>
          <p:cNvSpPr txBox="1"/>
          <p:nvPr/>
        </p:nvSpPr>
        <p:spPr>
          <a:xfrm>
            <a:off x="10778478" y="2534033"/>
            <a:ext cx="821299" cy="570905"/>
          </a:xfrm>
          <a:prstGeom prst="rect">
            <a:avLst/>
          </a:prstGeom>
          <a:noFill/>
        </p:spPr>
        <p:txBody>
          <a:bodyPr wrap="none" lIns="108297" tIns="54144" rIns="108297" bIns="54144" rtlCol="0" anchor="ctr">
            <a:spAutoFit/>
          </a:bodyPr>
          <a:lstStyle/>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r>
              <a:rPr kumimoji="0" lang="en-US" sz="1700" b="1" i="0" u="none" strike="noStrike" kern="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nd</a:t>
            </a:r>
            <a:r>
              <a:rPr kumimoji="0" lang="en-US" sz="17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90</a:t>
            </a:r>
          </a:p>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target</a:t>
            </a:r>
            <a:endPar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Box 10"/>
          <p:cNvSpPr txBox="1">
            <a:spLocks/>
          </p:cNvSpPr>
          <p:nvPr/>
        </p:nvSpPr>
        <p:spPr>
          <a:xfrm>
            <a:off x="1488555" y="2379195"/>
            <a:ext cx="8507966" cy="401733"/>
          </a:xfrm>
          <a:prstGeom prst="rect">
            <a:avLst/>
          </a:prstGeom>
          <a:noFill/>
        </p:spPr>
        <p:txBody>
          <a:bodyPr wrap="none" lIns="108297" tIns="54144" rIns="108297" bIns="54144"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Arial"/>
                <a:ea typeface="+mn-ea"/>
                <a:cs typeface="Arial" pitchFamily="34" charset="0"/>
              </a:rPr>
              <a:t>ART coverage and treatment gap among children, Asia and the Pacific, 2020</a:t>
            </a:r>
            <a:endParaRPr kumimoji="0" lang="en-GB" sz="19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10" name="TextBox 9">
            <a:extLst>
              <a:ext uri="{FF2B5EF4-FFF2-40B4-BE49-F238E27FC236}">
                <a16:creationId xmlns:a16="http://schemas.microsoft.com/office/drawing/2014/main" id="{FF7A8FFC-0A48-4CF3-8178-83F36E851BCE}"/>
              </a:ext>
            </a:extLst>
          </p:cNvPr>
          <p:cNvSpPr txBox="1"/>
          <p:nvPr/>
        </p:nvSpPr>
        <p:spPr>
          <a:xfrm>
            <a:off x="145472" y="6600752"/>
            <a:ext cx="11803506" cy="247782"/>
          </a:xfrm>
          <a:prstGeom prst="rect">
            <a:avLst/>
          </a:prstGeom>
          <a:noFill/>
        </p:spPr>
        <p:txBody>
          <a:bodyPr wrap="square" lIns="108283" tIns="54137" rIns="108283" bIns="54137"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HIV Estimates 2021</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96C0B0F3-871F-4460-B65B-A9502E1C9799}"/>
              </a:ext>
            </a:extLst>
          </p:cNvPr>
          <p:cNvGraphicFramePr>
            <a:graphicFrameLocks/>
          </p:cNvGraphicFramePr>
          <p:nvPr/>
        </p:nvGraphicFramePr>
        <p:xfrm>
          <a:off x="1195510" y="2588253"/>
          <a:ext cx="9800981" cy="40090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2282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269329" y="1525120"/>
            <a:ext cx="11681508" cy="504000"/>
          </a:xfrm>
        </p:spPr>
        <p:txBody>
          <a:bodyPr>
            <a:noAutofit/>
          </a:bodyPr>
          <a:lstStyle/>
          <a:p>
            <a:r>
              <a:rPr lang="en-US" sz="2400" dirty="0"/>
              <a:t>Low level of access to treatment among key populations</a:t>
            </a:r>
            <a:endParaRPr lang="en-GB" sz="2400" dirty="0"/>
          </a:p>
        </p:txBody>
      </p:sp>
      <p:sp>
        <p:nvSpPr>
          <p:cNvPr id="29" name="TextBox 28"/>
          <p:cNvSpPr txBox="1"/>
          <p:nvPr/>
        </p:nvSpPr>
        <p:spPr>
          <a:xfrm>
            <a:off x="1297203" y="2205180"/>
            <a:ext cx="9501620" cy="401666"/>
          </a:xfrm>
          <a:prstGeom prst="rect">
            <a:avLst/>
          </a:prstGeom>
          <a:noFill/>
        </p:spPr>
        <p:txBody>
          <a:bodyPr wrap="square" lIns="108297" tIns="54144" rIns="108297" bIns="54144" rtlCol="0">
            <a:spAutoFit/>
          </a:bodyPr>
          <a:lstStyle/>
          <a:p>
            <a:pPr algn="ctr" defTabSz="1086416">
              <a:defRPr/>
            </a:pPr>
            <a:r>
              <a:rPr lang="en-US" sz="1900" b="1" dirty="0">
                <a:solidFill>
                  <a:prstClr val="black"/>
                </a:solidFill>
                <a:latin typeface="Arial" panose="020B0604020202020204" pitchFamily="34" charset="0"/>
                <a:cs typeface="Arial" panose="020B0604020202020204" pitchFamily="34" charset="0"/>
              </a:rPr>
              <a:t>ART coverage: Female sex workers living with HIV vs. Female PLHIV</a:t>
            </a:r>
            <a:endParaRPr lang="en-GB" sz="1900" b="1" dirty="0">
              <a:solidFill>
                <a:prstClr val="black"/>
              </a:solidFill>
              <a:latin typeface="Arial" panose="020B0604020202020204" pitchFamily="34" charset="0"/>
              <a:cs typeface="Arial" panose="020B0604020202020204" pitchFamily="34" charset="0"/>
            </a:endParaRPr>
          </a:p>
        </p:txBody>
      </p:sp>
      <p:grpSp>
        <p:nvGrpSpPr>
          <p:cNvPr id="2" name="Group 1"/>
          <p:cNvGrpSpPr/>
          <p:nvPr/>
        </p:nvGrpSpPr>
        <p:grpSpPr>
          <a:xfrm>
            <a:off x="1201531" y="2673376"/>
            <a:ext cx="9693571" cy="4032001"/>
            <a:chOff x="899592" y="1916832"/>
            <a:chExt cx="7272808" cy="4320480"/>
          </a:xfrm>
        </p:grpSpPr>
        <p:grpSp>
          <p:nvGrpSpPr>
            <p:cNvPr id="17" name="Group 16"/>
            <p:cNvGrpSpPr/>
            <p:nvPr/>
          </p:nvGrpSpPr>
          <p:grpSpPr>
            <a:xfrm>
              <a:off x="899592" y="1916832"/>
              <a:ext cx="7272808" cy="4320480"/>
              <a:chOff x="0" y="0"/>
              <a:chExt cx="6446520" cy="4000500"/>
            </a:xfrm>
          </p:grpSpPr>
          <p:graphicFrame>
            <p:nvGraphicFramePr>
              <p:cNvPr id="18" name="Chart 17"/>
              <p:cNvGraphicFramePr/>
              <p:nvPr/>
            </p:nvGraphicFramePr>
            <p:xfrm>
              <a:off x="0" y="0"/>
              <a:ext cx="6446520" cy="4000500"/>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p:cNvGrpSpPr/>
              <p:nvPr/>
            </p:nvGrpSpPr>
            <p:grpSpPr>
              <a:xfrm>
                <a:off x="853440" y="1737360"/>
                <a:ext cx="739140" cy="411480"/>
                <a:chOff x="853440" y="1737360"/>
                <a:chExt cx="739140" cy="411480"/>
              </a:xfrm>
            </p:grpSpPr>
            <p:sp>
              <p:nvSpPr>
                <p:cNvPr id="26" name="TextBox 2"/>
                <p:cNvSpPr txBox="1"/>
                <p:nvPr/>
              </p:nvSpPr>
              <p:spPr>
                <a:xfrm>
                  <a:off x="982980" y="1737360"/>
                  <a:ext cx="609600" cy="41148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86416">
                    <a:defRPr/>
                  </a:pPr>
                  <a:fld id="{690E7196-C46A-492F-A01B-8B053F9BE4AD}" type="TxLink">
                    <a:rPr lang="en-US" sz="2899" b="1" kern="0">
                      <a:solidFill>
                        <a:srgbClr val="F26B73"/>
                      </a:solidFill>
                      <a:latin typeface="Arial" panose="020B0604020202020204" pitchFamily="34" charset="0"/>
                      <a:ea typeface="BatangChe" panose="02030609000101010101" pitchFamily="49" charset="-127"/>
                      <a:cs typeface="Arial" panose="020B0604020202020204" pitchFamily="34" charset="0"/>
                    </a:rPr>
                    <a:pPr algn="ctr" defTabSz="1086416">
                      <a:defRPr/>
                    </a:pPr>
                    <a:t>2X</a:t>
                  </a:fld>
                  <a:endParaRPr lang="en-GB" sz="2899" b="1" kern="0">
                    <a:solidFill>
                      <a:srgbClr val="F26B73"/>
                    </a:solidFill>
                    <a:latin typeface="Arial" panose="020B0604020202020204" pitchFamily="34" charset="0"/>
                    <a:ea typeface="BatangChe" panose="02030609000101010101" pitchFamily="49" charset="-127"/>
                    <a:cs typeface="Arial" panose="020B0604020202020204" pitchFamily="34" charset="0"/>
                  </a:endParaRPr>
                </a:p>
              </p:txBody>
            </p:sp>
            <p:sp>
              <p:nvSpPr>
                <p:cNvPr id="27" name="Down Arrow 26"/>
                <p:cNvSpPr/>
                <p:nvPr/>
              </p:nvSpPr>
              <p:spPr>
                <a:xfrm>
                  <a:off x="853440" y="1798320"/>
                  <a:ext cx="190500" cy="324000"/>
                </a:xfrm>
                <a:prstGeom prst="downArrow">
                  <a:avLst/>
                </a:prstGeom>
                <a:solidFill>
                  <a:srgbClr val="F26B73"/>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086416">
                    <a:defRPr/>
                  </a:pPr>
                  <a:endParaRPr lang="en-GB" kern="0">
                    <a:solidFill>
                      <a:sysClr val="window" lastClr="FFFFFF"/>
                    </a:solidFill>
                    <a:latin typeface="Arial"/>
                  </a:endParaRPr>
                </a:p>
              </p:txBody>
            </p:sp>
          </p:grpSp>
          <p:grpSp>
            <p:nvGrpSpPr>
              <p:cNvPr id="20" name="Group 19"/>
              <p:cNvGrpSpPr/>
              <p:nvPr/>
            </p:nvGrpSpPr>
            <p:grpSpPr>
              <a:xfrm>
                <a:off x="4389120" y="2575560"/>
                <a:ext cx="929640" cy="411480"/>
                <a:chOff x="4389120" y="2575560"/>
                <a:chExt cx="929640" cy="411480"/>
              </a:xfrm>
            </p:grpSpPr>
            <p:sp>
              <p:nvSpPr>
                <p:cNvPr id="24" name="TextBox 9"/>
                <p:cNvSpPr txBox="1"/>
                <p:nvPr/>
              </p:nvSpPr>
              <p:spPr>
                <a:xfrm>
                  <a:off x="4434840" y="2575560"/>
                  <a:ext cx="883920" cy="41148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86416">
                    <a:defRPr/>
                  </a:pPr>
                  <a:fld id="{63727162-120B-4A2B-B4A6-EE2F1B22C401}" type="TxLink">
                    <a:rPr lang="en-US" sz="2899" b="1" kern="0">
                      <a:solidFill>
                        <a:srgbClr val="F26B73"/>
                      </a:solidFill>
                      <a:latin typeface="Arial" panose="020B0604020202020204" pitchFamily="34" charset="0"/>
                      <a:ea typeface="BatangChe" panose="02030609000101010101" pitchFamily="49" charset="-127"/>
                      <a:cs typeface="Arial" panose="020B0604020202020204" pitchFamily="34" charset="0"/>
                    </a:rPr>
                    <a:pPr algn="ctr" defTabSz="1086416">
                      <a:defRPr/>
                    </a:pPr>
                    <a:t>24X</a:t>
                  </a:fld>
                  <a:endParaRPr lang="en-GB" sz="2899" b="1" kern="0">
                    <a:solidFill>
                      <a:srgbClr val="F26B73"/>
                    </a:solidFill>
                    <a:latin typeface="Arial" panose="020B0604020202020204" pitchFamily="34" charset="0"/>
                    <a:ea typeface="BatangChe" panose="02030609000101010101" pitchFamily="49" charset="-127"/>
                    <a:cs typeface="Arial" panose="020B0604020202020204" pitchFamily="34" charset="0"/>
                  </a:endParaRPr>
                </a:p>
              </p:txBody>
            </p:sp>
            <p:sp>
              <p:nvSpPr>
                <p:cNvPr id="25" name="Down Arrow 24"/>
                <p:cNvSpPr/>
                <p:nvPr/>
              </p:nvSpPr>
              <p:spPr>
                <a:xfrm>
                  <a:off x="4389120" y="2636520"/>
                  <a:ext cx="190500" cy="324000"/>
                </a:xfrm>
                <a:prstGeom prst="downArrow">
                  <a:avLst/>
                </a:prstGeom>
                <a:solidFill>
                  <a:srgbClr val="F26B73"/>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086416">
                    <a:defRPr/>
                  </a:pPr>
                  <a:endParaRPr lang="en-GB" kern="0">
                    <a:solidFill>
                      <a:sysClr val="window" lastClr="FFFFFF"/>
                    </a:solidFill>
                    <a:latin typeface="Arial"/>
                  </a:endParaRPr>
                </a:p>
              </p:txBody>
            </p:sp>
          </p:grpSp>
          <p:grpSp>
            <p:nvGrpSpPr>
              <p:cNvPr id="21" name="Group 20"/>
              <p:cNvGrpSpPr/>
              <p:nvPr/>
            </p:nvGrpSpPr>
            <p:grpSpPr>
              <a:xfrm>
                <a:off x="2583180" y="2628900"/>
                <a:ext cx="929640" cy="411480"/>
                <a:chOff x="2583180" y="2628900"/>
                <a:chExt cx="929640" cy="411480"/>
              </a:xfrm>
            </p:grpSpPr>
            <p:sp>
              <p:nvSpPr>
                <p:cNvPr id="22" name="TextBox 12"/>
                <p:cNvSpPr txBox="1"/>
                <p:nvPr/>
              </p:nvSpPr>
              <p:spPr>
                <a:xfrm>
                  <a:off x="2628900" y="2628900"/>
                  <a:ext cx="883920" cy="41148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86416">
                    <a:defRPr/>
                  </a:pPr>
                  <a:fld id="{8144FA64-2133-422C-B74F-99A4F5AFA205}" type="TxLink">
                    <a:rPr lang="en-US" sz="2899" b="1" kern="0">
                      <a:solidFill>
                        <a:srgbClr val="F26B73"/>
                      </a:solidFill>
                      <a:latin typeface="Arial" panose="020B0604020202020204" pitchFamily="34" charset="0"/>
                      <a:ea typeface="BatangChe" panose="02030609000101010101" pitchFamily="49" charset="-127"/>
                      <a:cs typeface="Arial" panose="020B0604020202020204" pitchFamily="34" charset="0"/>
                    </a:rPr>
                    <a:pPr algn="ctr" defTabSz="1086416">
                      <a:defRPr/>
                    </a:pPr>
                    <a:t>11X</a:t>
                  </a:fld>
                  <a:endParaRPr lang="en-GB" sz="2899" b="1" kern="0">
                    <a:solidFill>
                      <a:srgbClr val="F26B73"/>
                    </a:solidFill>
                    <a:latin typeface="Arial" panose="020B0604020202020204" pitchFamily="34" charset="0"/>
                    <a:ea typeface="BatangChe" panose="02030609000101010101" pitchFamily="49" charset="-127"/>
                    <a:cs typeface="Arial" panose="020B0604020202020204" pitchFamily="34" charset="0"/>
                  </a:endParaRPr>
                </a:p>
              </p:txBody>
            </p:sp>
            <p:sp>
              <p:nvSpPr>
                <p:cNvPr id="23" name="Down Arrow 22"/>
                <p:cNvSpPr/>
                <p:nvPr/>
              </p:nvSpPr>
              <p:spPr>
                <a:xfrm>
                  <a:off x="2583180" y="2689860"/>
                  <a:ext cx="190500" cy="324000"/>
                </a:xfrm>
                <a:prstGeom prst="downArrow">
                  <a:avLst/>
                </a:prstGeom>
                <a:solidFill>
                  <a:srgbClr val="F26B73"/>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086416">
                    <a:defRPr/>
                  </a:pPr>
                  <a:endParaRPr lang="en-GB" kern="0">
                    <a:solidFill>
                      <a:sysClr val="window" lastClr="FFFFFF"/>
                    </a:solidFill>
                    <a:latin typeface="Arial"/>
                  </a:endParaRPr>
                </a:p>
              </p:txBody>
            </p:sp>
          </p:grpSp>
        </p:grpSp>
        <p:sp>
          <p:nvSpPr>
            <p:cNvPr id="30" name="TextBox 29"/>
            <p:cNvSpPr txBox="1"/>
            <p:nvPr/>
          </p:nvSpPr>
          <p:spPr>
            <a:xfrm>
              <a:off x="1231639" y="2276904"/>
              <a:ext cx="576064" cy="379179"/>
            </a:xfrm>
            <a:prstGeom prst="rect">
              <a:avLst/>
            </a:prstGeom>
            <a:noFill/>
          </p:spPr>
          <p:txBody>
            <a:bodyPr wrap="square" rtlCol="0">
              <a:spAutoFit/>
            </a:bodyPr>
            <a:lstStyle/>
            <a:p>
              <a:pPr defTabSz="1086416">
                <a:defRPr/>
              </a:pPr>
              <a:r>
                <a:rPr lang="en-US" sz="1700" b="1" dirty="0">
                  <a:solidFill>
                    <a:prstClr val="black"/>
                  </a:solidFill>
                  <a:latin typeface="Arial" panose="020B0604020202020204" pitchFamily="34" charset="0"/>
                  <a:cs typeface="Arial" panose="020B0604020202020204" pitchFamily="34" charset="0"/>
                </a:rPr>
                <a:t>81%</a:t>
              </a:r>
              <a:endParaRPr lang="en-GB" sz="1700" b="1" dirty="0">
                <a:solidFill>
                  <a:prstClr val="black"/>
                </a:solidFill>
                <a:latin typeface="Arial" panose="020B0604020202020204" pitchFamily="34" charset="0"/>
                <a:cs typeface="Arial" panose="020B0604020202020204" pitchFamily="34" charset="0"/>
              </a:endParaRPr>
            </a:p>
          </p:txBody>
        </p:sp>
      </p:grpSp>
      <p:sp>
        <p:nvSpPr>
          <p:cNvPr id="16" name="TextBox 15"/>
          <p:cNvSpPr txBox="1"/>
          <p:nvPr/>
        </p:nvSpPr>
        <p:spPr>
          <a:xfrm>
            <a:off x="-90071" y="6597368"/>
            <a:ext cx="8562227" cy="263199"/>
          </a:xfrm>
          <a:prstGeom prst="rect">
            <a:avLst/>
          </a:prstGeom>
          <a:noFill/>
        </p:spPr>
        <p:txBody>
          <a:bodyPr wrap="square" lIns="108297" tIns="54144" rIns="108297" bIns="54144" rtlCol="0">
            <a:spAutoFit/>
          </a:bodyPr>
          <a:lstStyle/>
          <a:p>
            <a:pPr defTabSz="1086416">
              <a:defRPr/>
            </a:pPr>
            <a:r>
              <a:rPr lang="en-US" sz="1000" dirty="0">
                <a:solidFill>
                  <a:prstClr val="black"/>
                </a:solidFill>
                <a:latin typeface="Arial" panose="020B0604020202020204" pitchFamily="34" charset="0"/>
                <a:cs typeface="Arial" panose="020B0604020202020204" pitchFamily="34" charset="0"/>
              </a:rPr>
              <a:t>Prepared by </a:t>
            </a:r>
            <a:r>
              <a:rPr lang="en-US" sz="1000" dirty="0">
                <a:solidFill>
                  <a:prstClr val="black"/>
                </a:solidFill>
                <a:latin typeface="Arial" panose="020B0604020202020204" pitchFamily="34" charset="0"/>
                <a:cs typeface="Arial" panose="020B0604020202020204" pitchFamily="34" charset="0"/>
                <a:hlinkClick r:id="rId4"/>
              </a:rPr>
              <a:t>www.aidsdatahub.org</a:t>
            </a:r>
            <a:r>
              <a:rPr lang="en-US" sz="1000" dirty="0">
                <a:solidFill>
                  <a:prstClr val="black"/>
                </a:solidFill>
                <a:latin typeface="Arial" panose="020B0604020202020204" pitchFamily="34" charset="0"/>
                <a:cs typeface="Arial" panose="020B0604020202020204" pitchFamily="34" charset="0"/>
              </a:rPr>
              <a:t> based on Global AIDS Monitoring 2017</a:t>
            </a:r>
            <a:endParaRPr lang="en-GB"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476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228597" y="1571943"/>
            <a:ext cx="12105840" cy="504000"/>
          </a:xfrm>
        </p:spPr>
        <p:txBody>
          <a:bodyPr>
            <a:noAutofit/>
          </a:bodyPr>
          <a:lstStyle/>
          <a:p>
            <a:r>
              <a:rPr lang="en-US" sz="2400" dirty="0"/>
              <a:t>Low level of access to treatment among key populations</a:t>
            </a:r>
            <a:endParaRPr lang="en-GB" sz="2400" dirty="0"/>
          </a:p>
        </p:txBody>
      </p:sp>
      <p:sp>
        <p:nvSpPr>
          <p:cNvPr id="29" name="TextBox 28"/>
          <p:cNvSpPr txBox="1"/>
          <p:nvPr/>
        </p:nvSpPr>
        <p:spPr>
          <a:xfrm>
            <a:off x="913299" y="2205180"/>
            <a:ext cx="10077475" cy="401666"/>
          </a:xfrm>
          <a:prstGeom prst="rect">
            <a:avLst/>
          </a:prstGeom>
          <a:noFill/>
        </p:spPr>
        <p:txBody>
          <a:bodyPr wrap="square" lIns="108297" tIns="54144" rIns="108297" bIns="54144" rtlCol="0">
            <a:spAutoFit/>
          </a:bodyPr>
          <a:lstStyle/>
          <a:p>
            <a:pPr algn="ctr" defTabSz="1086416">
              <a:defRPr/>
            </a:pPr>
            <a:r>
              <a:rPr lang="en-US" sz="1900" b="1" dirty="0">
                <a:solidFill>
                  <a:prstClr val="black"/>
                </a:solidFill>
                <a:latin typeface="Arial" panose="020B0604020202020204" pitchFamily="34" charset="0"/>
                <a:cs typeface="Arial" panose="020B0604020202020204" pitchFamily="34" charset="0"/>
              </a:rPr>
              <a:t>ART coverage: Male key populations living with HIV vs. Male PLHIV</a:t>
            </a:r>
            <a:endParaRPr lang="en-GB" sz="1900" b="1" dirty="0">
              <a:solidFill>
                <a:prstClr val="black"/>
              </a:solidFill>
              <a:latin typeface="Arial" panose="020B0604020202020204" pitchFamily="34" charset="0"/>
              <a:cs typeface="Arial" panose="020B0604020202020204" pitchFamily="34" charset="0"/>
            </a:endParaRPr>
          </a:p>
        </p:txBody>
      </p:sp>
      <p:grpSp>
        <p:nvGrpSpPr>
          <p:cNvPr id="3" name="Group 2"/>
          <p:cNvGrpSpPr/>
          <p:nvPr/>
        </p:nvGrpSpPr>
        <p:grpSpPr>
          <a:xfrm>
            <a:off x="1393179" y="2637344"/>
            <a:ext cx="9020737" cy="3888000"/>
            <a:chOff x="1043608" y="1988840"/>
            <a:chExt cx="6662544" cy="4216524"/>
          </a:xfrm>
        </p:grpSpPr>
        <p:graphicFrame>
          <p:nvGraphicFramePr>
            <p:cNvPr id="16" name="Chart 15"/>
            <p:cNvGraphicFramePr>
              <a:graphicFrameLocks/>
            </p:cNvGraphicFramePr>
            <p:nvPr/>
          </p:nvGraphicFramePr>
          <p:xfrm>
            <a:off x="1043608" y="1988840"/>
            <a:ext cx="6662544" cy="4216524"/>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a:xfrm>
              <a:off x="1306287" y="2276904"/>
              <a:ext cx="576064" cy="383761"/>
            </a:xfrm>
            <a:prstGeom prst="rect">
              <a:avLst/>
            </a:prstGeom>
            <a:noFill/>
          </p:spPr>
          <p:txBody>
            <a:bodyPr wrap="square" rtlCol="0">
              <a:spAutoFit/>
            </a:bodyPr>
            <a:lstStyle/>
            <a:p>
              <a:pPr defTabSz="1086416">
                <a:defRPr/>
              </a:pPr>
              <a:r>
                <a:rPr lang="en-US" sz="1700" b="1" dirty="0">
                  <a:solidFill>
                    <a:prstClr val="black"/>
                  </a:solidFill>
                  <a:latin typeface="Arial" panose="020B0604020202020204" pitchFamily="34" charset="0"/>
                  <a:cs typeface="Arial" panose="020B0604020202020204" pitchFamily="34" charset="0"/>
                </a:rPr>
                <a:t>81%</a:t>
              </a:r>
              <a:endParaRPr lang="en-GB" sz="1700" b="1" dirty="0">
                <a:solidFill>
                  <a:prstClr val="black"/>
                </a:solidFill>
                <a:latin typeface="Arial" panose="020B0604020202020204" pitchFamily="34" charset="0"/>
                <a:cs typeface="Arial" panose="020B0604020202020204" pitchFamily="34" charset="0"/>
              </a:endParaRPr>
            </a:p>
          </p:txBody>
        </p:sp>
      </p:grpSp>
      <p:sp>
        <p:nvSpPr>
          <p:cNvPr id="2" name="TextBox 1"/>
          <p:cNvSpPr txBox="1"/>
          <p:nvPr/>
        </p:nvSpPr>
        <p:spPr>
          <a:xfrm rot="16200000">
            <a:off x="602077" y="3760874"/>
            <a:ext cx="1872209" cy="632446"/>
          </a:xfrm>
          <a:prstGeom prst="rect">
            <a:avLst/>
          </a:prstGeom>
          <a:noFill/>
        </p:spPr>
        <p:txBody>
          <a:bodyPr wrap="square" lIns="108297" tIns="54144" rIns="108297" bIns="54144" rtlCol="0">
            <a:spAutoFit/>
          </a:bodyPr>
          <a:lstStyle/>
          <a:p>
            <a:pPr defTabSz="1086416">
              <a:defRPr/>
            </a:pPr>
            <a:r>
              <a:rPr lang="en-US" sz="1700" b="1" dirty="0">
                <a:solidFill>
                  <a:prstClr val="black"/>
                </a:solidFill>
                <a:latin typeface="Arial" panose="020B0604020202020204" pitchFamily="34" charset="0"/>
                <a:cs typeface="Arial" panose="020B0604020202020204" pitchFamily="34" charset="0"/>
              </a:rPr>
              <a:t>ART coverage (%)</a:t>
            </a:r>
            <a:endParaRPr lang="en-GB" sz="1700" b="1"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90071" y="6597368"/>
            <a:ext cx="8562227" cy="263199"/>
          </a:xfrm>
          <a:prstGeom prst="rect">
            <a:avLst/>
          </a:prstGeom>
          <a:noFill/>
        </p:spPr>
        <p:txBody>
          <a:bodyPr wrap="square" lIns="108297" tIns="54144" rIns="108297" bIns="54144" rtlCol="0">
            <a:spAutoFit/>
          </a:bodyPr>
          <a:lstStyle/>
          <a:p>
            <a:pPr defTabSz="1086416">
              <a:defRPr/>
            </a:pPr>
            <a:r>
              <a:rPr lang="en-US" sz="1000" dirty="0">
                <a:solidFill>
                  <a:prstClr val="black"/>
                </a:solidFill>
                <a:latin typeface="Arial" panose="020B0604020202020204" pitchFamily="34" charset="0"/>
                <a:cs typeface="Arial" panose="020B0604020202020204" pitchFamily="34" charset="0"/>
              </a:rPr>
              <a:t>Prepared by </a:t>
            </a:r>
            <a:r>
              <a:rPr lang="en-US" sz="1000" dirty="0">
                <a:solidFill>
                  <a:prstClr val="black"/>
                </a:solidFill>
                <a:latin typeface="Arial" panose="020B0604020202020204" pitchFamily="34" charset="0"/>
                <a:cs typeface="Arial" panose="020B0604020202020204" pitchFamily="34" charset="0"/>
                <a:hlinkClick r:id="rId4"/>
              </a:rPr>
              <a:t>www.aidsdatahub.org</a:t>
            </a:r>
            <a:r>
              <a:rPr lang="en-US" sz="1000" dirty="0">
                <a:solidFill>
                  <a:prstClr val="black"/>
                </a:solidFill>
                <a:latin typeface="Arial" panose="020B0604020202020204" pitchFamily="34" charset="0"/>
                <a:cs typeface="Arial" panose="020B0604020202020204" pitchFamily="34" charset="0"/>
              </a:rPr>
              <a:t> based on Global AIDS Monitoring 2017</a:t>
            </a:r>
            <a:endParaRPr lang="en-GB"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93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2D4A2C-C3EA-4B4D-983A-DAFB4D5583FA}"/>
              </a:ext>
            </a:extLst>
          </p:cNvPr>
          <p:cNvSpPr txBox="1">
            <a:spLocks/>
          </p:cNvSpPr>
          <p:nvPr/>
        </p:nvSpPr>
        <p:spPr>
          <a:xfrm>
            <a:off x="782972" y="1244350"/>
            <a:ext cx="10626056" cy="72574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defTabSz="457063">
              <a:defRPr/>
            </a:pPr>
            <a:r>
              <a:rPr lang="en-US" sz="2400" b="1" dirty="0">
                <a:solidFill>
                  <a:srgbClr val="C00000"/>
                </a:solidFill>
                <a:latin typeface="Arial" panose="020B0604020202020204" pitchFamily="34" charset="0"/>
                <a:cs typeface="Arial" panose="020B0604020202020204" pitchFamily="34" charset="0"/>
              </a:rPr>
              <a:t>Late diagnosis in Asia and the Pacific: a cause for concern </a:t>
            </a:r>
            <a:endParaRPr lang="en-GB" sz="2400" dirty="0">
              <a:solidFill>
                <a:srgbClr val="C00000"/>
              </a:solidFill>
              <a:latin typeface="Calibri"/>
            </a:endParaRPr>
          </a:p>
        </p:txBody>
      </p:sp>
      <p:sp>
        <p:nvSpPr>
          <p:cNvPr id="5" name="TextBox 4">
            <a:extLst>
              <a:ext uri="{FF2B5EF4-FFF2-40B4-BE49-F238E27FC236}">
                <a16:creationId xmlns:a16="http://schemas.microsoft.com/office/drawing/2014/main" id="{0A1693AB-EB0A-4B48-B44F-CDC70CC3143B}"/>
              </a:ext>
            </a:extLst>
          </p:cNvPr>
          <p:cNvSpPr txBox="1"/>
          <p:nvPr/>
        </p:nvSpPr>
        <p:spPr>
          <a:xfrm>
            <a:off x="2205" y="6626012"/>
            <a:ext cx="7538261" cy="230749"/>
          </a:xfrm>
          <a:prstGeom prst="rect">
            <a:avLst/>
          </a:prstGeom>
          <a:noFill/>
        </p:spPr>
        <p:txBody>
          <a:bodyPr wrap="square" rtlCol="0">
            <a:spAutoFit/>
          </a:bodyPr>
          <a:lstStyle/>
          <a:p>
            <a:pPr defTabSz="457063">
              <a:defRPr/>
            </a:pPr>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3"/>
              </a:rPr>
              <a:t>www.aidsdatahub.org</a:t>
            </a:r>
            <a:r>
              <a:rPr lang="en-US" sz="900" dirty="0">
                <a:solidFill>
                  <a:prstClr val="black"/>
                </a:solidFill>
                <a:latin typeface="Arial" panose="020B0604020202020204" pitchFamily="34" charset="0"/>
                <a:cs typeface="Arial" panose="020B0604020202020204" pitchFamily="34" charset="0"/>
              </a:rPr>
              <a:t> based on Global AIDS Monitoring 2021</a:t>
            </a:r>
            <a:endParaRPr lang="en-GB" sz="900" dirty="0">
              <a:solidFill>
                <a:prstClr val="black"/>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2E714BB2-90F6-4C2A-9499-32E36102A7A0}"/>
              </a:ext>
            </a:extLst>
          </p:cNvPr>
          <p:cNvGraphicFramePr>
            <a:graphicFrameLocks/>
          </p:cNvGraphicFramePr>
          <p:nvPr>
            <p:extLst>
              <p:ext uri="{D42A27DB-BD31-4B8C-83A1-F6EECF244321}">
                <p14:modId xmlns:p14="http://schemas.microsoft.com/office/powerpoint/2010/main" val="695286292"/>
              </p:ext>
            </p:extLst>
          </p:nvPr>
        </p:nvGraphicFramePr>
        <p:xfrm>
          <a:off x="1612232" y="1451560"/>
          <a:ext cx="8903368" cy="55778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759183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solidFill>
                  <a:prstClr val="black">
                    <a:tint val="75000"/>
                  </a:prstClr>
                </a:solidFill>
              </a:rPr>
              <a:pPr>
                <a:defRPr/>
              </a:pPr>
              <a:t>2</a:t>
            </a:fld>
            <a:endParaRPr lang="th-TH" dirty="0">
              <a:solidFill>
                <a:prstClr val="black">
                  <a:tint val="75000"/>
                </a:prstClr>
              </a:solidFill>
            </a:endParaRPr>
          </a:p>
        </p:txBody>
      </p:sp>
      <p:sp>
        <p:nvSpPr>
          <p:cNvPr id="29699" name="Subtitle 4"/>
          <p:cNvSpPr>
            <a:spLocks noGrp="1"/>
          </p:cNvSpPr>
          <p:nvPr>
            <p:ph type="subTitle" idx="1"/>
          </p:nvPr>
        </p:nvSpPr>
        <p:spPr bwMode="auto">
          <a:xfrm>
            <a:off x="479376" y="1916832"/>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fontAlgn="base">
              <a:spcAft>
                <a:spcPct val="0"/>
              </a:spcAft>
              <a:buNone/>
            </a:pPr>
            <a:endParaRPr lang="en-US" sz="2000" dirty="0">
              <a:cs typeface="Cordia New" pitchFamily="34" charset="-34"/>
              <a:hlinkClick r:id="rId3" action="ppaction://hlinksldjump"/>
            </a:endParaRPr>
          </a:p>
          <a:p>
            <a:pPr fontAlgn="base">
              <a:spcAft>
                <a:spcPct val="0"/>
              </a:spcAft>
            </a:pPr>
            <a:r>
              <a:rPr lang="en-US" sz="2000" dirty="0">
                <a:cs typeface="Cordia New" pitchFamily="34" charset="-34"/>
                <a:hlinkClick r:id="rId4" action="ppaction://hlinksldjump"/>
              </a:rPr>
              <a:t>Overview</a:t>
            </a:r>
            <a:endParaRPr lang="en-US" sz="2000" dirty="0">
              <a:cs typeface="Cordia New" pitchFamily="34" charset="-34"/>
              <a:hlinkClick r:id="rId3" action="ppaction://hlinksldjump"/>
            </a:endParaRPr>
          </a:p>
          <a:p>
            <a:pPr fontAlgn="base">
              <a:spcAft>
                <a:spcPct val="0"/>
              </a:spcAft>
            </a:pPr>
            <a:r>
              <a:rPr lang="en-US" sz="2000" dirty="0">
                <a:cs typeface="Cordia New" pitchFamily="34" charset="-34"/>
                <a:hlinkClick r:id="rId3" action="ppaction://hlinksldjump"/>
              </a:rPr>
              <a:t>Treatment</a:t>
            </a:r>
            <a:endParaRPr lang="en-US" sz="2000" dirty="0">
              <a:cs typeface="Cordia New" pitchFamily="34" charset="-34"/>
            </a:endParaRPr>
          </a:p>
          <a:p>
            <a:pPr marL="0" indent="0" fontAlgn="base">
              <a:spcAft>
                <a:spcPct val="0"/>
              </a:spcAft>
              <a:buNone/>
            </a:pPr>
            <a:r>
              <a:rPr lang="en-US" sz="2000" dirty="0">
                <a:cs typeface="Cordia New" pitchFamily="34" charset="-34"/>
              </a:rPr>
              <a:t>          </a:t>
            </a:r>
            <a:r>
              <a:rPr lang="en-US" dirty="0">
                <a:cs typeface="Cordia New" pitchFamily="34" charset="-34"/>
              </a:rPr>
              <a:t>- </a:t>
            </a:r>
            <a:r>
              <a:rPr lang="en-US" dirty="0">
                <a:cs typeface="Cordia New" pitchFamily="34" charset="-34"/>
                <a:hlinkClick r:id="rId5" action="ppaction://hlinksldjump"/>
              </a:rPr>
              <a:t>Treatment: Antiretroviral therapy</a:t>
            </a:r>
            <a:endParaRPr lang="en-US" dirty="0">
              <a:cs typeface="Cordia New" pitchFamily="34" charset="-34"/>
            </a:endParaRPr>
          </a:p>
          <a:p>
            <a:pPr marL="0" indent="0" fontAlgn="base">
              <a:spcAft>
                <a:spcPct val="0"/>
              </a:spcAft>
              <a:buNone/>
            </a:pPr>
            <a:r>
              <a:rPr lang="en-US" dirty="0">
                <a:cs typeface="Cordia New" pitchFamily="34" charset="-34"/>
              </a:rPr>
              <a:t>           - </a:t>
            </a:r>
            <a:r>
              <a:rPr lang="en-US" dirty="0">
                <a:cs typeface="Cordia New" pitchFamily="34" charset="-34"/>
                <a:hlinkClick r:id="rId6" action="ppaction://hlinksldjump"/>
              </a:rPr>
              <a:t>Treatment: PMTCT</a:t>
            </a:r>
            <a:endParaRPr lang="en-US" dirty="0">
              <a:cs typeface="Cordia New" pitchFamily="34" charset="-34"/>
            </a:endParaRPr>
          </a:p>
          <a:p>
            <a:pPr marL="0" indent="0" fontAlgn="base">
              <a:spcAft>
                <a:spcPct val="0"/>
              </a:spcAft>
              <a:buNone/>
            </a:pPr>
            <a:r>
              <a:rPr lang="en-US" dirty="0">
                <a:cs typeface="Cordia New" pitchFamily="34" charset="-34"/>
              </a:rPr>
              <a:t>           - </a:t>
            </a:r>
            <a:r>
              <a:rPr lang="en-US" dirty="0">
                <a:cs typeface="Cordia New" pitchFamily="34" charset="-34"/>
                <a:hlinkClick r:id="rId7" action="ppaction://hlinksldjump"/>
              </a:rPr>
              <a:t>Treatment: </a:t>
            </a:r>
            <a:r>
              <a:rPr lang="en-GB" dirty="0">
                <a:hlinkClick r:id="rId7" action="ppaction://hlinksldjump"/>
              </a:rPr>
              <a:t>TB-HIV Co-treatment</a:t>
            </a:r>
            <a:endParaRPr lang="en-US" dirty="0">
              <a:cs typeface="Cordia New" pitchFamily="34" charset="-34"/>
            </a:endParaRPr>
          </a:p>
          <a:p>
            <a:pPr fontAlgn="base">
              <a:spcAft>
                <a:spcPct val="0"/>
              </a:spcAft>
            </a:pPr>
            <a:r>
              <a:rPr lang="en-US" sz="2000" dirty="0">
                <a:hlinkClick r:id="rId8" action="ppaction://hlinksldjump"/>
              </a:rPr>
              <a:t>Women living with HIV and reproductive health rights</a:t>
            </a:r>
            <a:endParaRPr lang="en-US" sz="2000" dirty="0"/>
          </a:p>
          <a:p>
            <a:pPr fontAlgn="base">
              <a:spcAft>
                <a:spcPct val="0"/>
              </a:spcAft>
            </a:pPr>
            <a:r>
              <a:rPr lang="en-US" sz="2000" dirty="0">
                <a:hlinkClick r:id="rId9" action="ppaction://hlinksldjump"/>
              </a:rPr>
              <a:t>Punitive laws hindering the HIV response among PLHIV</a:t>
            </a:r>
            <a:endParaRPr lang="en-US" sz="2000" dirty="0"/>
          </a:p>
          <a:p>
            <a:pPr fontAlgn="base">
              <a:spcAft>
                <a:spcPct val="0"/>
              </a:spcAft>
            </a:pPr>
            <a:endParaRPr lang="en-US" sz="2000" dirty="0">
              <a:cs typeface="Cordia New" pitchFamily="34" charset="-34"/>
            </a:endParaRPr>
          </a:p>
          <a:p>
            <a:pPr fontAlgn="base">
              <a:spcAft>
                <a:spcPct val="0"/>
              </a:spcAft>
            </a:pPr>
            <a:endParaRPr lang="en-US" sz="2000" dirty="0">
              <a:cs typeface="Cordia New" pitchFamily="34" charset="-34"/>
            </a:endParaRPr>
          </a:p>
        </p:txBody>
      </p:sp>
      <p:sp>
        <p:nvSpPr>
          <p:cNvPr id="29700" name="Title 3"/>
          <p:cNvSpPr>
            <a:spLocks noGrp="1"/>
          </p:cNvSpPr>
          <p:nvPr>
            <p:ph type="title"/>
          </p:nvPr>
        </p:nvSpPr>
        <p:spPr bwMode="auto">
          <a:xfrm>
            <a:off x="479543" y="1626781"/>
            <a:ext cx="8352761" cy="448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168810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66" y="1484784"/>
            <a:ext cx="11199512" cy="504000"/>
          </a:xfrm>
        </p:spPr>
        <p:txBody>
          <a:bodyPr>
            <a:noAutofit/>
          </a:bodyPr>
          <a:lstStyle/>
          <a:p>
            <a:r>
              <a:rPr lang="en-US" sz="2400" dirty="0"/>
              <a:t>Generic competition lowers live-saving ART prices</a:t>
            </a:r>
            <a:endParaRPr lang="en-GB" sz="2400" dirty="0"/>
          </a:p>
        </p:txBody>
      </p:sp>
      <p:graphicFrame>
        <p:nvGraphicFramePr>
          <p:cNvPr id="3" name="Chart 2"/>
          <p:cNvGraphicFramePr>
            <a:graphicFrameLocks/>
          </p:cNvGraphicFramePr>
          <p:nvPr/>
        </p:nvGraphicFramePr>
        <p:xfrm>
          <a:off x="462067" y="2269277"/>
          <a:ext cx="9789546" cy="4383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398096" y="3723449"/>
            <a:ext cx="1919538" cy="940150"/>
          </a:xfrm>
          <a:prstGeom prst="rect">
            <a:avLst/>
          </a:prstGeom>
          <a:noFill/>
        </p:spPr>
        <p:txBody>
          <a:bodyPr wrap="square" lIns="108297" tIns="54144" rIns="108297" bIns="54144" rtlCol="0">
            <a:spAutoFit/>
          </a:bodyPr>
          <a:lstStyle/>
          <a:p>
            <a:pPr defTabSz="1086416">
              <a:defRPr/>
            </a:pPr>
            <a:r>
              <a:rPr lang="en-US" sz="2100" dirty="0">
                <a:solidFill>
                  <a:srgbClr val="FF5050"/>
                </a:solidFill>
                <a:latin typeface="Arial" pitchFamily="34" charset="0"/>
                <a:cs typeface="Arial" pitchFamily="34" charset="0"/>
              </a:rPr>
              <a:t>X</a:t>
            </a:r>
            <a:r>
              <a:rPr lang="en-US" sz="3299" dirty="0">
                <a:solidFill>
                  <a:srgbClr val="FF5050"/>
                </a:solidFill>
                <a:latin typeface="Arial" pitchFamily="34" charset="0"/>
                <a:cs typeface="Arial" pitchFamily="34" charset="0"/>
              </a:rPr>
              <a:t> 10 </a:t>
            </a:r>
          </a:p>
          <a:p>
            <a:pPr defTabSz="1086416">
              <a:defRPr/>
            </a:pPr>
            <a:r>
              <a:rPr lang="en-US" sz="2100" dirty="0">
                <a:solidFill>
                  <a:srgbClr val="FF5050"/>
                </a:solidFill>
                <a:latin typeface="Arial" pitchFamily="34" charset="0"/>
                <a:cs typeface="Arial" pitchFamily="34" charset="0"/>
              </a:rPr>
              <a:t>times lower</a:t>
            </a:r>
            <a:endParaRPr lang="en-GB" sz="2100" dirty="0">
              <a:solidFill>
                <a:srgbClr val="FF5050"/>
              </a:solidFill>
              <a:latin typeface="Arial" pitchFamily="34" charset="0"/>
              <a:cs typeface="Arial" pitchFamily="34" charset="0"/>
            </a:endParaRPr>
          </a:p>
        </p:txBody>
      </p:sp>
      <p:sp>
        <p:nvSpPr>
          <p:cNvPr id="9" name="Striped Right Arrow 8"/>
          <p:cNvSpPr/>
          <p:nvPr/>
        </p:nvSpPr>
        <p:spPr>
          <a:xfrm rot="5400000">
            <a:off x="9231270" y="4029570"/>
            <a:ext cx="2232000" cy="191931"/>
          </a:xfrm>
          <a:prstGeom prst="striped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108297" tIns="54144" rIns="108297" bIns="54144" rtlCol="0" anchor="ctr"/>
          <a:lstStyle/>
          <a:p>
            <a:pPr algn="ctr" defTabSz="1086416">
              <a:defRPr/>
            </a:pPr>
            <a:endParaRPr lang="en-GB" sz="2100">
              <a:solidFill>
                <a:prstClr val="white"/>
              </a:solidFill>
              <a:latin typeface="Arial"/>
            </a:endParaRPr>
          </a:p>
        </p:txBody>
      </p:sp>
      <p:sp>
        <p:nvSpPr>
          <p:cNvPr id="11" name="TextBox 10"/>
          <p:cNvSpPr txBox="1"/>
          <p:nvPr/>
        </p:nvSpPr>
        <p:spPr>
          <a:xfrm>
            <a:off x="9909" y="6631391"/>
            <a:ext cx="11364769" cy="263199"/>
          </a:xfrm>
          <a:prstGeom prst="rect">
            <a:avLst/>
          </a:prstGeom>
          <a:noFill/>
        </p:spPr>
        <p:txBody>
          <a:bodyPr wrap="square" lIns="108297" tIns="54144" rIns="108297" bIns="54144" rtlCol="0">
            <a:spAutoFit/>
          </a:bodyPr>
          <a:lstStyle/>
          <a:p>
            <a:pPr defTabSz="1086416">
              <a:defRPr/>
            </a:pPr>
            <a:r>
              <a:rPr lang="en-US" sz="1000" dirty="0">
                <a:solidFill>
                  <a:prstClr val="black"/>
                </a:solidFill>
                <a:latin typeface="Arial" panose="020B0604020202020204" pitchFamily="34" charset="0"/>
                <a:cs typeface="Arial" panose="020B0604020202020204" pitchFamily="34" charset="0"/>
              </a:rPr>
              <a:t>Prepared by </a:t>
            </a:r>
            <a:r>
              <a:rPr lang="en-US" sz="1000" dirty="0">
                <a:solidFill>
                  <a:prstClr val="black"/>
                </a:solidFill>
                <a:latin typeface="Arial" panose="020B0604020202020204" pitchFamily="34" charset="0"/>
                <a:cs typeface="Arial" panose="020B0604020202020204" pitchFamily="34" charset="0"/>
                <a:hlinkClick r:id="rId4"/>
              </a:rPr>
              <a:t>www.aidsdatahub.org</a:t>
            </a:r>
            <a:r>
              <a:rPr lang="en-US" sz="1000" dirty="0">
                <a:solidFill>
                  <a:prstClr val="black"/>
                </a:solidFill>
                <a:latin typeface="Arial" panose="020B0604020202020204" pitchFamily="34" charset="0"/>
                <a:cs typeface="Arial" panose="020B0604020202020204" pitchFamily="34" charset="0"/>
              </a:rPr>
              <a:t> based on </a:t>
            </a:r>
            <a:r>
              <a:rPr lang="en-US" sz="1000" dirty="0" err="1">
                <a:solidFill>
                  <a:prstClr val="black"/>
                </a:solidFill>
                <a:latin typeface="Arial" panose="020B0604020202020204" pitchFamily="34" charset="0"/>
                <a:cs typeface="Arial" panose="020B0604020202020204" pitchFamily="34" charset="0"/>
              </a:rPr>
              <a:t>Medecins</a:t>
            </a:r>
            <a:r>
              <a:rPr lang="en-US" sz="1000" dirty="0">
                <a:solidFill>
                  <a:prstClr val="black"/>
                </a:solidFill>
                <a:latin typeface="Arial" panose="020B0604020202020204" pitchFamily="34" charset="0"/>
                <a:cs typeface="Arial" panose="020B0604020202020204" pitchFamily="34" charset="0"/>
              </a:rPr>
              <a:t> Sans </a:t>
            </a:r>
            <a:r>
              <a:rPr lang="en-US" sz="1000" dirty="0" err="1">
                <a:solidFill>
                  <a:prstClr val="black"/>
                </a:solidFill>
                <a:latin typeface="Arial" panose="020B0604020202020204" pitchFamily="34" charset="0"/>
                <a:cs typeface="Arial" panose="020B0604020202020204" pitchFamily="34" charset="0"/>
              </a:rPr>
              <a:t>Frontieres</a:t>
            </a:r>
            <a:r>
              <a:rPr lang="en-US" sz="1000" dirty="0">
                <a:solidFill>
                  <a:prstClr val="black"/>
                </a:solidFill>
                <a:latin typeface="Arial" panose="020B0604020202020204" pitchFamily="34" charset="0"/>
                <a:cs typeface="Arial" panose="020B0604020202020204" pitchFamily="34" charset="0"/>
              </a:rPr>
              <a:t> (MSF) (2016). Untangling the Web of Antiretroviral Price Reductions -18th Edition</a:t>
            </a:r>
            <a:endParaRPr lang="en-GB" sz="10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2257267" y="2123877"/>
            <a:ext cx="7390148" cy="432437"/>
          </a:xfrm>
          <a:prstGeom prst="rect">
            <a:avLst/>
          </a:prstGeom>
        </p:spPr>
        <p:txBody>
          <a:bodyPr wrap="square" lIns="108297" tIns="54144" rIns="108297" bIns="54144">
            <a:spAutoFit/>
          </a:bodyPr>
          <a:lstStyle/>
          <a:p>
            <a:pPr defTabSz="1086416">
              <a:defRPr/>
            </a:pPr>
            <a:r>
              <a:rPr lang="en-US" sz="2100" dirty="0">
                <a:solidFill>
                  <a:prstClr val="black"/>
                </a:solidFill>
                <a:latin typeface="Arial" pitchFamily="34" charset="0"/>
                <a:cs typeface="Arial" pitchFamily="34" charset="0"/>
              </a:rPr>
              <a:t>Evolution in price of different first-line regimens</a:t>
            </a:r>
            <a:endParaRPr lang="en-GB" sz="21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988847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228597" y="1485115"/>
            <a:ext cx="11961199" cy="504000"/>
          </a:xfrm>
        </p:spPr>
        <p:txBody>
          <a:bodyPr>
            <a:noAutofit/>
          </a:bodyPr>
          <a:lstStyle/>
          <a:p>
            <a:r>
              <a:rPr lang="en-US" sz="2400" dirty="0"/>
              <a:t>Generic ARVs and impact on government budget: Thailand example </a:t>
            </a:r>
          </a:p>
        </p:txBody>
      </p:sp>
      <p:graphicFrame>
        <p:nvGraphicFramePr>
          <p:cNvPr id="6" name="Table 5"/>
          <p:cNvGraphicFramePr>
            <a:graphicFrameLocks noGrp="1"/>
          </p:cNvGraphicFramePr>
          <p:nvPr/>
        </p:nvGraphicFramePr>
        <p:xfrm>
          <a:off x="716227" y="2319736"/>
          <a:ext cx="10664178" cy="4112052"/>
        </p:xfrm>
        <a:graphic>
          <a:graphicData uri="http://schemas.openxmlformats.org/drawingml/2006/table">
            <a:tbl>
              <a:tblPr/>
              <a:tblGrid>
                <a:gridCol w="3651745">
                  <a:extLst>
                    <a:ext uri="{9D8B030D-6E8A-4147-A177-3AD203B41FA5}">
                      <a16:colId xmlns:a16="http://schemas.microsoft.com/office/drawing/2014/main" val="20000"/>
                    </a:ext>
                  </a:extLst>
                </a:gridCol>
                <a:gridCol w="3651745">
                  <a:extLst>
                    <a:ext uri="{9D8B030D-6E8A-4147-A177-3AD203B41FA5}">
                      <a16:colId xmlns:a16="http://schemas.microsoft.com/office/drawing/2014/main" val="20001"/>
                    </a:ext>
                  </a:extLst>
                </a:gridCol>
                <a:gridCol w="3360688">
                  <a:extLst>
                    <a:ext uri="{9D8B030D-6E8A-4147-A177-3AD203B41FA5}">
                      <a16:colId xmlns:a16="http://schemas.microsoft.com/office/drawing/2014/main" val="20002"/>
                    </a:ext>
                  </a:extLst>
                </a:gridCol>
              </a:tblGrid>
              <a:tr h="414062">
                <a:tc gridSpan="3">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Cost saving comparing with originated product price</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4062">
                <a:tc gridSpan="3">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Antiretroviral drug (GUL- Government</a:t>
                      </a:r>
                      <a:r>
                        <a:rPr lang="en-US" sz="1800" b="1" baseline="0" dirty="0">
                          <a:solidFill>
                            <a:srgbClr val="000000"/>
                          </a:solidFill>
                          <a:latin typeface="Arial" panose="020B0604020202020204" pitchFamily="34" charset="0"/>
                          <a:ea typeface="Times New Roman"/>
                          <a:cs typeface="Arial" panose="020B0604020202020204" pitchFamily="34" charset="0"/>
                        </a:rPr>
                        <a:t> use of license</a:t>
                      </a:r>
                      <a:r>
                        <a:rPr lang="en-US" sz="1800" b="1" dirty="0">
                          <a:solidFill>
                            <a:srgbClr val="000000"/>
                          </a:solidFill>
                          <a:latin typeface="Arial" panose="020B0604020202020204" pitchFamily="34" charset="0"/>
                          <a:ea typeface="Times New Roman"/>
                          <a:cs typeface="Arial" panose="020B0604020202020204" pitchFamily="34" charset="0"/>
                        </a:rPr>
                        <a:t>)</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4062">
                <a:tc rowSpan="2">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Year</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tc gridSpan="2">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Cost saving</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extLst>
                  <a:ext uri="{0D108BD9-81ED-4DB2-BD59-A6C34878D82A}">
                    <a16:rowId xmlns:a16="http://schemas.microsoft.com/office/drawing/2014/main" val="10002"/>
                  </a:ext>
                </a:extLst>
              </a:tr>
              <a:tr h="385494">
                <a:tc vMerge="1">
                  <a:txBody>
                    <a:bodyPr/>
                    <a:lstStyle/>
                    <a:p>
                      <a:endParaRPr lang="en-US"/>
                    </a:p>
                  </a:txBody>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Mil THB</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Mil USD</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2010</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866.3 </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27.3 </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2011</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1,732.8 </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56.8 </a:t>
                      </a:r>
                      <a:endParaRPr lang="en-US" sz="1800" b="1">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2012</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2,319.0 </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74.6 </a:t>
                      </a:r>
                      <a:endParaRPr lang="en-US" sz="1800" b="1">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414062">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2013</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2,377.1 </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77.3 </a:t>
                      </a:r>
                      <a:endParaRPr lang="en-US" sz="1800" b="1">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414062">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2014</a:t>
                      </a:r>
                      <a:endParaRPr lang="en-US" sz="1800" b="1">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2,870.0 </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88.4 </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8"/>
                  </a:ext>
                </a:extLst>
              </a:tr>
              <a:tr h="414062">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Total saving</a:t>
                      </a:r>
                      <a:endParaRPr lang="en-US" sz="1800" b="1">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800" b="1">
                          <a:solidFill>
                            <a:srgbClr val="000000"/>
                          </a:solidFill>
                          <a:latin typeface="Arial" panose="020B0604020202020204" pitchFamily="34" charset="0"/>
                          <a:ea typeface="Times New Roman"/>
                          <a:cs typeface="Arial" panose="020B0604020202020204" pitchFamily="34" charset="0"/>
                        </a:rPr>
                        <a:t>10,165.2 </a:t>
                      </a:r>
                      <a:endParaRPr lang="en-US" sz="1800" b="1">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800" b="1" dirty="0">
                          <a:solidFill>
                            <a:srgbClr val="000000"/>
                          </a:solidFill>
                          <a:latin typeface="Arial" panose="020B0604020202020204" pitchFamily="34" charset="0"/>
                          <a:ea typeface="Times New Roman"/>
                          <a:cs typeface="Arial" panose="020B0604020202020204" pitchFamily="34" charset="0"/>
                        </a:rPr>
                        <a:t>338.8 </a:t>
                      </a:r>
                      <a:endParaRPr lang="en-US" sz="1800" b="1" dirty="0">
                        <a:latin typeface="Arial" panose="020B0604020202020204" pitchFamily="34" charset="0"/>
                        <a:ea typeface="Calibri"/>
                        <a:cs typeface="Arial" panose="020B0604020202020204" pitchFamily="34" charset="0"/>
                      </a:endParaRPr>
                    </a:p>
                  </a:txBody>
                  <a:tcPr marL="91407" marR="91407" marT="0" marB="0" anchor="ctr">
                    <a:lnL w="28575" cap="flat" cmpd="dbl" algn="ctr">
                      <a:solidFill>
                        <a:srgbClr val="FFFFFF"/>
                      </a:solidFill>
                      <a:prstDash val="solid"/>
                      <a:round/>
                      <a:headEnd type="none" w="med" len="med"/>
                      <a:tailEnd type="none" w="med" len="med"/>
                    </a:lnL>
                    <a:lnR w="28575" cap="flat" cmpd="dbl"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bl>
          </a:graphicData>
        </a:graphic>
      </p:graphicFrame>
      <p:sp>
        <p:nvSpPr>
          <p:cNvPr id="7" name="TextBox 6"/>
          <p:cNvSpPr txBox="1"/>
          <p:nvPr/>
        </p:nvSpPr>
        <p:spPr>
          <a:xfrm>
            <a:off x="17945" y="6475968"/>
            <a:ext cx="11613090" cy="447822"/>
          </a:xfrm>
          <a:prstGeom prst="rect">
            <a:avLst/>
          </a:prstGeom>
          <a:noFill/>
        </p:spPr>
        <p:txBody>
          <a:bodyPr wrap="square" lIns="108297" tIns="54144" rIns="108297" bIns="54144" rtlCol="0">
            <a:spAutoFit/>
          </a:bodyPr>
          <a:lstStyle/>
          <a:p>
            <a:pPr defTabSz="1086416">
              <a:defRPr/>
            </a:pPr>
            <a:r>
              <a:rPr lang="en-US" sz="1100" dirty="0">
                <a:solidFill>
                  <a:prstClr val="black"/>
                </a:solidFill>
                <a:latin typeface="Arial" panose="020B0604020202020204" pitchFamily="34" charset="0"/>
                <a:cs typeface="Arial" panose="020B0604020202020204" pitchFamily="34" charset="0"/>
              </a:rPr>
              <a:t>Source: Presentation by </a:t>
            </a:r>
            <a:r>
              <a:rPr lang="en-US" sz="1100" dirty="0" err="1">
                <a:solidFill>
                  <a:prstClr val="black"/>
                </a:solidFill>
                <a:latin typeface="Arial" panose="020B0604020202020204" pitchFamily="34" charset="0"/>
                <a:cs typeface="Arial" panose="020B0604020202020204" pitchFamily="34" charset="0"/>
              </a:rPr>
              <a:t>Chutima</a:t>
            </a:r>
            <a:r>
              <a:rPr lang="en-US" sz="1100" dirty="0">
                <a:solidFill>
                  <a:prstClr val="black"/>
                </a:solidFill>
                <a:latin typeface="Arial" panose="020B0604020202020204" pitchFamily="34" charset="0"/>
                <a:cs typeface="Arial" panose="020B0604020202020204" pitchFamily="34" charset="0"/>
              </a:rPr>
              <a:t> </a:t>
            </a:r>
            <a:r>
              <a:rPr lang="en-US" sz="1100" dirty="0" err="1">
                <a:solidFill>
                  <a:prstClr val="black"/>
                </a:solidFill>
                <a:latin typeface="Arial" panose="020B0604020202020204" pitchFamily="34" charset="0"/>
                <a:cs typeface="Arial" panose="020B0604020202020204" pitchFamily="34" charset="0"/>
              </a:rPr>
              <a:t>Akaleephan</a:t>
            </a:r>
            <a:r>
              <a:rPr lang="en-US" sz="1100" dirty="0">
                <a:solidFill>
                  <a:prstClr val="black"/>
                </a:solidFill>
                <a:latin typeface="Arial" panose="020B0604020202020204" pitchFamily="34" charset="0"/>
                <a:cs typeface="Arial" panose="020B0604020202020204" pitchFamily="34" charset="0"/>
              </a:rPr>
              <a:t> presented at the Regional Experts Consultation on Access to Affordable Medicines, Diagnostics and Vaccines in Bangkok, March 2016 based on NHSO Thailand data</a:t>
            </a:r>
            <a:endParaRPr lang="en-GB" sz="11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721348" y="6035191"/>
            <a:ext cx="10653331" cy="396000"/>
          </a:xfrm>
          <a:prstGeom prst="rect">
            <a:avLst/>
          </a:prstGeom>
          <a:noFill/>
          <a:ln w="25400" cap="flat" cmpd="sng" algn="ctr">
            <a:solidFill>
              <a:srgbClr val="FF5050"/>
            </a:solidFill>
            <a:prstDash val="sysDash"/>
          </a:ln>
          <a:effectLst>
            <a:outerShdw blurRad="40000" sx="1000" sy="1000" rotWithShape="0">
              <a:srgbClr val="000000"/>
            </a:outerShdw>
          </a:effectLst>
        </p:spPr>
        <p:txBody>
          <a:bodyPr lIns="108297" tIns="54144" rIns="108297" bIns="54144" rtlCol="0" anchor="ctr"/>
          <a:lstStyle/>
          <a:p>
            <a:pPr algn="ctr" defTabSz="1086416">
              <a:defRPr/>
            </a:pPr>
            <a:endParaRPr lang="en-GB" sz="2100" kern="0">
              <a:solidFill>
                <a:prstClr val="white"/>
              </a:solidFill>
              <a:latin typeface="Arial"/>
            </a:endParaRPr>
          </a:p>
        </p:txBody>
      </p:sp>
    </p:spTree>
    <p:extLst>
      <p:ext uri="{BB962C8B-B14F-4D97-AF65-F5344CB8AC3E}">
        <p14:creationId xmlns:p14="http://schemas.microsoft.com/office/powerpoint/2010/main" val="134549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7"/>
          <p:cNvSpPr txBox="1"/>
          <p:nvPr/>
        </p:nvSpPr>
        <p:spPr>
          <a:xfrm rot="16200000">
            <a:off x="283106" y="4036537"/>
            <a:ext cx="2781298" cy="324740"/>
          </a:xfrm>
          <a:prstGeom prst="rect">
            <a:avLst/>
          </a:prstGeom>
          <a:noFill/>
          <a:ln>
            <a:noFill/>
          </a:ln>
          <a:effectLst/>
        </p:spPr>
        <p:txBody>
          <a:bodyPr wrap="square" lIns="108297" tIns="54144" rIns="108297" bIns="54144"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086416">
              <a:defRPr sz="1200" b="1" i="0" u="none" strike="noStrike" kern="1200" baseline="0">
                <a:solidFill>
                  <a:sysClr val="windowText" lastClr="000000"/>
                </a:solidFill>
                <a:latin typeface="Arial" pitchFamily="34" charset="0"/>
                <a:ea typeface="+mn-ea"/>
                <a:cs typeface="Arial" pitchFamily="34" charset="0"/>
              </a:defRPr>
            </a:pPr>
            <a:r>
              <a:rPr lang="en-GB" sz="1400" b="1">
                <a:solidFill>
                  <a:sysClr val="windowText" lastClr="000000"/>
                </a:solidFill>
                <a:latin typeface="Arial" pitchFamily="34" charset="0"/>
                <a:cs typeface="Arial" pitchFamily="34" charset="0"/>
              </a:rPr>
              <a:t>US$ per person per year</a:t>
            </a:r>
          </a:p>
        </p:txBody>
      </p:sp>
      <p:grpSp>
        <p:nvGrpSpPr>
          <p:cNvPr id="2" name="Group 1"/>
          <p:cNvGrpSpPr/>
          <p:nvPr/>
        </p:nvGrpSpPr>
        <p:grpSpPr>
          <a:xfrm>
            <a:off x="1489155" y="2708920"/>
            <a:ext cx="9260650" cy="3672000"/>
            <a:chOff x="1115618" y="2420888"/>
            <a:chExt cx="6419851" cy="3486150"/>
          </a:xfrm>
        </p:grpSpPr>
        <p:graphicFrame>
          <p:nvGraphicFramePr>
            <p:cNvPr id="5" name="Chart 4"/>
            <p:cNvGraphicFramePr>
              <a:graphicFrameLocks/>
            </p:cNvGraphicFramePr>
            <p:nvPr/>
          </p:nvGraphicFramePr>
          <p:xfrm>
            <a:off x="1115618" y="2420888"/>
            <a:ext cx="6419851" cy="348615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2811068" y="2839994"/>
              <a:ext cx="3191475" cy="1878525"/>
              <a:chOff x="1695451" y="419100"/>
              <a:chExt cx="3191475" cy="1878525"/>
            </a:xfrm>
          </p:grpSpPr>
          <p:grpSp>
            <p:nvGrpSpPr>
              <p:cNvPr id="7" name="Group 6"/>
              <p:cNvGrpSpPr/>
              <p:nvPr/>
            </p:nvGrpSpPr>
            <p:grpSpPr>
              <a:xfrm>
                <a:off x="1771651" y="419100"/>
                <a:ext cx="3115275" cy="1878525"/>
                <a:chOff x="1771651" y="419100"/>
                <a:chExt cx="3115275" cy="1878525"/>
              </a:xfrm>
            </p:grpSpPr>
            <p:sp>
              <p:nvSpPr>
                <p:cNvPr id="16" name="Rectangle 15"/>
                <p:cNvSpPr/>
                <p:nvPr/>
              </p:nvSpPr>
              <p:spPr>
                <a:xfrm>
                  <a:off x="1771651" y="419100"/>
                  <a:ext cx="1866900" cy="1323975"/>
                </a:xfrm>
                <a:prstGeom prst="rect">
                  <a:avLst/>
                </a:prstGeom>
                <a:noFill/>
                <a:ln w="19050" cap="flat" cmpd="sng" algn="ctr">
                  <a:solidFill>
                    <a:srgbClr val="00CCFF"/>
                  </a:solidFill>
                  <a:prstDash val="sysDash"/>
                  <a:miter lim="800000"/>
                </a:ln>
                <a:effectLst/>
              </p:spPr>
              <p:txBody>
                <a:bodyPr rot="0" spcFirstLastPara="0" vert="horz" wrap="square" lIns="91419" tIns="45709" rIns="91419" bIns="45709"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086416">
                    <a:defRPr/>
                  </a:pPr>
                  <a:endParaRPr lang="en-GB" kern="0">
                    <a:solidFill>
                      <a:sysClr val="window" lastClr="FFFFFF"/>
                    </a:solidFill>
                    <a:latin typeface="Arial"/>
                  </a:endParaRPr>
                </a:p>
              </p:txBody>
            </p:sp>
            <p:cxnSp>
              <p:nvCxnSpPr>
                <p:cNvPr id="17" name="Straight Connector 16"/>
                <p:cNvCxnSpPr/>
                <p:nvPr/>
              </p:nvCxnSpPr>
              <p:spPr>
                <a:xfrm>
                  <a:off x="3590926" y="419100"/>
                  <a:ext cx="1296000" cy="0"/>
                </a:xfrm>
                <a:prstGeom prst="line">
                  <a:avLst/>
                </a:prstGeom>
                <a:noFill/>
                <a:ln w="19050" cap="flat" cmpd="sng" algn="ctr">
                  <a:solidFill>
                    <a:srgbClr val="00CCFF"/>
                  </a:solidFill>
                  <a:prstDash val="sysDash"/>
                  <a:miter lim="800000"/>
                </a:ln>
                <a:effectLst/>
              </p:spPr>
            </p:cxnSp>
            <p:cxnSp>
              <p:nvCxnSpPr>
                <p:cNvPr id="18" name="Straight Connector 17"/>
                <p:cNvCxnSpPr/>
                <p:nvPr/>
              </p:nvCxnSpPr>
              <p:spPr>
                <a:xfrm rot="5400000">
                  <a:off x="1465951" y="1991625"/>
                  <a:ext cx="612000" cy="0"/>
                </a:xfrm>
                <a:prstGeom prst="line">
                  <a:avLst/>
                </a:prstGeom>
                <a:noFill/>
                <a:ln w="19050" cap="flat" cmpd="sng" algn="ctr">
                  <a:solidFill>
                    <a:srgbClr val="00CCFF"/>
                  </a:solidFill>
                  <a:prstDash val="sysDash"/>
                  <a:miter lim="800000"/>
                </a:ln>
                <a:effectLst/>
              </p:spPr>
            </p:cxnSp>
          </p:grpSp>
          <p:grpSp>
            <p:nvGrpSpPr>
              <p:cNvPr id="8" name="Group 7"/>
              <p:cNvGrpSpPr/>
              <p:nvPr/>
            </p:nvGrpSpPr>
            <p:grpSpPr>
              <a:xfrm>
                <a:off x="1695451" y="657225"/>
                <a:ext cx="2847975" cy="1572067"/>
                <a:chOff x="1695451" y="657225"/>
                <a:chExt cx="2847975" cy="1572067"/>
              </a:xfrm>
            </p:grpSpPr>
            <p:sp>
              <p:nvSpPr>
                <p:cNvPr id="9" name="Chevron 8"/>
                <p:cNvSpPr/>
                <p:nvPr/>
              </p:nvSpPr>
              <p:spPr>
                <a:xfrm>
                  <a:off x="2714625" y="1666875"/>
                  <a:ext cx="72000" cy="144000"/>
                </a:xfrm>
                <a:prstGeom prst="chevron">
                  <a:avLst/>
                </a:prstGeom>
                <a:solidFill>
                  <a:srgbClr val="00CCFF"/>
                </a:solidFill>
                <a:ln w="12700" cap="flat" cmpd="sng" algn="ctr">
                  <a:noFill/>
                  <a:prstDash val="solid"/>
                  <a:miter lim="800000"/>
                </a:ln>
                <a:effectLst/>
              </p:spPr>
              <p:txBody>
                <a:bodyPr rot="0" spcFirstLastPara="0" vert="horz" wrap="square" lIns="91419" tIns="45709" rIns="91419" bIns="45709"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086416">
                    <a:defRPr/>
                  </a:pPr>
                  <a:endParaRPr lang="en-GB" kern="0">
                    <a:solidFill>
                      <a:sysClr val="windowText" lastClr="000000"/>
                    </a:solidFill>
                    <a:latin typeface="Arial"/>
                  </a:endParaRPr>
                </a:p>
              </p:txBody>
            </p:sp>
            <p:grpSp>
              <p:nvGrpSpPr>
                <p:cNvPr id="10" name="Group 9"/>
                <p:cNvGrpSpPr/>
                <p:nvPr/>
              </p:nvGrpSpPr>
              <p:grpSpPr>
                <a:xfrm>
                  <a:off x="1695451" y="657225"/>
                  <a:ext cx="2847975" cy="569656"/>
                  <a:chOff x="1695451" y="657225"/>
                  <a:chExt cx="2847975" cy="569656"/>
                </a:xfrm>
              </p:grpSpPr>
              <p:sp>
                <p:nvSpPr>
                  <p:cNvPr id="12" name="TextBox 6"/>
                  <p:cNvSpPr txBox="1"/>
                  <p:nvPr/>
                </p:nvSpPr>
                <p:spPr>
                  <a:xfrm>
                    <a:off x="3648076" y="657225"/>
                    <a:ext cx="895350" cy="5696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6416">
                      <a:defRPr/>
                    </a:pPr>
                    <a:r>
                      <a:rPr lang="en-US" sz="2100" b="1" dirty="0">
                        <a:solidFill>
                          <a:srgbClr val="FF5050"/>
                        </a:solidFill>
                        <a:latin typeface="Arial" pitchFamily="34" charset="0"/>
                        <a:cs typeface="Arial" pitchFamily="34" charset="0"/>
                      </a:rPr>
                      <a:t>X</a:t>
                    </a:r>
                    <a:r>
                      <a:rPr lang="en-US" sz="3299" b="1" dirty="0">
                        <a:solidFill>
                          <a:srgbClr val="FF5050"/>
                        </a:solidFill>
                        <a:latin typeface="Arial" pitchFamily="34" charset="0"/>
                        <a:cs typeface="Arial" pitchFamily="34" charset="0"/>
                      </a:rPr>
                      <a:t>6.5</a:t>
                    </a:r>
                    <a:r>
                      <a:rPr lang="en-US" b="1" kern="0" dirty="0">
                        <a:solidFill>
                          <a:srgbClr val="FF5050"/>
                        </a:solidFill>
                        <a:latin typeface="Arial" pitchFamily="34" charset="0"/>
                        <a:cs typeface="Arial" pitchFamily="34" charset="0"/>
                      </a:rPr>
                      <a:t> </a:t>
                    </a:r>
                    <a:endParaRPr lang="en-GB" b="1" kern="0" dirty="0">
                      <a:solidFill>
                        <a:srgbClr val="FF5050"/>
                      </a:solidFill>
                      <a:latin typeface="Arial" pitchFamily="34" charset="0"/>
                      <a:cs typeface="Arial" pitchFamily="34" charset="0"/>
                    </a:endParaRPr>
                  </a:p>
                </p:txBody>
              </p:sp>
              <p:sp>
                <p:nvSpPr>
                  <p:cNvPr id="13" name="Chevron 12"/>
                  <p:cNvSpPr/>
                  <p:nvPr/>
                </p:nvSpPr>
                <p:spPr>
                  <a:xfrm rot="16200000">
                    <a:off x="3609976" y="872588"/>
                    <a:ext cx="72000" cy="144000"/>
                  </a:xfrm>
                  <a:prstGeom prst="chevron">
                    <a:avLst/>
                  </a:prstGeom>
                  <a:solidFill>
                    <a:srgbClr val="00CCFF"/>
                  </a:solidFill>
                  <a:ln w="12700" cap="flat" cmpd="sng" algn="ctr">
                    <a:noFill/>
                    <a:prstDash val="solid"/>
                    <a:miter lim="800000"/>
                  </a:ln>
                  <a:effectLst/>
                </p:spPr>
                <p:txBody>
                  <a:bodyPr rot="0" spcFirstLastPara="0" vert="horz" wrap="square" lIns="91419" tIns="45709" rIns="91419" bIns="45709"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6416">
                      <a:defRPr/>
                    </a:pPr>
                    <a:endParaRPr lang="en-GB" kern="0">
                      <a:solidFill>
                        <a:sysClr val="windowText" lastClr="000000"/>
                      </a:solidFill>
                      <a:latin typeface="Arial"/>
                    </a:endParaRPr>
                  </a:p>
                </p:txBody>
              </p:sp>
              <p:sp>
                <p:nvSpPr>
                  <p:cNvPr id="14" name="Chevron 13"/>
                  <p:cNvSpPr/>
                  <p:nvPr/>
                </p:nvSpPr>
                <p:spPr>
                  <a:xfrm rot="16200000">
                    <a:off x="1731451" y="872587"/>
                    <a:ext cx="72000" cy="144000"/>
                  </a:xfrm>
                  <a:prstGeom prst="chevron">
                    <a:avLst/>
                  </a:prstGeom>
                  <a:solidFill>
                    <a:srgbClr val="00CCFF"/>
                  </a:solidFill>
                  <a:ln w="12700" cap="flat" cmpd="sng" algn="ctr">
                    <a:noFill/>
                    <a:prstDash val="solid"/>
                    <a:miter lim="800000"/>
                  </a:ln>
                  <a:effectLst/>
                </p:spPr>
                <p:txBody>
                  <a:bodyPr rot="0" spcFirstLastPara="0" vert="horz" wrap="square" lIns="91419" tIns="45709" rIns="91419" bIns="45709"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6416">
                      <a:defRPr/>
                    </a:pPr>
                    <a:endParaRPr lang="en-GB" kern="0">
                      <a:solidFill>
                        <a:sysClr val="windowText" lastClr="000000"/>
                      </a:solidFill>
                      <a:latin typeface="Arial"/>
                    </a:endParaRPr>
                  </a:p>
                </p:txBody>
              </p:sp>
              <p:sp>
                <p:nvSpPr>
                  <p:cNvPr id="15" name="TextBox 6"/>
                  <p:cNvSpPr txBox="1"/>
                  <p:nvPr/>
                </p:nvSpPr>
                <p:spPr>
                  <a:xfrm>
                    <a:off x="1743075" y="657225"/>
                    <a:ext cx="1104901" cy="56965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6416">
                      <a:defRPr/>
                    </a:pPr>
                    <a:r>
                      <a:rPr lang="en-US" sz="2100" b="1" dirty="0">
                        <a:solidFill>
                          <a:srgbClr val="FF5050"/>
                        </a:solidFill>
                        <a:latin typeface="Arial" pitchFamily="34" charset="0"/>
                        <a:cs typeface="Arial" pitchFamily="34" charset="0"/>
                      </a:rPr>
                      <a:t>X</a:t>
                    </a:r>
                    <a:r>
                      <a:rPr lang="en-US" sz="3299" b="1" dirty="0">
                        <a:solidFill>
                          <a:srgbClr val="FF5050"/>
                        </a:solidFill>
                        <a:latin typeface="Arial" pitchFamily="34" charset="0"/>
                        <a:cs typeface="Arial" pitchFamily="34" charset="0"/>
                      </a:rPr>
                      <a:t>17.4</a:t>
                    </a:r>
                    <a:r>
                      <a:rPr lang="en-US" sz="2100" b="1" dirty="0">
                        <a:solidFill>
                          <a:srgbClr val="FF5050"/>
                        </a:solidFill>
                        <a:latin typeface="Arial" pitchFamily="34" charset="0"/>
                        <a:cs typeface="Arial" pitchFamily="34" charset="0"/>
                      </a:rPr>
                      <a:t> </a:t>
                    </a:r>
                    <a:endParaRPr lang="en-GB" sz="2100" b="1" dirty="0">
                      <a:solidFill>
                        <a:srgbClr val="FF5050"/>
                      </a:solidFill>
                      <a:latin typeface="Arial" pitchFamily="34" charset="0"/>
                      <a:cs typeface="Arial" pitchFamily="34" charset="0"/>
                    </a:endParaRPr>
                  </a:p>
                </p:txBody>
              </p:sp>
            </p:grpSp>
            <p:sp>
              <p:nvSpPr>
                <p:cNvPr id="11" name="TextBox 6"/>
                <p:cNvSpPr txBox="1"/>
                <p:nvPr/>
              </p:nvSpPr>
              <p:spPr>
                <a:xfrm>
                  <a:off x="2286001" y="1724025"/>
                  <a:ext cx="895350" cy="50526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6416">
                    <a:defRPr/>
                  </a:pPr>
                  <a:r>
                    <a:rPr lang="en-US" sz="2100" b="1" dirty="0">
                      <a:solidFill>
                        <a:srgbClr val="FF9933"/>
                      </a:solidFill>
                      <a:latin typeface="Arial" pitchFamily="34" charset="0"/>
                      <a:cs typeface="Arial" pitchFamily="34" charset="0"/>
                    </a:rPr>
                    <a:t>X</a:t>
                  </a:r>
                  <a:r>
                    <a:rPr lang="en-US" sz="3299" b="1" dirty="0">
                      <a:solidFill>
                        <a:srgbClr val="FF9933"/>
                      </a:solidFill>
                      <a:latin typeface="Arial" pitchFamily="34" charset="0"/>
                      <a:cs typeface="Arial" pitchFamily="34" charset="0"/>
                    </a:rPr>
                    <a:t>2.7</a:t>
                  </a:r>
                  <a:r>
                    <a:rPr lang="en-US" sz="2100" b="1" dirty="0">
                      <a:solidFill>
                        <a:srgbClr val="FF9933"/>
                      </a:solidFill>
                      <a:latin typeface="Arial" pitchFamily="34" charset="0"/>
                      <a:cs typeface="Arial" pitchFamily="34" charset="0"/>
                    </a:rPr>
                    <a:t> </a:t>
                  </a:r>
                  <a:endParaRPr lang="en-GB" sz="2100" b="1" dirty="0">
                    <a:solidFill>
                      <a:srgbClr val="FF9933"/>
                    </a:solidFill>
                    <a:latin typeface="Arial" pitchFamily="34" charset="0"/>
                    <a:cs typeface="Arial" pitchFamily="34" charset="0"/>
                  </a:endParaRPr>
                </a:p>
              </p:txBody>
            </p:sp>
          </p:grpSp>
        </p:grpSp>
        <p:grpSp>
          <p:nvGrpSpPr>
            <p:cNvPr id="23" name="Group 22"/>
            <p:cNvGrpSpPr/>
            <p:nvPr/>
          </p:nvGrpSpPr>
          <p:grpSpPr>
            <a:xfrm>
              <a:off x="2033111" y="5038842"/>
              <a:ext cx="5275195" cy="288000"/>
              <a:chOff x="2033109" y="5067417"/>
              <a:chExt cx="5275195" cy="252000"/>
            </a:xfrm>
          </p:grpSpPr>
          <p:sp>
            <p:nvSpPr>
              <p:cNvPr id="20" name="TextBox 6"/>
              <p:cNvSpPr txBox="1"/>
              <p:nvPr/>
            </p:nvSpPr>
            <p:spPr>
              <a:xfrm>
                <a:off x="2033109" y="5067417"/>
                <a:ext cx="1689137" cy="252000"/>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6416">
                  <a:defRPr/>
                </a:pPr>
                <a:r>
                  <a:rPr lang="en-US" sz="1700" b="1" dirty="0">
                    <a:solidFill>
                      <a:srgbClr val="33CCCC"/>
                    </a:solidFill>
                    <a:latin typeface="Arial" pitchFamily="34" charset="0"/>
                    <a:cs typeface="Arial" pitchFamily="34" charset="0"/>
                  </a:rPr>
                  <a:t>First-line regimen </a:t>
                </a:r>
                <a:endParaRPr lang="en-GB" sz="1700" b="1" dirty="0">
                  <a:solidFill>
                    <a:srgbClr val="33CCCC"/>
                  </a:solidFill>
                  <a:latin typeface="Arial" pitchFamily="34" charset="0"/>
                  <a:cs typeface="Arial" pitchFamily="34" charset="0"/>
                </a:endParaRPr>
              </a:p>
            </p:txBody>
          </p:sp>
          <p:sp>
            <p:nvSpPr>
              <p:cNvPr id="21" name="TextBox 6"/>
              <p:cNvSpPr txBox="1"/>
              <p:nvPr/>
            </p:nvSpPr>
            <p:spPr>
              <a:xfrm>
                <a:off x="3665298" y="5067417"/>
                <a:ext cx="1993744" cy="252000"/>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6416">
                  <a:defRPr/>
                </a:pPr>
                <a:r>
                  <a:rPr lang="en-US" sz="1700" b="1" dirty="0">
                    <a:solidFill>
                      <a:srgbClr val="FF9933"/>
                    </a:solidFill>
                    <a:latin typeface="Arial" pitchFamily="34" charset="0"/>
                    <a:cs typeface="Arial" pitchFamily="34" charset="0"/>
                  </a:rPr>
                  <a:t>Second-line regimen </a:t>
                </a:r>
                <a:endParaRPr lang="en-GB" sz="1700" b="1" dirty="0">
                  <a:solidFill>
                    <a:srgbClr val="FF9933"/>
                  </a:solidFill>
                  <a:latin typeface="Arial" pitchFamily="34" charset="0"/>
                  <a:cs typeface="Arial" pitchFamily="34" charset="0"/>
                </a:endParaRPr>
              </a:p>
            </p:txBody>
          </p:sp>
          <p:sp>
            <p:nvSpPr>
              <p:cNvPr id="22" name="TextBox 6"/>
              <p:cNvSpPr txBox="1"/>
              <p:nvPr/>
            </p:nvSpPr>
            <p:spPr>
              <a:xfrm>
                <a:off x="5522346" y="5067417"/>
                <a:ext cx="1785958" cy="252000"/>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6416">
                  <a:defRPr/>
                </a:pPr>
                <a:r>
                  <a:rPr lang="en-US" sz="1700" b="1" dirty="0">
                    <a:solidFill>
                      <a:srgbClr val="FF5050"/>
                    </a:solidFill>
                    <a:latin typeface="Arial" pitchFamily="34" charset="0"/>
                    <a:cs typeface="Arial" pitchFamily="34" charset="0"/>
                  </a:rPr>
                  <a:t>Third-line regimen </a:t>
                </a:r>
                <a:endParaRPr lang="en-GB" sz="1700" b="1" dirty="0">
                  <a:solidFill>
                    <a:srgbClr val="FF5050"/>
                  </a:solidFill>
                  <a:latin typeface="Arial" pitchFamily="34" charset="0"/>
                  <a:cs typeface="Arial" pitchFamily="34" charset="0"/>
                </a:endParaRPr>
              </a:p>
            </p:txBody>
          </p:sp>
        </p:grpSp>
      </p:grpSp>
      <p:sp>
        <p:nvSpPr>
          <p:cNvPr id="24" name="TextBox 23"/>
          <p:cNvSpPr txBox="1"/>
          <p:nvPr/>
        </p:nvSpPr>
        <p:spPr>
          <a:xfrm>
            <a:off x="9909" y="6631391"/>
            <a:ext cx="11364769" cy="263199"/>
          </a:xfrm>
          <a:prstGeom prst="rect">
            <a:avLst/>
          </a:prstGeom>
          <a:noFill/>
        </p:spPr>
        <p:txBody>
          <a:bodyPr wrap="square" lIns="108297" tIns="54144" rIns="108297" bIns="54144" rtlCol="0">
            <a:spAutoFit/>
          </a:bodyPr>
          <a:lstStyle/>
          <a:p>
            <a:pPr defTabSz="1086416">
              <a:defRPr/>
            </a:pPr>
            <a:r>
              <a:rPr lang="en-US" sz="1000" dirty="0">
                <a:solidFill>
                  <a:prstClr val="black"/>
                </a:solidFill>
                <a:latin typeface="Arial" panose="020B0604020202020204" pitchFamily="34" charset="0"/>
                <a:cs typeface="Arial" panose="020B0604020202020204" pitchFamily="34" charset="0"/>
              </a:rPr>
              <a:t>Prepared by </a:t>
            </a:r>
            <a:r>
              <a:rPr lang="en-US" sz="1000" dirty="0">
                <a:solidFill>
                  <a:prstClr val="black"/>
                </a:solidFill>
                <a:latin typeface="Arial" panose="020B0604020202020204" pitchFamily="34" charset="0"/>
                <a:cs typeface="Arial" panose="020B0604020202020204" pitchFamily="34" charset="0"/>
                <a:hlinkClick r:id="rId4"/>
              </a:rPr>
              <a:t>www.aidsdatahub.org</a:t>
            </a:r>
            <a:r>
              <a:rPr lang="en-US" sz="1000" dirty="0">
                <a:solidFill>
                  <a:prstClr val="black"/>
                </a:solidFill>
                <a:latin typeface="Arial" panose="020B0604020202020204" pitchFamily="34" charset="0"/>
                <a:cs typeface="Arial" panose="020B0604020202020204" pitchFamily="34" charset="0"/>
              </a:rPr>
              <a:t> based on </a:t>
            </a:r>
            <a:r>
              <a:rPr lang="en-US" sz="1000" dirty="0" err="1">
                <a:solidFill>
                  <a:prstClr val="black"/>
                </a:solidFill>
                <a:latin typeface="Arial" panose="020B0604020202020204" pitchFamily="34" charset="0"/>
                <a:cs typeface="Arial" panose="020B0604020202020204" pitchFamily="34" charset="0"/>
              </a:rPr>
              <a:t>Medecins</a:t>
            </a:r>
            <a:r>
              <a:rPr lang="en-US" sz="1000" dirty="0">
                <a:solidFill>
                  <a:prstClr val="black"/>
                </a:solidFill>
                <a:latin typeface="Arial" panose="020B0604020202020204" pitchFamily="34" charset="0"/>
                <a:cs typeface="Arial" panose="020B0604020202020204" pitchFamily="34" charset="0"/>
              </a:rPr>
              <a:t> Sans </a:t>
            </a:r>
            <a:r>
              <a:rPr lang="en-US" sz="1000" dirty="0" err="1">
                <a:solidFill>
                  <a:prstClr val="black"/>
                </a:solidFill>
                <a:latin typeface="Arial" panose="020B0604020202020204" pitchFamily="34" charset="0"/>
                <a:cs typeface="Arial" panose="020B0604020202020204" pitchFamily="34" charset="0"/>
              </a:rPr>
              <a:t>Frontieres</a:t>
            </a:r>
            <a:r>
              <a:rPr lang="en-US" sz="1000" dirty="0">
                <a:solidFill>
                  <a:prstClr val="black"/>
                </a:solidFill>
                <a:latin typeface="Arial" panose="020B0604020202020204" pitchFamily="34" charset="0"/>
                <a:cs typeface="Arial" panose="020B0604020202020204" pitchFamily="34" charset="0"/>
              </a:rPr>
              <a:t> (MSF) (2016). Untangling the Web of Antiretroviral Price Reductions -18th Edition</a:t>
            </a:r>
            <a:endParaRPr lang="en-GB" sz="1000" dirty="0">
              <a:solidFill>
                <a:prstClr val="black"/>
              </a:solidFill>
              <a:latin typeface="Arial" panose="020B0604020202020204" pitchFamily="34" charset="0"/>
              <a:cs typeface="Arial" panose="020B0604020202020204" pitchFamily="34" charset="0"/>
            </a:endParaRPr>
          </a:p>
        </p:txBody>
      </p:sp>
      <p:sp>
        <p:nvSpPr>
          <p:cNvPr id="25" name="Title 24"/>
          <p:cNvSpPr>
            <a:spLocks noGrp="1"/>
          </p:cNvSpPr>
          <p:nvPr>
            <p:ph type="title"/>
          </p:nvPr>
        </p:nvSpPr>
        <p:spPr>
          <a:xfrm>
            <a:off x="228597" y="1518447"/>
            <a:ext cx="11817912" cy="777268"/>
          </a:xfrm>
        </p:spPr>
        <p:txBody>
          <a:bodyPr/>
          <a:lstStyle/>
          <a:p>
            <a:r>
              <a:rPr lang="en-US" sz="2400" dirty="0"/>
              <a:t>Newer, more effective, less toxic medicines often unaffordable for the poor and developing countries</a:t>
            </a:r>
            <a:endParaRPr lang="en-GB" sz="2400" dirty="0"/>
          </a:p>
        </p:txBody>
      </p:sp>
    </p:spTree>
    <p:extLst>
      <p:ext uri="{BB962C8B-B14F-4D97-AF65-F5344CB8AC3E}">
        <p14:creationId xmlns:p14="http://schemas.microsoft.com/office/powerpoint/2010/main" val="386759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74" y="1507846"/>
            <a:ext cx="11948022" cy="504000"/>
          </a:xfrm>
        </p:spPr>
        <p:txBody>
          <a:bodyPr>
            <a:noAutofit/>
          </a:bodyPr>
          <a:lstStyle/>
          <a:p>
            <a:r>
              <a:rPr lang="en-US" sz="2400" dirty="0"/>
              <a:t>High out of pocket health payment in countries with highest HIV burden</a:t>
            </a:r>
            <a:endParaRPr lang="en-GB" sz="2400" dirty="0"/>
          </a:p>
        </p:txBody>
      </p:sp>
      <p:graphicFrame>
        <p:nvGraphicFramePr>
          <p:cNvPr id="4" name="Chart 3"/>
          <p:cNvGraphicFramePr>
            <a:graphicFrameLocks/>
          </p:cNvGraphicFramePr>
          <p:nvPr/>
        </p:nvGraphicFramePr>
        <p:xfrm>
          <a:off x="241774" y="2091228"/>
          <a:ext cx="11709067" cy="453647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9" y="6631391"/>
            <a:ext cx="11364769" cy="263199"/>
          </a:xfrm>
          <a:prstGeom prst="rect">
            <a:avLst/>
          </a:prstGeom>
          <a:noFill/>
        </p:spPr>
        <p:txBody>
          <a:bodyPr wrap="square" lIns="108297" tIns="54144" rIns="108297" bIns="54144" rtlCol="0">
            <a:spAutoFit/>
          </a:bodyPr>
          <a:lstStyle/>
          <a:p>
            <a:pPr defTabSz="1086416">
              <a:defRPr/>
            </a:pPr>
            <a:r>
              <a:rPr lang="en-US" sz="1000" dirty="0">
                <a:solidFill>
                  <a:prstClr val="black"/>
                </a:solidFill>
                <a:latin typeface="Arial" panose="020B0604020202020204" pitchFamily="34" charset="0"/>
                <a:cs typeface="Arial" panose="020B0604020202020204" pitchFamily="34" charset="0"/>
              </a:rPr>
              <a:t>Prepared by </a:t>
            </a:r>
            <a:r>
              <a:rPr lang="en-US" sz="1000" dirty="0">
                <a:solidFill>
                  <a:prstClr val="black"/>
                </a:solidFill>
                <a:latin typeface="Arial" panose="020B0604020202020204" pitchFamily="34" charset="0"/>
                <a:cs typeface="Arial" panose="020B0604020202020204" pitchFamily="34" charset="0"/>
                <a:hlinkClick r:id="rId4"/>
              </a:rPr>
              <a:t>www.aidsdatahub.org</a:t>
            </a:r>
            <a:r>
              <a:rPr lang="en-US" sz="1000" dirty="0">
                <a:solidFill>
                  <a:prstClr val="black"/>
                </a:solidFill>
                <a:latin typeface="Arial" panose="020B0604020202020204" pitchFamily="34" charset="0"/>
                <a:cs typeface="Arial" panose="020B0604020202020204" pitchFamily="34" charset="0"/>
              </a:rPr>
              <a:t> based on </a:t>
            </a:r>
            <a:r>
              <a:rPr lang="en-US" sz="1000" dirty="0">
                <a:solidFill>
                  <a:prstClr val="black"/>
                </a:solidFill>
                <a:latin typeface="Arial" panose="020B0604020202020204" pitchFamily="34" charset="0"/>
                <a:cs typeface="Arial" panose="020B0604020202020204" pitchFamily="34" charset="0"/>
                <a:hlinkClick r:id="rId5"/>
              </a:rPr>
              <a:t>http://www.who.int/gho/database/en/</a:t>
            </a:r>
            <a:r>
              <a:rPr lang="en-US" sz="1000" dirty="0">
                <a:solidFill>
                  <a:prstClr val="black"/>
                </a:solidFill>
                <a:latin typeface="Arial" panose="020B0604020202020204" pitchFamily="34" charset="0"/>
                <a:cs typeface="Arial" panose="020B0604020202020204" pitchFamily="34" charset="0"/>
              </a:rPr>
              <a:t> </a:t>
            </a:r>
            <a:endParaRPr lang="en-GB" sz="1000" dirty="0">
              <a:solidFill>
                <a:prstClr val="black"/>
              </a:solidFill>
              <a:latin typeface="Arial" panose="020B0604020202020204" pitchFamily="34" charset="0"/>
              <a:cs typeface="Arial" panose="020B0604020202020204" pitchFamily="34" charset="0"/>
            </a:endParaRPr>
          </a:p>
        </p:txBody>
      </p:sp>
      <p:sp>
        <p:nvSpPr>
          <p:cNvPr id="6" name="TextBox 2"/>
          <p:cNvSpPr txBox="1"/>
          <p:nvPr/>
        </p:nvSpPr>
        <p:spPr>
          <a:xfrm>
            <a:off x="1777386" y="2257141"/>
            <a:ext cx="8541860" cy="370896"/>
          </a:xfrm>
          <a:prstGeom prst="rect">
            <a:avLst/>
          </a:prstGeom>
          <a:noFill/>
          <a:ln>
            <a:noFill/>
          </a:ln>
          <a:effectLst/>
        </p:spPr>
        <p:txBody>
          <a:bodyPr wrap="square" lIns="108297" tIns="54144" rIns="108297" bIns="54144"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1086416">
              <a:defRPr sz="1200" b="1" i="0" u="none" strike="noStrike" kern="1200" baseline="0">
                <a:solidFill>
                  <a:sysClr val="windowText" lastClr="000000"/>
                </a:solidFill>
                <a:latin typeface="Arial" pitchFamily="34" charset="0"/>
                <a:ea typeface="+mn-ea"/>
                <a:cs typeface="Arial" pitchFamily="34" charset="0"/>
              </a:defRPr>
            </a:pPr>
            <a:r>
              <a:rPr lang="en-GB" sz="1700" b="1" dirty="0">
                <a:solidFill>
                  <a:sysClr val="windowText" lastClr="000000"/>
                </a:solidFill>
                <a:latin typeface="Arial" pitchFamily="34" charset="0"/>
                <a:cs typeface="Arial" pitchFamily="34" charset="0"/>
              </a:rPr>
              <a:t>Out-of-pocket payment as % of total health expenditure</a:t>
            </a:r>
          </a:p>
        </p:txBody>
      </p:sp>
    </p:spTree>
    <p:extLst>
      <p:ext uri="{BB962C8B-B14F-4D97-AF65-F5344CB8AC3E}">
        <p14:creationId xmlns:p14="http://schemas.microsoft.com/office/powerpoint/2010/main" val="547319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 PMTCT</a:t>
            </a:r>
          </a:p>
        </p:txBody>
      </p:sp>
    </p:spTree>
    <p:extLst>
      <p:ext uri="{BB962C8B-B14F-4D97-AF65-F5344CB8AC3E}">
        <p14:creationId xmlns:p14="http://schemas.microsoft.com/office/powerpoint/2010/main" val="575233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TextBox 34"/>
          <p:cNvSpPr txBox="1"/>
          <p:nvPr/>
        </p:nvSpPr>
        <p:spPr>
          <a:xfrm>
            <a:off x="407303" y="1305533"/>
            <a:ext cx="11373931" cy="1104743"/>
          </a:xfrm>
          <a:prstGeom prst="rect">
            <a:avLst/>
          </a:prstGeom>
        </p:spPr>
        <p:txBody>
          <a:bodyPr anchor="ctr"/>
          <a:lstStyle>
            <a:defPPr>
              <a:defRPr lang="en-US"/>
            </a:defPPr>
            <a:lvl1pPr algn="ctr">
              <a:spcBef>
                <a:spcPct val="0"/>
              </a:spcBef>
              <a:defRPr sz="3000" b="1">
                <a:solidFill>
                  <a:srgbClr val="00B0F0"/>
                </a:solidFill>
                <a:latin typeface="Arial" pitchFamily="34" charset="0"/>
                <a:cs typeface="Arial" pitchFamily="34" charset="0"/>
              </a:defRPr>
            </a:lvl1pPr>
          </a:lstStyle>
          <a:p>
            <a:pPr defTabSz="914126">
              <a:defRPr/>
            </a:pPr>
            <a:r>
              <a:rPr lang="en-US" sz="2400" dirty="0">
                <a:solidFill>
                  <a:srgbClr val="C00000"/>
                </a:solidFill>
              </a:rPr>
              <a:t>Though </a:t>
            </a:r>
            <a:r>
              <a:rPr lang="en-US" sz="2400" u="sng" dirty="0">
                <a:solidFill>
                  <a:srgbClr val="C00000"/>
                </a:solidFill>
              </a:rPr>
              <a:t>new HIV infections </a:t>
            </a:r>
            <a:r>
              <a:rPr lang="en-US" sz="2400" dirty="0">
                <a:solidFill>
                  <a:srgbClr val="C00000"/>
                </a:solidFill>
              </a:rPr>
              <a:t>among </a:t>
            </a:r>
            <a:r>
              <a:rPr lang="en-US" sz="2400" u="sng" dirty="0">
                <a:solidFill>
                  <a:srgbClr val="C00000"/>
                </a:solidFill>
              </a:rPr>
              <a:t>children</a:t>
            </a:r>
            <a:r>
              <a:rPr lang="en-US" sz="2400" dirty="0">
                <a:solidFill>
                  <a:srgbClr val="C00000"/>
                </a:solidFill>
              </a:rPr>
              <a:t> in Asia and the Pacific declined by 32%, the region still missed the 2020 Fast-Track target by 11 000</a:t>
            </a:r>
          </a:p>
        </p:txBody>
      </p:sp>
      <p:sp>
        <p:nvSpPr>
          <p:cNvPr id="9" name="Rectangle 8">
            <a:extLst>
              <a:ext uri="{FF2B5EF4-FFF2-40B4-BE49-F238E27FC236}">
                <a16:creationId xmlns:a16="http://schemas.microsoft.com/office/drawing/2014/main" id="{DA31D58D-3F3B-4632-A0BC-9C6E1A054E02}"/>
              </a:ext>
            </a:extLst>
          </p:cNvPr>
          <p:cNvSpPr/>
          <p:nvPr/>
        </p:nvSpPr>
        <p:spPr>
          <a:xfrm>
            <a:off x="6235569" y="6548680"/>
            <a:ext cx="3576930" cy="253824"/>
          </a:xfrm>
          <a:prstGeom prst="rect">
            <a:avLst/>
          </a:prstGeom>
        </p:spPr>
        <p:txBody>
          <a:bodyPr wrap="none">
            <a:spAutoFit/>
          </a:bodyPr>
          <a:lstStyle/>
          <a:p>
            <a:pPr defTabSz="914126">
              <a:defRPr/>
            </a:pPr>
            <a:r>
              <a:rPr lang="en-US" sz="1050" dirty="0">
                <a:solidFill>
                  <a:prstClr val="black"/>
                </a:solidFill>
                <a:latin typeface="Arial Nova" panose="020B0504020202020204" pitchFamily="34" charset="0"/>
              </a:rPr>
              <a:t>*90% reduction of new HIV infections from 2010 baseline</a:t>
            </a:r>
          </a:p>
        </p:txBody>
      </p:sp>
      <p:sp>
        <p:nvSpPr>
          <p:cNvPr id="33" name="TextBox 32">
            <a:extLst>
              <a:ext uri="{FF2B5EF4-FFF2-40B4-BE49-F238E27FC236}">
                <a16:creationId xmlns:a16="http://schemas.microsoft.com/office/drawing/2014/main" id="{3D88F931-B5F1-4494-9ACE-9CAC38391B0F}"/>
              </a:ext>
            </a:extLst>
          </p:cNvPr>
          <p:cNvSpPr txBox="1"/>
          <p:nvPr/>
        </p:nvSpPr>
        <p:spPr>
          <a:xfrm>
            <a:off x="1634304" y="2409643"/>
            <a:ext cx="8768689" cy="399965"/>
          </a:xfrm>
          <a:prstGeom prst="rect">
            <a:avLst/>
          </a:prstGeom>
          <a:noFill/>
        </p:spPr>
        <p:txBody>
          <a:bodyPr wrap="square" rtlCol="0" anchor="ctr">
            <a:spAutoFit/>
          </a:bodyPr>
          <a:lstStyle/>
          <a:p>
            <a:pPr algn="ctr" defTabSz="914126">
              <a:defRPr/>
            </a:pPr>
            <a:r>
              <a:rPr lang="en-US" sz="2000" b="1" dirty="0">
                <a:solidFill>
                  <a:prstClr val="black"/>
                </a:solidFill>
                <a:latin typeface="Arial" pitchFamily="34" charset="0"/>
                <a:cs typeface="Arial" pitchFamily="34" charset="0"/>
              </a:rPr>
              <a:t>New HIV infections among children in Asia and the Pacific, 2000-2020  </a:t>
            </a:r>
          </a:p>
        </p:txBody>
      </p:sp>
      <p:sp>
        <p:nvSpPr>
          <p:cNvPr id="38" name="TextBox 37">
            <a:extLst>
              <a:ext uri="{FF2B5EF4-FFF2-40B4-BE49-F238E27FC236}">
                <a16:creationId xmlns:a16="http://schemas.microsoft.com/office/drawing/2014/main" id="{E3D62D67-51B4-4181-99B2-AE468D2439A4}"/>
              </a:ext>
            </a:extLst>
          </p:cNvPr>
          <p:cNvSpPr txBox="1"/>
          <p:nvPr/>
        </p:nvSpPr>
        <p:spPr>
          <a:xfrm>
            <a:off x="282022" y="6571755"/>
            <a:ext cx="8488871" cy="230749"/>
          </a:xfrm>
          <a:prstGeom prst="rect">
            <a:avLst/>
          </a:prstGeom>
          <a:noFill/>
        </p:spPr>
        <p:txBody>
          <a:bodyPr wrap="square" rtlCol="0">
            <a:spAutoFit/>
          </a:bodyPr>
          <a:lstStyle/>
          <a:p>
            <a:pPr defTabSz="914126">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4"/>
              </a:rPr>
              <a:t>www.aidsdatahub.org</a:t>
            </a:r>
            <a:r>
              <a:rPr lang="en-US" sz="900" dirty="0">
                <a:solidFill>
                  <a:prstClr val="black"/>
                </a:solidFill>
                <a:latin typeface="Arial" pitchFamily="34" charset="0"/>
                <a:cs typeface="Arial" pitchFamily="34" charset="0"/>
              </a:rPr>
              <a:t> based on UNAIDS 2021 HIV Estimates</a:t>
            </a:r>
            <a:endParaRPr lang="en-GB" sz="900" dirty="0">
              <a:solidFill>
                <a:prstClr val="black"/>
              </a:solidFill>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152DCF2E-C820-4CD0-90C4-A3DF9B79322F}"/>
              </a:ext>
            </a:extLst>
          </p:cNvPr>
          <p:cNvGraphicFramePr>
            <a:graphicFrameLocks/>
          </p:cNvGraphicFramePr>
          <p:nvPr/>
        </p:nvGraphicFramePr>
        <p:xfrm>
          <a:off x="1054908" y="2612160"/>
          <a:ext cx="10082185" cy="41224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5029472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p:cNvSpPr>
          <p:nvPr/>
        </p:nvSpPr>
        <p:spPr>
          <a:xfrm>
            <a:off x="145795" y="2438418"/>
            <a:ext cx="11942741" cy="693986"/>
          </a:xfrm>
          <a:prstGeom prst="rect">
            <a:avLst/>
          </a:prstGeom>
          <a:noFill/>
        </p:spPr>
        <p:txBody>
          <a:bodyPr wrap="square" lIns="108297" tIns="54144" rIns="108297" bIns="54144" rtlCol="0">
            <a:spAutoFit/>
          </a:bodyPr>
          <a:lstStyle/>
          <a:p>
            <a:pPr algn="ctr" defTabSz="1086416">
              <a:defRPr/>
            </a:pPr>
            <a:r>
              <a:rPr lang="en-US" sz="1900" b="1" dirty="0">
                <a:solidFill>
                  <a:srgbClr val="000000"/>
                </a:solidFill>
                <a:latin typeface="Arial"/>
                <a:cs typeface="Arial" pitchFamily="34" charset="0"/>
              </a:rPr>
              <a:t>Prevention of mother-to-child transmission (PMTCT) coverage, </a:t>
            </a:r>
          </a:p>
          <a:p>
            <a:pPr algn="ctr" defTabSz="1086416">
              <a:defRPr/>
            </a:pPr>
            <a:r>
              <a:rPr lang="en-US" sz="1900" b="1" dirty="0">
                <a:solidFill>
                  <a:srgbClr val="000000"/>
                </a:solidFill>
                <a:latin typeface="Arial"/>
                <a:cs typeface="Arial" pitchFamily="34" charset="0"/>
              </a:rPr>
              <a:t>Global and Asia and the Pacific, 2010-2020</a:t>
            </a:r>
            <a:endParaRPr lang="en-GB" sz="1900" b="1" dirty="0">
              <a:solidFill>
                <a:srgbClr val="000000"/>
              </a:solidFill>
              <a:latin typeface="Arial"/>
              <a:cs typeface="Arial" pitchFamily="34" charset="0"/>
            </a:endParaRPr>
          </a:p>
        </p:txBody>
      </p:sp>
      <p:sp>
        <p:nvSpPr>
          <p:cNvPr id="5" name="Title 1"/>
          <p:cNvSpPr>
            <a:spLocks noGrp="1"/>
          </p:cNvSpPr>
          <p:nvPr>
            <p:ph type="title"/>
          </p:nvPr>
        </p:nvSpPr>
        <p:spPr>
          <a:xfrm>
            <a:off x="335360" y="1484784"/>
            <a:ext cx="11679775" cy="504000"/>
          </a:xfrm>
          <a:prstGeom prst="rect">
            <a:avLst/>
          </a:prstGeom>
        </p:spPr>
        <p:txBody>
          <a:bodyPr>
            <a:noAutofit/>
          </a:bodyPr>
          <a:lstStyle/>
          <a:p>
            <a:pPr eaLnBrk="1" hangingPunct="1"/>
            <a:r>
              <a:rPr lang="en-US" sz="2400" dirty="0"/>
              <a:t>Efforts are needed to eliminate new HIV infections among children (0-14 years) in Asia and the Pacific </a:t>
            </a:r>
            <a:endParaRPr lang="en-GB" sz="2400" dirty="0"/>
          </a:p>
        </p:txBody>
      </p:sp>
      <p:graphicFrame>
        <p:nvGraphicFramePr>
          <p:cNvPr id="6" name="Chart 5"/>
          <p:cNvGraphicFramePr>
            <a:graphicFrameLocks/>
          </p:cNvGraphicFramePr>
          <p:nvPr/>
        </p:nvGraphicFramePr>
        <p:xfrm>
          <a:off x="481407" y="3030130"/>
          <a:ext cx="11229187" cy="30992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81CCD45-7D44-44CC-8491-9A619576AC8B}"/>
              </a:ext>
            </a:extLst>
          </p:cNvPr>
          <p:cNvSpPr txBox="1"/>
          <p:nvPr/>
        </p:nvSpPr>
        <p:spPr>
          <a:xfrm>
            <a:off x="282022" y="6571755"/>
            <a:ext cx="8488871" cy="230749"/>
          </a:xfrm>
          <a:prstGeom prst="rect">
            <a:avLst/>
          </a:prstGeom>
          <a:noFill/>
        </p:spPr>
        <p:txBody>
          <a:bodyPr wrap="square" rtlCol="0">
            <a:spAutoFit/>
          </a:bodyPr>
          <a:lstStyle/>
          <a:p>
            <a:pPr defTabSz="914126">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2021 HIV Estimates</a:t>
            </a:r>
            <a:endParaRPr lang="en-GB" sz="9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78293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41771" y="1269147"/>
            <a:ext cx="11805042" cy="504000"/>
          </a:xfrm>
        </p:spPr>
        <p:txBody>
          <a:bodyPr/>
          <a:lstStyle/>
          <a:p>
            <a:r>
              <a:rPr lang="en-GB" sz="2400" dirty="0"/>
              <a:t>Towards ending AIDS in children starts with mothers: time to improve linkages and prevent leakages </a:t>
            </a:r>
          </a:p>
        </p:txBody>
      </p:sp>
      <p:sp>
        <p:nvSpPr>
          <p:cNvPr id="8" name="Rectangle 7">
            <a:extLst>
              <a:ext uri="{FF2B5EF4-FFF2-40B4-BE49-F238E27FC236}">
                <a16:creationId xmlns:a16="http://schemas.microsoft.com/office/drawing/2014/main" id="{E030BAF8-A76D-4C07-AD60-522FC475870E}"/>
              </a:ext>
            </a:extLst>
          </p:cNvPr>
          <p:cNvSpPr/>
          <p:nvPr/>
        </p:nvSpPr>
        <p:spPr>
          <a:xfrm>
            <a:off x="1020611" y="2277139"/>
            <a:ext cx="10150778" cy="350784"/>
          </a:xfrm>
          <a:prstGeom prst="rect">
            <a:avLst/>
          </a:prstGeom>
        </p:spPr>
        <p:txBody>
          <a:bodyPr wrap="square">
            <a:spAutoFit/>
          </a:bodyPr>
          <a:lstStyle/>
          <a:p>
            <a:pPr algn="ctr" defTabSz="914126"/>
            <a:r>
              <a:rPr lang="en-US" sz="1680" b="1" dirty="0">
                <a:solidFill>
                  <a:prstClr val="black">
                    <a:lumMod val="65000"/>
                    <a:lumOff val="35000"/>
                  </a:prstClr>
                </a:solidFill>
                <a:latin typeface="Arial" panose="020B0604020202020204" pitchFamily="34" charset="0"/>
                <a:cs typeface="Arial" panose="020B0604020202020204" pitchFamily="34" charset="0"/>
              </a:rPr>
              <a:t>Service cascade of prevention of mother-to-child </a:t>
            </a:r>
            <a:r>
              <a:rPr lang="en-US" sz="1600" b="1" dirty="0">
                <a:solidFill>
                  <a:prstClr val="black">
                    <a:lumMod val="65000"/>
                    <a:lumOff val="35000"/>
                  </a:prstClr>
                </a:solidFill>
                <a:latin typeface="Arial" panose="020B0604020202020204" pitchFamily="34" charset="0"/>
                <a:cs typeface="Arial" panose="020B0604020202020204" pitchFamily="34" charset="0"/>
              </a:rPr>
              <a:t>transmission</a:t>
            </a:r>
            <a:r>
              <a:rPr lang="en-US" sz="1680" b="1" dirty="0">
                <a:solidFill>
                  <a:prstClr val="black">
                    <a:lumMod val="65000"/>
                    <a:lumOff val="35000"/>
                  </a:prstClr>
                </a:solidFill>
                <a:latin typeface="Arial" panose="020B0604020202020204" pitchFamily="34" charset="0"/>
                <a:cs typeface="Arial" panose="020B0604020202020204" pitchFamily="34" charset="0"/>
              </a:rPr>
              <a:t> of HIV in Asia and the Pacific, 2020</a:t>
            </a:r>
          </a:p>
        </p:txBody>
      </p:sp>
      <p:graphicFrame>
        <p:nvGraphicFramePr>
          <p:cNvPr id="10" name="Chart 9">
            <a:extLst>
              <a:ext uri="{FF2B5EF4-FFF2-40B4-BE49-F238E27FC236}">
                <a16:creationId xmlns:a16="http://schemas.microsoft.com/office/drawing/2014/main" id="{00000000-0008-0000-0100-00000A000000}"/>
              </a:ext>
            </a:extLst>
          </p:cNvPr>
          <p:cNvGraphicFramePr>
            <a:graphicFrameLocks/>
          </p:cNvGraphicFramePr>
          <p:nvPr/>
        </p:nvGraphicFramePr>
        <p:xfrm>
          <a:off x="1902505" y="2781078"/>
          <a:ext cx="8386991" cy="36715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A44F707D-9638-4BEB-BB4C-1F0630D3231D}"/>
              </a:ext>
            </a:extLst>
          </p:cNvPr>
          <p:cNvSpPr txBox="1"/>
          <p:nvPr/>
        </p:nvSpPr>
        <p:spPr>
          <a:xfrm>
            <a:off x="282022" y="6571755"/>
            <a:ext cx="8488871" cy="230749"/>
          </a:xfrm>
          <a:prstGeom prst="rect">
            <a:avLst/>
          </a:prstGeom>
          <a:noFill/>
        </p:spPr>
        <p:txBody>
          <a:bodyPr wrap="square" rtlCol="0">
            <a:spAutoFit/>
          </a:bodyPr>
          <a:lstStyle/>
          <a:p>
            <a:pPr defTabSz="914126">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4"/>
              </a:rPr>
              <a:t>www.aidsdatahub.org</a:t>
            </a:r>
            <a:r>
              <a:rPr lang="en-US" sz="900" dirty="0">
                <a:solidFill>
                  <a:prstClr val="black"/>
                </a:solidFill>
                <a:latin typeface="Arial" pitchFamily="34" charset="0"/>
                <a:cs typeface="Arial" pitchFamily="34" charset="0"/>
              </a:rPr>
              <a:t> based on UNAIDS 2021 HIV Estimates</a:t>
            </a:r>
            <a:endParaRPr lang="en-GB" sz="9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8635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7506" y="1824226"/>
            <a:ext cx="9117715" cy="632446"/>
          </a:xfrm>
          <a:prstGeom prst="rect">
            <a:avLst/>
          </a:prstGeom>
          <a:noFill/>
        </p:spPr>
        <p:txBody>
          <a:bodyPr wrap="square" lIns="108297" tIns="54144" rIns="108297" bIns="54144" rtlCol="0" anchor="ctr">
            <a:spAutoFit/>
          </a:bodyPr>
          <a:lstStyle/>
          <a:p>
            <a:pPr marL="0" marR="0" lvl="0" indent="0" algn="ctr" defTabSz="1086416"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Pregnant women living with HIV who received ARVs to reduce the risk of mother-to-child transmission of HIV, 2020</a:t>
            </a:r>
            <a:endParaRPr kumimoji="0" lang="en-GB"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433435" y="6165319"/>
            <a:ext cx="2323863" cy="370896"/>
          </a:xfrm>
          <a:prstGeom prst="rect">
            <a:avLst/>
          </a:prstGeom>
          <a:noFill/>
        </p:spPr>
        <p:txBody>
          <a:bodyPr wrap="none" lIns="108297" tIns="54144" rIns="108297" bIns="54144" rtlCol="0">
            <a:spAutoFit/>
          </a:bodyPr>
          <a:lstStyle/>
          <a:p>
            <a:pPr marL="0" marR="0" lvl="0" indent="0" algn="l" defTabSz="1086416"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PMTCT coverage (%)</a:t>
            </a:r>
            <a:endParaRPr kumimoji="0" lang="en-GB"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Title 3"/>
          <p:cNvSpPr>
            <a:spLocks noGrp="1"/>
          </p:cNvSpPr>
          <p:nvPr>
            <p:ph type="title"/>
          </p:nvPr>
        </p:nvSpPr>
        <p:spPr>
          <a:xfrm>
            <a:off x="228597" y="1279393"/>
            <a:ext cx="11961199" cy="504000"/>
          </a:xfrm>
        </p:spPr>
        <p:txBody>
          <a:bodyPr/>
          <a:lstStyle/>
          <a:p>
            <a:r>
              <a:rPr lang="en-US" sz="2400" dirty="0"/>
              <a:t>Regional overview: Prevention of mother-to-child transmission </a:t>
            </a:r>
          </a:p>
        </p:txBody>
      </p:sp>
      <p:sp>
        <p:nvSpPr>
          <p:cNvPr id="7" name="TextBox 6">
            <a:extLst>
              <a:ext uri="{FF2B5EF4-FFF2-40B4-BE49-F238E27FC236}">
                <a16:creationId xmlns:a16="http://schemas.microsoft.com/office/drawing/2014/main" id="{543F3244-83E1-4A20-B3FA-577DF72FC1B3}"/>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8" name="Chart 7">
            <a:extLst>
              <a:ext uri="{FF2B5EF4-FFF2-40B4-BE49-F238E27FC236}">
                <a16:creationId xmlns:a16="http://schemas.microsoft.com/office/drawing/2014/main" id="{563839BD-8A27-4C31-BDBB-446A0723AF1A}"/>
              </a:ext>
            </a:extLst>
          </p:cNvPr>
          <p:cNvGraphicFramePr>
            <a:graphicFrameLocks/>
          </p:cNvGraphicFramePr>
          <p:nvPr/>
        </p:nvGraphicFramePr>
        <p:xfrm>
          <a:off x="456424" y="1869689"/>
          <a:ext cx="11735576" cy="46556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3271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5807968" y="1515576"/>
            <a:ext cx="0" cy="4937760"/>
          </a:xfrm>
          <a:prstGeom prst="line">
            <a:avLst/>
          </a:prstGeom>
          <a:ln w="22225" cmpd="sng">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80204" y="1465027"/>
            <a:ext cx="3744416" cy="590930"/>
          </a:xfrm>
          <a:prstGeom prst="rect">
            <a:avLst/>
          </a:prstGeom>
        </p:spPr>
        <p:txBody>
          <a:bodyPr>
            <a:noAutofit/>
          </a:bodyPr>
          <a:lstStyle>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algn="ctr">
              <a:defRPr/>
            </a:pPr>
            <a:r>
              <a:rPr lang="en-US" sz="2000" dirty="0">
                <a:latin typeface="Arial"/>
              </a:rPr>
              <a:t>Regional PMTCT gap, 2020 </a:t>
            </a:r>
            <a:endParaRPr lang="en-GB" sz="2000" dirty="0">
              <a:latin typeface="Arial"/>
            </a:endParaRPr>
          </a:p>
        </p:txBody>
      </p:sp>
      <p:sp>
        <p:nvSpPr>
          <p:cNvPr id="81" name="TextBox 80"/>
          <p:cNvSpPr txBox="1"/>
          <p:nvPr/>
        </p:nvSpPr>
        <p:spPr>
          <a:xfrm>
            <a:off x="5457199" y="1465027"/>
            <a:ext cx="6480717" cy="480167"/>
          </a:xfrm>
          <a:prstGeom prst="rect">
            <a:avLst/>
          </a:prstGeom>
        </p:spPr>
        <p:txBody>
          <a:bodyPr>
            <a:noAutofit/>
          </a:bodyPr>
          <a:lstStyle>
            <a:defPPr>
              <a:defRPr lang="en-US"/>
            </a:defPPr>
            <a:lvl1pPr eaLnBrk="0" fontAlgn="base" hangingPunct="0">
              <a:spcBef>
                <a:spcPct val="0"/>
              </a:spcBef>
              <a:spcAft>
                <a:spcPct val="0"/>
              </a:spcAft>
              <a:defRPr sz="2400" b="1">
                <a:solidFill>
                  <a:srgbClr val="C00000"/>
                </a:solidFill>
                <a:latin typeface="+mj-lt"/>
                <a:ea typeface="+mj-ea"/>
                <a:cs typeface="+mj-cs"/>
              </a:defRPr>
            </a:lvl1pPr>
            <a:lvl2pPr algn="ctr" eaLnBrk="0" fontAlgn="base" hangingPunct="0">
              <a:spcBef>
                <a:spcPct val="0"/>
              </a:spcBef>
              <a:spcAft>
                <a:spcPct val="0"/>
              </a:spcAft>
              <a:defRPr sz="4400">
                <a:latin typeface="Arial" charset="0"/>
                <a:cs typeface="Cordia New" pitchFamily="34" charset="-34"/>
              </a:defRPr>
            </a:lvl2pPr>
            <a:lvl3pPr algn="ctr" eaLnBrk="0" fontAlgn="base" hangingPunct="0">
              <a:spcBef>
                <a:spcPct val="0"/>
              </a:spcBef>
              <a:spcAft>
                <a:spcPct val="0"/>
              </a:spcAft>
              <a:defRPr sz="4400">
                <a:latin typeface="Arial" charset="0"/>
                <a:cs typeface="Cordia New" pitchFamily="34" charset="-34"/>
              </a:defRPr>
            </a:lvl3pPr>
            <a:lvl4pPr algn="ctr" eaLnBrk="0" fontAlgn="base" hangingPunct="0">
              <a:spcBef>
                <a:spcPct val="0"/>
              </a:spcBef>
              <a:spcAft>
                <a:spcPct val="0"/>
              </a:spcAft>
              <a:defRPr sz="4400">
                <a:latin typeface="Arial" charset="0"/>
                <a:cs typeface="Cordia New" pitchFamily="34" charset="-34"/>
              </a:defRPr>
            </a:lvl4pPr>
            <a:lvl5pPr algn="ctr" eaLnBrk="0" fontAlgn="base" hangingPunct="0">
              <a:spcBef>
                <a:spcPct val="0"/>
              </a:spcBef>
              <a:spcAft>
                <a:spcPct val="0"/>
              </a:spcAft>
              <a:defRPr sz="4400">
                <a:latin typeface="Arial" charset="0"/>
                <a:cs typeface="Cordia New" pitchFamily="34" charset="-34"/>
              </a:defRPr>
            </a:lvl5pPr>
            <a:lvl6pPr marL="457200" algn="ctr" fontAlgn="base">
              <a:spcBef>
                <a:spcPct val="0"/>
              </a:spcBef>
              <a:spcAft>
                <a:spcPct val="0"/>
              </a:spcAft>
              <a:defRPr sz="4400">
                <a:latin typeface="Arial" charset="0"/>
                <a:cs typeface="Cordia New" pitchFamily="34" charset="-34"/>
              </a:defRPr>
            </a:lvl6pPr>
            <a:lvl7pPr marL="914400" algn="ctr" fontAlgn="base">
              <a:spcBef>
                <a:spcPct val="0"/>
              </a:spcBef>
              <a:spcAft>
                <a:spcPct val="0"/>
              </a:spcAft>
              <a:defRPr sz="4400">
                <a:latin typeface="Arial" charset="0"/>
                <a:cs typeface="Cordia New" pitchFamily="34" charset="-34"/>
              </a:defRPr>
            </a:lvl7pPr>
            <a:lvl8pPr marL="1371600" algn="ctr" fontAlgn="base">
              <a:spcBef>
                <a:spcPct val="0"/>
              </a:spcBef>
              <a:spcAft>
                <a:spcPct val="0"/>
              </a:spcAft>
              <a:defRPr sz="4400">
                <a:latin typeface="Arial" charset="0"/>
                <a:cs typeface="Cordia New" pitchFamily="34" charset="-34"/>
              </a:defRPr>
            </a:lvl8pPr>
            <a:lvl9pPr marL="1828800" algn="ctr" fontAlgn="base">
              <a:spcBef>
                <a:spcPct val="0"/>
              </a:spcBef>
              <a:spcAft>
                <a:spcPct val="0"/>
              </a:spcAft>
              <a:defRPr sz="4400">
                <a:latin typeface="Arial" charset="0"/>
                <a:cs typeface="Cordia New" pitchFamily="34" charset="-34"/>
              </a:defRPr>
            </a:lvl9pPr>
          </a:lstStyle>
          <a:p>
            <a:pPr algn="ctr">
              <a:defRPr/>
            </a:pPr>
            <a:r>
              <a:rPr lang="en-US" sz="2000" dirty="0">
                <a:latin typeface="Arial"/>
              </a:rPr>
              <a:t>Regional child new HIV infections gap, 2020 </a:t>
            </a:r>
            <a:endParaRPr lang="en-GB" sz="2000" dirty="0">
              <a:latin typeface="Arial"/>
            </a:endParaRPr>
          </a:p>
        </p:txBody>
      </p:sp>
      <p:sp>
        <p:nvSpPr>
          <p:cNvPr id="86" name="TextBox 85"/>
          <p:cNvSpPr txBox="1"/>
          <p:nvPr/>
        </p:nvSpPr>
        <p:spPr>
          <a:xfrm>
            <a:off x="3632448" y="6545477"/>
            <a:ext cx="4459381" cy="338554"/>
          </a:xfrm>
          <a:prstGeom prst="rect">
            <a:avLst/>
          </a:prstGeom>
          <a:noFill/>
        </p:spPr>
        <p:txBody>
          <a:bodyPr wrap="square" rtlCol="0">
            <a:spAutoFit/>
          </a:bodyPr>
          <a:lstStyle/>
          <a:p>
            <a:pPr algn="ctr">
              <a:defRPr/>
            </a:pPr>
            <a:r>
              <a:rPr lang="en-US" sz="800" dirty="0">
                <a:solidFill>
                  <a:prstClr val="black"/>
                </a:solidFill>
                <a:latin typeface="Arial" panose="020B0604020202020204" pitchFamily="34" charset="0"/>
                <a:cs typeface="Arial" panose="020B0604020202020204" pitchFamily="34" charset="0"/>
              </a:rPr>
              <a:t>Prepared by </a:t>
            </a:r>
            <a:r>
              <a:rPr lang="en-US" sz="800" dirty="0">
                <a:solidFill>
                  <a:prstClr val="black"/>
                </a:solidFill>
                <a:latin typeface="Arial" panose="020B0604020202020204" pitchFamily="34" charset="0"/>
                <a:cs typeface="Arial" panose="020B0604020202020204" pitchFamily="34" charset="0"/>
                <a:hlinkClick r:id="rId3"/>
              </a:rPr>
              <a:t>www.aidsdatahub.org</a:t>
            </a:r>
            <a:r>
              <a:rPr lang="en-US" sz="800" dirty="0">
                <a:solidFill>
                  <a:prstClr val="black"/>
                </a:solidFill>
                <a:latin typeface="Arial" panose="020B0604020202020204" pitchFamily="34" charset="0"/>
                <a:cs typeface="Arial" panose="020B0604020202020204" pitchFamily="34" charset="0"/>
              </a:rPr>
              <a:t> based on UNAIDS 2021 estimates and </a:t>
            </a:r>
          </a:p>
          <a:p>
            <a:pPr algn="ctr">
              <a:defRPr/>
            </a:pPr>
            <a:r>
              <a:rPr lang="en-US" sz="800" dirty="0">
                <a:solidFill>
                  <a:prstClr val="black"/>
                </a:solidFill>
                <a:latin typeface="Arial" panose="020B0604020202020204" pitchFamily="34" charset="0"/>
                <a:cs typeface="Arial" panose="020B0604020202020204" pitchFamily="34" charset="0"/>
              </a:rPr>
              <a:t>Global AIDS Monitoring (GAM) reporting</a:t>
            </a:r>
            <a:endParaRPr lang="en-GB" sz="800" dirty="0">
              <a:solidFill>
                <a:prstClr val="black"/>
              </a:solidFill>
              <a:latin typeface="Arial" panose="020B0604020202020204" pitchFamily="34" charset="0"/>
              <a:cs typeface="Arial" panose="020B0604020202020204" pitchFamily="34" charset="0"/>
            </a:endParaRPr>
          </a:p>
        </p:txBody>
      </p:sp>
      <p:grpSp>
        <p:nvGrpSpPr>
          <p:cNvPr id="8" name="Group 7"/>
          <p:cNvGrpSpPr/>
          <p:nvPr/>
        </p:nvGrpSpPr>
        <p:grpSpPr>
          <a:xfrm>
            <a:off x="5918482" y="1982732"/>
            <a:ext cx="4836261" cy="1908746"/>
            <a:chOff x="4289755" y="1835716"/>
            <a:chExt cx="4836261" cy="1908746"/>
          </a:xfrm>
        </p:grpSpPr>
        <p:sp>
          <p:nvSpPr>
            <p:cNvPr id="78" name="TextBox 77"/>
            <p:cNvSpPr txBox="1"/>
            <p:nvPr/>
          </p:nvSpPr>
          <p:spPr>
            <a:xfrm>
              <a:off x="4375987" y="3119857"/>
              <a:ext cx="812483" cy="338554"/>
            </a:xfrm>
            <a:prstGeom prst="rect">
              <a:avLst/>
            </a:prstGeom>
            <a:noFill/>
          </p:spPr>
          <p:txBody>
            <a:bodyPr wrap="square" rtlCol="0">
              <a:spAutoFit/>
            </a:bodyPr>
            <a:lstStyle/>
            <a:p>
              <a:pPr>
                <a:defRPr/>
              </a:pPr>
              <a:r>
                <a:rPr lang="en-US" sz="1600" b="1" dirty="0">
                  <a:solidFill>
                    <a:srgbClr val="009999"/>
                  </a:solidFill>
                  <a:latin typeface="Arial" panose="020B0604020202020204" pitchFamily="34" charset="0"/>
                  <a:cs typeface="Arial" panose="020B0604020202020204" pitchFamily="34" charset="0"/>
                </a:rPr>
                <a:t>13,000</a:t>
              </a:r>
              <a:endParaRPr lang="en-GB" sz="1600" b="1" dirty="0">
                <a:solidFill>
                  <a:srgbClr val="009999"/>
                </a:solidFill>
                <a:latin typeface="Arial" panose="020B0604020202020204" pitchFamily="34" charset="0"/>
                <a:cs typeface="Arial" panose="020B0604020202020204" pitchFamily="34" charset="0"/>
              </a:endParaRPr>
            </a:p>
          </p:txBody>
        </p:sp>
        <p:sp>
          <p:nvSpPr>
            <p:cNvPr id="79" name="TextBox 78"/>
            <p:cNvSpPr txBox="1"/>
            <p:nvPr/>
          </p:nvSpPr>
          <p:spPr>
            <a:xfrm>
              <a:off x="8096857" y="3134149"/>
              <a:ext cx="723165" cy="338554"/>
            </a:xfrm>
            <a:prstGeom prst="rect">
              <a:avLst/>
            </a:prstGeom>
            <a:noFill/>
          </p:spPr>
          <p:txBody>
            <a:bodyPr wrap="square" rtlCol="0">
              <a:spAutoFit/>
            </a:bodyPr>
            <a:lstStyle/>
            <a:p>
              <a:pPr>
                <a:defRPr/>
              </a:pPr>
              <a:r>
                <a:rPr lang="en-US" sz="1600" b="1" dirty="0">
                  <a:solidFill>
                    <a:srgbClr val="00A99A"/>
                  </a:solidFill>
                  <a:latin typeface="Arial" panose="020B0604020202020204" pitchFamily="34" charset="0"/>
                  <a:cs typeface="Arial" panose="020B0604020202020204" pitchFamily="34" charset="0"/>
                </a:rPr>
                <a:t>1,900</a:t>
              </a:r>
            </a:p>
          </p:txBody>
        </p:sp>
        <p:grpSp>
          <p:nvGrpSpPr>
            <p:cNvPr id="24" name="Group 23"/>
            <p:cNvGrpSpPr/>
            <p:nvPr/>
          </p:nvGrpSpPr>
          <p:grpSpPr>
            <a:xfrm rot="16200000">
              <a:off x="6443984" y="828852"/>
              <a:ext cx="720080" cy="4032000"/>
              <a:chOff x="5175244" y="1700808"/>
              <a:chExt cx="720080" cy="4032000"/>
            </a:xfrm>
          </p:grpSpPr>
          <p:grpSp>
            <p:nvGrpSpPr>
              <p:cNvPr id="66" name="Group 65"/>
              <p:cNvGrpSpPr/>
              <p:nvPr/>
            </p:nvGrpSpPr>
            <p:grpSpPr>
              <a:xfrm>
                <a:off x="5274548" y="1700808"/>
                <a:ext cx="449580" cy="4032000"/>
                <a:chOff x="0" y="0"/>
                <a:chExt cx="449580" cy="2766060"/>
              </a:xfrm>
            </p:grpSpPr>
            <p:sp>
              <p:nvSpPr>
                <p:cNvPr id="67" name="TextBox 5"/>
                <p:cNvSpPr txBox="1"/>
                <p:nvPr/>
              </p:nvSpPr>
              <p:spPr>
                <a:xfrm>
                  <a:off x="0" y="0"/>
                  <a:ext cx="449580" cy="2766060"/>
                </a:xfrm>
                <a:prstGeom prst="rect">
                  <a:avLst/>
                </a:prstGeom>
                <a:solidFill>
                  <a:schemeClr val="bg1">
                    <a:lumMod val="75000"/>
                  </a:schemeClr>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endParaRPr lang="en-GB" kern="0">
                    <a:solidFill>
                      <a:sysClr val="windowText" lastClr="000000"/>
                    </a:solidFill>
                    <a:latin typeface="Arial"/>
                  </a:endParaRPr>
                </a:p>
              </p:txBody>
            </p:sp>
            <p:sp>
              <p:nvSpPr>
                <p:cNvPr id="76" name="TextBox 6"/>
                <p:cNvSpPr txBox="1"/>
                <p:nvPr/>
              </p:nvSpPr>
              <p:spPr>
                <a:xfrm>
                  <a:off x="0" y="2575560"/>
                  <a:ext cx="441960" cy="190500"/>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endParaRPr lang="en-GB" kern="0">
                    <a:solidFill>
                      <a:sysClr val="windowText" lastClr="000000"/>
                    </a:solidFill>
                    <a:latin typeface="Arial"/>
                  </a:endParaRPr>
                </a:p>
              </p:txBody>
            </p:sp>
          </p:grpSp>
          <p:cxnSp>
            <p:nvCxnSpPr>
              <p:cNvPr id="23" name="Straight Connector 22"/>
              <p:cNvCxnSpPr/>
              <p:nvPr/>
            </p:nvCxnSpPr>
            <p:spPr>
              <a:xfrm>
                <a:off x="5175244" y="5468553"/>
                <a:ext cx="720080" cy="0"/>
              </a:xfrm>
              <a:prstGeom prst="line">
                <a:avLst/>
              </a:prstGeom>
              <a:ln w="22225">
                <a:solidFill>
                  <a:srgbClr val="00A99A"/>
                </a:solidFill>
                <a:prstDash val="sysDot"/>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6339482" y="2695357"/>
              <a:ext cx="812483" cy="338554"/>
            </a:xfrm>
            <a:prstGeom prst="rect">
              <a:avLst/>
            </a:prstGeom>
            <a:noFill/>
          </p:spPr>
          <p:txBody>
            <a:bodyPr wrap="square" rtlCol="0">
              <a:spAutoFit/>
            </a:bodyPr>
            <a:lstStyle/>
            <a:p>
              <a:pPr>
                <a:defRPr/>
              </a:pPr>
              <a:r>
                <a:rPr lang="en-US" sz="1600" b="1" dirty="0">
                  <a:solidFill>
                    <a:prstClr val="black"/>
                  </a:solidFill>
                  <a:latin typeface="Arial" panose="020B0604020202020204" pitchFamily="34" charset="0"/>
                  <a:cs typeface="Arial" panose="020B0604020202020204" pitchFamily="34" charset="0"/>
                </a:rPr>
                <a:t>8,000</a:t>
              </a:r>
            </a:p>
          </p:txBody>
        </p:sp>
        <p:sp>
          <p:nvSpPr>
            <p:cNvPr id="59" name="TextBox 58"/>
            <p:cNvSpPr txBox="1"/>
            <p:nvPr/>
          </p:nvSpPr>
          <p:spPr>
            <a:xfrm>
              <a:off x="8756106" y="3087649"/>
              <a:ext cx="317780" cy="338554"/>
            </a:xfrm>
            <a:prstGeom prst="rect">
              <a:avLst/>
            </a:prstGeom>
            <a:noFill/>
          </p:spPr>
          <p:txBody>
            <a:bodyPr wrap="square" rtlCol="0">
              <a:spAutoFit/>
            </a:bodyPr>
            <a:lstStyle/>
            <a:p>
              <a:pPr>
                <a:defRPr/>
              </a:pPr>
              <a:r>
                <a:rPr lang="en-US" sz="1600" b="1" dirty="0">
                  <a:solidFill>
                    <a:prstClr val="black"/>
                  </a:solidFill>
                  <a:latin typeface="Arial" panose="020B0604020202020204" pitchFamily="34" charset="0"/>
                  <a:cs typeface="Arial" panose="020B0604020202020204" pitchFamily="34" charset="0"/>
                </a:rPr>
                <a:t>0</a:t>
              </a:r>
            </a:p>
          </p:txBody>
        </p:sp>
        <p:grpSp>
          <p:nvGrpSpPr>
            <p:cNvPr id="84" name="Group 83"/>
            <p:cNvGrpSpPr/>
            <p:nvPr/>
          </p:nvGrpSpPr>
          <p:grpSpPr>
            <a:xfrm>
              <a:off x="7998908" y="1846349"/>
              <a:ext cx="1127108" cy="1334151"/>
              <a:chOff x="3229209" y="1188647"/>
              <a:chExt cx="1127108" cy="1334151"/>
            </a:xfrm>
          </p:grpSpPr>
          <p:grpSp>
            <p:nvGrpSpPr>
              <p:cNvPr id="95" name="Group 94"/>
              <p:cNvGrpSpPr/>
              <p:nvPr/>
            </p:nvGrpSpPr>
            <p:grpSpPr>
              <a:xfrm rot="10800000" flipH="1">
                <a:off x="3740527" y="1724195"/>
                <a:ext cx="108000" cy="798603"/>
                <a:chOff x="1161559" y="702888"/>
                <a:chExt cx="108000" cy="798603"/>
              </a:xfrm>
              <a:solidFill>
                <a:schemeClr val="bg1">
                  <a:lumMod val="75000"/>
                </a:schemeClr>
              </a:solidFill>
            </p:grpSpPr>
            <p:cxnSp>
              <p:nvCxnSpPr>
                <p:cNvPr id="97" name="Straight Connector 96"/>
                <p:cNvCxnSpPr/>
                <p:nvPr/>
              </p:nvCxnSpPr>
              <p:spPr>
                <a:xfrm>
                  <a:off x="1207502" y="702888"/>
                  <a:ext cx="0" cy="720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161559" y="1393491"/>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00A99A"/>
                    </a:solidFill>
                    <a:latin typeface="Arial"/>
                  </a:endParaRPr>
                </a:p>
              </p:txBody>
            </p:sp>
          </p:grpSp>
          <p:sp>
            <p:nvSpPr>
              <p:cNvPr id="96" name="TextBox 95"/>
              <p:cNvSpPr txBox="1"/>
              <p:nvPr/>
            </p:nvSpPr>
            <p:spPr>
              <a:xfrm>
                <a:off x="3229209" y="1188647"/>
                <a:ext cx="1127108" cy="523220"/>
              </a:xfrm>
              <a:prstGeom prst="rect">
                <a:avLst/>
              </a:prstGeom>
              <a:noFill/>
            </p:spPr>
            <p:txBody>
              <a:bodyPr wrap="square" rtlCol="0">
                <a:spAutoFit/>
              </a:bodyPr>
              <a:lstStyle>
                <a:defPPr>
                  <a:defRPr lang="en-US"/>
                </a:defPPr>
                <a:lvl1pPr algn="ctr">
                  <a:defRPr sz="1400" b="1">
                    <a:latin typeface="Arial" panose="020B0604020202020204" pitchFamily="34" charset="0"/>
                    <a:cs typeface="Arial" panose="020B0604020202020204" pitchFamily="34" charset="0"/>
                  </a:defRPr>
                </a:lvl1pPr>
              </a:lstStyle>
              <a:p>
                <a:pPr>
                  <a:defRPr/>
                </a:pPr>
                <a:r>
                  <a:rPr lang="en-US" dirty="0">
                    <a:solidFill>
                      <a:srgbClr val="00A99A"/>
                    </a:solidFill>
                  </a:rPr>
                  <a:t>2020</a:t>
                </a:r>
              </a:p>
              <a:p>
                <a:pPr>
                  <a:defRPr/>
                </a:pPr>
                <a:r>
                  <a:rPr lang="en-US" dirty="0">
                    <a:solidFill>
                      <a:srgbClr val="00A99A"/>
                    </a:solidFill>
                  </a:rPr>
                  <a:t>target</a:t>
                </a:r>
                <a:endParaRPr lang="en-GB" dirty="0">
                  <a:solidFill>
                    <a:srgbClr val="00A99A"/>
                  </a:solidFill>
                </a:endParaRPr>
              </a:p>
            </p:txBody>
          </p:sp>
        </p:grpSp>
        <p:grpSp>
          <p:nvGrpSpPr>
            <p:cNvPr id="5" name="Group 4"/>
            <p:cNvGrpSpPr/>
            <p:nvPr/>
          </p:nvGrpSpPr>
          <p:grpSpPr>
            <a:xfrm>
              <a:off x="6156176" y="1843926"/>
              <a:ext cx="1127108" cy="825993"/>
              <a:chOff x="6156176" y="1209417"/>
              <a:chExt cx="1127108" cy="825993"/>
            </a:xfrm>
          </p:grpSpPr>
          <p:grpSp>
            <p:nvGrpSpPr>
              <p:cNvPr id="69" name="Group 68"/>
              <p:cNvGrpSpPr/>
              <p:nvPr/>
            </p:nvGrpSpPr>
            <p:grpSpPr>
              <a:xfrm flipV="1">
                <a:off x="6665730" y="1736159"/>
                <a:ext cx="108000" cy="299251"/>
                <a:chOff x="992523" y="1202240"/>
                <a:chExt cx="108000" cy="299251"/>
              </a:xfrm>
              <a:solidFill>
                <a:schemeClr val="bg1">
                  <a:lumMod val="75000"/>
                </a:schemeClr>
              </a:solidFill>
            </p:grpSpPr>
            <p:cxnSp>
              <p:nvCxnSpPr>
                <p:cNvPr id="70" name="Straight Connector 69"/>
                <p:cNvCxnSpPr/>
                <p:nvPr/>
              </p:nvCxnSpPr>
              <p:spPr>
                <a:xfrm>
                  <a:off x="1048405" y="1202240"/>
                  <a:ext cx="0" cy="216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992523" y="1393491"/>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Arial"/>
                  </a:endParaRPr>
                </a:p>
              </p:txBody>
            </p:sp>
          </p:grpSp>
          <p:sp>
            <p:nvSpPr>
              <p:cNvPr id="102" name="TextBox 101"/>
              <p:cNvSpPr txBox="1"/>
              <p:nvPr/>
            </p:nvSpPr>
            <p:spPr>
              <a:xfrm>
                <a:off x="6156176" y="1209417"/>
                <a:ext cx="1127108" cy="523220"/>
              </a:xfrm>
              <a:prstGeom prst="rect">
                <a:avLst/>
              </a:prstGeom>
              <a:noFill/>
            </p:spPr>
            <p:txBody>
              <a:bodyPr wrap="square" rtlCol="0">
                <a:spAutoFit/>
              </a:bodyPr>
              <a:lstStyle/>
              <a:p>
                <a:pPr algn="ctr">
                  <a:defRPr/>
                </a:pPr>
                <a:r>
                  <a:rPr lang="en-US" sz="2800" b="1" dirty="0">
                    <a:solidFill>
                      <a:prstClr val="black"/>
                    </a:solidFill>
                    <a:latin typeface="Arial" panose="020B0604020202020204" pitchFamily="34" charset="0"/>
                    <a:cs typeface="Arial" panose="020B0604020202020204" pitchFamily="34" charset="0"/>
                  </a:rPr>
                  <a:t>GAP</a:t>
                </a:r>
                <a:endParaRPr lang="en-GB" sz="2800" b="1" dirty="0">
                  <a:solidFill>
                    <a:prstClr val="black"/>
                  </a:solidFill>
                  <a:latin typeface="Arial" panose="020B0604020202020204" pitchFamily="34" charset="0"/>
                  <a:cs typeface="Arial" panose="020B0604020202020204" pitchFamily="34" charset="0"/>
                </a:endParaRPr>
              </a:p>
            </p:txBody>
          </p:sp>
        </p:grpSp>
        <p:grpSp>
          <p:nvGrpSpPr>
            <p:cNvPr id="6" name="Group 5"/>
            <p:cNvGrpSpPr/>
            <p:nvPr/>
          </p:nvGrpSpPr>
          <p:grpSpPr>
            <a:xfrm>
              <a:off x="4289755" y="1835716"/>
              <a:ext cx="1597202" cy="1355416"/>
              <a:chOff x="4289755" y="1201207"/>
              <a:chExt cx="1597202" cy="1355416"/>
            </a:xfrm>
          </p:grpSpPr>
          <p:sp>
            <p:nvSpPr>
              <p:cNvPr id="85" name="TextBox 84"/>
              <p:cNvSpPr txBox="1"/>
              <p:nvPr/>
            </p:nvSpPr>
            <p:spPr>
              <a:xfrm>
                <a:off x="4289755" y="1201207"/>
                <a:ext cx="1597202" cy="523220"/>
              </a:xfrm>
              <a:prstGeom prst="rect">
                <a:avLst/>
              </a:prstGeom>
              <a:noFill/>
            </p:spPr>
            <p:txBody>
              <a:bodyPr wrap="square" rtlCol="0">
                <a:spAutoFit/>
              </a:bodyPr>
              <a:lstStyle/>
              <a:p>
                <a:pPr algn="ctr">
                  <a:defRPr/>
                </a:pPr>
                <a:r>
                  <a:rPr lang="en-US" sz="1400" b="1" dirty="0">
                    <a:solidFill>
                      <a:prstClr val="black"/>
                    </a:solidFill>
                    <a:latin typeface="Arial" panose="020B0604020202020204" pitchFamily="34" charset="0"/>
                    <a:cs typeface="Arial" panose="020B0604020202020204" pitchFamily="34" charset="0"/>
                  </a:rPr>
                  <a:t>Children new infections (2020)</a:t>
                </a:r>
                <a:endParaRPr lang="en-GB" sz="1400" b="1" dirty="0">
                  <a:solidFill>
                    <a:prstClr val="black"/>
                  </a:solidFill>
                  <a:latin typeface="Arial" panose="020B0604020202020204" pitchFamily="34" charset="0"/>
                  <a:cs typeface="Arial" panose="020B0604020202020204" pitchFamily="34" charset="0"/>
                </a:endParaRPr>
              </a:p>
            </p:txBody>
          </p:sp>
          <p:grpSp>
            <p:nvGrpSpPr>
              <p:cNvPr id="103" name="Group 102"/>
              <p:cNvGrpSpPr/>
              <p:nvPr/>
            </p:nvGrpSpPr>
            <p:grpSpPr>
              <a:xfrm rot="10800000" flipH="1">
                <a:off x="4744673" y="1726220"/>
                <a:ext cx="108000" cy="830403"/>
                <a:chOff x="1131887" y="671088"/>
                <a:chExt cx="108000" cy="830403"/>
              </a:xfrm>
              <a:solidFill>
                <a:schemeClr val="bg1">
                  <a:lumMod val="75000"/>
                </a:schemeClr>
              </a:solidFill>
            </p:grpSpPr>
            <p:cxnSp>
              <p:nvCxnSpPr>
                <p:cNvPr id="104" name="Straight Connector 103"/>
                <p:cNvCxnSpPr/>
                <p:nvPr/>
              </p:nvCxnSpPr>
              <p:spPr>
                <a:xfrm>
                  <a:off x="1187769" y="671088"/>
                  <a:ext cx="0" cy="720000"/>
                </a:xfrm>
                <a:prstGeom prst="line">
                  <a:avLst/>
                </a:prstGeom>
                <a:grpFill/>
                <a:ln w="28575">
                  <a:solidFill>
                    <a:srgbClr val="00A99A"/>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131887" y="1393491"/>
                  <a:ext cx="108000" cy="108000"/>
                </a:xfrm>
                <a:prstGeom prst="ellipse">
                  <a:avLst/>
                </a:prstGeom>
                <a:solidFill>
                  <a:srgbClr val="00A99A"/>
                </a:solidFill>
                <a:ln>
                  <a:solidFill>
                    <a:srgbClr val="00A9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Arial"/>
                  </a:endParaRPr>
                </a:p>
              </p:txBody>
            </p:sp>
          </p:grpSp>
        </p:grpSp>
        <p:grpSp>
          <p:nvGrpSpPr>
            <p:cNvPr id="106" name="Group 105"/>
            <p:cNvGrpSpPr/>
            <p:nvPr/>
          </p:nvGrpSpPr>
          <p:grpSpPr>
            <a:xfrm rot="10800000" flipV="1">
              <a:off x="6677148" y="3106401"/>
              <a:ext cx="108000" cy="638061"/>
              <a:chOff x="1003156" y="1228310"/>
              <a:chExt cx="108000" cy="638061"/>
            </a:xfrm>
            <a:solidFill>
              <a:schemeClr val="bg1">
                <a:lumMod val="75000"/>
              </a:schemeClr>
            </a:solidFill>
          </p:grpSpPr>
          <p:cxnSp>
            <p:nvCxnSpPr>
              <p:cNvPr id="107" name="Straight Connector 106"/>
              <p:cNvCxnSpPr/>
              <p:nvPr/>
            </p:nvCxnSpPr>
            <p:spPr>
              <a:xfrm>
                <a:off x="1059038" y="1228310"/>
                <a:ext cx="0" cy="540000"/>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1003156" y="1758371"/>
                <a:ext cx="108000" cy="108000"/>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Arial"/>
                </a:endParaRPr>
              </a:p>
            </p:txBody>
          </p:sp>
        </p:grpSp>
      </p:grpSp>
      <p:grpSp>
        <p:nvGrpSpPr>
          <p:cNvPr id="64" name="Group 63">
            <a:extLst>
              <a:ext uri="{FF2B5EF4-FFF2-40B4-BE49-F238E27FC236}">
                <a16:creationId xmlns:a16="http://schemas.microsoft.com/office/drawing/2014/main" id="{291CDC89-9A2F-4DAA-B812-A39F1EE75D38}"/>
              </a:ext>
            </a:extLst>
          </p:cNvPr>
          <p:cNvGrpSpPr/>
          <p:nvPr/>
        </p:nvGrpSpPr>
        <p:grpSpPr>
          <a:xfrm>
            <a:off x="1592851" y="1997314"/>
            <a:ext cx="4187096" cy="1947280"/>
            <a:chOff x="0" y="0"/>
            <a:chExt cx="4187096" cy="1947280"/>
          </a:xfrm>
        </p:grpSpPr>
        <p:graphicFrame>
          <p:nvGraphicFramePr>
            <p:cNvPr id="65" name="Chart 64">
              <a:extLst>
                <a:ext uri="{FF2B5EF4-FFF2-40B4-BE49-F238E27FC236}">
                  <a16:creationId xmlns:a16="http://schemas.microsoft.com/office/drawing/2014/main" id="{BCF3E422-BD6B-4C5E-A127-B2251D534DEC}"/>
                </a:ext>
              </a:extLst>
            </p:cNvPr>
            <p:cNvGraphicFramePr>
              <a:graphicFrameLocks/>
            </p:cNvGraphicFramePr>
            <p:nvPr>
              <p:extLst>
                <p:ext uri="{D42A27DB-BD31-4B8C-83A1-F6EECF244321}">
                  <p14:modId xmlns:p14="http://schemas.microsoft.com/office/powerpoint/2010/main" val="3774600652"/>
                </p:ext>
              </p:extLst>
            </p:nvPr>
          </p:nvGraphicFramePr>
          <p:xfrm>
            <a:off x="0" y="318888"/>
            <a:ext cx="4105002" cy="1628392"/>
          </p:xfrm>
          <a:graphic>
            <a:graphicData uri="http://schemas.openxmlformats.org/drawingml/2006/chart">
              <c:chart xmlns:c="http://schemas.openxmlformats.org/drawingml/2006/chart" xmlns:r="http://schemas.openxmlformats.org/officeDocument/2006/relationships" r:id="rId4"/>
            </a:graphicData>
          </a:graphic>
        </p:graphicFrame>
        <p:grpSp>
          <p:nvGrpSpPr>
            <p:cNvPr id="90" name="Group 89">
              <a:extLst>
                <a:ext uri="{FF2B5EF4-FFF2-40B4-BE49-F238E27FC236}">
                  <a16:creationId xmlns:a16="http://schemas.microsoft.com/office/drawing/2014/main" id="{426192F1-6C78-4A28-95A5-34DD725D0BBB}"/>
                </a:ext>
              </a:extLst>
            </p:cNvPr>
            <p:cNvGrpSpPr/>
            <p:nvPr/>
          </p:nvGrpSpPr>
          <p:grpSpPr>
            <a:xfrm>
              <a:off x="2009345" y="0"/>
              <a:ext cx="1127108" cy="872626"/>
              <a:chOff x="2009345" y="0"/>
              <a:chExt cx="1127108" cy="872626"/>
            </a:xfrm>
          </p:grpSpPr>
          <p:grpSp>
            <p:nvGrpSpPr>
              <p:cNvPr id="118" name="Group 117">
                <a:extLst>
                  <a:ext uri="{FF2B5EF4-FFF2-40B4-BE49-F238E27FC236}">
                    <a16:creationId xmlns:a16="http://schemas.microsoft.com/office/drawing/2014/main" id="{90F67A25-EE46-4CD1-BA6B-218CB08A10C6}"/>
                  </a:ext>
                </a:extLst>
              </p:cNvPr>
              <p:cNvGrpSpPr/>
              <p:nvPr/>
            </p:nvGrpSpPr>
            <p:grpSpPr>
              <a:xfrm flipV="1">
                <a:off x="2511398" y="548603"/>
                <a:ext cx="108000" cy="324023"/>
                <a:chOff x="2511398" y="548603"/>
                <a:chExt cx="108000" cy="324023"/>
              </a:xfrm>
              <a:solidFill>
                <a:sysClr val="window" lastClr="FFFFFF">
                  <a:lumMod val="75000"/>
                </a:sysClr>
              </a:solidFill>
            </p:grpSpPr>
            <p:cxnSp>
              <p:nvCxnSpPr>
                <p:cNvPr id="120" name="Straight Connector 119">
                  <a:extLst>
                    <a:ext uri="{FF2B5EF4-FFF2-40B4-BE49-F238E27FC236}">
                      <a16:creationId xmlns:a16="http://schemas.microsoft.com/office/drawing/2014/main" id="{915115A2-32F5-49FC-9CA3-1191B4A10D57}"/>
                    </a:ext>
                  </a:extLst>
                </p:cNvPr>
                <p:cNvCxnSpPr/>
                <p:nvPr/>
              </p:nvCxnSpPr>
              <p:spPr>
                <a:xfrm>
                  <a:off x="2567280" y="548603"/>
                  <a:ext cx="0" cy="252000"/>
                </a:xfrm>
                <a:prstGeom prst="line">
                  <a:avLst/>
                </a:prstGeom>
                <a:grpFill/>
                <a:ln w="28575" cap="flat" cmpd="sng" algn="ctr">
                  <a:solidFill>
                    <a:sysClr val="window" lastClr="FFFFFF">
                      <a:lumMod val="75000"/>
                    </a:sysClr>
                  </a:solidFill>
                  <a:prstDash val="solid"/>
                  <a:miter lim="800000"/>
                </a:ln>
                <a:effectLst/>
              </p:spPr>
            </p:cxnSp>
            <p:sp>
              <p:nvSpPr>
                <p:cNvPr id="121" name="Oval 120">
                  <a:extLst>
                    <a:ext uri="{FF2B5EF4-FFF2-40B4-BE49-F238E27FC236}">
                      <a16:creationId xmlns:a16="http://schemas.microsoft.com/office/drawing/2014/main" id="{36B10EC9-BF03-4C21-9065-5EF0C0A62CD0}"/>
                    </a:ext>
                  </a:extLst>
                </p:cNvPr>
                <p:cNvSpPr/>
                <p:nvPr/>
              </p:nvSpPr>
              <p:spPr>
                <a:xfrm>
                  <a:off x="2511398" y="764626"/>
                  <a:ext cx="108000" cy="108000"/>
                </a:xfrm>
                <a:prstGeom prst="ellipse">
                  <a:avLst/>
                </a:prstGeom>
                <a:grpFill/>
                <a:ln w="25400" cap="flat" cmpd="sng" algn="ctr">
                  <a:solidFill>
                    <a:sysClr val="window" lastClr="FFFFFF">
                      <a:lumMod val="75000"/>
                    </a:sys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grpSp>
          <p:sp>
            <p:nvSpPr>
              <p:cNvPr id="119" name="TextBox 53">
                <a:extLst>
                  <a:ext uri="{FF2B5EF4-FFF2-40B4-BE49-F238E27FC236}">
                    <a16:creationId xmlns:a16="http://schemas.microsoft.com/office/drawing/2014/main" id="{ABF1C02F-D168-49F6-A660-F78F0697CA48}"/>
                  </a:ext>
                </a:extLst>
              </p:cNvPr>
              <p:cNvSpPr txBox="1"/>
              <p:nvPr/>
            </p:nvSpPr>
            <p:spPr>
              <a:xfrm>
                <a:off x="2009345" y="0"/>
                <a:ext cx="1127108"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GAP</a:t>
                </a:r>
                <a:endParaRPr kumimoji="0" lang="en-GB" sz="28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91" name="Group 90">
              <a:extLst>
                <a:ext uri="{FF2B5EF4-FFF2-40B4-BE49-F238E27FC236}">
                  <a16:creationId xmlns:a16="http://schemas.microsoft.com/office/drawing/2014/main" id="{CFBFD78B-208E-40D9-AE06-28F18D17AA2F}"/>
                </a:ext>
              </a:extLst>
            </p:cNvPr>
            <p:cNvGrpSpPr/>
            <p:nvPr/>
          </p:nvGrpSpPr>
          <p:grpSpPr>
            <a:xfrm>
              <a:off x="3357049" y="0"/>
              <a:ext cx="830047" cy="1338547"/>
              <a:chOff x="3357049" y="0"/>
              <a:chExt cx="830047" cy="1338547"/>
            </a:xfrm>
          </p:grpSpPr>
          <p:grpSp>
            <p:nvGrpSpPr>
              <p:cNvPr id="114" name="Group 113">
                <a:extLst>
                  <a:ext uri="{FF2B5EF4-FFF2-40B4-BE49-F238E27FC236}">
                    <a16:creationId xmlns:a16="http://schemas.microsoft.com/office/drawing/2014/main" id="{45DD0CC3-4D67-49D8-8237-47CEFE9837DB}"/>
                  </a:ext>
                </a:extLst>
              </p:cNvPr>
              <p:cNvGrpSpPr/>
              <p:nvPr/>
            </p:nvGrpSpPr>
            <p:grpSpPr>
              <a:xfrm rot="10800000" flipH="1">
                <a:off x="3563325" y="539904"/>
                <a:ext cx="108000" cy="798643"/>
                <a:chOff x="3563325" y="539904"/>
                <a:chExt cx="108000" cy="798643"/>
              </a:xfrm>
              <a:solidFill>
                <a:sysClr val="window" lastClr="FFFFFF">
                  <a:lumMod val="75000"/>
                </a:sysClr>
              </a:solidFill>
            </p:grpSpPr>
            <p:cxnSp>
              <p:nvCxnSpPr>
                <p:cNvPr id="116" name="Straight Connector 115">
                  <a:extLst>
                    <a:ext uri="{FF2B5EF4-FFF2-40B4-BE49-F238E27FC236}">
                      <a16:creationId xmlns:a16="http://schemas.microsoft.com/office/drawing/2014/main" id="{A46D6818-989A-42B4-A986-5B6AAAC46223}"/>
                    </a:ext>
                  </a:extLst>
                </p:cNvPr>
                <p:cNvCxnSpPr/>
                <p:nvPr/>
              </p:nvCxnSpPr>
              <p:spPr>
                <a:xfrm rot="10800000" flipH="1" flipV="1">
                  <a:off x="3610212" y="539904"/>
                  <a:ext cx="0" cy="720000"/>
                </a:xfrm>
                <a:prstGeom prst="line">
                  <a:avLst/>
                </a:prstGeom>
                <a:grpFill/>
                <a:ln w="28575" cap="flat" cmpd="sng" algn="ctr">
                  <a:solidFill>
                    <a:srgbClr val="00A99A"/>
                  </a:solidFill>
                  <a:prstDash val="solid"/>
                  <a:miter lim="800000"/>
                </a:ln>
                <a:effectLst/>
              </p:spPr>
            </p:cxnSp>
            <p:sp>
              <p:nvSpPr>
                <p:cNvPr id="117" name="Oval 116">
                  <a:extLst>
                    <a:ext uri="{FF2B5EF4-FFF2-40B4-BE49-F238E27FC236}">
                      <a16:creationId xmlns:a16="http://schemas.microsoft.com/office/drawing/2014/main" id="{DE736587-32D7-44C0-9DE6-DF9A9A5F0072}"/>
                    </a:ext>
                  </a:extLst>
                </p:cNvPr>
                <p:cNvSpPr/>
                <p:nvPr/>
              </p:nvSpPr>
              <p:spPr>
                <a:xfrm>
                  <a:off x="3563325" y="1230547"/>
                  <a:ext cx="108000" cy="108000"/>
                </a:xfrm>
                <a:prstGeom prst="ellipse">
                  <a:avLst/>
                </a:prstGeom>
                <a:solidFill>
                  <a:srgbClr val="00A99A"/>
                </a:solidFill>
                <a:ln w="25400" cap="flat" cmpd="sng" algn="ctr">
                  <a:solidFill>
                    <a:srgbClr val="00A99A"/>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grpSp>
          <p:sp>
            <p:nvSpPr>
              <p:cNvPr id="115" name="TextBox 54">
                <a:extLst>
                  <a:ext uri="{FF2B5EF4-FFF2-40B4-BE49-F238E27FC236}">
                    <a16:creationId xmlns:a16="http://schemas.microsoft.com/office/drawing/2014/main" id="{CF743FC5-132A-44CA-9DEB-7E9B703F4E04}"/>
                  </a:ext>
                </a:extLst>
              </p:cNvPr>
              <p:cNvSpPr txBox="1"/>
              <p:nvPr/>
            </p:nvSpPr>
            <p:spPr>
              <a:xfrm>
                <a:off x="3357049" y="0"/>
                <a:ext cx="830047"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A99A"/>
                    </a:solidFill>
                    <a:effectLst/>
                    <a:uLnTx/>
                    <a:uFillTx/>
                    <a:ea typeface="+mn-ea"/>
                    <a:cs typeface="+mn-cs"/>
                  </a:rPr>
                  <a:t>2020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A99A"/>
                    </a:solidFill>
                    <a:effectLst/>
                    <a:uLnTx/>
                    <a:uFillTx/>
                    <a:ea typeface="+mn-ea"/>
                    <a:cs typeface="+mn-cs"/>
                  </a:rPr>
                  <a:t>target</a:t>
                </a:r>
                <a:endParaRPr kumimoji="0" lang="en-GB" sz="1400" b="1" i="0" u="none" strike="noStrike" kern="0" cap="none" spc="0" normalizeH="0" baseline="0" noProof="0" dirty="0">
                  <a:ln>
                    <a:noFill/>
                  </a:ln>
                  <a:solidFill>
                    <a:srgbClr val="00A99A"/>
                  </a:solidFill>
                  <a:effectLst/>
                  <a:uLnTx/>
                  <a:uFillTx/>
                  <a:ea typeface="+mn-ea"/>
                  <a:cs typeface="+mn-cs"/>
                </a:endParaRPr>
              </a:p>
            </p:txBody>
          </p:sp>
        </p:grpSp>
        <p:sp>
          <p:nvSpPr>
            <p:cNvPr id="92" name="TextBox 9">
              <a:extLst>
                <a:ext uri="{FF2B5EF4-FFF2-40B4-BE49-F238E27FC236}">
                  <a16:creationId xmlns:a16="http://schemas.microsoft.com/office/drawing/2014/main" id="{F300DAED-4E78-4311-8AD9-FDAF4AFE82C9}"/>
                </a:ext>
              </a:extLst>
            </p:cNvPr>
            <p:cNvSpPr txBox="1"/>
            <p:nvPr/>
          </p:nvSpPr>
          <p:spPr>
            <a:xfrm>
              <a:off x="3357050" y="1317061"/>
              <a:ext cx="674987"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A99A"/>
                  </a:solidFill>
                  <a:effectLst/>
                  <a:uLnTx/>
                  <a:uFillTx/>
                  <a:latin typeface="Arial" panose="020B0604020202020204" pitchFamily="34" charset="0"/>
                  <a:ea typeface="+mn-ea"/>
                  <a:cs typeface="Arial" panose="020B0604020202020204" pitchFamily="34" charset="0"/>
                </a:rPr>
                <a:t>95%</a:t>
              </a:r>
              <a:endParaRPr kumimoji="0" lang="en-GB" sz="1600" b="1" i="0" u="none" strike="noStrike" kern="0" cap="none" spc="0" normalizeH="0" baseline="0" noProof="0">
                <a:ln>
                  <a:noFill/>
                </a:ln>
                <a:solidFill>
                  <a:srgbClr val="00A99A"/>
                </a:solidFill>
                <a:effectLst/>
                <a:uLnTx/>
                <a:uFillTx/>
                <a:latin typeface="Arial" panose="020B0604020202020204" pitchFamily="34" charset="0"/>
                <a:ea typeface="+mn-ea"/>
                <a:cs typeface="Arial" panose="020B0604020202020204" pitchFamily="34" charset="0"/>
              </a:endParaRPr>
            </a:p>
          </p:txBody>
        </p:sp>
        <p:sp>
          <p:nvSpPr>
            <p:cNvPr id="93" name="TextBox 82">
              <a:extLst>
                <a:ext uri="{FF2B5EF4-FFF2-40B4-BE49-F238E27FC236}">
                  <a16:creationId xmlns:a16="http://schemas.microsoft.com/office/drawing/2014/main" id="{10F31535-C750-495D-9E04-6CBBF42CC76B}"/>
                </a:ext>
              </a:extLst>
            </p:cNvPr>
            <p:cNvSpPr txBox="1"/>
            <p:nvPr/>
          </p:nvSpPr>
          <p:spPr>
            <a:xfrm>
              <a:off x="2448272" y="886103"/>
              <a:ext cx="81248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24,000</a:t>
              </a:r>
            </a:p>
          </p:txBody>
        </p:sp>
        <p:grpSp>
          <p:nvGrpSpPr>
            <p:cNvPr id="99" name="Group 98">
              <a:extLst>
                <a:ext uri="{FF2B5EF4-FFF2-40B4-BE49-F238E27FC236}">
                  <a16:creationId xmlns:a16="http://schemas.microsoft.com/office/drawing/2014/main" id="{C89DBB0F-F5EA-4699-AF12-A279C9FB127C}"/>
                </a:ext>
              </a:extLst>
            </p:cNvPr>
            <p:cNvGrpSpPr/>
            <p:nvPr/>
          </p:nvGrpSpPr>
          <p:grpSpPr>
            <a:xfrm>
              <a:off x="144016" y="0"/>
              <a:ext cx="1401573" cy="872626"/>
              <a:chOff x="144016" y="0"/>
              <a:chExt cx="1401573" cy="872626"/>
            </a:xfrm>
          </p:grpSpPr>
          <p:sp>
            <p:nvSpPr>
              <p:cNvPr id="110" name="TextBox 8">
                <a:extLst>
                  <a:ext uri="{FF2B5EF4-FFF2-40B4-BE49-F238E27FC236}">
                    <a16:creationId xmlns:a16="http://schemas.microsoft.com/office/drawing/2014/main" id="{1EF18630-AD0B-4DCC-B9D4-DB49F6E439E8}"/>
                  </a:ext>
                </a:extLst>
              </p:cNvPr>
              <p:cNvSpPr txBox="1"/>
              <p:nvPr/>
            </p:nvSpPr>
            <p:spPr>
              <a:xfrm>
                <a:off x="144016" y="0"/>
                <a:ext cx="140157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Received PMTCT (2020)</a:t>
                </a:r>
                <a:endParaRPr kumimoji="0" lang="en-GB"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1" name="Group 110">
                <a:extLst>
                  <a:ext uri="{FF2B5EF4-FFF2-40B4-BE49-F238E27FC236}">
                    <a16:creationId xmlns:a16="http://schemas.microsoft.com/office/drawing/2014/main" id="{97C1B3D2-4188-4D8A-A134-2E555232CF2A}"/>
                  </a:ext>
                </a:extLst>
              </p:cNvPr>
              <p:cNvGrpSpPr/>
              <p:nvPr/>
            </p:nvGrpSpPr>
            <p:grpSpPr>
              <a:xfrm rot="10800000" flipH="1">
                <a:off x="812661" y="544364"/>
                <a:ext cx="108000" cy="328262"/>
                <a:chOff x="812661" y="544364"/>
                <a:chExt cx="108000" cy="328262"/>
              </a:xfrm>
              <a:solidFill>
                <a:sysClr val="window" lastClr="FFFFFF">
                  <a:lumMod val="75000"/>
                </a:sysClr>
              </a:solidFill>
            </p:grpSpPr>
            <p:cxnSp>
              <p:nvCxnSpPr>
                <p:cNvPr id="112" name="Straight Connector 111">
                  <a:extLst>
                    <a:ext uri="{FF2B5EF4-FFF2-40B4-BE49-F238E27FC236}">
                      <a16:creationId xmlns:a16="http://schemas.microsoft.com/office/drawing/2014/main" id="{F082E0C0-6EF6-4470-8299-CC2F5A2E3BE5}"/>
                    </a:ext>
                  </a:extLst>
                </p:cNvPr>
                <p:cNvCxnSpPr/>
                <p:nvPr/>
              </p:nvCxnSpPr>
              <p:spPr>
                <a:xfrm rot="10800000" flipH="1" flipV="1">
                  <a:off x="857910" y="544364"/>
                  <a:ext cx="0" cy="252000"/>
                </a:xfrm>
                <a:prstGeom prst="line">
                  <a:avLst/>
                </a:prstGeom>
                <a:grpFill/>
                <a:ln w="28575" cap="flat" cmpd="sng" algn="ctr">
                  <a:solidFill>
                    <a:srgbClr val="00A99A"/>
                  </a:solidFill>
                  <a:prstDash val="solid"/>
                  <a:miter lim="800000"/>
                </a:ln>
                <a:effectLst/>
              </p:spPr>
            </p:cxnSp>
            <p:sp>
              <p:nvSpPr>
                <p:cNvPr id="113" name="Oval 112">
                  <a:extLst>
                    <a:ext uri="{FF2B5EF4-FFF2-40B4-BE49-F238E27FC236}">
                      <a16:creationId xmlns:a16="http://schemas.microsoft.com/office/drawing/2014/main" id="{A2D18E32-2A49-45DC-A97F-F5327778BEC4}"/>
                    </a:ext>
                  </a:extLst>
                </p:cNvPr>
                <p:cNvSpPr/>
                <p:nvPr/>
              </p:nvSpPr>
              <p:spPr>
                <a:xfrm>
                  <a:off x="812661" y="764626"/>
                  <a:ext cx="108000" cy="108000"/>
                </a:xfrm>
                <a:prstGeom prst="ellipse">
                  <a:avLst/>
                </a:prstGeom>
                <a:solidFill>
                  <a:srgbClr val="00A99A"/>
                </a:solidFill>
                <a:ln w="25400" cap="flat" cmpd="sng" algn="ctr">
                  <a:solidFill>
                    <a:srgbClr val="00A99A"/>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grpSp>
        </p:grpSp>
        <p:grpSp>
          <p:nvGrpSpPr>
            <p:cNvPr id="100" name="Group 99">
              <a:extLst>
                <a:ext uri="{FF2B5EF4-FFF2-40B4-BE49-F238E27FC236}">
                  <a16:creationId xmlns:a16="http://schemas.microsoft.com/office/drawing/2014/main" id="{FFF22F6A-BD9B-4B4E-805D-0F5B49459B5D}"/>
                </a:ext>
              </a:extLst>
            </p:cNvPr>
            <p:cNvGrpSpPr/>
            <p:nvPr/>
          </p:nvGrpSpPr>
          <p:grpSpPr>
            <a:xfrm rot="10800000" flipV="1">
              <a:off x="2518280" y="1207234"/>
              <a:ext cx="108000" cy="647586"/>
              <a:chOff x="2518280" y="1207234"/>
              <a:chExt cx="108000" cy="647586"/>
            </a:xfrm>
            <a:solidFill>
              <a:sysClr val="window" lastClr="FFFFFF">
                <a:lumMod val="75000"/>
              </a:sysClr>
            </a:solidFill>
          </p:grpSpPr>
          <p:cxnSp>
            <p:nvCxnSpPr>
              <p:cNvPr id="101" name="Straight Connector 100">
                <a:extLst>
                  <a:ext uri="{FF2B5EF4-FFF2-40B4-BE49-F238E27FC236}">
                    <a16:creationId xmlns:a16="http://schemas.microsoft.com/office/drawing/2014/main" id="{71887DF5-2E96-4732-84C6-8B1C087AA159}"/>
                  </a:ext>
                </a:extLst>
              </p:cNvPr>
              <p:cNvCxnSpPr/>
              <p:nvPr/>
            </p:nvCxnSpPr>
            <p:spPr>
              <a:xfrm rot="10800000" flipV="1">
                <a:off x="2583687" y="1207234"/>
                <a:ext cx="0" cy="540000"/>
              </a:xfrm>
              <a:prstGeom prst="line">
                <a:avLst/>
              </a:prstGeom>
              <a:grpFill/>
              <a:ln w="28575" cap="flat" cmpd="sng" algn="ctr">
                <a:solidFill>
                  <a:sysClr val="window" lastClr="FFFFFF">
                    <a:lumMod val="75000"/>
                  </a:sysClr>
                </a:solidFill>
                <a:prstDash val="solid"/>
                <a:miter lim="800000"/>
              </a:ln>
              <a:effectLst/>
            </p:spPr>
          </p:cxnSp>
          <p:sp>
            <p:nvSpPr>
              <p:cNvPr id="109" name="Oval 108">
                <a:extLst>
                  <a:ext uri="{FF2B5EF4-FFF2-40B4-BE49-F238E27FC236}">
                    <a16:creationId xmlns:a16="http://schemas.microsoft.com/office/drawing/2014/main" id="{0C3F8BEB-F515-46F2-B17A-45325C96BC73}"/>
                  </a:ext>
                </a:extLst>
              </p:cNvPr>
              <p:cNvSpPr/>
              <p:nvPr/>
            </p:nvSpPr>
            <p:spPr>
              <a:xfrm>
                <a:off x="2518280" y="1746820"/>
                <a:ext cx="108000" cy="108000"/>
              </a:xfrm>
              <a:prstGeom prst="ellipse">
                <a:avLst/>
              </a:prstGeom>
              <a:grpFill/>
              <a:ln w="25400" cap="flat" cmpd="sng" algn="ctr">
                <a:solidFill>
                  <a:sysClr val="window" lastClr="FFFFFF">
                    <a:lumMod val="75000"/>
                  </a:sysClr>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a:ea typeface="+mn-ea"/>
                  <a:cs typeface="+mn-cs"/>
                </a:endParaRPr>
              </a:p>
            </p:txBody>
          </p:sp>
        </p:grpSp>
      </p:grpSp>
      <p:graphicFrame>
        <p:nvGraphicFramePr>
          <p:cNvPr id="122" name="Chart 121">
            <a:extLst>
              <a:ext uri="{FF2B5EF4-FFF2-40B4-BE49-F238E27FC236}">
                <a16:creationId xmlns:a16="http://schemas.microsoft.com/office/drawing/2014/main" id="{2BB2EA62-3E71-480A-A52D-02FFFA838C07}"/>
              </a:ext>
            </a:extLst>
          </p:cNvPr>
          <p:cNvGraphicFramePr>
            <a:graphicFrameLocks/>
          </p:cNvGraphicFramePr>
          <p:nvPr>
            <p:extLst>
              <p:ext uri="{D42A27DB-BD31-4B8C-83A1-F6EECF244321}">
                <p14:modId xmlns:p14="http://schemas.microsoft.com/office/powerpoint/2010/main" val="3324724088"/>
              </p:ext>
            </p:extLst>
          </p:nvPr>
        </p:nvGraphicFramePr>
        <p:xfrm>
          <a:off x="1670081" y="3314375"/>
          <a:ext cx="3855171" cy="36483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3" name="Chart 122">
            <a:extLst>
              <a:ext uri="{FF2B5EF4-FFF2-40B4-BE49-F238E27FC236}">
                <a16:creationId xmlns:a16="http://schemas.microsoft.com/office/drawing/2014/main" id="{85325E79-D252-4B05-92AA-460E71FACBFA}"/>
              </a:ext>
            </a:extLst>
          </p:cNvPr>
          <p:cNvGraphicFramePr>
            <a:graphicFrameLocks/>
          </p:cNvGraphicFramePr>
          <p:nvPr>
            <p:extLst>
              <p:ext uri="{D42A27DB-BD31-4B8C-83A1-F6EECF244321}">
                <p14:modId xmlns:p14="http://schemas.microsoft.com/office/powerpoint/2010/main" val="2337542208"/>
              </p:ext>
            </p:extLst>
          </p:nvPr>
        </p:nvGraphicFramePr>
        <p:xfrm>
          <a:off x="7033030" y="3489039"/>
          <a:ext cx="3679825" cy="31400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4181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Overview</a:t>
            </a:r>
          </a:p>
        </p:txBody>
      </p:sp>
    </p:spTree>
    <p:extLst>
      <p:ext uri="{BB962C8B-B14F-4D97-AF65-F5344CB8AC3E}">
        <p14:creationId xmlns:p14="http://schemas.microsoft.com/office/powerpoint/2010/main" val="1464435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 </a:t>
            </a:r>
            <a:br>
              <a:rPr lang="en-GB" sz="5400" dirty="0"/>
            </a:br>
            <a:r>
              <a:rPr lang="en-GB" sz="5400" dirty="0"/>
              <a:t>TB-HIV Co-treatment</a:t>
            </a:r>
          </a:p>
        </p:txBody>
      </p:sp>
    </p:spTree>
    <p:extLst>
      <p:ext uri="{BB962C8B-B14F-4D97-AF65-F5344CB8AC3E}">
        <p14:creationId xmlns:p14="http://schemas.microsoft.com/office/powerpoint/2010/main" val="405179777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87C270DF-98ED-405F-B92E-0E4069221224}"/>
              </a:ext>
            </a:extLst>
          </p:cNvPr>
          <p:cNvGraphicFramePr>
            <a:graphicFrameLocks/>
          </p:cNvGraphicFramePr>
          <p:nvPr/>
        </p:nvGraphicFramePr>
        <p:xfrm>
          <a:off x="483295" y="2390571"/>
          <a:ext cx="11329648" cy="392056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458ED8EF-0B14-494B-9FAE-17FCAA8D2D25}"/>
              </a:ext>
            </a:extLst>
          </p:cNvPr>
          <p:cNvSpPr txBox="1"/>
          <p:nvPr/>
        </p:nvSpPr>
        <p:spPr>
          <a:xfrm>
            <a:off x="86395" y="1195314"/>
            <a:ext cx="11894930" cy="97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defTabSz="457200" fontAlgn="base">
              <a:lnSpc>
                <a:spcPct val="90000"/>
              </a:lnSpc>
              <a:spcBef>
                <a:spcPct val="0"/>
              </a:spcBef>
              <a:spcAft>
                <a:spcPct val="0"/>
              </a:spcAft>
              <a:defRPr sz="2400" b="1">
                <a:solidFill>
                  <a:srgbClr val="15A194"/>
                </a:solidFill>
                <a:latin typeface="Arial" panose="020B0604020202020204" pitchFamily="34" charset="0"/>
                <a:ea typeface="ＭＳ Ｐゴシック" panose="020B0600070205080204" pitchFamily="34" charset="-128"/>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lgn="ctr" defTabSz="457063">
              <a:lnSpc>
                <a:spcPct val="100000"/>
              </a:lnSpc>
              <a:defRPr/>
            </a:pPr>
            <a:r>
              <a:rPr lang="en-US" dirty="0">
                <a:solidFill>
                  <a:srgbClr val="C00000"/>
                </a:solidFill>
                <a:latin typeface="Arial Nova" panose="020B0504020202020204" pitchFamily="34" charset="0"/>
              </a:rPr>
              <a:t>Integration Gap: more than half of tuberculosis patients living with HIV who are NOT on antiretroviral therapy in Asia and the Pacific</a:t>
            </a:r>
          </a:p>
        </p:txBody>
      </p:sp>
      <p:grpSp>
        <p:nvGrpSpPr>
          <p:cNvPr id="12" name="Group 11">
            <a:extLst>
              <a:ext uri="{FF2B5EF4-FFF2-40B4-BE49-F238E27FC236}">
                <a16:creationId xmlns:a16="http://schemas.microsoft.com/office/drawing/2014/main" id="{161E38C4-3B5E-40FB-9E24-2BCC3BBFBBED}"/>
              </a:ext>
            </a:extLst>
          </p:cNvPr>
          <p:cNvGrpSpPr/>
          <p:nvPr/>
        </p:nvGrpSpPr>
        <p:grpSpPr>
          <a:xfrm>
            <a:off x="1821656" y="6150519"/>
            <a:ext cx="7730169" cy="681913"/>
            <a:chOff x="828221" y="4262665"/>
            <a:chExt cx="7715049" cy="693956"/>
          </a:xfrm>
        </p:grpSpPr>
        <p:sp>
          <p:nvSpPr>
            <p:cNvPr id="14" name="TextBox 7">
              <a:extLst>
                <a:ext uri="{FF2B5EF4-FFF2-40B4-BE49-F238E27FC236}">
                  <a16:creationId xmlns:a16="http://schemas.microsoft.com/office/drawing/2014/main" id="{249012EF-5AB2-48EE-90E3-D67D60CDBFB2}"/>
                </a:ext>
              </a:extLst>
            </p:cNvPr>
            <p:cNvSpPr txBox="1"/>
            <p:nvPr/>
          </p:nvSpPr>
          <p:spPr>
            <a:xfrm>
              <a:off x="828221" y="4316708"/>
              <a:ext cx="180000" cy="193263"/>
            </a:xfrm>
            <a:prstGeom prst="rect">
              <a:avLst/>
            </a:prstGeom>
            <a:solidFill>
              <a:srgbClr val="009999"/>
            </a:solid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063">
                <a:defRPr/>
              </a:pPr>
              <a:endParaRPr lang="en-US" sz="1800">
                <a:solidFill>
                  <a:sysClr val="windowText" lastClr="000000"/>
                </a:solidFill>
                <a:latin typeface="Arial"/>
              </a:endParaRPr>
            </a:p>
          </p:txBody>
        </p:sp>
        <p:sp>
          <p:nvSpPr>
            <p:cNvPr id="15" name="TextBox 8">
              <a:extLst>
                <a:ext uri="{FF2B5EF4-FFF2-40B4-BE49-F238E27FC236}">
                  <a16:creationId xmlns:a16="http://schemas.microsoft.com/office/drawing/2014/main" id="{5EF30500-D03E-47ED-B089-F415B016621E}"/>
                </a:ext>
              </a:extLst>
            </p:cNvPr>
            <p:cNvSpPr txBox="1"/>
            <p:nvPr/>
          </p:nvSpPr>
          <p:spPr>
            <a:xfrm>
              <a:off x="4549762" y="4316708"/>
              <a:ext cx="180000" cy="193263"/>
            </a:xfrm>
            <a:prstGeom prst="rect">
              <a:avLst/>
            </a:prstGeom>
            <a:pattFill prst="narHorz">
              <a:fgClr>
                <a:srgbClr val="FF5050"/>
              </a:fgClr>
              <a:bgClr>
                <a:sysClr val="window" lastClr="FFFFFF"/>
              </a:bgClr>
            </a:patt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063">
                <a:defRPr/>
              </a:pPr>
              <a:endParaRPr lang="en-US" sz="1800">
                <a:solidFill>
                  <a:sysClr val="windowText" lastClr="000000"/>
                </a:solidFill>
                <a:latin typeface="Arial"/>
              </a:endParaRPr>
            </a:p>
          </p:txBody>
        </p:sp>
        <p:sp>
          <p:nvSpPr>
            <p:cNvPr id="16" name="TextBox 10">
              <a:extLst>
                <a:ext uri="{FF2B5EF4-FFF2-40B4-BE49-F238E27FC236}">
                  <a16:creationId xmlns:a16="http://schemas.microsoft.com/office/drawing/2014/main" id="{5D00897F-2F72-4790-8D9A-7E42EA9525AF}"/>
                </a:ext>
              </a:extLst>
            </p:cNvPr>
            <p:cNvSpPr txBox="1"/>
            <p:nvPr/>
          </p:nvSpPr>
          <p:spPr>
            <a:xfrm>
              <a:off x="4703648" y="4262665"/>
              <a:ext cx="3839622" cy="69395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126">
                <a:defRPr/>
              </a:pPr>
              <a:r>
                <a:rPr lang="en-US" sz="1200" dirty="0">
                  <a:solidFill>
                    <a:sysClr val="windowText" lastClr="000000">
                      <a:lumMod val="65000"/>
                      <a:lumOff val="35000"/>
                    </a:sysClr>
                  </a:solidFill>
                  <a:latin typeface="Arial" panose="020B0604020202020204" pitchFamily="34" charset="0"/>
                  <a:cs typeface="Arial" panose="020B0604020202020204" pitchFamily="34" charset="0"/>
                </a:rPr>
                <a:t>Tuberculosis patients living with HIV not on antiretroviral therapy</a:t>
              </a:r>
              <a:endParaRPr lang="en-CH" sz="1200" dirty="0">
                <a:solidFill>
                  <a:sysClr val="windowText" lastClr="000000">
                    <a:lumMod val="65000"/>
                    <a:lumOff val="35000"/>
                  </a:sysClr>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AF7D231-C931-4361-929D-27A9720876C1}"/>
                </a:ext>
              </a:extLst>
            </p:cNvPr>
            <p:cNvSpPr/>
            <p:nvPr/>
          </p:nvSpPr>
          <p:spPr>
            <a:xfrm>
              <a:off x="957696" y="4262665"/>
              <a:ext cx="3290000" cy="495683"/>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063">
                <a:defRPr/>
              </a:pPr>
              <a:r>
                <a:rPr lang="en-US" sz="1200" dirty="0">
                  <a:solidFill>
                    <a:sysClr val="windowText" lastClr="000000">
                      <a:lumMod val="65000"/>
                      <a:lumOff val="35000"/>
                    </a:sysClr>
                  </a:solidFill>
                  <a:latin typeface="Arial" panose="020B0604020202020204" pitchFamily="34" charset="0"/>
                  <a:cs typeface="Arial" panose="020B0604020202020204" pitchFamily="34" charset="0"/>
                </a:rPr>
                <a:t>Tuberculosis patients living with HIV on antiretroviral therapy</a:t>
              </a:r>
            </a:p>
          </p:txBody>
        </p:sp>
      </p:grpSp>
      <p:sp>
        <p:nvSpPr>
          <p:cNvPr id="18" name="Text Box 10">
            <a:extLst>
              <a:ext uri="{FF2B5EF4-FFF2-40B4-BE49-F238E27FC236}">
                <a16:creationId xmlns:a16="http://schemas.microsoft.com/office/drawing/2014/main" id="{D8AA6180-E97E-47CF-B375-8080D1664734}"/>
              </a:ext>
            </a:extLst>
          </p:cNvPr>
          <p:cNvSpPr txBox="1">
            <a:spLocks noChangeArrowheads="1"/>
          </p:cNvSpPr>
          <p:nvPr/>
        </p:nvSpPr>
        <p:spPr bwMode="auto">
          <a:xfrm>
            <a:off x="178917" y="6602762"/>
            <a:ext cx="6733934" cy="23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defTabSz="914126"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4"/>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(2020). Global TB Report 2020</a:t>
            </a:r>
          </a:p>
        </p:txBody>
      </p:sp>
      <p:sp>
        <p:nvSpPr>
          <p:cNvPr id="19" name="TextBox 1">
            <a:extLst>
              <a:ext uri="{FF2B5EF4-FFF2-40B4-BE49-F238E27FC236}">
                <a16:creationId xmlns:a16="http://schemas.microsoft.com/office/drawing/2014/main" id="{458ED8EF-0B14-494B-9FAE-17FCAA8D2D25}"/>
              </a:ext>
            </a:extLst>
          </p:cNvPr>
          <p:cNvSpPr txBox="1"/>
          <p:nvPr/>
        </p:nvSpPr>
        <p:spPr>
          <a:xfrm>
            <a:off x="1197197" y="2130604"/>
            <a:ext cx="10194792" cy="598497"/>
          </a:xfrm>
          <a:prstGeom prst="rect">
            <a:avLst/>
          </a:prstGeom>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063">
              <a:defRPr/>
            </a:pPr>
            <a:r>
              <a:rPr lang="en-GB" sz="1600" dirty="0">
                <a:solidFill>
                  <a:prstClr val="black"/>
                </a:solidFill>
                <a:latin typeface="Arial" pitchFamily="34" charset="0"/>
                <a:cs typeface="Arial" pitchFamily="34" charset="0"/>
              </a:rPr>
              <a:t>Proportion of tuberculosis patients living with HIV who are on antiretroviral therapy</a:t>
            </a:r>
          </a:p>
        </p:txBody>
      </p:sp>
    </p:spTree>
    <p:extLst>
      <p:ext uri="{BB962C8B-B14F-4D97-AF65-F5344CB8AC3E}">
        <p14:creationId xmlns:p14="http://schemas.microsoft.com/office/powerpoint/2010/main" val="52400293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7" name="Group 56"/>
          <p:cNvGrpSpPr/>
          <p:nvPr/>
        </p:nvGrpSpPr>
        <p:grpSpPr>
          <a:xfrm>
            <a:off x="661369" y="3159293"/>
            <a:ext cx="3968828" cy="2993336"/>
            <a:chOff x="10223431" y="3637622"/>
            <a:chExt cx="1548448" cy="1233958"/>
          </a:xfrm>
        </p:grpSpPr>
        <p:grpSp>
          <p:nvGrpSpPr>
            <p:cNvPr id="78" name="Group 77"/>
            <p:cNvGrpSpPr/>
            <p:nvPr/>
          </p:nvGrpSpPr>
          <p:grpSpPr>
            <a:xfrm>
              <a:off x="10497486" y="3751955"/>
              <a:ext cx="891566" cy="942029"/>
              <a:chOff x="10497486" y="3996859"/>
              <a:chExt cx="891566" cy="942029"/>
            </a:xfrm>
          </p:grpSpPr>
          <p:sp>
            <p:nvSpPr>
              <p:cNvPr id="79" name="Oval 78"/>
              <p:cNvSpPr/>
              <p:nvPr/>
            </p:nvSpPr>
            <p:spPr>
              <a:xfrm>
                <a:off x="10497486" y="3996859"/>
                <a:ext cx="891566" cy="942029"/>
              </a:xfrm>
              <a:prstGeom prst="ellipse">
                <a:avLst/>
              </a:prstGeom>
              <a:noFill/>
              <a:ln w="31750" cap="flat" cmpd="sng" algn="ctr">
                <a:solidFill>
                  <a:srgbClr val="FF5050"/>
                </a:solidFill>
                <a:prstDash val="solid"/>
              </a:ln>
              <a:effectLst>
                <a:outerShdw sx="1000" sy="1000" rotWithShape="0">
                  <a:srgbClr val="000000"/>
                </a:outerShdw>
              </a:effectLst>
            </p:spPr>
            <p:txBody>
              <a:bodyPr rtlCol="0" anchor="ctr"/>
              <a:lstStyle/>
              <a:p>
                <a:pPr algn="ctr" defTabSz="914126">
                  <a:defRPr/>
                </a:pPr>
                <a:endParaRPr lang="en-GB" sz="2799" kern="0">
                  <a:solidFill>
                    <a:srgbClr val="FFFFFF"/>
                  </a:solidFill>
                  <a:latin typeface="Calibri"/>
                </a:endParaRPr>
              </a:p>
            </p:txBody>
          </p:sp>
          <p:sp>
            <p:nvSpPr>
              <p:cNvPr id="80" name="TextBox 79"/>
              <p:cNvSpPr txBox="1"/>
              <p:nvPr/>
            </p:nvSpPr>
            <p:spPr>
              <a:xfrm>
                <a:off x="10707966" y="4197766"/>
                <a:ext cx="510905" cy="456590"/>
              </a:xfrm>
              <a:prstGeom prst="rect">
                <a:avLst/>
              </a:prstGeom>
              <a:noFill/>
            </p:spPr>
            <p:txBody>
              <a:bodyPr wrap="none" rtlCol="0">
                <a:spAutoFit/>
              </a:bodyPr>
              <a:lstStyle>
                <a:defPPr>
                  <a:defRPr lang="en-US"/>
                </a:defPPr>
                <a:lvl1pPr>
                  <a:defRPr sz="4800">
                    <a:solidFill>
                      <a:prstClr val="black"/>
                    </a:solidFill>
                    <a:latin typeface="Arial" pitchFamily="34" charset="0"/>
                    <a:cs typeface="Arial" pitchFamily="34" charset="0"/>
                  </a:defRPr>
                </a:lvl1pPr>
              </a:lstStyle>
              <a:p>
                <a:pPr defTabSz="914126">
                  <a:defRPr/>
                </a:pPr>
                <a:r>
                  <a:rPr lang="en-US" sz="6598" b="1" kern="0" dirty="0">
                    <a:solidFill>
                      <a:srgbClr val="0099CC"/>
                    </a:solidFill>
                  </a:rPr>
                  <a:t>62</a:t>
                </a:r>
                <a:r>
                  <a:rPr lang="en-US" sz="1600" kern="0" dirty="0"/>
                  <a:t>%</a:t>
                </a:r>
                <a:endParaRPr lang="en-GB" sz="1100" kern="0" dirty="0"/>
              </a:p>
            </p:txBody>
          </p:sp>
        </p:grpSp>
        <p:graphicFrame>
          <p:nvGraphicFramePr>
            <p:cNvPr id="59" name="Chart 58"/>
            <p:cNvGraphicFramePr>
              <a:graphicFrameLocks/>
            </p:cNvGraphicFramePr>
            <p:nvPr/>
          </p:nvGraphicFramePr>
          <p:xfrm>
            <a:off x="10223431" y="3637622"/>
            <a:ext cx="1548448" cy="1233958"/>
          </p:xfrm>
          <a:graphic>
            <a:graphicData uri="http://schemas.openxmlformats.org/drawingml/2006/chart">
              <c:chart xmlns:c="http://schemas.openxmlformats.org/drawingml/2006/chart" xmlns:r="http://schemas.openxmlformats.org/officeDocument/2006/relationships" r:id="rId4"/>
            </a:graphicData>
          </a:graphic>
        </p:graphicFrame>
      </p:grpSp>
      <p:sp>
        <p:nvSpPr>
          <p:cNvPr id="29" name="TextBox 28"/>
          <p:cNvSpPr txBox="1"/>
          <p:nvPr/>
        </p:nvSpPr>
        <p:spPr>
          <a:xfrm>
            <a:off x="170722" y="6571227"/>
            <a:ext cx="6262430" cy="230749"/>
          </a:xfrm>
          <a:prstGeom prst="rect">
            <a:avLst/>
          </a:prstGeom>
          <a:noFill/>
        </p:spPr>
        <p:txBody>
          <a:bodyPr wrap="square" rtlCol="0">
            <a:spAutoFit/>
          </a:bodyPr>
          <a:lstStyle/>
          <a:p>
            <a:pPr defTabSz="914126">
              <a:defRPr/>
            </a:pPr>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5"/>
              </a:rPr>
              <a:t>www.aidsdatahub.org</a:t>
            </a:r>
            <a:r>
              <a:rPr lang="en-US" sz="900" dirty="0">
                <a:solidFill>
                  <a:prstClr val="black"/>
                </a:solidFill>
                <a:latin typeface="Arial" panose="020B0604020202020204" pitchFamily="34" charset="0"/>
                <a:cs typeface="Arial" panose="020B0604020202020204" pitchFamily="34" charset="0"/>
              </a:rPr>
              <a:t> based on WHO. (2020).Global TB Report and UNAIDS 2020 Estimates</a:t>
            </a:r>
            <a:endParaRPr lang="en-GB" sz="900"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170722" y="2166356"/>
            <a:ext cx="5551936" cy="830697"/>
          </a:xfrm>
          <a:prstGeom prst="rect">
            <a:avLst/>
          </a:prstGeom>
        </p:spPr>
        <p:txBody>
          <a:bodyPr wrap="square">
            <a:spAutoFit/>
          </a:bodyPr>
          <a:lstStyle/>
          <a:p>
            <a:pPr algn="ctr" defTabSz="914126">
              <a:defRPr/>
            </a:pPr>
            <a:r>
              <a:rPr lang="en-US" sz="3199" b="1" dirty="0">
                <a:solidFill>
                  <a:srgbClr val="0099CC"/>
                </a:solidFill>
                <a:latin typeface="Arial Nova" panose="020B0504020202020204" pitchFamily="34" charset="0"/>
                <a:cs typeface="Arial" pitchFamily="34" charset="0"/>
              </a:rPr>
              <a:t>62</a:t>
            </a:r>
            <a:r>
              <a:rPr lang="en-US" sz="1600" dirty="0">
                <a:solidFill>
                  <a:prstClr val="black"/>
                </a:solidFill>
                <a:latin typeface="Arial Nova" panose="020B0504020202020204" pitchFamily="34" charset="0"/>
                <a:cs typeface="Arial" pitchFamily="34" charset="0"/>
              </a:rPr>
              <a:t>% of </a:t>
            </a:r>
            <a:r>
              <a:rPr lang="en-US" sz="3199" b="1" dirty="0">
                <a:solidFill>
                  <a:srgbClr val="E31837"/>
                </a:solidFill>
                <a:latin typeface="Arial Nova" panose="020B0504020202020204" pitchFamily="34" charset="0"/>
                <a:cs typeface="Arial" pitchFamily="34" charset="0"/>
              </a:rPr>
              <a:t>5.1 M</a:t>
            </a:r>
            <a:r>
              <a:rPr lang="en-US" sz="2000" dirty="0">
                <a:solidFill>
                  <a:srgbClr val="E31837"/>
                </a:solidFill>
                <a:latin typeface="Arial Nova" panose="020B0504020202020204" pitchFamily="34" charset="0"/>
                <a:cs typeface="Arial" pitchFamily="34" charset="0"/>
              </a:rPr>
              <a:t> </a:t>
            </a:r>
            <a:r>
              <a:rPr lang="en-US" sz="1600" dirty="0">
                <a:solidFill>
                  <a:prstClr val="black"/>
                </a:solidFill>
                <a:latin typeface="Arial Nova" panose="020B0504020202020204" pitchFamily="34" charset="0"/>
                <a:cs typeface="Arial" pitchFamily="34" charset="0"/>
              </a:rPr>
              <a:t>notified TB cases access HIV testing and know their status</a:t>
            </a:r>
          </a:p>
        </p:txBody>
      </p:sp>
      <p:graphicFrame>
        <p:nvGraphicFramePr>
          <p:cNvPr id="60" name="Chart 59">
            <a:extLst>
              <a:ext uri="{FF2B5EF4-FFF2-40B4-BE49-F238E27FC236}">
                <a16:creationId xmlns:a16="http://schemas.microsoft.com/office/drawing/2014/main" id="{6BA0CF38-BCDD-4E1C-A0D3-AC85B2165C4D}"/>
              </a:ext>
            </a:extLst>
          </p:cNvPr>
          <p:cNvGraphicFramePr>
            <a:graphicFrameLocks/>
          </p:cNvGraphicFramePr>
          <p:nvPr/>
        </p:nvGraphicFramePr>
        <p:xfrm>
          <a:off x="5513430" y="2507715"/>
          <a:ext cx="6401161" cy="4016912"/>
        </p:xfrm>
        <a:graphic>
          <a:graphicData uri="http://schemas.openxmlformats.org/drawingml/2006/chart">
            <c:chart xmlns:c="http://schemas.openxmlformats.org/drawingml/2006/chart" xmlns:r="http://schemas.openxmlformats.org/officeDocument/2006/relationships" r:id="rId6"/>
          </a:graphicData>
        </a:graphic>
      </p:graphicFrame>
      <p:sp>
        <p:nvSpPr>
          <p:cNvPr id="66" name="Bent Arrow 91">
            <a:extLst>
              <a:ext uri="{FF2B5EF4-FFF2-40B4-BE49-F238E27FC236}">
                <a16:creationId xmlns:a16="http://schemas.microsoft.com/office/drawing/2014/main" id="{BE92F38F-AF5D-4BC9-B26F-91EF52F4A382}"/>
              </a:ext>
            </a:extLst>
          </p:cNvPr>
          <p:cNvSpPr/>
          <p:nvPr/>
        </p:nvSpPr>
        <p:spPr bwMode="auto">
          <a:xfrm rot="5400000">
            <a:off x="7677509" y="2782226"/>
            <a:ext cx="310936" cy="2071118"/>
          </a:xfrm>
          <a:prstGeom prst="bentArrow">
            <a:avLst/>
          </a:prstGeom>
          <a:solidFill>
            <a:srgbClr val="81CCFF"/>
          </a:solid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126">
              <a:defRPr/>
            </a:pPr>
            <a:endParaRPr lang="en-GB" kern="0">
              <a:solidFill>
                <a:prstClr val="black"/>
              </a:solidFill>
              <a:latin typeface="Calibri"/>
            </a:endParaRPr>
          </a:p>
        </p:txBody>
      </p:sp>
      <p:sp>
        <p:nvSpPr>
          <p:cNvPr id="67" name="Bent Arrow 91">
            <a:extLst>
              <a:ext uri="{FF2B5EF4-FFF2-40B4-BE49-F238E27FC236}">
                <a16:creationId xmlns:a16="http://schemas.microsoft.com/office/drawing/2014/main" id="{1A8A4386-89BA-4A0E-932A-6A0EAF7EA876}"/>
              </a:ext>
            </a:extLst>
          </p:cNvPr>
          <p:cNvSpPr/>
          <p:nvPr/>
        </p:nvSpPr>
        <p:spPr bwMode="auto">
          <a:xfrm rot="5400000">
            <a:off x="9334296" y="2523337"/>
            <a:ext cx="310936" cy="2588898"/>
          </a:xfrm>
          <a:prstGeom prst="bentArrow">
            <a:avLst/>
          </a:prstGeom>
          <a:solidFill>
            <a:srgbClr val="81CCFF"/>
          </a:solid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126">
              <a:defRPr/>
            </a:pPr>
            <a:endParaRPr lang="en-GB" kern="0">
              <a:solidFill>
                <a:prstClr val="black"/>
              </a:solidFill>
              <a:latin typeface="Calibri"/>
            </a:endParaRPr>
          </a:p>
        </p:txBody>
      </p:sp>
      <p:sp>
        <p:nvSpPr>
          <p:cNvPr id="71" name="TextBox 1">
            <a:extLst>
              <a:ext uri="{FF2B5EF4-FFF2-40B4-BE49-F238E27FC236}">
                <a16:creationId xmlns:a16="http://schemas.microsoft.com/office/drawing/2014/main" id="{64C8DADA-088A-437E-9C43-6EA5F9BC65D8}"/>
              </a:ext>
            </a:extLst>
          </p:cNvPr>
          <p:cNvSpPr txBox="1"/>
          <p:nvPr/>
        </p:nvSpPr>
        <p:spPr>
          <a:xfrm>
            <a:off x="8443726" y="3861014"/>
            <a:ext cx="686208" cy="50387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a:defRPr/>
            </a:pPr>
            <a:r>
              <a:rPr lang="en-GB" sz="2400" b="1" dirty="0">
                <a:solidFill>
                  <a:srgbClr val="FF7C80"/>
                </a:solidFill>
                <a:latin typeface="Arial" panose="020B0604020202020204" pitchFamily="34" charset="0"/>
                <a:cs typeface="Arial" panose="020B0604020202020204" pitchFamily="34" charset="0"/>
              </a:rPr>
              <a:t>59</a:t>
            </a:r>
            <a:r>
              <a:rPr lang="en-GB" b="1" dirty="0">
                <a:solidFill>
                  <a:srgbClr val="FF7C80"/>
                </a:solidFill>
                <a:latin typeface="Arial" panose="020B0604020202020204" pitchFamily="34" charset="0"/>
                <a:cs typeface="Arial" panose="020B0604020202020204" pitchFamily="34" charset="0"/>
              </a:rPr>
              <a:t>%</a:t>
            </a:r>
          </a:p>
        </p:txBody>
      </p:sp>
      <p:sp>
        <p:nvSpPr>
          <p:cNvPr id="72" name="TextBox 1">
            <a:extLst>
              <a:ext uri="{FF2B5EF4-FFF2-40B4-BE49-F238E27FC236}">
                <a16:creationId xmlns:a16="http://schemas.microsoft.com/office/drawing/2014/main" id="{B079B101-02CD-4D0B-9BA6-5B1B6FA243AE}"/>
              </a:ext>
            </a:extLst>
          </p:cNvPr>
          <p:cNvSpPr txBox="1"/>
          <p:nvPr/>
        </p:nvSpPr>
        <p:spPr>
          <a:xfrm>
            <a:off x="10371533" y="3861014"/>
            <a:ext cx="686208" cy="50387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126">
              <a:defRPr/>
            </a:pPr>
            <a:r>
              <a:rPr lang="en-GB" sz="2400" b="1" dirty="0">
                <a:solidFill>
                  <a:srgbClr val="00B050"/>
                </a:solidFill>
                <a:latin typeface="Arial" panose="020B0604020202020204" pitchFamily="34" charset="0"/>
                <a:cs typeface="Arial" panose="020B0604020202020204" pitchFamily="34" charset="0"/>
              </a:rPr>
              <a:t>48</a:t>
            </a:r>
            <a:r>
              <a:rPr lang="en-GB" b="1" dirty="0">
                <a:solidFill>
                  <a:srgbClr val="00B050"/>
                </a:solidFill>
                <a:latin typeface="Arial" panose="020B0604020202020204" pitchFamily="34" charset="0"/>
                <a:cs typeface="Arial" panose="020B0604020202020204" pitchFamily="34" charset="0"/>
              </a:rPr>
              <a:t>%</a:t>
            </a:r>
          </a:p>
        </p:txBody>
      </p:sp>
      <p:sp>
        <p:nvSpPr>
          <p:cNvPr id="74" name="TextBox 9">
            <a:extLst>
              <a:ext uri="{FF2B5EF4-FFF2-40B4-BE49-F238E27FC236}">
                <a16:creationId xmlns:a16="http://schemas.microsoft.com/office/drawing/2014/main" id="{4D8932EF-E05D-4293-BAA0-F53930D23E4E}"/>
              </a:ext>
            </a:extLst>
          </p:cNvPr>
          <p:cNvSpPr txBox="1"/>
          <p:nvPr/>
        </p:nvSpPr>
        <p:spPr>
          <a:xfrm>
            <a:off x="5716608" y="2346666"/>
            <a:ext cx="5943295" cy="57839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126">
              <a:defRPr/>
            </a:pPr>
            <a:r>
              <a:rPr lang="en-US" sz="1600" kern="0" dirty="0">
                <a:solidFill>
                  <a:sysClr val="windowText" lastClr="000000"/>
                </a:solidFill>
                <a:latin typeface="Arial Nova" panose="020B0504020202020204" pitchFamily="34" charset="0"/>
                <a:cs typeface="Arial" panose="020B0604020202020204" pitchFamily="34" charset="0"/>
              </a:rPr>
              <a:t>TB patients living with HIV know their HIV status and access to </a:t>
            </a:r>
            <a:r>
              <a:rPr lang="en-US" sz="1600" kern="0">
                <a:solidFill>
                  <a:sysClr val="windowText" lastClr="000000"/>
                </a:solidFill>
                <a:latin typeface="Arial Nova" panose="020B0504020202020204" pitchFamily="34" charset="0"/>
                <a:cs typeface="Arial" panose="020B0604020202020204" pitchFamily="34" charset="0"/>
              </a:rPr>
              <a:t>antiretroviral therapy</a:t>
            </a:r>
            <a:endParaRPr lang="en-GB" sz="1600" kern="0" dirty="0">
              <a:solidFill>
                <a:sysClr val="windowText" lastClr="000000"/>
              </a:solidFill>
              <a:latin typeface="Arial Nova" panose="020B0504020202020204" pitchFamily="34" charset="0"/>
              <a:cs typeface="Arial" panose="020B0604020202020204" pitchFamily="34" charset="0"/>
            </a:endParaRPr>
          </a:p>
        </p:txBody>
      </p:sp>
      <p:sp>
        <p:nvSpPr>
          <p:cNvPr id="75" name="Title 1">
            <a:extLst>
              <a:ext uri="{FF2B5EF4-FFF2-40B4-BE49-F238E27FC236}">
                <a16:creationId xmlns:a16="http://schemas.microsoft.com/office/drawing/2014/main" id="{BD93DF71-3024-442F-AE86-079BE7A39085}"/>
              </a:ext>
            </a:extLst>
          </p:cNvPr>
          <p:cNvSpPr txBox="1">
            <a:spLocks/>
          </p:cNvSpPr>
          <p:nvPr/>
        </p:nvSpPr>
        <p:spPr>
          <a:xfrm>
            <a:off x="402230" y="1176650"/>
            <a:ext cx="11351348" cy="88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07" tIns="45703" rIns="91407" bIns="4570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063" eaLnBrk="0" fontAlgn="base" hangingPunct="0">
              <a:spcAft>
                <a:spcPct val="0"/>
              </a:spcAft>
            </a:pPr>
            <a:r>
              <a:rPr lang="en-US" sz="28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Asia and the Pacific: TB-HIV co-infection</a:t>
            </a:r>
          </a:p>
        </p:txBody>
      </p:sp>
    </p:spTree>
    <p:extLst>
      <p:ext uri="{BB962C8B-B14F-4D97-AF65-F5344CB8AC3E}">
        <p14:creationId xmlns:p14="http://schemas.microsoft.com/office/powerpoint/2010/main" val="1622389534"/>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360" y="3337334"/>
            <a:ext cx="8424936" cy="1747850"/>
          </a:xfrm>
        </p:spPr>
        <p:txBody>
          <a:bodyPr/>
          <a:lstStyle/>
          <a:p>
            <a:r>
              <a:rPr lang="en-US" dirty="0"/>
              <a:t>Women living with HIV and reproductive health rights</a:t>
            </a:r>
            <a:endParaRPr lang="en-GB" dirty="0"/>
          </a:p>
        </p:txBody>
      </p:sp>
    </p:spTree>
    <p:extLst>
      <p:ext uri="{BB962C8B-B14F-4D97-AF65-F5344CB8AC3E}">
        <p14:creationId xmlns:p14="http://schemas.microsoft.com/office/powerpoint/2010/main" val="327363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484784"/>
            <a:ext cx="11593288" cy="785140"/>
          </a:xfrm>
        </p:spPr>
        <p:txBody>
          <a:bodyPr>
            <a:noAutofit/>
          </a:bodyPr>
          <a:lstStyle/>
          <a:p>
            <a:r>
              <a:rPr lang="en-US" dirty="0"/>
              <a:t>Proportion of PLHIV who experienced HIV-related stigma and discrimination in health-care settings during the past 12 months</a:t>
            </a:r>
            <a:endParaRPr lang="th-TH" dirty="0"/>
          </a:p>
        </p:txBody>
      </p:sp>
      <p:sp>
        <p:nvSpPr>
          <p:cNvPr id="6" name="Title 1"/>
          <p:cNvSpPr txBox="1">
            <a:spLocks/>
          </p:cNvSpPr>
          <p:nvPr/>
        </p:nvSpPr>
        <p:spPr>
          <a:xfrm>
            <a:off x="119336" y="6597352"/>
            <a:ext cx="8402672" cy="19170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Integrated Behavioral and Surveillance Surveys and Global AIDS Monitoring (GAM)</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5" name="Chart 4">
            <a:extLst>
              <a:ext uri="{FF2B5EF4-FFF2-40B4-BE49-F238E27FC236}">
                <a16:creationId xmlns:a16="http://schemas.microsoft.com/office/drawing/2014/main" id="{9B20EE59-F5A6-4B28-AC53-2549864105DD}"/>
              </a:ext>
            </a:extLst>
          </p:cNvPr>
          <p:cNvGraphicFramePr>
            <a:graphicFrameLocks/>
          </p:cNvGraphicFramePr>
          <p:nvPr/>
        </p:nvGraphicFramePr>
        <p:xfrm>
          <a:off x="1894665" y="2269924"/>
          <a:ext cx="8402671" cy="367935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5B77538-FD89-4B53-8204-A410015E2CE0}"/>
              </a:ext>
            </a:extLst>
          </p:cNvPr>
          <p:cNvSpPr txBox="1"/>
          <p:nvPr/>
        </p:nvSpPr>
        <p:spPr>
          <a:xfrm>
            <a:off x="3071664" y="6073496"/>
            <a:ext cx="726131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 Respondent identifies with at least one key population </a:t>
            </a:r>
          </a:p>
        </p:txBody>
      </p:sp>
    </p:spTree>
    <p:extLst>
      <p:ext uri="{BB962C8B-B14F-4D97-AF65-F5344CB8AC3E}">
        <p14:creationId xmlns:p14="http://schemas.microsoft.com/office/powerpoint/2010/main" val="1193381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484784"/>
            <a:ext cx="11809312" cy="504000"/>
          </a:xfrm>
        </p:spPr>
        <p:txBody>
          <a:bodyPr>
            <a:noAutofit/>
          </a:bodyPr>
          <a:lstStyle/>
          <a:p>
            <a:r>
              <a:rPr lang="en-US" dirty="0"/>
              <a:t>Proportion of PLHIV who reported that they were denied health services and employment opportunities because of their HIV status, 2014-2018</a:t>
            </a:r>
            <a:endParaRPr lang="th-TH" dirty="0"/>
          </a:p>
        </p:txBody>
      </p:sp>
      <p:sp>
        <p:nvSpPr>
          <p:cNvPr id="6" name="Title 1"/>
          <p:cNvSpPr txBox="1">
            <a:spLocks/>
          </p:cNvSpPr>
          <p:nvPr/>
        </p:nvSpPr>
        <p:spPr>
          <a:xfrm>
            <a:off x="119336" y="6580584"/>
            <a:ext cx="10441160" cy="20847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People Living With HIV Stigma Index Reports</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5" name="Chart 4">
            <a:extLst>
              <a:ext uri="{FF2B5EF4-FFF2-40B4-BE49-F238E27FC236}">
                <a16:creationId xmlns:a16="http://schemas.microsoft.com/office/drawing/2014/main" id="{6AECFAD6-FA68-49C2-BA67-F439FB2DA671}"/>
              </a:ext>
            </a:extLst>
          </p:cNvPr>
          <p:cNvGraphicFramePr>
            <a:graphicFrameLocks/>
          </p:cNvGraphicFramePr>
          <p:nvPr/>
        </p:nvGraphicFramePr>
        <p:xfrm>
          <a:off x="803412" y="2142352"/>
          <a:ext cx="10585176" cy="42846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65718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484784"/>
            <a:ext cx="11809312" cy="504000"/>
          </a:xfrm>
        </p:spPr>
        <p:txBody>
          <a:bodyPr>
            <a:noAutofit/>
          </a:bodyPr>
          <a:lstStyle/>
          <a:p>
            <a:r>
              <a:rPr lang="en-US" dirty="0"/>
              <a:t>Proportion of PLHIV who reported that they avoided seeking health services for fear of stigma due of their HIV status, 2014-2018</a:t>
            </a:r>
            <a:endParaRPr lang="th-TH" dirty="0"/>
          </a:p>
        </p:txBody>
      </p:sp>
      <p:sp>
        <p:nvSpPr>
          <p:cNvPr id="6" name="Title 1"/>
          <p:cNvSpPr txBox="1">
            <a:spLocks/>
          </p:cNvSpPr>
          <p:nvPr/>
        </p:nvSpPr>
        <p:spPr>
          <a:xfrm>
            <a:off x="119336" y="6580584"/>
            <a:ext cx="10441160" cy="20847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People Living With HIV Stigma Index Reports</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7" name="Chart 6">
            <a:extLst>
              <a:ext uri="{FF2B5EF4-FFF2-40B4-BE49-F238E27FC236}">
                <a16:creationId xmlns:a16="http://schemas.microsoft.com/office/drawing/2014/main" id="{D54A7C88-CB3A-4FD4-B235-419E1FEEA435}"/>
              </a:ext>
            </a:extLst>
          </p:cNvPr>
          <p:cNvGraphicFramePr>
            <a:graphicFrameLocks/>
          </p:cNvGraphicFramePr>
          <p:nvPr/>
        </p:nvGraphicFramePr>
        <p:xfrm>
          <a:off x="1595500" y="2276871"/>
          <a:ext cx="9001000" cy="386153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420DA4F5-784C-4EE4-99D3-C74BB5FF23BC}"/>
              </a:ext>
            </a:extLst>
          </p:cNvPr>
          <p:cNvSpPr txBox="1"/>
          <p:nvPr/>
        </p:nvSpPr>
        <p:spPr>
          <a:xfrm>
            <a:off x="8455090" y="6420881"/>
            <a:ext cx="1800200" cy="2598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 Western Highlands</a:t>
            </a:r>
          </a:p>
        </p:txBody>
      </p:sp>
    </p:spTree>
    <p:extLst>
      <p:ext uri="{BB962C8B-B14F-4D97-AF65-F5344CB8AC3E}">
        <p14:creationId xmlns:p14="http://schemas.microsoft.com/office/powerpoint/2010/main" val="3658480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484784"/>
            <a:ext cx="11809312" cy="504000"/>
          </a:xfrm>
        </p:spPr>
        <p:txBody>
          <a:bodyPr>
            <a:noAutofit/>
          </a:bodyPr>
          <a:lstStyle/>
          <a:p>
            <a:r>
              <a:rPr lang="en-US" dirty="0"/>
              <a:t>Proportion of PLHIV reporting different forms of internalized stigma, 2014-2019</a:t>
            </a:r>
            <a:endParaRPr lang="th-TH" dirty="0"/>
          </a:p>
        </p:txBody>
      </p:sp>
      <p:sp>
        <p:nvSpPr>
          <p:cNvPr id="6" name="Title 1"/>
          <p:cNvSpPr txBox="1">
            <a:spLocks/>
          </p:cNvSpPr>
          <p:nvPr/>
        </p:nvSpPr>
        <p:spPr>
          <a:xfrm>
            <a:off x="119336" y="6580584"/>
            <a:ext cx="5904656" cy="277416"/>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Source: Prepared by </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rPr>
              <a:t> based on People Living With HIV Stigma Index Reports</a:t>
            </a:r>
            <a:endParaRPr kumimoji="0" lang="th-TH" sz="900" b="0" i="0" u="none" strike="noStrike" kern="1200" cap="none" spc="0" normalizeH="0" baseline="0" noProof="0" dirty="0">
              <a:ln>
                <a:noFill/>
              </a:ln>
              <a:solidFill>
                <a:prstClr val="black"/>
              </a:solidFill>
              <a:effectLst/>
              <a:uLnTx/>
              <a:uFillTx/>
              <a:latin typeface="Arial" charset="0"/>
              <a:ea typeface="ＭＳ Ｐゴシック" charset="-128"/>
              <a:cs typeface="Arial" charset="0"/>
            </a:endParaRPr>
          </a:p>
        </p:txBody>
      </p:sp>
      <p:graphicFrame>
        <p:nvGraphicFramePr>
          <p:cNvPr id="5" name="Chart 4">
            <a:extLst>
              <a:ext uri="{FF2B5EF4-FFF2-40B4-BE49-F238E27FC236}">
                <a16:creationId xmlns:a16="http://schemas.microsoft.com/office/drawing/2014/main" id="{50AB858A-A9BD-40FE-AC9A-521223641CBF}"/>
              </a:ext>
            </a:extLst>
          </p:cNvPr>
          <p:cNvGraphicFramePr>
            <a:graphicFrameLocks/>
          </p:cNvGraphicFramePr>
          <p:nvPr>
            <p:extLst>
              <p:ext uri="{D42A27DB-BD31-4B8C-83A1-F6EECF244321}">
                <p14:modId xmlns:p14="http://schemas.microsoft.com/office/powerpoint/2010/main" val="2250445863"/>
              </p:ext>
            </p:extLst>
          </p:nvPr>
        </p:nvGraphicFramePr>
        <p:xfrm>
          <a:off x="60960" y="1916832"/>
          <a:ext cx="12070080"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6F73EE8E-74FE-4673-B89E-6D36DFFAA1EB}"/>
              </a:ext>
            </a:extLst>
          </p:cNvPr>
          <p:cNvSpPr txBox="1"/>
          <p:nvPr/>
        </p:nvSpPr>
        <p:spPr>
          <a:xfrm>
            <a:off x="1343472" y="6237312"/>
            <a:ext cx="9505056" cy="3697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*7 Pacific Islands including Marshall Islands, Federated States of Micronesia, Kiribati, Vanuatu, Tonga, Samoa, Palau            ** Western Highlands</a:t>
            </a:r>
          </a:p>
        </p:txBody>
      </p:sp>
    </p:spTree>
    <p:extLst>
      <p:ext uri="{BB962C8B-B14F-4D97-AF65-F5344CB8AC3E}">
        <p14:creationId xmlns:p14="http://schemas.microsoft.com/office/powerpoint/2010/main" val="1779271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12776"/>
            <a:ext cx="10945216" cy="504000"/>
          </a:xfrm>
        </p:spPr>
        <p:txBody>
          <a:bodyPr/>
          <a:lstStyle/>
          <a:p>
            <a:r>
              <a:rPr lang="en-US" dirty="0"/>
              <a:t>Proportion of women living with HIV who had a desire to have children reported being coerced to undergo sterilization, 2012-2013</a:t>
            </a:r>
            <a:endParaRPr lang="en-GB" dirty="0"/>
          </a:p>
        </p:txBody>
      </p:sp>
      <p:graphicFrame>
        <p:nvGraphicFramePr>
          <p:cNvPr id="4" name="Chart 3"/>
          <p:cNvGraphicFramePr>
            <a:graphicFrameLocks/>
          </p:cNvGraphicFramePr>
          <p:nvPr/>
        </p:nvGraphicFramePr>
        <p:xfrm>
          <a:off x="1703512" y="2420888"/>
          <a:ext cx="8784976" cy="40145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p:cNvSpPr txBox="1">
            <a:spLocks noChangeArrowheads="1"/>
          </p:cNvSpPr>
          <p:nvPr/>
        </p:nvSpPr>
        <p:spPr bwMode="auto">
          <a:xfrm>
            <a:off x="88506" y="6627169"/>
            <a:ext cx="68762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Prepared by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hlinkClick r:id="rId4"/>
              </a:rPr>
              <a:t>www.aidsdatahub.org</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 based on http://apnmata.org/country-profiles/ </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81727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surveyed HIV-positive pregnant women who were asked to undergo sterilization, 2011</a:t>
            </a:r>
            <a:endParaRPr lang="en-GB" dirty="0"/>
          </a:p>
        </p:txBody>
      </p:sp>
      <p:graphicFrame>
        <p:nvGraphicFramePr>
          <p:cNvPr id="4" name="Chart 3"/>
          <p:cNvGraphicFramePr>
            <a:graphicFrameLocks/>
          </p:cNvGraphicFramePr>
          <p:nvPr/>
        </p:nvGraphicFramePr>
        <p:xfrm>
          <a:off x="2279576" y="2564904"/>
          <a:ext cx="7272808"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6"/>
          <p:cNvSpPr txBox="1">
            <a:spLocks noChangeArrowheads="1"/>
          </p:cNvSpPr>
          <p:nvPr/>
        </p:nvSpPr>
        <p:spPr bwMode="auto">
          <a:xfrm>
            <a:off x="47328" y="6499974"/>
            <a:ext cx="12025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Prepared by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 based on Women of the Asia Pacific Network of People Living with HIV (APN+). (2012). </a:t>
            </a:r>
            <a:r>
              <a:rPr kumimoji="0" lang="en-US" sz="900" b="0" i="1"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Positive and Pregnant. How Dare You. A study on access to reproductive and maternal health care for women living with HIV in Asia.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Bangkok.</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0542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06" y="1341523"/>
            <a:ext cx="12058934" cy="503817"/>
          </a:xfrm>
          <a:prstGeom prst="rect">
            <a:avLst/>
          </a:prstGeom>
        </p:spPr>
        <p:txBody>
          <a:bodyPr>
            <a:noAutofit/>
          </a:bodyPr>
          <a:lstStyle/>
          <a:p>
            <a:r>
              <a:rPr lang="en-US" sz="2400" dirty="0">
                <a:latin typeface="Arial"/>
                <a:ea typeface="+mn-ea"/>
                <a:cs typeface="+mn-cs"/>
              </a:rPr>
              <a:t>Global and regional summary of the AIDS epidemic, 2020</a:t>
            </a:r>
          </a:p>
        </p:txBody>
      </p:sp>
      <p:grpSp>
        <p:nvGrpSpPr>
          <p:cNvPr id="68" name="Group 67">
            <a:extLst>
              <a:ext uri="{FF2B5EF4-FFF2-40B4-BE49-F238E27FC236}">
                <a16:creationId xmlns:a16="http://schemas.microsoft.com/office/drawing/2014/main" id="{96B83C46-BEC3-40E1-A0F2-850DED24647B}"/>
              </a:ext>
            </a:extLst>
          </p:cNvPr>
          <p:cNvGrpSpPr/>
          <p:nvPr/>
        </p:nvGrpSpPr>
        <p:grpSpPr>
          <a:xfrm>
            <a:off x="696148" y="1789104"/>
            <a:ext cx="10688979" cy="4806370"/>
            <a:chOff x="692150" y="810253"/>
            <a:chExt cx="10695320" cy="4809222"/>
          </a:xfrm>
        </p:grpSpPr>
        <p:sp>
          <p:nvSpPr>
            <p:cNvPr id="69" name="Text Box 3">
              <a:extLst>
                <a:ext uri="{FF2B5EF4-FFF2-40B4-BE49-F238E27FC236}">
                  <a16:creationId xmlns:a16="http://schemas.microsoft.com/office/drawing/2014/main" id="{394AA4D3-5358-4B2C-93FB-6AF42D37A2E1}"/>
                </a:ext>
              </a:extLst>
            </p:cNvPr>
            <p:cNvSpPr txBox="1">
              <a:spLocks noChangeArrowheads="1"/>
            </p:cNvSpPr>
            <p:nvPr/>
          </p:nvSpPr>
          <p:spPr bwMode="auto">
            <a:xfrm>
              <a:off x="8751247" y="1238917"/>
              <a:ext cx="1764353" cy="4380558"/>
            </a:xfrm>
            <a:prstGeom prst="rect">
              <a:avLst/>
            </a:prstGeom>
            <a:noFill/>
            <a:ln>
              <a:noFill/>
            </a:ln>
          </p:spPr>
          <p:txBody>
            <a:bodyPr wrap="square">
              <a:spAutoFit/>
            </a:bodyPr>
            <a:lstStyle>
              <a:lvl1pPr defTabSz="457200" eaLnBrk="0" hangingPunct="0">
                <a:tabLst>
                  <a:tab pos="2863850" algn="l"/>
                  <a:tab pos="6578600" algn="l"/>
                </a:tabLst>
                <a:defRPr>
                  <a:solidFill>
                    <a:schemeClr val="tx1"/>
                  </a:solidFill>
                  <a:latin typeface="Arial" charset="0"/>
                </a:defRPr>
              </a:lvl1pPr>
              <a:lvl2pPr marL="742950" indent="-285750" defTabSz="457200" eaLnBrk="0" hangingPunct="0">
                <a:tabLst>
                  <a:tab pos="2863850" algn="l"/>
                  <a:tab pos="6578600" algn="l"/>
                </a:tabLst>
                <a:defRPr>
                  <a:solidFill>
                    <a:schemeClr val="tx1"/>
                  </a:solidFill>
                  <a:latin typeface="Arial" charset="0"/>
                </a:defRPr>
              </a:lvl2pPr>
              <a:lvl3pPr marL="1143000" indent="-228600" defTabSz="457200" eaLnBrk="0" hangingPunct="0">
                <a:tabLst>
                  <a:tab pos="2863850" algn="l"/>
                  <a:tab pos="6578600" algn="l"/>
                </a:tabLst>
                <a:defRPr>
                  <a:solidFill>
                    <a:schemeClr val="tx1"/>
                  </a:solidFill>
                  <a:latin typeface="Arial" charset="0"/>
                </a:defRPr>
              </a:lvl3pPr>
              <a:lvl4pPr marL="1600200" indent="-228600" defTabSz="457200" eaLnBrk="0" hangingPunct="0">
                <a:tabLst>
                  <a:tab pos="2863850" algn="l"/>
                  <a:tab pos="6578600" algn="l"/>
                </a:tabLst>
                <a:defRPr>
                  <a:solidFill>
                    <a:schemeClr val="tx1"/>
                  </a:solidFill>
                  <a:latin typeface="Arial" charset="0"/>
                </a:defRPr>
              </a:lvl4pPr>
              <a:lvl5pPr marL="2057400" indent="-228600" defTabSz="457200" eaLnBrk="0" hangingPunct="0">
                <a:tabLst>
                  <a:tab pos="2863850" algn="l"/>
                  <a:tab pos="6578600" algn="l"/>
                </a:tabLst>
                <a:defRPr>
                  <a:solidFill>
                    <a:schemeClr val="tx1"/>
                  </a:solidFill>
                  <a:latin typeface="Arial" charset="0"/>
                </a:defRPr>
              </a:lvl5pPr>
              <a:lvl6pPr marL="2514600" indent="-228600" defTabSz="457200" eaLnBrk="0" fontAlgn="base" hangingPunct="0">
                <a:spcBef>
                  <a:spcPct val="0"/>
                </a:spcBef>
                <a:spcAft>
                  <a:spcPct val="0"/>
                </a:spcAft>
                <a:tabLst>
                  <a:tab pos="2863850" algn="l"/>
                  <a:tab pos="6578600" algn="l"/>
                </a:tabLst>
                <a:defRPr>
                  <a:solidFill>
                    <a:schemeClr val="tx1"/>
                  </a:solidFill>
                  <a:latin typeface="Arial" charset="0"/>
                </a:defRPr>
              </a:lvl6pPr>
              <a:lvl7pPr marL="2971800" indent="-228600" defTabSz="457200" eaLnBrk="0" fontAlgn="base" hangingPunct="0">
                <a:spcBef>
                  <a:spcPct val="0"/>
                </a:spcBef>
                <a:spcAft>
                  <a:spcPct val="0"/>
                </a:spcAft>
                <a:tabLst>
                  <a:tab pos="2863850" algn="l"/>
                  <a:tab pos="6578600" algn="l"/>
                </a:tabLst>
                <a:defRPr>
                  <a:solidFill>
                    <a:schemeClr val="tx1"/>
                  </a:solidFill>
                  <a:latin typeface="Arial" charset="0"/>
                </a:defRPr>
              </a:lvl7pPr>
              <a:lvl8pPr marL="3429000" indent="-228600" defTabSz="457200" eaLnBrk="0" fontAlgn="base" hangingPunct="0">
                <a:spcBef>
                  <a:spcPct val="0"/>
                </a:spcBef>
                <a:spcAft>
                  <a:spcPct val="0"/>
                </a:spcAft>
                <a:tabLst>
                  <a:tab pos="2863850" algn="l"/>
                  <a:tab pos="6578600" algn="l"/>
                </a:tabLst>
                <a:defRPr>
                  <a:solidFill>
                    <a:schemeClr val="tx1"/>
                  </a:solidFill>
                  <a:latin typeface="Arial" charset="0"/>
                </a:defRPr>
              </a:lvl8pPr>
              <a:lvl9pPr marL="3886200" indent="-228600" defTabSz="457200" eaLnBrk="0" fontAlgn="base" hangingPunct="0">
                <a:spcBef>
                  <a:spcPct val="0"/>
                </a:spcBef>
                <a:spcAft>
                  <a:spcPct val="0"/>
                </a:spcAft>
                <a:tabLst>
                  <a:tab pos="2863850" algn="l"/>
                  <a:tab pos="6578600" algn="l"/>
                </a:tabLst>
                <a:defRPr>
                  <a:solidFill>
                    <a:schemeClr val="tx1"/>
                  </a:solidFill>
                  <a:latin typeface="Arial" charset="0"/>
                </a:defRPr>
              </a:lvl9pPr>
            </a:lstStyle>
            <a:p>
              <a:pPr algn="r" defTabSz="456972" fontAlgn="base">
                <a:lnSpc>
                  <a:spcPts val="2125"/>
                </a:lnSpc>
                <a:spcBef>
                  <a:spcPct val="0"/>
                </a:spcBef>
                <a:spcAft>
                  <a:spcPct val="0"/>
                </a:spcAft>
                <a:tabLst>
                  <a:tab pos="1255085" algn="l"/>
                  <a:tab pos="2862418" algn="l"/>
                  <a:tab pos="6575311" algn="l"/>
                </a:tabLst>
                <a:defRPr/>
              </a:pPr>
              <a:r>
                <a:rPr lang="en-GB" altLang="en-US" sz="1600" b="1" dirty="0">
                  <a:solidFill>
                    <a:srgbClr val="0099FF"/>
                  </a:solidFill>
                  <a:latin typeface="Arial"/>
                  <a:ea typeface="MS PGothic" pitchFamily="34" charset="-128"/>
                  <a:cs typeface="Arial" charset="0"/>
                </a:rPr>
                <a:t>5.8 million</a:t>
              </a:r>
              <a:endParaRPr lang="en-GB" altLang="en-US" sz="1300" dirty="0">
                <a:solidFill>
                  <a:srgbClr val="0099FF"/>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GB" altLang="en-US" sz="1600" dirty="0">
                  <a:solidFill>
                    <a:prstClr val="black"/>
                  </a:solidFill>
                  <a:latin typeface="Arial"/>
                  <a:ea typeface="MS PGothic" pitchFamily="34" charset="-128"/>
                  <a:cs typeface="Arial" charset="0"/>
                </a:rPr>
                <a:t>5.7 million</a:t>
              </a:r>
              <a:endParaRPr lang="en-US" altLang="en-US" sz="1300" dirty="0">
                <a:solidFill>
                  <a:prstClr val="white">
                    <a:lumMod val="50000"/>
                  </a:prstClr>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GB" altLang="en-US" sz="1600" dirty="0">
                  <a:solidFill>
                    <a:prstClr val="black"/>
                  </a:solidFill>
                  <a:latin typeface="Arial"/>
                  <a:ea typeface="MS PGothic" pitchFamily="34" charset="-128"/>
                  <a:cs typeface="Arial" charset="0"/>
                </a:rPr>
                <a:t>2.1 million</a:t>
              </a:r>
              <a:endParaRPr lang="en-US" altLang="en-US" sz="1300" dirty="0">
                <a:solidFill>
                  <a:prstClr val="white">
                    <a:lumMod val="50000"/>
                  </a:prstClr>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US" altLang="en-US" sz="1600" dirty="0">
                  <a:solidFill>
                    <a:prstClr val="black"/>
                  </a:solidFill>
                  <a:latin typeface="Arial"/>
                  <a:ea typeface="MS PGothic" pitchFamily="34" charset="-128"/>
                  <a:cs typeface="Arial" charset="0"/>
                </a:rPr>
                <a:t>  120 000</a:t>
              </a:r>
              <a:endParaRPr lang="en-US" altLang="en-US" sz="1300" dirty="0">
                <a:solidFill>
                  <a:prstClr val="white">
                    <a:lumMod val="50000"/>
                  </a:prstClr>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endParaRPr lang="en-US" altLang="en-US" sz="1600" dirty="0">
                <a:solidFill>
                  <a:prstClr val="black"/>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US" altLang="en-US" sz="1600" b="1" dirty="0">
                  <a:solidFill>
                    <a:srgbClr val="FF5050"/>
                  </a:solidFill>
                  <a:latin typeface="Arial"/>
                  <a:ea typeface="MS PGothic" pitchFamily="34" charset="-128"/>
                  <a:cs typeface="Arial" charset="0"/>
                </a:rPr>
                <a:t>240 000</a:t>
              </a:r>
              <a:br>
                <a:rPr lang="en-US" altLang="en-US" sz="1300" dirty="0">
                  <a:solidFill>
                    <a:prstClr val="black"/>
                  </a:solidFill>
                  <a:latin typeface="Arial"/>
                  <a:ea typeface="MS PGothic" pitchFamily="34" charset="-128"/>
                  <a:cs typeface="Arial" charset="0"/>
                </a:rPr>
              </a:br>
              <a:r>
                <a:rPr lang="en-GB" altLang="en-US" sz="1600" dirty="0">
                  <a:solidFill>
                    <a:prstClr val="black"/>
                  </a:solidFill>
                  <a:latin typeface="Arial"/>
                  <a:ea typeface="MS PGothic" pitchFamily="34" charset="-128"/>
                  <a:cs typeface="Arial" charset="0"/>
                </a:rPr>
                <a:t>230 000</a:t>
              </a:r>
              <a:endParaRPr lang="en-GB" altLang="en-US" sz="1300" dirty="0">
                <a:solidFill>
                  <a:srgbClr val="7F7F7F"/>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US" altLang="en-US" sz="1600" dirty="0">
                  <a:solidFill>
                    <a:srgbClr val="000000"/>
                  </a:solidFill>
                  <a:latin typeface="Arial"/>
                  <a:ea typeface="MS PGothic" pitchFamily="34" charset="-128"/>
                  <a:cs typeface="Arial" charset="0"/>
                </a:rPr>
                <a:t>  13 000</a:t>
              </a:r>
              <a:endParaRPr lang="en-US" altLang="en-US" sz="1300" dirty="0">
                <a:solidFill>
                  <a:srgbClr val="7F7F7F"/>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endParaRPr lang="en-US" altLang="en-US" sz="1600" dirty="0">
                <a:solidFill>
                  <a:prstClr val="black"/>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US" altLang="en-US" sz="1600" b="1" dirty="0">
                  <a:solidFill>
                    <a:srgbClr val="FF9933"/>
                  </a:solidFill>
                  <a:latin typeface="Arial"/>
                  <a:ea typeface="MS PGothic" pitchFamily="34" charset="-128"/>
                  <a:cs typeface="Arial" charset="0"/>
                </a:rPr>
                <a:t>130 000</a:t>
              </a:r>
              <a:endParaRPr lang="en-US" altLang="en-US" sz="1300" dirty="0">
                <a:solidFill>
                  <a:srgbClr val="FF9933"/>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GB" altLang="en-US" sz="1600" dirty="0">
                  <a:solidFill>
                    <a:prstClr val="black"/>
                  </a:solidFill>
                  <a:latin typeface="Arial"/>
                  <a:ea typeface="MS PGothic" pitchFamily="34" charset="-128"/>
                  <a:cs typeface="Arial" charset="0"/>
                </a:rPr>
                <a:t>130 000</a:t>
              </a:r>
              <a:endParaRPr lang="en-GB" altLang="en-US" sz="1300" dirty="0">
                <a:solidFill>
                  <a:srgbClr val="7F7F7F"/>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US" altLang="en-US" sz="1600" dirty="0">
                  <a:solidFill>
                    <a:prstClr val="black"/>
                  </a:solidFill>
                  <a:latin typeface="Arial"/>
                  <a:ea typeface="MS PGothic" pitchFamily="34" charset="-128"/>
                  <a:cs typeface="Arial" charset="0"/>
                </a:rPr>
                <a:t>    6 500</a:t>
              </a:r>
            </a:p>
            <a:p>
              <a:pPr algn="r" defTabSz="456972" fontAlgn="base">
                <a:lnSpc>
                  <a:spcPts val="2125"/>
                </a:lnSpc>
                <a:spcBef>
                  <a:spcPct val="0"/>
                </a:spcBef>
                <a:spcAft>
                  <a:spcPct val="0"/>
                </a:spcAft>
                <a:tabLst>
                  <a:tab pos="1255085" algn="l"/>
                  <a:tab pos="2862418" algn="l"/>
                  <a:tab pos="6575311" algn="l"/>
                </a:tabLst>
                <a:defRPr/>
              </a:pPr>
              <a:endParaRPr lang="en-US" altLang="en-US" sz="1600" dirty="0">
                <a:solidFill>
                  <a:prstClr val="black"/>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GB" altLang="en-US" sz="1600" b="1" dirty="0">
                  <a:solidFill>
                    <a:srgbClr val="009999"/>
                  </a:solidFill>
                  <a:latin typeface="Arial"/>
                  <a:ea typeface="MS PGothic" pitchFamily="34" charset="-128"/>
                  <a:cs typeface="Arial" charset="0"/>
                </a:rPr>
                <a:t>3.7 million</a:t>
              </a:r>
            </a:p>
            <a:p>
              <a:pPr algn="r" defTabSz="456972" fontAlgn="base">
                <a:lnSpc>
                  <a:spcPts val="2125"/>
                </a:lnSpc>
                <a:spcBef>
                  <a:spcPct val="0"/>
                </a:spcBef>
                <a:spcAft>
                  <a:spcPct val="0"/>
                </a:spcAft>
                <a:tabLst>
                  <a:tab pos="1255085" algn="l"/>
                  <a:tab pos="2862418" algn="l"/>
                  <a:tab pos="6575311" algn="l"/>
                </a:tabLst>
                <a:defRPr/>
              </a:pPr>
              <a:r>
                <a:rPr lang="en-GB" altLang="en-US" sz="1600" dirty="0">
                  <a:solidFill>
                    <a:prstClr val="black"/>
                  </a:solidFill>
                  <a:latin typeface="Arial"/>
                  <a:ea typeface="MS PGothic" pitchFamily="34" charset="-128"/>
                  <a:cs typeface="Arial" charset="0"/>
                </a:rPr>
                <a:t>3.6 million</a:t>
              </a:r>
            </a:p>
            <a:p>
              <a:pPr algn="r" defTabSz="456972" fontAlgn="base">
                <a:lnSpc>
                  <a:spcPts val="2125"/>
                </a:lnSpc>
                <a:spcBef>
                  <a:spcPct val="0"/>
                </a:spcBef>
                <a:spcAft>
                  <a:spcPct val="0"/>
                </a:spcAft>
                <a:tabLst>
                  <a:tab pos="1255085" algn="l"/>
                  <a:tab pos="2862418" algn="l"/>
                  <a:tab pos="6575311" algn="l"/>
                </a:tabLst>
                <a:defRPr/>
              </a:pPr>
              <a:r>
                <a:rPr lang="en-GB" altLang="en-US" sz="1600" dirty="0">
                  <a:solidFill>
                    <a:prstClr val="black"/>
                  </a:solidFill>
                  <a:latin typeface="Arial"/>
                  <a:ea typeface="MS PGothic" pitchFamily="34" charset="-128"/>
                  <a:cs typeface="Arial" charset="0"/>
                </a:rPr>
                <a:t>98 000</a:t>
              </a:r>
              <a:endParaRPr lang="en-GB" altLang="en-US" sz="1400" dirty="0">
                <a:solidFill>
                  <a:srgbClr val="7F7F7F"/>
                </a:solidFill>
                <a:latin typeface="Arial"/>
                <a:ea typeface="MS PGothic" pitchFamily="34" charset="-128"/>
                <a:cs typeface="Arial" charset="0"/>
              </a:endParaRPr>
            </a:p>
          </p:txBody>
        </p:sp>
        <p:grpSp>
          <p:nvGrpSpPr>
            <p:cNvPr id="70" name="Group 69">
              <a:extLst>
                <a:ext uri="{FF2B5EF4-FFF2-40B4-BE49-F238E27FC236}">
                  <a16:creationId xmlns:a16="http://schemas.microsoft.com/office/drawing/2014/main" id="{0D34DF10-B778-4C45-9711-97C06009B50E}"/>
                </a:ext>
              </a:extLst>
            </p:cNvPr>
            <p:cNvGrpSpPr/>
            <p:nvPr/>
          </p:nvGrpSpPr>
          <p:grpSpPr>
            <a:xfrm>
              <a:off x="692150" y="810253"/>
              <a:ext cx="10695320" cy="4795060"/>
              <a:chOff x="692150" y="810253"/>
              <a:chExt cx="10695320" cy="4795060"/>
            </a:xfrm>
          </p:grpSpPr>
          <p:grpSp>
            <p:nvGrpSpPr>
              <p:cNvPr id="71" name="Group 70">
                <a:extLst>
                  <a:ext uri="{FF2B5EF4-FFF2-40B4-BE49-F238E27FC236}">
                    <a16:creationId xmlns:a16="http://schemas.microsoft.com/office/drawing/2014/main" id="{70CB8138-A233-4831-8D3B-2EDB1CB7EB64}"/>
                  </a:ext>
                </a:extLst>
              </p:cNvPr>
              <p:cNvGrpSpPr/>
              <p:nvPr/>
            </p:nvGrpSpPr>
            <p:grpSpPr>
              <a:xfrm>
                <a:off x="692150" y="1172045"/>
                <a:ext cx="10330179" cy="4433268"/>
                <a:chOff x="692150" y="1172045"/>
                <a:chExt cx="10330179" cy="4433268"/>
              </a:xfrm>
            </p:grpSpPr>
            <p:grpSp>
              <p:nvGrpSpPr>
                <p:cNvPr id="74" name="Group 73">
                  <a:extLst>
                    <a:ext uri="{FF2B5EF4-FFF2-40B4-BE49-F238E27FC236}">
                      <a16:creationId xmlns:a16="http://schemas.microsoft.com/office/drawing/2014/main" id="{B632FDB7-C0DB-4335-A1E7-5C368CBA91BA}"/>
                    </a:ext>
                  </a:extLst>
                </p:cNvPr>
                <p:cNvGrpSpPr/>
                <p:nvPr/>
              </p:nvGrpSpPr>
              <p:grpSpPr>
                <a:xfrm>
                  <a:off x="692150" y="1172045"/>
                  <a:ext cx="10330179" cy="4433268"/>
                  <a:chOff x="1111250" y="1576090"/>
                  <a:chExt cx="10330179" cy="4433268"/>
                </a:xfrm>
              </p:grpSpPr>
              <p:sp>
                <p:nvSpPr>
                  <p:cNvPr id="76" name="Text Box 3">
                    <a:extLst>
                      <a:ext uri="{FF2B5EF4-FFF2-40B4-BE49-F238E27FC236}">
                        <a16:creationId xmlns:a16="http://schemas.microsoft.com/office/drawing/2014/main" id="{87523CAC-CF6B-42E2-A751-49EA043B0E91}"/>
                      </a:ext>
                    </a:extLst>
                  </p:cNvPr>
                  <p:cNvSpPr txBox="1">
                    <a:spLocks noChangeArrowheads="1"/>
                  </p:cNvSpPr>
                  <p:nvPr/>
                </p:nvSpPr>
                <p:spPr bwMode="auto">
                  <a:xfrm>
                    <a:off x="6625627" y="1628800"/>
                    <a:ext cx="1502083" cy="4380558"/>
                  </a:xfrm>
                  <a:prstGeom prst="rect">
                    <a:avLst/>
                  </a:prstGeom>
                  <a:noFill/>
                  <a:ln>
                    <a:noFill/>
                  </a:ln>
                </p:spPr>
                <p:txBody>
                  <a:bodyPr wrap="square">
                    <a:spAutoFit/>
                  </a:bodyPr>
                  <a:lstStyle>
                    <a:lvl1pPr defTabSz="457200" eaLnBrk="0" hangingPunct="0">
                      <a:tabLst>
                        <a:tab pos="2863850" algn="l"/>
                        <a:tab pos="6578600" algn="l"/>
                      </a:tabLst>
                      <a:defRPr>
                        <a:solidFill>
                          <a:schemeClr val="tx1"/>
                        </a:solidFill>
                        <a:latin typeface="Arial" charset="0"/>
                      </a:defRPr>
                    </a:lvl1pPr>
                    <a:lvl2pPr marL="742950" indent="-285750" defTabSz="457200" eaLnBrk="0" hangingPunct="0">
                      <a:tabLst>
                        <a:tab pos="2863850" algn="l"/>
                        <a:tab pos="6578600" algn="l"/>
                      </a:tabLst>
                      <a:defRPr>
                        <a:solidFill>
                          <a:schemeClr val="tx1"/>
                        </a:solidFill>
                        <a:latin typeface="Arial" charset="0"/>
                      </a:defRPr>
                    </a:lvl2pPr>
                    <a:lvl3pPr marL="1143000" indent="-228600" defTabSz="457200" eaLnBrk="0" hangingPunct="0">
                      <a:tabLst>
                        <a:tab pos="2863850" algn="l"/>
                        <a:tab pos="6578600" algn="l"/>
                      </a:tabLst>
                      <a:defRPr>
                        <a:solidFill>
                          <a:schemeClr val="tx1"/>
                        </a:solidFill>
                        <a:latin typeface="Arial" charset="0"/>
                      </a:defRPr>
                    </a:lvl3pPr>
                    <a:lvl4pPr marL="1600200" indent="-228600" defTabSz="457200" eaLnBrk="0" hangingPunct="0">
                      <a:tabLst>
                        <a:tab pos="2863850" algn="l"/>
                        <a:tab pos="6578600" algn="l"/>
                      </a:tabLst>
                      <a:defRPr>
                        <a:solidFill>
                          <a:schemeClr val="tx1"/>
                        </a:solidFill>
                        <a:latin typeface="Arial" charset="0"/>
                      </a:defRPr>
                    </a:lvl4pPr>
                    <a:lvl5pPr marL="2057400" indent="-228600" defTabSz="457200" eaLnBrk="0" hangingPunct="0">
                      <a:tabLst>
                        <a:tab pos="2863850" algn="l"/>
                        <a:tab pos="6578600" algn="l"/>
                      </a:tabLst>
                      <a:defRPr>
                        <a:solidFill>
                          <a:schemeClr val="tx1"/>
                        </a:solidFill>
                        <a:latin typeface="Arial" charset="0"/>
                      </a:defRPr>
                    </a:lvl5pPr>
                    <a:lvl6pPr marL="2514600" indent="-228600" defTabSz="457200" eaLnBrk="0" fontAlgn="base" hangingPunct="0">
                      <a:spcBef>
                        <a:spcPct val="0"/>
                      </a:spcBef>
                      <a:spcAft>
                        <a:spcPct val="0"/>
                      </a:spcAft>
                      <a:tabLst>
                        <a:tab pos="2863850" algn="l"/>
                        <a:tab pos="6578600" algn="l"/>
                      </a:tabLst>
                      <a:defRPr>
                        <a:solidFill>
                          <a:schemeClr val="tx1"/>
                        </a:solidFill>
                        <a:latin typeface="Arial" charset="0"/>
                      </a:defRPr>
                    </a:lvl6pPr>
                    <a:lvl7pPr marL="2971800" indent="-228600" defTabSz="457200" eaLnBrk="0" fontAlgn="base" hangingPunct="0">
                      <a:spcBef>
                        <a:spcPct val="0"/>
                      </a:spcBef>
                      <a:spcAft>
                        <a:spcPct val="0"/>
                      </a:spcAft>
                      <a:tabLst>
                        <a:tab pos="2863850" algn="l"/>
                        <a:tab pos="6578600" algn="l"/>
                      </a:tabLst>
                      <a:defRPr>
                        <a:solidFill>
                          <a:schemeClr val="tx1"/>
                        </a:solidFill>
                        <a:latin typeface="Arial" charset="0"/>
                      </a:defRPr>
                    </a:lvl7pPr>
                    <a:lvl8pPr marL="3429000" indent="-228600" defTabSz="457200" eaLnBrk="0" fontAlgn="base" hangingPunct="0">
                      <a:spcBef>
                        <a:spcPct val="0"/>
                      </a:spcBef>
                      <a:spcAft>
                        <a:spcPct val="0"/>
                      </a:spcAft>
                      <a:tabLst>
                        <a:tab pos="2863850" algn="l"/>
                        <a:tab pos="6578600" algn="l"/>
                      </a:tabLst>
                      <a:defRPr>
                        <a:solidFill>
                          <a:schemeClr val="tx1"/>
                        </a:solidFill>
                        <a:latin typeface="Arial" charset="0"/>
                      </a:defRPr>
                    </a:lvl8pPr>
                    <a:lvl9pPr marL="3886200" indent="-228600" defTabSz="457200" eaLnBrk="0" fontAlgn="base" hangingPunct="0">
                      <a:spcBef>
                        <a:spcPct val="0"/>
                      </a:spcBef>
                      <a:spcAft>
                        <a:spcPct val="0"/>
                      </a:spcAft>
                      <a:tabLst>
                        <a:tab pos="2863850" algn="l"/>
                        <a:tab pos="6578600" algn="l"/>
                      </a:tabLst>
                      <a:defRPr>
                        <a:solidFill>
                          <a:schemeClr val="tx1"/>
                        </a:solidFill>
                        <a:latin typeface="Arial" charset="0"/>
                      </a:defRPr>
                    </a:lvl9pPr>
                  </a:lstStyle>
                  <a:p>
                    <a:pPr algn="r" defTabSz="456972" fontAlgn="base">
                      <a:lnSpc>
                        <a:spcPts val="2125"/>
                      </a:lnSpc>
                      <a:spcBef>
                        <a:spcPct val="0"/>
                      </a:spcBef>
                      <a:spcAft>
                        <a:spcPct val="0"/>
                      </a:spcAft>
                      <a:tabLst>
                        <a:tab pos="1255085" algn="l"/>
                        <a:tab pos="2862418" algn="l"/>
                        <a:tab pos="6575311" algn="l"/>
                      </a:tabLst>
                      <a:defRPr/>
                    </a:pPr>
                    <a:r>
                      <a:rPr lang="en-GB" altLang="en-US" sz="1600" b="1" dirty="0">
                        <a:solidFill>
                          <a:srgbClr val="0099FF"/>
                        </a:solidFill>
                        <a:latin typeface="Arial"/>
                        <a:ea typeface="MS PGothic" pitchFamily="34" charset="-128"/>
                        <a:cs typeface="Arial" charset="0"/>
                      </a:rPr>
                      <a:t>37.7 million</a:t>
                    </a:r>
                    <a:endParaRPr lang="en-GB" altLang="en-US" sz="1300" dirty="0">
                      <a:solidFill>
                        <a:srgbClr val="0099FF"/>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GB" altLang="en-US" sz="1600" dirty="0">
                        <a:solidFill>
                          <a:prstClr val="black"/>
                        </a:solidFill>
                        <a:latin typeface="Arial"/>
                        <a:ea typeface="MS PGothic" pitchFamily="34" charset="-128"/>
                        <a:cs typeface="Arial" charset="0"/>
                      </a:rPr>
                      <a:t>36 million</a:t>
                    </a:r>
                    <a:endParaRPr lang="en-US" altLang="en-US" sz="1300" dirty="0">
                      <a:solidFill>
                        <a:prstClr val="white">
                          <a:lumMod val="50000"/>
                        </a:prstClr>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GB" altLang="en-US" sz="1600" dirty="0">
                        <a:solidFill>
                          <a:prstClr val="black"/>
                        </a:solidFill>
                        <a:latin typeface="Arial"/>
                        <a:ea typeface="MS PGothic" pitchFamily="34" charset="-128"/>
                        <a:cs typeface="Arial" charset="0"/>
                      </a:rPr>
                      <a:t>19.3 million</a:t>
                    </a:r>
                    <a:endParaRPr lang="en-US" altLang="en-US" sz="1300" dirty="0">
                      <a:solidFill>
                        <a:prstClr val="white">
                          <a:lumMod val="50000"/>
                        </a:prstClr>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US" altLang="en-US" sz="1600" dirty="0">
                        <a:solidFill>
                          <a:prstClr val="black"/>
                        </a:solidFill>
                        <a:latin typeface="Arial"/>
                        <a:ea typeface="MS PGothic" pitchFamily="34" charset="-128"/>
                        <a:cs typeface="Arial" charset="0"/>
                      </a:rPr>
                      <a:t>  1.7 million</a:t>
                    </a:r>
                    <a:endParaRPr lang="en-US" altLang="en-US" sz="1300" dirty="0">
                      <a:solidFill>
                        <a:prstClr val="white">
                          <a:lumMod val="50000"/>
                        </a:prstClr>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endParaRPr lang="en-US" altLang="en-US" sz="1600" dirty="0">
                      <a:solidFill>
                        <a:prstClr val="black"/>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US" altLang="en-US" sz="1600" b="1" dirty="0">
                        <a:solidFill>
                          <a:srgbClr val="FF5050"/>
                        </a:solidFill>
                        <a:latin typeface="Arial"/>
                        <a:ea typeface="MS PGothic" pitchFamily="34" charset="-128"/>
                        <a:cs typeface="Arial" charset="0"/>
                      </a:rPr>
                      <a:t>1.5 million</a:t>
                    </a:r>
                    <a:br>
                      <a:rPr lang="en-US" altLang="en-US" sz="1300" dirty="0">
                        <a:solidFill>
                          <a:prstClr val="black"/>
                        </a:solidFill>
                        <a:latin typeface="Arial"/>
                        <a:ea typeface="MS PGothic" pitchFamily="34" charset="-128"/>
                        <a:cs typeface="Arial" charset="0"/>
                      </a:rPr>
                    </a:br>
                    <a:r>
                      <a:rPr lang="en-GB" altLang="en-US" sz="1600" dirty="0">
                        <a:solidFill>
                          <a:prstClr val="black"/>
                        </a:solidFill>
                        <a:latin typeface="Arial"/>
                        <a:ea typeface="MS PGothic" pitchFamily="34" charset="-128"/>
                        <a:cs typeface="Arial" charset="0"/>
                      </a:rPr>
                      <a:t>1.3 million</a:t>
                    </a:r>
                    <a:endParaRPr lang="en-GB" altLang="en-US" sz="1300" dirty="0">
                      <a:solidFill>
                        <a:srgbClr val="7F7F7F"/>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US" altLang="en-US" sz="1600" dirty="0">
                        <a:solidFill>
                          <a:srgbClr val="000000"/>
                        </a:solidFill>
                        <a:latin typeface="Arial"/>
                        <a:ea typeface="MS PGothic" pitchFamily="34" charset="-128"/>
                        <a:cs typeface="Arial" charset="0"/>
                      </a:rPr>
                      <a:t>150 000</a:t>
                    </a:r>
                    <a:endParaRPr lang="en-US" altLang="en-US" sz="1300" dirty="0">
                      <a:solidFill>
                        <a:srgbClr val="7F7F7F"/>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endParaRPr lang="en-US" altLang="en-US" sz="1600" dirty="0">
                      <a:solidFill>
                        <a:prstClr val="black"/>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US" altLang="en-US" sz="1600" b="1" dirty="0">
                        <a:solidFill>
                          <a:srgbClr val="FF9933"/>
                        </a:solidFill>
                        <a:latin typeface="Arial"/>
                        <a:ea typeface="MS PGothic" pitchFamily="34" charset="-128"/>
                        <a:cs typeface="Arial" charset="0"/>
                      </a:rPr>
                      <a:t>680 000</a:t>
                    </a:r>
                    <a:endParaRPr lang="en-US" altLang="en-US" sz="1300" dirty="0">
                      <a:solidFill>
                        <a:srgbClr val="FF9933"/>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GB" altLang="en-US" sz="1600" dirty="0">
                        <a:solidFill>
                          <a:prstClr val="black"/>
                        </a:solidFill>
                        <a:latin typeface="Arial"/>
                        <a:ea typeface="MS PGothic" pitchFamily="34" charset="-128"/>
                        <a:cs typeface="Arial" charset="0"/>
                      </a:rPr>
                      <a:t>580 000</a:t>
                    </a:r>
                    <a:endParaRPr lang="en-GB" altLang="en-US" sz="1300" dirty="0">
                      <a:solidFill>
                        <a:srgbClr val="7F7F7F"/>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US" altLang="en-US" sz="1600" dirty="0">
                        <a:solidFill>
                          <a:prstClr val="black"/>
                        </a:solidFill>
                        <a:latin typeface="Arial"/>
                        <a:ea typeface="MS PGothic" pitchFamily="34" charset="-128"/>
                        <a:cs typeface="Arial" charset="0"/>
                      </a:rPr>
                      <a:t>  99 000</a:t>
                    </a:r>
                  </a:p>
                  <a:p>
                    <a:pPr algn="r" defTabSz="456972" fontAlgn="base">
                      <a:lnSpc>
                        <a:spcPts val="2125"/>
                      </a:lnSpc>
                      <a:spcBef>
                        <a:spcPct val="0"/>
                      </a:spcBef>
                      <a:spcAft>
                        <a:spcPct val="0"/>
                      </a:spcAft>
                      <a:tabLst>
                        <a:tab pos="1255085" algn="l"/>
                        <a:tab pos="2862418" algn="l"/>
                        <a:tab pos="6575311" algn="l"/>
                      </a:tabLst>
                      <a:defRPr/>
                    </a:pPr>
                    <a:endParaRPr lang="en-US" altLang="en-US" sz="1600" dirty="0">
                      <a:solidFill>
                        <a:prstClr val="black"/>
                      </a:solidFill>
                      <a:latin typeface="Arial"/>
                      <a:ea typeface="MS PGothic" pitchFamily="34" charset="-128"/>
                      <a:cs typeface="Arial" charset="0"/>
                    </a:endParaRPr>
                  </a:p>
                  <a:p>
                    <a:pPr algn="r" defTabSz="456972" fontAlgn="base">
                      <a:lnSpc>
                        <a:spcPts val="2125"/>
                      </a:lnSpc>
                      <a:spcBef>
                        <a:spcPct val="0"/>
                      </a:spcBef>
                      <a:spcAft>
                        <a:spcPct val="0"/>
                      </a:spcAft>
                      <a:tabLst>
                        <a:tab pos="1255085" algn="l"/>
                        <a:tab pos="2862418" algn="l"/>
                        <a:tab pos="6575311" algn="l"/>
                      </a:tabLst>
                      <a:defRPr/>
                    </a:pPr>
                    <a:r>
                      <a:rPr lang="en-GB" altLang="en-US" sz="1600" b="1" dirty="0">
                        <a:solidFill>
                          <a:srgbClr val="009999"/>
                        </a:solidFill>
                        <a:latin typeface="Arial"/>
                        <a:ea typeface="MS PGothic" pitchFamily="34" charset="-128"/>
                        <a:cs typeface="Arial" charset="0"/>
                      </a:rPr>
                      <a:t>27.5 million</a:t>
                    </a:r>
                  </a:p>
                  <a:p>
                    <a:pPr algn="r" defTabSz="456972" fontAlgn="base">
                      <a:lnSpc>
                        <a:spcPts val="2125"/>
                      </a:lnSpc>
                      <a:spcBef>
                        <a:spcPct val="0"/>
                      </a:spcBef>
                      <a:spcAft>
                        <a:spcPct val="0"/>
                      </a:spcAft>
                      <a:tabLst>
                        <a:tab pos="1255085" algn="l"/>
                        <a:tab pos="2862418" algn="l"/>
                        <a:tab pos="6575311" algn="l"/>
                      </a:tabLst>
                      <a:defRPr/>
                    </a:pPr>
                    <a:r>
                      <a:rPr lang="en-GB" altLang="en-US" sz="1600" dirty="0">
                        <a:solidFill>
                          <a:prstClr val="black"/>
                        </a:solidFill>
                        <a:latin typeface="Arial"/>
                        <a:ea typeface="MS PGothic" pitchFamily="34" charset="-128"/>
                        <a:cs typeface="Arial" charset="0"/>
                      </a:rPr>
                      <a:t>26.6 million</a:t>
                    </a:r>
                  </a:p>
                  <a:p>
                    <a:pPr algn="r" defTabSz="456972" fontAlgn="base">
                      <a:lnSpc>
                        <a:spcPts val="2125"/>
                      </a:lnSpc>
                      <a:spcBef>
                        <a:spcPct val="0"/>
                      </a:spcBef>
                      <a:spcAft>
                        <a:spcPct val="0"/>
                      </a:spcAft>
                      <a:tabLst>
                        <a:tab pos="1255085" algn="l"/>
                        <a:tab pos="2862418" algn="l"/>
                        <a:tab pos="6575311" algn="l"/>
                      </a:tabLst>
                      <a:defRPr/>
                    </a:pPr>
                    <a:r>
                      <a:rPr lang="en-GB" altLang="en-US" sz="1600" dirty="0">
                        <a:solidFill>
                          <a:prstClr val="black"/>
                        </a:solidFill>
                        <a:latin typeface="Arial"/>
                        <a:ea typeface="MS PGothic" pitchFamily="34" charset="-128"/>
                        <a:cs typeface="Arial" charset="0"/>
                      </a:rPr>
                      <a:t>920 000</a:t>
                    </a:r>
                  </a:p>
                </p:txBody>
              </p:sp>
              <p:sp>
                <p:nvSpPr>
                  <p:cNvPr id="77" name="Text Box 4">
                    <a:extLst>
                      <a:ext uri="{FF2B5EF4-FFF2-40B4-BE49-F238E27FC236}">
                        <a16:creationId xmlns:a16="http://schemas.microsoft.com/office/drawing/2014/main" id="{FC95F2B2-0C23-4900-BD24-50CB54729AD6}"/>
                      </a:ext>
                    </a:extLst>
                  </p:cNvPr>
                  <p:cNvSpPr txBox="1">
                    <a:spLocks noChangeArrowheads="1"/>
                  </p:cNvSpPr>
                  <p:nvPr/>
                </p:nvSpPr>
                <p:spPr bwMode="auto">
                  <a:xfrm>
                    <a:off x="1111250" y="1576090"/>
                    <a:ext cx="2682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37931725" indent="-37474525"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6972" eaLnBrk="1" fontAlgn="base" hangingPunct="1">
                      <a:spcBef>
                        <a:spcPct val="0"/>
                      </a:spcBef>
                      <a:spcAft>
                        <a:spcPct val="0"/>
                      </a:spcAft>
                      <a:defRPr/>
                    </a:pPr>
                    <a:r>
                      <a:rPr lang="en-GB" altLang="en-US" b="1" dirty="0">
                        <a:solidFill>
                          <a:srgbClr val="0099FF"/>
                        </a:solidFill>
                        <a:latin typeface="Arial"/>
                      </a:rPr>
                      <a:t>People living with HIV</a:t>
                    </a:r>
                    <a:endParaRPr lang="en-US" altLang="en-US" b="1" dirty="0">
                      <a:solidFill>
                        <a:srgbClr val="0099FF"/>
                      </a:solidFill>
                      <a:latin typeface="Arial"/>
                    </a:endParaRPr>
                  </a:p>
                </p:txBody>
              </p:sp>
              <p:sp>
                <p:nvSpPr>
                  <p:cNvPr id="78" name="Text Box 5">
                    <a:extLst>
                      <a:ext uri="{FF2B5EF4-FFF2-40B4-BE49-F238E27FC236}">
                        <a16:creationId xmlns:a16="http://schemas.microsoft.com/office/drawing/2014/main" id="{954B0EEA-CEF5-42E4-8E10-3B1CCEC925F4}"/>
                      </a:ext>
                    </a:extLst>
                  </p:cNvPr>
                  <p:cNvSpPr txBox="1">
                    <a:spLocks noChangeArrowheads="1"/>
                  </p:cNvSpPr>
                  <p:nvPr/>
                </p:nvSpPr>
                <p:spPr bwMode="auto">
                  <a:xfrm>
                    <a:off x="1125279" y="2927347"/>
                    <a:ext cx="2682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37931725" indent="-37474525"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6972" eaLnBrk="1" fontAlgn="base" hangingPunct="1">
                      <a:spcBef>
                        <a:spcPct val="0"/>
                      </a:spcBef>
                      <a:spcAft>
                        <a:spcPct val="0"/>
                      </a:spcAft>
                      <a:defRPr/>
                    </a:pPr>
                    <a:r>
                      <a:rPr lang="en-US" altLang="en-US" b="1" dirty="0">
                        <a:solidFill>
                          <a:srgbClr val="FF5050"/>
                        </a:solidFill>
                        <a:latin typeface="Arial"/>
                      </a:rPr>
                      <a:t>People newly infected </a:t>
                    </a:r>
                  </a:p>
                  <a:p>
                    <a:pPr defTabSz="456972" eaLnBrk="1" fontAlgn="base" hangingPunct="1">
                      <a:spcBef>
                        <a:spcPct val="0"/>
                      </a:spcBef>
                      <a:spcAft>
                        <a:spcPct val="0"/>
                      </a:spcAft>
                      <a:defRPr/>
                    </a:pPr>
                    <a:r>
                      <a:rPr lang="en-US" altLang="en-US" b="1" dirty="0">
                        <a:solidFill>
                          <a:srgbClr val="FF5050"/>
                        </a:solidFill>
                        <a:latin typeface="Arial"/>
                      </a:rPr>
                      <a:t>with HIV </a:t>
                    </a:r>
                  </a:p>
                </p:txBody>
              </p:sp>
              <p:sp>
                <p:nvSpPr>
                  <p:cNvPr id="79" name="Text Box 6">
                    <a:extLst>
                      <a:ext uri="{FF2B5EF4-FFF2-40B4-BE49-F238E27FC236}">
                        <a16:creationId xmlns:a16="http://schemas.microsoft.com/office/drawing/2014/main" id="{A3BE8262-DD63-4864-82DF-9CC87D3A159A}"/>
                      </a:ext>
                    </a:extLst>
                  </p:cNvPr>
                  <p:cNvSpPr txBox="1">
                    <a:spLocks noChangeArrowheads="1"/>
                  </p:cNvSpPr>
                  <p:nvPr/>
                </p:nvSpPr>
                <p:spPr bwMode="auto">
                  <a:xfrm>
                    <a:off x="1133475" y="4016693"/>
                    <a:ext cx="2486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37931725" indent="-37474525"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6972" eaLnBrk="1" fontAlgn="base" hangingPunct="1">
                      <a:spcBef>
                        <a:spcPct val="0"/>
                      </a:spcBef>
                      <a:spcAft>
                        <a:spcPct val="0"/>
                      </a:spcAft>
                      <a:defRPr/>
                    </a:pPr>
                    <a:r>
                      <a:rPr lang="en-GB" altLang="en-US" b="1" dirty="0">
                        <a:solidFill>
                          <a:srgbClr val="FF9933"/>
                        </a:solidFill>
                        <a:latin typeface="Arial"/>
                      </a:rPr>
                      <a:t>AIDS-related deaths</a:t>
                    </a:r>
                    <a:endParaRPr lang="en-US" altLang="en-US" b="1" dirty="0">
                      <a:solidFill>
                        <a:srgbClr val="FF9933"/>
                      </a:solidFill>
                      <a:latin typeface="Arial"/>
                    </a:endParaRPr>
                  </a:p>
                </p:txBody>
              </p:sp>
              <p:sp>
                <p:nvSpPr>
                  <p:cNvPr id="80" name="Line 7">
                    <a:extLst>
                      <a:ext uri="{FF2B5EF4-FFF2-40B4-BE49-F238E27FC236}">
                        <a16:creationId xmlns:a16="http://schemas.microsoft.com/office/drawing/2014/main" id="{26DDF379-3410-4843-839D-E7C0C1654871}"/>
                      </a:ext>
                    </a:extLst>
                  </p:cNvPr>
                  <p:cNvSpPr>
                    <a:spLocks noChangeShapeType="1"/>
                  </p:cNvSpPr>
                  <p:nvPr/>
                </p:nvSpPr>
                <p:spPr bwMode="auto">
                  <a:xfrm>
                    <a:off x="1200149" y="2811879"/>
                    <a:ext cx="10241280" cy="0"/>
                  </a:xfrm>
                  <a:prstGeom prst="line">
                    <a:avLst/>
                  </a:prstGeom>
                  <a:ln>
                    <a:solidFill>
                      <a:srgbClr val="00A99A"/>
                    </a:solidFill>
                    <a:headEnd/>
                    <a:tailEnd/>
                  </a:ln>
                </p:spPr>
                <p:style>
                  <a:lnRef idx="1">
                    <a:schemeClr val="accent2"/>
                  </a:lnRef>
                  <a:fillRef idx="0">
                    <a:schemeClr val="accent2"/>
                  </a:fillRef>
                  <a:effectRef idx="0">
                    <a:schemeClr val="accent2"/>
                  </a:effectRef>
                  <a:fontRef idx="minor">
                    <a:schemeClr val="tx1"/>
                  </a:fontRef>
                </p:style>
                <p:txBody>
                  <a:bodyPr/>
                  <a:lstStyle/>
                  <a:p>
                    <a:pPr defTabSz="913943" fontAlgn="base">
                      <a:spcBef>
                        <a:spcPct val="0"/>
                      </a:spcBef>
                      <a:spcAft>
                        <a:spcPct val="0"/>
                      </a:spcAft>
                      <a:defRPr/>
                    </a:pPr>
                    <a:endParaRPr lang="en-US">
                      <a:solidFill>
                        <a:prstClr val="black"/>
                      </a:solidFill>
                      <a:effectLst>
                        <a:outerShdw blurRad="38100" dist="38100" dir="2700000" algn="tl">
                          <a:srgbClr val="000000">
                            <a:alpha val="43137"/>
                          </a:srgbClr>
                        </a:outerShdw>
                      </a:effectLst>
                      <a:latin typeface="Arial"/>
                    </a:endParaRPr>
                  </a:p>
                </p:txBody>
              </p:sp>
              <p:sp>
                <p:nvSpPr>
                  <p:cNvPr id="81" name="Line 8">
                    <a:extLst>
                      <a:ext uri="{FF2B5EF4-FFF2-40B4-BE49-F238E27FC236}">
                        <a16:creationId xmlns:a16="http://schemas.microsoft.com/office/drawing/2014/main" id="{0CF1ED97-2220-4F06-87FE-469E0B22BE4D}"/>
                      </a:ext>
                    </a:extLst>
                  </p:cNvPr>
                  <p:cNvSpPr>
                    <a:spLocks noChangeShapeType="1"/>
                  </p:cNvSpPr>
                  <p:nvPr/>
                </p:nvSpPr>
                <p:spPr bwMode="auto">
                  <a:xfrm>
                    <a:off x="1200149" y="3964007"/>
                    <a:ext cx="10241280" cy="0"/>
                  </a:xfrm>
                  <a:prstGeom prst="line">
                    <a:avLst/>
                  </a:prstGeom>
                  <a:ln>
                    <a:solidFill>
                      <a:srgbClr val="00A99A"/>
                    </a:solidFill>
                    <a:headEnd/>
                    <a:tailEnd/>
                  </a:ln>
                </p:spPr>
                <p:style>
                  <a:lnRef idx="1">
                    <a:schemeClr val="accent2"/>
                  </a:lnRef>
                  <a:fillRef idx="0">
                    <a:schemeClr val="accent2"/>
                  </a:fillRef>
                  <a:effectRef idx="0">
                    <a:schemeClr val="accent2"/>
                  </a:effectRef>
                  <a:fontRef idx="minor">
                    <a:schemeClr val="tx1"/>
                  </a:fontRef>
                </p:style>
                <p:txBody>
                  <a:bodyPr/>
                  <a:lstStyle/>
                  <a:p>
                    <a:pPr defTabSz="913943" fontAlgn="base">
                      <a:spcBef>
                        <a:spcPct val="0"/>
                      </a:spcBef>
                      <a:spcAft>
                        <a:spcPct val="0"/>
                      </a:spcAft>
                      <a:defRPr/>
                    </a:pPr>
                    <a:endParaRPr lang="en-US">
                      <a:solidFill>
                        <a:prstClr val="black"/>
                      </a:solidFill>
                      <a:effectLst>
                        <a:outerShdw blurRad="38100" dist="38100" dir="2700000" algn="tl">
                          <a:srgbClr val="000000">
                            <a:alpha val="43137"/>
                          </a:srgbClr>
                        </a:outerShdw>
                      </a:effectLst>
                      <a:latin typeface="Arial"/>
                    </a:endParaRPr>
                  </a:p>
                </p:txBody>
              </p:sp>
              <p:sp>
                <p:nvSpPr>
                  <p:cNvPr id="82" name="TextBox 10">
                    <a:extLst>
                      <a:ext uri="{FF2B5EF4-FFF2-40B4-BE49-F238E27FC236}">
                        <a16:creationId xmlns:a16="http://schemas.microsoft.com/office/drawing/2014/main" id="{6C49FC12-800F-44EC-995B-8D6F9E6B18AB}"/>
                      </a:ext>
                    </a:extLst>
                  </p:cNvPr>
                  <p:cNvSpPr txBox="1">
                    <a:spLocks noChangeArrowheads="1"/>
                  </p:cNvSpPr>
                  <p:nvPr/>
                </p:nvSpPr>
                <p:spPr bwMode="auto">
                  <a:xfrm>
                    <a:off x="3552825" y="1628775"/>
                    <a:ext cx="2360613" cy="43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37931725" indent="-37474525"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456972" eaLnBrk="1" fontAlgn="base" hangingPunct="1">
                      <a:lnSpc>
                        <a:spcPts val="2125"/>
                      </a:lnSpc>
                      <a:spcBef>
                        <a:spcPct val="0"/>
                      </a:spcBef>
                      <a:spcAft>
                        <a:spcPct val="0"/>
                      </a:spcAft>
                      <a:defRPr/>
                    </a:pPr>
                    <a:r>
                      <a:rPr lang="en-US" altLang="en-US" sz="1600" b="1" dirty="0">
                        <a:solidFill>
                          <a:srgbClr val="0099FF"/>
                        </a:solidFill>
                        <a:latin typeface="Arial"/>
                      </a:rPr>
                      <a:t>Total</a:t>
                    </a:r>
                  </a:p>
                  <a:p>
                    <a:pPr algn="r" defTabSz="456972" eaLnBrk="1" fontAlgn="base" hangingPunct="1">
                      <a:lnSpc>
                        <a:spcPts val="2125"/>
                      </a:lnSpc>
                      <a:spcBef>
                        <a:spcPct val="0"/>
                      </a:spcBef>
                      <a:spcAft>
                        <a:spcPct val="0"/>
                      </a:spcAft>
                      <a:defRPr/>
                    </a:pPr>
                    <a:r>
                      <a:rPr lang="en-US" altLang="en-US" sz="1600" dirty="0">
                        <a:solidFill>
                          <a:prstClr val="black"/>
                        </a:solidFill>
                        <a:latin typeface="Arial"/>
                      </a:rPr>
                      <a:t>Adults</a:t>
                    </a:r>
                  </a:p>
                  <a:p>
                    <a:pPr algn="r" defTabSz="456972" eaLnBrk="1" fontAlgn="base" hangingPunct="1">
                      <a:lnSpc>
                        <a:spcPts val="2125"/>
                      </a:lnSpc>
                      <a:spcBef>
                        <a:spcPct val="0"/>
                      </a:spcBef>
                      <a:spcAft>
                        <a:spcPct val="0"/>
                      </a:spcAft>
                      <a:defRPr/>
                    </a:pPr>
                    <a:r>
                      <a:rPr lang="en-US" altLang="en-US" sz="1600" dirty="0">
                        <a:solidFill>
                          <a:prstClr val="black"/>
                        </a:solidFill>
                        <a:latin typeface="Arial"/>
                      </a:rPr>
                      <a:t>Women (15+ years)</a:t>
                    </a:r>
                  </a:p>
                  <a:p>
                    <a:pPr algn="r" defTabSz="456972" eaLnBrk="1" fontAlgn="base" hangingPunct="1">
                      <a:lnSpc>
                        <a:spcPts val="2125"/>
                      </a:lnSpc>
                      <a:spcBef>
                        <a:spcPct val="0"/>
                      </a:spcBef>
                      <a:spcAft>
                        <a:spcPct val="0"/>
                      </a:spcAft>
                      <a:defRPr/>
                    </a:pPr>
                    <a:r>
                      <a:rPr lang="en-US" altLang="en-US" sz="1600" dirty="0">
                        <a:solidFill>
                          <a:prstClr val="black"/>
                        </a:solidFill>
                        <a:latin typeface="Arial"/>
                      </a:rPr>
                      <a:t>Children (&lt;15 years)</a:t>
                    </a:r>
                  </a:p>
                  <a:p>
                    <a:pPr algn="r" defTabSz="456972" eaLnBrk="1" fontAlgn="base" hangingPunct="1">
                      <a:lnSpc>
                        <a:spcPts val="2125"/>
                      </a:lnSpc>
                      <a:spcBef>
                        <a:spcPct val="0"/>
                      </a:spcBef>
                      <a:spcAft>
                        <a:spcPct val="0"/>
                      </a:spcAft>
                      <a:defRPr/>
                    </a:pPr>
                    <a:endParaRPr lang="en-US" altLang="en-US" sz="1600" dirty="0">
                      <a:solidFill>
                        <a:prstClr val="black"/>
                      </a:solidFill>
                      <a:latin typeface="Arial"/>
                    </a:endParaRPr>
                  </a:p>
                  <a:p>
                    <a:pPr algn="r" defTabSz="456972" eaLnBrk="1" fontAlgn="base" hangingPunct="1">
                      <a:lnSpc>
                        <a:spcPts val="2125"/>
                      </a:lnSpc>
                      <a:spcBef>
                        <a:spcPct val="0"/>
                      </a:spcBef>
                      <a:spcAft>
                        <a:spcPct val="0"/>
                      </a:spcAft>
                      <a:defRPr/>
                    </a:pPr>
                    <a:r>
                      <a:rPr lang="en-US" altLang="en-US" sz="1600" b="1" dirty="0">
                        <a:solidFill>
                          <a:srgbClr val="FF5050"/>
                        </a:solidFill>
                        <a:latin typeface="Arial"/>
                      </a:rPr>
                      <a:t>Total</a:t>
                    </a:r>
                  </a:p>
                  <a:p>
                    <a:pPr algn="r" defTabSz="456972" eaLnBrk="1" fontAlgn="base" hangingPunct="1">
                      <a:lnSpc>
                        <a:spcPts val="2125"/>
                      </a:lnSpc>
                      <a:spcBef>
                        <a:spcPct val="0"/>
                      </a:spcBef>
                      <a:spcAft>
                        <a:spcPct val="0"/>
                      </a:spcAft>
                      <a:defRPr/>
                    </a:pPr>
                    <a:r>
                      <a:rPr lang="en-US" altLang="en-US" sz="1600" dirty="0">
                        <a:solidFill>
                          <a:prstClr val="black"/>
                        </a:solidFill>
                        <a:latin typeface="Arial"/>
                      </a:rPr>
                      <a:t>Adults</a:t>
                    </a:r>
                  </a:p>
                  <a:p>
                    <a:pPr algn="r" defTabSz="456972" eaLnBrk="1" fontAlgn="base" hangingPunct="1">
                      <a:lnSpc>
                        <a:spcPts val="2125"/>
                      </a:lnSpc>
                      <a:spcBef>
                        <a:spcPct val="0"/>
                      </a:spcBef>
                      <a:spcAft>
                        <a:spcPct val="0"/>
                      </a:spcAft>
                      <a:defRPr/>
                    </a:pPr>
                    <a:r>
                      <a:rPr lang="en-US" altLang="en-US" sz="1600" dirty="0">
                        <a:solidFill>
                          <a:prstClr val="black"/>
                        </a:solidFill>
                        <a:latin typeface="Arial"/>
                      </a:rPr>
                      <a:t>Children (&lt;15 years)</a:t>
                    </a:r>
                  </a:p>
                  <a:p>
                    <a:pPr algn="r" defTabSz="456972" eaLnBrk="1" fontAlgn="base" hangingPunct="1">
                      <a:lnSpc>
                        <a:spcPts val="2125"/>
                      </a:lnSpc>
                      <a:spcBef>
                        <a:spcPct val="0"/>
                      </a:spcBef>
                      <a:spcAft>
                        <a:spcPct val="0"/>
                      </a:spcAft>
                      <a:defRPr/>
                    </a:pPr>
                    <a:endParaRPr lang="en-US" altLang="en-US" sz="1600" dirty="0">
                      <a:solidFill>
                        <a:prstClr val="black"/>
                      </a:solidFill>
                      <a:latin typeface="Arial"/>
                    </a:endParaRPr>
                  </a:p>
                  <a:p>
                    <a:pPr algn="r" defTabSz="456972" eaLnBrk="1" fontAlgn="base" hangingPunct="1">
                      <a:lnSpc>
                        <a:spcPts val="2125"/>
                      </a:lnSpc>
                      <a:spcBef>
                        <a:spcPct val="0"/>
                      </a:spcBef>
                      <a:spcAft>
                        <a:spcPct val="0"/>
                      </a:spcAft>
                      <a:defRPr/>
                    </a:pPr>
                    <a:r>
                      <a:rPr lang="en-US" altLang="en-US" sz="1600" b="1" dirty="0">
                        <a:solidFill>
                          <a:srgbClr val="FF9933"/>
                        </a:solidFill>
                        <a:latin typeface="Arial"/>
                      </a:rPr>
                      <a:t>Total</a:t>
                    </a:r>
                  </a:p>
                  <a:p>
                    <a:pPr algn="r" defTabSz="456972" eaLnBrk="1" fontAlgn="base" hangingPunct="1">
                      <a:lnSpc>
                        <a:spcPts val="2125"/>
                      </a:lnSpc>
                      <a:spcBef>
                        <a:spcPct val="0"/>
                      </a:spcBef>
                      <a:spcAft>
                        <a:spcPct val="0"/>
                      </a:spcAft>
                      <a:defRPr/>
                    </a:pPr>
                    <a:r>
                      <a:rPr lang="en-US" altLang="en-US" sz="1600" dirty="0">
                        <a:solidFill>
                          <a:prstClr val="black"/>
                        </a:solidFill>
                        <a:latin typeface="Arial"/>
                      </a:rPr>
                      <a:t>Adults</a:t>
                    </a:r>
                  </a:p>
                  <a:p>
                    <a:pPr algn="r" defTabSz="456972" eaLnBrk="1" fontAlgn="base" hangingPunct="1">
                      <a:lnSpc>
                        <a:spcPts val="2125"/>
                      </a:lnSpc>
                      <a:spcBef>
                        <a:spcPct val="0"/>
                      </a:spcBef>
                      <a:spcAft>
                        <a:spcPct val="0"/>
                      </a:spcAft>
                      <a:defRPr/>
                    </a:pPr>
                    <a:r>
                      <a:rPr lang="en-US" altLang="en-US" sz="1600" dirty="0">
                        <a:solidFill>
                          <a:prstClr val="black"/>
                        </a:solidFill>
                        <a:latin typeface="Arial"/>
                      </a:rPr>
                      <a:t>Children (&lt;15 years)</a:t>
                    </a:r>
                  </a:p>
                  <a:p>
                    <a:pPr algn="r" defTabSz="456972" eaLnBrk="1" fontAlgn="base" hangingPunct="1">
                      <a:lnSpc>
                        <a:spcPts val="2125"/>
                      </a:lnSpc>
                      <a:spcBef>
                        <a:spcPct val="0"/>
                      </a:spcBef>
                      <a:spcAft>
                        <a:spcPct val="0"/>
                      </a:spcAft>
                      <a:defRPr/>
                    </a:pPr>
                    <a:endParaRPr lang="en-US" altLang="en-US" sz="1600" dirty="0">
                      <a:solidFill>
                        <a:prstClr val="black"/>
                      </a:solidFill>
                      <a:latin typeface="Arial"/>
                    </a:endParaRPr>
                  </a:p>
                  <a:p>
                    <a:pPr algn="r" defTabSz="456972" eaLnBrk="1" fontAlgn="base" hangingPunct="1">
                      <a:lnSpc>
                        <a:spcPts val="2125"/>
                      </a:lnSpc>
                      <a:spcBef>
                        <a:spcPct val="0"/>
                      </a:spcBef>
                      <a:spcAft>
                        <a:spcPct val="0"/>
                      </a:spcAft>
                      <a:defRPr/>
                    </a:pPr>
                    <a:r>
                      <a:rPr lang="en-US" altLang="en-US" sz="1600" b="1" dirty="0">
                        <a:solidFill>
                          <a:srgbClr val="009999"/>
                        </a:solidFill>
                        <a:latin typeface="Arial"/>
                      </a:rPr>
                      <a:t>Total</a:t>
                    </a:r>
                  </a:p>
                  <a:p>
                    <a:pPr algn="r" defTabSz="456972" eaLnBrk="1" fontAlgn="base" hangingPunct="1">
                      <a:lnSpc>
                        <a:spcPts val="2125"/>
                      </a:lnSpc>
                      <a:spcBef>
                        <a:spcPct val="0"/>
                      </a:spcBef>
                      <a:spcAft>
                        <a:spcPct val="0"/>
                      </a:spcAft>
                      <a:defRPr/>
                    </a:pPr>
                    <a:r>
                      <a:rPr lang="en-US" altLang="en-US" sz="1600" dirty="0">
                        <a:solidFill>
                          <a:prstClr val="black"/>
                        </a:solidFill>
                        <a:latin typeface="Arial"/>
                      </a:rPr>
                      <a:t>Adults</a:t>
                    </a:r>
                  </a:p>
                  <a:p>
                    <a:pPr algn="r" defTabSz="456972" eaLnBrk="1" fontAlgn="base" hangingPunct="1">
                      <a:lnSpc>
                        <a:spcPts val="2125"/>
                      </a:lnSpc>
                      <a:spcBef>
                        <a:spcPct val="0"/>
                      </a:spcBef>
                      <a:spcAft>
                        <a:spcPct val="0"/>
                      </a:spcAft>
                      <a:defRPr/>
                    </a:pPr>
                    <a:r>
                      <a:rPr lang="en-US" altLang="en-US" sz="1600" dirty="0">
                        <a:solidFill>
                          <a:prstClr val="black"/>
                        </a:solidFill>
                        <a:latin typeface="Arial"/>
                      </a:rPr>
                      <a:t>Children (&lt;15 years)</a:t>
                    </a:r>
                  </a:p>
                </p:txBody>
              </p:sp>
            </p:grpSp>
            <p:sp>
              <p:nvSpPr>
                <p:cNvPr id="75" name="Line 8">
                  <a:extLst>
                    <a:ext uri="{FF2B5EF4-FFF2-40B4-BE49-F238E27FC236}">
                      <a16:creationId xmlns:a16="http://schemas.microsoft.com/office/drawing/2014/main" id="{B4CD986B-C8F2-47FA-AE6C-20DDA2B429D2}"/>
                    </a:ext>
                  </a:extLst>
                </p:cNvPr>
                <p:cNvSpPr>
                  <a:spLocks noChangeShapeType="1"/>
                </p:cNvSpPr>
                <p:nvPr/>
              </p:nvSpPr>
              <p:spPr bwMode="auto">
                <a:xfrm>
                  <a:off x="781049" y="4640082"/>
                  <a:ext cx="10241280" cy="0"/>
                </a:xfrm>
                <a:prstGeom prst="line">
                  <a:avLst/>
                </a:prstGeom>
                <a:ln>
                  <a:solidFill>
                    <a:srgbClr val="00A99A"/>
                  </a:solidFill>
                  <a:headEnd/>
                  <a:tailEnd/>
                </a:ln>
              </p:spPr>
              <p:style>
                <a:lnRef idx="1">
                  <a:schemeClr val="accent2"/>
                </a:lnRef>
                <a:fillRef idx="0">
                  <a:schemeClr val="accent2"/>
                </a:fillRef>
                <a:effectRef idx="0">
                  <a:schemeClr val="accent2"/>
                </a:effectRef>
                <a:fontRef idx="minor">
                  <a:schemeClr val="tx1"/>
                </a:fontRef>
              </p:style>
              <p:txBody>
                <a:bodyPr/>
                <a:lstStyle/>
                <a:p>
                  <a:pPr defTabSz="913943" fontAlgn="base">
                    <a:spcBef>
                      <a:spcPct val="0"/>
                    </a:spcBef>
                    <a:spcAft>
                      <a:spcPct val="0"/>
                    </a:spcAft>
                    <a:defRPr/>
                  </a:pPr>
                  <a:endParaRPr lang="en-US">
                    <a:solidFill>
                      <a:prstClr val="black"/>
                    </a:solidFill>
                    <a:effectLst>
                      <a:outerShdw blurRad="38100" dist="38100" dir="2700000" algn="tl">
                        <a:srgbClr val="000000">
                          <a:alpha val="43137"/>
                        </a:srgbClr>
                      </a:outerShdw>
                    </a:effectLst>
                    <a:latin typeface="Arial"/>
                  </a:endParaRPr>
                </a:p>
              </p:txBody>
            </p:sp>
          </p:grpSp>
          <p:sp>
            <p:nvSpPr>
              <p:cNvPr id="72" name="Title 1">
                <a:extLst>
                  <a:ext uri="{FF2B5EF4-FFF2-40B4-BE49-F238E27FC236}">
                    <a16:creationId xmlns:a16="http://schemas.microsoft.com/office/drawing/2014/main" id="{6D2D651A-9361-4719-BCA4-D2706CDBA94B}"/>
                  </a:ext>
                </a:extLst>
              </p:cNvPr>
              <p:cNvSpPr txBox="1">
                <a:spLocks/>
              </p:cNvSpPr>
              <p:nvPr/>
            </p:nvSpPr>
            <p:spPr>
              <a:xfrm>
                <a:off x="6206527" y="810253"/>
                <a:ext cx="1764354" cy="445453"/>
              </a:xfrm>
              <a:prstGeom prst="rect">
                <a:avLst/>
              </a:prstGeom>
            </p:spPr>
            <p:txBody>
              <a:bodyPr vert="horz" lIns="91386" tIns="45692" rIns="91386" bIns="456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3943">
                  <a:defRPr/>
                </a:pPr>
                <a:r>
                  <a:rPr lang="en-US" sz="1800" b="1" dirty="0">
                    <a:solidFill>
                      <a:prstClr val="black"/>
                    </a:solidFill>
                    <a:latin typeface="Arial" panose="020B0604020202020204" pitchFamily="34" charset="0"/>
                    <a:cs typeface="Arial" panose="020B0604020202020204" pitchFamily="34" charset="0"/>
                  </a:rPr>
                  <a:t>Global</a:t>
                </a:r>
                <a:endParaRPr lang="en-GB" sz="1800" b="1" dirty="0">
                  <a:solidFill>
                    <a:prstClr val="black"/>
                  </a:solidFill>
                  <a:latin typeface="Arial" panose="020B0604020202020204" pitchFamily="34" charset="0"/>
                  <a:cs typeface="Arial" panose="020B0604020202020204" pitchFamily="34" charset="0"/>
                </a:endParaRPr>
              </a:p>
            </p:txBody>
          </p:sp>
          <p:sp>
            <p:nvSpPr>
              <p:cNvPr id="73" name="Title 1">
                <a:extLst>
                  <a:ext uri="{FF2B5EF4-FFF2-40B4-BE49-F238E27FC236}">
                    <a16:creationId xmlns:a16="http://schemas.microsoft.com/office/drawing/2014/main" id="{896743F2-4452-4C40-9C84-91F15C5F53B5}"/>
                  </a:ext>
                </a:extLst>
              </p:cNvPr>
              <p:cNvSpPr txBox="1">
                <a:spLocks/>
              </p:cNvSpPr>
              <p:nvPr/>
            </p:nvSpPr>
            <p:spPr>
              <a:xfrm>
                <a:off x="8751247" y="810253"/>
                <a:ext cx="2636223" cy="445453"/>
              </a:xfrm>
              <a:prstGeom prst="rect">
                <a:avLst/>
              </a:prstGeom>
            </p:spPr>
            <p:txBody>
              <a:bodyPr vert="horz" lIns="91386" tIns="45692" rIns="91386" bIns="4569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3943">
                  <a:defRPr/>
                </a:pPr>
                <a:r>
                  <a:rPr lang="en-US" sz="1800" b="1" dirty="0">
                    <a:solidFill>
                      <a:prstClr val="black"/>
                    </a:solidFill>
                    <a:latin typeface="Arial" panose="020B0604020202020204" pitchFamily="34" charset="0"/>
                    <a:cs typeface="Arial" panose="020B0604020202020204" pitchFamily="34" charset="0"/>
                  </a:rPr>
                  <a:t>Asia and the Pacific</a:t>
                </a:r>
                <a:endParaRPr lang="en-GB" sz="1800" b="1" dirty="0">
                  <a:solidFill>
                    <a:prstClr val="black"/>
                  </a:solidFill>
                  <a:latin typeface="Arial" panose="020B0604020202020204" pitchFamily="34" charset="0"/>
                  <a:cs typeface="Arial" panose="020B0604020202020204" pitchFamily="34" charset="0"/>
                </a:endParaRPr>
              </a:p>
            </p:txBody>
          </p:sp>
        </p:grpSp>
      </p:grpSp>
      <p:sp>
        <p:nvSpPr>
          <p:cNvPr id="83" name="TextBox 82">
            <a:extLst>
              <a:ext uri="{FF2B5EF4-FFF2-40B4-BE49-F238E27FC236}">
                <a16:creationId xmlns:a16="http://schemas.microsoft.com/office/drawing/2014/main" id="{E2F62CDC-91D2-4E52-9056-C28A7AB40AF3}"/>
              </a:ext>
            </a:extLst>
          </p:cNvPr>
          <p:cNvSpPr txBox="1"/>
          <p:nvPr/>
        </p:nvSpPr>
        <p:spPr>
          <a:xfrm>
            <a:off x="147645" y="6599224"/>
            <a:ext cx="11800773" cy="278485"/>
          </a:xfrm>
          <a:prstGeom prst="rect">
            <a:avLst/>
          </a:prstGeom>
          <a:noFill/>
        </p:spPr>
        <p:txBody>
          <a:bodyPr wrap="square" lIns="108258" tIns="54124" rIns="108258" bIns="54124" rtlCol="0">
            <a:spAutoFit/>
          </a:bodyPr>
          <a:lstStyle/>
          <a:p>
            <a:pPr defTabSz="913943">
              <a:defRPr/>
            </a:pPr>
            <a:r>
              <a:rPr lang="en-US" sz="1100" dirty="0">
                <a:solidFill>
                  <a:prstClr val="black"/>
                </a:solidFill>
                <a:latin typeface="Arial" panose="020B0604020202020204" pitchFamily="34" charset="0"/>
                <a:cs typeface="Arial" panose="020B0604020202020204" pitchFamily="34" charset="0"/>
              </a:rPr>
              <a:t>Prepared by </a:t>
            </a:r>
            <a:r>
              <a:rPr lang="en-US" sz="1100" dirty="0">
                <a:solidFill>
                  <a:prstClr val="black"/>
                </a:solidFill>
                <a:latin typeface="Arial" panose="020B0604020202020204" pitchFamily="34" charset="0"/>
                <a:cs typeface="Arial" panose="020B0604020202020204" pitchFamily="34" charset="0"/>
                <a:hlinkClick r:id="rId3"/>
              </a:rPr>
              <a:t>www.aidsdatahub.org</a:t>
            </a:r>
            <a:r>
              <a:rPr lang="en-US" sz="1100" dirty="0">
                <a:solidFill>
                  <a:prstClr val="black"/>
                </a:solidFill>
                <a:latin typeface="Arial" panose="020B0604020202020204" pitchFamily="34" charset="0"/>
                <a:cs typeface="Arial" panose="020B0604020202020204" pitchFamily="34" charset="0"/>
              </a:rPr>
              <a:t> based on UNAIDS 2021 HIV Estimates</a:t>
            </a:r>
            <a:endParaRPr lang="en-GB" sz="1100" dirty="0">
              <a:solidFill>
                <a:prstClr val="black"/>
              </a:solidFill>
              <a:latin typeface="Arial" panose="020B0604020202020204" pitchFamily="34" charset="0"/>
              <a:cs typeface="Arial" panose="020B0604020202020204" pitchFamily="34" charset="0"/>
            </a:endParaRPr>
          </a:p>
        </p:txBody>
      </p:sp>
      <p:sp>
        <p:nvSpPr>
          <p:cNvPr id="84" name="Text Box 6">
            <a:extLst>
              <a:ext uri="{FF2B5EF4-FFF2-40B4-BE49-F238E27FC236}">
                <a16:creationId xmlns:a16="http://schemas.microsoft.com/office/drawing/2014/main" id="{11DE93D0-9B27-4C77-9F96-3E08F93DD375}"/>
              </a:ext>
            </a:extLst>
          </p:cNvPr>
          <p:cNvSpPr txBox="1">
            <a:spLocks noChangeArrowheads="1"/>
          </p:cNvSpPr>
          <p:nvPr/>
        </p:nvSpPr>
        <p:spPr bwMode="auto">
          <a:xfrm>
            <a:off x="651724" y="5581102"/>
            <a:ext cx="2484551" cy="64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37931725" indent="-37474525"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6972" eaLnBrk="1" fontAlgn="base" hangingPunct="1">
              <a:spcBef>
                <a:spcPct val="0"/>
              </a:spcBef>
              <a:spcAft>
                <a:spcPct val="0"/>
              </a:spcAft>
              <a:defRPr/>
            </a:pPr>
            <a:r>
              <a:rPr lang="en-GB" altLang="en-US" b="1" dirty="0">
                <a:solidFill>
                  <a:srgbClr val="009999"/>
                </a:solidFill>
                <a:latin typeface="Arial"/>
              </a:rPr>
              <a:t>People receiving antiretroviral therapy</a:t>
            </a:r>
            <a:endParaRPr lang="en-US" altLang="en-US" b="1" dirty="0">
              <a:solidFill>
                <a:srgbClr val="009999"/>
              </a:solidFill>
              <a:latin typeface="Arial"/>
            </a:endParaRPr>
          </a:p>
        </p:txBody>
      </p:sp>
    </p:spTree>
    <p:extLst>
      <p:ext uri="{BB962C8B-B14F-4D97-AF65-F5344CB8AC3E}">
        <p14:creationId xmlns:p14="http://schemas.microsoft.com/office/powerpoint/2010/main" val="4235838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484784"/>
            <a:ext cx="11297954" cy="504000"/>
          </a:xfrm>
        </p:spPr>
        <p:txBody>
          <a:bodyPr/>
          <a:lstStyle/>
          <a:p>
            <a:r>
              <a:rPr lang="en-US" dirty="0"/>
              <a:t>Number of HIV-positive pregnant women who were asked to undergo sterilization and had the option to decline, 2011 </a:t>
            </a:r>
            <a:endParaRPr lang="en-GB" dirty="0"/>
          </a:p>
        </p:txBody>
      </p:sp>
      <p:graphicFrame>
        <p:nvGraphicFramePr>
          <p:cNvPr id="4" name="Chart 3"/>
          <p:cNvGraphicFramePr>
            <a:graphicFrameLocks/>
          </p:cNvGraphicFramePr>
          <p:nvPr/>
        </p:nvGraphicFramePr>
        <p:xfrm>
          <a:off x="1847528" y="2420888"/>
          <a:ext cx="8116436" cy="378865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6"/>
          <p:cNvSpPr txBox="1">
            <a:spLocks noChangeArrowheads="1"/>
          </p:cNvSpPr>
          <p:nvPr/>
        </p:nvSpPr>
        <p:spPr bwMode="auto">
          <a:xfrm>
            <a:off x="191344" y="6406589"/>
            <a:ext cx="11809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Source: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Prepared by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 based on Women of the Asia Pacific Network of People Living with HIV. (2012). </a:t>
            </a:r>
            <a:r>
              <a:rPr kumimoji="0" lang="en-US" sz="900" b="0" i="1"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‘Positive and Pregnant. How Dare You. A study on access to reproductive and maternal health care for women living with HIV in Asia. </a:t>
            </a:r>
            <a:r>
              <a:rPr kumimoji="0" lang="en-US"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Bangkok.</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64440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1384" y="3284984"/>
            <a:ext cx="9339464" cy="1747850"/>
          </a:xfrm>
        </p:spPr>
        <p:txBody>
          <a:bodyPr/>
          <a:lstStyle/>
          <a:p>
            <a:r>
              <a:rPr lang="en-US" dirty="0"/>
              <a:t>Punitive laws hindering the HIV response among PLHIV </a:t>
            </a:r>
            <a:br>
              <a:rPr lang="en-US" dirty="0"/>
            </a:br>
            <a:endParaRPr lang="en-GB" dirty="0"/>
          </a:p>
        </p:txBody>
      </p:sp>
    </p:spTree>
    <p:extLst>
      <p:ext uri="{BB962C8B-B14F-4D97-AF65-F5344CB8AC3E}">
        <p14:creationId xmlns:p14="http://schemas.microsoft.com/office/powerpoint/2010/main" val="2095574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3D01818-33B6-4C06-B192-0BD7D2496115}"/>
              </a:ext>
            </a:extLst>
          </p:cNvPr>
          <p:cNvSpPr txBox="1"/>
          <p:nvPr/>
        </p:nvSpPr>
        <p:spPr>
          <a:xfrm>
            <a:off x="10019" y="6465637"/>
            <a:ext cx="95038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(2021). Confronting Inequalities. Lessons for pandemic response from 40 years of AIDS. Global AIDS Update; UNAIDS and UNDP. (2021). Legal and policy trends. Impacting people living with HIV and key populations in Asia and the Pacific, 2014-2019.</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itle 3">
            <a:extLst>
              <a:ext uri="{FF2B5EF4-FFF2-40B4-BE49-F238E27FC236}">
                <a16:creationId xmlns:a16="http://schemas.microsoft.com/office/drawing/2014/main" id="{3709F1B9-0F16-482E-BB03-018DEE2742EE}"/>
              </a:ext>
            </a:extLst>
          </p:cNvPr>
          <p:cNvSpPr txBox="1">
            <a:spLocks/>
          </p:cNvSpPr>
          <p:nvPr/>
        </p:nvSpPr>
        <p:spPr>
          <a:xfrm>
            <a:off x="1127448" y="1079439"/>
            <a:ext cx="9937104" cy="115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defPPr>
              <a:defRPr lang="en-US"/>
            </a:defPPr>
            <a:lvl1pPr marR="0" lvl="0" indent="0" algn="ctr" fontAlgn="auto">
              <a:lnSpc>
                <a:spcPct val="90000"/>
              </a:lnSpc>
              <a:spcBef>
                <a:spcPct val="0"/>
              </a:spcBef>
              <a:spcAft>
                <a:spcPts val="0"/>
              </a:spcAft>
              <a:buClrTx/>
              <a:buSzTx/>
              <a:buFontTx/>
              <a:buNone/>
              <a:tabLst/>
              <a:defRPr kumimoji="0" sz="3200" b="1" i="0" u="none" strike="noStrike" cap="none" spc="0" normalizeH="0" baseline="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Response to pandemics must be guided by human rights principles and practices</a:t>
            </a:r>
            <a:endParaRPr kumimoji="0" lang="en-GB" sz="24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2" name="TextBox 1">
            <a:extLst>
              <a:ext uri="{FF2B5EF4-FFF2-40B4-BE49-F238E27FC236}">
                <a16:creationId xmlns:a16="http://schemas.microsoft.com/office/drawing/2014/main" id="{EE8C3779-9490-43B8-83AF-D8EF28CED464}"/>
              </a:ext>
            </a:extLst>
          </p:cNvPr>
          <p:cNvSpPr txBox="1">
            <a:spLocks noChangeArrowheads="1"/>
          </p:cNvSpPr>
          <p:nvPr/>
        </p:nvSpPr>
        <p:spPr bwMode="auto">
          <a:xfrm>
            <a:off x="1127448" y="2051556"/>
            <a:ext cx="9360567" cy="369332"/>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rgbClr val="0099FF"/>
                </a:solidFill>
                <a:effectLst/>
                <a:uLnTx/>
                <a:uFillTx/>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 barriers to HIV response remain in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38 UN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Member States in Asia Pacific</a:t>
            </a:r>
          </a:p>
        </p:txBody>
      </p:sp>
      <p:grpSp>
        <p:nvGrpSpPr>
          <p:cNvPr id="25" name="Group 24">
            <a:extLst>
              <a:ext uri="{FF2B5EF4-FFF2-40B4-BE49-F238E27FC236}">
                <a16:creationId xmlns:a16="http://schemas.microsoft.com/office/drawing/2014/main" id="{44003FC6-A45B-4A0C-95C3-09B3619F5DC2}"/>
              </a:ext>
            </a:extLst>
          </p:cNvPr>
          <p:cNvGrpSpPr/>
          <p:nvPr/>
        </p:nvGrpSpPr>
        <p:grpSpPr>
          <a:xfrm>
            <a:off x="3350974" y="2424785"/>
            <a:ext cx="5987584" cy="4172567"/>
            <a:chOff x="-68741" y="1547357"/>
            <a:chExt cx="6557565" cy="4859377"/>
          </a:xfrm>
        </p:grpSpPr>
        <p:pic>
          <p:nvPicPr>
            <p:cNvPr id="26" name="Picture 25" descr="Asia-Pacific">
              <a:extLst>
                <a:ext uri="{FF2B5EF4-FFF2-40B4-BE49-F238E27FC236}">
                  <a16:creationId xmlns:a16="http://schemas.microsoft.com/office/drawing/2014/main" id="{2E2E7B96-CF19-452A-9AA1-8B51CF6E7583}"/>
                </a:ext>
              </a:extLst>
            </p:cNvPr>
            <p:cNvPicPr>
              <a:picLocks noChangeAspect="1" noChangeArrowheads="1"/>
            </p:cNvPicPr>
            <p:nvPr/>
          </p:nvPicPr>
          <p:blipFill>
            <a:blip r:embed="rId5">
              <a:duotone>
                <a:srgbClr val="EEECE1">
                  <a:shade val="45000"/>
                  <a:satMod val="135000"/>
                </a:srgbClr>
                <a:prstClr val="white"/>
              </a:duotone>
              <a:extLst>
                <a:ext uri="{BEBA8EAE-BF5A-486C-A8C5-ECC9F3942E4B}">
                  <a14:imgProps xmlns:a14="http://schemas.microsoft.com/office/drawing/2010/main">
                    <a14:imgLayer r:embed="rId6">
                      <a14:imgEffect>
                        <a14:backgroundRemoval t="487" b="99513" l="0" r="99773">
                          <a14:foregroundMark x1="67273" y1="73479" x2="67273" y2="73479"/>
                          <a14:foregroundMark x1="69318" y1="59367" x2="69318" y2="59367"/>
                          <a14:foregroundMark x1="74545" y1="58881" x2="74545" y2="58881"/>
                          <a14:foregroundMark x1="67045" y1="24818" x2="67045" y2="24818"/>
                          <a14:foregroundMark x1="72045" y1="16788" x2="72045" y2="16788"/>
                          <a14:foregroundMark x1="74091" y1="15328" x2="74091" y2="15328"/>
                          <a14:foregroundMark x1="75227" y1="14599" x2="75227" y2="14599"/>
                          <a14:foregroundMark x1="25455" y1="48905" x2="25455" y2="48905"/>
                          <a14:foregroundMark x1="20909" y1="52555" x2="20909" y2="52555"/>
                          <a14:foregroundMark x1="20909" y1="50365" x2="20909" y2="50365"/>
                          <a14:foregroundMark x1="20909" y1="49392" x2="20909" y2="49392"/>
                          <a14:foregroundMark x1="20909" y1="54988" x2="20909" y2="54988"/>
                          <a14:foregroundMark x1="49773" y1="54258" x2="49773" y2="54258"/>
                          <a14:foregroundMark x1="53864" y1="42579" x2="53864" y2="42579"/>
                          <a14:foregroundMark x1="53182" y1="36010" x2="53182" y2="36010"/>
                          <a14:foregroundMark x1="51364" y1="47202" x2="51364" y2="47202"/>
                          <a14:foregroundMark x1="52045" y1="46472" x2="52045" y2="46472"/>
                          <a14:foregroundMark x1="52500" y1="45985" x2="52500" y2="45985"/>
                          <a14:foregroundMark x1="53182" y1="50608" x2="53182" y2="50608"/>
                          <a14:foregroundMark x1="54091" y1="49392" x2="54091" y2="49392"/>
                          <a14:foregroundMark x1="54318" y1="49148" x2="54318" y2="49148"/>
                          <a14:foregroundMark x1="55000" y1="53285" x2="55000" y2="53285"/>
                          <a14:foregroundMark x1="58864" y1="53285" x2="58864" y2="53285"/>
                          <a14:foregroundMark x1="59318" y1="56691" x2="59318" y2="56691"/>
                          <a14:foregroundMark x1="47273" y1="60827" x2="47273" y2="60827"/>
                          <a14:foregroundMark x1="50455" y1="61071" x2="50455" y2="61071"/>
                          <a14:foregroundMark x1="56364" y1="61800" x2="56364" y2="61800"/>
                          <a14:foregroundMark x1="57500" y1="61071" x2="57500" y2="61071"/>
                          <a14:foregroundMark x1="88864" y1="92457" x2="88864" y2="92457"/>
                          <a14:foregroundMark x1="72045" y1="89294" x2="72045" y2="89294"/>
                          <a14:foregroundMark x1="76364" y1="62044" x2="76364" y2="62044"/>
                          <a14:foregroundMark x1="78409" y1="63504" x2="78409" y2="63504"/>
                          <a14:foregroundMark x1="78864" y1="63990" x2="78864" y2="63990"/>
                          <a14:foregroundMark x1="84773" y1="70073" x2="84773" y2="70073"/>
                          <a14:foregroundMark x1="87500" y1="68856" x2="87500" y2="68856"/>
                          <a14:foregroundMark x1="93409" y1="68856" x2="93409" y2="68856"/>
                          <a14:foregroundMark x1="80000" y1="77129" x2="80000" y2="77129"/>
                          <a14:foregroundMark x1="81591" y1="78589" x2="81591" y2="78589"/>
                          <a14:foregroundMark x1="81136" y1="80292" x2="81136" y2="80292"/>
                          <a14:foregroundMark x1="80682" y1="81752" x2="80682" y2="81752"/>
                          <a14:foregroundMark x1="79545" y1="83212" x2="79545" y2="83212"/>
                          <a14:foregroundMark x1="77500" y1="80292" x2="77500" y2="80292"/>
                          <a14:foregroundMark x1="72727" y1="54745" x2="72727" y2="54745"/>
                          <a14:foregroundMark x1="76591" y1="54501" x2="76591" y2="54501"/>
                          <a14:foregroundMark x1="75000" y1="54988" x2="75000" y2="54988"/>
                          <a14:foregroundMark x1="77500" y1="54988" x2="77500" y2="54988"/>
                          <a14:foregroundMark x1="80000" y1="55474" x2="80000" y2="55474"/>
                          <a14:foregroundMark x1="80455" y1="55718" x2="80455" y2="55718"/>
                          <a14:foregroundMark x1="83409" y1="56691" x2="83409" y2="56691"/>
                          <a14:foregroundMark x1="85909" y1="56691" x2="85909" y2="56691"/>
                          <a14:foregroundMark x1="86591" y1="59124" x2="86591" y2="59124"/>
                          <a14:foregroundMark x1="84773" y1="54988" x2="84773" y2="54988"/>
                          <a14:foregroundMark x1="83409" y1="55231" x2="83409" y2="55231"/>
                          <a14:foregroundMark x1="82727" y1="56691" x2="82727" y2="56691"/>
                        </a14:backgroundRemoval>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741" y="1713529"/>
              <a:ext cx="5054806" cy="469320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A281696C-6A1B-423B-B77F-DC12BBCA9D08}"/>
                </a:ext>
              </a:extLst>
            </p:cNvPr>
            <p:cNvGrpSpPr/>
            <p:nvPr/>
          </p:nvGrpSpPr>
          <p:grpSpPr>
            <a:xfrm>
              <a:off x="182846" y="1547357"/>
              <a:ext cx="909900" cy="4768579"/>
              <a:chOff x="-2249559" y="1644084"/>
              <a:chExt cx="909900" cy="4768579"/>
            </a:xfrm>
          </p:grpSpPr>
          <p:grpSp>
            <p:nvGrpSpPr>
              <p:cNvPr id="33" name="Group 32">
                <a:extLst>
                  <a:ext uri="{FF2B5EF4-FFF2-40B4-BE49-F238E27FC236}">
                    <a16:creationId xmlns:a16="http://schemas.microsoft.com/office/drawing/2014/main" id="{2DF907A8-45D8-4DF2-8352-5F4A7E105A94}"/>
                  </a:ext>
                </a:extLst>
              </p:cNvPr>
              <p:cNvGrpSpPr/>
              <p:nvPr/>
            </p:nvGrpSpPr>
            <p:grpSpPr>
              <a:xfrm>
                <a:off x="-2249559" y="1644084"/>
                <a:ext cx="900001" cy="900001"/>
                <a:chOff x="-2249559" y="1644084"/>
                <a:chExt cx="900001" cy="900001"/>
              </a:xfrm>
            </p:grpSpPr>
            <p:sp>
              <p:nvSpPr>
                <p:cNvPr id="51" name="Oval 50">
                  <a:extLst>
                    <a:ext uri="{FF2B5EF4-FFF2-40B4-BE49-F238E27FC236}">
                      <a16:creationId xmlns:a16="http://schemas.microsoft.com/office/drawing/2014/main" id="{92C669E9-A4E1-411C-B092-18E2B463418E}"/>
                    </a:ext>
                  </a:extLst>
                </p:cNvPr>
                <p:cNvSpPr/>
                <p:nvPr/>
              </p:nvSpPr>
              <p:spPr>
                <a:xfrm>
                  <a:off x="-2200137" y="1692155"/>
                  <a:ext cx="801156" cy="851929"/>
                </a:xfrm>
                <a:prstGeom prst="ellipse">
                  <a:avLst/>
                </a:prstGeom>
                <a:solidFill>
                  <a:srgbClr val="FFCC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549BE53F-A912-405B-BF2E-0F3C1B1EE230}"/>
                    </a:ext>
                  </a:extLst>
                </p:cNvPr>
                <p:cNvSpPr/>
                <p:nvPr/>
              </p:nvSpPr>
              <p:spPr>
                <a:xfrm>
                  <a:off x="-2249559" y="1644084"/>
                  <a:ext cx="900001" cy="900001"/>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F4F32AE2-E85F-4895-A0F1-B761641F46E8}"/>
                  </a:ext>
                </a:extLst>
              </p:cNvPr>
              <p:cNvGrpSpPr/>
              <p:nvPr/>
            </p:nvGrpSpPr>
            <p:grpSpPr>
              <a:xfrm>
                <a:off x="-2249559" y="2593398"/>
                <a:ext cx="900000" cy="900000"/>
                <a:chOff x="-2249559" y="2593398"/>
                <a:chExt cx="900000" cy="900000"/>
              </a:xfrm>
            </p:grpSpPr>
            <p:sp>
              <p:nvSpPr>
                <p:cNvPr id="49" name="Oval 48">
                  <a:extLst>
                    <a:ext uri="{FF2B5EF4-FFF2-40B4-BE49-F238E27FC236}">
                      <a16:creationId xmlns:a16="http://schemas.microsoft.com/office/drawing/2014/main" id="{425E5FD9-2765-43FE-BFEF-EE60172A7D66}"/>
                    </a:ext>
                  </a:extLst>
                </p:cNvPr>
                <p:cNvSpPr/>
                <p:nvPr/>
              </p:nvSpPr>
              <p:spPr>
                <a:xfrm>
                  <a:off x="-2150065" y="2747960"/>
                  <a:ext cx="701012" cy="745438"/>
                </a:xfrm>
                <a:prstGeom prst="ellipse">
                  <a:avLst/>
                </a:prstGeom>
                <a:solidFill>
                  <a:srgbClr val="F9AD59"/>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0C55202F-847E-4D6F-AD05-354AF756575A}"/>
                    </a:ext>
                  </a:extLst>
                </p:cNvPr>
                <p:cNvSpPr/>
                <p:nvPr/>
              </p:nvSpPr>
              <p:spPr>
                <a:xfrm>
                  <a:off x="-2249559" y="2593398"/>
                  <a:ext cx="900000" cy="900000"/>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619FE011-5B15-43FA-B61A-E584BB59750D}"/>
                  </a:ext>
                </a:extLst>
              </p:cNvPr>
              <p:cNvGrpSpPr/>
              <p:nvPr/>
            </p:nvGrpSpPr>
            <p:grpSpPr>
              <a:xfrm>
                <a:off x="-2246903" y="3554227"/>
                <a:ext cx="900000" cy="900000"/>
                <a:chOff x="-2246903" y="3554227"/>
                <a:chExt cx="900000" cy="900000"/>
              </a:xfrm>
            </p:grpSpPr>
            <p:sp>
              <p:nvSpPr>
                <p:cNvPr id="47" name="Oval 46">
                  <a:extLst>
                    <a:ext uri="{FF2B5EF4-FFF2-40B4-BE49-F238E27FC236}">
                      <a16:creationId xmlns:a16="http://schemas.microsoft.com/office/drawing/2014/main" id="{73DAA9C1-82F2-4E48-9B05-658A33BE2B1C}"/>
                    </a:ext>
                  </a:extLst>
                </p:cNvPr>
                <p:cNvSpPr/>
                <p:nvPr/>
              </p:nvSpPr>
              <p:spPr>
                <a:xfrm>
                  <a:off x="-2147409" y="3708789"/>
                  <a:ext cx="701012" cy="745438"/>
                </a:xfrm>
                <a:prstGeom prst="ellipse">
                  <a:avLst/>
                </a:prstGeom>
                <a:solidFill>
                  <a:srgbClr val="33CCCC"/>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C926BEF5-3FEC-4035-B4BA-67C57F6C5373}"/>
                    </a:ext>
                  </a:extLst>
                </p:cNvPr>
                <p:cNvSpPr/>
                <p:nvPr/>
              </p:nvSpPr>
              <p:spPr>
                <a:xfrm>
                  <a:off x="-2246903" y="3554227"/>
                  <a:ext cx="900000" cy="900000"/>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415A38F3-BFEF-4077-B906-2E375D2A9E2E}"/>
                  </a:ext>
                </a:extLst>
              </p:cNvPr>
              <p:cNvGrpSpPr/>
              <p:nvPr/>
            </p:nvGrpSpPr>
            <p:grpSpPr>
              <a:xfrm>
                <a:off x="-2249559" y="4503198"/>
                <a:ext cx="900000" cy="900000"/>
                <a:chOff x="-2249559" y="4503198"/>
                <a:chExt cx="900000" cy="900000"/>
              </a:xfrm>
            </p:grpSpPr>
            <p:sp>
              <p:nvSpPr>
                <p:cNvPr id="45" name="Oval 44">
                  <a:extLst>
                    <a:ext uri="{FF2B5EF4-FFF2-40B4-BE49-F238E27FC236}">
                      <a16:creationId xmlns:a16="http://schemas.microsoft.com/office/drawing/2014/main" id="{95FC8FA6-5B1B-407F-B656-D93DCA630B92}"/>
                    </a:ext>
                  </a:extLst>
                </p:cNvPr>
                <p:cNvSpPr/>
                <p:nvPr/>
              </p:nvSpPr>
              <p:spPr>
                <a:xfrm>
                  <a:off x="-2150065" y="4657760"/>
                  <a:ext cx="701012" cy="745438"/>
                </a:xfrm>
                <a:prstGeom prst="ellipse">
                  <a:avLst/>
                </a:prstGeom>
                <a:solidFill>
                  <a:srgbClr val="FF5050"/>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B622569-29DF-404F-ABB8-677B8B2A8889}"/>
                    </a:ext>
                  </a:extLst>
                </p:cNvPr>
                <p:cNvSpPr/>
                <p:nvPr/>
              </p:nvSpPr>
              <p:spPr>
                <a:xfrm>
                  <a:off x="-2249559" y="4503198"/>
                  <a:ext cx="900000" cy="900000"/>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E2918E6C-E305-4B5F-B72F-1437F95754A8}"/>
                  </a:ext>
                </a:extLst>
              </p:cNvPr>
              <p:cNvGrpSpPr/>
              <p:nvPr/>
            </p:nvGrpSpPr>
            <p:grpSpPr>
              <a:xfrm>
                <a:off x="-2239659" y="5452307"/>
                <a:ext cx="900000" cy="900000"/>
                <a:chOff x="-2239659" y="5452307"/>
                <a:chExt cx="900000" cy="900000"/>
              </a:xfrm>
            </p:grpSpPr>
            <p:sp>
              <p:nvSpPr>
                <p:cNvPr id="43" name="Oval 42">
                  <a:extLst>
                    <a:ext uri="{FF2B5EF4-FFF2-40B4-BE49-F238E27FC236}">
                      <a16:creationId xmlns:a16="http://schemas.microsoft.com/office/drawing/2014/main" id="{B8FB7155-EE41-4E7E-8A30-B7C98BEDCEE9}"/>
                    </a:ext>
                  </a:extLst>
                </p:cNvPr>
                <p:cNvSpPr/>
                <p:nvPr/>
              </p:nvSpPr>
              <p:spPr>
                <a:xfrm>
                  <a:off x="-2090093" y="5713360"/>
                  <a:ext cx="600867" cy="638947"/>
                </a:xfrm>
                <a:prstGeom prst="ellipse">
                  <a:avLst/>
                </a:prstGeom>
                <a:solidFill>
                  <a:srgbClr val="00CC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A31CF53C-BC30-4D09-8C31-DB1762F2338C}"/>
                    </a:ext>
                  </a:extLst>
                </p:cNvPr>
                <p:cNvSpPr/>
                <p:nvPr/>
              </p:nvSpPr>
              <p:spPr>
                <a:xfrm>
                  <a:off x="-2239659" y="5452307"/>
                  <a:ext cx="900000" cy="900000"/>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825"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38" name="TextBox 147">
                <a:extLst>
                  <a:ext uri="{FF2B5EF4-FFF2-40B4-BE49-F238E27FC236}">
                    <a16:creationId xmlns:a16="http://schemas.microsoft.com/office/drawing/2014/main" id="{78BD5AD4-4D08-414C-AD03-652F3C2A1CEE}"/>
                  </a:ext>
                </a:extLst>
              </p:cNvPr>
              <p:cNvSpPr txBox="1"/>
              <p:nvPr/>
            </p:nvSpPr>
            <p:spPr>
              <a:xfrm>
                <a:off x="-2223097" y="2853354"/>
                <a:ext cx="816093" cy="741165"/>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1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18</a:t>
                </a:r>
              </a:p>
            </p:txBody>
          </p:sp>
          <p:sp>
            <p:nvSpPr>
              <p:cNvPr id="39" name="TextBox 147">
                <a:extLst>
                  <a:ext uri="{FF2B5EF4-FFF2-40B4-BE49-F238E27FC236}">
                    <a16:creationId xmlns:a16="http://schemas.microsoft.com/office/drawing/2014/main" id="{8390CB7A-8717-422F-ACE3-20B5518254A3}"/>
                  </a:ext>
                </a:extLst>
              </p:cNvPr>
              <p:cNvSpPr txBox="1"/>
              <p:nvPr/>
            </p:nvSpPr>
            <p:spPr>
              <a:xfrm>
                <a:off x="-2224893" y="3759650"/>
                <a:ext cx="816093" cy="741165"/>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1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15</a:t>
                </a:r>
              </a:p>
            </p:txBody>
          </p:sp>
          <p:sp>
            <p:nvSpPr>
              <p:cNvPr id="40" name="TextBox 147">
                <a:extLst>
                  <a:ext uri="{FF2B5EF4-FFF2-40B4-BE49-F238E27FC236}">
                    <a16:creationId xmlns:a16="http://schemas.microsoft.com/office/drawing/2014/main" id="{66B79713-A1F7-46D8-A22E-212CB8D9F793}"/>
                  </a:ext>
                </a:extLst>
              </p:cNvPr>
              <p:cNvSpPr txBox="1"/>
              <p:nvPr/>
            </p:nvSpPr>
            <p:spPr>
              <a:xfrm>
                <a:off x="-2224894" y="4662033"/>
                <a:ext cx="816094" cy="741165"/>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1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21</a:t>
                </a:r>
              </a:p>
            </p:txBody>
          </p:sp>
          <p:sp>
            <p:nvSpPr>
              <p:cNvPr id="41" name="TextBox 147">
                <a:extLst>
                  <a:ext uri="{FF2B5EF4-FFF2-40B4-BE49-F238E27FC236}">
                    <a16:creationId xmlns:a16="http://schemas.microsoft.com/office/drawing/2014/main" id="{C9B7B32F-5B2C-431B-8730-0260518079F3}"/>
                  </a:ext>
                </a:extLst>
              </p:cNvPr>
              <p:cNvSpPr txBox="1"/>
              <p:nvPr/>
            </p:nvSpPr>
            <p:spPr>
              <a:xfrm>
                <a:off x="-2224894" y="1747063"/>
                <a:ext cx="816093" cy="741165"/>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1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37</a:t>
                </a:r>
              </a:p>
            </p:txBody>
          </p:sp>
          <p:sp>
            <p:nvSpPr>
              <p:cNvPr id="42" name="TextBox 147">
                <a:extLst>
                  <a:ext uri="{FF2B5EF4-FFF2-40B4-BE49-F238E27FC236}">
                    <a16:creationId xmlns:a16="http://schemas.microsoft.com/office/drawing/2014/main" id="{9B08934D-0C1D-408F-BFD4-2D1E022DE3A2}"/>
                  </a:ext>
                </a:extLst>
              </p:cNvPr>
              <p:cNvSpPr txBox="1"/>
              <p:nvPr/>
            </p:nvSpPr>
            <p:spPr>
              <a:xfrm>
                <a:off x="-2189435" y="5671498"/>
                <a:ext cx="816094" cy="741165"/>
              </a:xfrm>
              <a:prstGeom prst="rect">
                <a:avLst/>
              </a:prstGeom>
              <a:noFill/>
              <a:ln>
                <a:noFill/>
              </a:ln>
              <a:effectLst/>
            </p:spPr>
            <p:txBody>
              <a:bodyPr wrap="non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2100" b="1"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14</a:t>
                </a:r>
              </a:p>
            </p:txBody>
          </p:sp>
        </p:grpSp>
        <p:sp>
          <p:nvSpPr>
            <p:cNvPr id="28" name="TextBox 127">
              <a:extLst>
                <a:ext uri="{FF2B5EF4-FFF2-40B4-BE49-F238E27FC236}">
                  <a16:creationId xmlns:a16="http://schemas.microsoft.com/office/drawing/2014/main" id="{22614D85-D86E-461D-8D3A-C4641C016BEE}"/>
                </a:ext>
              </a:extLst>
            </p:cNvPr>
            <p:cNvSpPr txBox="1"/>
            <p:nvPr/>
          </p:nvSpPr>
          <p:spPr>
            <a:xfrm>
              <a:off x="1107345" y="1652965"/>
              <a:ext cx="3873924" cy="711733"/>
            </a:xfrm>
            <a:prstGeom prst="rect">
              <a:avLst/>
            </a:prstGeom>
            <a:noFill/>
            <a:ln>
              <a:noFill/>
            </a:ln>
            <a:effectLst/>
          </p:spPr>
          <p:txBody>
            <a:bodyPr wrap="square" rtlCol="0" anchor="ctr">
              <a:noAutofit/>
            </a:bodyPr>
            <a:lstStyle>
              <a:defPPr>
                <a:defRPr lang="en-US"/>
              </a:defPPr>
              <a:lvl1pPr marR="0" lvl="0" indent="0"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ysClr val="windowText" lastClr="000000"/>
                  </a:solidFill>
                  <a:effectLst/>
                  <a:uLnTx/>
                  <a:uFillTx/>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ea typeface="ＭＳ Ｐゴシック" panose="020B0600070205080204" pitchFamily="34" charset="-128"/>
                  <a:cs typeface="Arial" pitchFamily="34" charset="0"/>
                </a:rPr>
                <a:t>criminalize some aspect of sex work</a:t>
              </a:r>
            </a:p>
          </p:txBody>
        </p:sp>
        <p:sp>
          <p:nvSpPr>
            <p:cNvPr id="29" name="TextBox 128">
              <a:extLst>
                <a:ext uri="{FF2B5EF4-FFF2-40B4-BE49-F238E27FC236}">
                  <a16:creationId xmlns:a16="http://schemas.microsoft.com/office/drawing/2014/main" id="{588446E7-7F68-406C-80D4-ED795FC22469}"/>
                </a:ext>
              </a:extLst>
            </p:cNvPr>
            <p:cNvSpPr txBox="1"/>
            <p:nvPr/>
          </p:nvSpPr>
          <p:spPr>
            <a:xfrm>
              <a:off x="1107345" y="2654859"/>
              <a:ext cx="4130307" cy="505267"/>
            </a:xfrm>
            <a:prstGeom prst="rect">
              <a:avLst/>
            </a:prstGeom>
            <a:noFill/>
            <a:ln>
              <a:noFill/>
            </a:ln>
            <a:effectLst/>
          </p:spPr>
          <p:txBody>
            <a:bodyPr wrap="square" rtlCol="0" anchor="ctr">
              <a:noAutofit/>
            </a:bodyPr>
            <a:lstStyle>
              <a:defPPr>
                <a:defRPr lang="en-US"/>
              </a:defPPr>
              <a:lvl1pPr marR="0" lvl="0" indent="0"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ysClr val="windowText" lastClr="000000"/>
                  </a:solidFill>
                  <a:effectLst/>
                  <a:uLnTx/>
                  <a:uFillTx/>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ea typeface="ＭＳ Ｐゴシック" panose="020B0600070205080204" pitchFamily="34" charset="-128"/>
                  <a:cs typeface="Arial" pitchFamily="34" charset="0"/>
                </a:rPr>
                <a:t>criminalize same-sex relations</a:t>
              </a:r>
            </a:p>
          </p:txBody>
        </p:sp>
        <p:sp>
          <p:nvSpPr>
            <p:cNvPr id="30" name="TextBox 129">
              <a:extLst>
                <a:ext uri="{FF2B5EF4-FFF2-40B4-BE49-F238E27FC236}">
                  <a16:creationId xmlns:a16="http://schemas.microsoft.com/office/drawing/2014/main" id="{A6807503-B920-43F2-BD52-0478D74D7AC3}"/>
                </a:ext>
              </a:extLst>
            </p:cNvPr>
            <p:cNvSpPr txBox="1"/>
            <p:nvPr/>
          </p:nvSpPr>
          <p:spPr>
            <a:xfrm>
              <a:off x="1092746" y="3607738"/>
              <a:ext cx="4767822" cy="629331"/>
            </a:xfrm>
            <a:prstGeom prst="rect">
              <a:avLst/>
            </a:prstGeom>
            <a:noFill/>
            <a:ln>
              <a:noFill/>
            </a:ln>
            <a:effectLst/>
          </p:spPr>
          <p:txBody>
            <a:bodyPr wrap="square" rtlCol="0" anchor="ctr">
              <a:noAutofit/>
            </a:bodyPr>
            <a:lstStyle>
              <a:defPPr>
                <a:defRPr lang="en-US"/>
              </a:defPPr>
              <a:lvl1pPr marR="0" lvl="0" indent="0"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ysClr val="windowText" lastClr="000000"/>
                  </a:solidFill>
                  <a:effectLst/>
                  <a:uLnTx/>
                  <a:uFillTx/>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ysClr val="windowText" lastClr="000000"/>
                  </a:solidFill>
                  <a:effectLst/>
                  <a:uLnTx/>
                  <a:uFillTx/>
                  <a:latin typeface="Arial" pitchFamily="34" charset="0"/>
                  <a:ea typeface="ＭＳ Ｐゴシック" panose="020B0600070205080204" pitchFamily="34" charset="-128"/>
                  <a:cs typeface="Arial" pitchFamily="34" charset="0"/>
                </a:rPr>
                <a:t>Law does not allow for possession of a certain limited amount of drugs for personal use</a:t>
              </a:r>
            </a:p>
          </p:txBody>
        </p:sp>
        <p:sp>
          <p:nvSpPr>
            <p:cNvPr id="31" name="TextBox 130">
              <a:extLst>
                <a:ext uri="{FF2B5EF4-FFF2-40B4-BE49-F238E27FC236}">
                  <a16:creationId xmlns:a16="http://schemas.microsoft.com/office/drawing/2014/main" id="{ADC6CADD-6F2E-4E70-86E4-C0A1777559B9}"/>
                </a:ext>
              </a:extLst>
            </p:cNvPr>
            <p:cNvSpPr txBox="1"/>
            <p:nvPr/>
          </p:nvSpPr>
          <p:spPr>
            <a:xfrm>
              <a:off x="1107344" y="4488931"/>
              <a:ext cx="5381480" cy="735080"/>
            </a:xfrm>
            <a:prstGeom prst="rect">
              <a:avLst/>
            </a:prstGeom>
            <a:noFill/>
            <a:ln>
              <a:noFill/>
            </a:ln>
            <a:effectLst/>
          </p:spPr>
          <p:txBody>
            <a:bodyPr wrap="square" rtlCol="0" anchor="ctr">
              <a:noAutofit/>
            </a:bodyPr>
            <a:lstStyle>
              <a:defPPr>
                <a:defRPr lang="en-US"/>
              </a:defPPr>
              <a:lvl1pPr marR="0" lvl="0" indent="0" algn="ctr"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ysClr val="windowText" lastClr="000000"/>
                  </a:solidFill>
                  <a:effectLst/>
                  <a:uLnTx/>
                  <a:uFillTx/>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ea typeface="ＭＳ Ｐゴシック" panose="020B0600070205080204" pitchFamily="34" charset="-128"/>
                  <a:cs typeface="Arial" pitchFamily="34" charset="0"/>
                </a:rPr>
                <a:t>criminalizing the transmission of, non-disclosure of or exposure to HIV transmission</a:t>
              </a:r>
              <a:endParaRPr kumimoji="0" lang="en-GB" sz="1600" b="0" i="0" u="none" strike="noStrike" kern="0" cap="none" spc="0" normalizeH="0" baseline="0" noProof="0" dirty="0">
                <a:ln>
                  <a:noFill/>
                </a:ln>
                <a:solidFill>
                  <a:sysClr val="windowText" lastClr="000000"/>
                </a:solidFill>
                <a:effectLst/>
                <a:uLnTx/>
                <a:uFillTx/>
                <a:latin typeface="Arial" pitchFamily="34" charset="0"/>
                <a:ea typeface="ＭＳ Ｐゴシック" panose="020B0600070205080204" pitchFamily="34" charset="-128"/>
                <a:cs typeface="Arial" pitchFamily="34" charset="0"/>
              </a:endParaRPr>
            </a:p>
          </p:txBody>
        </p:sp>
        <p:sp>
          <p:nvSpPr>
            <p:cNvPr id="32" name="TextBox 131">
              <a:extLst>
                <a:ext uri="{FF2B5EF4-FFF2-40B4-BE49-F238E27FC236}">
                  <a16:creationId xmlns:a16="http://schemas.microsoft.com/office/drawing/2014/main" id="{31FD2140-7DB5-4B4A-90FF-E5ED701DFEF8}"/>
                </a:ext>
              </a:extLst>
            </p:cNvPr>
            <p:cNvSpPr txBox="1"/>
            <p:nvPr/>
          </p:nvSpPr>
          <p:spPr>
            <a:xfrm>
              <a:off x="1107345" y="5435078"/>
              <a:ext cx="4436534" cy="676650"/>
            </a:xfrm>
            <a:prstGeom prst="rect">
              <a:avLst/>
            </a:prstGeom>
            <a:noFill/>
            <a:ln>
              <a:noFill/>
            </a:ln>
            <a:effectLst/>
          </p:spPr>
          <p:txBody>
            <a:bodyPr wrap="square" rtlCol="0" anchor="ctr">
              <a:noAutofit/>
            </a:bodyPr>
            <a:lstStyle>
              <a:defPPr>
                <a:defRPr lang="en-US"/>
              </a:defPPr>
              <a:lvl1pPr marR="0" lvl="0" indent="0" defTabSz="914400" fontAlgn="auto">
                <a:lnSpc>
                  <a:spcPct val="100000"/>
                </a:lnSpc>
                <a:spcBef>
                  <a:spcPts val="0"/>
                </a:spcBef>
                <a:spcAft>
                  <a:spcPts val="0"/>
                </a:spcAft>
                <a:buClrTx/>
                <a:buSzTx/>
                <a:buFontTx/>
                <a:buNone/>
                <a:tabLst/>
                <a:defRPr kumimoji="0" sz="1400" b="1" i="0" u="none" strike="noStrike" kern="0" cap="none" spc="0" normalizeH="0" baseline="0">
                  <a:ln>
                    <a:noFill/>
                  </a:ln>
                  <a:solidFill>
                    <a:sysClr val="windowText" lastClr="000000"/>
                  </a:solidFill>
                  <a:effectLst/>
                  <a:uLnTx/>
                  <a:uFillTx/>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ea typeface="ＭＳ Ｐゴシック" panose="020B0600070205080204" pitchFamily="34" charset="-128"/>
                  <a:cs typeface="Arial" pitchFamily="34" charset="0"/>
                </a:rPr>
                <a:t>restricting the entry, stay and residence of</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ea typeface="ＭＳ Ｐゴシック" panose="020B0600070205080204" pitchFamily="34" charset="-128"/>
                  <a:cs typeface="Arial" pitchFamily="34" charset="0"/>
                </a:rPr>
                <a:t>people living with HIV</a:t>
              </a:r>
              <a:endParaRPr kumimoji="0" lang="en-GB" sz="1600" b="0" i="0" u="none" strike="noStrike" kern="0" cap="none" spc="0" normalizeH="0" baseline="0" noProof="0" dirty="0">
                <a:ln>
                  <a:noFill/>
                </a:ln>
                <a:solidFill>
                  <a:sysClr val="windowText" lastClr="000000"/>
                </a:solidFill>
                <a:effectLst/>
                <a:uLnTx/>
                <a:uFillTx/>
                <a:latin typeface="Arial" pitchFamily="34" charset="0"/>
                <a:ea typeface="ＭＳ Ｐゴシック" panose="020B0600070205080204" pitchFamily="34" charset="-128"/>
                <a:cs typeface="Arial" pitchFamily="34" charset="0"/>
              </a:endParaRPr>
            </a:p>
          </p:txBody>
        </p:sp>
      </p:grpSp>
      <p:grpSp>
        <p:nvGrpSpPr>
          <p:cNvPr id="53" name="Group 52">
            <a:extLst>
              <a:ext uri="{FF2B5EF4-FFF2-40B4-BE49-F238E27FC236}">
                <a16:creationId xmlns:a16="http://schemas.microsoft.com/office/drawing/2014/main" id="{4D6DF9D4-E5C4-43A1-8D30-F6A50D59C033}"/>
              </a:ext>
            </a:extLst>
          </p:cNvPr>
          <p:cNvGrpSpPr/>
          <p:nvPr/>
        </p:nvGrpSpPr>
        <p:grpSpPr>
          <a:xfrm>
            <a:off x="9192344" y="5889986"/>
            <a:ext cx="2761472" cy="380430"/>
            <a:chOff x="7457540" y="4600100"/>
            <a:chExt cx="2762471" cy="380568"/>
          </a:xfrm>
        </p:grpSpPr>
        <p:sp>
          <p:nvSpPr>
            <p:cNvPr id="54" name="Oval 53">
              <a:extLst>
                <a:ext uri="{FF2B5EF4-FFF2-40B4-BE49-F238E27FC236}">
                  <a16:creationId xmlns:a16="http://schemas.microsoft.com/office/drawing/2014/main" id="{43511A40-8CAA-49FF-8EE3-2F508FEF1E8F}"/>
                </a:ext>
              </a:extLst>
            </p:cNvPr>
            <p:cNvSpPr/>
            <p:nvPr/>
          </p:nvSpPr>
          <p:spPr>
            <a:xfrm>
              <a:off x="9842060" y="4600100"/>
              <a:ext cx="377951" cy="377950"/>
            </a:xfrm>
            <a:prstGeom prst="ellipse">
              <a:avLst/>
            </a:prstGeom>
            <a:noFill/>
            <a:ln w="25400" cap="flat" cmpd="sng" algn="ctr">
              <a:solidFill>
                <a:sysClr val="window" lastClr="FFFFFF">
                  <a:lumMod val="50000"/>
                </a:sysClr>
              </a:solidFill>
              <a:prstDash val="sysDot"/>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017" eaLnBrk="0" fontAlgn="base" hangingPunct="0">
                <a:spcBef>
                  <a:spcPct val="0"/>
                </a:spcBef>
                <a:spcAft>
                  <a:spcPct val="0"/>
                </a:spcAft>
                <a:defRPr/>
              </a:pPr>
              <a:endParaRPr lang="en-GB" sz="1000" kern="0">
                <a:solidFill>
                  <a:sysClr val="window" lastClr="FFFFFF"/>
                </a:solidFill>
                <a:latin typeface="Calibri"/>
              </a:endParaRPr>
            </a:p>
          </p:txBody>
        </p:sp>
        <p:sp>
          <p:nvSpPr>
            <p:cNvPr id="55" name="TextBox 116">
              <a:extLst>
                <a:ext uri="{FF2B5EF4-FFF2-40B4-BE49-F238E27FC236}">
                  <a16:creationId xmlns:a16="http://schemas.microsoft.com/office/drawing/2014/main" id="{60D52083-C826-4681-8C60-FE0B8F8C5EAF}"/>
                </a:ext>
              </a:extLst>
            </p:cNvPr>
            <p:cNvSpPr txBox="1"/>
            <p:nvPr/>
          </p:nvSpPr>
          <p:spPr>
            <a:xfrm>
              <a:off x="7457540" y="4607375"/>
              <a:ext cx="2266768" cy="190893"/>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defTabSz="457017" eaLnBrk="0" fontAlgn="base" hangingPunct="0">
                <a:spcBef>
                  <a:spcPct val="0"/>
                </a:spcBef>
                <a:spcAft>
                  <a:spcPct val="0"/>
                </a:spcAft>
                <a:defRPr/>
              </a:pPr>
              <a:r>
                <a:rPr lang="en-GB" sz="1000" kern="0" dirty="0">
                  <a:solidFill>
                    <a:sysClr val="windowText" lastClr="000000"/>
                  </a:solidFill>
                  <a:latin typeface="Arial"/>
                  <a:cs typeface="Arial" pitchFamily="34" charset="0"/>
                </a:rPr>
                <a:t>38 countries in Asia and the Pacific region</a:t>
              </a:r>
            </a:p>
          </p:txBody>
        </p:sp>
        <p:sp>
          <p:nvSpPr>
            <p:cNvPr id="56" name="TextBox 117">
              <a:extLst>
                <a:ext uri="{FF2B5EF4-FFF2-40B4-BE49-F238E27FC236}">
                  <a16:creationId xmlns:a16="http://schemas.microsoft.com/office/drawing/2014/main" id="{8ACF1FEF-28F5-4DD1-8ABA-1EA1DB708F93}"/>
                </a:ext>
              </a:extLst>
            </p:cNvPr>
            <p:cNvSpPr txBox="1"/>
            <p:nvPr/>
          </p:nvSpPr>
          <p:spPr>
            <a:xfrm>
              <a:off x="8157448" y="4777020"/>
              <a:ext cx="1566859" cy="19089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defTabSz="457017" eaLnBrk="0" fontAlgn="base" hangingPunct="0">
                <a:spcBef>
                  <a:spcPct val="0"/>
                </a:spcBef>
                <a:spcAft>
                  <a:spcPct val="0"/>
                </a:spcAft>
                <a:defRPr/>
              </a:pPr>
              <a:r>
                <a:rPr lang="en-GB" sz="1000" kern="0" dirty="0">
                  <a:solidFill>
                    <a:sysClr val="windowText" lastClr="000000"/>
                  </a:solidFill>
                  <a:latin typeface="Arial"/>
                  <a:cs typeface="Arial" pitchFamily="34" charset="0"/>
                </a:rPr>
                <a:t>Countries with punitive laws</a:t>
              </a:r>
            </a:p>
          </p:txBody>
        </p:sp>
        <p:sp>
          <p:nvSpPr>
            <p:cNvPr id="57" name="Oval 56">
              <a:extLst>
                <a:ext uri="{FF2B5EF4-FFF2-40B4-BE49-F238E27FC236}">
                  <a16:creationId xmlns:a16="http://schemas.microsoft.com/office/drawing/2014/main" id="{0360FF2F-1CE8-4C75-A0BD-7F24C6F3957F}"/>
                </a:ext>
              </a:extLst>
            </p:cNvPr>
            <p:cNvSpPr/>
            <p:nvPr/>
          </p:nvSpPr>
          <p:spPr>
            <a:xfrm>
              <a:off x="9909551" y="4737700"/>
              <a:ext cx="242968" cy="242968"/>
            </a:xfrm>
            <a:prstGeom prst="ellipse">
              <a:avLst/>
            </a:prstGeom>
            <a:solidFill>
              <a:sysClr val="window" lastClr="FFFFFF">
                <a:lumMod val="65000"/>
              </a:sysClr>
            </a:solidFill>
            <a:ln w="25400" cap="flat" cmpd="sng" algn="ctr">
              <a:noFill/>
              <a:prstDash val="solid"/>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017" eaLnBrk="0" fontAlgn="base" hangingPunct="0">
                <a:spcBef>
                  <a:spcPct val="0"/>
                </a:spcBef>
                <a:spcAft>
                  <a:spcPct val="0"/>
                </a:spcAft>
                <a:defRPr/>
              </a:pPr>
              <a:endParaRPr lang="en-GB" sz="1000" kern="0">
                <a:solidFill>
                  <a:sysClr val="window" lastClr="FFFFFF"/>
                </a:solidFill>
                <a:latin typeface="Calibri"/>
              </a:endParaRPr>
            </a:p>
          </p:txBody>
        </p:sp>
      </p:grpSp>
    </p:spTree>
    <p:extLst>
      <p:ext uri="{BB962C8B-B14F-4D97-AF65-F5344CB8AC3E}">
        <p14:creationId xmlns:p14="http://schemas.microsoft.com/office/powerpoint/2010/main" val="1693151372"/>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12776"/>
            <a:ext cx="11088337" cy="400275"/>
          </a:xfrm>
        </p:spPr>
        <p:txBody>
          <a:bodyPr/>
          <a:lstStyle/>
          <a:p>
            <a:r>
              <a:rPr lang="en-US" dirty="0"/>
              <a:t>Availability of laws or policies restricting the entry, stay and residence of people living with HIV by sub-region, 2021</a:t>
            </a:r>
          </a:p>
        </p:txBody>
      </p:sp>
      <p:graphicFrame>
        <p:nvGraphicFramePr>
          <p:cNvPr id="4" name="Table 3">
            <a:extLst>
              <a:ext uri="{FF2B5EF4-FFF2-40B4-BE49-F238E27FC236}">
                <a16:creationId xmlns:a16="http://schemas.microsoft.com/office/drawing/2014/main" id="{F910FA86-4E7A-4F81-86BC-3B7B49CC9A9B}"/>
              </a:ext>
            </a:extLst>
          </p:cNvPr>
          <p:cNvGraphicFramePr>
            <a:graphicFrameLocks noGrp="1"/>
          </p:cNvGraphicFramePr>
          <p:nvPr>
            <p:extLst>
              <p:ext uri="{D42A27DB-BD31-4B8C-83A1-F6EECF244321}">
                <p14:modId xmlns:p14="http://schemas.microsoft.com/office/powerpoint/2010/main" val="610872412"/>
              </p:ext>
            </p:extLst>
          </p:nvPr>
        </p:nvGraphicFramePr>
        <p:xfrm>
          <a:off x="695400" y="2659636"/>
          <a:ext cx="2377076" cy="2925016"/>
        </p:xfrm>
        <a:graphic>
          <a:graphicData uri="http://schemas.openxmlformats.org/drawingml/2006/table">
            <a:tbl>
              <a:tblPr/>
              <a:tblGrid>
                <a:gridCol w="1005476">
                  <a:extLst>
                    <a:ext uri="{9D8B030D-6E8A-4147-A177-3AD203B41FA5}">
                      <a16:colId xmlns:a16="http://schemas.microsoft.com/office/drawing/2014/main" val="2693027660"/>
                    </a:ext>
                  </a:extLst>
                </a:gridCol>
                <a:gridCol w="1371600">
                  <a:extLst>
                    <a:ext uri="{9D8B030D-6E8A-4147-A177-3AD203B41FA5}">
                      <a16:colId xmlns:a16="http://schemas.microsoft.com/office/drawing/2014/main" val="2881533179"/>
                    </a:ext>
                  </a:extLst>
                </a:gridCol>
              </a:tblGrid>
              <a:tr h="365627">
                <a:tc>
                  <a:txBody>
                    <a:bodyPr/>
                    <a:lstStyle/>
                    <a:p>
                      <a:pPr algn="l" fontAlgn="b"/>
                      <a:r>
                        <a:rPr lang="en-US" sz="1200" b="0" i="0" u="none" strike="noStrike" dirty="0">
                          <a:solidFill>
                            <a:srgbClr val="000000"/>
                          </a:solidFill>
                          <a:effectLst/>
                          <a:latin typeface="+mj-lt"/>
                        </a:rPr>
                        <a:t> Afghanistan</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200" b="0" i="0" u="none" strike="noStrike" dirty="0">
                          <a:solidFill>
                            <a:srgbClr val="00A99A"/>
                          </a:solidFill>
                          <a:effectLst/>
                          <a:latin typeface="+mj-lt"/>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9645787"/>
                  </a:ext>
                </a:extLst>
              </a:tr>
              <a:tr h="365627">
                <a:tc>
                  <a:txBody>
                    <a:bodyPr/>
                    <a:lstStyle/>
                    <a:p>
                      <a:pPr algn="l" fontAlgn="b"/>
                      <a:r>
                        <a:rPr lang="en-US" sz="1200" b="0" i="0" u="none" strike="noStrike" dirty="0">
                          <a:solidFill>
                            <a:srgbClr val="000000"/>
                          </a:solidFill>
                          <a:effectLst/>
                          <a:latin typeface="+mj-lt"/>
                        </a:rPr>
                        <a:t> Bangladesh</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39808896"/>
                  </a:ext>
                </a:extLst>
              </a:tr>
              <a:tr h="365627">
                <a:tc>
                  <a:txBody>
                    <a:bodyPr/>
                    <a:lstStyle/>
                    <a:p>
                      <a:pPr algn="l" fontAlgn="b"/>
                      <a:r>
                        <a:rPr lang="en-US" sz="1200" b="0" i="0" u="none" strike="noStrike" dirty="0">
                          <a:solidFill>
                            <a:srgbClr val="000000"/>
                          </a:solidFill>
                          <a:effectLst/>
                          <a:latin typeface="+mj-lt"/>
                        </a:rPr>
                        <a:t> Bhutan</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782443613"/>
                  </a:ext>
                </a:extLst>
              </a:tr>
              <a:tr h="365627">
                <a:tc>
                  <a:txBody>
                    <a:bodyPr/>
                    <a:lstStyle/>
                    <a:p>
                      <a:pPr algn="l" fontAlgn="b"/>
                      <a:r>
                        <a:rPr lang="en-US" sz="1200" b="0" i="0" u="none" strike="noStrike" dirty="0">
                          <a:solidFill>
                            <a:srgbClr val="000000"/>
                          </a:solidFill>
                          <a:effectLst/>
                          <a:latin typeface="+mj-lt"/>
                        </a:rPr>
                        <a:t> India</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039730551"/>
                  </a:ext>
                </a:extLst>
              </a:tr>
              <a:tr h="365627">
                <a:tc>
                  <a:txBody>
                    <a:bodyPr/>
                    <a:lstStyle/>
                    <a:p>
                      <a:pPr algn="l" fontAlgn="b"/>
                      <a:r>
                        <a:rPr lang="en-US" sz="1200" b="0" i="0" u="none" strike="noStrike" dirty="0">
                          <a:solidFill>
                            <a:srgbClr val="000000"/>
                          </a:solidFill>
                          <a:effectLst/>
                          <a:latin typeface="+mj-lt"/>
                        </a:rPr>
                        <a:t> Maldives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E31837"/>
                          </a:solidFill>
                          <a:effectLst/>
                          <a:latin typeface="+mj-lt"/>
                          <a:ea typeface="+mn-ea"/>
                          <a:cs typeface="+mn-cs"/>
                        </a:rPr>
                        <a:t>YES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03956116"/>
                  </a:ext>
                </a:extLst>
              </a:tr>
              <a:tr h="365627">
                <a:tc>
                  <a:txBody>
                    <a:bodyPr/>
                    <a:lstStyle/>
                    <a:p>
                      <a:pPr algn="l" fontAlgn="b"/>
                      <a:r>
                        <a:rPr lang="en-US" sz="1200" b="0" i="0" u="none" strike="noStrike" dirty="0">
                          <a:solidFill>
                            <a:srgbClr val="000000"/>
                          </a:solidFill>
                          <a:effectLst/>
                          <a:latin typeface="+mj-lt"/>
                        </a:rPr>
                        <a:t> Nepal</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145397241"/>
                  </a:ext>
                </a:extLst>
              </a:tr>
              <a:tr h="365627">
                <a:tc>
                  <a:txBody>
                    <a:bodyPr/>
                    <a:lstStyle/>
                    <a:p>
                      <a:pPr algn="l" fontAlgn="b"/>
                      <a:r>
                        <a:rPr lang="en-US" sz="1200" b="0" i="0" u="none" strike="noStrike" dirty="0">
                          <a:solidFill>
                            <a:srgbClr val="000000"/>
                          </a:solidFill>
                          <a:effectLst/>
                          <a:latin typeface="+mj-lt"/>
                        </a:rPr>
                        <a:t> Pakistan</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5652898"/>
                  </a:ext>
                </a:extLst>
              </a:tr>
              <a:tr h="365627">
                <a:tc>
                  <a:txBody>
                    <a:bodyPr/>
                    <a:lstStyle/>
                    <a:p>
                      <a:pPr algn="l" fontAlgn="b"/>
                      <a:r>
                        <a:rPr lang="en-US" sz="1200" b="0" i="0" u="none" strike="noStrike" dirty="0">
                          <a:solidFill>
                            <a:srgbClr val="000000"/>
                          </a:solidFill>
                          <a:effectLst/>
                          <a:latin typeface="+mj-lt"/>
                        </a:rPr>
                        <a:t> Sri Lanka</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284417836"/>
                  </a:ext>
                </a:extLst>
              </a:tr>
            </a:tbl>
          </a:graphicData>
        </a:graphic>
      </p:graphicFrame>
      <p:sp>
        <p:nvSpPr>
          <p:cNvPr id="8" name="Rectangle 7">
            <a:extLst>
              <a:ext uri="{FF2B5EF4-FFF2-40B4-BE49-F238E27FC236}">
                <a16:creationId xmlns:a16="http://schemas.microsoft.com/office/drawing/2014/main" id="{2E334524-D5CF-41F5-BF9C-F90F98697BCD}"/>
              </a:ext>
            </a:extLst>
          </p:cNvPr>
          <p:cNvSpPr/>
          <p:nvPr/>
        </p:nvSpPr>
        <p:spPr>
          <a:xfrm>
            <a:off x="230723" y="6653385"/>
            <a:ext cx="10432987" cy="230749"/>
          </a:xfrm>
          <a:prstGeom prst="rect">
            <a:avLst/>
          </a:prstGeom>
        </p:spPr>
        <p:txBody>
          <a:bodyPr wrap="square">
            <a:spAutoFit/>
          </a:bodyPr>
          <a:lstStyle/>
          <a:p>
            <a:pPr defTabSz="914126" fontAlgn="base">
              <a:spcBef>
                <a:spcPct val="0"/>
              </a:spcBef>
              <a:spcAft>
                <a:spcPct val="0"/>
              </a:spcAft>
              <a:defRPr/>
            </a:pPr>
            <a:r>
              <a:rPr lang="en-US" sz="900" dirty="0">
                <a:solidFill>
                  <a:prstClr val="black"/>
                </a:solidFill>
                <a:latin typeface="Arial" pitchFamily="34" charset="0"/>
                <a:cs typeface="Arial" pitchFamily="34" charset="0"/>
              </a:rPr>
              <a:t>Sources: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(2021). Global AIDS Update 2021. Confronting Inequalities: Lessons for pandemic responses from 40 years of AIDS.</a:t>
            </a:r>
            <a:endParaRPr lang="en-GB" sz="900" dirty="0">
              <a:solidFill>
                <a:prstClr val="black"/>
              </a:solidFill>
              <a:latin typeface="Arial" pitchFamily="34" charset="0"/>
              <a:cs typeface="Arial" pitchFamily="34" charset="0"/>
            </a:endParaRPr>
          </a:p>
        </p:txBody>
      </p:sp>
      <p:graphicFrame>
        <p:nvGraphicFramePr>
          <p:cNvPr id="5" name="Table 4">
            <a:extLst>
              <a:ext uri="{FF2B5EF4-FFF2-40B4-BE49-F238E27FC236}">
                <a16:creationId xmlns:a16="http://schemas.microsoft.com/office/drawing/2014/main" id="{F4D6280B-B74B-4101-B674-51E7EA78A89A}"/>
              </a:ext>
            </a:extLst>
          </p:cNvPr>
          <p:cNvGraphicFramePr>
            <a:graphicFrameLocks noGrp="1"/>
          </p:cNvGraphicFramePr>
          <p:nvPr>
            <p:extLst>
              <p:ext uri="{D42A27DB-BD31-4B8C-83A1-F6EECF244321}">
                <p14:modId xmlns:p14="http://schemas.microsoft.com/office/powerpoint/2010/main" val="609965111"/>
              </p:ext>
            </p:extLst>
          </p:nvPr>
        </p:nvGraphicFramePr>
        <p:xfrm>
          <a:off x="4439816" y="2659636"/>
          <a:ext cx="2377076" cy="3656270"/>
        </p:xfrm>
        <a:graphic>
          <a:graphicData uri="http://schemas.openxmlformats.org/drawingml/2006/table">
            <a:tbl>
              <a:tblPr/>
              <a:tblGrid>
                <a:gridCol w="1005476">
                  <a:extLst>
                    <a:ext uri="{9D8B030D-6E8A-4147-A177-3AD203B41FA5}">
                      <a16:colId xmlns:a16="http://schemas.microsoft.com/office/drawing/2014/main" val="2693027660"/>
                    </a:ext>
                  </a:extLst>
                </a:gridCol>
                <a:gridCol w="1371600">
                  <a:extLst>
                    <a:ext uri="{9D8B030D-6E8A-4147-A177-3AD203B41FA5}">
                      <a16:colId xmlns:a16="http://schemas.microsoft.com/office/drawing/2014/main" val="2881533179"/>
                    </a:ext>
                  </a:extLst>
                </a:gridCol>
              </a:tblGrid>
              <a:tr h="365627">
                <a:tc>
                  <a:txBody>
                    <a:bodyPr/>
                    <a:lstStyle/>
                    <a:p>
                      <a:pPr algn="l" fontAlgn="b"/>
                      <a:r>
                        <a:rPr lang="en-US" sz="1200" b="0" i="0" u="none" strike="noStrike" dirty="0">
                          <a:solidFill>
                            <a:srgbClr val="000000"/>
                          </a:solidFill>
                          <a:effectLst/>
                          <a:latin typeface="+mj-lt"/>
                        </a:rPr>
                        <a:t> Brunei</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200" b="0" i="0" u="none" strike="noStrike" dirty="0">
                          <a:solidFill>
                            <a:srgbClr val="E31837"/>
                          </a:solidFill>
                          <a:effectLst/>
                          <a:latin typeface="+mj-lt"/>
                        </a:rPr>
                        <a:t>YES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90463466"/>
                  </a:ext>
                </a:extLst>
              </a:tr>
              <a:tr h="365627">
                <a:tc>
                  <a:txBody>
                    <a:bodyPr/>
                    <a:lstStyle/>
                    <a:p>
                      <a:pPr algn="l" fontAlgn="b"/>
                      <a:r>
                        <a:rPr lang="en-US" sz="1200" b="0" i="0" u="none" strike="noStrike" dirty="0">
                          <a:solidFill>
                            <a:srgbClr val="000000"/>
                          </a:solidFill>
                          <a:effectLst/>
                          <a:latin typeface="+mj-lt"/>
                        </a:rPr>
                        <a:t> Cambodia</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00565774"/>
                  </a:ext>
                </a:extLst>
              </a:tr>
              <a:tr h="365627">
                <a:tc>
                  <a:txBody>
                    <a:bodyPr/>
                    <a:lstStyle/>
                    <a:p>
                      <a:pPr algn="l" fontAlgn="b"/>
                      <a:r>
                        <a:rPr lang="en-US" sz="1200" b="0" i="0" u="none" strike="noStrike" dirty="0">
                          <a:solidFill>
                            <a:srgbClr val="000000"/>
                          </a:solidFill>
                          <a:effectLst/>
                          <a:latin typeface="+mj-lt"/>
                        </a:rPr>
                        <a:t> Indonesia</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E31837"/>
                          </a:solidFill>
                          <a:effectLst/>
                          <a:latin typeface="+mj-lt"/>
                          <a:ea typeface="+mn-ea"/>
                          <a:cs typeface="+mn-cs"/>
                        </a:rPr>
                        <a:t>YES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904777807"/>
                  </a:ext>
                </a:extLst>
              </a:tr>
              <a:tr h="365627">
                <a:tc>
                  <a:txBody>
                    <a:bodyPr/>
                    <a:lstStyle/>
                    <a:p>
                      <a:pPr algn="l" fontAlgn="b"/>
                      <a:r>
                        <a:rPr lang="en-US" sz="1200" b="0" i="0" u="none" strike="noStrike" dirty="0">
                          <a:solidFill>
                            <a:srgbClr val="000000"/>
                          </a:solidFill>
                          <a:effectLst/>
                          <a:latin typeface="+mj-lt"/>
                        </a:rPr>
                        <a:t> Lao PDR</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817949985"/>
                  </a:ext>
                </a:extLst>
              </a:tr>
              <a:tr h="365627">
                <a:tc>
                  <a:txBody>
                    <a:bodyPr/>
                    <a:lstStyle/>
                    <a:p>
                      <a:pPr algn="l" fontAlgn="b"/>
                      <a:r>
                        <a:rPr lang="en-US" sz="1200" b="0" i="0" u="none" strike="noStrike" dirty="0">
                          <a:solidFill>
                            <a:srgbClr val="000000"/>
                          </a:solidFill>
                          <a:effectLst/>
                          <a:latin typeface="+mj-lt"/>
                        </a:rPr>
                        <a:t> Malaysia</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E31837"/>
                          </a:solidFill>
                          <a:effectLst/>
                          <a:latin typeface="+mj-lt"/>
                          <a:ea typeface="+mn-ea"/>
                          <a:cs typeface="+mn-cs"/>
                        </a:rPr>
                        <a:t>YES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72731532"/>
                  </a:ext>
                </a:extLst>
              </a:tr>
              <a:tr h="365627">
                <a:tc>
                  <a:txBody>
                    <a:bodyPr/>
                    <a:lstStyle/>
                    <a:p>
                      <a:pPr algn="l" fontAlgn="b"/>
                      <a:r>
                        <a:rPr lang="en-US" sz="1200" b="0" i="0" u="none" strike="noStrike" dirty="0">
                          <a:solidFill>
                            <a:srgbClr val="000000"/>
                          </a:solidFill>
                          <a:effectLst/>
                          <a:latin typeface="+mj-lt"/>
                        </a:rPr>
                        <a:t> Myanmar</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686977425"/>
                  </a:ext>
                </a:extLst>
              </a:tr>
              <a:tr h="365627">
                <a:tc>
                  <a:txBody>
                    <a:bodyPr/>
                    <a:lstStyle/>
                    <a:p>
                      <a:pPr algn="l" fontAlgn="b"/>
                      <a:r>
                        <a:rPr lang="en-US" sz="1200" b="0" i="0" u="none" strike="noStrike" dirty="0">
                          <a:solidFill>
                            <a:srgbClr val="000000"/>
                          </a:solidFill>
                          <a:effectLst/>
                          <a:latin typeface="+mj-lt"/>
                        </a:rPr>
                        <a:t> Philippines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51686829"/>
                  </a:ext>
                </a:extLst>
              </a:tr>
              <a:tr h="365627">
                <a:tc>
                  <a:txBody>
                    <a:bodyPr/>
                    <a:lstStyle/>
                    <a:p>
                      <a:pPr algn="l" fontAlgn="b"/>
                      <a:r>
                        <a:rPr lang="en-US" sz="1200" b="0" i="0" u="none" strike="noStrike" dirty="0">
                          <a:solidFill>
                            <a:srgbClr val="000000"/>
                          </a:solidFill>
                          <a:effectLst/>
                          <a:latin typeface="+mj-lt"/>
                        </a:rPr>
                        <a:t> Singapore</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E31837"/>
                          </a:solidFill>
                          <a:effectLst/>
                          <a:latin typeface="+mj-lt"/>
                          <a:ea typeface="+mn-ea"/>
                          <a:cs typeface="+mn-cs"/>
                        </a:rPr>
                        <a:t>YES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74770803"/>
                  </a:ext>
                </a:extLst>
              </a:tr>
              <a:tr h="365627">
                <a:tc>
                  <a:txBody>
                    <a:bodyPr/>
                    <a:lstStyle/>
                    <a:p>
                      <a:pPr algn="l" fontAlgn="b"/>
                      <a:r>
                        <a:rPr lang="en-US" sz="1200" b="0" i="0" u="none" strike="noStrike" dirty="0">
                          <a:solidFill>
                            <a:srgbClr val="000000"/>
                          </a:solidFill>
                          <a:effectLst/>
                          <a:latin typeface="+mj-lt"/>
                        </a:rPr>
                        <a:t> Thailand</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011065407"/>
                  </a:ext>
                </a:extLst>
              </a:tr>
              <a:tr h="365627">
                <a:tc>
                  <a:txBody>
                    <a:bodyPr/>
                    <a:lstStyle/>
                    <a:p>
                      <a:pPr algn="l" fontAlgn="b"/>
                      <a:r>
                        <a:rPr lang="en-US" sz="1200" b="0" i="0" u="none" strike="noStrike" dirty="0">
                          <a:solidFill>
                            <a:srgbClr val="000000"/>
                          </a:solidFill>
                          <a:effectLst/>
                          <a:latin typeface="+mj-lt"/>
                        </a:rPr>
                        <a:t> Viet Nam</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76757584"/>
                  </a:ext>
                </a:extLst>
              </a:tr>
            </a:tbl>
          </a:graphicData>
        </a:graphic>
      </p:graphicFrame>
      <p:graphicFrame>
        <p:nvGraphicFramePr>
          <p:cNvPr id="7" name="Table 6">
            <a:extLst>
              <a:ext uri="{FF2B5EF4-FFF2-40B4-BE49-F238E27FC236}">
                <a16:creationId xmlns:a16="http://schemas.microsoft.com/office/drawing/2014/main" id="{C0A819EC-EA99-4B4D-9B13-5413EB8A26C0}"/>
              </a:ext>
            </a:extLst>
          </p:cNvPr>
          <p:cNvGraphicFramePr>
            <a:graphicFrameLocks noGrp="1"/>
          </p:cNvGraphicFramePr>
          <p:nvPr>
            <p:extLst>
              <p:ext uri="{D42A27DB-BD31-4B8C-83A1-F6EECF244321}">
                <p14:modId xmlns:p14="http://schemas.microsoft.com/office/powerpoint/2010/main" val="2525574436"/>
              </p:ext>
            </p:extLst>
          </p:nvPr>
        </p:nvGraphicFramePr>
        <p:xfrm>
          <a:off x="7858330" y="2659636"/>
          <a:ext cx="2834111" cy="3564873"/>
        </p:xfrm>
        <a:graphic>
          <a:graphicData uri="http://schemas.openxmlformats.org/drawingml/2006/table">
            <a:tbl>
              <a:tblPr/>
              <a:tblGrid>
                <a:gridCol w="1462511">
                  <a:extLst>
                    <a:ext uri="{9D8B030D-6E8A-4147-A177-3AD203B41FA5}">
                      <a16:colId xmlns:a16="http://schemas.microsoft.com/office/drawing/2014/main" val="2693027660"/>
                    </a:ext>
                  </a:extLst>
                </a:gridCol>
                <a:gridCol w="1371600">
                  <a:extLst>
                    <a:ext uri="{9D8B030D-6E8A-4147-A177-3AD203B41FA5}">
                      <a16:colId xmlns:a16="http://schemas.microsoft.com/office/drawing/2014/main" val="2881533179"/>
                    </a:ext>
                  </a:extLst>
                </a:gridCol>
              </a:tblGrid>
              <a:tr h="274221">
                <a:tc>
                  <a:txBody>
                    <a:bodyPr/>
                    <a:lstStyle/>
                    <a:p>
                      <a:pPr algn="l" fontAlgn="b"/>
                      <a:r>
                        <a:rPr lang="en-US" sz="1200" b="0" i="0" u="none" strike="noStrike" dirty="0">
                          <a:solidFill>
                            <a:srgbClr val="000000"/>
                          </a:solidFill>
                          <a:effectLst/>
                          <a:latin typeface="+mj-lt"/>
                        </a:rPr>
                        <a:t> Australia</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200" b="0" i="0" u="none" strike="noStrike" dirty="0">
                          <a:solidFill>
                            <a:srgbClr val="E31837"/>
                          </a:solidFill>
                          <a:effectLst/>
                          <a:latin typeface="+mj-lt"/>
                        </a:rPr>
                        <a:t>YES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9645787"/>
                  </a:ext>
                </a:extLst>
              </a:tr>
              <a:tr h="274221">
                <a:tc>
                  <a:txBody>
                    <a:bodyPr/>
                    <a:lstStyle/>
                    <a:p>
                      <a:pPr algn="l" fontAlgn="b"/>
                      <a:r>
                        <a:rPr lang="en-US" sz="1200" b="0" i="0" u="none" strike="noStrike" dirty="0">
                          <a:solidFill>
                            <a:srgbClr val="000000"/>
                          </a:solidFill>
                          <a:effectLst/>
                          <a:latin typeface="+mj-lt"/>
                        </a:rPr>
                        <a:t> Fiji</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39808896"/>
                  </a:ext>
                </a:extLst>
              </a:tr>
              <a:tr h="274221">
                <a:tc>
                  <a:txBody>
                    <a:bodyPr/>
                    <a:lstStyle/>
                    <a:p>
                      <a:pPr algn="l" fontAlgn="b"/>
                      <a:r>
                        <a:rPr lang="en-US" sz="1200" b="0" i="0" u="none" strike="noStrike" dirty="0">
                          <a:solidFill>
                            <a:srgbClr val="000000"/>
                          </a:solidFill>
                          <a:effectLst/>
                          <a:latin typeface="+mj-lt"/>
                        </a:rPr>
                        <a:t> Kiribati</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782443613"/>
                  </a:ext>
                </a:extLst>
              </a:tr>
              <a:tr h="274221">
                <a:tc>
                  <a:txBody>
                    <a:bodyPr/>
                    <a:lstStyle/>
                    <a:p>
                      <a:pPr algn="l" fontAlgn="b"/>
                      <a:r>
                        <a:rPr lang="en-US" sz="1200" b="0" i="0" u="none" strike="noStrike" dirty="0">
                          <a:solidFill>
                            <a:srgbClr val="000000"/>
                          </a:solidFill>
                          <a:effectLst/>
                          <a:latin typeface="+mj-lt"/>
                        </a:rPr>
                        <a:t> Marshall Islands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US" sz="1200" b="0" i="0" u="none" strike="noStrike" dirty="0">
                          <a:solidFill>
                            <a:srgbClr val="E31837"/>
                          </a:solidFill>
                          <a:effectLst/>
                          <a:latin typeface="+mj-lt"/>
                        </a:rPr>
                        <a:t>YES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90463466"/>
                  </a:ext>
                </a:extLst>
              </a:tr>
              <a:tr h="274221">
                <a:tc>
                  <a:txBody>
                    <a:bodyPr/>
                    <a:lstStyle/>
                    <a:p>
                      <a:pPr algn="l" fontAlgn="b"/>
                      <a:r>
                        <a:rPr lang="en-US" sz="1200" b="0" i="0" u="none" strike="noStrike" dirty="0">
                          <a:solidFill>
                            <a:srgbClr val="000000"/>
                          </a:solidFill>
                          <a:effectLst/>
                          <a:latin typeface="+mj-lt"/>
                        </a:rPr>
                        <a:t> Micronesia F. 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00565774"/>
                  </a:ext>
                </a:extLst>
              </a:tr>
              <a:tr h="274221">
                <a:tc>
                  <a:txBody>
                    <a:bodyPr/>
                    <a:lstStyle/>
                    <a:p>
                      <a:pPr algn="l" fontAlgn="b"/>
                      <a:r>
                        <a:rPr lang="en-US" sz="1200" b="0" i="0" u="none" strike="noStrike" dirty="0">
                          <a:solidFill>
                            <a:srgbClr val="000000"/>
                          </a:solidFill>
                          <a:effectLst/>
                          <a:latin typeface="+mj-lt"/>
                        </a:rPr>
                        <a:t> Nauru</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82571631"/>
                  </a:ext>
                </a:extLst>
              </a:tr>
              <a:tr h="274221">
                <a:tc>
                  <a:txBody>
                    <a:bodyPr/>
                    <a:lstStyle/>
                    <a:p>
                      <a:pPr algn="l" fontAlgn="b"/>
                      <a:r>
                        <a:rPr lang="en-US" sz="1200" b="0" i="0" u="none" strike="noStrike" dirty="0">
                          <a:solidFill>
                            <a:srgbClr val="000000"/>
                          </a:solidFill>
                          <a:effectLst/>
                          <a:latin typeface="+mj-lt"/>
                        </a:rPr>
                        <a:t> New Zealand</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00A99A"/>
                          </a:solidFill>
                          <a:effectLst/>
                          <a:latin typeface="+mj-lt"/>
                          <a:ea typeface="+mn-ea"/>
                          <a:cs typeface="+mn-cs"/>
                        </a:rPr>
                        <a:t>NO</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221959025"/>
                  </a:ext>
                </a:extLst>
              </a:tr>
              <a:tr h="274221">
                <a:tc>
                  <a:txBody>
                    <a:bodyPr/>
                    <a:lstStyle/>
                    <a:p>
                      <a:pPr algn="l" fontAlgn="b"/>
                      <a:r>
                        <a:rPr lang="en-US" sz="1200" b="0" i="0" u="none" strike="noStrike" dirty="0">
                          <a:solidFill>
                            <a:srgbClr val="000000"/>
                          </a:solidFill>
                          <a:effectLst/>
                          <a:latin typeface="+mj-lt"/>
                        </a:rPr>
                        <a:t> Palau</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E31837"/>
                          </a:solidFill>
                          <a:effectLst/>
                          <a:latin typeface="+mj-lt"/>
                          <a:ea typeface="+mn-ea"/>
                          <a:cs typeface="+mn-cs"/>
                        </a:rPr>
                        <a:t>YES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86082262"/>
                  </a:ext>
                </a:extLst>
              </a:tr>
              <a:tr h="274221">
                <a:tc>
                  <a:txBody>
                    <a:bodyPr/>
                    <a:lstStyle/>
                    <a:p>
                      <a:pPr algn="l" fontAlgn="b"/>
                      <a:r>
                        <a:rPr lang="en-US" sz="1200" b="0" i="0" u="none" strike="noStrike" dirty="0">
                          <a:solidFill>
                            <a:srgbClr val="000000"/>
                          </a:solidFill>
                          <a:effectLst/>
                          <a:latin typeface="+mj-lt"/>
                        </a:rPr>
                        <a:t> Papua New Guinea</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E31837"/>
                          </a:solidFill>
                          <a:effectLst/>
                          <a:latin typeface="+mj-lt"/>
                          <a:ea typeface="+mn-ea"/>
                          <a:cs typeface="+mn-cs"/>
                        </a:rPr>
                        <a:t>YES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506456734"/>
                  </a:ext>
                </a:extLst>
              </a:tr>
              <a:tr h="274221">
                <a:tc>
                  <a:txBody>
                    <a:bodyPr/>
                    <a:lstStyle/>
                    <a:p>
                      <a:pPr algn="l" fontAlgn="b"/>
                      <a:r>
                        <a:rPr lang="en-US" sz="1200" b="0" i="0" u="none" strike="noStrike" dirty="0">
                          <a:solidFill>
                            <a:srgbClr val="000000"/>
                          </a:solidFill>
                          <a:effectLst/>
                          <a:latin typeface="+mj-lt"/>
                        </a:rPr>
                        <a:t> Samoa</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E31837"/>
                          </a:solidFill>
                          <a:effectLst/>
                          <a:latin typeface="+mj-lt"/>
                          <a:ea typeface="+mn-ea"/>
                          <a:cs typeface="+mn-cs"/>
                        </a:rPr>
                        <a:t>YES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51686829"/>
                  </a:ext>
                </a:extLst>
              </a:tr>
              <a:tr h="274221">
                <a:tc>
                  <a:txBody>
                    <a:bodyPr/>
                    <a:lstStyle/>
                    <a:p>
                      <a:pPr algn="l" fontAlgn="b"/>
                      <a:r>
                        <a:rPr lang="en-US" sz="1200" b="0" i="0" u="none" strike="noStrike" dirty="0">
                          <a:solidFill>
                            <a:srgbClr val="000000"/>
                          </a:solidFill>
                          <a:effectLst/>
                          <a:latin typeface="+mj-lt"/>
                        </a:rPr>
                        <a:t> Solomon Islands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E31837"/>
                          </a:solidFill>
                          <a:effectLst/>
                          <a:latin typeface="+mn-lt"/>
                          <a:ea typeface="+mn-ea"/>
                          <a:cs typeface="+mn-cs"/>
                        </a:rPr>
                        <a:t>YES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93403485"/>
                  </a:ext>
                </a:extLst>
              </a:tr>
              <a:tr h="274221">
                <a:tc>
                  <a:txBody>
                    <a:bodyPr/>
                    <a:lstStyle/>
                    <a:p>
                      <a:pPr algn="l" fontAlgn="b"/>
                      <a:r>
                        <a:rPr lang="en-US" sz="1200" b="0" i="0" u="none" strike="noStrike" dirty="0">
                          <a:solidFill>
                            <a:srgbClr val="000000"/>
                          </a:solidFill>
                          <a:effectLst/>
                          <a:latin typeface="+mj-lt"/>
                        </a:rPr>
                        <a:t> Tonga</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E31837"/>
                          </a:solidFill>
                          <a:effectLst/>
                          <a:latin typeface="+mj-lt"/>
                          <a:ea typeface="+mn-ea"/>
                          <a:cs typeface="+mn-cs"/>
                        </a:rPr>
                        <a:t>YES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74770803"/>
                  </a:ext>
                </a:extLst>
              </a:tr>
              <a:tr h="274221">
                <a:tc>
                  <a:txBody>
                    <a:bodyPr/>
                    <a:lstStyle/>
                    <a:p>
                      <a:pPr algn="l" fontAlgn="b"/>
                      <a:r>
                        <a:rPr lang="en-US" sz="1200" b="0" i="0" u="none" strike="noStrike" dirty="0">
                          <a:solidFill>
                            <a:srgbClr val="000000"/>
                          </a:solidFill>
                          <a:effectLst/>
                          <a:latin typeface="+mj-lt"/>
                        </a:rPr>
                        <a:t> Tuvalu</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US" sz="1200" b="0" i="0" u="none" strike="noStrike" kern="1200" dirty="0">
                          <a:solidFill>
                            <a:srgbClr val="E31837"/>
                          </a:solidFill>
                          <a:effectLst/>
                          <a:latin typeface="+mj-lt"/>
                          <a:ea typeface="+mn-ea"/>
                          <a:cs typeface="+mn-cs"/>
                        </a:rPr>
                        <a:t>YES</a:t>
                      </a:r>
                    </a:p>
                  </a:txBody>
                  <a:tcPr marL="4949" marR="4949" marT="494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84417836"/>
                  </a:ext>
                </a:extLst>
              </a:tr>
            </a:tbl>
          </a:graphicData>
        </a:graphic>
      </p:graphicFrame>
      <p:sp>
        <p:nvSpPr>
          <p:cNvPr id="3" name="TextBox 2">
            <a:extLst>
              <a:ext uri="{FF2B5EF4-FFF2-40B4-BE49-F238E27FC236}">
                <a16:creationId xmlns:a16="http://schemas.microsoft.com/office/drawing/2014/main" id="{2EE3EF72-377F-4694-A77C-29FDD2F60313}"/>
              </a:ext>
            </a:extLst>
          </p:cNvPr>
          <p:cNvSpPr txBox="1"/>
          <p:nvPr/>
        </p:nvSpPr>
        <p:spPr>
          <a:xfrm>
            <a:off x="695400" y="2290304"/>
            <a:ext cx="2449084" cy="369332"/>
          </a:xfrm>
          <a:prstGeom prst="rect">
            <a:avLst/>
          </a:prstGeom>
          <a:noFill/>
        </p:spPr>
        <p:txBody>
          <a:bodyPr wrap="square" rtlCol="0">
            <a:spAutoFit/>
          </a:bodyPr>
          <a:lstStyle/>
          <a:p>
            <a:pPr algn="ctr"/>
            <a:r>
              <a:rPr lang="en-US" b="1" dirty="0">
                <a:solidFill>
                  <a:srgbClr val="00AEEF"/>
                </a:solidFill>
              </a:rPr>
              <a:t>SAARC</a:t>
            </a:r>
          </a:p>
        </p:txBody>
      </p:sp>
      <p:sp>
        <p:nvSpPr>
          <p:cNvPr id="9" name="TextBox 8">
            <a:extLst>
              <a:ext uri="{FF2B5EF4-FFF2-40B4-BE49-F238E27FC236}">
                <a16:creationId xmlns:a16="http://schemas.microsoft.com/office/drawing/2014/main" id="{9BFC2C66-47CF-499D-BF52-5A46212046DB}"/>
              </a:ext>
            </a:extLst>
          </p:cNvPr>
          <p:cNvSpPr txBox="1"/>
          <p:nvPr/>
        </p:nvSpPr>
        <p:spPr>
          <a:xfrm>
            <a:off x="4355120" y="2290304"/>
            <a:ext cx="2449084" cy="369332"/>
          </a:xfrm>
          <a:prstGeom prst="rect">
            <a:avLst/>
          </a:prstGeom>
          <a:noFill/>
        </p:spPr>
        <p:txBody>
          <a:bodyPr wrap="square" rtlCol="0">
            <a:spAutoFit/>
          </a:bodyPr>
          <a:lstStyle/>
          <a:p>
            <a:pPr algn="ctr"/>
            <a:r>
              <a:rPr lang="en-US" b="1" dirty="0">
                <a:solidFill>
                  <a:srgbClr val="00AEEF"/>
                </a:solidFill>
              </a:rPr>
              <a:t>ASEAN</a:t>
            </a:r>
          </a:p>
        </p:txBody>
      </p:sp>
      <p:sp>
        <p:nvSpPr>
          <p:cNvPr id="10" name="TextBox 9">
            <a:extLst>
              <a:ext uri="{FF2B5EF4-FFF2-40B4-BE49-F238E27FC236}">
                <a16:creationId xmlns:a16="http://schemas.microsoft.com/office/drawing/2014/main" id="{8D3AAC74-7377-4C12-944C-62F7C7B8AC37}"/>
              </a:ext>
            </a:extLst>
          </p:cNvPr>
          <p:cNvSpPr txBox="1"/>
          <p:nvPr/>
        </p:nvSpPr>
        <p:spPr>
          <a:xfrm>
            <a:off x="7858330" y="2290304"/>
            <a:ext cx="2449084" cy="369332"/>
          </a:xfrm>
          <a:prstGeom prst="rect">
            <a:avLst/>
          </a:prstGeom>
          <a:noFill/>
        </p:spPr>
        <p:txBody>
          <a:bodyPr wrap="square" rtlCol="0">
            <a:spAutoFit/>
          </a:bodyPr>
          <a:lstStyle/>
          <a:p>
            <a:pPr algn="ctr"/>
            <a:r>
              <a:rPr lang="en-US" b="1" dirty="0">
                <a:solidFill>
                  <a:srgbClr val="00AEEF"/>
                </a:solidFill>
              </a:rPr>
              <a:t>Oceania</a:t>
            </a:r>
          </a:p>
        </p:txBody>
      </p:sp>
    </p:spTree>
    <p:extLst>
      <p:ext uri="{BB962C8B-B14F-4D97-AF65-F5344CB8AC3E}">
        <p14:creationId xmlns:p14="http://schemas.microsoft.com/office/powerpoint/2010/main" val="2783196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086416">
              <a:defRPr/>
            </a:pPr>
            <a:fld id="{9734A0AC-F953-4587-90BC-4DB593D9F0A7}" type="slidenum">
              <a:rPr lang="th-TH">
                <a:solidFill>
                  <a:prstClr val="black">
                    <a:tint val="75000"/>
                  </a:prstClr>
                </a:solidFill>
                <a:latin typeface="Arial"/>
                <a:cs typeface="Cordia New" panose="020B0304020202020204" pitchFamily="34" charset="-34"/>
              </a:rPr>
              <a:pPr defTabSz="1086416">
                <a:defRPr/>
              </a:pPr>
              <a:t>44</a:t>
            </a:fld>
            <a:endParaRPr lang="th-TH" dirty="0">
              <a:solidFill>
                <a:prstClr val="black">
                  <a:tint val="75000"/>
                </a:prstClr>
              </a:solidFill>
              <a:latin typeface="Arial"/>
              <a:cs typeface="Cordia New" panose="020B0304020202020204" pitchFamily="34" charset="-34"/>
            </a:endParaRPr>
          </a:p>
        </p:txBody>
      </p:sp>
      <p:sp>
        <p:nvSpPr>
          <p:cNvPr id="79875" name="Rectangle 2"/>
          <p:cNvSpPr txBox="1">
            <a:spLocks noChangeArrowheads="1"/>
          </p:cNvSpPr>
          <p:nvPr/>
        </p:nvSpPr>
        <p:spPr bwMode="auto">
          <a:xfrm>
            <a:off x="611584" y="1775156"/>
            <a:ext cx="10968833"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97" tIns="54144" rIns="108297" bIns="54144"/>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342831" indent="-342831" algn="ctr" defTabSz="1086416" eaLnBrk="1" fontAlgn="base" hangingPunct="1">
              <a:spcBef>
                <a:spcPct val="20000"/>
              </a:spcBef>
              <a:spcAft>
                <a:spcPct val="0"/>
              </a:spcAft>
            </a:pPr>
            <a:r>
              <a:rPr lang="en-US" sz="4799" dirty="0">
                <a:solidFill>
                  <a:srgbClr val="C00000"/>
                </a:solidFill>
              </a:rPr>
              <a:t>THANK YOU</a:t>
            </a:r>
          </a:p>
          <a:p>
            <a:pPr marL="342831" indent="-342831" algn="ctr" defTabSz="1086416" eaLnBrk="1" fontAlgn="base" hangingPunct="1">
              <a:spcBef>
                <a:spcPct val="20000"/>
              </a:spcBef>
              <a:spcAft>
                <a:spcPct val="0"/>
              </a:spcAft>
            </a:pPr>
            <a:endParaRPr lang="en-US" sz="4799" dirty="0">
              <a:solidFill>
                <a:srgbClr val="C00000"/>
              </a:solidFill>
            </a:endParaRPr>
          </a:p>
          <a:p>
            <a:pPr marL="342831" indent="-342831" algn="ctr" defTabSz="1086416" eaLnBrk="1" fontAlgn="base" hangingPunct="1">
              <a:spcBef>
                <a:spcPct val="20000"/>
              </a:spcBef>
              <a:spcAft>
                <a:spcPct val="0"/>
              </a:spcAft>
            </a:pPr>
            <a:r>
              <a:rPr lang="en-US" sz="2799" dirty="0">
                <a:solidFill>
                  <a:srgbClr val="C00000"/>
                </a:solidFill>
              </a:rPr>
              <a:t>slides compiled by </a:t>
            </a:r>
            <a:r>
              <a:rPr lang="en-US" sz="2799" u="sng" dirty="0">
                <a:solidFill>
                  <a:srgbClr val="C00000"/>
                </a:solidFill>
                <a:hlinkClick r:id="rId2"/>
              </a:rPr>
              <a:t>www.aidsdatahub.org</a:t>
            </a:r>
            <a:endParaRPr lang="en-US" sz="2799" u="sng" dirty="0">
              <a:solidFill>
                <a:srgbClr val="C00000"/>
              </a:solidFill>
            </a:endParaRPr>
          </a:p>
          <a:p>
            <a:pPr marL="342831" indent="-342831" algn="ctr" defTabSz="1086416" eaLnBrk="1" fontAlgn="base" hangingPunct="1">
              <a:spcBef>
                <a:spcPct val="20000"/>
              </a:spcBef>
              <a:spcAft>
                <a:spcPct val="0"/>
              </a:spcAft>
            </a:pPr>
            <a:endParaRPr lang="en-US" sz="1700" i="1" dirty="0">
              <a:solidFill>
                <a:srgbClr val="C00000"/>
              </a:solidFill>
            </a:endParaRPr>
          </a:p>
          <a:p>
            <a:pPr marL="342831" indent="-342831" algn="ctr" defTabSz="1086416" eaLnBrk="1" fontAlgn="base" hangingPunct="1">
              <a:spcBef>
                <a:spcPct val="20000"/>
              </a:spcBef>
              <a:spcAft>
                <a:spcPct val="0"/>
              </a:spcAft>
            </a:pPr>
            <a:endParaRPr lang="en-US" sz="1700" i="1" dirty="0">
              <a:solidFill>
                <a:srgbClr val="C00000"/>
              </a:solidFill>
            </a:endParaRPr>
          </a:p>
          <a:p>
            <a:pPr marL="342831" indent="-342831" algn="ctr" defTabSz="1086416" eaLnBrk="1" fontAlgn="base" hangingPunct="1">
              <a:spcBef>
                <a:spcPct val="20000"/>
              </a:spcBef>
              <a:spcAft>
                <a:spcPct val="0"/>
              </a:spcAft>
            </a:pPr>
            <a:endParaRPr lang="en-US" sz="1700" i="1" dirty="0">
              <a:solidFill>
                <a:srgbClr val="C00000"/>
              </a:solidFill>
            </a:endParaRPr>
          </a:p>
          <a:p>
            <a:pPr marL="342831" indent="-342831" algn="ctr" defTabSz="1086416" eaLnBrk="1" fontAlgn="base" hangingPunct="1">
              <a:spcBef>
                <a:spcPct val="20000"/>
              </a:spcBef>
              <a:spcAft>
                <a:spcPct val="0"/>
              </a:spcAft>
            </a:pPr>
            <a:endParaRPr lang="en-US" sz="1700" i="1" dirty="0">
              <a:solidFill>
                <a:srgbClr val="C00000"/>
              </a:solidFill>
            </a:endParaRPr>
          </a:p>
          <a:p>
            <a:pPr marL="342831" indent="-342831" algn="ctr" defTabSz="1086416" eaLnBrk="1" fontAlgn="base" hangingPunct="1">
              <a:spcBef>
                <a:spcPct val="20000"/>
              </a:spcBef>
              <a:spcAft>
                <a:spcPct val="0"/>
              </a:spcAft>
            </a:pPr>
            <a:endParaRPr lang="en-US" sz="1700" i="1" dirty="0">
              <a:solidFill>
                <a:srgbClr val="C00000"/>
              </a:solidFill>
            </a:endParaRPr>
          </a:p>
          <a:p>
            <a:pPr marL="342831" indent="-342831" algn="ctr" defTabSz="1086416" eaLnBrk="1" fontAlgn="base" hangingPunct="1">
              <a:spcBef>
                <a:spcPct val="20000"/>
              </a:spcBef>
              <a:spcAft>
                <a:spcPct val="0"/>
              </a:spcAft>
            </a:pPr>
            <a:r>
              <a:rPr lang="en-US" sz="1700" i="1" dirty="0">
                <a:solidFill>
                  <a:srgbClr val="C00000"/>
                </a:solidFill>
              </a:rPr>
              <a:t>Data shown in this slide set  are comprehensive to the extent they are available from country reports. Please inform us if you know of sources where more recent data can be used.  Please acknowledge </a:t>
            </a:r>
            <a:r>
              <a:rPr lang="en-US" sz="1700" i="1" dirty="0">
                <a:solidFill>
                  <a:srgbClr val="C00000"/>
                </a:solidFill>
                <a:hlinkClick r:id="rId2"/>
              </a:rPr>
              <a:t>www.aidsdatahub.org</a:t>
            </a:r>
            <a:r>
              <a:rPr lang="en-US" sz="1700" i="1" dirty="0">
                <a:solidFill>
                  <a:srgbClr val="C00000"/>
                </a:solidFill>
              </a:rPr>
              <a:t> if slides are lifted directly from this site</a:t>
            </a:r>
          </a:p>
          <a:p>
            <a:pPr marL="342831" indent="-342831" algn="ctr" defTabSz="1086416" eaLnBrk="1" fontAlgn="base" hangingPunct="1">
              <a:spcBef>
                <a:spcPct val="20000"/>
              </a:spcBef>
              <a:spcAft>
                <a:spcPct val="0"/>
              </a:spcAft>
            </a:pPr>
            <a:endParaRPr lang="en-US" sz="1900" dirty="0">
              <a:solidFill>
                <a:srgbClr val="C00000"/>
              </a:solidFill>
            </a:endParaRPr>
          </a:p>
        </p:txBody>
      </p:sp>
    </p:spTree>
    <p:extLst>
      <p:ext uri="{BB962C8B-B14F-4D97-AF65-F5344CB8AC3E}">
        <p14:creationId xmlns:p14="http://schemas.microsoft.com/office/powerpoint/2010/main" val="342578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493" y="1412354"/>
            <a:ext cx="12057463" cy="5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90000"/>
              </a:lnSpc>
            </a:pPr>
            <a:r>
              <a:rPr lang="en-US" sz="2799"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Regional snapshot of HIV infections and AIDS-related deaths </a:t>
            </a:r>
            <a:endParaRPr lang="th-TH" sz="2799" b="1" dirty="0">
              <a:solidFill>
                <a:srgbClr val="C00000"/>
              </a:solidFill>
              <a:latin typeface="Arial" panose="020B0604020202020204" pitchFamily="34" charset="0"/>
              <a:ea typeface="ＭＳ Ｐゴシック" panose="020B0600070205080204" pitchFamily="34" charset="-128"/>
            </a:endParaRPr>
          </a:p>
        </p:txBody>
      </p:sp>
      <p:sp>
        <p:nvSpPr>
          <p:cNvPr id="35" name="Title 1">
            <a:extLst>
              <a:ext uri="{FF2B5EF4-FFF2-40B4-BE49-F238E27FC236}">
                <a16:creationId xmlns:a16="http://schemas.microsoft.com/office/drawing/2014/main" id="{DDEDABB7-AB7C-48EB-8B52-17A42092BC37}"/>
              </a:ext>
            </a:extLst>
          </p:cNvPr>
          <p:cNvSpPr txBox="1">
            <a:spLocks/>
          </p:cNvSpPr>
          <p:nvPr/>
        </p:nvSpPr>
        <p:spPr>
          <a:xfrm>
            <a:off x="360547" y="1856642"/>
            <a:ext cx="7036220" cy="654845"/>
          </a:xfrm>
          <a:prstGeom prst="rect">
            <a:avLst/>
          </a:prstGeom>
        </p:spPr>
        <p:txBody>
          <a:bodyPr lIns="108258" tIns="54124" rIns="108258" bIns="54124" anchor="ctr"/>
          <a:lstStyle>
            <a:lvl1pPr algn="ctr" defTabSz="457200" rtl="0" eaLnBrk="0" fontAlgn="base" hangingPunct="0">
              <a:spcBef>
                <a:spcPct val="0"/>
              </a:spcBef>
              <a:spcAft>
                <a:spcPct val="0"/>
              </a:spcAft>
              <a:defRPr sz="3200" b="1" kern="1200">
                <a:solidFill>
                  <a:srgbClr val="00AEEF"/>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defTabSz="457063">
              <a:defRPr/>
            </a:pPr>
            <a:r>
              <a:rPr lang="en-US" sz="1800" dirty="0">
                <a:solidFill>
                  <a:prstClr val="black"/>
                </a:solidFill>
              </a:rPr>
              <a:t>HIV and AIDS in Asia and the Pacific 2000-2020</a:t>
            </a:r>
            <a:endParaRPr lang="th-TH" sz="1800" dirty="0">
              <a:solidFill>
                <a:prstClr val="black"/>
              </a:solidFill>
            </a:endParaRPr>
          </a:p>
        </p:txBody>
      </p:sp>
      <p:sp>
        <p:nvSpPr>
          <p:cNvPr id="38" name="TextBox 17">
            <a:extLst>
              <a:ext uri="{FF2B5EF4-FFF2-40B4-BE49-F238E27FC236}">
                <a16:creationId xmlns:a16="http://schemas.microsoft.com/office/drawing/2014/main" id="{91C17A06-68CB-4854-A150-5786B2190551}"/>
              </a:ext>
            </a:extLst>
          </p:cNvPr>
          <p:cNvSpPr txBox="1">
            <a:spLocks noChangeArrowheads="1"/>
          </p:cNvSpPr>
          <p:nvPr/>
        </p:nvSpPr>
        <p:spPr bwMode="auto">
          <a:xfrm>
            <a:off x="8805482" y="1944615"/>
            <a:ext cx="1910789" cy="38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258" tIns="54124" rIns="108258" bIns="54124"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126" eaLnBrk="1" fontAlgn="base" hangingPunct="1">
              <a:spcBef>
                <a:spcPct val="0"/>
              </a:spcBef>
              <a:spcAft>
                <a:spcPct val="0"/>
              </a:spcAft>
              <a:defRPr/>
            </a:pPr>
            <a:r>
              <a:rPr lang="en-US" b="1" kern="0" dirty="0">
                <a:solidFill>
                  <a:prstClr val="black"/>
                </a:solidFill>
              </a:rPr>
              <a:t>2020 “zoom-in”</a:t>
            </a:r>
            <a:endParaRPr lang="en-GB" b="1" kern="0" dirty="0">
              <a:solidFill>
                <a:prstClr val="black"/>
              </a:solidFill>
            </a:endParaRPr>
          </a:p>
        </p:txBody>
      </p:sp>
      <p:grpSp>
        <p:nvGrpSpPr>
          <p:cNvPr id="29" name="Group 28">
            <a:extLst>
              <a:ext uri="{FF2B5EF4-FFF2-40B4-BE49-F238E27FC236}">
                <a16:creationId xmlns:a16="http://schemas.microsoft.com/office/drawing/2014/main" id="{7A9F33D3-D77F-4193-8EE6-FA036D2B42A5}"/>
              </a:ext>
            </a:extLst>
          </p:cNvPr>
          <p:cNvGrpSpPr/>
          <p:nvPr/>
        </p:nvGrpSpPr>
        <p:grpSpPr>
          <a:xfrm>
            <a:off x="7886118" y="2240811"/>
            <a:ext cx="3968855" cy="4234303"/>
            <a:chOff x="6040735" y="1513846"/>
            <a:chExt cx="3063532" cy="4356355"/>
          </a:xfrm>
        </p:grpSpPr>
        <p:grpSp>
          <p:nvGrpSpPr>
            <p:cNvPr id="41" name="Group 40">
              <a:extLst>
                <a:ext uri="{FF2B5EF4-FFF2-40B4-BE49-F238E27FC236}">
                  <a16:creationId xmlns:a16="http://schemas.microsoft.com/office/drawing/2014/main" id="{B6F81897-8FE1-4C7F-A0E7-2A4DAD9D0799}"/>
                </a:ext>
              </a:extLst>
            </p:cNvPr>
            <p:cNvGrpSpPr/>
            <p:nvPr/>
          </p:nvGrpSpPr>
          <p:grpSpPr>
            <a:xfrm>
              <a:off x="6040735" y="1513846"/>
              <a:ext cx="3063532" cy="4356355"/>
              <a:chOff x="6040735" y="1473530"/>
              <a:chExt cx="3063532" cy="4356355"/>
            </a:xfrm>
          </p:grpSpPr>
          <p:grpSp>
            <p:nvGrpSpPr>
              <p:cNvPr id="43" name="Group 42">
                <a:extLst>
                  <a:ext uri="{FF2B5EF4-FFF2-40B4-BE49-F238E27FC236}">
                    <a16:creationId xmlns:a16="http://schemas.microsoft.com/office/drawing/2014/main" id="{08288DCA-16EC-48A5-B011-DAFDBE877A05}"/>
                  </a:ext>
                </a:extLst>
              </p:cNvPr>
              <p:cNvGrpSpPr/>
              <p:nvPr/>
            </p:nvGrpSpPr>
            <p:grpSpPr>
              <a:xfrm>
                <a:off x="8535046" y="5274797"/>
                <a:ext cx="569221" cy="554400"/>
                <a:chOff x="9295175" y="5231654"/>
                <a:chExt cx="569221" cy="554400"/>
              </a:xfrm>
            </p:grpSpPr>
            <p:sp>
              <p:nvSpPr>
                <p:cNvPr id="55" name="Rectangle 54">
                  <a:extLst>
                    <a:ext uri="{FF2B5EF4-FFF2-40B4-BE49-F238E27FC236}">
                      <a16:creationId xmlns:a16="http://schemas.microsoft.com/office/drawing/2014/main" id="{2E5551F1-D543-4570-A3CD-EB02813AE68A}"/>
                    </a:ext>
                  </a:extLst>
                </p:cNvPr>
                <p:cNvSpPr/>
                <p:nvPr/>
              </p:nvSpPr>
              <p:spPr bwMode="auto">
                <a:xfrm>
                  <a:off x="9299666" y="5231654"/>
                  <a:ext cx="554400" cy="554400"/>
                </a:xfrm>
                <a:prstGeom prst="rect">
                  <a:avLst/>
                </a:prstGeom>
                <a:solidFill>
                  <a:sysClr val="window" lastClr="FFFFFF">
                    <a:lumMod val="50000"/>
                  </a:sysClr>
                </a:solidFill>
                <a:ln w="25400" cap="flat" cmpd="sng" algn="ctr">
                  <a:no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086307" fontAlgn="base">
                    <a:spcBef>
                      <a:spcPct val="0"/>
                    </a:spcBef>
                    <a:spcAft>
                      <a:spcPct val="0"/>
                    </a:spcAft>
                    <a:defRPr/>
                  </a:pPr>
                  <a:endParaRPr lang="en-GB" sz="1200" b="1" kern="0" dirty="0">
                    <a:solidFill>
                      <a:prstClr val="white"/>
                    </a:solidFill>
                    <a:latin typeface="Arial"/>
                    <a:cs typeface="Arial" pitchFamily="34" charset="0"/>
                  </a:endParaRPr>
                </a:p>
              </p:txBody>
            </p:sp>
            <p:sp>
              <p:nvSpPr>
                <p:cNvPr id="56" name="TextBox 55">
                  <a:extLst>
                    <a:ext uri="{FF2B5EF4-FFF2-40B4-BE49-F238E27FC236}">
                      <a16:creationId xmlns:a16="http://schemas.microsoft.com/office/drawing/2014/main" id="{65616A9A-3609-4722-9858-896711E0817D}"/>
                    </a:ext>
                  </a:extLst>
                </p:cNvPr>
                <p:cNvSpPr txBox="1"/>
                <p:nvPr/>
              </p:nvSpPr>
              <p:spPr>
                <a:xfrm>
                  <a:off x="9295175" y="5277674"/>
                  <a:ext cx="569221" cy="474801"/>
                </a:xfrm>
                <a:prstGeom prst="rect">
                  <a:avLst/>
                </a:prstGeom>
                <a:noFill/>
              </p:spPr>
              <p:txBody>
                <a:bodyPr wrap="none" rtlCol="0" anchor="ctr">
                  <a:spAutoFit/>
                </a:bodyPr>
                <a:lstStyle/>
                <a:p>
                  <a:pPr algn="ctr" defTabSz="1086307">
                    <a:defRPr/>
                  </a:pPr>
                  <a:r>
                    <a:rPr lang="en-US" sz="1200" b="1" kern="0" dirty="0">
                      <a:solidFill>
                        <a:prstClr val="white"/>
                      </a:solidFill>
                      <a:latin typeface="Arial"/>
                      <a:cs typeface="Arial" pitchFamily="34" charset="0"/>
                    </a:rPr>
                    <a:t>Deaths</a:t>
                  </a:r>
                </a:p>
                <a:p>
                  <a:pPr algn="ctr" defTabSz="1086307">
                    <a:defRPr/>
                  </a:pPr>
                  <a:r>
                    <a:rPr lang="en-US" sz="1200" b="1" kern="0" dirty="0">
                      <a:solidFill>
                        <a:prstClr val="white"/>
                      </a:solidFill>
                      <a:latin typeface="Arial"/>
                      <a:cs typeface="Arial" pitchFamily="34" charset="0"/>
                    </a:rPr>
                    <a:t>130,000</a:t>
                  </a:r>
                  <a:endParaRPr lang="en-GB" sz="1200" b="1" kern="0" dirty="0">
                    <a:solidFill>
                      <a:prstClr val="white"/>
                    </a:solidFill>
                    <a:latin typeface="Arial"/>
                    <a:cs typeface="Arial" pitchFamily="34" charset="0"/>
                  </a:endParaRPr>
                </a:p>
              </p:txBody>
            </p:sp>
          </p:grpSp>
          <p:grpSp>
            <p:nvGrpSpPr>
              <p:cNvPr id="44" name="Group 43">
                <a:extLst>
                  <a:ext uri="{FF2B5EF4-FFF2-40B4-BE49-F238E27FC236}">
                    <a16:creationId xmlns:a16="http://schemas.microsoft.com/office/drawing/2014/main" id="{0F178F61-746A-4D7E-BD2B-5A867E0A310B}"/>
                  </a:ext>
                </a:extLst>
              </p:cNvPr>
              <p:cNvGrpSpPr/>
              <p:nvPr/>
            </p:nvGrpSpPr>
            <p:grpSpPr>
              <a:xfrm>
                <a:off x="6040735" y="1473530"/>
                <a:ext cx="3060000" cy="4356355"/>
                <a:chOff x="6040735" y="1473530"/>
                <a:chExt cx="3060000" cy="4356355"/>
              </a:xfrm>
            </p:grpSpPr>
            <p:grpSp>
              <p:nvGrpSpPr>
                <p:cNvPr id="45" name="Group 44">
                  <a:extLst>
                    <a:ext uri="{FF2B5EF4-FFF2-40B4-BE49-F238E27FC236}">
                      <a16:creationId xmlns:a16="http://schemas.microsoft.com/office/drawing/2014/main" id="{D39E5A1B-8610-4A3F-A83E-4E372146068D}"/>
                    </a:ext>
                  </a:extLst>
                </p:cNvPr>
                <p:cNvGrpSpPr/>
                <p:nvPr/>
              </p:nvGrpSpPr>
              <p:grpSpPr>
                <a:xfrm>
                  <a:off x="6040735" y="1473530"/>
                  <a:ext cx="3060000" cy="4356355"/>
                  <a:chOff x="9458847" y="1840690"/>
                  <a:chExt cx="3060000" cy="4356355"/>
                </a:xfrm>
              </p:grpSpPr>
              <p:grpSp>
                <p:nvGrpSpPr>
                  <p:cNvPr id="47" name="Group 5">
                    <a:extLst>
                      <a:ext uri="{FF2B5EF4-FFF2-40B4-BE49-F238E27FC236}">
                        <a16:creationId xmlns:a16="http://schemas.microsoft.com/office/drawing/2014/main" id="{323D0389-3F26-4C35-8C58-E6902EA4A369}"/>
                      </a:ext>
                    </a:extLst>
                  </p:cNvPr>
                  <p:cNvGrpSpPr>
                    <a:grpSpLocks/>
                  </p:cNvGrpSpPr>
                  <p:nvPr/>
                </p:nvGrpSpPr>
                <p:grpSpPr bwMode="auto">
                  <a:xfrm>
                    <a:off x="9458847" y="1840690"/>
                    <a:ext cx="3060000" cy="3790314"/>
                    <a:chOff x="-3005" y="-865867"/>
                    <a:chExt cx="3058992" cy="3790293"/>
                  </a:xfrm>
                </p:grpSpPr>
                <p:sp>
                  <p:nvSpPr>
                    <p:cNvPr id="51" name="Rectangle 50">
                      <a:extLst>
                        <a:ext uri="{FF2B5EF4-FFF2-40B4-BE49-F238E27FC236}">
                          <a16:creationId xmlns:a16="http://schemas.microsoft.com/office/drawing/2014/main" id="{D982239C-7478-4750-99B6-B2596E198E65}"/>
                        </a:ext>
                      </a:extLst>
                    </p:cNvPr>
                    <p:cNvSpPr/>
                    <p:nvPr/>
                  </p:nvSpPr>
                  <p:spPr>
                    <a:xfrm>
                      <a:off x="-3005" y="-136323"/>
                      <a:ext cx="3058992" cy="3059984"/>
                    </a:xfrm>
                    <a:prstGeom prst="rect">
                      <a:avLst/>
                    </a:prstGeom>
                    <a:solidFill>
                      <a:srgbClr val="33CCCC"/>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086307" fontAlgn="base">
                        <a:spcBef>
                          <a:spcPct val="0"/>
                        </a:spcBef>
                        <a:spcAft>
                          <a:spcPct val="0"/>
                        </a:spcAft>
                        <a:defRPr/>
                      </a:pPr>
                      <a:r>
                        <a:rPr lang="en-US" sz="1400" b="1" kern="0" dirty="0">
                          <a:solidFill>
                            <a:sysClr val="windowText" lastClr="000000"/>
                          </a:solidFill>
                          <a:latin typeface="Arial"/>
                          <a:cs typeface="Arial" pitchFamily="34" charset="0"/>
                        </a:rPr>
                        <a:t>People living with HIV</a:t>
                      </a:r>
                    </a:p>
                    <a:p>
                      <a:pPr defTabSz="1086307" fontAlgn="base">
                        <a:spcBef>
                          <a:spcPct val="0"/>
                        </a:spcBef>
                        <a:spcAft>
                          <a:spcPct val="0"/>
                        </a:spcAft>
                        <a:defRPr/>
                      </a:pPr>
                      <a:r>
                        <a:rPr lang="en-US" sz="1700" b="1" kern="0" dirty="0">
                          <a:solidFill>
                            <a:sysClr val="windowText" lastClr="000000"/>
                          </a:solidFill>
                          <a:latin typeface="Arial"/>
                          <a:cs typeface="Arial" pitchFamily="34" charset="0"/>
                        </a:rPr>
                        <a:t>5.8 million</a:t>
                      </a:r>
                      <a:endParaRPr lang="en-GB" b="1" kern="0" dirty="0">
                        <a:solidFill>
                          <a:sysClr val="windowText" lastClr="000000"/>
                        </a:solidFill>
                        <a:latin typeface="Arial"/>
                        <a:cs typeface="Arial" pitchFamily="34" charset="0"/>
                      </a:endParaRPr>
                    </a:p>
                  </p:txBody>
                </p:sp>
                <p:sp>
                  <p:nvSpPr>
                    <p:cNvPr id="52" name="Rectangle 51">
                      <a:extLst>
                        <a:ext uri="{FF2B5EF4-FFF2-40B4-BE49-F238E27FC236}">
                          <a16:creationId xmlns:a16="http://schemas.microsoft.com/office/drawing/2014/main" id="{3861C633-D7FD-462E-B881-C4797F10571D}"/>
                        </a:ext>
                      </a:extLst>
                    </p:cNvPr>
                    <p:cNvSpPr/>
                    <p:nvPr/>
                  </p:nvSpPr>
                  <p:spPr>
                    <a:xfrm>
                      <a:off x="-2068" y="1073727"/>
                      <a:ext cx="1849790" cy="1850390"/>
                    </a:xfrm>
                    <a:prstGeom prst="rect">
                      <a:avLst/>
                    </a:prstGeom>
                    <a:solidFill>
                      <a:srgbClr val="FFAFFF"/>
                    </a:solidFill>
                    <a:ln w="25400" cap="flat" cmpd="sng" algn="ctr">
                      <a:no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086307" fontAlgn="base">
                        <a:spcBef>
                          <a:spcPct val="0"/>
                        </a:spcBef>
                        <a:spcAft>
                          <a:spcPct val="0"/>
                        </a:spcAft>
                        <a:defRPr/>
                      </a:pPr>
                      <a:endParaRPr lang="en-GB" sz="1200" b="1" kern="0" dirty="0">
                        <a:solidFill>
                          <a:sysClr val="windowText" lastClr="000000"/>
                        </a:solidFill>
                        <a:latin typeface="Arial"/>
                        <a:cs typeface="Arial" pitchFamily="34" charset="0"/>
                      </a:endParaRPr>
                    </a:p>
                    <a:p>
                      <a:pPr algn="ctr" defTabSz="1086307" fontAlgn="base">
                        <a:spcBef>
                          <a:spcPct val="0"/>
                        </a:spcBef>
                        <a:spcAft>
                          <a:spcPct val="0"/>
                        </a:spcAft>
                        <a:defRPr/>
                      </a:pPr>
                      <a:endParaRPr lang="en-GB" sz="1200" b="1" kern="0" dirty="0">
                        <a:solidFill>
                          <a:sysClr val="windowText" lastClr="000000"/>
                        </a:solidFill>
                        <a:latin typeface="Arial"/>
                        <a:cs typeface="Arial" pitchFamily="34" charset="0"/>
                      </a:endParaRPr>
                    </a:p>
                    <a:p>
                      <a:pPr algn="ctr" defTabSz="1086307" fontAlgn="base">
                        <a:spcBef>
                          <a:spcPct val="0"/>
                        </a:spcBef>
                        <a:spcAft>
                          <a:spcPct val="0"/>
                        </a:spcAft>
                        <a:defRPr/>
                      </a:pPr>
                      <a:endParaRPr lang="en-GB" sz="1200" b="1" kern="0" dirty="0">
                        <a:solidFill>
                          <a:sysClr val="windowText" lastClr="000000"/>
                        </a:solidFill>
                        <a:latin typeface="Arial"/>
                        <a:cs typeface="Arial" pitchFamily="34" charset="0"/>
                      </a:endParaRPr>
                    </a:p>
                    <a:p>
                      <a:pPr algn="ctr" defTabSz="1086307" fontAlgn="base">
                        <a:spcBef>
                          <a:spcPct val="0"/>
                        </a:spcBef>
                        <a:spcAft>
                          <a:spcPct val="0"/>
                        </a:spcAft>
                        <a:defRPr/>
                      </a:pPr>
                      <a:endParaRPr lang="en-GB" sz="1200" b="1" kern="0" dirty="0">
                        <a:solidFill>
                          <a:sysClr val="windowText" lastClr="000000"/>
                        </a:solidFill>
                        <a:latin typeface="Arial"/>
                        <a:cs typeface="Arial" pitchFamily="34" charset="0"/>
                      </a:endParaRPr>
                    </a:p>
                    <a:p>
                      <a:pPr algn="ctr" defTabSz="1086307" fontAlgn="base">
                        <a:spcBef>
                          <a:spcPct val="0"/>
                        </a:spcBef>
                        <a:spcAft>
                          <a:spcPct val="0"/>
                        </a:spcAft>
                        <a:defRPr/>
                      </a:pPr>
                      <a:endParaRPr lang="en-GB" sz="1200" b="1" kern="0" dirty="0">
                        <a:solidFill>
                          <a:sysClr val="windowText" lastClr="000000"/>
                        </a:solidFill>
                        <a:latin typeface="Arial"/>
                        <a:cs typeface="Arial" pitchFamily="34" charset="0"/>
                      </a:endParaRPr>
                    </a:p>
                    <a:p>
                      <a:pPr algn="ctr" defTabSz="1086307" fontAlgn="base">
                        <a:spcBef>
                          <a:spcPct val="0"/>
                        </a:spcBef>
                        <a:spcAft>
                          <a:spcPct val="0"/>
                        </a:spcAft>
                        <a:defRPr/>
                      </a:pPr>
                      <a:r>
                        <a:rPr lang="en-GB" sz="1200" b="1" kern="0" dirty="0">
                          <a:solidFill>
                            <a:sysClr val="windowText" lastClr="000000"/>
                          </a:solidFill>
                          <a:latin typeface="Arial"/>
                          <a:cs typeface="Arial" pitchFamily="34" charset="0"/>
                        </a:rPr>
                        <a:t>Women living with HIV</a:t>
                      </a:r>
                    </a:p>
                    <a:p>
                      <a:pPr algn="ctr" defTabSz="1086307" fontAlgn="base">
                        <a:spcBef>
                          <a:spcPct val="0"/>
                        </a:spcBef>
                        <a:spcAft>
                          <a:spcPct val="0"/>
                        </a:spcAft>
                        <a:defRPr/>
                      </a:pPr>
                      <a:r>
                        <a:rPr lang="en-GB" sz="1700" b="1" kern="0" dirty="0">
                          <a:solidFill>
                            <a:sysClr val="windowText" lastClr="000000"/>
                          </a:solidFill>
                          <a:latin typeface="Arial"/>
                          <a:cs typeface="Arial" pitchFamily="34" charset="0"/>
                        </a:rPr>
                        <a:t>2.1 million</a:t>
                      </a:r>
                      <a:endParaRPr lang="en-GB" sz="1200" b="1" kern="0" dirty="0">
                        <a:solidFill>
                          <a:sysClr val="windowText" lastClr="000000"/>
                        </a:solidFill>
                        <a:latin typeface="Arial"/>
                        <a:cs typeface="Arial" pitchFamily="34" charset="0"/>
                      </a:endParaRPr>
                    </a:p>
                  </p:txBody>
                </p:sp>
                <p:sp>
                  <p:nvSpPr>
                    <p:cNvPr id="53" name="Rectangle 52">
                      <a:extLst>
                        <a:ext uri="{FF2B5EF4-FFF2-40B4-BE49-F238E27FC236}">
                          <a16:creationId xmlns:a16="http://schemas.microsoft.com/office/drawing/2014/main" id="{36793532-F65F-495F-B6F1-C74E63B5139E}"/>
                        </a:ext>
                      </a:extLst>
                    </p:cNvPr>
                    <p:cNvSpPr/>
                    <p:nvPr/>
                  </p:nvSpPr>
                  <p:spPr>
                    <a:xfrm>
                      <a:off x="1848830" y="2478028"/>
                      <a:ext cx="446253" cy="446398"/>
                    </a:xfrm>
                    <a:prstGeom prst="rect">
                      <a:avLst/>
                    </a:prstGeom>
                    <a:solidFill>
                      <a:srgbClr val="CDC81E"/>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086307" fontAlgn="base">
                        <a:spcBef>
                          <a:spcPct val="0"/>
                        </a:spcBef>
                        <a:spcAft>
                          <a:spcPct val="0"/>
                        </a:spcAft>
                        <a:defRPr/>
                      </a:pPr>
                      <a:endParaRPr lang="en-GB" sz="1200" b="1" kern="0" dirty="0">
                        <a:solidFill>
                          <a:sysClr val="windowText" lastClr="000000"/>
                        </a:solidFill>
                        <a:latin typeface="Arial"/>
                      </a:endParaRPr>
                    </a:p>
                  </p:txBody>
                </p:sp>
                <p:sp>
                  <p:nvSpPr>
                    <p:cNvPr id="54" name="Rectangle 53">
                      <a:extLst>
                        <a:ext uri="{FF2B5EF4-FFF2-40B4-BE49-F238E27FC236}">
                          <a16:creationId xmlns:a16="http://schemas.microsoft.com/office/drawing/2014/main" id="{3DDE4A9A-5A69-47E5-9712-97DE967863A6}"/>
                        </a:ext>
                      </a:extLst>
                    </p:cNvPr>
                    <p:cNvSpPr/>
                    <p:nvPr/>
                  </p:nvSpPr>
                  <p:spPr>
                    <a:xfrm>
                      <a:off x="2332403" y="-865867"/>
                      <a:ext cx="708966" cy="709196"/>
                    </a:xfrm>
                    <a:prstGeom prst="rect">
                      <a:avLst/>
                    </a:prstGeom>
                    <a:solidFill>
                      <a:srgbClr val="FF5050"/>
                    </a:solidFill>
                    <a:ln w="25400" cap="flat" cmpd="sng" algn="ctr">
                      <a:noFill/>
                      <a:prstDash val="solid"/>
                    </a:ln>
                    <a:effectLst/>
                  </p:spPr>
                  <p:txBody>
                    <a:bodyPr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086307" fontAlgn="base">
                        <a:spcBef>
                          <a:spcPct val="0"/>
                        </a:spcBef>
                        <a:spcAft>
                          <a:spcPct val="0"/>
                        </a:spcAft>
                        <a:defRPr/>
                      </a:pPr>
                      <a:endParaRPr lang="en-US" sz="1200" b="1" kern="0" dirty="0">
                        <a:solidFill>
                          <a:prstClr val="black"/>
                        </a:solidFill>
                        <a:latin typeface="Arial"/>
                        <a:cs typeface="Arial" pitchFamily="34" charset="0"/>
                      </a:endParaRPr>
                    </a:p>
                  </p:txBody>
                </p:sp>
              </p:grpSp>
              <p:grpSp>
                <p:nvGrpSpPr>
                  <p:cNvPr id="48" name="Group 47">
                    <a:extLst>
                      <a:ext uri="{FF2B5EF4-FFF2-40B4-BE49-F238E27FC236}">
                        <a16:creationId xmlns:a16="http://schemas.microsoft.com/office/drawing/2014/main" id="{5117E552-61D4-4158-A5C9-5A3D2BFE5AAE}"/>
                      </a:ext>
                    </a:extLst>
                  </p:cNvPr>
                  <p:cNvGrpSpPr/>
                  <p:nvPr/>
                </p:nvGrpSpPr>
                <p:grpSpPr>
                  <a:xfrm>
                    <a:off x="9483360" y="5496320"/>
                    <a:ext cx="1912596" cy="700725"/>
                    <a:chOff x="6043689" y="4775721"/>
                    <a:chExt cx="1912596" cy="700725"/>
                  </a:xfrm>
                </p:grpSpPr>
                <p:sp>
                  <p:nvSpPr>
                    <p:cNvPr id="49" name="TextBox 48">
                      <a:extLst>
                        <a:ext uri="{FF2B5EF4-FFF2-40B4-BE49-F238E27FC236}">
                          <a16:creationId xmlns:a16="http://schemas.microsoft.com/office/drawing/2014/main" id="{63D7340C-46BC-4CD9-ABC3-90C340AF6782}"/>
                        </a:ext>
                      </a:extLst>
                    </p:cNvPr>
                    <p:cNvSpPr txBox="1"/>
                    <p:nvPr/>
                  </p:nvSpPr>
                  <p:spPr>
                    <a:xfrm>
                      <a:off x="6043689" y="4969992"/>
                      <a:ext cx="1908000" cy="506454"/>
                    </a:xfrm>
                    <a:prstGeom prst="rect">
                      <a:avLst/>
                    </a:prstGeom>
                    <a:noFill/>
                    <a:ln w="19050">
                      <a:solidFill>
                        <a:srgbClr val="D2C81E"/>
                      </a:solidFill>
                      <a:prstDash val="sysDash"/>
                    </a:ln>
                  </p:spPr>
                  <p:txBody>
                    <a:bodyPr>
                      <a:spAutoFit/>
                    </a:bodyPr>
                    <a:lstStyle/>
                    <a:p>
                      <a:pPr defTabSz="1086307" fontAlgn="base">
                        <a:spcBef>
                          <a:spcPct val="0"/>
                        </a:spcBef>
                        <a:spcAft>
                          <a:spcPct val="0"/>
                        </a:spcAft>
                        <a:defRPr/>
                      </a:pPr>
                      <a:r>
                        <a:rPr lang="en-US" sz="1200" b="1" kern="0" dirty="0">
                          <a:solidFill>
                            <a:sysClr val="windowText" lastClr="000000"/>
                          </a:solidFill>
                          <a:latin typeface="Arial"/>
                          <a:cs typeface="Arial" pitchFamily="34" charset="0"/>
                        </a:rPr>
                        <a:t>    Children living with HIV </a:t>
                      </a:r>
                    </a:p>
                    <a:p>
                      <a:pPr algn="r" defTabSz="1086307" fontAlgn="base">
                        <a:spcBef>
                          <a:spcPct val="0"/>
                        </a:spcBef>
                        <a:spcAft>
                          <a:spcPct val="0"/>
                        </a:spcAft>
                        <a:defRPr/>
                      </a:pPr>
                      <a:r>
                        <a:rPr lang="en-US" sz="1400" b="1" kern="0" dirty="0">
                          <a:solidFill>
                            <a:sysClr val="windowText" lastClr="000000"/>
                          </a:solidFill>
                          <a:latin typeface="Arial"/>
                          <a:cs typeface="Arial" pitchFamily="34" charset="0"/>
                        </a:rPr>
                        <a:t>120,000</a:t>
                      </a:r>
                      <a:endParaRPr lang="en-GB" sz="1200" b="1" kern="0" dirty="0">
                        <a:solidFill>
                          <a:sysClr val="windowText" lastClr="000000"/>
                        </a:solidFill>
                        <a:latin typeface="Arial"/>
                        <a:cs typeface="Arial" pitchFamily="34" charset="0"/>
                      </a:endParaRPr>
                    </a:p>
                  </p:txBody>
                </p:sp>
                <p:cxnSp>
                  <p:nvCxnSpPr>
                    <p:cNvPr id="50" name="Straight Connector 49">
                      <a:extLst>
                        <a:ext uri="{FF2B5EF4-FFF2-40B4-BE49-F238E27FC236}">
                          <a16:creationId xmlns:a16="http://schemas.microsoft.com/office/drawing/2014/main" id="{AF0E676F-17E7-4ADA-B9E3-755F4697B2D7}"/>
                        </a:ext>
                      </a:extLst>
                    </p:cNvPr>
                    <p:cNvCxnSpPr/>
                    <p:nvPr/>
                  </p:nvCxnSpPr>
                  <p:spPr>
                    <a:xfrm>
                      <a:off x="7956285" y="4775721"/>
                      <a:ext cx="0" cy="312907"/>
                    </a:xfrm>
                    <a:prstGeom prst="line">
                      <a:avLst/>
                    </a:prstGeom>
                    <a:noFill/>
                    <a:ln w="25400" cap="flat" cmpd="sng" algn="ctr">
                      <a:solidFill>
                        <a:srgbClr val="D2C81E"/>
                      </a:solidFill>
                      <a:prstDash val="sysDash"/>
                    </a:ln>
                    <a:effectLst/>
                  </p:spPr>
                </p:cxnSp>
              </p:grpSp>
            </p:grpSp>
            <p:sp>
              <p:nvSpPr>
                <p:cNvPr id="46" name="TextBox 45">
                  <a:extLst>
                    <a:ext uri="{FF2B5EF4-FFF2-40B4-BE49-F238E27FC236}">
                      <a16:creationId xmlns:a16="http://schemas.microsoft.com/office/drawing/2014/main" id="{D320C8DE-C5E4-4941-B9D5-D508D7CE63BA}"/>
                    </a:ext>
                  </a:extLst>
                </p:cNvPr>
                <p:cNvSpPr txBox="1"/>
                <p:nvPr/>
              </p:nvSpPr>
              <p:spPr>
                <a:xfrm>
                  <a:off x="8379335" y="1473670"/>
                  <a:ext cx="717650" cy="696373"/>
                </a:xfrm>
                <a:prstGeom prst="rect">
                  <a:avLst/>
                </a:prstGeom>
                <a:noFill/>
              </p:spPr>
              <p:txBody>
                <a:bodyPr wrap="none" rtlCol="0" anchor="ctr">
                  <a:spAutoFit/>
                </a:bodyPr>
                <a:lstStyle/>
                <a:p>
                  <a:pPr algn="ctr" defTabSz="1086307">
                    <a:defRPr/>
                  </a:pPr>
                  <a:r>
                    <a:rPr lang="en-US" sz="1200" b="1" kern="0" dirty="0">
                      <a:solidFill>
                        <a:prstClr val="white"/>
                      </a:solidFill>
                      <a:latin typeface="Arial"/>
                      <a:cs typeface="Arial" pitchFamily="34" charset="0"/>
                    </a:rPr>
                    <a:t>New HIV</a:t>
                  </a:r>
                </a:p>
                <a:p>
                  <a:pPr algn="ctr" defTabSz="1086307">
                    <a:defRPr/>
                  </a:pPr>
                  <a:r>
                    <a:rPr lang="en-US" sz="1200" b="1" kern="0" dirty="0">
                      <a:solidFill>
                        <a:prstClr val="white"/>
                      </a:solidFill>
                      <a:latin typeface="Arial"/>
                      <a:cs typeface="Arial" pitchFamily="34" charset="0"/>
                    </a:rPr>
                    <a:t>infections</a:t>
                  </a:r>
                </a:p>
                <a:p>
                  <a:pPr algn="ctr" defTabSz="1086307">
                    <a:defRPr/>
                  </a:pPr>
                  <a:r>
                    <a:rPr lang="en-US" sz="1400" b="1" kern="0" dirty="0">
                      <a:solidFill>
                        <a:prstClr val="white"/>
                      </a:solidFill>
                      <a:latin typeface="Arial"/>
                      <a:cs typeface="Arial" pitchFamily="34" charset="0"/>
                    </a:rPr>
                    <a:t>240,000</a:t>
                  </a:r>
                </a:p>
              </p:txBody>
            </p:sp>
          </p:grpSp>
        </p:grpSp>
        <p:sp>
          <p:nvSpPr>
            <p:cNvPr id="42" name="Rectangle 41">
              <a:extLst>
                <a:ext uri="{FF2B5EF4-FFF2-40B4-BE49-F238E27FC236}">
                  <a16:creationId xmlns:a16="http://schemas.microsoft.com/office/drawing/2014/main" id="{E527897E-DF4E-4887-AE4D-4648D8AF76FC}"/>
                </a:ext>
              </a:extLst>
            </p:cNvPr>
            <p:cNvSpPr/>
            <p:nvPr/>
          </p:nvSpPr>
          <p:spPr bwMode="auto">
            <a:xfrm>
              <a:off x="7525673" y="3431424"/>
              <a:ext cx="900000" cy="900000"/>
            </a:xfrm>
            <a:prstGeom prst="rect">
              <a:avLst/>
            </a:prstGeom>
            <a:noFill/>
            <a:ln w="25400" cap="flat" cmpd="sng" algn="ctr">
              <a:solidFill>
                <a:srgbClr val="1D9EFF"/>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1086307" fontAlgn="base">
                <a:spcBef>
                  <a:spcPct val="0"/>
                </a:spcBef>
                <a:spcAft>
                  <a:spcPct val="0"/>
                </a:spcAft>
                <a:defRPr/>
              </a:pPr>
              <a:endParaRPr lang="en-GB" sz="1200" b="1" kern="0" dirty="0">
                <a:solidFill>
                  <a:sysClr val="windowText" lastClr="000000"/>
                </a:solidFill>
                <a:latin typeface="Arial"/>
              </a:endParaRPr>
            </a:p>
          </p:txBody>
        </p:sp>
      </p:grpSp>
      <p:sp>
        <p:nvSpPr>
          <p:cNvPr id="58" name="Rectangle 57">
            <a:extLst>
              <a:ext uri="{FF2B5EF4-FFF2-40B4-BE49-F238E27FC236}">
                <a16:creationId xmlns:a16="http://schemas.microsoft.com/office/drawing/2014/main" id="{C905ED3B-C3EC-4633-9061-C2A26A0DF8D3}"/>
              </a:ext>
            </a:extLst>
          </p:cNvPr>
          <p:cNvSpPr/>
          <p:nvPr/>
        </p:nvSpPr>
        <p:spPr>
          <a:xfrm>
            <a:off x="9760877" y="4169708"/>
            <a:ext cx="1273946" cy="770813"/>
          </a:xfrm>
          <a:prstGeom prst="rect">
            <a:avLst/>
          </a:prstGeom>
        </p:spPr>
        <p:txBody>
          <a:bodyPr wrap="square" lIns="108283" tIns="54137" rIns="108283" bIns="54137">
            <a:spAutoFit/>
          </a:bodyPr>
          <a:lstStyle/>
          <a:p>
            <a:pPr algn="ctr" defTabSz="914126">
              <a:defRPr/>
            </a:pPr>
            <a:r>
              <a:rPr lang="en-US" sz="1300" b="1" dirty="0">
                <a:solidFill>
                  <a:prstClr val="black"/>
                </a:solidFill>
                <a:latin typeface="Calibri"/>
                <a:cs typeface="Arial" pitchFamily="34" charset="0"/>
              </a:rPr>
              <a:t>Young people living with HIV</a:t>
            </a:r>
          </a:p>
          <a:p>
            <a:pPr algn="ctr" defTabSz="914126">
              <a:defRPr/>
            </a:pPr>
            <a:r>
              <a:rPr lang="en-US" sz="1700" b="1" dirty="0">
                <a:solidFill>
                  <a:prstClr val="black"/>
                </a:solidFill>
                <a:latin typeface="Calibri"/>
                <a:cs typeface="Arial" pitchFamily="34" charset="0"/>
              </a:rPr>
              <a:t>370,000</a:t>
            </a:r>
            <a:endParaRPr lang="en-GB" sz="1700" b="1" dirty="0">
              <a:solidFill>
                <a:prstClr val="black"/>
              </a:solidFill>
              <a:latin typeface="Calibri"/>
              <a:cs typeface="Arial" pitchFamily="34" charset="0"/>
            </a:endParaRPr>
          </a:p>
        </p:txBody>
      </p:sp>
      <p:sp>
        <p:nvSpPr>
          <p:cNvPr id="59" name="TextBox 58">
            <a:extLst>
              <a:ext uri="{FF2B5EF4-FFF2-40B4-BE49-F238E27FC236}">
                <a16:creationId xmlns:a16="http://schemas.microsoft.com/office/drawing/2014/main" id="{5831E485-53AA-4199-A9D8-E49AF0C4CEAF}"/>
              </a:ext>
            </a:extLst>
          </p:cNvPr>
          <p:cNvSpPr txBox="1"/>
          <p:nvPr/>
        </p:nvSpPr>
        <p:spPr>
          <a:xfrm>
            <a:off x="145472" y="6588565"/>
            <a:ext cx="11803506" cy="278549"/>
          </a:xfrm>
          <a:prstGeom prst="rect">
            <a:avLst/>
          </a:prstGeom>
          <a:noFill/>
        </p:spPr>
        <p:txBody>
          <a:bodyPr wrap="square" lIns="108283" tIns="54137" rIns="108283" bIns="54137" rtlCol="0">
            <a:spAutoFit/>
          </a:bodyPr>
          <a:lstStyle/>
          <a:p>
            <a:pPr defTabSz="914126">
              <a:defRPr/>
            </a:pPr>
            <a:r>
              <a:rPr lang="en-US" sz="1050" dirty="0">
                <a:solidFill>
                  <a:prstClr val="black"/>
                </a:solidFill>
                <a:latin typeface="Arial" panose="020B0604020202020204" pitchFamily="34" charset="0"/>
                <a:cs typeface="Arial" panose="020B0604020202020204" pitchFamily="34" charset="0"/>
              </a:rPr>
              <a:t>Prepared by </a:t>
            </a:r>
            <a:r>
              <a:rPr lang="en-US" sz="1050" dirty="0">
                <a:solidFill>
                  <a:prstClr val="black"/>
                </a:solidFill>
                <a:latin typeface="Arial" panose="020B0604020202020204" pitchFamily="34" charset="0"/>
                <a:cs typeface="Arial" panose="020B0604020202020204" pitchFamily="34" charset="0"/>
                <a:hlinkClick r:id="rId4"/>
              </a:rPr>
              <a:t>www.aidsdatahub.org</a:t>
            </a:r>
            <a:r>
              <a:rPr lang="en-US" sz="1050" dirty="0">
                <a:solidFill>
                  <a:prstClr val="black"/>
                </a:solidFill>
                <a:latin typeface="Arial" panose="020B0604020202020204" pitchFamily="34" charset="0"/>
                <a:cs typeface="Arial" panose="020B0604020202020204" pitchFamily="34" charset="0"/>
              </a:rPr>
              <a:t> based on UNAIDS 2021 HIV Estimates</a:t>
            </a:r>
            <a:endParaRPr lang="en-GB" sz="1050" dirty="0">
              <a:solidFill>
                <a:prstClr val="black"/>
              </a:solidFill>
              <a:latin typeface="Arial" panose="020B0604020202020204" pitchFamily="34" charset="0"/>
              <a:cs typeface="Arial" panose="020B0604020202020204" pitchFamily="34" charset="0"/>
            </a:endParaRPr>
          </a:p>
        </p:txBody>
      </p:sp>
      <p:graphicFrame>
        <p:nvGraphicFramePr>
          <p:cNvPr id="26" name="Chart 25">
            <a:extLst>
              <a:ext uri="{FF2B5EF4-FFF2-40B4-BE49-F238E27FC236}">
                <a16:creationId xmlns:a16="http://schemas.microsoft.com/office/drawing/2014/main" id="{00000000-0008-0000-0000-000003000000}"/>
              </a:ext>
            </a:extLst>
          </p:cNvPr>
          <p:cNvGraphicFramePr>
            <a:graphicFrameLocks/>
          </p:cNvGraphicFramePr>
          <p:nvPr/>
        </p:nvGraphicFramePr>
        <p:xfrm>
          <a:off x="703894" y="2330821"/>
          <a:ext cx="7038334" cy="41109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632904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77C4E33-F869-4186-8921-9BE6A990CAD9}"/>
              </a:ext>
            </a:extLst>
          </p:cNvPr>
          <p:cNvGrpSpPr/>
          <p:nvPr/>
        </p:nvGrpSpPr>
        <p:grpSpPr>
          <a:xfrm>
            <a:off x="190638" y="1835532"/>
            <a:ext cx="11810724" cy="4689812"/>
            <a:chOff x="52236" y="1402222"/>
            <a:chExt cx="11810724" cy="4689812"/>
          </a:xfrm>
        </p:grpSpPr>
        <p:graphicFrame>
          <p:nvGraphicFramePr>
            <p:cNvPr id="22" name="Chart 21">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142654398"/>
                </p:ext>
              </p:extLst>
            </p:nvPr>
          </p:nvGraphicFramePr>
          <p:xfrm>
            <a:off x="1154232" y="1522886"/>
            <a:ext cx="9281030" cy="2364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1983981930"/>
                </p:ext>
              </p:extLst>
            </p:nvPr>
          </p:nvGraphicFramePr>
          <p:xfrm>
            <a:off x="1159207" y="3727606"/>
            <a:ext cx="9281030" cy="2364428"/>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23">
              <a:extLst>
                <a:ext uri="{FF2B5EF4-FFF2-40B4-BE49-F238E27FC236}">
                  <a16:creationId xmlns:a16="http://schemas.microsoft.com/office/drawing/2014/main" id="{00000000-0008-0000-0300-000008000000}"/>
                </a:ext>
              </a:extLst>
            </p:cNvPr>
            <p:cNvSpPr/>
            <p:nvPr/>
          </p:nvSpPr>
          <p:spPr>
            <a:xfrm>
              <a:off x="9759840" y="2871442"/>
              <a:ext cx="2103120" cy="64008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Ending AIDS Target 2030</a:t>
              </a:r>
              <a:endParaRPr kumimoji="0" lang="en-US" sz="105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99A"/>
                  </a:solidFill>
                  <a:effectLst/>
                  <a:uLnTx/>
                  <a:uFillTx/>
                  <a:latin typeface="Arial" pitchFamily="34" charset="0"/>
                  <a:ea typeface="+mn-ea"/>
                  <a:cs typeface="Arial" pitchFamily="34" charset="0"/>
                </a:rPr>
                <a:t>200 000</a:t>
              </a:r>
              <a:r>
                <a:rPr kumimoji="0" lang="en-US" sz="1600" b="0" i="0" u="none" strike="noStrike" kern="1200" cap="none" spc="0" normalizeH="0" baseline="0" noProof="0" dirty="0">
                  <a:ln>
                    <a:noFill/>
                  </a:ln>
                  <a:solidFill>
                    <a:srgbClr val="00A99A"/>
                  </a:solidFill>
                  <a:effectLst/>
                  <a:uLnTx/>
                  <a:uFillTx/>
                  <a:latin typeface="Arial" pitchFamily="34" charset="0"/>
                  <a:ea typeface="+mn-ea"/>
                  <a:cs typeface="Arial" pitchFamily="34" charset="0"/>
                </a:rPr>
                <a:t> </a:t>
              </a:r>
              <a:endParaRPr kumimoji="0" lang="en-US" sz="1100" b="0"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a:t>
              </a:r>
            </a:p>
          </p:txBody>
        </p:sp>
        <p:sp>
          <p:nvSpPr>
            <p:cNvPr id="25" name="Rectangle 24">
              <a:extLst>
                <a:ext uri="{FF2B5EF4-FFF2-40B4-BE49-F238E27FC236}">
                  <a16:creationId xmlns:a16="http://schemas.microsoft.com/office/drawing/2014/main" id="{F60DF8EA-9F33-4EC6-9326-923591C4F395}"/>
                </a:ext>
              </a:extLst>
            </p:cNvPr>
            <p:cNvSpPr/>
            <p:nvPr/>
          </p:nvSpPr>
          <p:spPr>
            <a:xfrm>
              <a:off x="9759840" y="5119074"/>
              <a:ext cx="2103120" cy="640080"/>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Arial"/>
                  <a:ea typeface="+mn-ea"/>
                  <a:cs typeface="+mn-cs"/>
                </a:rPr>
                <a:t>Ending AIDS Target 2030</a:t>
              </a:r>
              <a:endParaRPr kumimoji="0" lang="en-US" sz="105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999"/>
                  </a:solidFill>
                  <a:effectLst/>
                  <a:uLnTx/>
                  <a:uFillTx/>
                  <a:latin typeface="Arial" pitchFamily="34" charset="0"/>
                  <a:ea typeface="+mn-ea"/>
                  <a:cs typeface="Arial" pitchFamily="34" charset="0"/>
                </a:rPr>
                <a:t>30 000</a:t>
              </a:r>
              <a:r>
                <a:rPr kumimoji="0" lang="en-US" sz="1600" b="0" i="0" u="none" strike="noStrike" kern="1200" cap="none" spc="0" normalizeH="0" baseline="0" noProof="0" dirty="0">
                  <a:ln>
                    <a:noFill/>
                  </a:ln>
                  <a:solidFill>
                    <a:srgbClr val="009999"/>
                  </a:solidFill>
                  <a:effectLst/>
                  <a:uLnTx/>
                  <a:uFillTx/>
                  <a:latin typeface="Arial" pitchFamily="34" charset="0"/>
                  <a:ea typeface="+mn-ea"/>
                  <a:cs typeface="Arial" pitchFamily="34" charset="0"/>
                </a:rPr>
                <a:t> </a:t>
              </a:r>
              <a:endParaRPr kumimoji="0" lang="en-US" sz="1100" b="0" i="0" u="none" strike="noStrike" kern="1200" cap="none" spc="0" normalizeH="0" baseline="0" noProof="0" dirty="0">
                <a:ln>
                  <a:noFill/>
                </a:ln>
                <a:solidFill>
                  <a:srgbClr val="009999"/>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a:t>
              </a:r>
            </a:p>
          </p:txBody>
        </p:sp>
        <p:sp>
          <p:nvSpPr>
            <p:cNvPr id="15" name="TextBox 5">
              <a:extLst>
                <a:ext uri="{FF2B5EF4-FFF2-40B4-BE49-F238E27FC236}">
                  <a16:creationId xmlns:a16="http://schemas.microsoft.com/office/drawing/2014/main" id="{EFE61A5D-1436-4EE3-82DA-A23F339E28CE}"/>
                </a:ext>
              </a:extLst>
            </p:cNvPr>
            <p:cNvSpPr txBox="1"/>
            <p:nvPr/>
          </p:nvSpPr>
          <p:spPr>
            <a:xfrm>
              <a:off x="52236" y="3404706"/>
              <a:ext cx="2364750"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5050"/>
                  </a:solidFill>
                  <a:effectLst/>
                  <a:uLnTx/>
                  <a:uFillTx/>
                  <a:latin typeface="Arial" pitchFamily="34" charset="0"/>
                  <a:ea typeface="+mn-ea"/>
                  <a:cs typeface="Arial" pitchFamily="34" charset="0"/>
                </a:rPr>
                <a:t>Asia and the Pacific</a:t>
              </a:r>
              <a:endParaRPr kumimoji="0" lang="en-GB" sz="1800" b="1" i="0" u="none" strike="noStrike" kern="1200" cap="none" spc="0" normalizeH="0" baseline="0" noProof="0" dirty="0">
                <a:ln>
                  <a:noFill/>
                </a:ln>
                <a:solidFill>
                  <a:srgbClr val="FF5050"/>
                </a:solidFill>
                <a:effectLst/>
                <a:uLnTx/>
                <a:uFillTx/>
                <a:latin typeface="Arial" pitchFamily="34" charset="0"/>
                <a:ea typeface="+mn-ea"/>
                <a:cs typeface="Arial" pitchFamily="34" charset="0"/>
              </a:endParaRPr>
            </a:p>
          </p:txBody>
        </p:sp>
        <p:sp>
          <p:nvSpPr>
            <p:cNvPr id="16" name="TextBox 6">
              <a:extLst>
                <a:ext uri="{FF2B5EF4-FFF2-40B4-BE49-F238E27FC236}">
                  <a16:creationId xmlns:a16="http://schemas.microsoft.com/office/drawing/2014/main" id="{305045A4-C373-456D-8D04-504BBEB585CC}"/>
                </a:ext>
              </a:extLst>
            </p:cNvPr>
            <p:cNvSpPr txBox="1"/>
            <p:nvPr/>
          </p:nvSpPr>
          <p:spPr>
            <a:xfrm>
              <a:off x="108972" y="1402222"/>
              <a:ext cx="902811"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itchFamily="34" charset="0"/>
                  <a:ea typeface="+mn-ea"/>
                  <a:cs typeface="Arial" pitchFamily="34" charset="0"/>
                </a:rPr>
                <a:t>Global</a:t>
              </a:r>
              <a:endParaRPr kumimoji="0" lang="en-GB" sz="1800" b="1" i="0" u="none" strike="noStrike" kern="1200" cap="none" spc="0" normalizeH="0" baseline="0" noProof="0" dirty="0">
                <a:ln>
                  <a:noFill/>
                </a:ln>
                <a:solidFill>
                  <a:srgbClr val="00B0F0"/>
                </a:solidFill>
                <a:effectLst/>
                <a:uLnTx/>
                <a:uFillTx/>
                <a:latin typeface="Arial" pitchFamily="34" charset="0"/>
                <a:ea typeface="+mn-ea"/>
                <a:cs typeface="Arial" pitchFamily="34" charset="0"/>
              </a:endParaRPr>
            </a:p>
          </p:txBody>
        </p:sp>
      </p:grpSp>
      <p:sp>
        <p:nvSpPr>
          <p:cNvPr id="44" name="TextBox 43">
            <a:extLst>
              <a:ext uri="{FF2B5EF4-FFF2-40B4-BE49-F238E27FC236}">
                <a16:creationId xmlns:a16="http://schemas.microsoft.com/office/drawing/2014/main" id="{2F5EC429-0FFA-4768-8091-35B8AF719F82}"/>
              </a:ext>
            </a:extLst>
          </p:cNvPr>
          <p:cNvSpPr txBox="1"/>
          <p:nvPr/>
        </p:nvSpPr>
        <p:spPr>
          <a:xfrm>
            <a:off x="143320" y="6601899"/>
            <a:ext cx="11807775" cy="263260"/>
          </a:xfrm>
          <a:prstGeom prst="rect">
            <a:avLst/>
          </a:prstGeom>
          <a:noFill/>
        </p:spPr>
        <p:txBody>
          <a:bodyPr wrap="square" lIns="108322" tIns="54157" rIns="108322" bIns="54157"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www.aidsdatahub.org</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UNAIDS. (2021). UNAIDS HIV Estimates 1990 – 2020</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26118" y="1124744"/>
            <a:ext cx="12139764" cy="97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Ending AIDS is possible, but a course correction is needed to make it a reality: Progress in declining new infections globally and regionally</a:t>
            </a:r>
            <a:endParaRPr kumimoji="0" lang="en-GB" sz="20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6" name="Rectangle 25"/>
          <p:cNvSpPr/>
          <p:nvPr/>
        </p:nvSpPr>
        <p:spPr>
          <a:xfrm>
            <a:off x="8739700" y="6538478"/>
            <a:ext cx="3332964"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2030 target is equivalent to a 90% reduction since 2010.</a:t>
            </a:r>
          </a:p>
        </p:txBody>
      </p:sp>
      <p:grpSp>
        <p:nvGrpSpPr>
          <p:cNvPr id="17" name="Group 16">
            <a:extLst>
              <a:ext uri="{FF2B5EF4-FFF2-40B4-BE49-F238E27FC236}">
                <a16:creationId xmlns:a16="http://schemas.microsoft.com/office/drawing/2014/main" id="{A2CF5AB8-06E7-4B08-8D91-B9CCC75E08AA}"/>
              </a:ext>
            </a:extLst>
          </p:cNvPr>
          <p:cNvGrpSpPr/>
          <p:nvPr/>
        </p:nvGrpSpPr>
        <p:grpSpPr>
          <a:xfrm>
            <a:off x="3166048" y="6357574"/>
            <a:ext cx="5209839" cy="311786"/>
            <a:chOff x="-9201" y="5954796"/>
            <a:chExt cx="5209839" cy="311786"/>
          </a:xfrm>
        </p:grpSpPr>
        <p:cxnSp>
          <p:nvCxnSpPr>
            <p:cNvPr id="18" name="Straight Connector 17">
              <a:extLst>
                <a:ext uri="{FF2B5EF4-FFF2-40B4-BE49-F238E27FC236}">
                  <a16:creationId xmlns:a16="http://schemas.microsoft.com/office/drawing/2014/main" id="{B17588C3-93AB-4B37-AD7C-A05DB40C1213}"/>
                </a:ext>
              </a:extLst>
            </p:cNvPr>
            <p:cNvCxnSpPr/>
            <p:nvPr/>
          </p:nvCxnSpPr>
          <p:spPr>
            <a:xfrm>
              <a:off x="-9201" y="6093296"/>
              <a:ext cx="432048" cy="0"/>
            </a:xfrm>
            <a:prstGeom prst="line">
              <a:avLst/>
            </a:prstGeom>
            <a:ln w="34925">
              <a:solidFill>
                <a:srgbClr val="FF0000"/>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1AD45E18-3B52-47BA-8996-3B5F3F419E40}"/>
                </a:ext>
              </a:extLst>
            </p:cNvPr>
            <p:cNvSpPr txBox="1"/>
            <p:nvPr/>
          </p:nvSpPr>
          <p:spPr>
            <a:xfrm>
              <a:off x="414768" y="5954796"/>
              <a:ext cx="169950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New HIV infections</a:t>
              </a: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0" name="Oval 19">
              <a:extLst>
                <a:ext uri="{FF2B5EF4-FFF2-40B4-BE49-F238E27FC236}">
                  <a16:creationId xmlns:a16="http://schemas.microsoft.com/office/drawing/2014/main" id="{164F3B08-832E-40DB-AA12-DEA186B4A661}"/>
                </a:ext>
              </a:extLst>
            </p:cNvPr>
            <p:cNvSpPr/>
            <p:nvPr/>
          </p:nvSpPr>
          <p:spPr>
            <a:xfrm>
              <a:off x="2771824" y="5985295"/>
              <a:ext cx="216000" cy="216000"/>
            </a:xfrm>
            <a:prstGeom prst="ellipse">
              <a:avLst/>
            </a:prstGeom>
            <a:solidFill>
              <a:schemeClr val="bg1"/>
            </a:solidFill>
            <a:ln w="63500">
              <a:solidFill>
                <a:srgbClr val="33CCCC"/>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79434C6D-041D-4BBE-9709-8A02A607E880}"/>
                </a:ext>
              </a:extLst>
            </p:cNvPr>
            <p:cNvSpPr txBox="1"/>
            <p:nvPr/>
          </p:nvSpPr>
          <p:spPr>
            <a:xfrm>
              <a:off x="2994841" y="5958805"/>
              <a:ext cx="22057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2030 ending AIDS target*</a:t>
              </a:r>
              <a:endPar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133079513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02" y="1197269"/>
            <a:ext cx="11199512" cy="504000"/>
          </a:xfrm>
          <a:prstGeom prst="rect">
            <a:avLst/>
          </a:prstGeom>
        </p:spPr>
        <p:txBody>
          <a:bodyPr>
            <a:noAutofit/>
          </a:bodyPr>
          <a:lstStyle/>
          <a:p>
            <a:r>
              <a:rPr lang="en-US" sz="2400" dirty="0"/>
              <a:t>Number of PLHIV, new HIV infections, and trends for new HIV infections since 2010 in Asia and the Pacific </a:t>
            </a:r>
          </a:p>
        </p:txBody>
      </p:sp>
      <p:graphicFrame>
        <p:nvGraphicFramePr>
          <p:cNvPr id="3" name="Table 2"/>
          <p:cNvGraphicFramePr>
            <a:graphicFrameLocks noGrp="1"/>
          </p:cNvGraphicFramePr>
          <p:nvPr>
            <p:extLst>
              <p:ext uri="{D42A27DB-BD31-4B8C-83A1-F6EECF244321}">
                <p14:modId xmlns:p14="http://schemas.microsoft.com/office/powerpoint/2010/main" val="4009293159"/>
              </p:ext>
            </p:extLst>
          </p:nvPr>
        </p:nvGraphicFramePr>
        <p:xfrm>
          <a:off x="337443" y="1989167"/>
          <a:ext cx="11540240" cy="4655820"/>
        </p:xfrm>
        <a:graphic>
          <a:graphicData uri="http://schemas.openxmlformats.org/drawingml/2006/table">
            <a:tbl>
              <a:tblPr firstRow="1" bandRow="1">
                <a:tableStyleId>{21E4AEA4-8DFA-4A89-87EB-49C32662AFE0}</a:tableStyleId>
              </a:tblPr>
              <a:tblGrid>
                <a:gridCol w="2340876">
                  <a:extLst>
                    <a:ext uri="{9D8B030D-6E8A-4147-A177-3AD203B41FA5}">
                      <a16:colId xmlns:a16="http://schemas.microsoft.com/office/drawing/2014/main" val="20000"/>
                    </a:ext>
                  </a:extLst>
                </a:gridCol>
                <a:gridCol w="1631410">
                  <a:extLst>
                    <a:ext uri="{9D8B030D-6E8A-4147-A177-3AD203B41FA5}">
                      <a16:colId xmlns:a16="http://schemas.microsoft.com/office/drawing/2014/main" val="20001"/>
                    </a:ext>
                  </a:extLst>
                </a:gridCol>
                <a:gridCol w="3102914">
                  <a:extLst>
                    <a:ext uri="{9D8B030D-6E8A-4147-A177-3AD203B41FA5}">
                      <a16:colId xmlns:a16="http://schemas.microsoft.com/office/drawing/2014/main" val="20002"/>
                    </a:ext>
                  </a:extLst>
                </a:gridCol>
                <a:gridCol w="3060515">
                  <a:extLst>
                    <a:ext uri="{9D8B030D-6E8A-4147-A177-3AD203B41FA5}">
                      <a16:colId xmlns:a16="http://schemas.microsoft.com/office/drawing/2014/main" val="20003"/>
                    </a:ext>
                  </a:extLst>
                </a:gridCol>
                <a:gridCol w="1404525">
                  <a:extLst>
                    <a:ext uri="{9D8B030D-6E8A-4147-A177-3AD203B41FA5}">
                      <a16:colId xmlns:a16="http://schemas.microsoft.com/office/drawing/2014/main" val="20004"/>
                    </a:ext>
                  </a:extLst>
                </a:gridCol>
              </a:tblGrid>
              <a:tr h="457200">
                <a:tc>
                  <a:txBody>
                    <a:bodyPr/>
                    <a:lstStyle/>
                    <a:p>
                      <a:endParaRPr lang="en-US" sz="1200" dirty="0">
                        <a:latin typeface="Arial" pitchFamily="34" charset="0"/>
                        <a:cs typeface="Arial" pitchFamily="34" charset="0"/>
                      </a:endParaRPr>
                    </a:p>
                  </a:txBody>
                  <a:tcPr marL="121876" marR="121876">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a:r>
                        <a:rPr lang="en-US" sz="1200" dirty="0">
                          <a:solidFill>
                            <a:schemeClr val="bg1"/>
                          </a:solidFill>
                          <a:latin typeface="Arial" pitchFamily="34" charset="0"/>
                          <a:cs typeface="Arial" pitchFamily="34" charset="0"/>
                        </a:rPr>
                        <a:t>New HIV infections</a:t>
                      </a:r>
                    </a:p>
                    <a:p>
                      <a:pPr algn="ctr"/>
                      <a:r>
                        <a:rPr lang="en-US" sz="1200" dirty="0">
                          <a:solidFill>
                            <a:schemeClr val="bg1"/>
                          </a:solidFill>
                          <a:latin typeface="Arial" pitchFamily="34" charset="0"/>
                          <a:cs typeface="Arial" pitchFamily="34" charset="0"/>
                        </a:rPr>
                        <a:t>(2020)</a:t>
                      </a:r>
                    </a:p>
                  </a:txBody>
                  <a:tcPr marL="121876" marR="121876"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00CC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u="none" strike="noStrike" dirty="0">
                          <a:solidFill>
                            <a:schemeClr val="bg1"/>
                          </a:solidFill>
                          <a:effectLst/>
                          <a:latin typeface="Arial" pitchFamily="34" charset="0"/>
                          <a:cs typeface="Arial" pitchFamily="34" charset="0"/>
                        </a:rPr>
                        <a:t>%</a:t>
                      </a:r>
                      <a:r>
                        <a:rPr lang="en-US" sz="1200" u="none" strike="noStrike" baseline="0" dirty="0">
                          <a:solidFill>
                            <a:schemeClr val="bg1"/>
                          </a:solidFill>
                          <a:effectLst/>
                          <a:latin typeface="Arial" pitchFamily="34" charset="0"/>
                          <a:cs typeface="Arial" pitchFamily="34" charset="0"/>
                        </a:rPr>
                        <a:t> decline of new HIV infections between 2010 and 2020</a:t>
                      </a:r>
                      <a:endParaRPr lang="en-US" sz="1200" dirty="0">
                        <a:solidFill>
                          <a:schemeClr val="bg1"/>
                        </a:solidFill>
                        <a:latin typeface="Arial" pitchFamily="34" charset="0"/>
                        <a:cs typeface="Arial" pitchFamily="34" charset="0"/>
                      </a:endParaRPr>
                    </a:p>
                  </a:txBody>
                  <a:tcPr marL="121876" marR="12187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33CCC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u="none" strike="noStrike" dirty="0">
                          <a:solidFill>
                            <a:schemeClr val="bg1"/>
                          </a:solidFill>
                          <a:effectLst/>
                          <a:latin typeface="Arial" pitchFamily="34" charset="0"/>
                          <a:cs typeface="Arial" pitchFamily="34" charset="0"/>
                        </a:rPr>
                        <a:t>% increase of new HIV infections </a:t>
                      </a:r>
                      <a:r>
                        <a:rPr lang="en-US" sz="1200" u="none" strike="noStrike" baseline="0" dirty="0">
                          <a:solidFill>
                            <a:schemeClr val="bg1"/>
                          </a:solidFill>
                          <a:effectLst/>
                          <a:latin typeface="Arial" pitchFamily="34" charset="0"/>
                          <a:cs typeface="Arial" pitchFamily="34" charset="0"/>
                        </a:rPr>
                        <a:t>between 2010 and 2020</a:t>
                      </a:r>
                      <a:endParaRPr lang="en-US" sz="1200" dirty="0">
                        <a:solidFill>
                          <a:schemeClr val="bg1"/>
                        </a:solidFill>
                        <a:latin typeface="Arial" pitchFamily="34" charset="0"/>
                        <a:cs typeface="Arial" pitchFamily="34" charset="0"/>
                      </a:endParaRPr>
                    </a:p>
                  </a:txBody>
                  <a:tcPr marL="121876" marR="12187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FF7C80"/>
                    </a:solidFill>
                  </a:tcPr>
                </a:tc>
                <a:tc>
                  <a:txBody>
                    <a:bodyPr/>
                    <a:lstStyle/>
                    <a:p>
                      <a:pPr algn="ctr"/>
                      <a:r>
                        <a:rPr lang="en-US" sz="1200" dirty="0">
                          <a:solidFill>
                            <a:schemeClr val="bg1"/>
                          </a:solidFill>
                          <a:latin typeface="Arial" pitchFamily="34" charset="0"/>
                          <a:cs typeface="Arial" pitchFamily="34" charset="0"/>
                        </a:rPr>
                        <a:t>People living with HIV (2020)</a:t>
                      </a:r>
                    </a:p>
                  </a:txBody>
                  <a:tcPr marL="121876" marR="121876"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00CCFF"/>
                    </a:solidFill>
                  </a:tcPr>
                </a:tc>
                <a:extLst>
                  <a:ext uri="{0D108BD9-81ED-4DB2-BD59-A6C34878D82A}">
                    <a16:rowId xmlns:a16="http://schemas.microsoft.com/office/drawing/2014/main" val="10000"/>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Indonesia</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28,000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100" b="1" i="0" u="none" strike="noStrike" kern="1200" dirty="0">
                        <a:solidFill>
                          <a:srgbClr val="40315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100" b="1" i="0" u="none" strike="noStrike" kern="1200" dirty="0">
                        <a:solidFill>
                          <a:srgbClr val="40315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540,000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Pakistan</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25,000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200,000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Philippines</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17,000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100" b="1" i="0" u="none" strike="noStrike" kern="1200" dirty="0">
                        <a:solidFill>
                          <a:srgbClr val="40315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100" b="1" i="0" u="none" strike="noStrike" kern="1200" dirty="0">
                        <a:solidFill>
                          <a:srgbClr val="40315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120,000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Thailand</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6,600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500,000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Malaysia</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6,100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92,000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Viet Nam</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6,100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250,000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PNG</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3,400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55,000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Iran</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2,400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54,000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63214881"/>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Afghanistan</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1,600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12,000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Cambodia</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1,100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75,000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9"/>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Lao PDR</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&lt;1000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15,000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0"/>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Nepal</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&lt;1000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30,000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1"/>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Japan</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&lt;1000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30,000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2"/>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Fiji</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&lt;200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1,300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3"/>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Timor-Leste</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&lt;200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1,200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4"/>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Sri Lanka</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&lt;200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3,700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5"/>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Bhutan</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&lt;100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1,300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6"/>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Mongolia</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&lt;100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algn="ctr" defTabSz="457200" rtl="0" eaLnBrk="1" fontAlgn="b" latinLnBrk="0" hangingPunct="1"/>
                      <a:endParaRPr lang="en-US"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 &lt;1000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885109163"/>
                  </a:ext>
                </a:extLst>
              </a:tr>
              <a:tr h="220980">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  Singapore</a:t>
                      </a:r>
                    </a:p>
                  </a:txBody>
                  <a:tcPr marL="0" marR="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CCFF"/>
                    </a:solidFill>
                  </a:tcPr>
                </a:tc>
                <a:tc>
                  <a:txBody>
                    <a:bodyPr/>
                    <a:lstStyle/>
                    <a:p>
                      <a:pPr algn="ctr" fontAlgn="b"/>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&lt;100</a:t>
                      </a:r>
                    </a:p>
                  </a:txBody>
                  <a:tcPr marL="0" marR="0" marT="0" marB="0"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algn="ctr" defTabSz="457200" rtl="0" eaLnBrk="1" fontAlgn="b" latinLnBrk="0" hangingPunct="1"/>
                      <a:endParaRPr lang="en-US" sz="1200" u="none" strike="noStrike" kern="1200" dirty="0">
                        <a:solidFill>
                          <a:schemeClr val="dk1"/>
                        </a:solidFill>
                        <a:effectLst/>
                        <a:latin typeface="Arial" pitchFamily="34" charset="0"/>
                        <a:ea typeface="+mn-ea"/>
                        <a:cs typeface="Arial" pitchFamily="34" charset="0"/>
                      </a:endParaRPr>
                    </a:p>
                  </a:txBody>
                  <a:tcPr marL="10157" marR="10157"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Arial" panose="020B0604020202020204" pitchFamily="34" charset="0"/>
                          <a:ea typeface="+mn-ea"/>
                          <a:cs typeface="Arial" panose="020B0604020202020204" pitchFamily="34" charset="0"/>
                        </a:rPr>
                        <a:t>8,000</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18964429"/>
                  </a:ext>
                </a:extLst>
              </a:tr>
            </a:tbl>
          </a:graphicData>
        </a:graphic>
      </p:graphicFrame>
      <p:sp>
        <p:nvSpPr>
          <p:cNvPr id="6" name="TextBox 5">
            <a:extLst>
              <a:ext uri="{FF2B5EF4-FFF2-40B4-BE49-F238E27FC236}">
                <a16:creationId xmlns:a16="http://schemas.microsoft.com/office/drawing/2014/main" id="{DCE4EF4C-6323-4313-8068-CDC417083C63}"/>
              </a:ext>
            </a:extLst>
          </p:cNvPr>
          <p:cNvSpPr txBox="1"/>
          <p:nvPr/>
        </p:nvSpPr>
        <p:spPr>
          <a:xfrm>
            <a:off x="2205" y="6626012"/>
            <a:ext cx="7432828" cy="230749"/>
          </a:xfrm>
          <a:prstGeom prst="rect">
            <a:avLst/>
          </a:prstGeom>
          <a:noFill/>
        </p:spPr>
        <p:txBody>
          <a:bodyPr wrap="square" rtlCol="0">
            <a:spAutoFit/>
          </a:bodyPr>
          <a:lstStyle/>
          <a:p>
            <a:pPr defTabSz="914126">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2021 HIV Estimates</a:t>
            </a:r>
            <a:endParaRPr lang="en-GB" sz="900" dirty="0">
              <a:solidFill>
                <a:prstClr val="black"/>
              </a:solidFill>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0504D8C3-1924-4C53-972B-7ED3ABC9210E}"/>
              </a:ext>
            </a:extLst>
          </p:cNvPr>
          <p:cNvGraphicFramePr>
            <a:graphicFrameLocks/>
          </p:cNvGraphicFramePr>
          <p:nvPr>
            <p:extLst>
              <p:ext uri="{D42A27DB-BD31-4B8C-83A1-F6EECF244321}">
                <p14:modId xmlns:p14="http://schemas.microsoft.com/office/powerpoint/2010/main" val="1100369967"/>
              </p:ext>
            </p:extLst>
          </p:nvPr>
        </p:nvGraphicFramePr>
        <p:xfrm>
          <a:off x="5540429" y="2348880"/>
          <a:ext cx="4583004" cy="42771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098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1"/>
          <p:cNvSpPr txBox="1">
            <a:spLocks/>
          </p:cNvSpPr>
          <p:nvPr/>
        </p:nvSpPr>
        <p:spPr>
          <a:xfrm>
            <a:off x="0" y="1345754"/>
            <a:ext cx="12288688" cy="62267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charset="-128"/>
                <a:cs typeface="Arial" panose="020B0604020202020204" pitchFamily="34" charset="0"/>
              </a:rPr>
              <a:t>A significant variation in new HIV infections trends in Asia and the Pacific countries</a:t>
            </a:r>
            <a:br>
              <a:rPr kumimoji="0" lang="en-GB" sz="22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charset="-128"/>
                <a:cs typeface="Arial" panose="020B0604020202020204" pitchFamily="34" charset="0"/>
              </a:rPr>
            </a:br>
            <a:endParaRPr kumimoji="0" lang="en-GB" sz="2200" b="0" i="0" u="none" strike="noStrike" kern="1200" cap="none" spc="0" normalizeH="0" baseline="0" noProof="0" dirty="0">
              <a:ln>
                <a:noFill/>
              </a:ln>
              <a:solidFill>
                <a:srgbClr val="C00000"/>
              </a:solidFill>
              <a:effectLst/>
              <a:uLnTx/>
              <a:uFillTx/>
              <a:latin typeface="Calibri"/>
              <a:ea typeface="ＭＳ Ｐゴシック" charset="-128"/>
            </a:endParaRPr>
          </a:p>
        </p:txBody>
      </p:sp>
      <p:grpSp>
        <p:nvGrpSpPr>
          <p:cNvPr id="2" name="Group 1">
            <a:extLst>
              <a:ext uri="{FF2B5EF4-FFF2-40B4-BE49-F238E27FC236}">
                <a16:creationId xmlns:a16="http://schemas.microsoft.com/office/drawing/2014/main" id="{318F5D39-FAC2-4844-90CA-DA603082DE31}"/>
              </a:ext>
            </a:extLst>
          </p:cNvPr>
          <p:cNvGrpSpPr/>
          <p:nvPr/>
        </p:nvGrpSpPr>
        <p:grpSpPr>
          <a:xfrm>
            <a:off x="409143" y="1969676"/>
            <a:ext cx="11373714" cy="4915708"/>
            <a:chOff x="673678" y="1681644"/>
            <a:chExt cx="11373714" cy="4915708"/>
          </a:xfrm>
        </p:grpSpPr>
        <p:pic>
          <p:nvPicPr>
            <p:cNvPr id="6" name="Picture 5" descr="Chart, bubble chart&#10;&#10;Description automatically generated">
              <a:extLst>
                <a:ext uri="{FF2B5EF4-FFF2-40B4-BE49-F238E27FC236}">
                  <a16:creationId xmlns:a16="http://schemas.microsoft.com/office/drawing/2014/main" id="{EBC5C440-41C0-49EE-B1E2-39A5464878B5}"/>
                </a:ext>
              </a:extLst>
            </p:cNvPr>
            <p:cNvPicPr>
              <a:picLocks noChangeAspect="1"/>
            </p:cNvPicPr>
            <p:nvPr/>
          </p:nvPicPr>
          <p:blipFill rotWithShape="1">
            <a:blip r:embed="rId4"/>
            <a:srcRect b="2164"/>
            <a:stretch/>
          </p:blipFill>
          <p:spPr>
            <a:xfrm>
              <a:off x="7109632" y="2627007"/>
              <a:ext cx="4937760" cy="3755672"/>
            </a:xfrm>
            <a:prstGeom prst="rect">
              <a:avLst/>
            </a:prstGeom>
          </p:spPr>
        </p:pic>
        <p:grpSp>
          <p:nvGrpSpPr>
            <p:cNvPr id="20" name="Group 19"/>
            <p:cNvGrpSpPr/>
            <p:nvPr/>
          </p:nvGrpSpPr>
          <p:grpSpPr>
            <a:xfrm>
              <a:off x="673678" y="2332873"/>
              <a:ext cx="6268543" cy="3793809"/>
              <a:chOff x="619136" y="2317619"/>
              <a:chExt cx="4919531" cy="3793809"/>
            </a:xfrm>
          </p:grpSpPr>
          <p:grpSp>
            <p:nvGrpSpPr>
              <p:cNvPr id="12" name="Group 11"/>
              <p:cNvGrpSpPr/>
              <p:nvPr/>
            </p:nvGrpSpPr>
            <p:grpSpPr>
              <a:xfrm>
                <a:off x="1346267" y="2741815"/>
                <a:ext cx="4140003" cy="2276694"/>
                <a:chOff x="1355792" y="2741815"/>
                <a:chExt cx="4140003" cy="2276694"/>
              </a:xfrm>
            </p:grpSpPr>
            <p:sp>
              <p:nvSpPr>
                <p:cNvPr id="11" name="TextBox 10"/>
                <p:cNvSpPr txBox="1"/>
                <p:nvPr/>
              </p:nvSpPr>
              <p:spPr>
                <a:xfrm>
                  <a:off x="1355792" y="2741815"/>
                  <a:ext cx="4140003" cy="1134000"/>
                </a:xfrm>
                <a:prstGeom prst="rect">
                  <a:avLst/>
                </a:prstGeom>
                <a:solidFill>
                  <a:srgbClr val="FCE4E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p:cNvSpPr txBox="1"/>
                <p:nvPr/>
              </p:nvSpPr>
              <p:spPr>
                <a:xfrm>
                  <a:off x="1355792" y="3884509"/>
                  <a:ext cx="4140003" cy="1134000"/>
                </a:xfrm>
                <a:prstGeom prst="rect">
                  <a:avLst/>
                </a:prstGeom>
                <a:solidFill>
                  <a:srgbClr val="D7F5F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aphicFrame>
            <p:nvGraphicFramePr>
              <p:cNvPr id="16" name="Chart 15"/>
              <p:cNvGraphicFramePr>
                <a:graphicFrameLocks/>
              </p:cNvGraphicFramePr>
              <p:nvPr/>
            </p:nvGraphicFramePr>
            <p:xfrm>
              <a:off x="619136" y="2317619"/>
              <a:ext cx="4919531" cy="3793809"/>
            </p:xfrm>
            <a:graphic>
              <a:graphicData uri="http://schemas.openxmlformats.org/drawingml/2006/chart">
                <c:chart xmlns:c="http://schemas.openxmlformats.org/drawingml/2006/chart" xmlns:r="http://schemas.openxmlformats.org/officeDocument/2006/relationships" r:id="rId5"/>
              </a:graphicData>
            </a:graphic>
          </p:graphicFrame>
        </p:grpSp>
        <p:sp>
          <p:nvSpPr>
            <p:cNvPr id="13" name="Left Brace 12"/>
            <p:cNvSpPr/>
            <p:nvPr/>
          </p:nvSpPr>
          <p:spPr>
            <a:xfrm rot="5400000">
              <a:off x="9117233" y="1034896"/>
              <a:ext cx="216000" cy="3132000"/>
            </a:xfrm>
            <a:prstGeom prst="leftBrace">
              <a:avLst>
                <a:gd name="adj1" fmla="val 0"/>
                <a:gd name="adj2" fmla="val 50000"/>
              </a:avLst>
            </a:prstGeom>
            <a:ln>
              <a:solidFill>
                <a:srgbClr val="E31837"/>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p:cNvSpPr txBox="1"/>
            <p:nvPr/>
          </p:nvSpPr>
          <p:spPr>
            <a:xfrm>
              <a:off x="7572241" y="2041684"/>
              <a:ext cx="32992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240 000</a:t>
              </a:r>
              <a:r>
                <a:rPr kumimoji="0" lang="en-GB" sz="14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 new HIV infections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7C80"/>
                  </a:solidFill>
                  <a:effectLst/>
                  <a:uLnTx/>
                  <a:uFillTx/>
                  <a:latin typeface="Arial" pitchFamily="34" charset="0"/>
                  <a:ea typeface="+mn-ea"/>
                  <a:cs typeface="Arial" pitchFamily="34" charset="0"/>
                </a:rPr>
                <a:t>Asia and the Pacific in 2020</a:t>
              </a:r>
              <a:endParaRPr kumimoji="0" lang="en-US" sz="1400" b="1" i="0" u="none" strike="noStrike" kern="1200" cap="none" spc="0" normalizeH="0" baseline="0" noProof="0" dirty="0">
                <a:ln>
                  <a:noFill/>
                </a:ln>
                <a:solidFill>
                  <a:srgbClr val="FF7C80"/>
                </a:solidFill>
                <a:effectLst/>
                <a:uLnTx/>
                <a:uFillTx/>
                <a:latin typeface="Arial" pitchFamily="34" charset="0"/>
                <a:ea typeface="+mn-ea"/>
                <a:cs typeface="Arial" pitchFamily="34" charset="0"/>
              </a:endParaRPr>
            </a:p>
          </p:txBody>
        </p:sp>
        <p:sp>
          <p:nvSpPr>
            <p:cNvPr id="17" name="TextBox 16"/>
            <p:cNvSpPr txBox="1"/>
            <p:nvPr/>
          </p:nvSpPr>
          <p:spPr>
            <a:xfrm>
              <a:off x="715658" y="1731514"/>
              <a:ext cx="58326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Percent change in new HIV infections between 2010 and 2020</a:t>
              </a:r>
            </a:p>
          </p:txBody>
        </p:sp>
        <p:sp>
          <p:nvSpPr>
            <p:cNvPr id="22" name="TextBox 21"/>
            <p:cNvSpPr txBox="1"/>
            <p:nvPr/>
          </p:nvSpPr>
          <p:spPr>
            <a:xfrm>
              <a:off x="7508035" y="1681644"/>
              <a:ext cx="34272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Distribution of new HIV infections by country, 2020</a:t>
              </a:r>
            </a:p>
          </p:txBody>
        </p:sp>
        <p:sp>
          <p:nvSpPr>
            <p:cNvPr id="59" name="TextBox 58">
              <a:extLst>
                <a:ext uri="{FF2B5EF4-FFF2-40B4-BE49-F238E27FC236}">
                  <a16:creationId xmlns:a16="http://schemas.microsoft.com/office/drawing/2014/main" id="{B14F8AB9-0426-4B1F-B008-4649D4D26E60}"/>
                </a:ext>
              </a:extLst>
            </p:cNvPr>
            <p:cNvSpPr txBox="1"/>
            <p:nvPr/>
          </p:nvSpPr>
          <p:spPr>
            <a:xfrm>
              <a:off x="1227220" y="6135687"/>
              <a:ext cx="5204655" cy="461665"/>
            </a:xfrm>
            <a:prstGeom prst="rect">
              <a:avLst/>
            </a:prstGeom>
            <a:noFill/>
          </p:spPr>
          <p:txBody>
            <a:bodyPr wrap="square" rtlCol="0">
              <a:spAutoFit/>
            </a:bodyPr>
            <a:lstStyle>
              <a:defPPr>
                <a:defRPr lang="en-US"/>
              </a:defPPr>
              <a:lvl1pPr>
                <a:defRPr sz="1200">
                  <a:solidFill>
                    <a:srgbClr val="FF0000"/>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Note: </a:t>
              </a: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Afghanistan, Fiji, PNG and Timor-Leste </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are also seeing increasing new HIV infection trends between 2010 and 2020</a:t>
              </a:r>
            </a:p>
          </p:txBody>
        </p:sp>
      </p:grpSp>
      <p:sp>
        <p:nvSpPr>
          <p:cNvPr id="30" name="TextBox 29">
            <a:extLst>
              <a:ext uri="{FF2B5EF4-FFF2-40B4-BE49-F238E27FC236}">
                <a16:creationId xmlns:a16="http://schemas.microsoft.com/office/drawing/2014/main" id="{CCB304B9-BBC3-41A3-86DD-6748ACB17C39}"/>
              </a:ext>
            </a:extLst>
          </p:cNvPr>
          <p:cNvSpPr txBox="1"/>
          <p:nvPr/>
        </p:nvSpPr>
        <p:spPr>
          <a:xfrm>
            <a:off x="6770525" y="6627051"/>
            <a:ext cx="5421475" cy="230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6"/>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3" name="Group 2">
            <a:extLst>
              <a:ext uri="{FF2B5EF4-FFF2-40B4-BE49-F238E27FC236}">
                <a16:creationId xmlns:a16="http://schemas.microsoft.com/office/drawing/2014/main" id="{C0296020-7F44-41B3-B435-5600BA3583D0}"/>
              </a:ext>
            </a:extLst>
          </p:cNvPr>
          <p:cNvGrpSpPr/>
          <p:nvPr/>
        </p:nvGrpSpPr>
        <p:grpSpPr>
          <a:xfrm>
            <a:off x="1186750" y="4824907"/>
            <a:ext cx="5658347" cy="505582"/>
            <a:chOff x="1387140" y="4832841"/>
            <a:chExt cx="5658347" cy="505582"/>
          </a:xfrm>
        </p:grpSpPr>
        <p:grpSp>
          <p:nvGrpSpPr>
            <p:cNvPr id="5" name="Group 4">
              <a:extLst>
                <a:ext uri="{FF2B5EF4-FFF2-40B4-BE49-F238E27FC236}">
                  <a16:creationId xmlns:a16="http://schemas.microsoft.com/office/drawing/2014/main" id="{AC775C3C-1568-4D20-A7DB-265044F0CB97}"/>
                </a:ext>
              </a:extLst>
            </p:cNvPr>
            <p:cNvGrpSpPr/>
            <p:nvPr/>
          </p:nvGrpSpPr>
          <p:grpSpPr>
            <a:xfrm>
              <a:off x="2123801" y="4832841"/>
              <a:ext cx="4921686" cy="505582"/>
              <a:chOff x="804104" y="4844873"/>
              <a:chExt cx="4921686" cy="505582"/>
            </a:xfrm>
          </p:grpSpPr>
          <p:grpSp>
            <p:nvGrpSpPr>
              <p:cNvPr id="31" name="Group 30"/>
              <p:cNvGrpSpPr/>
              <p:nvPr/>
            </p:nvGrpSpPr>
            <p:grpSpPr>
              <a:xfrm>
                <a:off x="804104" y="4844873"/>
                <a:ext cx="4921686" cy="505582"/>
                <a:chOff x="1199769" y="5078963"/>
                <a:chExt cx="4921686" cy="505582"/>
              </a:xfrm>
            </p:grpSpPr>
            <p:sp>
              <p:nvSpPr>
                <p:cNvPr id="21" name="TextBox 20"/>
                <p:cNvSpPr txBox="1"/>
                <p:nvPr/>
              </p:nvSpPr>
              <p:spPr>
                <a:xfrm>
                  <a:off x="1199769" y="5078963"/>
                  <a:ext cx="5838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rPr>
                    <a:t>China</a:t>
                  </a:r>
                  <a:endParaRPr kumimoji="0" lang="en-GB" sz="12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endParaRPr>
                </a:p>
              </p:txBody>
            </p:sp>
            <p:sp>
              <p:nvSpPr>
                <p:cNvPr id="23" name="TextBox 22"/>
                <p:cNvSpPr txBox="1"/>
                <p:nvPr/>
              </p:nvSpPr>
              <p:spPr>
                <a:xfrm>
                  <a:off x="1689863" y="5307546"/>
                  <a:ext cx="51648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99A"/>
                      </a:solidFill>
                      <a:effectLst/>
                      <a:uLnTx/>
                      <a:uFillTx/>
                      <a:latin typeface="Arial" pitchFamily="34" charset="0"/>
                      <a:ea typeface="+mn-ea"/>
                      <a:cs typeface="Arial" pitchFamily="34" charset="0"/>
                    </a:rPr>
                    <a:t>India</a:t>
                  </a:r>
                  <a:endParaRPr kumimoji="0" lang="en-GB" sz="1200" b="0"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sp>
              <p:nvSpPr>
                <p:cNvPr id="24" name="TextBox 23"/>
                <p:cNvSpPr txBox="1"/>
                <p:nvPr/>
              </p:nvSpPr>
              <p:spPr>
                <a:xfrm>
                  <a:off x="2185808" y="5103217"/>
                  <a:ext cx="8483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99A"/>
                      </a:solidFill>
                      <a:effectLst/>
                      <a:uLnTx/>
                      <a:uFillTx/>
                      <a:latin typeface="Arial" pitchFamily="34" charset="0"/>
                      <a:ea typeface="+mn-ea"/>
                      <a:cs typeface="Arial" pitchFamily="34" charset="0"/>
                    </a:rPr>
                    <a:t>Indonesia</a:t>
                  </a:r>
                  <a:endParaRPr kumimoji="0" lang="en-GB" sz="1200" b="0"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sp>
              <p:nvSpPr>
                <p:cNvPr id="25" name="TextBox 24"/>
                <p:cNvSpPr txBox="1"/>
                <p:nvPr/>
              </p:nvSpPr>
              <p:spPr>
                <a:xfrm>
                  <a:off x="2699348" y="5305240"/>
                  <a:ext cx="82426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99A"/>
                      </a:solidFill>
                      <a:effectLst/>
                      <a:uLnTx/>
                      <a:uFillTx/>
                      <a:latin typeface="Arial" pitchFamily="34" charset="0"/>
                      <a:ea typeface="+mn-ea"/>
                      <a:cs typeface="Arial" pitchFamily="34" charset="0"/>
                    </a:rPr>
                    <a:t>Myanmar</a:t>
                  </a:r>
                  <a:endParaRPr kumimoji="0" lang="en-GB" sz="1200" b="0"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sp>
              <p:nvSpPr>
                <p:cNvPr id="26" name="TextBox 25"/>
                <p:cNvSpPr txBox="1"/>
                <p:nvPr/>
              </p:nvSpPr>
              <p:spPr>
                <a:xfrm>
                  <a:off x="3802371" y="5305240"/>
                  <a:ext cx="77296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Pakistan</a:t>
                  </a:r>
                  <a:endParaRPr kumimoji="0" lang="en-GB"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27" name="TextBox 26"/>
                <p:cNvSpPr txBox="1"/>
                <p:nvPr/>
              </p:nvSpPr>
              <p:spPr>
                <a:xfrm>
                  <a:off x="4204918" y="5103217"/>
                  <a:ext cx="9236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Philippines</a:t>
                  </a:r>
                  <a:endParaRPr kumimoji="0" lang="en-GB"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28" name="TextBox 27"/>
                <p:cNvSpPr txBox="1"/>
                <p:nvPr/>
              </p:nvSpPr>
              <p:spPr>
                <a:xfrm>
                  <a:off x="4788763" y="5305240"/>
                  <a:ext cx="77136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99A"/>
                      </a:solidFill>
                      <a:effectLst/>
                      <a:uLnTx/>
                      <a:uFillTx/>
                      <a:latin typeface="Arial" pitchFamily="34" charset="0"/>
                      <a:ea typeface="+mn-ea"/>
                      <a:cs typeface="Arial" pitchFamily="34" charset="0"/>
                    </a:rPr>
                    <a:t>Thailand</a:t>
                  </a:r>
                  <a:endParaRPr kumimoji="0" lang="en-GB" sz="1200" b="0"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sp>
              <p:nvSpPr>
                <p:cNvPr id="29" name="TextBox 28"/>
                <p:cNvSpPr txBox="1"/>
                <p:nvPr/>
              </p:nvSpPr>
              <p:spPr>
                <a:xfrm>
                  <a:off x="5282315" y="5103217"/>
                  <a:ext cx="8391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99A"/>
                      </a:solidFill>
                      <a:effectLst/>
                      <a:uLnTx/>
                      <a:uFillTx/>
                      <a:latin typeface="Arial" pitchFamily="34" charset="0"/>
                      <a:ea typeface="+mn-ea"/>
                      <a:cs typeface="Arial" pitchFamily="34" charset="0"/>
                    </a:rPr>
                    <a:t>Viet Nam</a:t>
                  </a:r>
                  <a:endParaRPr kumimoji="0" lang="en-GB" sz="1200" b="0" i="0" u="none" strike="noStrike" kern="1200" cap="none" spc="0" normalizeH="0" baseline="0" noProof="0" dirty="0">
                    <a:ln>
                      <a:noFill/>
                    </a:ln>
                    <a:solidFill>
                      <a:srgbClr val="00A99A"/>
                    </a:solidFill>
                    <a:effectLst/>
                    <a:uLnTx/>
                    <a:uFillTx/>
                    <a:latin typeface="Arial" pitchFamily="34" charset="0"/>
                    <a:ea typeface="+mn-ea"/>
                    <a:cs typeface="Arial" pitchFamily="34" charset="0"/>
                  </a:endParaRPr>
                </a:p>
              </p:txBody>
            </p:sp>
          </p:grpSp>
          <p:sp>
            <p:nvSpPr>
              <p:cNvPr id="61" name="TextBox 60">
                <a:extLst>
                  <a:ext uri="{FF2B5EF4-FFF2-40B4-BE49-F238E27FC236}">
                    <a16:creationId xmlns:a16="http://schemas.microsoft.com/office/drawing/2014/main" id="{0F943301-D4B3-4FB2-9A04-FC43AAB40ECC}"/>
                  </a:ext>
                </a:extLst>
              </p:cNvPr>
              <p:cNvSpPr txBox="1"/>
              <p:nvPr/>
            </p:nvSpPr>
            <p:spPr>
              <a:xfrm>
                <a:off x="2889247" y="4869127"/>
                <a:ext cx="78899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Malaysia</a:t>
                </a:r>
                <a:endParaRPr kumimoji="0" lang="en-GB"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grpSp>
        <p:sp>
          <p:nvSpPr>
            <p:cNvPr id="32" name="TextBox 31">
              <a:extLst>
                <a:ext uri="{FF2B5EF4-FFF2-40B4-BE49-F238E27FC236}">
                  <a16:creationId xmlns:a16="http://schemas.microsoft.com/office/drawing/2014/main" id="{287AF2AF-A00B-4634-B149-D48EF9C0E3AC}"/>
                </a:ext>
              </a:extLst>
            </p:cNvPr>
            <p:cNvSpPr txBox="1"/>
            <p:nvPr/>
          </p:nvSpPr>
          <p:spPr>
            <a:xfrm>
              <a:off x="1387140" y="5054094"/>
              <a:ext cx="99257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rPr>
                <a:t>Bangladesh</a:t>
              </a:r>
              <a:endParaRPr kumimoji="0" lang="en-GB" sz="12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endParaRPr>
            </a:p>
          </p:txBody>
        </p:sp>
      </p:grpSp>
    </p:spTree>
    <p:extLst>
      <p:ext uri="{BB962C8B-B14F-4D97-AF65-F5344CB8AC3E}">
        <p14:creationId xmlns:p14="http://schemas.microsoft.com/office/powerpoint/2010/main" val="53788668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5400" dirty="0"/>
              <a:t>Treatment</a:t>
            </a:r>
          </a:p>
        </p:txBody>
      </p:sp>
    </p:spTree>
    <p:extLst>
      <p:ext uri="{BB962C8B-B14F-4D97-AF65-F5344CB8AC3E}">
        <p14:creationId xmlns:p14="http://schemas.microsoft.com/office/powerpoint/2010/main" val="2152070661"/>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7771</TotalTime>
  <Words>2795</Words>
  <Application>Microsoft Office PowerPoint</Application>
  <PresentationFormat>Widescreen</PresentationFormat>
  <Paragraphs>578</Paragraphs>
  <Slides>44</Slides>
  <Notes>32</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44</vt:i4>
      </vt:variant>
    </vt:vector>
  </HeadingPairs>
  <TitlesOfParts>
    <vt:vector size="63" baseType="lpstr">
      <vt:lpstr>Arial</vt:lpstr>
      <vt:lpstr>Arial Nova</vt:lpstr>
      <vt:lpstr>Calibri</vt:lpstr>
      <vt:lpstr>3_Office Theme</vt:lpstr>
      <vt:lpstr>1_Cover Design</vt:lpstr>
      <vt:lpstr>Layout</vt:lpstr>
      <vt:lpstr>Layout with Latest!</vt:lpstr>
      <vt:lpstr>1_Layout with Latest!</vt:lpstr>
      <vt:lpstr>28_Layout with Latest!</vt:lpstr>
      <vt:lpstr>5_Layout</vt:lpstr>
      <vt:lpstr>1_Layout</vt:lpstr>
      <vt:lpstr>7_Layout</vt:lpstr>
      <vt:lpstr>4_Cover Design</vt:lpstr>
      <vt:lpstr>28_Layout</vt:lpstr>
      <vt:lpstr>2_Layout</vt:lpstr>
      <vt:lpstr>25_Layout</vt:lpstr>
      <vt:lpstr>3_Layout</vt:lpstr>
      <vt:lpstr>4_Layout</vt:lpstr>
      <vt:lpstr>65_Layout</vt:lpstr>
      <vt:lpstr>People living with HIV (PLHIV)</vt:lpstr>
      <vt:lpstr>CONTENT</vt:lpstr>
      <vt:lpstr>Overview</vt:lpstr>
      <vt:lpstr>Global and regional summary of the AIDS epidemic, 2020</vt:lpstr>
      <vt:lpstr>Regional snapshot of HIV infections and AIDS-related deaths </vt:lpstr>
      <vt:lpstr>PowerPoint Presentation</vt:lpstr>
      <vt:lpstr>Number of PLHIV, new HIV infections, and trends for new HIV infections since 2010 in Asia and the Pacific </vt:lpstr>
      <vt:lpstr>PowerPoint Presentation</vt:lpstr>
      <vt:lpstr>Treatment</vt:lpstr>
      <vt:lpstr>Treatment: Antiretroviral therapy</vt:lpstr>
      <vt:lpstr>People living with HIV, people on ART and treatment gap, 2000-2020</vt:lpstr>
      <vt:lpstr>PowerPoint Presentation</vt:lpstr>
      <vt:lpstr>PROGRESS TOWARDS THE 90–90–90 TARGETS Global versus Asia and the Pacific region, 2020 </vt:lpstr>
      <vt:lpstr>Regional overview: Treatment target and gaps</vt:lpstr>
      <vt:lpstr>Current treatment scale-up has made significant achievements, but Asia and the Pacific region is lagging behind the global trend</vt:lpstr>
      <vt:lpstr>In Asia and the Pacific, 4 in 5 children living with HIV are receiving life-saving ART</vt:lpstr>
      <vt:lpstr>Low level of access to treatment among key populations</vt:lpstr>
      <vt:lpstr>Low level of access to treatment among key populations</vt:lpstr>
      <vt:lpstr>PowerPoint Presentation</vt:lpstr>
      <vt:lpstr>Generic competition lowers live-saving ART prices</vt:lpstr>
      <vt:lpstr>Generic ARVs and impact on government budget: Thailand example </vt:lpstr>
      <vt:lpstr>Newer, more effective, less toxic medicines often unaffordable for the poor and developing countries</vt:lpstr>
      <vt:lpstr>High out of pocket health payment in countries with highest HIV burden</vt:lpstr>
      <vt:lpstr>Treatment: PMTCT</vt:lpstr>
      <vt:lpstr>PowerPoint Presentation</vt:lpstr>
      <vt:lpstr>Efforts are needed to eliminate new HIV infections among children (0-14 years) in Asia and the Pacific </vt:lpstr>
      <vt:lpstr>Towards ending AIDS in children starts with mothers: time to improve linkages and prevent leakages </vt:lpstr>
      <vt:lpstr>Regional overview: Prevention of mother-to-child transmission </vt:lpstr>
      <vt:lpstr>PowerPoint Presentation</vt:lpstr>
      <vt:lpstr>Treatment:  TB-HIV Co-treatment</vt:lpstr>
      <vt:lpstr>PowerPoint Presentation</vt:lpstr>
      <vt:lpstr>PowerPoint Presentation</vt:lpstr>
      <vt:lpstr>Women living with HIV and reproductive health rights</vt:lpstr>
      <vt:lpstr>Proportion of PLHIV who experienced HIV-related stigma and discrimination in health-care settings during the past 12 months</vt:lpstr>
      <vt:lpstr>Proportion of PLHIV who reported that they were denied health services and employment opportunities because of their HIV status, 2014-2018</vt:lpstr>
      <vt:lpstr>Proportion of PLHIV who reported that they avoided seeking health services for fear of stigma due of their HIV status, 2014-2018</vt:lpstr>
      <vt:lpstr>Proportion of PLHIV reporting different forms of internalized stigma, 2014-2019</vt:lpstr>
      <vt:lpstr>Proportion of women living with HIV who had a desire to have children reported being coerced to undergo sterilization, 2012-2013</vt:lpstr>
      <vt:lpstr>Proportion of surveyed HIV-positive pregnant women who were asked to undergo sterilization, 2011</vt:lpstr>
      <vt:lpstr>Number of HIV-positive pregnant women who were asked to undergo sterilization and had the option to decline, 2011 </vt:lpstr>
      <vt:lpstr>Punitive laws hindering the HIV response among PLHIV  </vt:lpstr>
      <vt:lpstr>PowerPoint Presentation</vt:lpstr>
      <vt:lpstr>Availability of laws or policies restricting the entry, stay and residence of people living with HIV by sub-region,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PLHIV</dc:title>
  <dc:creator>Data Hub</dc:creator>
  <cp:lastModifiedBy>BOONYATHAROKUL, Earn</cp:lastModifiedBy>
  <cp:revision>531</cp:revision>
  <dcterms:created xsi:type="dcterms:W3CDTF">2013-08-13T12:30:00Z</dcterms:created>
  <dcterms:modified xsi:type="dcterms:W3CDTF">2022-03-22T05:14:05Z</dcterms:modified>
</cp:coreProperties>
</file>