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drawings/drawing1.xml" ContentType="application/vnd.openxmlformats-officedocument.drawingml.chartshapes+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notesSlides/notesSlide5.xml" ContentType="application/vnd.openxmlformats-officedocument.presentationml.notesSlide+xml"/>
  <Override PartName="/ppt/charts/chart4.xml" ContentType="application/vnd.openxmlformats-officedocument.drawingml.chart+xml"/>
  <Override PartName="/ppt/theme/themeOverride4.xml" ContentType="application/vnd.openxmlformats-officedocument.themeOverride+xml"/>
  <Override PartName="/ppt/notesSlides/notesSlide6.xml" ContentType="application/vnd.openxmlformats-officedocument.presentationml.notesSlide+xml"/>
  <Override PartName="/ppt/charts/chart5.xml" ContentType="application/vnd.openxmlformats-officedocument.drawingml.chart+xml"/>
  <Override PartName="/ppt/theme/themeOverride5.xml" ContentType="application/vnd.openxmlformats-officedocument.themeOverride+xml"/>
  <Override PartName="/ppt/charts/chart6.xml" ContentType="application/vnd.openxmlformats-officedocument.drawingml.chart+xml"/>
  <Override PartName="/ppt/theme/themeOverride6.xml" ContentType="application/vnd.openxmlformats-officedocument.themeOverride+xml"/>
  <Override PartName="/ppt/charts/chart7.xml" ContentType="application/vnd.openxmlformats-officedocument.drawingml.chart+xml"/>
  <Override PartName="/ppt/theme/themeOverride7.xml" ContentType="application/vnd.openxmlformats-officedocument.themeOverride+xml"/>
  <Override PartName="/ppt/notesSlides/notesSlide7.xml" ContentType="application/vnd.openxmlformats-officedocument.presentationml.notesSlide+xml"/>
  <Override PartName="/ppt/charts/chart8.xml" ContentType="application/vnd.openxmlformats-officedocument.drawingml.chart+xml"/>
  <Override PartName="/ppt/theme/themeOverride8.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3" r:id="rId2"/>
    <p:sldMasterId id="2147483672" r:id="rId3"/>
    <p:sldMasterId id="2147483681" r:id="rId4"/>
  </p:sldMasterIdLst>
  <p:notesMasterIdLst>
    <p:notesMasterId r:id="rId24"/>
  </p:notesMasterIdLst>
  <p:sldIdLst>
    <p:sldId id="266" r:id="rId5"/>
    <p:sldId id="268" r:id="rId6"/>
    <p:sldId id="271" r:id="rId7"/>
    <p:sldId id="352" r:id="rId8"/>
    <p:sldId id="377" r:id="rId9"/>
    <p:sldId id="376" r:id="rId10"/>
    <p:sldId id="356" r:id="rId11"/>
    <p:sldId id="292" r:id="rId12"/>
    <p:sldId id="371" r:id="rId13"/>
    <p:sldId id="374" r:id="rId14"/>
    <p:sldId id="296" r:id="rId15"/>
    <p:sldId id="372" r:id="rId16"/>
    <p:sldId id="308" r:id="rId17"/>
    <p:sldId id="373" r:id="rId18"/>
    <p:sldId id="1000" r:id="rId19"/>
    <p:sldId id="1001" r:id="rId20"/>
    <p:sldId id="1002" r:id="rId21"/>
    <p:sldId id="1003" r:id="rId22"/>
    <p:sldId id="311"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WODZI, Desire Tarwireyi" userId="f2e414da-657a-4eae-9cb2-9d4947cf517c" providerId="ADAL" clId="{417D7000-E19D-4A25-A9CF-15396022B863}"/>
    <pc:docChg chg="modSld">
      <pc:chgData name="RWODZI, Desire Tarwireyi" userId="f2e414da-657a-4eae-9cb2-9d4947cf517c" providerId="ADAL" clId="{417D7000-E19D-4A25-A9CF-15396022B863}" dt="2021-06-08T03:32:11.766" v="6" actId="20577"/>
      <pc:docMkLst>
        <pc:docMk/>
      </pc:docMkLst>
      <pc:sldChg chg="modSp mod modShow">
        <pc:chgData name="RWODZI, Desire Tarwireyi" userId="f2e414da-657a-4eae-9cb2-9d4947cf517c" providerId="ADAL" clId="{417D7000-E19D-4A25-A9CF-15396022B863}" dt="2021-06-08T03:32:11.766" v="6" actId="20577"/>
        <pc:sldMkLst>
          <pc:docMk/>
          <pc:sldMk cId="0" sldId="266"/>
        </pc:sldMkLst>
        <pc:spChg chg="mod">
          <ac:chgData name="RWODZI, Desire Tarwireyi" userId="f2e414da-657a-4eae-9cb2-9d4947cf517c" providerId="ADAL" clId="{417D7000-E19D-4A25-A9CF-15396022B863}" dt="2021-06-08T03:32:11.766" v="6" actId="20577"/>
          <ac:spMkLst>
            <pc:docMk/>
            <pc:sldMk cId="0" sldId="266"/>
            <ac:spMk id="4" creationId="{00000000-0000-0000-0000-000000000000}"/>
          </ac:spMkLst>
        </pc:spChg>
      </pc:sldChg>
      <pc:sldChg chg="mod modShow">
        <pc:chgData name="RWODZI, Desire Tarwireyi" userId="f2e414da-657a-4eae-9cb2-9d4947cf517c" providerId="ADAL" clId="{417D7000-E19D-4A25-A9CF-15396022B863}" dt="2021-06-08T03:29:43.562" v="2" actId="729"/>
        <pc:sldMkLst>
          <pc:docMk/>
          <pc:sldMk cId="0" sldId="268"/>
        </pc:sldMkLst>
      </pc:sldChg>
      <pc:sldChg chg="mod modShow">
        <pc:chgData name="RWODZI, Desire Tarwireyi" userId="f2e414da-657a-4eae-9cb2-9d4947cf517c" providerId="ADAL" clId="{417D7000-E19D-4A25-A9CF-15396022B863}" dt="2021-06-08T03:29:43.562" v="2" actId="729"/>
        <pc:sldMkLst>
          <pc:docMk/>
          <pc:sldMk cId="0" sldId="271"/>
        </pc:sldMkLst>
      </pc:sldChg>
      <pc:sldChg chg="mod modShow">
        <pc:chgData name="RWODZI, Desire Tarwireyi" userId="f2e414da-657a-4eae-9cb2-9d4947cf517c" providerId="ADAL" clId="{417D7000-E19D-4A25-A9CF-15396022B863}" dt="2021-06-08T03:29:43.562" v="2" actId="729"/>
        <pc:sldMkLst>
          <pc:docMk/>
          <pc:sldMk cId="0" sldId="292"/>
        </pc:sldMkLst>
      </pc:sldChg>
      <pc:sldChg chg="mod modShow">
        <pc:chgData name="RWODZI, Desire Tarwireyi" userId="f2e414da-657a-4eae-9cb2-9d4947cf517c" providerId="ADAL" clId="{417D7000-E19D-4A25-A9CF-15396022B863}" dt="2021-06-08T03:29:43.562" v="2" actId="729"/>
        <pc:sldMkLst>
          <pc:docMk/>
          <pc:sldMk cId="0" sldId="296"/>
        </pc:sldMkLst>
      </pc:sldChg>
      <pc:sldChg chg="mod modShow">
        <pc:chgData name="RWODZI, Desire Tarwireyi" userId="f2e414da-657a-4eae-9cb2-9d4947cf517c" providerId="ADAL" clId="{417D7000-E19D-4A25-A9CF-15396022B863}" dt="2021-06-08T03:29:43.562" v="2" actId="729"/>
        <pc:sldMkLst>
          <pc:docMk/>
          <pc:sldMk cId="0" sldId="308"/>
        </pc:sldMkLst>
      </pc:sldChg>
      <pc:sldChg chg="mod modShow">
        <pc:chgData name="RWODZI, Desire Tarwireyi" userId="f2e414da-657a-4eae-9cb2-9d4947cf517c" providerId="ADAL" clId="{417D7000-E19D-4A25-A9CF-15396022B863}" dt="2021-06-08T03:29:43.562" v="2" actId="729"/>
        <pc:sldMkLst>
          <pc:docMk/>
          <pc:sldMk cId="0" sldId="311"/>
        </pc:sldMkLst>
      </pc:sldChg>
      <pc:sldChg chg="mod modShow">
        <pc:chgData name="RWODZI, Desire Tarwireyi" userId="f2e414da-657a-4eae-9cb2-9d4947cf517c" providerId="ADAL" clId="{417D7000-E19D-4A25-A9CF-15396022B863}" dt="2021-06-08T03:29:43.562" v="2" actId="729"/>
        <pc:sldMkLst>
          <pc:docMk/>
          <pc:sldMk cId="245574096" sldId="352"/>
        </pc:sldMkLst>
      </pc:sldChg>
      <pc:sldChg chg="mod modShow">
        <pc:chgData name="RWODZI, Desire Tarwireyi" userId="f2e414da-657a-4eae-9cb2-9d4947cf517c" providerId="ADAL" clId="{417D7000-E19D-4A25-A9CF-15396022B863}" dt="2021-06-08T03:29:43.562" v="2" actId="729"/>
        <pc:sldMkLst>
          <pc:docMk/>
          <pc:sldMk cId="2585907965" sldId="356"/>
        </pc:sldMkLst>
      </pc:sldChg>
      <pc:sldChg chg="mod modShow">
        <pc:chgData name="RWODZI, Desire Tarwireyi" userId="f2e414da-657a-4eae-9cb2-9d4947cf517c" providerId="ADAL" clId="{417D7000-E19D-4A25-A9CF-15396022B863}" dt="2021-06-08T03:29:43.562" v="2" actId="729"/>
        <pc:sldMkLst>
          <pc:docMk/>
          <pc:sldMk cId="4107773412" sldId="371"/>
        </pc:sldMkLst>
      </pc:sldChg>
      <pc:sldChg chg="mod modShow">
        <pc:chgData name="RWODZI, Desire Tarwireyi" userId="f2e414da-657a-4eae-9cb2-9d4947cf517c" providerId="ADAL" clId="{417D7000-E19D-4A25-A9CF-15396022B863}" dt="2021-06-08T03:29:43.562" v="2" actId="729"/>
        <pc:sldMkLst>
          <pc:docMk/>
          <pc:sldMk cId="776704825" sldId="372"/>
        </pc:sldMkLst>
      </pc:sldChg>
      <pc:sldChg chg="mod modShow">
        <pc:chgData name="RWODZI, Desire Tarwireyi" userId="f2e414da-657a-4eae-9cb2-9d4947cf517c" providerId="ADAL" clId="{417D7000-E19D-4A25-A9CF-15396022B863}" dt="2021-06-08T03:29:43.562" v="2" actId="729"/>
        <pc:sldMkLst>
          <pc:docMk/>
          <pc:sldMk cId="726227588" sldId="373"/>
        </pc:sldMkLst>
      </pc:sldChg>
      <pc:sldChg chg="mod modShow">
        <pc:chgData name="RWODZI, Desire Tarwireyi" userId="f2e414da-657a-4eae-9cb2-9d4947cf517c" providerId="ADAL" clId="{417D7000-E19D-4A25-A9CF-15396022B863}" dt="2021-06-08T03:29:43.562" v="2" actId="729"/>
        <pc:sldMkLst>
          <pc:docMk/>
          <pc:sldMk cId="1339552423" sldId="374"/>
        </pc:sldMkLst>
      </pc:sldChg>
      <pc:sldChg chg="mod modShow">
        <pc:chgData name="RWODZI, Desire Tarwireyi" userId="f2e414da-657a-4eae-9cb2-9d4947cf517c" providerId="ADAL" clId="{417D7000-E19D-4A25-A9CF-15396022B863}" dt="2021-06-08T03:29:43.562" v="2" actId="729"/>
        <pc:sldMkLst>
          <pc:docMk/>
          <pc:sldMk cId="2010743678" sldId="376"/>
        </pc:sldMkLst>
      </pc:sldChg>
      <pc:sldChg chg="mod modShow">
        <pc:chgData name="RWODZI, Desire Tarwireyi" userId="f2e414da-657a-4eae-9cb2-9d4947cf517c" providerId="ADAL" clId="{417D7000-E19D-4A25-A9CF-15396022B863}" dt="2021-06-08T03:29:43.562" v="2" actId="729"/>
        <pc:sldMkLst>
          <pc:docMk/>
          <pc:sldMk cId="596546044" sldId="377"/>
        </pc:sldMkLst>
      </pc:sldChg>
      <pc:sldChg chg="mod modShow">
        <pc:chgData name="RWODZI, Desire Tarwireyi" userId="f2e414da-657a-4eae-9cb2-9d4947cf517c" providerId="ADAL" clId="{417D7000-E19D-4A25-A9CF-15396022B863}" dt="2021-06-08T03:29:43.562" v="2" actId="729"/>
        <pc:sldMkLst>
          <pc:docMk/>
          <pc:sldMk cId="39411522" sldId="1000"/>
        </pc:sldMkLst>
      </pc:sldChg>
      <pc:sldChg chg="mod modShow">
        <pc:chgData name="RWODZI, Desire Tarwireyi" userId="f2e414da-657a-4eae-9cb2-9d4947cf517c" providerId="ADAL" clId="{417D7000-E19D-4A25-A9CF-15396022B863}" dt="2021-06-08T03:29:43.562" v="2" actId="729"/>
        <pc:sldMkLst>
          <pc:docMk/>
          <pc:sldMk cId="666283305" sldId="1001"/>
        </pc:sldMkLst>
      </pc:sldChg>
      <pc:sldChg chg="mod modShow">
        <pc:chgData name="RWODZI, Desire Tarwireyi" userId="f2e414da-657a-4eae-9cb2-9d4947cf517c" providerId="ADAL" clId="{417D7000-E19D-4A25-A9CF-15396022B863}" dt="2021-06-08T03:29:43.562" v="2" actId="729"/>
        <pc:sldMkLst>
          <pc:docMk/>
          <pc:sldMk cId="1114943440" sldId="1002"/>
        </pc:sldMkLst>
      </pc:sldChg>
      <pc:sldChg chg="modSp mod modShow">
        <pc:chgData name="RWODZI, Desire Tarwireyi" userId="f2e414da-657a-4eae-9cb2-9d4947cf517c" providerId="ADAL" clId="{417D7000-E19D-4A25-A9CF-15396022B863}" dt="2021-06-08T03:29:43.562" v="2" actId="729"/>
        <pc:sldMkLst>
          <pc:docMk/>
          <pc:sldMk cId="2526664968" sldId="1003"/>
        </pc:sldMkLst>
        <pc:graphicFrameChg chg="modGraphic">
          <ac:chgData name="RWODZI, Desire Tarwireyi" userId="f2e414da-657a-4eae-9cb2-9d4947cf517c" providerId="ADAL" clId="{417D7000-E19D-4A25-A9CF-15396022B863}" dt="2021-06-08T03:28:57.608" v="0" actId="20577"/>
          <ac:graphicFrameMkLst>
            <pc:docMk/>
            <pc:sldMk cId="2526664968" sldId="1003"/>
            <ac:graphicFrameMk id="7" creationId="{91889588-2303-4C54-AB1D-7EC8F6CBA108}"/>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1.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'HIV prev_Total'!$B$1</c:f>
              <c:strCache>
                <c:ptCount val="1"/>
                <c:pt idx="0">
                  <c:v>Total</c:v>
                </c:pt>
              </c:strCache>
            </c:strRef>
          </c:tx>
          <c:spPr>
            <a:solidFill>
              <a:srgbClr val="78A7B7"/>
            </a:solidFill>
            <a:ln>
              <a:noFill/>
            </a:ln>
            <a:effectLst/>
          </c:spPr>
          <c:invertIfNegative val="0"/>
          <c:dLbls>
            <c:dLbl>
              <c:idx val="2"/>
              <c:numFmt formatCode="#,##0" sourceLinked="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extLst>
                <c:ext xmlns:c16="http://schemas.microsoft.com/office/drawing/2014/chart" uri="{C3380CC4-5D6E-409C-BE32-E72D297353CC}">
                  <c16:uniqueId val="{00000000-6739-41C4-B6EE-113802348883}"/>
                </c:ext>
              </c:extLst>
            </c:dLbl>
            <c:dLbl>
              <c:idx val="5"/>
              <c:numFmt formatCode="#,##0.0" sourceLinked="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extLst>
                <c:ext xmlns:c16="http://schemas.microsoft.com/office/drawing/2014/chart" uri="{C3380CC4-5D6E-409C-BE32-E72D297353CC}">
                  <c16:uniqueId val="{00000001-6739-41C4-B6EE-113802348883}"/>
                </c:ext>
              </c:extLst>
            </c:dLbl>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'HIV prev_Total'!$A$2:$A$13</c:f>
              <c:strCache>
                <c:ptCount val="12"/>
                <c:pt idx="0">
                  <c:v>Cambodia (2019)</c:v>
                </c:pt>
                <c:pt idx="1">
                  <c:v>Myanmar (2019)</c:v>
                </c:pt>
                <c:pt idx="2">
                  <c:v>Indonesia (2015)</c:v>
                </c:pt>
                <c:pt idx="3">
                  <c:v>India (2019)</c:v>
                </c:pt>
                <c:pt idx="4">
                  <c:v>Pakistan (2019)</c:v>
                </c:pt>
                <c:pt idx="5">
                  <c:v>Singapore (2019)</c:v>
                </c:pt>
                <c:pt idx="6">
                  <c:v>Australia (2013)</c:v>
                </c:pt>
                <c:pt idx="7">
                  <c:v>Thailand (2018-19)</c:v>
                </c:pt>
                <c:pt idx="8">
                  <c:v>Brunei Darussalam (2019)</c:v>
                </c:pt>
                <c:pt idx="9">
                  <c:v>Malaysia (2018)</c:v>
                </c:pt>
                <c:pt idx="10">
                  <c:v>Mongolia (2019)</c:v>
                </c:pt>
                <c:pt idx="11">
                  <c:v>Sri Lanka (2019)</c:v>
                </c:pt>
              </c:strCache>
            </c:strRef>
          </c:cat>
          <c:val>
            <c:numRef>
              <c:f>'HIV prev_Total'!$B$2:$B$13</c:f>
              <c:numCache>
                <c:formatCode>0.0</c:formatCode>
                <c:ptCount val="12"/>
                <c:pt idx="0">
                  <c:v>5.6</c:v>
                </c:pt>
                <c:pt idx="1">
                  <c:v>4.7</c:v>
                </c:pt>
                <c:pt idx="2">
                  <c:v>2.95</c:v>
                </c:pt>
                <c:pt idx="3">
                  <c:v>2.1</c:v>
                </c:pt>
                <c:pt idx="4" formatCode="General">
                  <c:v>2</c:v>
                </c:pt>
                <c:pt idx="5">
                  <c:v>1.33</c:v>
                </c:pt>
                <c:pt idx="6" formatCode="General">
                  <c:v>1</c:v>
                </c:pt>
                <c:pt idx="7" formatCode="General">
                  <c:v>1</c:v>
                </c:pt>
                <c:pt idx="8" formatCode="General">
                  <c:v>0.9</c:v>
                </c:pt>
                <c:pt idx="9" formatCode="General">
                  <c:v>0.2</c:v>
                </c:pt>
                <c:pt idx="10" formatCode="General">
                  <c:v>0</c:v>
                </c:pt>
                <c:pt idx="11" formatCode="General">
                  <c:v>0</c:v>
                </c:pt>
              </c:numCache>
            </c:numRef>
          </c:val>
          <c:extLst>
            <c:ext xmlns:c16="http://schemas.microsoft.com/office/drawing/2014/chart" uri="{C3380CC4-5D6E-409C-BE32-E72D297353CC}">
              <c16:uniqueId val="{00000002-6739-41C4-B6EE-113802348883}"/>
            </c:ext>
          </c:extLst>
        </c:ser>
        <c:dLbls>
          <c:showLegendKey val="0"/>
          <c:showVal val="0"/>
          <c:showCatName val="0"/>
          <c:showSerName val="0"/>
          <c:showPercent val="0"/>
          <c:showBubbleSize val="0"/>
        </c:dLbls>
        <c:gapWidth val="109"/>
        <c:overlap val="-27"/>
        <c:axId val="245337552"/>
        <c:axId val="245338800"/>
      </c:barChart>
      <c:catAx>
        <c:axId val="245337552"/>
        <c:scaling>
          <c:orientation val="minMax"/>
        </c:scaling>
        <c:delete val="0"/>
        <c:axPos val="b"/>
        <c:numFmt formatCode="General" sourceLinked="1"/>
        <c:majorTickMark val="out"/>
        <c:minorTickMark val="none"/>
        <c:tickLblPos val="nextTo"/>
        <c:spPr>
          <a:noFill/>
          <a:ln w="9525" cap="flat" cmpd="sng" algn="ctr">
            <a:solidFill>
              <a:schemeClr val="bg1">
                <a:lumMod val="50000"/>
              </a:schemeClr>
            </a:solidFill>
            <a:round/>
          </a:ln>
          <a:effectLst/>
        </c:spPr>
        <c:txPr>
          <a:bodyPr rot="-60000000" spcFirstLastPara="1" vertOverflow="ellipsis" vert="horz"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245338800"/>
        <c:crosses val="autoZero"/>
        <c:auto val="1"/>
        <c:lblAlgn val="ctr"/>
        <c:lblOffset val="100"/>
        <c:noMultiLvlLbl val="0"/>
      </c:catAx>
      <c:valAx>
        <c:axId val="245338800"/>
        <c:scaling>
          <c:orientation val="minMax"/>
        </c:scaling>
        <c:delete val="0"/>
        <c:axPos val="l"/>
        <c:majorGridlines>
          <c:spPr>
            <a:ln w="9525" cap="flat" cmpd="sng" algn="ctr">
              <a:solidFill>
                <a:schemeClr val="tx1">
                  <a:lumMod val="15000"/>
                  <a:lumOff val="85000"/>
                </a:schemeClr>
              </a:solidFill>
              <a:prstDash val="dashDot"/>
              <a:round/>
            </a:ln>
            <a:effectLst/>
          </c:spPr>
        </c:majorGridlines>
        <c:title>
          <c:tx>
            <c:rich>
              <a:bodyPr rot="0" spcFirstLastPara="1" vertOverflow="ellipsis"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r>
                  <a:rPr lang="en-US" dirty="0"/>
                  <a:t>%</a:t>
                </a:r>
              </a:p>
            </c:rich>
          </c:tx>
          <c:layout>
            <c:manualLayout>
              <c:xMode val="edge"/>
              <c:yMode val="edge"/>
              <c:x val="8.1837595547003782E-3"/>
              <c:y val="1.7681345133478212E-2"/>
            </c:manualLayout>
          </c:layout>
          <c:overlay val="0"/>
          <c:spPr>
            <a:noFill/>
            <a:ln>
              <a:noFill/>
            </a:ln>
            <a:effectLst/>
          </c:spPr>
          <c:txPr>
            <a:bodyPr rot="0" spcFirstLastPara="1" vertOverflow="ellipsis"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title>
        <c:numFmt formatCode="0" sourceLinked="0"/>
        <c:majorTickMark val="out"/>
        <c:minorTickMark val="none"/>
        <c:tickLblPos val="nextTo"/>
        <c:spPr>
          <a:noFill/>
          <a:ln w="12700">
            <a:solidFill>
              <a:schemeClr val="bg1">
                <a:lumMod val="50000"/>
              </a:schemeClr>
            </a:solidFill>
          </a:ln>
          <a:effectLst/>
        </c:spPr>
        <c:txPr>
          <a:bodyPr rot="-60000000" spcFirstLastPara="1" vertOverflow="ellipsis" vert="horz"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24533755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b="1">
          <a:solidFill>
            <a:sysClr val="windowText" lastClr="000000"/>
          </a:solidFill>
          <a:latin typeface="Arial" panose="020B0604020202020204" pitchFamily="34" charset="0"/>
          <a:cs typeface="Arial" panose="020B0604020202020204" pitchFamily="34" charset="0"/>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9.399937910986933E-2"/>
          <c:y val="2.2372099414532831E-2"/>
          <c:w val="0.89023001157113424"/>
          <c:h val="0.545824350838779"/>
        </c:manualLayout>
      </c:layout>
      <c:barChart>
        <c:barDir val="col"/>
        <c:grouping val="clustered"/>
        <c:varyColors val="0"/>
        <c:ser>
          <c:idx val="0"/>
          <c:order val="0"/>
          <c:tx>
            <c:strRef>
              <c:f>'HIV prev_by gender'!$B$1</c:f>
              <c:strCache>
                <c:ptCount val="1"/>
                <c:pt idx="0">
                  <c:v>Male</c:v>
                </c:pt>
              </c:strCache>
            </c:strRef>
          </c:tx>
          <c:spPr>
            <a:solidFill>
              <a:srgbClr val="78A7B7"/>
            </a:solidFill>
            <a:ln>
              <a:noFill/>
            </a:ln>
            <a:effectLst/>
          </c:spPr>
          <c:invertIfNegative val="0"/>
          <c:dLbls>
            <c:dLbl>
              <c:idx val="2"/>
              <c:numFmt formatCode="#,##0" sourceLinked="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extLst>
                <c:ext xmlns:c16="http://schemas.microsoft.com/office/drawing/2014/chart" uri="{C3380CC4-5D6E-409C-BE32-E72D297353CC}">
                  <c16:uniqueId val="{00000000-35C5-436D-851C-4FC4A7731E71}"/>
                </c:ext>
              </c:extLst>
            </c:dLbl>
            <c:dLbl>
              <c:idx val="4"/>
              <c:numFmt formatCode="#,##0.0" sourceLinked="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extLst>
                <c:ext xmlns:c16="http://schemas.microsoft.com/office/drawing/2014/chart" uri="{C3380CC4-5D6E-409C-BE32-E72D297353CC}">
                  <c16:uniqueId val="{00000001-35C5-436D-851C-4FC4A7731E71}"/>
                </c:ext>
              </c:extLst>
            </c:dLbl>
            <c:dLbl>
              <c:idx val="5"/>
              <c:numFmt formatCode="#,##0.0" sourceLinked="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extLst>
                <c:ext xmlns:c16="http://schemas.microsoft.com/office/drawing/2014/chart" uri="{C3380CC4-5D6E-409C-BE32-E72D297353CC}">
                  <c16:uniqueId val="{00000002-35C5-436D-851C-4FC4A7731E71}"/>
                </c:ext>
              </c:extLst>
            </c:dLbl>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'HIV prev_by gender'!$A$2:$A$12</c:f>
              <c:strCache>
                <c:ptCount val="11"/>
                <c:pt idx="0">
                  <c:v>Cambodia (2019) *</c:v>
                </c:pt>
                <c:pt idx="1">
                  <c:v>Myanmar (2019)</c:v>
                </c:pt>
                <c:pt idx="2">
                  <c:v>Indonesia (2015)</c:v>
                </c:pt>
                <c:pt idx="3">
                  <c:v>Pakistan (2019)</c:v>
                </c:pt>
                <c:pt idx="4">
                  <c:v>Singapore (2019)</c:v>
                </c:pt>
                <c:pt idx="5">
                  <c:v>Australia (2013)</c:v>
                </c:pt>
                <c:pt idx="6">
                  <c:v>Thailand (2018-19)</c:v>
                </c:pt>
                <c:pt idx="7">
                  <c:v>Brunei Darussalam (2019)*</c:v>
                </c:pt>
                <c:pt idx="8">
                  <c:v>Malaysia (2018)</c:v>
                </c:pt>
                <c:pt idx="9">
                  <c:v>Mongolia (2019)</c:v>
                </c:pt>
                <c:pt idx="10">
                  <c:v>Sri Lanka (2019)</c:v>
                </c:pt>
              </c:strCache>
            </c:strRef>
          </c:cat>
          <c:val>
            <c:numRef>
              <c:f>'HIV prev_by gender'!$B$2:$B$12</c:f>
              <c:numCache>
                <c:formatCode>General</c:formatCode>
                <c:ptCount val="11"/>
                <c:pt idx="0">
                  <c:v>8</c:v>
                </c:pt>
                <c:pt idx="1">
                  <c:v>4.8</c:v>
                </c:pt>
                <c:pt idx="2">
                  <c:v>2.92</c:v>
                </c:pt>
                <c:pt idx="3">
                  <c:v>2</c:v>
                </c:pt>
                <c:pt idx="4">
                  <c:v>1.44</c:v>
                </c:pt>
                <c:pt idx="5">
                  <c:v>1.1000000000000001</c:v>
                </c:pt>
                <c:pt idx="6">
                  <c:v>1</c:v>
                </c:pt>
                <c:pt idx="7">
                  <c:v>0.9</c:v>
                </c:pt>
                <c:pt idx="8">
                  <c:v>0.2</c:v>
                </c:pt>
                <c:pt idx="9">
                  <c:v>0</c:v>
                </c:pt>
                <c:pt idx="10">
                  <c:v>0</c:v>
                </c:pt>
              </c:numCache>
            </c:numRef>
          </c:val>
          <c:extLst>
            <c:ext xmlns:c16="http://schemas.microsoft.com/office/drawing/2014/chart" uri="{C3380CC4-5D6E-409C-BE32-E72D297353CC}">
              <c16:uniqueId val="{00000003-35C5-436D-851C-4FC4A7731E71}"/>
            </c:ext>
          </c:extLst>
        </c:ser>
        <c:ser>
          <c:idx val="1"/>
          <c:order val="1"/>
          <c:tx>
            <c:strRef>
              <c:f>'HIV prev_by gender'!$C$1</c:f>
              <c:strCache>
                <c:ptCount val="1"/>
                <c:pt idx="0">
                  <c:v>Female</c:v>
                </c:pt>
              </c:strCache>
            </c:strRef>
          </c:tx>
          <c:spPr>
            <a:solidFill>
              <a:srgbClr val="F26B73"/>
            </a:solidFill>
            <a:ln>
              <a:noFill/>
            </a:ln>
            <a:effectLst/>
          </c:spPr>
          <c:invertIfNegative val="0"/>
          <c:dLbls>
            <c:dLbl>
              <c:idx val="2"/>
              <c:numFmt formatCode="#,##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extLst>
                <c:ext xmlns:c16="http://schemas.microsoft.com/office/drawing/2014/chart" uri="{C3380CC4-5D6E-409C-BE32-E72D297353CC}">
                  <c16:uniqueId val="{00000004-35C5-436D-851C-4FC4A7731E71}"/>
                </c:ext>
              </c:extLst>
            </c:dLbl>
            <c:dLbl>
              <c:idx val="4"/>
              <c:numFmt formatCode="#,##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extLst>
                <c:ext xmlns:c16="http://schemas.microsoft.com/office/drawing/2014/chart" uri="{C3380CC4-5D6E-409C-BE32-E72D297353CC}">
                  <c16:uniqueId val="{00000005-35C5-436D-851C-4FC4A7731E71}"/>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'HIV prev_by gender'!$A$2:$A$12</c:f>
              <c:strCache>
                <c:ptCount val="11"/>
                <c:pt idx="0">
                  <c:v>Cambodia (2019) *</c:v>
                </c:pt>
                <c:pt idx="1">
                  <c:v>Myanmar (2019)</c:v>
                </c:pt>
                <c:pt idx="2">
                  <c:v>Indonesia (2015)</c:v>
                </c:pt>
                <c:pt idx="3">
                  <c:v>Pakistan (2019)</c:v>
                </c:pt>
                <c:pt idx="4">
                  <c:v>Singapore (2019)</c:v>
                </c:pt>
                <c:pt idx="5">
                  <c:v>Australia (2013)</c:v>
                </c:pt>
                <c:pt idx="6">
                  <c:v>Thailand (2018-19)</c:v>
                </c:pt>
                <c:pt idx="7">
                  <c:v>Brunei Darussalam (2019)*</c:v>
                </c:pt>
                <c:pt idx="8">
                  <c:v>Malaysia (2018)</c:v>
                </c:pt>
                <c:pt idx="9">
                  <c:v>Mongolia (2019)</c:v>
                </c:pt>
                <c:pt idx="10">
                  <c:v>Sri Lanka (2019)</c:v>
                </c:pt>
              </c:strCache>
            </c:strRef>
          </c:cat>
          <c:val>
            <c:numRef>
              <c:f>'HIV prev_by gender'!$C$2:$C$12</c:f>
              <c:numCache>
                <c:formatCode>General</c:formatCode>
                <c:ptCount val="11"/>
                <c:pt idx="0">
                  <c:v>2.5</c:v>
                </c:pt>
                <c:pt idx="1">
                  <c:v>4.4000000000000004</c:v>
                </c:pt>
                <c:pt idx="2">
                  <c:v>3.21</c:v>
                </c:pt>
                <c:pt idx="4">
                  <c:v>0.46</c:v>
                </c:pt>
                <c:pt idx="5">
                  <c:v>0</c:v>
                </c:pt>
                <c:pt idx="6">
                  <c:v>1</c:v>
                </c:pt>
                <c:pt idx="7">
                  <c:v>1.6</c:v>
                </c:pt>
                <c:pt idx="8">
                  <c:v>0.1</c:v>
                </c:pt>
                <c:pt idx="10">
                  <c:v>0.2</c:v>
                </c:pt>
              </c:numCache>
            </c:numRef>
          </c:val>
          <c:extLst>
            <c:ext xmlns:c16="http://schemas.microsoft.com/office/drawing/2014/chart" uri="{C3380CC4-5D6E-409C-BE32-E72D297353CC}">
              <c16:uniqueId val="{00000006-35C5-436D-851C-4FC4A7731E71}"/>
            </c:ext>
          </c:extLst>
        </c:ser>
        <c:dLbls>
          <c:showLegendKey val="0"/>
          <c:showVal val="0"/>
          <c:showCatName val="0"/>
          <c:showSerName val="0"/>
          <c:showPercent val="0"/>
          <c:showBubbleSize val="0"/>
        </c:dLbls>
        <c:gapWidth val="109"/>
        <c:axId val="245337552"/>
        <c:axId val="245338800"/>
      </c:barChart>
      <c:catAx>
        <c:axId val="245337552"/>
        <c:scaling>
          <c:orientation val="minMax"/>
        </c:scaling>
        <c:delete val="0"/>
        <c:axPos val="b"/>
        <c:numFmt formatCode="General" sourceLinked="1"/>
        <c:majorTickMark val="out"/>
        <c:minorTickMark val="none"/>
        <c:tickLblPos val="nextTo"/>
        <c:spPr>
          <a:noFill/>
          <a:ln w="9525" cap="flat" cmpd="sng" algn="ctr">
            <a:solidFill>
              <a:schemeClr val="bg1">
                <a:lumMod val="50000"/>
              </a:schemeClr>
            </a:solidFill>
            <a:round/>
          </a:ln>
          <a:effectLst/>
        </c:spPr>
        <c:txPr>
          <a:bodyPr rot="-60000000" spcFirstLastPara="1" vertOverflow="ellipsis" vert="horz"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245338800"/>
        <c:crosses val="autoZero"/>
        <c:auto val="1"/>
        <c:lblAlgn val="ctr"/>
        <c:lblOffset val="100"/>
        <c:noMultiLvlLbl val="0"/>
      </c:catAx>
      <c:valAx>
        <c:axId val="245338800"/>
        <c:scaling>
          <c:orientation val="minMax"/>
        </c:scaling>
        <c:delete val="0"/>
        <c:axPos val="l"/>
        <c:majorGridlines>
          <c:spPr>
            <a:ln w="9525" cap="flat" cmpd="sng" algn="ctr">
              <a:solidFill>
                <a:schemeClr val="tx1">
                  <a:lumMod val="15000"/>
                  <a:lumOff val="85000"/>
                </a:schemeClr>
              </a:solidFill>
              <a:prstDash val="dashDot"/>
              <a:round/>
            </a:ln>
            <a:effectLst/>
          </c:spPr>
        </c:majorGridlines>
        <c:title>
          <c:tx>
            <c:rich>
              <a:bodyPr rot="0" spcFirstLastPara="1" vertOverflow="ellipsis"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r>
                  <a:rPr lang="en-US"/>
                  <a:t>%</a:t>
                </a:r>
              </a:p>
            </c:rich>
          </c:tx>
          <c:layout>
            <c:manualLayout>
              <c:xMode val="edge"/>
              <c:yMode val="edge"/>
              <c:x val="2.6931278751446391E-2"/>
              <c:y val="1.0483444051730169E-2"/>
            </c:manualLayout>
          </c:layout>
          <c:overlay val="0"/>
          <c:spPr>
            <a:noFill/>
            <a:ln>
              <a:noFill/>
            </a:ln>
            <a:effectLst/>
          </c:spPr>
          <c:txPr>
            <a:bodyPr rot="0" spcFirstLastPara="1" vertOverflow="ellipsis"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title>
        <c:numFmt formatCode="General" sourceLinked="1"/>
        <c:majorTickMark val="out"/>
        <c:minorTickMark val="none"/>
        <c:tickLblPos val="nextTo"/>
        <c:spPr>
          <a:noFill/>
          <a:ln w="12700">
            <a:solidFill>
              <a:schemeClr val="bg1">
                <a:lumMod val="50000"/>
              </a:schemeClr>
            </a:solidFill>
          </a:ln>
          <a:effectLst/>
        </c:spPr>
        <c:txPr>
          <a:bodyPr rot="-60000000" spcFirstLastPara="1" vertOverflow="ellipsis" vert="horz"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245337552"/>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b="1">
          <a:solidFill>
            <a:sysClr val="windowText" lastClr="000000"/>
          </a:solidFill>
          <a:latin typeface="Arial" panose="020B0604020202020204" pitchFamily="34" charset="0"/>
          <a:cs typeface="Arial" panose="020B0604020202020204" pitchFamily="34" charset="0"/>
        </a:defRPr>
      </a:pPr>
      <a:endParaRPr lang="en-US"/>
    </a:p>
  </c:txPr>
  <c:externalData r:id="rId4">
    <c:autoUpdate val="0"/>
  </c:externalData>
  <c:userShapes r:id="rId5"/>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'HIV prev_subnational'!$C$2</c:f>
              <c:strCache>
                <c:ptCount val="1"/>
                <c:pt idx="0">
                  <c:v>Afghanistan</c:v>
                </c:pt>
              </c:strCache>
            </c:strRef>
          </c:tx>
          <c:spPr>
            <a:solidFill>
              <a:srgbClr val="78A7B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'HIV prev_subnational'!$A$3:$B$15</c:f>
              <c:multiLvlStrCache>
                <c:ptCount val="13"/>
                <c:lvl>
                  <c:pt idx="0">
                    <c:v>Kabul</c:v>
                  </c:pt>
                  <c:pt idx="1">
                    <c:v>Herat</c:v>
                  </c:pt>
                  <c:pt idx="2">
                    <c:v>Kota 
Semarang</c:v>
                  </c:pt>
                  <c:pt idx="3">
                    <c:v>Kota Batam</c:v>
                  </c:pt>
                  <c:pt idx="4">
                    <c:v>Kota 
Malang</c:v>
                  </c:pt>
                  <c:pt idx="5">
                    <c:v>Kota 
Denpasar</c:v>
                  </c:pt>
                  <c:pt idx="6">
                    <c:v>Kota 
Jakarta 
Pusat</c:v>
                  </c:pt>
                  <c:pt idx="7">
                    <c:v>Central Jail
Sukkur</c:v>
                  </c:pt>
                  <c:pt idx="8">
                    <c:v>Central Jail
Hyderabad</c:v>
                  </c:pt>
                  <c:pt idx="9">
                    <c:v>Assam</c:v>
                  </c:pt>
                  <c:pt idx="10">
                    <c:v>Nagaland</c:v>
                  </c:pt>
                  <c:pt idx="11">
                    <c:v>Punjab</c:v>
                  </c:pt>
                  <c:pt idx="12">
                    <c:v>Mizoram</c:v>
                  </c:pt>
                </c:lvl>
                <c:lvl>
                  <c:pt idx="0">
                    <c:v>Afghanistan
(2012)</c:v>
                  </c:pt>
                  <c:pt idx="2">
                    <c:v>Indonesia
(2015)</c:v>
                  </c:pt>
                  <c:pt idx="7">
                    <c:v>Pakistan (2012)</c:v>
                  </c:pt>
                  <c:pt idx="9">
                    <c:v>India (2019)</c:v>
                  </c:pt>
                </c:lvl>
              </c:multiLvlStrCache>
            </c:multiLvlStrRef>
          </c:cat>
          <c:val>
            <c:numRef>
              <c:f>'HIV prev_subnational'!$C$3:$C$15</c:f>
              <c:numCache>
                <c:formatCode>General</c:formatCode>
                <c:ptCount val="13"/>
                <c:pt idx="0">
                  <c:v>0.5</c:v>
                </c:pt>
                <c:pt idx="1">
                  <c:v>0.8</c:v>
                </c:pt>
              </c:numCache>
            </c:numRef>
          </c:val>
          <c:extLst>
            <c:ext xmlns:c16="http://schemas.microsoft.com/office/drawing/2014/chart" uri="{C3380CC4-5D6E-409C-BE32-E72D297353CC}">
              <c16:uniqueId val="{00000000-3381-4E0D-ACAF-6F9C5F274C13}"/>
            </c:ext>
          </c:extLst>
        </c:ser>
        <c:ser>
          <c:idx val="1"/>
          <c:order val="1"/>
          <c:tx>
            <c:strRef>
              <c:f>'HIV prev_subnational'!#REF!</c:f>
              <c:strCache>
                <c:ptCount val="1"/>
                <c:pt idx="0">
                  <c:v>#REF!</c:v>
                </c:pt>
              </c:strCache>
            </c:strRef>
          </c:tx>
          <c:spPr>
            <a:solidFill>
              <a:srgbClr val="78A7B7"/>
            </a:solidFill>
            <a:ln>
              <a:noFill/>
            </a:ln>
            <a:effectLst/>
          </c:spPr>
          <c:invertIfNegative val="0"/>
          <c:cat>
            <c:multiLvlStrRef>
              <c:f>'HIV prev_subnational'!$A$3:$B$15</c:f>
              <c:multiLvlStrCache>
                <c:ptCount val="13"/>
                <c:lvl>
                  <c:pt idx="0">
                    <c:v>Kabul</c:v>
                  </c:pt>
                  <c:pt idx="1">
                    <c:v>Herat</c:v>
                  </c:pt>
                  <c:pt idx="2">
                    <c:v>Kota 
Semarang</c:v>
                  </c:pt>
                  <c:pt idx="3">
                    <c:v>Kota Batam</c:v>
                  </c:pt>
                  <c:pt idx="4">
                    <c:v>Kota 
Malang</c:v>
                  </c:pt>
                  <c:pt idx="5">
                    <c:v>Kota 
Denpasar</c:v>
                  </c:pt>
                  <c:pt idx="6">
                    <c:v>Kota 
Jakarta 
Pusat</c:v>
                  </c:pt>
                  <c:pt idx="7">
                    <c:v>Central Jail
Sukkur</c:v>
                  </c:pt>
                  <c:pt idx="8">
                    <c:v>Central Jail
Hyderabad</c:v>
                  </c:pt>
                  <c:pt idx="9">
                    <c:v>Assam</c:v>
                  </c:pt>
                  <c:pt idx="10">
                    <c:v>Nagaland</c:v>
                  </c:pt>
                  <c:pt idx="11">
                    <c:v>Punjab</c:v>
                  </c:pt>
                  <c:pt idx="12">
                    <c:v>Mizoram</c:v>
                  </c:pt>
                </c:lvl>
                <c:lvl>
                  <c:pt idx="0">
                    <c:v>Afghanistan
(2012)</c:v>
                  </c:pt>
                  <c:pt idx="2">
                    <c:v>Indonesia
(2015)</c:v>
                  </c:pt>
                  <c:pt idx="7">
                    <c:v>Pakistan (2012)</c:v>
                  </c:pt>
                  <c:pt idx="9">
                    <c:v>India (2019)</c:v>
                  </c:pt>
                </c:lvl>
              </c:multiLvlStrCache>
            </c:multiLvlStrRef>
          </c:cat>
          <c:val>
            <c:numRef>
              <c:f>'HIV prev_subnational'!#REF!</c:f>
              <c:numCache>
                <c:formatCode>General</c:formatCode>
                <c:ptCount val="1"/>
                <c:pt idx="0">
                  <c:v>1</c:v>
                </c:pt>
              </c:numCache>
            </c:numRef>
          </c:val>
          <c:extLst>
            <c:ext xmlns:c16="http://schemas.microsoft.com/office/drawing/2014/chart" uri="{C3380CC4-5D6E-409C-BE32-E72D297353CC}">
              <c16:uniqueId val="{00000001-3381-4E0D-ACAF-6F9C5F274C13}"/>
            </c:ext>
          </c:extLst>
        </c:ser>
        <c:ser>
          <c:idx val="2"/>
          <c:order val="2"/>
          <c:tx>
            <c:strRef>
              <c:f>'HIV prev_subnational'!$D$2</c:f>
              <c:strCache>
                <c:ptCount val="1"/>
                <c:pt idx="0">
                  <c:v>Indonesia</c:v>
                </c:pt>
              </c:strCache>
            </c:strRef>
          </c:tx>
          <c:spPr>
            <a:solidFill>
              <a:srgbClr val="F78E1E"/>
            </a:solidFill>
            <a:ln>
              <a:noFill/>
            </a:ln>
            <a:effectLst/>
          </c:spPr>
          <c:invertIfNegative val="0"/>
          <c:dLbls>
            <c:dLbl>
              <c:idx val="2"/>
              <c:numFmt formatCode="#,##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extLst>
                <c:ext xmlns:c16="http://schemas.microsoft.com/office/drawing/2014/chart" uri="{C3380CC4-5D6E-409C-BE32-E72D297353CC}">
                  <c16:uniqueId val="{00000002-3381-4E0D-ACAF-6F9C5F274C13}"/>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'HIV prev_subnational'!$A$3:$B$15</c:f>
              <c:multiLvlStrCache>
                <c:ptCount val="13"/>
                <c:lvl>
                  <c:pt idx="0">
                    <c:v>Kabul</c:v>
                  </c:pt>
                  <c:pt idx="1">
                    <c:v>Herat</c:v>
                  </c:pt>
                  <c:pt idx="2">
                    <c:v>Kota 
Semarang</c:v>
                  </c:pt>
                  <c:pt idx="3">
                    <c:v>Kota Batam</c:v>
                  </c:pt>
                  <c:pt idx="4">
                    <c:v>Kota 
Malang</c:v>
                  </c:pt>
                  <c:pt idx="5">
                    <c:v>Kota 
Denpasar</c:v>
                  </c:pt>
                  <c:pt idx="6">
                    <c:v>Kota 
Jakarta 
Pusat</c:v>
                  </c:pt>
                  <c:pt idx="7">
                    <c:v>Central Jail
Sukkur</c:v>
                  </c:pt>
                  <c:pt idx="8">
                    <c:v>Central Jail
Hyderabad</c:v>
                  </c:pt>
                  <c:pt idx="9">
                    <c:v>Assam</c:v>
                  </c:pt>
                  <c:pt idx="10">
                    <c:v>Nagaland</c:v>
                  </c:pt>
                  <c:pt idx="11">
                    <c:v>Punjab</c:v>
                  </c:pt>
                  <c:pt idx="12">
                    <c:v>Mizoram</c:v>
                  </c:pt>
                </c:lvl>
                <c:lvl>
                  <c:pt idx="0">
                    <c:v>Afghanistan
(2012)</c:v>
                  </c:pt>
                  <c:pt idx="2">
                    <c:v>Indonesia
(2015)</c:v>
                  </c:pt>
                  <c:pt idx="7">
                    <c:v>Pakistan (2012)</c:v>
                  </c:pt>
                  <c:pt idx="9">
                    <c:v>India (2019)</c:v>
                  </c:pt>
                </c:lvl>
              </c:multiLvlStrCache>
            </c:multiLvlStrRef>
          </c:cat>
          <c:val>
            <c:numRef>
              <c:f>'HIV prev_subnational'!$D$3:$D$15</c:f>
              <c:numCache>
                <c:formatCode>General</c:formatCode>
                <c:ptCount val="13"/>
                <c:pt idx="2">
                  <c:v>0</c:v>
                </c:pt>
                <c:pt idx="3" formatCode="0.0">
                  <c:v>1.5</c:v>
                </c:pt>
                <c:pt idx="4" formatCode="0.0">
                  <c:v>2.25</c:v>
                </c:pt>
                <c:pt idx="5" formatCode="0.0">
                  <c:v>3.75</c:v>
                </c:pt>
                <c:pt idx="6" formatCode="0.0">
                  <c:v>7.25</c:v>
                </c:pt>
              </c:numCache>
            </c:numRef>
          </c:val>
          <c:extLst>
            <c:ext xmlns:c16="http://schemas.microsoft.com/office/drawing/2014/chart" uri="{C3380CC4-5D6E-409C-BE32-E72D297353CC}">
              <c16:uniqueId val="{00000003-3381-4E0D-ACAF-6F9C5F274C13}"/>
            </c:ext>
          </c:extLst>
        </c:ser>
        <c:ser>
          <c:idx val="3"/>
          <c:order val="3"/>
          <c:tx>
            <c:strRef>
              <c:f>'HIV prev_subnational'!$E$2</c:f>
              <c:strCache>
                <c:ptCount val="1"/>
                <c:pt idx="0">
                  <c:v>Pakistan</c:v>
                </c:pt>
              </c:strCache>
            </c:strRef>
          </c:tx>
          <c:spPr>
            <a:solidFill>
              <a:srgbClr val="00A9AE"/>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'HIV prev_subnational'!$A$3:$B$15</c:f>
              <c:multiLvlStrCache>
                <c:ptCount val="13"/>
                <c:lvl>
                  <c:pt idx="0">
                    <c:v>Kabul</c:v>
                  </c:pt>
                  <c:pt idx="1">
                    <c:v>Herat</c:v>
                  </c:pt>
                  <c:pt idx="2">
                    <c:v>Kota 
Semarang</c:v>
                  </c:pt>
                  <c:pt idx="3">
                    <c:v>Kota Batam</c:v>
                  </c:pt>
                  <c:pt idx="4">
                    <c:v>Kota 
Malang</c:v>
                  </c:pt>
                  <c:pt idx="5">
                    <c:v>Kota 
Denpasar</c:v>
                  </c:pt>
                  <c:pt idx="6">
                    <c:v>Kota 
Jakarta 
Pusat</c:v>
                  </c:pt>
                  <c:pt idx="7">
                    <c:v>Central Jail
Sukkur</c:v>
                  </c:pt>
                  <c:pt idx="8">
                    <c:v>Central Jail
Hyderabad</c:v>
                  </c:pt>
                  <c:pt idx="9">
                    <c:v>Assam</c:v>
                  </c:pt>
                  <c:pt idx="10">
                    <c:v>Nagaland</c:v>
                  </c:pt>
                  <c:pt idx="11">
                    <c:v>Punjab</c:v>
                  </c:pt>
                  <c:pt idx="12">
                    <c:v>Mizoram</c:v>
                  </c:pt>
                </c:lvl>
                <c:lvl>
                  <c:pt idx="0">
                    <c:v>Afghanistan
(2012)</c:v>
                  </c:pt>
                  <c:pt idx="2">
                    <c:v>Indonesia
(2015)</c:v>
                  </c:pt>
                  <c:pt idx="7">
                    <c:v>Pakistan (2012)</c:v>
                  </c:pt>
                  <c:pt idx="9">
                    <c:v>India (2019)</c:v>
                  </c:pt>
                </c:lvl>
              </c:multiLvlStrCache>
            </c:multiLvlStrRef>
          </c:cat>
          <c:val>
            <c:numRef>
              <c:f>'HIV prev_subnational'!$E$3:$E$15</c:f>
              <c:numCache>
                <c:formatCode>General</c:formatCode>
                <c:ptCount val="13"/>
                <c:pt idx="7">
                  <c:v>2.9</c:v>
                </c:pt>
                <c:pt idx="8">
                  <c:v>3.7</c:v>
                </c:pt>
              </c:numCache>
            </c:numRef>
          </c:val>
          <c:extLst>
            <c:ext xmlns:c16="http://schemas.microsoft.com/office/drawing/2014/chart" uri="{C3380CC4-5D6E-409C-BE32-E72D297353CC}">
              <c16:uniqueId val="{00000004-3381-4E0D-ACAF-6F9C5F274C13}"/>
            </c:ext>
          </c:extLst>
        </c:ser>
        <c:ser>
          <c:idx val="4"/>
          <c:order val="4"/>
          <c:tx>
            <c:strRef>
              <c:f>'HIV prev_subnational'!$F$2</c:f>
              <c:strCache>
                <c:ptCount val="1"/>
                <c:pt idx="0">
                  <c:v>India</c:v>
                </c:pt>
              </c:strCache>
            </c:strRef>
          </c:tx>
          <c:spPr>
            <a:solidFill>
              <a:srgbClr val="E3183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'HIV prev_subnational'!$A$3:$B$15</c:f>
              <c:multiLvlStrCache>
                <c:ptCount val="13"/>
                <c:lvl>
                  <c:pt idx="0">
                    <c:v>Kabul</c:v>
                  </c:pt>
                  <c:pt idx="1">
                    <c:v>Herat</c:v>
                  </c:pt>
                  <c:pt idx="2">
                    <c:v>Kota 
Semarang</c:v>
                  </c:pt>
                  <c:pt idx="3">
                    <c:v>Kota Batam</c:v>
                  </c:pt>
                  <c:pt idx="4">
                    <c:v>Kota 
Malang</c:v>
                  </c:pt>
                  <c:pt idx="5">
                    <c:v>Kota 
Denpasar</c:v>
                  </c:pt>
                  <c:pt idx="6">
                    <c:v>Kota 
Jakarta 
Pusat</c:v>
                  </c:pt>
                  <c:pt idx="7">
                    <c:v>Central Jail
Sukkur</c:v>
                  </c:pt>
                  <c:pt idx="8">
                    <c:v>Central Jail
Hyderabad</c:v>
                  </c:pt>
                  <c:pt idx="9">
                    <c:v>Assam</c:v>
                  </c:pt>
                  <c:pt idx="10">
                    <c:v>Nagaland</c:v>
                  </c:pt>
                  <c:pt idx="11">
                    <c:v>Punjab</c:v>
                  </c:pt>
                  <c:pt idx="12">
                    <c:v>Mizoram</c:v>
                  </c:pt>
                </c:lvl>
                <c:lvl>
                  <c:pt idx="0">
                    <c:v>Afghanistan
(2012)</c:v>
                  </c:pt>
                  <c:pt idx="2">
                    <c:v>Indonesia
(2015)</c:v>
                  </c:pt>
                  <c:pt idx="7">
                    <c:v>Pakistan (2012)</c:v>
                  </c:pt>
                  <c:pt idx="9">
                    <c:v>India (2019)</c:v>
                  </c:pt>
                </c:lvl>
              </c:multiLvlStrCache>
            </c:multiLvlStrRef>
          </c:cat>
          <c:val>
            <c:numRef>
              <c:f>'HIV prev_subnational'!$F$3:$F$15</c:f>
              <c:numCache>
                <c:formatCode>General</c:formatCode>
                <c:ptCount val="13"/>
                <c:pt idx="9">
                  <c:v>4.4000000000000004</c:v>
                </c:pt>
                <c:pt idx="10">
                  <c:v>4.7</c:v>
                </c:pt>
                <c:pt idx="11">
                  <c:v>6.7</c:v>
                </c:pt>
                <c:pt idx="12">
                  <c:v>20.8</c:v>
                </c:pt>
              </c:numCache>
            </c:numRef>
          </c:val>
          <c:extLst>
            <c:ext xmlns:c16="http://schemas.microsoft.com/office/drawing/2014/chart" uri="{C3380CC4-5D6E-409C-BE32-E72D297353CC}">
              <c16:uniqueId val="{00000005-3381-4E0D-ACAF-6F9C5F274C13}"/>
            </c:ext>
          </c:extLst>
        </c:ser>
        <c:dLbls>
          <c:showLegendKey val="0"/>
          <c:showVal val="0"/>
          <c:showCatName val="0"/>
          <c:showSerName val="0"/>
          <c:showPercent val="0"/>
          <c:showBubbleSize val="0"/>
        </c:dLbls>
        <c:gapWidth val="119"/>
        <c:overlap val="100"/>
        <c:axId val="247789440"/>
        <c:axId val="247789856"/>
      </c:barChart>
      <c:catAx>
        <c:axId val="247789440"/>
        <c:scaling>
          <c:orientation val="minMax"/>
        </c:scaling>
        <c:delete val="0"/>
        <c:axPos val="b"/>
        <c:numFmt formatCode="General" sourceLinked="1"/>
        <c:majorTickMark val="none"/>
        <c:minorTickMark val="none"/>
        <c:tickLblPos val="nextTo"/>
        <c:spPr>
          <a:noFill/>
          <a:ln w="12700" cap="flat" cmpd="sng" algn="ctr">
            <a:solidFill>
              <a:schemeClr val="bg1">
                <a:lumMod val="50000"/>
              </a:schemeClr>
            </a:solidFill>
            <a:round/>
          </a:ln>
          <a:effectLst/>
        </c:spPr>
        <c:txPr>
          <a:bodyPr rot="-60000000" spcFirstLastPara="1" vertOverflow="ellipsis" vert="horz"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crossAx val="247789856"/>
        <c:crosses val="autoZero"/>
        <c:auto val="1"/>
        <c:lblAlgn val="ctr"/>
        <c:lblOffset val="100"/>
        <c:noMultiLvlLbl val="0"/>
      </c:catAx>
      <c:valAx>
        <c:axId val="247789856"/>
        <c:scaling>
          <c:orientation val="minMax"/>
        </c:scaling>
        <c:delete val="1"/>
        <c:axPos val="l"/>
        <c:numFmt formatCode="General" sourceLinked="1"/>
        <c:majorTickMark val="none"/>
        <c:minorTickMark val="none"/>
        <c:tickLblPos val="nextTo"/>
        <c:crossAx val="247789440"/>
        <c:crosses val="autoZero"/>
        <c:crossBetween val="between"/>
      </c:valAx>
      <c:spPr>
        <a:noFill/>
        <a:ln>
          <a:noFill/>
        </a:ln>
        <a:effectLst/>
      </c:spPr>
    </c:plotArea>
    <c:legend>
      <c:legendPos val="t"/>
      <c:legendEntry>
        <c:idx val="1"/>
        <c:delete val="1"/>
      </c:legendEntry>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b="1">
          <a:solidFill>
            <a:sysClr val="windowText" lastClr="000000"/>
          </a:solidFill>
          <a:latin typeface="Arial" panose="020B0604020202020204" pitchFamily="34" charset="0"/>
          <a:cs typeface="Arial" panose="020B0604020202020204" pitchFamily="34" charset="0"/>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7.6932728236556641E-2"/>
          <c:y val="0.13485104515250623"/>
          <c:w val="0.90861735386524956"/>
          <c:h val="0.47405410324442354"/>
        </c:manualLayout>
      </c:layout>
      <c:barChart>
        <c:barDir val="col"/>
        <c:grouping val="clustered"/>
        <c:varyColors val="0"/>
        <c:ser>
          <c:idx val="0"/>
          <c:order val="0"/>
          <c:tx>
            <c:strRef>
              <c:f>'syphilis prevalence'!$C$2</c:f>
              <c:strCache>
                <c:ptCount val="1"/>
                <c:pt idx="0">
                  <c:v>Afghanistan (2012)</c:v>
                </c:pt>
              </c:strCache>
            </c:strRef>
          </c:tx>
          <c:spPr>
            <a:solidFill>
              <a:srgbClr val="00A9AE"/>
            </a:solidFill>
            <a:ln>
              <a:no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'syphilis prevalence'!$B$3:$B$14</c:f>
              <c:strCache>
                <c:ptCount val="12"/>
                <c:pt idx="0">
                  <c:v>Herat</c:v>
                </c:pt>
                <c:pt idx="1">
                  <c:v>Kabul</c:v>
                </c:pt>
                <c:pt idx="2">
                  <c:v>Madhya Pradesh</c:v>
                </c:pt>
                <c:pt idx="3">
                  <c:v>Manipur</c:v>
                </c:pt>
                <c:pt idx="4">
                  <c:v>Telangana</c:v>
                </c:pt>
                <c:pt idx="5">
                  <c:v>Assam</c:v>
                </c:pt>
                <c:pt idx="6">
                  <c:v>Kota Malang</c:v>
                </c:pt>
                <c:pt idx="7">
                  <c:v>Kota Semarang</c:v>
                </c:pt>
                <c:pt idx="8">
                  <c:v>Kota Jakarta  Pusat</c:v>
                </c:pt>
                <c:pt idx="9">
                  <c:v>Kota Denpasar</c:v>
                </c:pt>
                <c:pt idx="10">
                  <c:v>Batam</c:v>
                </c:pt>
                <c:pt idx="11">
                  <c:v>Mongolia *</c:v>
                </c:pt>
              </c:strCache>
            </c:strRef>
          </c:cat>
          <c:val>
            <c:numRef>
              <c:f>'syphilis prevalence'!$C$3:$C$14</c:f>
              <c:numCache>
                <c:formatCode>General</c:formatCode>
                <c:ptCount val="12"/>
                <c:pt idx="0">
                  <c:v>0.8</c:v>
                </c:pt>
                <c:pt idx="1">
                  <c:v>0.8</c:v>
                </c:pt>
              </c:numCache>
            </c:numRef>
          </c:val>
          <c:extLst>
            <c:ext xmlns:c16="http://schemas.microsoft.com/office/drawing/2014/chart" uri="{C3380CC4-5D6E-409C-BE32-E72D297353CC}">
              <c16:uniqueId val="{00000000-38D3-4C04-B35C-213B8C7DBD08}"/>
            </c:ext>
          </c:extLst>
        </c:ser>
        <c:ser>
          <c:idx val="1"/>
          <c:order val="1"/>
          <c:tx>
            <c:strRef>
              <c:f>'syphilis prevalence'!$E$2</c:f>
              <c:strCache>
                <c:ptCount val="1"/>
                <c:pt idx="0">
                  <c:v>Indonesia (2011)</c:v>
                </c:pt>
              </c:strCache>
            </c:strRef>
          </c:tx>
          <c:spPr>
            <a:solidFill>
              <a:srgbClr val="00AEEF"/>
            </a:solidFill>
            <a:ln>
              <a:noFill/>
            </a:ln>
          </c:spPr>
          <c:invertIfNegative val="0"/>
          <c:dPt>
            <c:idx val="7"/>
            <c:invertIfNegative val="0"/>
            <c:bubble3D val="0"/>
            <c:extLst>
              <c:ext xmlns:c16="http://schemas.microsoft.com/office/drawing/2014/chart" uri="{C3380CC4-5D6E-409C-BE32-E72D297353CC}">
                <c16:uniqueId val="{00000001-38D3-4C04-B35C-213B8C7DBD08}"/>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'syphilis prevalence'!$B$3:$B$14</c:f>
              <c:strCache>
                <c:ptCount val="12"/>
                <c:pt idx="0">
                  <c:v>Herat</c:v>
                </c:pt>
                <c:pt idx="1">
                  <c:v>Kabul</c:v>
                </c:pt>
                <c:pt idx="2">
                  <c:v>Madhya Pradesh</c:v>
                </c:pt>
                <c:pt idx="3">
                  <c:v>Manipur</c:v>
                </c:pt>
                <c:pt idx="4">
                  <c:v>Telangana</c:v>
                </c:pt>
                <c:pt idx="5">
                  <c:v>Assam</c:v>
                </c:pt>
                <c:pt idx="6">
                  <c:v>Kota Malang</c:v>
                </c:pt>
                <c:pt idx="7">
                  <c:v>Kota Semarang</c:v>
                </c:pt>
                <c:pt idx="8">
                  <c:v>Kota Jakarta  Pusat</c:v>
                </c:pt>
                <c:pt idx="9">
                  <c:v>Kota Denpasar</c:v>
                </c:pt>
                <c:pt idx="10">
                  <c:v>Batam</c:v>
                </c:pt>
                <c:pt idx="11">
                  <c:v>Mongolia *</c:v>
                </c:pt>
              </c:strCache>
            </c:strRef>
          </c:cat>
          <c:val>
            <c:numRef>
              <c:f>'syphilis prevalence'!$E$3:$E$14</c:f>
              <c:numCache>
                <c:formatCode>General</c:formatCode>
                <c:ptCount val="12"/>
                <c:pt idx="6">
                  <c:v>2</c:v>
                </c:pt>
                <c:pt idx="7">
                  <c:v>3</c:v>
                </c:pt>
                <c:pt idx="8">
                  <c:v>4.8</c:v>
                </c:pt>
                <c:pt idx="9">
                  <c:v>6</c:v>
                </c:pt>
                <c:pt idx="10">
                  <c:v>8</c:v>
                </c:pt>
              </c:numCache>
            </c:numRef>
          </c:val>
          <c:extLst>
            <c:ext xmlns:c16="http://schemas.microsoft.com/office/drawing/2014/chart" uri="{C3380CC4-5D6E-409C-BE32-E72D297353CC}">
              <c16:uniqueId val="{00000002-38D3-4C04-B35C-213B8C7DBD08}"/>
            </c:ext>
          </c:extLst>
        </c:ser>
        <c:ser>
          <c:idx val="2"/>
          <c:order val="2"/>
          <c:tx>
            <c:strRef>
              <c:f>'syphilis prevalence'!$F$2</c:f>
              <c:strCache>
                <c:ptCount val="1"/>
                <c:pt idx="0">
                  <c:v>Mongolia (2014)</c:v>
                </c:pt>
              </c:strCache>
            </c:strRef>
          </c:tx>
          <c:spPr>
            <a:solidFill>
              <a:srgbClr val="E31837"/>
            </a:solidFill>
            <a:ln>
              <a:no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'syphilis prevalence'!$B$3:$B$14</c:f>
              <c:strCache>
                <c:ptCount val="12"/>
                <c:pt idx="0">
                  <c:v>Herat</c:v>
                </c:pt>
                <c:pt idx="1">
                  <c:v>Kabul</c:v>
                </c:pt>
                <c:pt idx="2">
                  <c:v>Madhya Pradesh</c:v>
                </c:pt>
                <c:pt idx="3">
                  <c:v>Manipur</c:v>
                </c:pt>
                <c:pt idx="4">
                  <c:v>Telangana</c:v>
                </c:pt>
                <c:pt idx="5">
                  <c:v>Assam</c:v>
                </c:pt>
                <c:pt idx="6">
                  <c:v>Kota Malang</c:v>
                </c:pt>
                <c:pt idx="7">
                  <c:v>Kota Semarang</c:v>
                </c:pt>
                <c:pt idx="8">
                  <c:v>Kota Jakarta  Pusat</c:v>
                </c:pt>
                <c:pt idx="9">
                  <c:v>Kota Denpasar</c:v>
                </c:pt>
                <c:pt idx="10">
                  <c:v>Batam</c:v>
                </c:pt>
                <c:pt idx="11">
                  <c:v>Mongolia *</c:v>
                </c:pt>
              </c:strCache>
            </c:strRef>
          </c:cat>
          <c:val>
            <c:numRef>
              <c:f>'syphilis prevalence'!$F$3:$F$14</c:f>
              <c:numCache>
                <c:formatCode>General</c:formatCode>
                <c:ptCount val="12"/>
                <c:pt idx="11">
                  <c:v>8.1999999999999993</c:v>
                </c:pt>
              </c:numCache>
            </c:numRef>
          </c:val>
          <c:extLst>
            <c:ext xmlns:c16="http://schemas.microsoft.com/office/drawing/2014/chart" uri="{C3380CC4-5D6E-409C-BE32-E72D297353CC}">
              <c16:uniqueId val="{00000003-38D3-4C04-B35C-213B8C7DBD08}"/>
            </c:ext>
          </c:extLst>
        </c:ser>
        <c:ser>
          <c:idx val="3"/>
          <c:order val="3"/>
          <c:tx>
            <c:strRef>
              <c:f>'syphilis prevalence'!$D$2</c:f>
              <c:strCache>
                <c:ptCount val="1"/>
                <c:pt idx="0">
                  <c:v>India (2019)</c:v>
                </c:pt>
              </c:strCache>
            </c:strRef>
          </c:tx>
          <c:spPr>
            <a:solidFill>
              <a:srgbClr val="F78E1E"/>
            </a:solidFill>
            <a:ln>
              <a:no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'syphilis prevalence'!$B$3:$B$14</c:f>
              <c:strCache>
                <c:ptCount val="12"/>
                <c:pt idx="0">
                  <c:v>Herat</c:v>
                </c:pt>
                <c:pt idx="1">
                  <c:v>Kabul</c:v>
                </c:pt>
                <c:pt idx="2">
                  <c:v>Madhya Pradesh</c:v>
                </c:pt>
                <c:pt idx="3">
                  <c:v>Manipur</c:v>
                </c:pt>
                <c:pt idx="4">
                  <c:v>Telangana</c:v>
                </c:pt>
                <c:pt idx="5">
                  <c:v>Assam</c:v>
                </c:pt>
                <c:pt idx="6">
                  <c:v>Kota Malang</c:v>
                </c:pt>
                <c:pt idx="7">
                  <c:v>Kota Semarang</c:v>
                </c:pt>
                <c:pt idx="8">
                  <c:v>Kota Jakarta  Pusat</c:v>
                </c:pt>
                <c:pt idx="9">
                  <c:v>Kota Denpasar</c:v>
                </c:pt>
                <c:pt idx="10">
                  <c:v>Batam</c:v>
                </c:pt>
                <c:pt idx="11">
                  <c:v>Mongolia *</c:v>
                </c:pt>
              </c:strCache>
            </c:strRef>
          </c:cat>
          <c:val>
            <c:numRef>
              <c:f>'syphilis prevalence'!$D$3:$D$14</c:f>
              <c:numCache>
                <c:formatCode>General</c:formatCode>
                <c:ptCount val="12"/>
                <c:pt idx="2">
                  <c:v>0.9</c:v>
                </c:pt>
                <c:pt idx="3">
                  <c:v>1.3</c:v>
                </c:pt>
                <c:pt idx="4">
                  <c:v>1.8</c:v>
                </c:pt>
                <c:pt idx="5">
                  <c:v>1.9</c:v>
                </c:pt>
              </c:numCache>
            </c:numRef>
          </c:val>
          <c:extLst>
            <c:ext xmlns:c16="http://schemas.microsoft.com/office/drawing/2014/chart" uri="{C3380CC4-5D6E-409C-BE32-E72D297353CC}">
              <c16:uniqueId val="{00000004-38D3-4C04-B35C-213B8C7DBD08}"/>
            </c:ext>
          </c:extLst>
        </c:ser>
        <c:dLbls>
          <c:showLegendKey val="0"/>
          <c:showVal val="0"/>
          <c:showCatName val="0"/>
          <c:showSerName val="0"/>
          <c:showPercent val="0"/>
          <c:showBubbleSize val="0"/>
        </c:dLbls>
        <c:gapWidth val="150"/>
        <c:overlap val="100"/>
        <c:axId val="40839424"/>
        <c:axId val="40845312"/>
      </c:barChart>
      <c:catAx>
        <c:axId val="40839424"/>
        <c:scaling>
          <c:orientation val="minMax"/>
        </c:scaling>
        <c:delete val="0"/>
        <c:axPos val="b"/>
        <c:numFmt formatCode="General" sourceLinked="0"/>
        <c:majorTickMark val="out"/>
        <c:minorTickMark val="none"/>
        <c:tickLblPos val="nextTo"/>
        <c:crossAx val="40845312"/>
        <c:crosses val="autoZero"/>
        <c:auto val="1"/>
        <c:lblAlgn val="ctr"/>
        <c:lblOffset val="100"/>
        <c:noMultiLvlLbl val="0"/>
      </c:catAx>
      <c:valAx>
        <c:axId val="40845312"/>
        <c:scaling>
          <c:orientation val="minMax"/>
          <c:max val="10"/>
          <c:min val="0"/>
        </c:scaling>
        <c:delete val="0"/>
        <c:axPos val="l"/>
        <c:majorGridlines>
          <c:spPr>
            <a:ln>
              <a:solidFill>
                <a:schemeClr val="bg1">
                  <a:lumMod val="85000"/>
                </a:schemeClr>
              </a:solidFill>
              <a:prstDash val="dash"/>
            </a:ln>
          </c:spPr>
        </c:majorGridlines>
        <c:title>
          <c:tx>
            <c:rich>
              <a:bodyPr rot="0" vert="horz"/>
              <a:lstStyle/>
              <a:p>
                <a:pPr>
                  <a:defRPr/>
                </a:pPr>
                <a:r>
                  <a:rPr lang="en-US"/>
                  <a:t>%</a:t>
                </a:r>
              </a:p>
            </c:rich>
          </c:tx>
          <c:layout>
            <c:manualLayout>
              <c:xMode val="edge"/>
              <c:yMode val="edge"/>
              <c:x val="0"/>
              <c:y val="0.1449387576552931"/>
            </c:manualLayout>
          </c:layout>
          <c:overlay val="0"/>
        </c:title>
        <c:numFmt formatCode="General" sourceLinked="1"/>
        <c:majorTickMark val="out"/>
        <c:minorTickMark val="none"/>
        <c:tickLblPos val="nextTo"/>
        <c:crossAx val="40839424"/>
        <c:crosses val="autoZero"/>
        <c:crossBetween val="between"/>
        <c:majorUnit val="2"/>
      </c:valAx>
    </c:plotArea>
    <c:legend>
      <c:legendPos val="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7.2255007161311419E-2"/>
          <c:y val="9.4451297810893953E-2"/>
          <c:w val="0.90907317432612289"/>
          <c:h val="0.35174031505464598"/>
        </c:manualLayout>
      </c:layout>
      <c:barChart>
        <c:barDir val="col"/>
        <c:grouping val="clustered"/>
        <c:varyColors val="0"/>
        <c:ser>
          <c:idx val="0"/>
          <c:order val="0"/>
          <c:tx>
            <c:strRef>
              <c:f>IDU!$C$2</c:f>
              <c:strCache>
                <c:ptCount val="1"/>
                <c:pt idx="0">
                  <c:v>ever injected drugs</c:v>
                </c:pt>
              </c:strCache>
            </c:strRef>
          </c:tx>
          <c:spPr>
            <a:solidFill>
              <a:srgbClr val="78A7B7"/>
            </a:solidFill>
            <a:ln>
              <a:noFill/>
            </a:ln>
          </c:spPr>
          <c:invertIfNegative val="0"/>
          <c:dPt>
            <c:idx val="0"/>
            <c:invertIfNegative val="0"/>
            <c:bubble3D val="0"/>
            <c:extLst>
              <c:ext xmlns:c16="http://schemas.microsoft.com/office/drawing/2014/chart" uri="{C3380CC4-5D6E-409C-BE32-E72D297353CC}">
                <c16:uniqueId val="{00000000-EB37-4622-9FD3-5EA3FE69F113}"/>
              </c:ext>
            </c:extLst>
          </c:dPt>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IDU!$A$3:$B$17</c:f>
              <c:multiLvlStrCache>
                <c:ptCount val="15"/>
                <c:lvl>
                  <c:pt idx="0">
                    <c:v>Kota 
Semarang</c:v>
                  </c:pt>
                  <c:pt idx="1">
                    <c:v>Batam</c:v>
                  </c:pt>
                  <c:pt idx="2">
                    <c:v>Kota Malang</c:v>
                  </c:pt>
                  <c:pt idx="3">
                    <c:v>Kota Denpasar</c:v>
                  </c:pt>
                  <c:pt idx="4">
                    <c:v>Kota Jakarta Pusat</c:v>
                  </c:pt>
                  <c:pt idx="5">
                    <c:v>Chandigarh</c:v>
                  </c:pt>
                  <c:pt idx="6">
                    <c:v>Assam</c:v>
                  </c:pt>
                  <c:pt idx="7">
                    <c:v>Punjab</c:v>
                  </c:pt>
                  <c:pt idx="8">
                    <c:v>Manipur</c:v>
                  </c:pt>
                  <c:pt idx="9">
                    <c:v>Mizoram</c:v>
                  </c:pt>
                  <c:pt idx="10">
                    <c:v>Herat</c:v>
                  </c:pt>
                  <c:pt idx="11">
                    <c:v>Kabul</c:v>
                  </c:pt>
                  <c:pt idx="12">
                    <c:v>Herat</c:v>
                  </c:pt>
                  <c:pt idx="13">
                    <c:v>Kabul</c:v>
                  </c:pt>
                  <c:pt idx="14">
                    <c:v>Sihdh Province
(5 prisons)</c:v>
                  </c:pt>
                </c:lvl>
                <c:lvl>
                  <c:pt idx="0">
                    <c:v>Indonesia (2011)</c:v>
                  </c:pt>
                  <c:pt idx="5">
                    <c:v>India (2019)</c:v>
                  </c:pt>
                  <c:pt idx="10">
                    <c:v>Afghanistan (2012)</c:v>
                  </c:pt>
                  <c:pt idx="14">
                    <c:v>Pakistan
(2012)</c:v>
                  </c:pt>
                </c:lvl>
              </c:multiLvlStrCache>
            </c:multiLvlStrRef>
          </c:cat>
          <c:val>
            <c:numRef>
              <c:f>IDU!$C$3:$C$17</c:f>
              <c:numCache>
                <c:formatCode>General</c:formatCode>
                <c:ptCount val="15"/>
                <c:pt idx="0">
                  <c:v>2.8</c:v>
                </c:pt>
                <c:pt idx="1">
                  <c:v>3.8</c:v>
                </c:pt>
                <c:pt idx="2">
                  <c:v>4.0999999999999996</c:v>
                </c:pt>
                <c:pt idx="3">
                  <c:v>8.1</c:v>
                </c:pt>
                <c:pt idx="4">
                  <c:v>13.3</c:v>
                </c:pt>
                <c:pt idx="5">
                  <c:v>11.3</c:v>
                </c:pt>
                <c:pt idx="6">
                  <c:v>13.5</c:v>
                </c:pt>
                <c:pt idx="7">
                  <c:v>16.8</c:v>
                </c:pt>
                <c:pt idx="8">
                  <c:v>17.100000000000001</c:v>
                </c:pt>
                <c:pt idx="9">
                  <c:v>39.299999999999997</c:v>
                </c:pt>
              </c:numCache>
            </c:numRef>
          </c:val>
          <c:extLst>
            <c:ext xmlns:c16="http://schemas.microsoft.com/office/drawing/2014/chart" uri="{C3380CC4-5D6E-409C-BE32-E72D297353CC}">
              <c16:uniqueId val="{00000001-EB37-4622-9FD3-5EA3FE69F113}"/>
            </c:ext>
          </c:extLst>
        </c:ser>
        <c:ser>
          <c:idx val="1"/>
          <c:order val="1"/>
          <c:tx>
            <c:strRef>
              <c:f>IDU!$D$2</c:f>
              <c:strCache>
                <c:ptCount val="1"/>
                <c:pt idx="0">
                  <c:v>used drugs in prison</c:v>
                </c:pt>
              </c:strCache>
            </c:strRef>
          </c:tx>
          <c:spPr>
            <a:solidFill>
              <a:srgbClr val="00AEEF"/>
            </a:solidFill>
            <a:ln>
              <a:noFill/>
            </a:ln>
          </c:spPr>
          <c:invertIfNegative val="0"/>
          <c:dPt>
            <c:idx val="7"/>
            <c:invertIfNegative val="0"/>
            <c:bubble3D val="0"/>
            <c:spPr>
              <a:pattFill prst="dkUpDiag">
                <a:fgClr>
                  <a:srgbClr val="00AEEF"/>
                </a:fgClr>
                <a:bgClr>
                  <a:sysClr val="window" lastClr="FFFFFF"/>
                </a:bgClr>
              </a:pattFill>
              <a:ln>
                <a:noFill/>
              </a:ln>
            </c:spPr>
            <c:extLst>
              <c:ext xmlns:c16="http://schemas.microsoft.com/office/drawing/2014/chart" uri="{C3380CC4-5D6E-409C-BE32-E72D297353CC}">
                <c16:uniqueId val="{00000003-EB37-4622-9FD3-5EA3FE69F113}"/>
              </c:ext>
            </c:extLst>
          </c:dPt>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IDU!$A$3:$B$17</c:f>
              <c:multiLvlStrCache>
                <c:ptCount val="15"/>
                <c:lvl>
                  <c:pt idx="0">
                    <c:v>Kota 
Semarang</c:v>
                  </c:pt>
                  <c:pt idx="1">
                    <c:v>Batam</c:v>
                  </c:pt>
                  <c:pt idx="2">
                    <c:v>Kota Malang</c:v>
                  </c:pt>
                  <c:pt idx="3">
                    <c:v>Kota Denpasar</c:v>
                  </c:pt>
                  <c:pt idx="4">
                    <c:v>Kota Jakarta Pusat</c:v>
                  </c:pt>
                  <c:pt idx="5">
                    <c:v>Chandigarh</c:v>
                  </c:pt>
                  <c:pt idx="6">
                    <c:v>Assam</c:v>
                  </c:pt>
                  <c:pt idx="7">
                    <c:v>Punjab</c:v>
                  </c:pt>
                  <c:pt idx="8">
                    <c:v>Manipur</c:v>
                  </c:pt>
                  <c:pt idx="9">
                    <c:v>Mizoram</c:v>
                  </c:pt>
                  <c:pt idx="10">
                    <c:v>Herat</c:v>
                  </c:pt>
                  <c:pt idx="11">
                    <c:v>Kabul</c:v>
                  </c:pt>
                  <c:pt idx="12">
                    <c:v>Herat</c:v>
                  </c:pt>
                  <c:pt idx="13">
                    <c:v>Kabul</c:v>
                  </c:pt>
                  <c:pt idx="14">
                    <c:v>Sihdh Province
(5 prisons)</c:v>
                  </c:pt>
                </c:lvl>
                <c:lvl>
                  <c:pt idx="0">
                    <c:v>Indonesia (2011)</c:v>
                  </c:pt>
                  <c:pt idx="5">
                    <c:v>India (2019)</c:v>
                  </c:pt>
                  <c:pt idx="10">
                    <c:v>Afghanistan (2012)</c:v>
                  </c:pt>
                  <c:pt idx="14">
                    <c:v>Pakistan
(2012)</c:v>
                  </c:pt>
                </c:lvl>
              </c:multiLvlStrCache>
            </c:multiLvlStrRef>
          </c:cat>
          <c:val>
            <c:numRef>
              <c:f>IDU!$D$3:$D$17</c:f>
              <c:numCache>
                <c:formatCode>General</c:formatCode>
                <c:ptCount val="15"/>
                <c:pt idx="10">
                  <c:v>26.4</c:v>
                </c:pt>
                <c:pt idx="11">
                  <c:v>69.400000000000006</c:v>
                </c:pt>
                <c:pt idx="14">
                  <c:v>50.9</c:v>
                </c:pt>
              </c:numCache>
            </c:numRef>
          </c:val>
          <c:extLst>
            <c:ext xmlns:c16="http://schemas.microsoft.com/office/drawing/2014/chart" uri="{C3380CC4-5D6E-409C-BE32-E72D297353CC}">
              <c16:uniqueId val="{00000004-EB37-4622-9FD3-5EA3FE69F113}"/>
            </c:ext>
          </c:extLst>
        </c:ser>
        <c:ser>
          <c:idx val="2"/>
          <c:order val="2"/>
          <c:tx>
            <c:strRef>
              <c:f>IDU!$E$2</c:f>
              <c:strCache>
                <c:ptCount val="1"/>
                <c:pt idx="0">
                  <c:v>injected drugs in prison</c:v>
                </c:pt>
              </c:strCache>
            </c:strRef>
          </c:tx>
          <c:spPr>
            <a:solidFill>
              <a:srgbClr val="E31837"/>
            </a:solidFill>
            <a:ln>
              <a:noFill/>
            </a:ln>
          </c:spPr>
          <c:invertIfNegative val="0"/>
          <c:dPt>
            <c:idx val="9"/>
            <c:invertIfNegative val="0"/>
            <c:bubble3D val="0"/>
            <c:extLst>
              <c:ext xmlns:c16="http://schemas.microsoft.com/office/drawing/2014/chart" uri="{C3380CC4-5D6E-409C-BE32-E72D297353CC}">
                <c16:uniqueId val="{00000005-EB37-4622-9FD3-5EA3FE69F113}"/>
              </c:ext>
            </c:extLst>
          </c:dPt>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IDU!$A$3:$B$17</c:f>
              <c:multiLvlStrCache>
                <c:ptCount val="15"/>
                <c:lvl>
                  <c:pt idx="0">
                    <c:v>Kota 
Semarang</c:v>
                  </c:pt>
                  <c:pt idx="1">
                    <c:v>Batam</c:v>
                  </c:pt>
                  <c:pt idx="2">
                    <c:v>Kota Malang</c:v>
                  </c:pt>
                  <c:pt idx="3">
                    <c:v>Kota Denpasar</c:v>
                  </c:pt>
                  <c:pt idx="4">
                    <c:v>Kota Jakarta Pusat</c:v>
                  </c:pt>
                  <c:pt idx="5">
                    <c:v>Chandigarh</c:v>
                  </c:pt>
                  <c:pt idx="6">
                    <c:v>Assam</c:v>
                  </c:pt>
                  <c:pt idx="7">
                    <c:v>Punjab</c:v>
                  </c:pt>
                  <c:pt idx="8">
                    <c:v>Manipur</c:v>
                  </c:pt>
                  <c:pt idx="9">
                    <c:v>Mizoram</c:v>
                  </c:pt>
                  <c:pt idx="10">
                    <c:v>Herat</c:v>
                  </c:pt>
                  <c:pt idx="11">
                    <c:v>Kabul</c:v>
                  </c:pt>
                  <c:pt idx="12">
                    <c:v>Herat</c:v>
                  </c:pt>
                  <c:pt idx="13">
                    <c:v>Kabul</c:v>
                  </c:pt>
                  <c:pt idx="14">
                    <c:v>Sihdh Province
(5 prisons)</c:v>
                  </c:pt>
                </c:lvl>
                <c:lvl>
                  <c:pt idx="0">
                    <c:v>Indonesia (2011)</c:v>
                  </c:pt>
                  <c:pt idx="5">
                    <c:v>India (2019)</c:v>
                  </c:pt>
                  <c:pt idx="10">
                    <c:v>Afghanistan (2012)</c:v>
                  </c:pt>
                  <c:pt idx="14">
                    <c:v>Pakistan
(2012)</c:v>
                  </c:pt>
                </c:lvl>
              </c:multiLvlStrCache>
            </c:multiLvlStrRef>
          </c:cat>
          <c:val>
            <c:numRef>
              <c:f>IDU!$E$3:$E$17</c:f>
              <c:numCache>
                <c:formatCode>General</c:formatCode>
                <c:ptCount val="15"/>
                <c:pt idx="12">
                  <c:v>0.6</c:v>
                </c:pt>
                <c:pt idx="13">
                  <c:v>33.9</c:v>
                </c:pt>
              </c:numCache>
            </c:numRef>
          </c:val>
          <c:extLst>
            <c:ext xmlns:c16="http://schemas.microsoft.com/office/drawing/2014/chart" uri="{C3380CC4-5D6E-409C-BE32-E72D297353CC}">
              <c16:uniqueId val="{00000006-EB37-4622-9FD3-5EA3FE69F113}"/>
            </c:ext>
          </c:extLst>
        </c:ser>
        <c:dLbls>
          <c:showLegendKey val="0"/>
          <c:showVal val="0"/>
          <c:showCatName val="0"/>
          <c:showSerName val="0"/>
          <c:showPercent val="0"/>
          <c:showBubbleSize val="0"/>
        </c:dLbls>
        <c:gapWidth val="150"/>
        <c:overlap val="100"/>
        <c:axId val="40840192"/>
        <c:axId val="40846080"/>
      </c:barChart>
      <c:catAx>
        <c:axId val="40840192"/>
        <c:scaling>
          <c:orientation val="minMax"/>
        </c:scaling>
        <c:delete val="0"/>
        <c:axPos val="b"/>
        <c:numFmt formatCode="General" sourceLinked="0"/>
        <c:majorTickMark val="out"/>
        <c:minorTickMark val="none"/>
        <c:tickLblPos val="nextTo"/>
        <c:crossAx val="40846080"/>
        <c:crosses val="autoZero"/>
        <c:auto val="1"/>
        <c:lblAlgn val="ctr"/>
        <c:lblOffset val="100"/>
        <c:noMultiLvlLbl val="0"/>
      </c:catAx>
      <c:valAx>
        <c:axId val="40846080"/>
        <c:scaling>
          <c:orientation val="minMax"/>
          <c:max val="100"/>
          <c:min val="0"/>
        </c:scaling>
        <c:delete val="0"/>
        <c:axPos val="l"/>
        <c:majorGridlines>
          <c:spPr>
            <a:ln>
              <a:solidFill>
                <a:schemeClr val="bg1">
                  <a:lumMod val="85000"/>
                </a:schemeClr>
              </a:solidFill>
              <a:prstDash val="dash"/>
            </a:ln>
          </c:spPr>
        </c:majorGridlines>
        <c:title>
          <c:tx>
            <c:rich>
              <a:bodyPr rot="0" vert="horz"/>
              <a:lstStyle/>
              <a:p>
                <a:pPr>
                  <a:defRPr/>
                </a:pPr>
                <a:r>
                  <a:rPr lang="en-US"/>
                  <a:t>%</a:t>
                </a:r>
              </a:p>
            </c:rich>
          </c:tx>
          <c:layout>
            <c:manualLayout>
              <c:xMode val="edge"/>
              <c:yMode val="edge"/>
              <c:x val="0"/>
              <c:y val="6.1913703025700782E-2"/>
            </c:manualLayout>
          </c:layout>
          <c:overlay val="0"/>
        </c:title>
        <c:numFmt formatCode="General" sourceLinked="1"/>
        <c:majorTickMark val="out"/>
        <c:minorTickMark val="none"/>
        <c:tickLblPos val="nextTo"/>
        <c:crossAx val="40840192"/>
        <c:crosses val="autoZero"/>
        <c:crossBetween val="between"/>
        <c:majorUnit val="20"/>
      </c:valAx>
    </c:plotArea>
    <c:legend>
      <c:legendPos val="t"/>
      <c:layout>
        <c:manualLayout>
          <c:xMode val="edge"/>
          <c:yMode val="edge"/>
          <c:x val="0.17174344544278092"/>
          <c:y val="4.400785309990525E-2"/>
          <c:w val="0.65651310911443816"/>
          <c:h val="6.7532005936357414E-2"/>
        </c:manualLayou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264990049838517"/>
          <c:y val="7.152134611305816E-2"/>
          <c:w val="0.88033200989363758"/>
          <c:h val="0.77875690579834567"/>
        </c:manualLayout>
      </c:layout>
      <c:barChart>
        <c:barDir val="col"/>
        <c:grouping val="clustered"/>
        <c:varyColors val="0"/>
        <c:ser>
          <c:idx val="0"/>
          <c:order val="0"/>
          <c:tx>
            <c:strRef>
              <c:f>RB!$B$3</c:f>
              <c:strCache>
                <c:ptCount val="1"/>
                <c:pt idx="0">
                  <c:v>Kabul</c:v>
                </c:pt>
              </c:strCache>
            </c:strRef>
          </c:tx>
          <c:spPr>
            <a:solidFill>
              <a:srgbClr val="E31837"/>
            </a:solidFill>
            <a:ln>
              <a:noFill/>
            </a:ln>
          </c:spPr>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RB!$C$2:$E$2</c:f>
              <c:strCache>
                <c:ptCount val="3"/>
                <c:pt idx="0">
                  <c:v>Ever bought sex from a female</c:v>
                </c:pt>
                <c:pt idx="1">
                  <c:v>Ever had sex with a male partner</c:v>
                </c:pt>
                <c:pt idx="2">
                  <c:v>Ever used a condom</c:v>
                </c:pt>
              </c:strCache>
            </c:strRef>
          </c:cat>
          <c:val>
            <c:numRef>
              <c:f>RB!$C$3:$E$3</c:f>
              <c:numCache>
                <c:formatCode>General</c:formatCode>
                <c:ptCount val="3"/>
                <c:pt idx="0">
                  <c:v>27.5</c:v>
                </c:pt>
                <c:pt idx="1">
                  <c:v>7.3</c:v>
                </c:pt>
                <c:pt idx="2">
                  <c:v>24.9</c:v>
                </c:pt>
              </c:numCache>
            </c:numRef>
          </c:val>
          <c:extLst>
            <c:ext xmlns:c16="http://schemas.microsoft.com/office/drawing/2014/chart" uri="{C3380CC4-5D6E-409C-BE32-E72D297353CC}">
              <c16:uniqueId val="{00000000-5ABC-4EC0-B18F-64434DCFFD2A}"/>
            </c:ext>
          </c:extLst>
        </c:ser>
        <c:ser>
          <c:idx val="1"/>
          <c:order val="1"/>
          <c:tx>
            <c:strRef>
              <c:f>RB!$B$4</c:f>
              <c:strCache>
                <c:ptCount val="1"/>
                <c:pt idx="0">
                  <c:v>Herat</c:v>
                </c:pt>
              </c:strCache>
            </c:strRef>
          </c:tx>
          <c:spPr>
            <a:solidFill>
              <a:srgbClr val="00AEEF"/>
            </a:solidFill>
            <a:ln>
              <a:noFill/>
            </a:ln>
          </c:spPr>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RB!$C$2:$E$2</c:f>
              <c:strCache>
                <c:ptCount val="3"/>
                <c:pt idx="0">
                  <c:v>Ever bought sex from a female</c:v>
                </c:pt>
                <c:pt idx="1">
                  <c:v>Ever had sex with a male partner</c:v>
                </c:pt>
                <c:pt idx="2">
                  <c:v>Ever used a condom</c:v>
                </c:pt>
              </c:strCache>
            </c:strRef>
          </c:cat>
          <c:val>
            <c:numRef>
              <c:f>RB!$C$4:$E$4</c:f>
              <c:numCache>
                <c:formatCode>General</c:formatCode>
                <c:ptCount val="3"/>
                <c:pt idx="0">
                  <c:v>31.1</c:v>
                </c:pt>
                <c:pt idx="1">
                  <c:v>14</c:v>
                </c:pt>
                <c:pt idx="2">
                  <c:v>35.799999999999997</c:v>
                </c:pt>
              </c:numCache>
            </c:numRef>
          </c:val>
          <c:extLst>
            <c:ext xmlns:c16="http://schemas.microsoft.com/office/drawing/2014/chart" uri="{C3380CC4-5D6E-409C-BE32-E72D297353CC}">
              <c16:uniqueId val="{00000001-5ABC-4EC0-B18F-64434DCFFD2A}"/>
            </c:ext>
          </c:extLst>
        </c:ser>
        <c:dLbls>
          <c:showLegendKey val="0"/>
          <c:showVal val="0"/>
          <c:showCatName val="0"/>
          <c:showSerName val="0"/>
          <c:showPercent val="0"/>
          <c:showBubbleSize val="0"/>
        </c:dLbls>
        <c:gapWidth val="150"/>
        <c:axId val="203945856"/>
        <c:axId val="203947392"/>
      </c:barChart>
      <c:catAx>
        <c:axId val="203945856"/>
        <c:scaling>
          <c:orientation val="minMax"/>
        </c:scaling>
        <c:delete val="0"/>
        <c:axPos val="b"/>
        <c:numFmt formatCode="General" sourceLinked="0"/>
        <c:majorTickMark val="out"/>
        <c:minorTickMark val="none"/>
        <c:tickLblPos val="nextTo"/>
        <c:crossAx val="203947392"/>
        <c:crosses val="autoZero"/>
        <c:auto val="1"/>
        <c:lblAlgn val="ctr"/>
        <c:lblOffset val="100"/>
        <c:noMultiLvlLbl val="0"/>
      </c:catAx>
      <c:valAx>
        <c:axId val="203947392"/>
        <c:scaling>
          <c:orientation val="minMax"/>
          <c:max val="100"/>
          <c:min val="0"/>
        </c:scaling>
        <c:delete val="0"/>
        <c:axPos val="l"/>
        <c:majorGridlines>
          <c:spPr>
            <a:ln>
              <a:solidFill>
                <a:schemeClr val="bg1">
                  <a:lumMod val="85000"/>
                </a:schemeClr>
              </a:solidFill>
              <a:prstDash val="dash"/>
            </a:ln>
          </c:spPr>
        </c:majorGridlines>
        <c:title>
          <c:tx>
            <c:rich>
              <a:bodyPr rot="0" vert="horz"/>
              <a:lstStyle/>
              <a:p>
                <a:pPr>
                  <a:defRPr/>
                </a:pPr>
                <a:r>
                  <a:rPr lang="en-US"/>
                  <a:t>%</a:t>
                </a:r>
              </a:p>
            </c:rich>
          </c:tx>
          <c:layout>
            <c:manualLayout>
              <c:xMode val="edge"/>
              <c:yMode val="edge"/>
              <c:x val="0"/>
              <c:y val="5.5150690327337361E-2"/>
            </c:manualLayout>
          </c:layout>
          <c:overlay val="0"/>
        </c:title>
        <c:numFmt formatCode="General" sourceLinked="1"/>
        <c:majorTickMark val="out"/>
        <c:minorTickMark val="none"/>
        <c:tickLblPos val="nextTo"/>
        <c:crossAx val="203945856"/>
        <c:crosses val="autoZero"/>
        <c:crossBetween val="between"/>
        <c:majorUnit val="20"/>
      </c:valAx>
    </c:plotArea>
    <c:legend>
      <c:legendPos val="t"/>
      <c:layout>
        <c:manualLayout>
          <c:xMode val="edge"/>
          <c:yMode val="edge"/>
          <c:x val="0.40454959195566964"/>
          <c:y val="1.9240286432820594E-2"/>
          <c:w val="0.25278465648066389"/>
          <c:h val="0.16188655805920554"/>
        </c:manualLayou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6.7933301156398701E-2"/>
          <c:y val="4.0942110620697428E-2"/>
          <c:w val="0.91926009551324273"/>
          <c:h val="0.51460210104488957"/>
        </c:manualLayout>
      </c:layout>
      <c:barChart>
        <c:barDir val="col"/>
        <c:grouping val="clustered"/>
        <c:varyColors val="0"/>
        <c:ser>
          <c:idx val="0"/>
          <c:order val="0"/>
          <c:spPr>
            <a:solidFill>
              <a:srgbClr val="F78E1E"/>
            </a:solidFill>
            <a:ln>
              <a:noFill/>
            </a:ln>
          </c:spPr>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'comprehensive knowledge'!$A$3:$B$16</c:f>
              <c:multiLvlStrCache>
                <c:ptCount val="14"/>
                <c:lvl>
                  <c:pt idx="0">
                    <c:v>Kabul</c:v>
                  </c:pt>
                  <c:pt idx="1">
                    <c:v>Herat</c:v>
                  </c:pt>
                  <c:pt idx="2">
                    <c:v>Kota Jakarta
 Pusat</c:v>
                  </c:pt>
                  <c:pt idx="3">
                    <c:v>Kota 
Malang</c:v>
                  </c:pt>
                  <c:pt idx="4">
                    <c:v>Batam</c:v>
                  </c:pt>
                  <c:pt idx="5">
                    <c:v>Kota 
Denpasar</c:v>
                  </c:pt>
                  <c:pt idx="6">
                    <c:v>Kota  
Semarang</c:v>
                  </c:pt>
                  <c:pt idx="7">
                    <c:v>National
average</c:v>
                  </c:pt>
                  <c:pt idx="8">
                    <c:v>Himachal
 Pradesh</c:v>
                  </c:pt>
                  <c:pt idx="9">
                    <c:v>Tamil Nadu</c:v>
                  </c:pt>
                  <c:pt idx="10">
                    <c:v>Punjab</c:v>
                  </c:pt>
                  <c:pt idx="11">
                    <c:v>Mizoram</c:v>
                  </c:pt>
                  <c:pt idx="12">
                    <c:v>Uttar 
Pradesh</c:v>
                  </c:pt>
                  <c:pt idx="13">
                    <c:v>National
 average</c:v>
                  </c:pt>
                </c:lvl>
                <c:lvl>
                  <c:pt idx="0">
                    <c:v>Afghanistan
 (2012)</c:v>
                  </c:pt>
                  <c:pt idx="2">
                    <c:v>Indonesia 
(2011)</c:v>
                  </c:pt>
                  <c:pt idx="8">
                    <c:v>India
 (2019)</c:v>
                  </c:pt>
                </c:lvl>
              </c:multiLvlStrCache>
            </c:multiLvlStrRef>
          </c:cat>
          <c:val>
            <c:numRef>
              <c:f>'comprehensive knowledge'!$C$3:$C$16</c:f>
              <c:numCache>
                <c:formatCode>General</c:formatCode>
                <c:ptCount val="14"/>
                <c:pt idx="0">
                  <c:v>6.6</c:v>
                </c:pt>
                <c:pt idx="1">
                  <c:v>10.8</c:v>
                </c:pt>
              </c:numCache>
            </c:numRef>
          </c:val>
          <c:extLst>
            <c:ext xmlns:c16="http://schemas.microsoft.com/office/drawing/2014/chart" uri="{C3380CC4-5D6E-409C-BE32-E72D297353CC}">
              <c16:uniqueId val="{00000000-899B-4F5C-A120-F5F44BE5D64A}"/>
            </c:ext>
          </c:extLst>
        </c:ser>
        <c:ser>
          <c:idx val="1"/>
          <c:order val="1"/>
          <c:spPr>
            <a:solidFill>
              <a:srgbClr val="78A7B7"/>
            </a:solidFill>
            <a:ln>
              <a:noFill/>
            </a:ln>
          </c:spPr>
          <c:invertIfNegative val="0"/>
          <c:dPt>
            <c:idx val="7"/>
            <c:invertIfNegative val="0"/>
            <c:bubble3D val="0"/>
            <c:spPr>
              <a:pattFill prst="dkUpDiag">
                <a:fgClr>
                  <a:srgbClr val="78A7B7"/>
                </a:fgClr>
                <a:bgClr>
                  <a:sysClr val="window" lastClr="FFFFFF"/>
                </a:bgClr>
              </a:pattFill>
              <a:ln>
                <a:noFill/>
              </a:ln>
            </c:spPr>
            <c:extLst>
              <c:ext xmlns:c16="http://schemas.microsoft.com/office/drawing/2014/chart" uri="{C3380CC4-5D6E-409C-BE32-E72D297353CC}">
                <c16:uniqueId val="{00000002-899B-4F5C-A120-F5F44BE5D64A}"/>
              </c:ext>
            </c:extLst>
          </c:dPt>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'comprehensive knowledge'!$A$3:$B$16</c:f>
              <c:multiLvlStrCache>
                <c:ptCount val="14"/>
                <c:lvl>
                  <c:pt idx="0">
                    <c:v>Kabul</c:v>
                  </c:pt>
                  <c:pt idx="1">
                    <c:v>Herat</c:v>
                  </c:pt>
                  <c:pt idx="2">
                    <c:v>Kota Jakarta
 Pusat</c:v>
                  </c:pt>
                  <c:pt idx="3">
                    <c:v>Kota 
Malang</c:v>
                  </c:pt>
                  <c:pt idx="4">
                    <c:v>Batam</c:v>
                  </c:pt>
                  <c:pt idx="5">
                    <c:v>Kota 
Denpasar</c:v>
                  </c:pt>
                  <c:pt idx="6">
                    <c:v>Kota  
Semarang</c:v>
                  </c:pt>
                  <c:pt idx="7">
                    <c:v>National
average</c:v>
                  </c:pt>
                  <c:pt idx="8">
                    <c:v>Himachal
 Pradesh</c:v>
                  </c:pt>
                  <c:pt idx="9">
                    <c:v>Tamil Nadu</c:v>
                  </c:pt>
                  <c:pt idx="10">
                    <c:v>Punjab</c:v>
                  </c:pt>
                  <c:pt idx="11">
                    <c:v>Mizoram</c:v>
                  </c:pt>
                  <c:pt idx="12">
                    <c:v>Uttar 
Pradesh</c:v>
                  </c:pt>
                  <c:pt idx="13">
                    <c:v>National
 average</c:v>
                  </c:pt>
                </c:lvl>
                <c:lvl>
                  <c:pt idx="0">
                    <c:v>Afghanistan
 (2012)</c:v>
                  </c:pt>
                  <c:pt idx="2">
                    <c:v>Indonesia 
(2011)</c:v>
                  </c:pt>
                  <c:pt idx="8">
                    <c:v>India
 (2019)</c:v>
                  </c:pt>
                </c:lvl>
              </c:multiLvlStrCache>
            </c:multiLvlStrRef>
          </c:cat>
          <c:val>
            <c:numRef>
              <c:f>'comprehensive knowledge'!$D$3:$D$16</c:f>
              <c:numCache>
                <c:formatCode>General</c:formatCode>
                <c:ptCount val="14"/>
                <c:pt idx="2">
                  <c:v>8.8000000000000007</c:v>
                </c:pt>
                <c:pt idx="3">
                  <c:v>10</c:v>
                </c:pt>
                <c:pt idx="4">
                  <c:v>11</c:v>
                </c:pt>
                <c:pt idx="5">
                  <c:v>13.9</c:v>
                </c:pt>
                <c:pt idx="6">
                  <c:v>14.5</c:v>
                </c:pt>
                <c:pt idx="7">
                  <c:v>11.7</c:v>
                </c:pt>
              </c:numCache>
            </c:numRef>
          </c:val>
          <c:extLst>
            <c:ext xmlns:c16="http://schemas.microsoft.com/office/drawing/2014/chart" uri="{C3380CC4-5D6E-409C-BE32-E72D297353CC}">
              <c16:uniqueId val="{00000003-899B-4F5C-A120-F5F44BE5D64A}"/>
            </c:ext>
          </c:extLst>
        </c:ser>
        <c:ser>
          <c:idx val="2"/>
          <c:order val="2"/>
          <c:spPr>
            <a:solidFill>
              <a:srgbClr val="E31837"/>
            </a:solidFill>
            <a:ln>
              <a:noFill/>
            </a:ln>
          </c:spPr>
          <c:invertIfNegative val="0"/>
          <c:dPt>
            <c:idx val="13"/>
            <c:invertIfNegative val="0"/>
            <c:bubble3D val="0"/>
            <c:spPr>
              <a:pattFill prst="dkUpDiag">
                <a:fgClr>
                  <a:srgbClr val="E31837"/>
                </a:fgClr>
                <a:bgClr>
                  <a:sysClr val="window" lastClr="FFFFFF"/>
                </a:bgClr>
              </a:pattFill>
              <a:ln>
                <a:noFill/>
              </a:ln>
            </c:spPr>
            <c:extLst>
              <c:ext xmlns:c16="http://schemas.microsoft.com/office/drawing/2014/chart" uri="{C3380CC4-5D6E-409C-BE32-E72D297353CC}">
                <c16:uniqueId val="{00000005-899B-4F5C-A120-F5F44BE5D64A}"/>
              </c:ext>
            </c:extLst>
          </c:dPt>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'comprehensive knowledge'!$A$3:$B$16</c:f>
              <c:multiLvlStrCache>
                <c:ptCount val="14"/>
                <c:lvl>
                  <c:pt idx="0">
                    <c:v>Kabul</c:v>
                  </c:pt>
                  <c:pt idx="1">
                    <c:v>Herat</c:v>
                  </c:pt>
                  <c:pt idx="2">
                    <c:v>Kota Jakarta
 Pusat</c:v>
                  </c:pt>
                  <c:pt idx="3">
                    <c:v>Kota 
Malang</c:v>
                  </c:pt>
                  <c:pt idx="4">
                    <c:v>Batam</c:v>
                  </c:pt>
                  <c:pt idx="5">
                    <c:v>Kota 
Denpasar</c:v>
                  </c:pt>
                  <c:pt idx="6">
                    <c:v>Kota  
Semarang</c:v>
                  </c:pt>
                  <c:pt idx="7">
                    <c:v>National
average</c:v>
                  </c:pt>
                  <c:pt idx="8">
                    <c:v>Himachal
 Pradesh</c:v>
                  </c:pt>
                  <c:pt idx="9">
                    <c:v>Tamil Nadu</c:v>
                  </c:pt>
                  <c:pt idx="10">
                    <c:v>Punjab</c:v>
                  </c:pt>
                  <c:pt idx="11">
                    <c:v>Mizoram</c:v>
                  </c:pt>
                  <c:pt idx="12">
                    <c:v>Uttar 
Pradesh</c:v>
                  </c:pt>
                  <c:pt idx="13">
                    <c:v>National
 average</c:v>
                  </c:pt>
                </c:lvl>
                <c:lvl>
                  <c:pt idx="0">
                    <c:v>Afghanistan
 (2012)</c:v>
                  </c:pt>
                  <c:pt idx="2">
                    <c:v>Indonesia 
(2011)</c:v>
                  </c:pt>
                  <c:pt idx="8">
                    <c:v>India
 (2019)</c:v>
                  </c:pt>
                </c:lvl>
              </c:multiLvlStrCache>
            </c:multiLvlStrRef>
          </c:cat>
          <c:val>
            <c:numRef>
              <c:f>'comprehensive knowledge'!$E$3:$E$16</c:f>
              <c:numCache>
                <c:formatCode>General</c:formatCode>
                <c:ptCount val="14"/>
                <c:pt idx="8">
                  <c:v>40</c:v>
                </c:pt>
                <c:pt idx="9">
                  <c:v>40.299999999999997</c:v>
                </c:pt>
                <c:pt idx="10">
                  <c:v>43.5</c:v>
                </c:pt>
                <c:pt idx="11">
                  <c:v>48.4</c:v>
                </c:pt>
                <c:pt idx="12">
                  <c:v>66.3</c:v>
                </c:pt>
                <c:pt idx="13">
                  <c:v>26.4</c:v>
                </c:pt>
              </c:numCache>
            </c:numRef>
          </c:val>
          <c:extLst>
            <c:ext xmlns:c16="http://schemas.microsoft.com/office/drawing/2014/chart" uri="{C3380CC4-5D6E-409C-BE32-E72D297353CC}">
              <c16:uniqueId val="{00000006-899B-4F5C-A120-F5F44BE5D64A}"/>
            </c:ext>
          </c:extLst>
        </c:ser>
        <c:dLbls>
          <c:showLegendKey val="0"/>
          <c:showVal val="0"/>
          <c:showCatName val="0"/>
          <c:showSerName val="0"/>
          <c:showPercent val="0"/>
          <c:showBubbleSize val="0"/>
        </c:dLbls>
        <c:gapWidth val="150"/>
        <c:overlap val="100"/>
        <c:axId val="40837120"/>
        <c:axId val="40839424"/>
      </c:barChart>
      <c:catAx>
        <c:axId val="40837120"/>
        <c:scaling>
          <c:orientation val="minMax"/>
        </c:scaling>
        <c:delete val="0"/>
        <c:axPos val="b"/>
        <c:numFmt formatCode="General" sourceLinked="0"/>
        <c:majorTickMark val="out"/>
        <c:minorTickMark val="none"/>
        <c:tickLblPos val="nextTo"/>
        <c:crossAx val="40839424"/>
        <c:crosses val="autoZero"/>
        <c:auto val="1"/>
        <c:lblAlgn val="ctr"/>
        <c:lblOffset val="100"/>
        <c:noMultiLvlLbl val="0"/>
      </c:catAx>
      <c:valAx>
        <c:axId val="40839424"/>
        <c:scaling>
          <c:orientation val="minMax"/>
          <c:max val="100"/>
          <c:min val="0"/>
        </c:scaling>
        <c:delete val="0"/>
        <c:axPos val="l"/>
        <c:majorGridlines>
          <c:spPr>
            <a:ln>
              <a:solidFill>
                <a:schemeClr val="bg1">
                  <a:lumMod val="85000"/>
                </a:schemeClr>
              </a:solidFill>
              <a:prstDash val="dash"/>
            </a:ln>
          </c:spPr>
        </c:majorGridlines>
        <c:title>
          <c:tx>
            <c:rich>
              <a:bodyPr rot="0" vert="horz"/>
              <a:lstStyle/>
              <a:p>
                <a:pPr>
                  <a:defRPr/>
                </a:pPr>
                <a:r>
                  <a:rPr lang="en-US"/>
                  <a:t>%</a:t>
                </a:r>
              </a:p>
            </c:rich>
          </c:tx>
          <c:layout>
            <c:manualLayout>
              <c:xMode val="edge"/>
              <c:yMode val="edge"/>
              <c:x val="2.3284733327924674E-3"/>
              <c:y val="1.0806983097492191E-2"/>
            </c:manualLayout>
          </c:layout>
          <c:overlay val="0"/>
        </c:title>
        <c:numFmt formatCode="General" sourceLinked="1"/>
        <c:majorTickMark val="out"/>
        <c:minorTickMark val="none"/>
        <c:tickLblPos val="nextTo"/>
        <c:crossAx val="40837120"/>
        <c:crosses val="autoZero"/>
        <c:crossBetween val="between"/>
        <c:majorUnit val="20"/>
      </c:valAx>
    </c:plotArea>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9.440444047793882E-2"/>
          <c:y val="5.935185185185185E-2"/>
          <c:w val="0.88455299615525107"/>
          <c:h val="0.51906631216912802"/>
        </c:manualLayout>
      </c:layout>
      <c:barChart>
        <c:barDir val="col"/>
        <c:grouping val="clustered"/>
        <c:varyColors val="0"/>
        <c:ser>
          <c:idx val="0"/>
          <c:order val="0"/>
          <c:spPr>
            <a:solidFill>
              <a:srgbClr val="E31837"/>
            </a:solidFill>
            <a:ln>
              <a:noFill/>
            </a:ln>
          </c:spPr>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'HIV test'!$A$3:$B$15</c:f>
              <c:multiLvlStrCache>
                <c:ptCount val="13"/>
                <c:lvl>
                  <c:pt idx="0">
                    <c:v>Herat</c:v>
                  </c:pt>
                  <c:pt idx="1">
                    <c:v>Kabul</c:v>
                  </c:pt>
                  <c:pt idx="2">
                    <c:v>Kota 
Semarang</c:v>
                  </c:pt>
                  <c:pt idx="3">
                    <c:v>Kota 
Malang</c:v>
                  </c:pt>
                  <c:pt idx="4">
                    <c:v>Kota 
Jakarta Pusat</c:v>
                  </c:pt>
                  <c:pt idx="5">
                    <c:v>Kota 
Denpasar</c:v>
                  </c:pt>
                  <c:pt idx="6">
                    <c:v>Batam</c:v>
                  </c:pt>
                  <c:pt idx="7">
                    <c:v>National
average</c:v>
                  </c:pt>
                  <c:pt idx="8">
                    <c:v>Manipur</c:v>
                  </c:pt>
                  <c:pt idx="9">
                    <c:v>Kerala</c:v>
                  </c:pt>
                  <c:pt idx="10">
                    <c:v>Tamil Nadu</c:v>
                  </c:pt>
                  <c:pt idx="11">
                    <c:v>Mizoram</c:v>
                  </c:pt>
                  <c:pt idx="12">
                    <c:v>National
average</c:v>
                  </c:pt>
                </c:lvl>
                <c:lvl>
                  <c:pt idx="0">
                    <c:v>Afghanistan 
(2012)</c:v>
                  </c:pt>
                  <c:pt idx="2">
                    <c:v>Indonesia 
(2011)</c:v>
                  </c:pt>
                  <c:pt idx="8">
                    <c:v>India (2019)</c:v>
                  </c:pt>
                </c:lvl>
              </c:multiLvlStrCache>
            </c:multiLvlStrRef>
          </c:cat>
          <c:val>
            <c:numRef>
              <c:f>'HIV test'!$C$3:$C$15</c:f>
              <c:numCache>
                <c:formatCode>General</c:formatCode>
                <c:ptCount val="13"/>
                <c:pt idx="0">
                  <c:v>15.9</c:v>
                </c:pt>
                <c:pt idx="1">
                  <c:v>19.2</c:v>
                </c:pt>
              </c:numCache>
            </c:numRef>
          </c:val>
          <c:extLst>
            <c:ext xmlns:c16="http://schemas.microsoft.com/office/drawing/2014/chart" uri="{C3380CC4-5D6E-409C-BE32-E72D297353CC}">
              <c16:uniqueId val="{00000000-81B9-4EC8-A9CD-F5E483D78031}"/>
            </c:ext>
          </c:extLst>
        </c:ser>
        <c:ser>
          <c:idx val="1"/>
          <c:order val="1"/>
          <c:spPr>
            <a:solidFill>
              <a:srgbClr val="00AEEF"/>
            </a:solidFill>
            <a:ln>
              <a:noFill/>
            </a:ln>
          </c:spPr>
          <c:invertIfNegative val="0"/>
          <c:dPt>
            <c:idx val="7"/>
            <c:invertIfNegative val="0"/>
            <c:bubble3D val="0"/>
            <c:spPr>
              <a:pattFill prst="dkUpDiag">
                <a:fgClr>
                  <a:srgbClr val="00AEEF"/>
                </a:fgClr>
                <a:bgClr>
                  <a:sysClr val="window" lastClr="FFFFFF"/>
                </a:bgClr>
              </a:pattFill>
              <a:ln>
                <a:noFill/>
              </a:ln>
            </c:spPr>
            <c:extLst>
              <c:ext xmlns:c16="http://schemas.microsoft.com/office/drawing/2014/chart" uri="{C3380CC4-5D6E-409C-BE32-E72D297353CC}">
                <c16:uniqueId val="{00000002-81B9-4EC8-A9CD-F5E483D78031}"/>
              </c:ext>
            </c:extLst>
          </c:dPt>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'HIV test'!$A$3:$B$15</c:f>
              <c:multiLvlStrCache>
                <c:ptCount val="13"/>
                <c:lvl>
                  <c:pt idx="0">
                    <c:v>Herat</c:v>
                  </c:pt>
                  <c:pt idx="1">
                    <c:v>Kabul</c:v>
                  </c:pt>
                  <c:pt idx="2">
                    <c:v>Kota 
Semarang</c:v>
                  </c:pt>
                  <c:pt idx="3">
                    <c:v>Kota 
Malang</c:v>
                  </c:pt>
                  <c:pt idx="4">
                    <c:v>Kota 
Jakarta Pusat</c:v>
                  </c:pt>
                  <c:pt idx="5">
                    <c:v>Kota 
Denpasar</c:v>
                  </c:pt>
                  <c:pt idx="6">
                    <c:v>Batam</c:v>
                  </c:pt>
                  <c:pt idx="7">
                    <c:v>National
average</c:v>
                  </c:pt>
                  <c:pt idx="8">
                    <c:v>Manipur</c:v>
                  </c:pt>
                  <c:pt idx="9">
                    <c:v>Kerala</c:v>
                  </c:pt>
                  <c:pt idx="10">
                    <c:v>Tamil Nadu</c:v>
                  </c:pt>
                  <c:pt idx="11">
                    <c:v>Mizoram</c:v>
                  </c:pt>
                  <c:pt idx="12">
                    <c:v>National
average</c:v>
                  </c:pt>
                </c:lvl>
                <c:lvl>
                  <c:pt idx="0">
                    <c:v>Afghanistan 
(2012)</c:v>
                  </c:pt>
                  <c:pt idx="2">
                    <c:v>Indonesia 
(2011)</c:v>
                  </c:pt>
                  <c:pt idx="8">
                    <c:v>India (2019)</c:v>
                  </c:pt>
                </c:lvl>
              </c:multiLvlStrCache>
            </c:multiLvlStrRef>
          </c:cat>
          <c:val>
            <c:numRef>
              <c:f>'HIV test'!$D$3:$D$15</c:f>
              <c:numCache>
                <c:formatCode>General</c:formatCode>
                <c:ptCount val="13"/>
                <c:pt idx="2">
                  <c:v>14.5</c:v>
                </c:pt>
                <c:pt idx="3">
                  <c:v>19</c:v>
                </c:pt>
                <c:pt idx="4">
                  <c:v>24</c:v>
                </c:pt>
                <c:pt idx="5">
                  <c:v>28.9</c:v>
                </c:pt>
                <c:pt idx="6">
                  <c:v>36</c:v>
                </c:pt>
                <c:pt idx="7">
                  <c:v>24.5</c:v>
                </c:pt>
              </c:numCache>
            </c:numRef>
          </c:val>
          <c:extLst>
            <c:ext xmlns:c16="http://schemas.microsoft.com/office/drawing/2014/chart" uri="{C3380CC4-5D6E-409C-BE32-E72D297353CC}">
              <c16:uniqueId val="{00000003-81B9-4EC8-A9CD-F5E483D78031}"/>
            </c:ext>
          </c:extLst>
        </c:ser>
        <c:ser>
          <c:idx val="2"/>
          <c:order val="2"/>
          <c:spPr>
            <a:solidFill>
              <a:srgbClr val="00A9AE"/>
            </a:solidFill>
            <a:ln>
              <a:noFill/>
            </a:ln>
          </c:spPr>
          <c:invertIfNegative val="0"/>
          <c:dPt>
            <c:idx val="12"/>
            <c:invertIfNegative val="0"/>
            <c:bubble3D val="0"/>
            <c:spPr>
              <a:pattFill prst="dkUpDiag">
                <a:fgClr>
                  <a:srgbClr val="00A9AE"/>
                </a:fgClr>
                <a:bgClr>
                  <a:sysClr val="window" lastClr="FFFFFF"/>
                </a:bgClr>
              </a:pattFill>
              <a:ln>
                <a:noFill/>
              </a:ln>
            </c:spPr>
            <c:extLst>
              <c:ext xmlns:c16="http://schemas.microsoft.com/office/drawing/2014/chart" uri="{C3380CC4-5D6E-409C-BE32-E72D297353CC}">
                <c16:uniqueId val="{00000005-81B9-4EC8-A9CD-F5E483D78031}"/>
              </c:ext>
            </c:extLst>
          </c:dPt>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'HIV test'!$A$3:$B$15</c:f>
              <c:multiLvlStrCache>
                <c:ptCount val="13"/>
                <c:lvl>
                  <c:pt idx="0">
                    <c:v>Herat</c:v>
                  </c:pt>
                  <c:pt idx="1">
                    <c:v>Kabul</c:v>
                  </c:pt>
                  <c:pt idx="2">
                    <c:v>Kota 
Semarang</c:v>
                  </c:pt>
                  <c:pt idx="3">
                    <c:v>Kota 
Malang</c:v>
                  </c:pt>
                  <c:pt idx="4">
                    <c:v>Kota 
Jakarta Pusat</c:v>
                  </c:pt>
                  <c:pt idx="5">
                    <c:v>Kota 
Denpasar</c:v>
                  </c:pt>
                  <c:pt idx="6">
                    <c:v>Batam</c:v>
                  </c:pt>
                  <c:pt idx="7">
                    <c:v>National
average</c:v>
                  </c:pt>
                  <c:pt idx="8">
                    <c:v>Manipur</c:v>
                  </c:pt>
                  <c:pt idx="9">
                    <c:v>Kerala</c:v>
                  </c:pt>
                  <c:pt idx="10">
                    <c:v>Tamil Nadu</c:v>
                  </c:pt>
                  <c:pt idx="11">
                    <c:v>Mizoram</c:v>
                  </c:pt>
                  <c:pt idx="12">
                    <c:v>National
average</c:v>
                  </c:pt>
                </c:lvl>
                <c:lvl>
                  <c:pt idx="0">
                    <c:v>Afghanistan 
(2012)</c:v>
                  </c:pt>
                  <c:pt idx="2">
                    <c:v>Indonesia 
(2011)</c:v>
                  </c:pt>
                  <c:pt idx="8">
                    <c:v>India (2019)</c:v>
                  </c:pt>
                </c:lvl>
              </c:multiLvlStrCache>
            </c:multiLvlStrRef>
          </c:cat>
          <c:val>
            <c:numRef>
              <c:f>'HIV test'!$E$3:$E$15</c:f>
              <c:numCache>
                <c:formatCode>General</c:formatCode>
                <c:ptCount val="13"/>
                <c:pt idx="8">
                  <c:v>28.7</c:v>
                </c:pt>
                <c:pt idx="9">
                  <c:v>59</c:v>
                </c:pt>
                <c:pt idx="10">
                  <c:v>70.8</c:v>
                </c:pt>
                <c:pt idx="11">
                  <c:v>91.5</c:v>
                </c:pt>
                <c:pt idx="12">
                  <c:v>46.9</c:v>
                </c:pt>
              </c:numCache>
            </c:numRef>
          </c:val>
          <c:extLst>
            <c:ext xmlns:c16="http://schemas.microsoft.com/office/drawing/2014/chart" uri="{C3380CC4-5D6E-409C-BE32-E72D297353CC}">
              <c16:uniqueId val="{00000006-81B9-4EC8-A9CD-F5E483D78031}"/>
            </c:ext>
          </c:extLst>
        </c:ser>
        <c:dLbls>
          <c:showLegendKey val="0"/>
          <c:showVal val="0"/>
          <c:showCatName val="0"/>
          <c:showSerName val="0"/>
          <c:showPercent val="0"/>
          <c:showBubbleSize val="0"/>
        </c:dLbls>
        <c:gapWidth val="150"/>
        <c:overlap val="100"/>
        <c:axId val="40848768"/>
        <c:axId val="40941056"/>
      </c:barChart>
      <c:catAx>
        <c:axId val="40848768"/>
        <c:scaling>
          <c:orientation val="minMax"/>
        </c:scaling>
        <c:delete val="0"/>
        <c:axPos val="b"/>
        <c:numFmt formatCode="General" sourceLinked="0"/>
        <c:majorTickMark val="out"/>
        <c:minorTickMark val="none"/>
        <c:tickLblPos val="nextTo"/>
        <c:crossAx val="40941056"/>
        <c:crosses val="autoZero"/>
        <c:auto val="1"/>
        <c:lblAlgn val="ctr"/>
        <c:lblOffset val="100"/>
        <c:noMultiLvlLbl val="0"/>
      </c:catAx>
      <c:valAx>
        <c:axId val="40941056"/>
        <c:scaling>
          <c:orientation val="minMax"/>
          <c:max val="100"/>
          <c:min val="0"/>
        </c:scaling>
        <c:delete val="0"/>
        <c:axPos val="l"/>
        <c:title>
          <c:tx>
            <c:rich>
              <a:bodyPr rot="0" vert="horz"/>
              <a:lstStyle/>
              <a:p>
                <a:pPr>
                  <a:defRPr/>
                </a:pPr>
                <a:r>
                  <a:rPr lang="en-US"/>
                  <a:t>%</a:t>
                </a:r>
              </a:p>
            </c:rich>
          </c:tx>
          <c:layout>
            <c:manualLayout>
              <c:xMode val="edge"/>
              <c:yMode val="edge"/>
              <c:x val="3.8259206121472981E-3"/>
              <c:y val="3.382764654418198E-2"/>
            </c:manualLayout>
          </c:layout>
          <c:overlay val="0"/>
        </c:title>
        <c:numFmt formatCode="General" sourceLinked="1"/>
        <c:majorTickMark val="out"/>
        <c:minorTickMark val="none"/>
        <c:tickLblPos val="nextTo"/>
        <c:crossAx val="40848768"/>
        <c:crosses val="autoZero"/>
        <c:crossBetween val="between"/>
        <c:majorUnit val="20"/>
      </c:valAx>
    </c:plotArea>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0.61243</cdr:x>
      <cdr:y>0.91661</cdr:y>
    </cdr:from>
    <cdr:to>
      <cdr:x>1</cdr:x>
      <cdr:y>0.9686</cdr:y>
    </cdr:to>
    <cdr:sp macro="" textlink="">
      <cdr:nvSpPr>
        <cdr:cNvPr id="2" name="TextBox 1">
          <a:extLst xmlns:a="http://schemas.openxmlformats.org/drawingml/2006/main">
            <a:ext uri="{FF2B5EF4-FFF2-40B4-BE49-F238E27FC236}">
              <a16:creationId xmlns:a16="http://schemas.microsoft.com/office/drawing/2014/main" id="{F820AEA7-D9DF-4AF5-B6C2-D25D90670336}"/>
            </a:ext>
          </a:extLst>
        </cdr:cNvPr>
        <cdr:cNvSpPr txBox="1"/>
      </cdr:nvSpPr>
      <cdr:spPr>
        <a:xfrm xmlns:a="http://schemas.openxmlformats.org/drawingml/2006/main">
          <a:off x="5735784" y="4068984"/>
          <a:ext cx="3629889" cy="23083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dirty="0"/>
            <a:t>* Sample size for female prisoners is small (n &lt; 100)</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067535-F073-48DC-816E-2DF7650B3437}" type="datetimeFigureOut">
              <a:rPr lang="en-US" smtClean="0"/>
              <a:t>6/8/2021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28FAE0-5FF6-4124-8452-A81388EB3D1D}" type="slidenum">
              <a:rPr lang="en-US" smtClean="0"/>
              <a:t>‹#›</a:t>
            </a:fld>
            <a:endParaRPr lang="en-US"/>
          </a:p>
        </p:txBody>
      </p:sp>
    </p:spTree>
    <p:extLst>
      <p:ext uri="{BB962C8B-B14F-4D97-AF65-F5344CB8AC3E}">
        <p14:creationId xmlns:p14="http://schemas.microsoft.com/office/powerpoint/2010/main" val="671910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288F76-ABC8-45E4-A7BD-E658DF7FCD40}" type="slidenum">
              <a:rPr kumimoji="0" lang="th-TH" sz="1200" b="0" i="0" u="none" strike="noStrike" kern="1200" cap="none" spc="0" normalizeH="0" baseline="0" noProof="0" smtClean="0">
                <a:ln>
                  <a:noFill/>
                </a:ln>
                <a:solidFill>
                  <a:prstClr val="black"/>
                </a:solidFill>
                <a:effectLst/>
                <a:uLnTx/>
                <a:uFillTx/>
                <a:latin typeface="Calibri"/>
                <a:ea typeface="+mn-ea"/>
                <a:cs typeface="Cordia New" panose="020B0304020202020204" pitchFamily="34" charset="-34"/>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th-TH" sz="1200" b="0" i="0" u="none" strike="noStrike" kern="1200" cap="none" spc="0" normalizeH="0" baseline="0" noProof="0">
              <a:ln>
                <a:noFill/>
              </a:ln>
              <a:solidFill>
                <a:prstClr val="black"/>
              </a:solidFill>
              <a:effectLst/>
              <a:uLnTx/>
              <a:uFillTx/>
              <a:latin typeface="Calibri"/>
              <a:ea typeface="+mn-ea"/>
              <a:cs typeface="Cordia New" panose="020B0304020202020204" pitchFamily="34" charset="-34"/>
            </a:endParaRPr>
          </a:p>
        </p:txBody>
      </p:sp>
    </p:spTree>
    <p:extLst>
      <p:ext uri="{BB962C8B-B14F-4D97-AF65-F5344CB8AC3E}">
        <p14:creationId xmlns:p14="http://schemas.microsoft.com/office/powerpoint/2010/main" val="42197666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F8A725-923B-4DC4-BCB3-025149B65E1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82750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F8A725-923B-4DC4-BCB3-025149B65E1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8603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trike="noStrik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288F76-ABC8-45E4-A7BD-E658DF7FCD40}" type="slidenum">
              <a:rPr kumimoji="0" lang="th-TH" sz="1200" b="0" i="0" u="none" strike="noStrike" kern="1200" cap="none" spc="0" normalizeH="0" baseline="0" noProof="0" smtClean="0">
                <a:ln>
                  <a:noFill/>
                </a:ln>
                <a:solidFill>
                  <a:prstClr val="black"/>
                </a:solidFill>
                <a:effectLst/>
                <a:uLnTx/>
                <a:uFillTx/>
                <a:latin typeface="Calibri"/>
                <a:ea typeface="+mn-ea"/>
                <a:cs typeface="Cordia New" panose="020B0304020202020204" pitchFamily="34" charset="-34"/>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th-TH" sz="1200" b="0" i="0" u="none" strike="noStrike" kern="1200" cap="none" spc="0" normalizeH="0" baseline="0" noProof="0">
              <a:ln>
                <a:noFill/>
              </a:ln>
              <a:solidFill>
                <a:prstClr val="black"/>
              </a:solidFill>
              <a:effectLst/>
              <a:uLnTx/>
              <a:uFillTx/>
              <a:latin typeface="Calibri"/>
              <a:ea typeface="+mn-ea"/>
              <a:cs typeface="Cordia New" panose="020B0304020202020204" pitchFamily="34" charset="-34"/>
            </a:endParaRPr>
          </a:p>
        </p:txBody>
      </p:sp>
    </p:spTree>
    <p:extLst>
      <p:ext uri="{BB962C8B-B14F-4D97-AF65-F5344CB8AC3E}">
        <p14:creationId xmlns:p14="http://schemas.microsoft.com/office/powerpoint/2010/main" val="17286587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trike="noStrik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288F76-ABC8-45E4-A7BD-E658DF7FCD40}" type="slidenum">
              <a:rPr kumimoji="0" lang="th-TH" sz="1200" b="0" i="0" u="none" strike="noStrike" kern="1200" cap="none" spc="0" normalizeH="0" baseline="0" noProof="0" smtClean="0">
                <a:ln>
                  <a:noFill/>
                </a:ln>
                <a:solidFill>
                  <a:prstClr val="black"/>
                </a:solidFill>
                <a:effectLst/>
                <a:uLnTx/>
                <a:uFillTx/>
                <a:latin typeface="Calibri"/>
                <a:ea typeface="+mn-ea"/>
                <a:cs typeface="Cordia New" panose="020B0304020202020204" pitchFamily="34" charset="-34"/>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th-TH" sz="1200" b="0" i="0" u="none" strike="noStrike" kern="1200" cap="none" spc="0" normalizeH="0" baseline="0" noProof="0">
              <a:ln>
                <a:noFill/>
              </a:ln>
              <a:solidFill>
                <a:prstClr val="black"/>
              </a:solidFill>
              <a:effectLst/>
              <a:uLnTx/>
              <a:uFillTx/>
              <a:latin typeface="Calibri"/>
              <a:ea typeface="+mn-ea"/>
              <a:cs typeface="Cordia New" panose="020B0304020202020204" pitchFamily="34" charset="-34"/>
            </a:endParaRPr>
          </a:p>
        </p:txBody>
      </p:sp>
    </p:spTree>
    <p:extLst>
      <p:ext uri="{BB962C8B-B14F-4D97-AF65-F5344CB8AC3E}">
        <p14:creationId xmlns:p14="http://schemas.microsoft.com/office/powerpoint/2010/main" val="1064386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trike="noStrik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288F76-ABC8-45E4-A7BD-E658DF7FCD40}" type="slidenum">
              <a:rPr kumimoji="0" lang="th-TH" sz="1200" b="0" i="0" u="none" strike="noStrike" kern="1200" cap="none" spc="0" normalizeH="0" baseline="0" noProof="0" smtClean="0">
                <a:ln>
                  <a:noFill/>
                </a:ln>
                <a:solidFill>
                  <a:prstClr val="black"/>
                </a:solidFill>
                <a:effectLst/>
                <a:uLnTx/>
                <a:uFillTx/>
                <a:latin typeface="Calibri"/>
                <a:ea typeface="+mn-ea"/>
                <a:cs typeface="Cordia New" panose="020B0304020202020204" pitchFamily="34" charset="-34"/>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th-TH" sz="1200" b="0" i="0" u="none" strike="noStrike" kern="1200" cap="none" spc="0" normalizeH="0" baseline="0" noProof="0">
              <a:ln>
                <a:noFill/>
              </a:ln>
              <a:solidFill>
                <a:prstClr val="black"/>
              </a:solidFill>
              <a:effectLst/>
              <a:uLnTx/>
              <a:uFillTx/>
              <a:latin typeface="Calibri"/>
              <a:ea typeface="+mn-ea"/>
              <a:cs typeface="Cordia New" panose="020B0304020202020204" pitchFamily="34" charset="-34"/>
            </a:endParaRPr>
          </a:p>
        </p:txBody>
      </p:sp>
    </p:spTree>
    <p:extLst>
      <p:ext uri="{BB962C8B-B14F-4D97-AF65-F5344CB8AC3E}">
        <p14:creationId xmlns:p14="http://schemas.microsoft.com/office/powerpoint/2010/main" val="17340672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trike="noStrik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288F76-ABC8-45E4-A7BD-E658DF7FCD40}" type="slidenum">
              <a:rPr kumimoji="0" lang="th-TH" sz="1200" b="0" i="0" u="none" strike="noStrike" kern="1200" cap="none" spc="0" normalizeH="0" baseline="0" noProof="0" smtClean="0">
                <a:ln>
                  <a:noFill/>
                </a:ln>
                <a:solidFill>
                  <a:prstClr val="black"/>
                </a:solidFill>
                <a:effectLst/>
                <a:uLnTx/>
                <a:uFillTx/>
                <a:latin typeface="Calibri"/>
                <a:ea typeface="+mn-ea"/>
                <a:cs typeface="Cordia New" panose="020B0304020202020204" pitchFamily="34" charset="-34"/>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th-TH" sz="1200" b="0" i="0" u="none" strike="noStrike" kern="1200" cap="none" spc="0" normalizeH="0" baseline="0" noProof="0">
              <a:ln>
                <a:noFill/>
              </a:ln>
              <a:solidFill>
                <a:prstClr val="black"/>
              </a:solidFill>
              <a:effectLst/>
              <a:uLnTx/>
              <a:uFillTx/>
              <a:latin typeface="Calibri"/>
              <a:ea typeface="+mn-ea"/>
              <a:cs typeface="Cordia New" panose="020B0304020202020204" pitchFamily="34" charset="-34"/>
            </a:endParaRPr>
          </a:p>
        </p:txBody>
      </p:sp>
    </p:spTree>
    <p:extLst>
      <p:ext uri="{BB962C8B-B14F-4D97-AF65-F5344CB8AC3E}">
        <p14:creationId xmlns:p14="http://schemas.microsoft.com/office/powerpoint/2010/main" val="42199324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trike="noStrik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288F76-ABC8-45E4-A7BD-E658DF7FCD40}" type="slidenum">
              <a:rPr kumimoji="0" lang="th-TH" sz="1200" b="0" i="0" u="none" strike="noStrike" kern="1200" cap="none" spc="0" normalizeH="0" baseline="0" noProof="0" smtClean="0">
                <a:ln>
                  <a:noFill/>
                </a:ln>
                <a:solidFill>
                  <a:prstClr val="black"/>
                </a:solidFill>
                <a:effectLst/>
                <a:uLnTx/>
                <a:uFillTx/>
                <a:latin typeface="Calibri"/>
                <a:ea typeface="+mn-ea"/>
                <a:cs typeface="Cordia New" panose="020B0304020202020204" pitchFamily="34" charset="-34"/>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th-TH" sz="1200" b="0" i="0" u="none" strike="noStrike" kern="1200" cap="none" spc="0" normalizeH="0" baseline="0" noProof="0">
              <a:ln>
                <a:noFill/>
              </a:ln>
              <a:solidFill>
                <a:prstClr val="black"/>
              </a:solidFill>
              <a:effectLst/>
              <a:uLnTx/>
              <a:uFillTx/>
              <a:latin typeface="Calibri"/>
              <a:ea typeface="+mn-ea"/>
              <a:cs typeface="Cordia New" panose="020B0304020202020204" pitchFamily="34" charset="-34"/>
            </a:endParaRPr>
          </a:p>
        </p:txBody>
      </p:sp>
    </p:spTree>
    <p:extLst>
      <p:ext uri="{BB962C8B-B14F-4D97-AF65-F5344CB8AC3E}">
        <p14:creationId xmlns:p14="http://schemas.microsoft.com/office/powerpoint/2010/main" val="4774613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trike="noStrik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288F76-ABC8-45E4-A7BD-E658DF7FCD40}" type="slidenum">
              <a:rPr kumimoji="0" lang="th-TH" sz="1200" b="0" i="0" u="none" strike="noStrike" kern="1200" cap="none" spc="0" normalizeH="0" baseline="0" noProof="0" smtClean="0">
                <a:ln>
                  <a:noFill/>
                </a:ln>
                <a:solidFill>
                  <a:prstClr val="black"/>
                </a:solidFill>
                <a:effectLst/>
                <a:uLnTx/>
                <a:uFillTx/>
                <a:latin typeface="Calibri"/>
                <a:ea typeface="+mn-ea"/>
                <a:cs typeface="Cordia New" panose="020B0304020202020204" pitchFamily="34" charset="-34"/>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th-TH" sz="1200" b="0" i="0" u="none" strike="noStrike" kern="1200" cap="none" spc="0" normalizeH="0" baseline="0" noProof="0">
              <a:ln>
                <a:noFill/>
              </a:ln>
              <a:solidFill>
                <a:prstClr val="black"/>
              </a:solidFill>
              <a:effectLst/>
              <a:uLnTx/>
              <a:uFillTx/>
              <a:latin typeface="Calibri"/>
              <a:ea typeface="+mn-ea"/>
              <a:cs typeface="Cordia New" panose="020B0304020202020204" pitchFamily="34" charset="-34"/>
            </a:endParaRPr>
          </a:p>
        </p:txBody>
      </p:sp>
    </p:spTree>
    <p:extLst>
      <p:ext uri="{BB962C8B-B14F-4D97-AF65-F5344CB8AC3E}">
        <p14:creationId xmlns:p14="http://schemas.microsoft.com/office/powerpoint/2010/main" val="28472190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F8A725-923B-4DC4-BCB3-025149B65E1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16373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F8A725-923B-4DC4-BCB3-025149B65E1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606735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357718" y="3082925"/>
            <a:ext cx="8189383"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a:solidFill>
                  <a:schemeClr val="bg1"/>
                </a:solidFill>
                <a:cs typeface="Arial" charset="0"/>
              </a:rPr>
              <a:t>HIV and AIDS</a:t>
            </a:r>
            <a:endParaRPr lang="th-TH" sz="3600" b="1">
              <a:solidFill>
                <a:schemeClr val="bg1"/>
              </a:solidFill>
            </a:endParaRPr>
          </a:p>
        </p:txBody>
      </p:sp>
      <p:sp>
        <p:nvSpPr>
          <p:cNvPr id="5" name="TextBox 4"/>
          <p:cNvSpPr txBox="1"/>
          <p:nvPr userDrawn="1"/>
        </p:nvSpPr>
        <p:spPr>
          <a:xfrm>
            <a:off x="359834" y="3570288"/>
            <a:ext cx="8191500" cy="639762"/>
          </a:xfrm>
          <a:prstGeom prst="rect">
            <a:avLst/>
          </a:prstGeom>
          <a:noFill/>
        </p:spPr>
        <p:txBody>
          <a:bodyPr lIns="99569" tIns="49785" rIns="99569" bIns="49785">
            <a:spAutoFit/>
          </a:bodyPr>
          <a:lstStyle/>
          <a:p>
            <a:pPr fontAlgn="auto">
              <a:spcBef>
                <a:spcPts val="0"/>
              </a:spcBef>
              <a:spcAft>
                <a:spcPts val="0"/>
              </a:spcAft>
              <a:defRPr/>
            </a:pPr>
            <a:r>
              <a:rPr lang="en-US" sz="3500" kern="700" dirty="0">
                <a:solidFill>
                  <a:srgbClr val="21416C"/>
                </a:solidFill>
                <a:cs typeface="Arial" pitchFamily="34" charset="0"/>
              </a:rPr>
              <a:t>Data Hub for Asia-Pacific</a:t>
            </a:r>
            <a:endParaRPr lang="th-TH" sz="3500" kern="700" dirty="0">
              <a:solidFill>
                <a:srgbClr val="21416C"/>
              </a:solidFill>
              <a:cs typeface="+mn-cs"/>
            </a:endParaRPr>
          </a:p>
        </p:txBody>
      </p:sp>
      <p:sp>
        <p:nvSpPr>
          <p:cNvPr id="6" name="TextBox 5"/>
          <p:cNvSpPr txBox="1"/>
          <p:nvPr userDrawn="1"/>
        </p:nvSpPr>
        <p:spPr>
          <a:xfrm>
            <a:off x="359834" y="4025900"/>
            <a:ext cx="8191500" cy="501650"/>
          </a:xfrm>
          <a:prstGeom prst="rect">
            <a:avLst/>
          </a:prstGeom>
          <a:noFill/>
        </p:spPr>
        <p:txBody>
          <a:bodyPr lIns="99569" tIns="49785" rIns="99569" bIns="49785">
            <a:spAutoFit/>
          </a:bodyPr>
          <a:lstStyle/>
          <a:p>
            <a:pPr fontAlgn="auto">
              <a:spcBef>
                <a:spcPts val="0"/>
              </a:spcBef>
              <a:spcAft>
                <a:spcPts val="0"/>
              </a:spcAft>
              <a:defRPr/>
            </a:pPr>
            <a:r>
              <a:rPr lang="en-US" sz="2600" kern="700" dirty="0">
                <a:solidFill>
                  <a:srgbClr val="21416C"/>
                </a:solidFill>
                <a:cs typeface="Arial" pitchFamily="34" charset="0"/>
              </a:rPr>
              <a:t>Review in slides</a:t>
            </a:r>
            <a:endParaRPr lang="th-TH" sz="2600" kern="700" dirty="0">
              <a:solidFill>
                <a:srgbClr val="21416C"/>
              </a:solidFill>
              <a:cs typeface="+mn-cs"/>
            </a:endParaRPr>
          </a:p>
        </p:txBody>
      </p:sp>
      <p:sp>
        <p:nvSpPr>
          <p:cNvPr id="7" name="Rectangle 6"/>
          <p:cNvSpPr/>
          <p:nvPr userDrawn="1"/>
        </p:nvSpPr>
        <p:spPr>
          <a:xfrm>
            <a:off x="0" y="3089275"/>
            <a:ext cx="239184" cy="215900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1800"/>
          </a:p>
        </p:txBody>
      </p:sp>
      <p:pic>
        <p:nvPicPr>
          <p:cNvPr id="8" name="Picture 9" descr="Unaid logo_approve.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83634" y="609601"/>
            <a:ext cx="3242733"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6"/>
          <p:cNvSpPr>
            <a:spLocks noGrp="1"/>
          </p:cNvSpPr>
          <p:nvPr>
            <p:ph type="title"/>
          </p:nvPr>
        </p:nvSpPr>
        <p:spPr>
          <a:xfrm>
            <a:off x="300763" y="4289395"/>
            <a:ext cx="10820437" cy="1357200"/>
          </a:xfrm>
          <a:prstGeom prst="rect">
            <a:avLst/>
          </a:prstGeom>
        </p:spPr>
        <p:txBody>
          <a:bodyPr/>
          <a:lstStyle>
            <a:lvl1pPr algn="l">
              <a:defRPr sz="6700" b="1" baseline="0">
                <a:solidFill>
                  <a:schemeClr val="bg1"/>
                </a:solidFill>
              </a:defRPr>
            </a:lvl1pPr>
          </a:lstStyle>
          <a:p>
            <a:r>
              <a:rPr lang="en-US" dirty="0"/>
              <a:t>Click to edit</a:t>
            </a:r>
            <a:endParaRPr lang="th-TH" dirty="0"/>
          </a:p>
        </p:txBody>
      </p:sp>
    </p:spTree>
    <p:extLst>
      <p:ext uri="{BB962C8B-B14F-4D97-AF65-F5344CB8AC3E}">
        <p14:creationId xmlns:p14="http://schemas.microsoft.com/office/powerpoint/2010/main" val="1583577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660338" y="5929331"/>
            <a:ext cx="10198197"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Content Placeholder 27"/>
          <p:cNvSpPr>
            <a:spLocks noGrp="1"/>
          </p:cNvSpPr>
          <p:nvPr>
            <p:ph sz="quarter" idx="15"/>
          </p:nvPr>
        </p:nvSpPr>
        <p:spPr>
          <a:xfrm>
            <a:off x="660338" y="1571612"/>
            <a:ext cx="10769700"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 </a:t>
            </a:r>
          </a:p>
        </p:txBody>
      </p:sp>
      <p:sp>
        <p:nvSpPr>
          <p:cNvPr id="8" name="Text Placeholder 16"/>
          <p:cNvSpPr>
            <a:spLocks noGrp="1"/>
          </p:cNvSpPr>
          <p:nvPr>
            <p:ph type="body" sz="quarter" idx="18"/>
          </p:nvPr>
        </p:nvSpPr>
        <p:spPr>
          <a:xfrm>
            <a:off x="660333" y="5572140"/>
            <a:ext cx="10769704"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6A6B1659-E632-4C0B-B3D3-684CE69053AB}" type="slidenum">
              <a:rPr lang="th-TH"/>
              <a:pPr>
                <a:defRPr/>
              </a:pPr>
              <a:t>‹#›</a:t>
            </a:fld>
            <a:endParaRPr lang="th-TH"/>
          </a:p>
        </p:txBody>
      </p:sp>
    </p:spTree>
    <p:extLst>
      <p:ext uri="{BB962C8B-B14F-4D97-AF65-F5344CB8AC3E}">
        <p14:creationId xmlns:p14="http://schemas.microsoft.com/office/powerpoint/2010/main" val="3628451754"/>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prstClr val="white"/>
                </a:solidFill>
              </a:rPr>
              <a:t> </a:t>
            </a:r>
            <a:endParaRPr lang="th-TH" sz="1800" dirty="0">
              <a:solidFill>
                <a:prstClr val="white"/>
              </a:solidFill>
            </a:endParaRPr>
          </a:p>
        </p:txBody>
      </p:sp>
      <p:sp>
        <p:nvSpPr>
          <p:cNvPr id="18" name="Subtitle 2"/>
          <p:cNvSpPr>
            <a:spLocks noGrp="1"/>
          </p:cNvSpPr>
          <p:nvPr>
            <p:ph type="subTitle" idx="1"/>
          </p:nvPr>
        </p:nvSpPr>
        <p:spPr>
          <a:xfrm>
            <a:off x="660338" y="1978291"/>
            <a:ext cx="10769700"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endParaRPr lang="th-TH" noProof="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5F33EF5D-8EF8-4C5B-820C-10BADD313DE1}"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796966945"/>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prstClr val="white"/>
                </a:solidFill>
              </a:rPr>
              <a:t> </a:t>
            </a:r>
            <a:endParaRPr lang="th-TH" sz="1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4" name="Content Placeholder 27"/>
          <p:cNvSpPr>
            <a:spLocks noGrp="1"/>
          </p:cNvSpPr>
          <p:nvPr>
            <p:ph sz="quarter" idx="13"/>
          </p:nvPr>
        </p:nvSpPr>
        <p:spPr>
          <a:xfrm>
            <a:off x="660338" y="1978289"/>
            <a:ext cx="107697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BBD908D5-13FD-43D1-B0A0-013BE8029CAA}"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4036612068"/>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prstClr val="white"/>
                </a:solidFill>
              </a:rPr>
              <a:t> </a:t>
            </a:r>
            <a:endParaRPr lang="th-TH" sz="1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Content Placeholder 27"/>
          <p:cNvSpPr>
            <a:spLocks noGrp="1"/>
          </p:cNvSpPr>
          <p:nvPr>
            <p:ph sz="quarter" idx="16"/>
          </p:nvPr>
        </p:nvSpPr>
        <p:spPr>
          <a:xfrm>
            <a:off x="660335"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9" name="Content Placeholder 27"/>
          <p:cNvSpPr>
            <a:spLocks noGrp="1"/>
          </p:cNvSpPr>
          <p:nvPr>
            <p:ph sz="quarter" idx="17"/>
          </p:nvPr>
        </p:nvSpPr>
        <p:spPr>
          <a:xfrm>
            <a:off x="6150037"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8" name="Slide Number Placeholder 5"/>
          <p:cNvSpPr>
            <a:spLocks noGrp="1"/>
          </p:cNvSpPr>
          <p:nvPr>
            <p:ph type="sldNum" sz="quarter" idx="18"/>
          </p:nvPr>
        </p:nvSpPr>
        <p:spPr/>
        <p:txBody>
          <a:bodyPr/>
          <a:lstStyle>
            <a:lvl1pPr>
              <a:defRPr/>
            </a:lvl1pPr>
          </a:lstStyle>
          <a:p>
            <a:pPr>
              <a:defRPr/>
            </a:pPr>
            <a:fld id="{AC698CBF-1CBC-4397-BC99-31F4C3C2B059}"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679005068"/>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prstClr val="white"/>
                </a:solidFill>
              </a:rPr>
              <a:t> </a:t>
            </a:r>
            <a:endParaRPr lang="th-TH" sz="1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2" name="Content Placeholder 27"/>
          <p:cNvSpPr>
            <a:spLocks noGrp="1"/>
          </p:cNvSpPr>
          <p:nvPr>
            <p:ph sz="quarter" idx="18"/>
          </p:nvPr>
        </p:nvSpPr>
        <p:spPr>
          <a:xfrm>
            <a:off x="660335"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4" name="Text Placeholder 13"/>
          <p:cNvSpPr>
            <a:spLocks noGrp="1"/>
          </p:cNvSpPr>
          <p:nvPr>
            <p:ph type="body" sz="quarter" idx="19"/>
          </p:nvPr>
        </p:nvSpPr>
        <p:spPr>
          <a:xfrm>
            <a:off x="660335"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8" name="Content Placeholder 27"/>
          <p:cNvSpPr>
            <a:spLocks noGrp="1"/>
          </p:cNvSpPr>
          <p:nvPr>
            <p:ph sz="quarter" idx="20"/>
          </p:nvPr>
        </p:nvSpPr>
        <p:spPr>
          <a:xfrm>
            <a:off x="6150037"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9" name="Text Placeholder 13"/>
          <p:cNvSpPr>
            <a:spLocks noGrp="1"/>
          </p:cNvSpPr>
          <p:nvPr>
            <p:ph type="body" sz="quarter" idx="21"/>
          </p:nvPr>
        </p:nvSpPr>
        <p:spPr>
          <a:xfrm>
            <a:off x="6150037"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9" name="Slide Number Placeholder 5"/>
          <p:cNvSpPr>
            <a:spLocks noGrp="1"/>
          </p:cNvSpPr>
          <p:nvPr>
            <p:ph type="sldNum" sz="quarter" idx="22"/>
          </p:nvPr>
        </p:nvSpPr>
        <p:spPr/>
        <p:txBody>
          <a:bodyPr/>
          <a:lstStyle>
            <a:lvl1pPr>
              <a:defRPr/>
            </a:lvl1pPr>
          </a:lstStyle>
          <a:p>
            <a:pPr>
              <a:defRPr/>
            </a:pPr>
            <a:fld id="{07E4F85D-629C-46AF-AB04-953180598C56}"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697797460"/>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prstClr val="white"/>
                </a:solidFill>
              </a:rPr>
              <a:t> </a:t>
            </a:r>
            <a:endParaRPr lang="th-TH" sz="1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9D28C68A-2064-4B7C-AFCD-A80A23DCD611}"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4006775013"/>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C8591CDF-D0D6-4106-8F3B-F8E75BD2E1EF}"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1917652968"/>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solidFill>
                  <a:prstClr val="white"/>
                </a:solidFill>
              </a:rPr>
              <a:t> </a:t>
            </a:r>
            <a:endParaRPr lang="th-TH" sz="1800" dirty="0">
              <a:solidFill>
                <a:prstClr val="white"/>
              </a:solidFill>
            </a:endParaRPr>
          </a:p>
        </p:txBody>
      </p:sp>
      <p:sp>
        <p:nvSpPr>
          <p:cNvPr id="10" name="Title 25"/>
          <p:cNvSpPr>
            <a:spLocks noGrp="1"/>
          </p:cNvSpPr>
          <p:nvPr>
            <p:ph type="title"/>
          </p:nvPr>
        </p:nvSpPr>
        <p:spPr>
          <a:xfrm>
            <a:off x="226475" y="1571612"/>
            <a:ext cx="4440765" cy="1214446"/>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9" name="Content Placeholder 27"/>
          <p:cNvSpPr>
            <a:spLocks noGrp="1"/>
          </p:cNvSpPr>
          <p:nvPr>
            <p:ph sz="quarter" idx="17"/>
          </p:nvPr>
        </p:nvSpPr>
        <p:spPr>
          <a:xfrm>
            <a:off x="4857741" y="1571613"/>
            <a:ext cx="6572296"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8" name="Text Placeholder 16"/>
          <p:cNvSpPr>
            <a:spLocks noGrp="1"/>
          </p:cNvSpPr>
          <p:nvPr>
            <p:ph type="body" sz="quarter" idx="18"/>
          </p:nvPr>
        </p:nvSpPr>
        <p:spPr>
          <a:xfrm>
            <a:off x="660334" y="2857496"/>
            <a:ext cx="4006905"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a:t>Click to edit Master text styles</a:t>
            </a:r>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Slide Number Placeholder 5"/>
          <p:cNvSpPr>
            <a:spLocks noGrp="1"/>
          </p:cNvSpPr>
          <p:nvPr>
            <p:ph type="sldNum" sz="quarter" idx="19"/>
          </p:nvPr>
        </p:nvSpPr>
        <p:spPr/>
        <p:txBody>
          <a:bodyPr/>
          <a:lstStyle>
            <a:lvl1pPr>
              <a:defRPr/>
            </a:lvl1pPr>
          </a:lstStyle>
          <a:p>
            <a:pPr>
              <a:defRPr/>
            </a:pPr>
            <a:fld id="{12C67C25-607D-499B-A36D-431ACEA8E546}"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647977101"/>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660338" y="5929331"/>
            <a:ext cx="10198197"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Content Placeholder 27"/>
          <p:cNvSpPr>
            <a:spLocks noGrp="1"/>
          </p:cNvSpPr>
          <p:nvPr>
            <p:ph sz="quarter" idx="15"/>
          </p:nvPr>
        </p:nvSpPr>
        <p:spPr>
          <a:xfrm>
            <a:off x="660338" y="1571612"/>
            <a:ext cx="10769700"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 </a:t>
            </a:r>
          </a:p>
        </p:txBody>
      </p:sp>
      <p:sp>
        <p:nvSpPr>
          <p:cNvPr id="8" name="Text Placeholder 16"/>
          <p:cNvSpPr>
            <a:spLocks noGrp="1"/>
          </p:cNvSpPr>
          <p:nvPr>
            <p:ph type="body" sz="quarter" idx="18"/>
          </p:nvPr>
        </p:nvSpPr>
        <p:spPr>
          <a:xfrm>
            <a:off x="660333" y="5572140"/>
            <a:ext cx="10769704"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6A6B1659-E632-4C0B-B3D3-684CE69053AB}"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609444169"/>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304"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108297" tIns="54144" rIns="108297" bIns="54144" anchor="ctr"/>
          <a:lstStyle/>
          <a:p>
            <a:pPr algn="ctr">
              <a:defRPr/>
            </a:pPr>
            <a:r>
              <a:rPr lang="en-US" sz="3299" dirty="0">
                <a:solidFill>
                  <a:prstClr val="white"/>
                </a:solidFill>
              </a:rPr>
              <a:t> </a:t>
            </a:r>
            <a:endParaRPr lang="th-TH" sz="3299" dirty="0">
              <a:solidFill>
                <a:prstClr val="white"/>
              </a:solidFill>
            </a:endParaRPr>
          </a:p>
        </p:txBody>
      </p:sp>
      <p:sp>
        <p:nvSpPr>
          <p:cNvPr id="18" name="Subtitle 2"/>
          <p:cNvSpPr>
            <a:spLocks noGrp="1"/>
          </p:cNvSpPr>
          <p:nvPr>
            <p:ph type="subTitle" idx="1"/>
          </p:nvPr>
        </p:nvSpPr>
        <p:spPr>
          <a:xfrm>
            <a:off x="660338" y="1978621"/>
            <a:ext cx="10769700" cy="3448055"/>
          </a:xfrm>
          <a:prstGeom prst="rect">
            <a:avLst/>
          </a:prstGeom>
        </p:spPr>
        <p:txBody>
          <a:bodyPr lIns="108322" tIns="54157" rIns="108322" bIns="54157">
            <a:normAutofit/>
          </a:bodyPr>
          <a:lstStyle>
            <a:lvl1pPr marL="633737" marR="0" indent="-633737" algn="l" defTabSz="1086416" rtl="0" eaLnBrk="1" fontAlgn="auto" latinLnBrk="0" hangingPunct="1">
              <a:lnSpc>
                <a:spcPct val="150000"/>
              </a:lnSpc>
              <a:spcBef>
                <a:spcPct val="20000"/>
              </a:spcBef>
              <a:spcAft>
                <a:spcPts val="0"/>
              </a:spcAft>
              <a:buClrTx/>
              <a:buSzPct val="250000"/>
              <a:buFontTx/>
              <a:buBlip>
                <a:blip r:embed="rId2"/>
              </a:buBlip>
              <a:tabLst/>
              <a:defRPr sz="2100" b="1">
                <a:solidFill>
                  <a:schemeClr val="tx1"/>
                </a:solidFill>
              </a:defRPr>
            </a:lvl1pPr>
            <a:lvl2pPr marL="543206" indent="0" algn="ctr">
              <a:buNone/>
              <a:defRPr>
                <a:solidFill>
                  <a:schemeClr val="tx1">
                    <a:tint val="75000"/>
                  </a:schemeClr>
                </a:solidFill>
              </a:defRPr>
            </a:lvl2pPr>
            <a:lvl3pPr marL="1086416" indent="0" algn="ctr">
              <a:buNone/>
              <a:defRPr>
                <a:solidFill>
                  <a:schemeClr val="tx1">
                    <a:tint val="75000"/>
                  </a:schemeClr>
                </a:solidFill>
              </a:defRPr>
            </a:lvl3pPr>
            <a:lvl4pPr marL="1629607" indent="0" algn="ctr">
              <a:buNone/>
              <a:defRPr>
                <a:solidFill>
                  <a:schemeClr val="tx1">
                    <a:tint val="75000"/>
                  </a:schemeClr>
                </a:solidFill>
              </a:defRPr>
            </a:lvl4pPr>
            <a:lvl5pPr marL="2172808" indent="0" algn="ctr">
              <a:buNone/>
              <a:defRPr>
                <a:solidFill>
                  <a:schemeClr val="tx1">
                    <a:tint val="75000"/>
                  </a:schemeClr>
                </a:solidFill>
              </a:defRPr>
            </a:lvl5pPr>
            <a:lvl6pPr marL="2716008" indent="0" algn="ctr">
              <a:buNone/>
              <a:defRPr>
                <a:solidFill>
                  <a:schemeClr val="tx1">
                    <a:tint val="75000"/>
                  </a:schemeClr>
                </a:solidFill>
              </a:defRPr>
            </a:lvl6pPr>
            <a:lvl7pPr marL="3259218" indent="0" algn="ctr">
              <a:buNone/>
              <a:defRPr>
                <a:solidFill>
                  <a:schemeClr val="tx1">
                    <a:tint val="75000"/>
                  </a:schemeClr>
                </a:solidFill>
              </a:defRPr>
            </a:lvl7pPr>
            <a:lvl8pPr marL="3802411" indent="0" algn="ctr">
              <a:buNone/>
              <a:defRPr>
                <a:solidFill>
                  <a:schemeClr val="tx1">
                    <a:tint val="75000"/>
                  </a:schemeClr>
                </a:solidFill>
              </a:defRPr>
            </a:lvl8pPr>
            <a:lvl9pPr marL="4345621" indent="0" algn="ctr">
              <a:buNone/>
              <a:defRPr>
                <a:solidFill>
                  <a:schemeClr val="tx1">
                    <a:tint val="75000"/>
                  </a:schemeClr>
                </a:solidFill>
              </a:defRPr>
            </a:lvl9pPr>
          </a:lstStyle>
          <a:p>
            <a:pPr lvl="0"/>
            <a:r>
              <a:rPr lang="en-US" noProof="0" dirty="0"/>
              <a:t>Click to edit Master subtitle style</a:t>
            </a:r>
            <a:endParaRPr lang="th-TH" noProof="0" dirty="0"/>
          </a:p>
        </p:txBody>
      </p:sp>
      <p:sp>
        <p:nvSpPr>
          <p:cNvPr id="10" name="Title 25"/>
          <p:cNvSpPr>
            <a:spLocks noGrp="1"/>
          </p:cNvSpPr>
          <p:nvPr>
            <p:ph type="title"/>
          </p:nvPr>
        </p:nvSpPr>
        <p:spPr>
          <a:xfrm>
            <a:off x="226475" y="1571943"/>
            <a:ext cx="11203562" cy="504000"/>
          </a:xfrm>
          <a:prstGeom prst="rect">
            <a:avLst/>
          </a:prstGeom>
        </p:spPr>
        <p:txBody>
          <a:bodyPr lIns="108322" tIns="54157" rIns="108322" bIns="54157">
            <a:noAutofit/>
          </a:bodyPr>
          <a:lstStyle>
            <a:lvl1pPr algn="l">
              <a:defRPr sz="2899" b="1">
                <a:solidFill>
                  <a:srgbClr val="C00000"/>
                </a:solidFill>
              </a:defRPr>
            </a:lvl1pPr>
          </a:lstStyle>
          <a:p>
            <a:r>
              <a:rPr lang="en-US" dirty="0"/>
              <a:t>Click to edit Master title style</a:t>
            </a:r>
            <a:endParaRPr lang="th-TH" dirty="0"/>
          </a:p>
        </p:txBody>
      </p:sp>
      <p:sp>
        <p:nvSpPr>
          <p:cNvPr id="13" name="Text Placeholder 20"/>
          <p:cNvSpPr>
            <a:spLocks noGrp="1"/>
          </p:cNvSpPr>
          <p:nvPr>
            <p:ph type="body" sz="quarter" idx="14"/>
          </p:nvPr>
        </p:nvSpPr>
        <p:spPr>
          <a:xfrm>
            <a:off x="660678" y="5429595"/>
            <a:ext cx="10198196" cy="1288803"/>
          </a:xfrm>
          <a:prstGeom prst="rect">
            <a:avLst/>
          </a:prstGeom>
        </p:spPr>
        <p:txBody>
          <a:bodyPr lIns="108322" tIns="54157" rIns="108322" bIns="54157" anchor="b" anchorCtr="0">
            <a:normAutofit/>
          </a:bodyPr>
          <a:lstStyle>
            <a:lvl1pPr marL="0" indent="0">
              <a:buNone/>
              <a:defRPr sz="1100">
                <a:latin typeface="Arial" pitchFamily="34" charset="0"/>
              </a:defRPr>
            </a:lvl1pPr>
            <a:lvl2pPr>
              <a:defRPr sz="800"/>
            </a:lvl2pPr>
            <a:lvl3pPr>
              <a:defRPr sz="800"/>
            </a:lvl3pPr>
            <a:lvl4pPr>
              <a:defRPr sz="800"/>
            </a:lvl4pPr>
            <a:lvl5pPr>
              <a:defRPr sz="8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5F33EF5D-8EF8-4C5B-820C-10BADD313DE1}"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402500225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Rectangle 3"/>
          <p:cNvSpPr/>
          <p:nvPr userDrawn="1"/>
        </p:nvSpPr>
        <p:spPr>
          <a:xfrm>
            <a:off x="0" y="3498850"/>
            <a:ext cx="239184" cy="135255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1800"/>
          </a:p>
        </p:txBody>
      </p:sp>
      <p:sp>
        <p:nvSpPr>
          <p:cNvPr id="3" name="Title 6"/>
          <p:cNvSpPr>
            <a:spLocks noGrp="1"/>
          </p:cNvSpPr>
          <p:nvPr>
            <p:ph type="title"/>
          </p:nvPr>
        </p:nvSpPr>
        <p:spPr>
          <a:xfrm>
            <a:off x="300763" y="3390900"/>
            <a:ext cx="10820437" cy="1747850"/>
          </a:xfrm>
          <a:prstGeom prst="rect">
            <a:avLst/>
          </a:prstGeom>
        </p:spPr>
        <p:txBody>
          <a:bodyPr/>
          <a:lstStyle>
            <a:lvl1pPr algn="l">
              <a:defRPr sz="5000" b="1" baseline="0">
                <a:solidFill>
                  <a:schemeClr val="bg1"/>
                </a:solidFill>
              </a:defRPr>
            </a:lvl1pPr>
          </a:lstStyle>
          <a:p>
            <a:r>
              <a:rPr lang="en-US"/>
              <a:t>Click to edit Master title style</a:t>
            </a:r>
            <a:endParaRPr lang="th-TH" dirty="0"/>
          </a:p>
        </p:txBody>
      </p:sp>
    </p:spTree>
    <p:extLst>
      <p:ext uri="{BB962C8B-B14F-4D97-AF65-F5344CB8AC3E}">
        <p14:creationId xmlns:p14="http://schemas.microsoft.com/office/powerpoint/2010/main" val="7357594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304"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108297" tIns="54144" rIns="108297" bIns="54144" anchor="ctr"/>
          <a:lstStyle/>
          <a:p>
            <a:pPr algn="ctr">
              <a:defRPr/>
            </a:pPr>
            <a:r>
              <a:rPr lang="en-US" sz="3299" dirty="0">
                <a:solidFill>
                  <a:prstClr val="white"/>
                </a:solidFill>
              </a:rPr>
              <a:t> </a:t>
            </a:r>
            <a:endParaRPr lang="th-TH" sz="3299" dirty="0">
              <a:solidFill>
                <a:prstClr val="white"/>
              </a:solidFill>
            </a:endParaRPr>
          </a:p>
        </p:txBody>
      </p:sp>
      <p:sp>
        <p:nvSpPr>
          <p:cNvPr id="10" name="Title 25"/>
          <p:cNvSpPr>
            <a:spLocks noGrp="1"/>
          </p:cNvSpPr>
          <p:nvPr>
            <p:ph type="title"/>
          </p:nvPr>
        </p:nvSpPr>
        <p:spPr>
          <a:xfrm>
            <a:off x="226475" y="1571943"/>
            <a:ext cx="11203562" cy="504000"/>
          </a:xfrm>
          <a:prstGeom prst="rect">
            <a:avLst/>
          </a:prstGeom>
        </p:spPr>
        <p:txBody>
          <a:bodyPr lIns="108322" tIns="54157" rIns="108322" bIns="54157">
            <a:noAutofit/>
          </a:bodyPr>
          <a:lstStyle>
            <a:lvl1pPr algn="l">
              <a:defRPr sz="2899" b="1">
                <a:solidFill>
                  <a:srgbClr val="C00000"/>
                </a:solidFill>
              </a:defRPr>
            </a:lvl1pPr>
          </a:lstStyle>
          <a:p>
            <a:r>
              <a:rPr lang="en-US" dirty="0"/>
              <a:t>Click to edit Master title style</a:t>
            </a:r>
            <a:endParaRPr lang="th-TH" dirty="0"/>
          </a:p>
        </p:txBody>
      </p:sp>
      <p:sp>
        <p:nvSpPr>
          <p:cNvPr id="14" name="Content Placeholder 27"/>
          <p:cNvSpPr>
            <a:spLocks noGrp="1"/>
          </p:cNvSpPr>
          <p:nvPr>
            <p:ph sz="quarter" idx="13"/>
          </p:nvPr>
        </p:nvSpPr>
        <p:spPr>
          <a:xfrm>
            <a:off x="660338" y="1978289"/>
            <a:ext cx="10769700" cy="3448056"/>
          </a:xfrm>
          <a:prstGeom prst="rect">
            <a:avLst/>
          </a:prstGeom>
        </p:spPr>
        <p:txBody>
          <a:bodyPr lIns="108322" tIns="54157" rIns="108322" bIns="54157">
            <a:normAutofit/>
          </a:bodyPr>
          <a:lstStyle>
            <a:lvl1pPr>
              <a:buFontTx/>
              <a:buNone/>
              <a:defRPr sz="2100" b="1"/>
            </a:lvl1pPr>
            <a:lvl2pPr>
              <a:buFontTx/>
              <a:buNone/>
              <a:defRPr sz="2100" b="1"/>
            </a:lvl2pPr>
            <a:lvl3pPr>
              <a:buFontTx/>
              <a:buNone/>
              <a:defRPr sz="2100" b="1"/>
            </a:lvl3pPr>
            <a:lvl4pPr>
              <a:buFontTx/>
              <a:buNone/>
              <a:defRPr sz="2100" b="1"/>
            </a:lvl4pPr>
            <a:lvl5pPr>
              <a:buFontTx/>
              <a:buNone/>
              <a:defRPr sz="21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7" name="Text Placeholder 20"/>
          <p:cNvSpPr>
            <a:spLocks noGrp="1"/>
          </p:cNvSpPr>
          <p:nvPr>
            <p:ph type="body" sz="quarter" idx="14"/>
          </p:nvPr>
        </p:nvSpPr>
        <p:spPr>
          <a:xfrm>
            <a:off x="660678" y="5429595"/>
            <a:ext cx="10198196" cy="1288803"/>
          </a:xfrm>
          <a:prstGeom prst="rect">
            <a:avLst/>
          </a:prstGeom>
        </p:spPr>
        <p:txBody>
          <a:bodyPr lIns="108322" tIns="54157" rIns="108322" bIns="54157" anchor="b" anchorCtr="0">
            <a:normAutofit/>
          </a:bodyPr>
          <a:lstStyle>
            <a:lvl1pPr marL="0" indent="0">
              <a:buNone/>
              <a:defRPr sz="1100">
                <a:latin typeface="Arial" pitchFamily="34" charset="0"/>
              </a:defRPr>
            </a:lvl1pPr>
            <a:lvl2pPr>
              <a:defRPr sz="800"/>
            </a:lvl2pPr>
            <a:lvl3pPr>
              <a:defRPr sz="800"/>
            </a:lvl3pPr>
            <a:lvl4pPr>
              <a:defRPr sz="800"/>
            </a:lvl4pPr>
            <a:lvl5pPr>
              <a:defRPr sz="8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BBD908D5-13FD-43D1-B0A0-013BE8029CAA}"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1584320852"/>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304"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108297" tIns="54144" rIns="108297" bIns="54144" anchor="ctr"/>
          <a:lstStyle/>
          <a:p>
            <a:pPr algn="ctr">
              <a:defRPr/>
            </a:pPr>
            <a:r>
              <a:rPr lang="en-US" sz="3299" dirty="0">
                <a:solidFill>
                  <a:prstClr val="white"/>
                </a:solidFill>
              </a:rPr>
              <a:t> </a:t>
            </a:r>
            <a:endParaRPr lang="th-TH" sz="3299" dirty="0">
              <a:solidFill>
                <a:prstClr val="white"/>
              </a:solidFill>
            </a:endParaRPr>
          </a:p>
        </p:txBody>
      </p:sp>
      <p:sp>
        <p:nvSpPr>
          <p:cNvPr id="10" name="Title 25"/>
          <p:cNvSpPr>
            <a:spLocks noGrp="1"/>
          </p:cNvSpPr>
          <p:nvPr>
            <p:ph type="title"/>
          </p:nvPr>
        </p:nvSpPr>
        <p:spPr>
          <a:xfrm>
            <a:off x="226475" y="1571943"/>
            <a:ext cx="11203562" cy="504000"/>
          </a:xfrm>
          <a:prstGeom prst="rect">
            <a:avLst/>
          </a:prstGeom>
        </p:spPr>
        <p:txBody>
          <a:bodyPr lIns="108322" tIns="54157" rIns="108322" bIns="54157">
            <a:noAutofit/>
          </a:bodyPr>
          <a:lstStyle>
            <a:lvl1pPr algn="l">
              <a:defRPr sz="2899" b="1">
                <a:solidFill>
                  <a:srgbClr val="C00000"/>
                </a:solidFill>
              </a:defRPr>
            </a:lvl1pPr>
          </a:lstStyle>
          <a:p>
            <a:r>
              <a:rPr lang="en-US" dirty="0"/>
              <a:t>Click to edit Master title style</a:t>
            </a:r>
            <a:endParaRPr lang="th-TH" dirty="0"/>
          </a:p>
        </p:txBody>
      </p:sp>
      <p:sp>
        <p:nvSpPr>
          <p:cNvPr id="7" name="Content Placeholder 27"/>
          <p:cNvSpPr>
            <a:spLocks noGrp="1"/>
          </p:cNvSpPr>
          <p:nvPr>
            <p:ph sz="quarter" idx="16"/>
          </p:nvPr>
        </p:nvSpPr>
        <p:spPr>
          <a:xfrm>
            <a:off x="660640" y="1978289"/>
            <a:ext cx="5280000" cy="3448056"/>
          </a:xfrm>
          <a:prstGeom prst="rect">
            <a:avLst/>
          </a:prstGeom>
        </p:spPr>
        <p:txBody>
          <a:bodyPr lIns="108322" tIns="54157" rIns="108322" bIns="54157">
            <a:normAutofit/>
          </a:bodyPr>
          <a:lstStyle>
            <a:lvl1pPr>
              <a:buFontTx/>
              <a:buNone/>
              <a:defRPr sz="2100" b="1"/>
            </a:lvl1pPr>
            <a:lvl2pPr>
              <a:buFontTx/>
              <a:buNone/>
              <a:defRPr sz="2100" b="1"/>
            </a:lvl2pPr>
            <a:lvl3pPr>
              <a:buFontTx/>
              <a:buNone/>
              <a:defRPr sz="2100" b="1"/>
            </a:lvl3pPr>
            <a:lvl4pPr>
              <a:buFontTx/>
              <a:buNone/>
              <a:defRPr sz="2100" b="1"/>
            </a:lvl4pPr>
            <a:lvl5pPr>
              <a:buFontTx/>
              <a:buNone/>
              <a:defRPr sz="21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9" name="Content Placeholder 27"/>
          <p:cNvSpPr>
            <a:spLocks noGrp="1"/>
          </p:cNvSpPr>
          <p:nvPr>
            <p:ph sz="quarter" idx="17"/>
          </p:nvPr>
        </p:nvSpPr>
        <p:spPr>
          <a:xfrm>
            <a:off x="6150039" y="1978289"/>
            <a:ext cx="5280000" cy="3448056"/>
          </a:xfrm>
          <a:prstGeom prst="rect">
            <a:avLst/>
          </a:prstGeom>
        </p:spPr>
        <p:txBody>
          <a:bodyPr lIns="108322" tIns="54157" rIns="108322" bIns="54157">
            <a:normAutofit/>
          </a:bodyPr>
          <a:lstStyle>
            <a:lvl1pPr>
              <a:buFontTx/>
              <a:buNone/>
              <a:defRPr sz="2100" b="1"/>
            </a:lvl1pPr>
            <a:lvl2pPr>
              <a:buFontTx/>
              <a:buNone/>
              <a:defRPr sz="2100" b="1"/>
            </a:lvl2pPr>
            <a:lvl3pPr>
              <a:buFontTx/>
              <a:buNone/>
              <a:defRPr sz="2100" b="1"/>
            </a:lvl3pPr>
            <a:lvl4pPr>
              <a:buFontTx/>
              <a:buNone/>
              <a:defRPr sz="2100" b="1"/>
            </a:lvl4pPr>
            <a:lvl5pPr>
              <a:buFontTx/>
              <a:buNone/>
              <a:defRPr sz="21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2" name="Text Placeholder 20"/>
          <p:cNvSpPr>
            <a:spLocks noGrp="1"/>
          </p:cNvSpPr>
          <p:nvPr>
            <p:ph type="body" sz="quarter" idx="14"/>
          </p:nvPr>
        </p:nvSpPr>
        <p:spPr>
          <a:xfrm>
            <a:off x="660678" y="5429595"/>
            <a:ext cx="10198196" cy="1288803"/>
          </a:xfrm>
          <a:prstGeom prst="rect">
            <a:avLst/>
          </a:prstGeom>
        </p:spPr>
        <p:txBody>
          <a:bodyPr lIns="108322" tIns="54157" rIns="108322" bIns="54157" anchor="b" anchorCtr="0">
            <a:normAutofit/>
          </a:bodyPr>
          <a:lstStyle>
            <a:lvl1pPr marL="0" indent="0">
              <a:buNone/>
              <a:defRPr sz="1100">
                <a:latin typeface="Arial" pitchFamily="34" charset="0"/>
              </a:defRPr>
            </a:lvl1pPr>
            <a:lvl2pPr>
              <a:defRPr sz="800"/>
            </a:lvl2pPr>
            <a:lvl3pPr>
              <a:defRPr sz="800"/>
            </a:lvl3pPr>
            <a:lvl4pPr>
              <a:defRPr sz="800"/>
            </a:lvl4pPr>
            <a:lvl5pPr>
              <a:defRPr sz="800"/>
            </a:lvl5pPr>
          </a:lstStyle>
          <a:p>
            <a:endParaRPr lang="en-US" dirty="0"/>
          </a:p>
        </p:txBody>
      </p:sp>
      <p:sp>
        <p:nvSpPr>
          <p:cNvPr id="8" name="Slide Number Placeholder 5"/>
          <p:cNvSpPr>
            <a:spLocks noGrp="1"/>
          </p:cNvSpPr>
          <p:nvPr>
            <p:ph type="sldNum" sz="quarter" idx="18"/>
          </p:nvPr>
        </p:nvSpPr>
        <p:spPr/>
        <p:txBody>
          <a:bodyPr/>
          <a:lstStyle>
            <a:lvl1pPr>
              <a:defRPr/>
            </a:lvl1pPr>
          </a:lstStyle>
          <a:p>
            <a:pPr>
              <a:defRPr/>
            </a:pPr>
            <a:fld id="{AC698CBF-1CBC-4397-BC99-31F4C3C2B059}"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847552705"/>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304"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108297" tIns="54144" rIns="108297" bIns="54144" anchor="ctr"/>
          <a:lstStyle/>
          <a:p>
            <a:pPr algn="ctr">
              <a:defRPr/>
            </a:pPr>
            <a:r>
              <a:rPr lang="en-US" sz="3299" dirty="0">
                <a:solidFill>
                  <a:prstClr val="white"/>
                </a:solidFill>
              </a:rPr>
              <a:t> </a:t>
            </a:r>
            <a:endParaRPr lang="th-TH" sz="3299" dirty="0">
              <a:solidFill>
                <a:prstClr val="white"/>
              </a:solidFill>
            </a:endParaRPr>
          </a:p>
        </p:txBody>
      </p:sp>
      <p:sp>
        <p:nvSpPr>
          <p:cNvPr id="10" name="Title 25"/>
          <p:cNvSpPr>
            <a:spLocks noGrp="1"/>
          </p:cNvSpPr>
          <p:nvPr>
            <p:ph type="title"/>
          </p:nvPr>
        </p:nvSpPr>
        <p:spPr>
          <a:xfrm>
            <a:off x="226475" y="1571943"/>
            <a:ext cx="11203562" cy="504000"/>
          </a:xfrm>
          <a:prstGeom prst="rect">
            <a:avLst/>
          </a:prstGeom>
        </p:spPr>
        <p:txBody>
          <a:bodyPr lIns="108322" tIns="54157" rIns="108322" bIns="54157">
            <a:noAutofit/>
          </a:bodyPr>
          <a:lstStyle>
            <a:lvl1pPr algn="l">
              <a:defRPr sz="2899" b="1">
                <a:solidFill>
                  <a:srgbClr val="C00000"/>
                </a:solidFill>
              </a:defRPr>
            </a:lvl1pPr>
          </a:lstStyle>
          <a:p>
            <a:r>
              <a:rPr lang="en-US" dirty="0"/>
              <a:t>Click to edit Master title style</a:t>
            </a:r>
            <a:endParaRPr lang="th-TH" dirty="0"/>
          </a:p>
        </p:txBody>
      </p:sp>
      <p:sp>
        <p:nvSpPr>
          <p:cNvPr id="12" name="Content Placeholder 27"/>
          <p:cNvSpPr>
            <a:spLocks noGrp="1"/>
          </p:cNvSpPr>
          <p:nvPr>
            <p:ph sz="quarter" idx="18"/>
          </p:nvPr>
        </p:nvSpPr>
        <p:spPr>
          <a:xfrm>
            <a:off x="660640" y="2500636"/>
            <a:ext cx="5280000" cy="2926039"/>
          </a:xfrm>
          <a:prstGeom prst="rect">
            <a:avLst/>
          </a:prstGeom>
        </p:spPr>
        <p:txBody>
          <a:bodyPr lIns="108322" tIns="54157" rIns="108322" bIns="54157">
            <a:normAutofit/>
          </a:bodyPr>
          <a:lstStyle>
            <a:lvl1pPr>
              <a:buFontTx/>
              <a:buNone/>
              <a:defRPr sz="2100" b="1"/>
            </a:lvl1pPr>
            <a:lvl2pPr>
              <a:buFontTx/>
              <a:buNone/>
              <a:defRPr sz="2100" b="1"/>
            </a:lvl2pPr>
            <a:lvl3pPr>
              <a:buFontTx/>
              <a:buNone/>
              <a:defRPr sz="2100" b="1"/>
            </a:lvl3pPr>
            <a:lvl4pPr>
              <a:buFontTx/>
              <a:buNone/>
              <a:defRPr sz="2100" b="1"/>
            </a:lvl4pPr>
            <a:lvl5pPr>
              <a:buFontTx/>
              <a:buNone/>
              <a:defRPr sz="21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4" name="Text Placeholder 13"/>
          <p:cNvSpPr>
            <a:spLocks noGrp="1"/>
          </p:cNvSpPr>
          <p:nvPr>
            <p:ph type="body" sz="quarter" idx="19"/>
          </p:nvPr>
        </p:nvSpPr>
        <p:spPr>
          <a:xfrm>
            <a:off x="660640" y="1978289"/>
            <a:ext cx="5280000" cy="522000"/>
          </a:xfrm>
          <a:prstGeom prst="rect">
            <a:avLst/>
          </a:prstGeom>
        </p:spPr>
        <p:txBody>
          <a:bodyPr lIns="108322" tIns="54157" rIns="108322" bIns="54157"/>
          <a:lstStyle>
            <a:lvl1pPr>
              <a:buFontTx/>
              <a:buNone/>
              <a:defRPr sz="2100" b="1"/>
            </a:lvl1pPr>
            <a:lvl2pPr>
              <a:defRPr sz="2100" b="1"/>
            </a:lvl2pPr>
            <a:lvl3pPr>
              <a:defRPr sz="2100" b="1"/>
            </a:lvl3pPr>
            <a:lvl4pPr>
              <a:defRPr sz="2100" b="1"/>
            </a:lvl4pPr>
            <a:lvl5pPr>
              <a:defRPr sz="2100" b="1"/>
            </a:lvl5pPr>
          </a:lstStyle>
          <a:p>
            <a:pPr lvl="0"/>
            <a:r>
              <a:rPr lang="en-US" dirty="0"/>
              <a:t>Click to edit Master text</a:t>
            </a:r>
            <a:endParaRPr lang="th-TH" dirty="0"/>
          </a:p>
        </p:txBody>
      </p:sp>
      <p:sp>
        <p:nvSpPr>
          <p:cNvPr id="18" name="Content Placeholder 27"/>
          <p:cNvSpPr>
            <a:spLocks noGrp="1"/>
          </p:cNvSpPr>
          <p:nvPr>
            <p:ph sz="quarter" idx="20"/>
          </p:nvPr>
        </p:nvSpPr>
        <p:spPr>
          <a:xfrm>
            <a:off x="6150039" y="2500636"/>
            <a:ext cx="5280000" cy="2926039"/>
          </a:xfrm>
          <a:prstGeom prst="rect">
            <a:avLst/>
          </a:prstGeom>
        </p:spPr>
        <p:txBody>
          <a:bodyPr lIns="108322" tIns="54157" rIns="108322" bIns="54157">
            <a:normAutofit/>
          </a:bodyPr>
          <a:lstStyle>
            <a:lvl1pPr>
              <a:buFontTx/>
              <a:buNone/>
              <a:defRPr sz="2100" b="1"/>
            </a:lvl1pPr>
            <a:lvl2pPr>
              <a:buFontTx/>
              <a:buNone/>
              <a:defRPr sz="2100" b="1"/>
            </a:lvl2pPr>
            <a:lvl3pPr>
              <a:buFontTx/>
              <a:buNone/>
              <a:defRPr sz="2100" b="1"/>
            </a:lvl3pPr>
            <a:lvl4pPr>
              <a:buFontTx/>
              <a:buNone/>
              <a:defRPr sz="2100" b="1"/>
            </a:lvl4pPr>
            <a:lvl5pPr>
              <a:buFontTx/>
              <a:buNone/>
              <a:defRPr sz="21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9" name="Text Placeholder 13"/>
          <p:cNvSpPr>
            <a:spLocks noGrp="1"/>
          </p:cNvSpPr>
          <p:nvPr>
            <p:ph type="body" sz="quarter" idx="21"/>
          </p:nvPr>
        </p:nvSpPr>
        <p:spPr>
          <a:xfrm>
            <a:off x="6150039" y="1978289"/>
            <a:ext cx="5280000" cy="522000"/>
          </a:xfrm>
          <a:prstGeom prst="rect">
            <a:avLst/>
          </a:prstGeom>
        </p:spPr>
        <p:txBody>
          <a:bodyPr lIns="108322" tIns="54157" rIns="108322" bIns="54157"/>
          <a:lstStyle>
            <a:lvl1pPr>
              <a:buFontTx/>
              <a:buNone/>
              <a:defRPr sz="2100" b="1"/>
            </a:lvl1pPr>
            <a:lvl2pPr>
              <a:defRPr sz="2100" b="1"/>
            </a:lvl2pPr>
            <a:lvl3pPr>
              <a:defRPr sz="2100" b="1"/>
            </a:lvl3pPr>
            <a:lvl4pPr>
              <a:defRPr sz="2100" b="1"/>
            </a:lvl4pPr>
            <a:lvl5pPr>
              <a:defRPr sz="2100" b="1"/>
            </a:lvl5pPr>
          </a:lstStyle>
          <a:p>
            <a:pPr lvl="0"/>
            <a:r>
              <a:rPr lang="en-US" dirty="0"/>
              <a:t>Click to edit Master text</a:t>
            </a:r>
            <a:endParaRPr lang="th-TH" dirty="0"/>
          </a:p>
        </p:txBody>
      </p:sp>
      <p:sp>
        <p:nvSpPr>
          <p:cNvPr id="13" name="Text Placeholder 20"/>
          <p:cNvSpPr>
            <a:spLocks noGrp="1"/>
          </p:cNvSpPr>
          <p:nvPr>
            <p:ph type="body" sz="quarter" idx="14"/>
          </p:nvPr>
        </p:nvSpPr>
        <p:spPr>
          <a:xfrm>
            <a:off x="660678" y="5429595"/>
            <a:ext cx="10198196" cy="1288803"/>
          </a:xfrm>
          <a:prstGeom prst="rect">
            <a:avLst/>
          </a:prstGeom>
        </p:spPr>
        <p:txBody>
          <a:bodyPr lIns="108322" tIns="54157" rIns="108322" bIns="54157" anchor="b" anchorCtr="0">
            <a:normAutofit/>
          </a:bodyPr>
          <a:lstStyle>
            <a:lvl1pPr marL="0" indent="0">
              <a:buNone/>
              <a:defRPr sz="1100">
                <a:latin typeface="Arial" pitchFamily="34" charset="0"/>
              </a:defRPr>
            </a:lvl1pPr>
            <a:lvl2pPr>
              <a:defRPr sz="800"/>
            </a:lvl2pPr>
            <a:lvl3pPr>
              <a:defRPr sz="800"/>
            </a:lvl3pPr>
            <a:lvl4pPr>
              <a:defRPr sz="800"/>
            </a:lvl4pPr>
            <a:lvl5pPr>
              <a:defRPr sz="800"/>
            </a:lvl5pPr>
          </a:lstStyle>
          <a:p>
            <a:endParaRPr lang="en-US" dirty="0"/>
          </a:p>
        </p:txBody>
      </p:sp>
      <p:sp>
        <p:nvSpPr>
          <p:cNvPr id="9" name="Slide Number Placeholder 5"/>
          <p:cNvSpPr>
            <a:spLocks noGrp="1"/>
          </p:cNvSpPr>
          <p:nvPr>
            <p:ph type="sldNum" sz="quarter" idx="22"/>
          </p:nvPr>
        </p:nvSpPr>
        <p:spPr/>
        <p:txBody>
          <a:bodyPr/>
          <a:lstStyle>
            <a:lvl1pPr>
              <a:defRPr/>
            </a:lvl1pPr>
          </a:lstStyle>
          <a:p>
            <a:pPr>
              <a:defRPr/>
            </a:pPr>
            <a:fld id="{07E4F85D-629C-46AF-AB04-953180598C56}"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671675256"/>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304"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108297" tIns="54144" rIns="108297" bIns="54144" anchor="ctr"/>
          <a:lstStyle/>
          <a:p>
            <a:pPr algn="ctr">
              <a:defRPr/>
            </a:pPr>
            <a:r>
              <a:rPr lang="en-US" sz="3299" dirty="0">
                <a:solidFill>
                  <a:prstClr val="white"/>
                </a:solidFill>
              </a:rPr>
              <a:t> </a:t>
            </a:r>
            <a:endParaRPr lang="th-TH" sz="3299" dirty="0">
              <a:solidFill>
                <a:prstClr val="white"/>
              </a:solidFill>
            </a:endParaRPr>
          </a:p>
        </p:txBody>
      </p:sp>
      <p:sp>
        <p:nvSpPr>
          <p:cNvPr id="10" name="Title 25"/>
          <p:cNvSpPr>
            <a:spLocks noGrp="1"/>
          </p:cNvSpPr>
          <p:nvPr>
            <p:ph type="title"/>
          </p:nvPr>
        </p:nvSpPr>
        <p:spPr>
          <a:xfrm>
            <a:off x="226475" y="1571943"/>
            <a:ext cx="11203562" cy="504000"/>
          </a:xfrm>
          <a:prstGeom prst="rect">
            <a:avLst/>
          </a:prstGeom>
        </p:spPr>
        <p:txBody>
          <a:bodyPr lIns="108322" tIns="54157" rIns="108322" bIns="54157">
            <a:noAutofit/>
          </a:bodyPr>
          <a:lstStyle>
            <a:lvl1pPr algn="l">
              <a:defRPr sz="2899" b="1">
                <a:solidFill>
                  <a:srgbClr val="C00000"/>
                </a:solidFill>
              </a:defRPr>
            </a:lvl1pPr>
          </a:lstStyle>
          <a:p>
            <a:r>
              <a:rPr lang="en-US" dirty="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9D28C68A-2064-4B7C-AFCD-A80A23DCD611}"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4280975953"/>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C8591CDF-D0D6-4106-8F3B-F8E75BD2E1EF}"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2657980373"/>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304"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108297" tIns="54144" rIns="108297" bIns="54144" anchor="ctr"/>
          <a:lstStyle/>
          <a:p>
            <a:pPr algn="ctr">
              <a:defRPr/>
            </a:pPr>
            <a:r>
              <a:rPr lang="en-US" sz="3299" dirty="0">
                <a:solidFill>
                  <a:prstClr val="white"/>
                </a:solidFill>
              </a:rPr>
              <a:t> </a:t>
            </a:r>
            <a:endParaRPr lang="th-TH" sz="3299" dirty="0">
              <a:solidFill>
                <a:prstClr val="white"/>
              </a:solidFill>
            </a:endParaRPr>
          </a:p>
        </p:txBody>
      </p:sp>
      <p:sp>
        <p:nvSpPr>
          <p:cNvPr id="10" name="Title 25"/>
          <p:cNvSpPr>
            <a:spLocks noGrp="1"/>
          </p:cNvSpPr>
          <p:nvPr>
            <p:ph type="title"/>
          </p:nvPr>
        </p:nvSpPr>
        <p:spPr>
          <a:xfrm>
            <a:off x="226778" y="1571612"/>
            <a:ext cx="4440765" cy="1214446"/>
          </a:xfrm>
          <a:prstGeom prst="rect">
            <a:avLst/>
          </a:prstGeom>
        </p:spPr>
        <p:txBody>
          <a:bodyPr lIns="108322" tIns="54157" rIns="108322" bIns="54157">
            <a:noAutofit/>
          </a:bodyPr>
          <a:lstStyle>
            <a:lvl1pPr algn="l">
              <a:defRPr sz="2899" b="1">
                <a:solidFill>
                  <a:srgbClr val="C00000"/>
                </a:solidFill>
              </a:defRPr>
            </a:lvl1pPr>
          </a:lstStyle>
          <a:p>
            <a:r>
              <a:rPr lang="en-US" dirty="0"/>
              <a:t>Click to edit Master title style</a:t>
            </a:r>
            <a:endParaRPr lang="th-TH" dirty="0"/>
          </a:p>
        </p:txBody>
      </p:sp>
      <p:sp>
        <p:nvSpPr>
          <p:cNvPr id="9" name="Content Placeholder 27"/>
          <p:cNvSpPr>
            <a:spLocks noGrp="1"/>
          </p:cNvSpPr>
          <p:nvPr>
            <p:ph sz="quarter" idx="17"/>
          </p:nvPr>
        </p:nvSpPr>
        <p:spPr>
          <a:xfrm>
            <a:off x="4857743" y="1571612"/>
            <a:ext cx="6572296" cy="3854733"/>
          </a:xfrm>
          <a:prstGeom prst="rect">
            <a:avLst/>
          </a:prstGeom>
        </p:spPr>
        <p:txBody>
          <a:bodyPr lIns="108322" tIns="54157" rIns="108322" bIns="54157">
            <a:normAutofit/>
          </a:bodyPr>
          <a:lstStyle>
            <a:lvl1pPr>
              <a:buFontTx/>
              <a:buNone/>
              <a:defRPr sz="2100" b="1"/>
            </a:lvl1pPr>
            <a:lvl2pPr>
              <a:buFontTx/>
              <a:buNone/>
              <a:defRPr sz="2100" b="1"/>
            </a:lvl2pPr>
            <a:lvl3pPr>
              <a:buFontTx/>
              <a:buNone/>
              <a:defRPr sz="2100" b="1"/>
            </a:lvl3pPr>
            <a:lvl4pPr>
              <a:buFontTx/>
              <a:buNone/>
              <a:defRPr sz="2100" b="1"/>
            </a:lvl4pPr>
            <a:lvl5pPr>
              <a:buFontTx/>
              <a:buNone/>
              <a:defRPr sz="21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8" name="Text Placeholder 16"/>
          <p:cNvSpPr>
            <a:spLocks noGrp="1"/>
          </p:cNvSpPr>
          <p:nvPr>
            <p:ph type="body" sz="quarter" idx="18"/>
          </p:nvPr>
        </p:nvSpPr>
        <p:spPr>
          <a:xfrm>
            <a:off x="660335" y="2857496"/>
            <a:ext cx="4006906" cy="2571768"/>
          </a:xfrm>
          <a:prstGeom prst="rect">
            <a:avLst/>
          </a:prstGeom>
        </p:spPr>
        <p:txBody>
          <a:bodyPr lIns="108322" tIns="54157" rIns="108322" bIns="54157"/>
          <a:lstStyle>
            <a:lvl1pPr>
              <a:buFontTx/>
              <a:buNone/>
              <a:defRPr sz="2100"/>
            </a:lvl1pPr>
            <a:lvl2pPr>
              <a:defRPr sz="2100"/>
            </a:lvl2pPr>
            <a:lvl3pPr>
              <a:defRPr sz="2100"/>
            </a:lvl3pPr>
            <a:lvl4pPr>
              <a:defRPr sz="2100"/>
            </a:lvl4pPr>
            <a:lvl5pPr>
              <a:defRPr sz="2100"/>
            </a:lvl5pPr>
          </a:lstStyle>
          <a:p>
            <a:pPr lvl="0"/>
            <a:r>
              <a:rPr lang="en-US"/>
              <a:t>Click to edit Master text styles</a:t>
            </a:r>
          </a:p>
        </p:txBody>
      </p:sp>
      <p:sp>
        <p:nvSpPr>
          <p:cNvPr id="12" name="Text Placeholder 20"/>
          <p:cNvSpPr>
            <a:spLocks noGrp="1"/>
          </p:cNvSpPr>
          <p:nvPr>
            <p:ph type="body" sz="quarter" idx="14"/>
          </p:nvPr>
        </p:nvSpPr>
        <p:spPr>
          <a:xfrm>
            <a:off x="660678" y="5429595"/>
            <a:ext cx="10198196" cy="1288803"/>
          </a:xfrm>
          <a:prstGeom prst="rect">
            <a:avLst/>
          </a:prstGeom>
        </p:spPr>
        <p:txBody>
          <a:bodyPr lIns="108322" tIns="54157" rIns="108322" bIns="54157" anchor="b" anchorCtr="0">
            <a:normAutofit/>
          </a:bodyPr>
          <a:lstStyle>
            <a:lvl1pPr marL="0" indent="0">
              <a:buNone/>
              <a:defRPr sz="1100">
                <a:latin typeface="Arial" pitchFamily="34" charset="0"/>
              </a:defRPr>
            </a:lvl1pPr>
            <a:lvl2pPr>
              <a:defRPr sz="800"/>
            </a:lvl2pPr>
            <a:lvl3pPr>
              <a:defRPr sz="800"/>
            </a:lvl3pPr>
            <a:lvl4pPr>
              <a:defRPr sz="800"/>
            </a:lvl4pPr>
            <a:lvl5pPr>
              <a:defRPr sz="800"/>
            </a:lvl5pPr>
          </a:lstStyle>
          <a:p>
            <a:endParaRPr lang="en-US" dirty="0"/>
          </a:p>
        </p:txBody>
      </p:sp>
      <p:sp>
        <p:nvSpPr>
          <p:cNvPr id="7" name="Slide Number Placeholder 5"/>
          <p:cNvSpPr>
            <a:spLocks noGrp="1"/>
          </p:cNvSpPr>
          <p:nvPr>
            <p:ph type="sldNum" sz="quarter" idx="19"/>
          </p:nvPr>
        </p:nvSpPr>
        <p:spPr/>
        <p:txBody>
          <a:bodyPr/>
          <a:lstStyle>
            <a:lvl1pPr>
              <a:defRPr/>
            </a:lvl1pPr>
          </a:lstStyle>
          <a:p>
            <a:pPr>
              <a:defRPr/>
            </a:pPr>
            <a:fld id="{12C67C25-607D-499B-A36D-431ACEA8E546}"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890547064"/>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660337" y="5929330"/>
            <a:ext cx="10198197" cy="788737"/>
          </a:xfrm>
          <a:prstGeom prst="rect">
            <a:avLst/>
          </a:prstGeom>
        </p:spPr>
        <p:txBody>
          <a:bodyPr lIns="108322" tIns="54157" rIns="108322" bIns="54157" anchor="b" anchorCtr="0">
            <a:normAutofit/>
          </a:bodyPr>
          <a:lstStyle>
            <a:lvl1pPr marL="0" indent="0">
              <a:buNone/>
              <a:defRPr sz="1100">
                <a:latin typeface="Arial" pitchFamily="34" charset="0"/>
              </a:defRPr>
            </a:lvl1pPr>
            <a:lvl2pPr>
              <a:defRPr sz="800"/>
            </a:lvl2pPr>
            <a:lvl3pPr>
              <a:defRPr sz="800"/>
            </a:lvl3pPr>
            <a:lvl4pPr>
              <a:defRPr sz="800"/>
            </a:lvl4pPr>
            <a:lvl5pPr>
              <a:defRPr sz="800"/>
            </a:lvl5pPr>
          </a:lstStyle>
          <a:p>
            <a:endParaRPr lang="en-US" dirty="0"/>
          </a:p>
        </p:txBody>
      </p:sp>
      <p:sp>
        <p:nvSpPr>
          <p:cNvPr id="7" name="Content Placeholder 27"/>
          <p:cNvSpPr>
            <a:spLocks noGrp="1"/>
          </p:cNvSpPr>
          <p:nvPr>
            <p:ph sz="quarter" idx="15"/>
          </p:nvPr>
        </p:nvSpPr>
        <p:spPr>
          <a:xfrm>
            <a:off x="660338" y="1571612"/>
            <a:ext cx="10769700" cy="4000528"/>
          </a:xfrm>
          <a:prstGeom prst="rect">
            <a:avLst/>
          </a:prstGeom>
        </p:spPr>
        <p:txBody>
          <a:bodyPr lIns="108322" tIns="54157" rIns="108322" bIns="54157">
            <a:normAutofit/>
          </a:bodyPr>
          <a:lstStyle>
            <a:lvl1pPr>
              <a:buFontTx/>
              <a:buNone/>
              <a:defRPr sz="2100" b="1"/>
            </a:lvl1pPr>
            <a:lvl2pPr>
              <a:defRPr sz="2100" b="1"/>
            </a:lvl2pPr>
            <a:lvl3pPr>
              <a:defRPr sz="2100" b="1"/>
            </a:lvl3pPr>
            <a:lvl4pPr>
              <a:defRPr sz="2100" b="1"/>
            </a:lvl4pPr>
            <a:lvl5pPr>
              <a:defRPr sz="2100" b="1"/>
            </a:lvl5pPr>
          </a:lstStyle>
          <a:p>
            <a:pPr lvl="0"/>
            <a:r>
              <a:rPr lang="en-US" dirty="0"/>
              <a:t>Click to edit Master text </a:t>
            </a:r>
          </a:p>
        </p:txBody>
      </p:sp>
      <p:sp>
        <p:nvSpPr>
          <p:cNvPr id="8" name="Text Placeholder 16"/>
          <p:cNvSpPr>
            <a:spLocks noGrp="1"/>
          </p:cNvSpPr>
          <p:nvPr>
            <p:ph type="body" sz="quarter" idx="18"/>
          </p:nvPr>
        </p:nvSpPr>
        <p:spPr>
          <a:xfrm>
            <a:off x="660333" y="5572140"/>
            <a:ext cx="10769704" cy="357190"/>
          </a:xfrm>
          <a:prstGeom prst="rect">
            <a:avLst/>
          </a:prstGeom>
        </p:spPr>
        <p:txBody>
          <a:bodyPr lIns="108322" tIns="54157" rIns="108322" bIns="54157"/>
          <a:lstStyle>
            <a:lvl1pPr algn="ctr">
              <a:buFontTx/>
              <a:buNone/>
              <a:defRPr sz="2100" b="1"/>
            </a:lvl1pPr>
            <a:lvl2pPr>
              <a:defRPr sz="2100"/>
            </a:lvl2pPr>
            <a:lvl3pPr>
              <a:defRPr sz="2100"/>
            </a:lvl3pPr>
            <a:lvl4pPr>
              <a:defRPr sz="2100"/>
            </a:lvl4pPr>
            <a:lvl5pPr>
              <a:defRPr sz="2100"/>
            </a:lvl5pPr>
          </a:lstStyle>
          <a:p>
            <a:pPr lvl="0"/>
            <a:r>
              <a:rPr lang="en-US"/>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6A6B1659-E632-4C0B-B3D3-684CE69053AB}"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896718166"/>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1053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t> </a:t>
            </a:r>
            <a:endParaRPr lang="th-TH" sz="1800" dirty="0"/>
          </a:p>
        </p:txBody>
      </p:sp>
      <p:sp>
        <p:nvSpPr>
          <p:cNvPr id="18" name="Subtitle 2"/>
          <p:cNvSpPr>
            <a:spLocks noGrp="1"/>
          </p:cNvSpPr>
          <p:nvPr>
            <p:ph type="subTitle" idx="1"/>
          </p:nvPr>
        </p:nvSpPr>
        <p:spPr>
          <a:xfrm>
            <a:off x="660338" y="1978291"/>
            <a:ext cx="10769700"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endParaRPr lang="th-TH" noProof="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5F33EF5D-8EF8-4C5B-820C-10BADD313DE1}" type="slidenum">
              <a:rPr lang="th-TH"/>
              <a:pPr>
                <a:defRPr/>
              </a:pPr>
              <a:t>‹#›</a:t>
            </a:fld>
            <a:endParaRPr lang="th-TH"/>
          </a:p>
        </p:txBody>
      </p:sp>
    </p:spTree>
    <p:extLst>
      <p:ext uri="{BB962C8B-B14F-4D97-AF65-F5344CB8AC3E}">
        <p14:creationId xmlns:p14="http://schemas.microsoft.com/office/powerpoint/2010/main" val="156224745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t> </a:t>
            </a:r>
            <a:endParaRPr lang="th-TH" sz="180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4" name="Content Placeholder 27"/>
          <p:cNvSpPr>
            <a:spLocks noGrp="1"/>
          </p:cNvSpPr>
          <p:nvPr>
            <p:ph sz="quarter" idx="13"/>
          </p:nvPr>
        </p:nvSpPr>
        <p:spPr>
          <a:xfrm>
            <a:off x="660338" y="1978289"/>
            <a:ext cx="107697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BBD908D5-13FD-43D1-B0A0-013BE8029CAA}" type="slidenum">
              <a:rPr lang="th-TH"/>
              <a:pPr>
                <a:defRPr/>
              </a:pPr>
              <a:t>‹#›</a:t>
            </a:fld>
            <a:endParaRPr lang="th-TH"/>
          </a:p>
        </p:txBody>
      </p:sp>
    </p:spTree>
    <p:extLst>
      <p:ext uri="{BB962C8B-B14F-4D97-AF65-F5344CB8AC3E}">
        <p14:creationId xmlns:p14="http://schemas.microsoft.com/office/powerpoint/2010/main" val="3527096428"/>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t> </a:t>
            </a:r>
            <a:endParaRPr lang="th-TH" sz="180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Content Placeholder 27"/>
          <p:cNvSpPr>
            <a:spLocks noGrp="1"/>
          </p:cNvSpPr>
          <p:nvPr>
            <p:ph sz="quarter" idx="16"/>
          </p:nvPr>
        </p:nvSpPr>
        <p:spPr>
          <a:xfrm>
            <a:off x="660335"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9" name="Content Placeholder 27"/>
          <p:cNvSpPr>
            <a:spLocks noGrp="1"/>
          </p:cNvSpPr>
          <p:nvPr>
            <p:ph sz="quarter" idx="17"/>
          </p:nvPr>
        </p:nvSpPr>
        <p:spPr>
          <a:xfrm>
            <a:off x="6150037"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8" name="Slide Number Placeholder 5"/>
          <p:cNvSpPr>
            <a:spLocks noGrp="1"/>
          </p:cNvSpPr>
          <p:nvPr>
            <p:ph type="sldNum" sz="quarter" idx="18"/>
          </p:nvPr>
        </p:nvSpPr>
        <p:spPr/>
        <p:txBody>
          <a:bodyPr/>
          <a:lstStyle>
            <a:lvl1pPr>
              <a:defRPr/>
            </a:lvl1pPr>
          </a:lstStyle>
          <a:p>
            <a:pPr>
              <a:defRPr/>
            </a:pPr>
            <a:fld id="{AC698CBF-1CBC-4397-BC99-31F4C3C2B059}" type="slidenum">
              <a:rPr lang="th-TH"/>
              <a:pPr>
                <a:defRPr/>
              </a:pPr>
              <a:t>‹#›</a:t>
            </a:fld>
            <a:endParaRPr lang="th-TH"/>
          </a:p>
        </p:txBody>
      </p:sp>
    </p:spTree>
    <p:extLst>
      <p:ext uri="{BB962C8B-B14F-4D97-AF65-F5344CB8AC3E}">
        <p14:creationId xmlns:p14="http://schemas.microsoft.com/office/powerpoint/2010/main" val="685382279"/>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t> </a:t>
            </a:r>
            <a:endParaRPr lang="th-TH" sz="180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2" name="Content Placeholder 27"/>
          <p:cNvSpPr>
            <a:spLocks noGrp="1"/>
          </p:cNvSpPr>
          <p:nvPr>
            <p:ph sz="quarter" idx="18"/>
          </p:nvPr>
        </p:nvSpPr>
        <p:spPr>
          <a:xfrm>
            <a:off x="660335"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4" name="Text Placeholder 13"/>
          <p:cNvSpPr>
            <a:spLocks noGrp="1"/>
          </p:cNvSpPr>
          <p:nvPr>
            <p:ph type="body" sz="quarter" idx="19"/>
          </p:nvPr>
        </p:nvSpPr>
        <p:spPr>
          <a:xfrm>
            <a:off x="660335"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8" name="Content Placeholder 27"/>
          <p:cNvSpPr>
            <a:spLocks noGrp="1"/>
          </p:cNvSpPr>
          <p:nvPr>
            <p:ph sz="quarter" idx="20"/>
          </p:nvPr>
        </p:nvSpPr>
        <p:spPr>
          <a:xfrm>
            <a:off x="6150037"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9" name="Text Placeholder 13"/>
          <p:cNvSpPr>
            <a:spLocks noGrp="1"/>
          </p:cNvSpPr>
          <p:nvPr>
            <p:ph type="body" sz="quarter" idx="21"/>
          </p:nvPr>
        </p:nvSpPr>
        <p:spPr>
          <a:xfrm>
            <a:off x="6150037"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9" name="Slide Number Placeholder 5"/>
          <p:cNvSpPr>
            <a:spLocks noGrp="1"/>
          </p:cNvSpPr>
          <p:nvPr>
            <p:ph type="sldNum" sz="quarter" idx="22"/>
          </p:nvPr>
        </p:nvSpPr>
        <p:spPr/>
        <p:txBody>
          <a:bodyPr/>
          <a:lstStyle>
            <a:lvl1pPr>
              <a:defRPr/>
            </a:lvl1pPr>
          </a:lstStyle>
          <a:p>
            <a:pPr>
              <a:defRPr/>
            </a:pPr>
            <a:fld id="{07E4F85D-629C-46AF-AB04-953180598C56}" type="slidenum">
              <a:rPr lang="th-TH"/>
              <a:pPr>
                <a:defRPr/>
              </a:pPr>
              <a:t>‹#›</a:t>
            </a:fld>
            <a:endParaRPr lang="th-TH"/>
          </a:p>
        </p:txBody>
      </p:sp>
    </p:spTree>
    <p:extLst>
      <p:ext uri="{BB962C8B-B14F-4D97-AF65-F5344CB8AC3E}">
        <p14:creationId xmlns:p14="http://schemas.microsoft.com/office/powerpoint/2010/main" val="3516158589"/>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t> </a:t>
            </a:r>
            <a:endParaRPr lang="th-TH" sz="180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9D28C68A-2064-4B7C-AFCD-A80A23DCD611}" type="slidenum">
              <a:rPr lang="th-TH"/>
              <a:pPr>
                <a:defRPr/>
              </a:pPr>
              <a:t>‹#›</a:t>
            </a:fld>
            <a:endParaRPr lang="th-TH" dirty="0"/>
          </a:p>
        </p:txBody>
      </p:sp>
    </p:spTree>
    <p:extLst>
      <p:ext uri="{BB962C8B-B14F-4D97-AF65-F5344CB8AC3E}">
        <p14:creationId xmlns:p14="http://schemas.microsoft.com/office/powerpoint/2010/main" val="2572898173"/>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C8591CDF-D0D6-4106-8F3B-F8E75BD2E1EF}" type="slidenum">
              <a:rPr lang="th-TH"/>
              <a:pPr>
                <a:defRPr/>
              </a:pPr>
              <a:t>‹#›</a:t>
            </a:fld>
            <a:endParaRPr lang="th-TH" dirty="0"/>
          </a:p>
        </p:txBody>
      </p:sp>
    </p:spTree>
    <p:extLst>
      <p:ext uri="{BB962C8B-B14F-4D97-AF65-F5344CB8AC3E}">
        <p14:creationId xmlns:p14="http://schemas.microsoft.com/office/powerpoint/2010/main" val="1687562908"/>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800" dirty="0"/>
              <a:t> </a:t>
            </a:r>
            <a:endParaRPr lang="th-TH" sz="1800" dirty="0"/>
          </a:p>
        </p:txBody>
      </p:sp>
      <p:sp>
        <p:nvSpPr>
          <p:cNvPr id="10" name="Title 25"/>
          <p:cNvSpPr>
            <a:spLocks noGrp="1"/>
          </p:cNvSpPr>
          <p:nvPr>
            <p:ph type="title"/>
          </p:nvPr>
        </p:nvSpPr>
        <p:spPr>
          <a:xfrm>
            <a:off x="226475" y="1571612"/>
            <a:ext cx="4440765" cy="1214446"/>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9" name="Content Placeholder 27"/>
          <p:cNvSpPr>
            <a:spLocks noGrp="1"/>
          </p:cNvSpPr>
          <p:nvPr>
            <p:ph sz="quarter" idx="17"/>
          </p:nvPr>
        </p:nvSpPr>
        <p:spPr>
          <a:xfrm>
            <a:off x="4857741" y="1571613"/>
            <a:ext cx="6572296"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8" name="Text Placeholder 16"/>
          <p:cNvSpPr>
            <a:spLocks noGrp="1"/>
          </p:cNvSpPr>
          <p:nvPr>
            <p:ph type="body" sz="quarter" idx="18"/>
          </p:nvPr>
        </p:nvSpPr>
        <p:spPr>
          <a:xfrm>
            <a:off x="660334" y="2857496"/>
            <a:ext cx="4006905"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a:t>Click to edit Master text styles</a:t>
            </a:r>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Slide Number Placeholder 5"/>
          <p:cNvSpPr>
            <a:spLocks noGrp="1"/>
          </p:cNvSpPr>
          <p:nvPr>
            <p:ph type="sldNum" sz="quarter" idx="19"/>
          </p:nvPr>
        </p:nvSpPr>
        <p:spPr/>
        <p:txBody>
          <a:bodyPr/>
          <a:lstStyle>
            <a:lvl1pPr>
              <a:defRPr/>
            </a:lvl1pPr>
          </a:lstStyle>
          <a:p>
            <a:pPr>
              <a:defRPr/>
            </a:pPr>
            <a:fld id="{12C67C25-607D-499B-A36D-431ACEA8E546}" type="slidenum">
              <a:rPr lang="th-TH"/>
              <a:pPr>
                <a:defRPr/>
              </a:pPr>
              <a:t>‹#›</a:t>
            </a:fld>
            <a:endParaRPr lang="th-TH"/>
          </a:p>
        </p:txBody>
      </p:sp>
    </p:spTree>
    <p:extLst>
      <p:ext uri="{BB962C8B-B14F-4D97-AF65-F5344CB8AC3E}">
        <p14:creationId xmlns:p14="http://schemas.microsoft.com/office/powerpoint/2010/main" val="227652600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image" Target="../media/image4.png"/><Relationship Id="rId5" Type="http://schemas.openxmlformats.org/officeDocument/2006/relationships/slideLayout" Target="../slideLayouts/slideLayout7.xml"/><Relationship Id="rId10" Type="http://schemas.openxmlformats.org/officeDocument/2006/relationships/image" Target="../media/image3.png"/><Relationship Id="rId4" Type="http://schemas.openxmlformats.org/officeDocument/2006/relationships/slideLayout" Target="../slideLayouts/slideLayout6.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image" Target="../media/image4.png"/><Relationship Id="rId5" Type="http://schemas.openxmlformats.org/officeDocument/2006/relationships/slideLayout" Target="../slideLayouts/slideLayout15.xml"/><Relationship Id="rId10" Type="http://schemas.openxmlformats.org/officeDocument/2006/relationships/image" Target="../media/image3.png"/><Relationship Id="rId4" Type="http://schemas.openxmlformats.org/officeDocument/2006/relationships/slideLayout" Target="../slideLayouts/slideLayout14.xml"/><Relationship Id="rId9"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image" Target="../media/image4.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image" Target="../media/image3.png"/><Relationship Id="rId5" Type="http://schemas.openxmlformats.org/officeDocument/2006/relationships/slideLayout" Target="../slideLayouts/slideLayout23.xml"/><Relationship Id="rId10" Type="http://schemas.openxmlformats.org/officeDocument/2006/relationships/theme" Target="../theme/theme4.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1" y="360363"/>
            <a:ext cx="11715751" cy="6140450"/>
          </a:xfrm>
          <a:prstGeom prst="rect">
            <a:avLst/>
          </a:pr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1800" dirty="0"/>
          </a:p>
        </p:txBody>
      </p:sp>
      <p:sp>
        <p:nvSpPr>
          <p:cNvPr id="14" name="TextBox 13"/>
          <p:cNvSpPr txBox="1"/>
          <p:nvPr userDrawn="1"/>
        </p:nvSpPr>
        <p:spPr>
          <a:xfrm>
            <a:off x="9340851" y="6508751"/>
            <a:ext cx="2286000" cy="284163"/>
          </a:xfrm>
          <a:prstGeom prst="rect">
            <a:avLst/>
          </a:prstGeom>
          <a:noFill/>
        </p:spPr>
        <p:txBody>
          <a:bodyPr lIns="99569" tIns="49785" rIns="99569" bIns="49785">
            <a:spAutoFit/>
          </a:bodyPr>
          <a:lstStyle/>
          <a:p>
            <a:pPr algn="r" fontAlgn="auto">
              <a:spcBef>
                <a:spcPts val="0"/>
              </a:spcBef>
              <a:spcAft>
                <a:spcPts val="0"/>
              </a:spcAft>
              <a:defRPr/>
            </a:pPr>
            <a:r>
              <a:rPr lang="en-US" sz="1200" kern="700" dirty="0">
                <a:solidFill>
                  <a:srgbClr val="8782AF"/>
                </a:solidFill>
                <a:cs typeface="Arial" pitchFamily="34" charset="0"/>
              </a:rPr>
              <a:t>www.aidsdatahub.org</a:t>
            </a:r>
            <a:endParaRPr lang="th-TH" sz="1200" kern="700" dirty="0">
              <a:solidFill>
                <a:srgbClr val="8782AF"/>
              </a:solidFill>
              <a:cs typeface="+mn-cs"/>
            </a:endParaRPr>
          </a:p>
        </p:txBody>
      </p:sp>
      <p:pic>
        <p:nvPicPr>
          <p:cNvPr id="1028" name="Picture 3" descr="color-01.png"/>
          <p:cNvPicPr>
            <a:picLocks noChangeAspect="1"/>
          </p:cNvPicPr>
          <p:nvPr userDrawn="1"/>
        </p:nvPicPr>
        <p:blipFill>
          <a:blip r:embed="rId4" cstate="print">
            <a:extLst>
              <a:ext uri="{28A0092B-C50C-407E-A947-70E740481C1C}">
                <a14:useLocalDpi xmlns:a14="http://schemas.microsoft.com/office/drawing/2010/main" val="0"/>
              </a:ext>
            </a:extLst>
          </a:blip>
          <a:srcRect b="10271"/>
          <a:stretch>
            <a:fillRect/>
          </a:stretch>
        </p:blipFill>
        <p:spPr bwMode="auto">
          <a:xfrm>
            <a:off x="3327401" y="1189038"/>
            <a:ext cx="7488767" cy="531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1311929"/>
      </p:ext>
    </p:extLst>
  </p:cSld>
  <p:clrMap bg1="lt1" tx1="dk1" bg2="lt2" tx2="dk2" accent1="accent1" accent2="accent2" accent3="accent3" accent4="accent4" accent5="accent5" accent6="accent6" hlink="hlink" folHlink="folHlink"/>
  <p:sldLayoutIdLst>
    <p:sldLayoutId id="2147483661" r:id="rId1"/>
    <p:sldLayoutId id="2147483662" r:id="rId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userDrawn="1"/>
        </p:nvPicPr>
        <p:blipFill>
          <a:blip r:embed="rId10" cstate="print">
            <a:extLst>
              <a:ext uri="{28A0092B-C50C-407E-A947-70E740481C1C}">
                <a14:useLocalDpi xmlns:a14="http://schemas.microsoft.com/office/drawing/2010/main" val="0"/>
              </a:ext>
            </a:extLst>
          </a:blip>
          <a:srcRect r="8307" b="15314"/>
          <a:stretch>
            <a:fillRect/>
          </a:stretch>
        </p:blipFill>
        <p:spPr bwMode="auto">
          <a:xfrm>
            <a:off x="4307418" y="1103314"/>
            <a:ext cx="7884583"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10858501" y="6357939"/>
            <a:ext cx="723900"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2037F788-FB31-48BA-8E9B-0E30FE84CCC1}" type="slidenum">
              <a:rPr lang="th-TH"/>
              <a:pPr>
                <a:defRPr/>
              </a:pPr>
              <a:t>‹#›</a:t>
            </a:fld>
            <a:endParaRPr lang="th-TH" dirty="0"/>
          </a:p>
        </p:txBody>
      </p:sp>
      <p:sp>
        <p:nvSpPr>
          <p:cNvPr id="24" name="Freeform 23"/>
          <p:cNvSpPr/>
          <p:nvPr userDrawn="1"/>
        </p:nvSpPr>
        <p:spPr>
          <a:xfrm>
            <a:off x="1" y="360363"/>
            <a:ext cx="11715751"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1800" dirty="0"/>
          </a:p>
        </p:txBody>
      </p:sp>
      <p:cxnSp>
        <p:nvCxnSpPr>
          <p:cNvPr id="25" name="Straight Connector 24"/>
          <p:cNvCxnSpPr/>
          <p:nvPr userDrawn="1"/>
        </p:nvCxnSpPr>
        <p:spPr>
          <a:xfrm>
            <a:off x="1" y="1246189"/>
            <a:ext cx="11715751"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userDrawn="1"/>
        </p:nvSpPr>
        <p:spPr bwMode="auto">
          <a:xfrm>
            <a:off x="3048001" y="642938"/>
            <a:ext cx="4341284"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a:solidFill>
                  <a:schemeClr val="bg1"/>
                </a:solidFill>
              </a:rPr>
              <a:t>HIV and AIDS</a:t>
            </a:r>
            <a:endParaRPr lang="th-TH" sz="3600" b="1">
              <a:solidFill>
                <a:schemeClr val="bg1"/>
              </a:solidFill>
            </a:endParaRPr>
          </a:p>
        </p:txBody>
      </p:sp>
      <p:sp>
        <p:nvSpPr>
          <p:cNvPr id="27" name="TextBox 26"/>
          <p:cNvSpPr txBox="1"/>
          <p:nvPr userDrawn="1"/>
        </p:nvSpPr>
        <p:spPr>
          <a:xfrm>
            <a:off x="7147985" y="800100"/>
            <a:ext cx="4948767"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schemeClr val="bg1"/>
                </a:solidFill>
                <a:cs typeface="Arial" pitchFamily="34" charset="0"/>
              </a:rPr>
              <a:t>Data Hub for Asia-Pacific</a:t>
            </a:r>
            <a:endParaRPr lang="th-TH" sz="2200" kern="700" dirty="0">
              <a:solidFill>
                <a:schemeClr val="bg1"/>
              </a:solidFill>
              <a:cs typeface="+mn-cs"/>
            </a:endParaRPr>
          </a:p>
        </p:txBody>
      </p:sp>
      <p:pic>
        <p:nvPicPr>
          <p:cNvPr id="2056" name="Picture 10" descr="Unaid logo_approve.png"/>
          <p:cNvPicPr>
            <a:picLocks noChangeAspect="1"/>
          </p:cNvPicPr>
          <p:nvPr userDrawn="1"/>
        </p:nvPicPr>
        <p:blipFill>
          <a:blip r:embed="rId11">
            <a:extLst>
              <a:ext uri="{28A0092B-C50C-407E-A947-70E740481C1C}">
                <a14:useLocalDpi xmlns:a14="http://schemas.microsoft.com/office/drawing/2010/main" val="0"/>
              </a:ext>
            </a:extLst>
          </a:blip>
          <a:srcRect b="15549"/>
          <a:stretch>
            <a:fillRect/>
          </a:stretch>
        </p:blipFill>
        <p:spPr bwMode="auto">
          <a:xfrm>
            <a:off x="67733" y="452438"/>
            <a:ext cx="2787651"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39761553"/>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userDrawn="1"/>
        </p:nvPicPr>
        <p:blipFill>
          <a:blip r:embed="rId10" cstate="print">
            <a:extLst>
              <a:ext uri="{28A0092B-C50C-407E-A947-70E740481C1C}">
                <a14:useLocalDpi xmlns:a14="http://schemas.microsoft.com/office/drawing/2010/main" val="0"/>
              </a:ext>
            </a:extLst>
          </a:blip>
          <a:srcRect r="8307" b="15314"/>
          <a:stretch>
            <a:fillRect/>
          </a:stretch>
        </p:blipFill>
        <p:spPr bwMode="auto">
          <a:xfrm>
            <a:off x="4307418" y="1103314"/>
            <a:ext cx="7884583"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10858501" y="6357939"/>
            <a:ext cx="723900"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2037F788-FB31-48BA-8E9B-0E30FE84CCC1}" type="slidenum">
              <a:rPr lang="th-TH">
                <a:solidFill>
                  <a:prstClr val="black">
                    <a:tint val="75000"/>
                  </a:prstClr>
                </a:solidFill>
              </a:rPr>
              <a:pPr>
                <a:defRPr/>
              </a:pPr>
              <a:t>‹#›</a:t>
            </a:fld>
            <a:endParaRPr lang="th-TH" dirty="0">
              <a:solidFill>
                <a:prstClr val="black">
                  <a:tint val="75000"/>
                </a:prstClr>
              </a:solidFill>
            </a:endParaRPr>
          </a:p>
        </p:txBody>
      </p:sp>
      <p:sp>
        <p:nvSpPr>
          <p:cNvPr id="24" name="Freeform 23"/>
          <p:cNvSpPr/>
          <p:nvPr userDrawn="1"/>
        </p:nvSpPr>
        <p:spPr>
          <a:xfrm>
            <a:off x="1" y="360363"/>
            <a:ext cx="11715751"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1800" dirty="0">
              <a:solidFill>
                <a:prstClr val="white"/>
              </a:solidFill>
            </a:endParaRPr>
          </a:p>
        </p:txBody>
      </p:sp>
      <p:cxnSp>
        <p:nvCxnSpPr>
          <p:cNvPr id="25" name="Straight Connector 24"/>
          <p:cNvCxnSpPr/>
          <p:nvPr userDrawn="1"/>
        </p:nvCxnSpPr>
        <p:spPr>
          <a:xfrm>
            <a:off x="1" y="1246189"/>
            <a:ext cx="11715751"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userDrawn="1"/>
        </p:nvSpPr>
        <p:spPr bwMode="auto">
          <a:xfrm>
            <a:off x="3048001" y="642938"/>
            <a:ext cx="4341284"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a:solidFill>
                  <a:prstClr val="white"/>
                </a:solidFill>
              </a:rPr>
              <a:t>HIV and AIDS</a:t>
            </a:r>
            <a:endParaRPr lang="th-TH" sz="3600" b="1">
              <a:solidFill>
                <a:prstClr val="white"/>
              </a:solidFill>
            </a:endParaRPr>
          </a:p>
        </p:txBody>
      </p:sp>
      <p:sp>
        <p:nvSpPr>
          <p:cNvPr id="27" name="TextBox 26"/>
          <p:cNvSpPr txBox="1"/>
          <p:nvPr userDrawn="1"/>
        </p:nvSpPr>
        <p:spPr>
          <a:xfrm>
            <a:off x="7147985" y="800100"/>
            <a:ext cx="4948767"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prstClr val="white"/>
                </a:solidFill>
                <a:cs typeface="Arial" pitchFamily="34" charset="0"/>
              </a:rPr>
              <a:t>Data Hub for Asia-Pacific</a:t>
            </a:r>
            <a:endParaRPr lang="th-TH" sz="2200" kern="700" dirty="0">
              <a:solidFill>
                <a:prstClr val="white"/>
              </a:solidFill>
              <a:cs typeface="Cordia New"/>
            </a:endParaRPr>
          </a:p>
        </p:txBody>
      </p:sp>
      <p:pic>
        <p:nvPicPr>
          <p:cNvPr id="2056" name="Picture 10" descr="Unaid logo_approve.png"/>
          <p:cNvPicPr>
            <a:picLocks noChangeAspect="1"/>
          </p:cNvPicPr>
          <p:nvPr userDrawn="1"/>
        </p:nvPicPr>
        <p:blipFill>
          <a:blip r:embed="rId11">
            <a:extLst>
              <a:ext uri="{28A0092B-C50C-407E-A947-70E740481C1C}">
                <a14:useLocalDpi xmlns:a14="http://schemas.microsoft.com/office/drawing/2010/main" val="0"/>
              </a:ext>
            </a:extLst>
          </a:blip>
          <a:srcRect b="15549"/>
          <a:stretch>
            <a:fillRect/>
          </a:stretch>
        </p:blipFill>
        <p:spPr bwMode="auto">
          <a:xfrm>
            <a:off x="67733" y="452438"/>
            <a:ext cx="2787651"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443730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p:nvPicPr>
        <p:blipFill>
          <a:blip r:embed="rId11" cstate="print">
            <a:extLst>
              <a:ext uri="{28A0092B-C50C-407E-A947-70E740481C1C}">
                <a14:useLocalDpi xmlns:a14="http://schemas.microsoft.com/office/drawing/2010/main" val="0"/>
              </a:ext>
            </a:extLst>
          </a:blip>
          <a:srcRect r="8307" b="15314"/>
          <a:stretch>
            <a:fillRect/>
          </a:stretch>
        </p:blipFill>
        <p:spPr bwMode="auto">
          <a:xfrm>
            <a:off x="4307418" y="1103644"/>
            <a:ext cx="7884582"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10858501" y="6357938"/>
            <a:ext cx="723900" cy="365125"/>
          </a:xfrm>
          <a:prstGeom prst="rect">
            <a:avLst/>
          </a:prstGeom>
        </p:spPr>
        <p:txBody>
          <a:bodyPr vert="horz" lIns="108322" tIns="54157" rIns="108322" bIns="54157" rtlCol="0" anchor="b" anchorCtr="0"/>
          <a:lstStyle>
            <a:lvl1pPr algn="r" fontAlgn="auto">
              <a:spcBef>
                <a:spcPts val="0"/>
              </a:spcBef>
              <a:spcAft>
                <a:spcPts val="0"/>
              </a:spcAft>
              <a:defRPr sz="1400">
                <a:solidFill>
                  <a:schemeClr val="tx1">
                    <a:tint val="75000"/>
                  </a:schemeClr>
                </a:solidFill>
                <a:latin typeface="+mn-lt"/>
                <a:cs typeface="+mn-cs"/>
              </a:defRPr>
            </a:lvl1pPr>
          </a:lstStyle>
          <a:p>
            <a:pPr>
              <a:defRPr/>
            </a:pPr>
            <a:fld id="{2037F788-FB31-48BA-8E9B-0E30FE84CCC1}" type="slidenum">
              <a:rPr lang="th-TH">
                <a:solidFill>
                  <a:prstClr val="black">
                    <a:tint val="75000"/>
                  </a:prstClr>
                </a:solidFill>
              </a:rPr>
              <a:pPr>
                <a:defRPr/>
              </a:pPr>
              <a:t>‹#›</a:t>
            </a:fld>
            <a:endParaRPr lang="th-TH" dirty="0">
              <a:solidFill>
                <a:prstClr val="black">
                  <a:tint val="75000"/>
                </a:prstClr>
              </a:solidFill>
            </a:endParaRPr>
          </a:p>
        </p:txBody>
      </p:sp>
      <p:sp>
        <p:nvSpPr>
          <p:cNvPr id="24" name="Freeform 23"/>
          <p:cNvSpPr/>
          <p:nvPr/>
        </p:nvSpPr>
        <p:spPr>
          <a:xfrm>
            <a:off x="0" y="360363"/>
            <a:ext cx="11715751"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117914" tIns="58960" rIns="117914" bIns="58960" anchor="ctr"/>
          <a:lstStyle/>
          <a:p>
            <a:pPr algn="ctr">
              <a:defRPr/>
            </a:pPr>
            <a:endParaRPr lang="th-TH" sz="3299" dirty="0">
              <a:solidFill>
                <a:prstClr val="white"/>
              </a:solidFill>
            </a:endParaRPr>
          </a:p>
        </p:txBody>
      </p:sp>
      <p:cxnSp>
        <p:nvCxnSpPr>
          <p:cNvPr id="25" name="Straight Connector 24"/>
          <p:cNvCxnSpPr/>
          <p:nvPr/>
        </p:nvCxnSpPr>
        <p:spPr>
          <a:xfrm>
            <a:off x="0" y="1246519"/>
            <a:ext cx="11715751"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p:nvSpPr>
        <p:spPr bwMode="auto">
          <a:xfrm>
            <a:off x="3048037" y="643260"/>
            <a:ext cx="4341284" cy="780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7914" tIns="58960" rIns="117914" bIns="58960">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fontAlgn="base">
              <a:spcBef>
                <a:spcPct val="0"/>
              </a:spcBef>
              <a:spcAft>
                <a:spcPct val="0"/>
              </a:spcAft>
              <a:defRPr/>
            </a:pPr>
            <a:r>
              <a:rPr lang="en-US" sz="4299" b="1">
                <a:solidFill>
                  <a:prstClr val="white"/>
                </a:solidFill>
              </a:rPr>
              <a:t>HIV and AIDS</a:t>
            </a:r>
            <a:endParaRPr lang="th-TH" sz="4299" b="1">
              <a:solidFill>
                <a:prstClr val="white"/>
              </a:solidFill>
            </a:endParaRPr>
          </a:p>
        </p:txBody>
      </p:sp>
      <p:sp>
        <p:nvSpPr>
          <p:cNvPr id="27" name="TextBox 26"/>
          <p:cNvSpPr txBox="1"/>
          <p:nvPr/>
        </p:nvSpPr>
        <p:spPr>
          <a:xfrm>
            <a:off x="7147985" y="800414"/>
            <a:ext cx="4948766" cy="519089"/>
          </a:xfrm>
          <a:prstGeom prst="rect">
            <a:avLst/>
          </a:prstGeom>
          <a:noFill/>
        </p:spPr>
        <p:txBody>
          <a:bodyPr lIns="117914" tIns="58960" rIns="117914" bIns="58960">
            <a:spAutoFit/>
          </a:bodyPr>
          <a:lstStyle/>
          <a:p>
            <a:pPr>
              <a:defRPr/>
            </a:pPr>
            <a:r>
              <a:rPr lang="en-US" sz="2599" kern="700" dirty="0">
                <a:solidFill>
                  <a:prstClr val="white"/>
                </a:solidFill>
                <a:cs typeface="Arial" pitchFamily="34" charset="0"/>
              </a:rPr>
              <a:t>Data Hub for Asia-Pacific</a:t>
            </a:r>
            <a:endParaRPr lang="th-TH" sz="2599" kern="700" dirty="0">
              <a:solidFill>
                <a:prstClr val="white"/>
              </a:solidFill>
            </a:endParaRPr>
          </a:p>
        </p:txBody>
      </p:sp>
      <p:pic>
        <p:nvPicPr>
          <p:cNvPr id="2056" name="Picture 10" descr="Unaid logo_approve.png"/>
          <p:cNvPicPr>
            <a:picLocks noChangeAspect="1"/>
          </p:cNvPicPr>
          <p:nvPr/>
        </p:nvPicPr>
        <p:blipFill>
          <a:blip r:embed="rId12">
            <a:extLst>
              <a:ext uri="{28A0092B-C50C-407E-A947-70E740481C1C}">
                <a14:useLocalDpi xmlns:a14="http://schemas.microsoft.com/office/drawing/2010/main" val="0"/>
              </a:ext>
            </a:extLst>
          </a:blip>
          <a:srcRect b="15549"/>
          <a:stretch>
            <a:fillRect/>
          </a:stretch>
        </p:blipFill>
        <p:spPr bwMode="auto">
          <a:xfrm>
            <a:off x="68036" y="452438"/>
            <a:ext cx="2787651"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92344573"/>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Lst>
  <p:hf hdr="0" ftr="0" dt="0"/>
  <p:txStyles>
    <p:titleStyle>
      <a:lvl1pPr algn="ctr" rtl="0" eaLnBrk="0" fontAlgn="base" hangingPunct="0">
        <a:spcBef>
          <a:spcPct val="0"/>
        </a:spcBef>
        <a:spcAft>
          <a:spcPct val="0"/>
        </a:spcAft>
        <a:defRPr sz="5199" kern="1200">
          <a:solidFill>
            <a:schemeClr val="tx1"/>
          </a:solidFill>
          <a:latin typeface="+mj-lt"/>
          <a:ea typeface="+mj-ea"/>
          <a:cs typeface="+mj-cs"/>
        </a:defRPr>
      </a:lvl1pPr>
      <a:lvl2pPr algn="ctr" rtl="0" eaLnBrk="0" fontAlgn="base" hangingPunct="0">
        <a:spcBef>
          <a:spcPct val="0"/>
        </a:spcBef>
        <a:spcAft>
          <a:spcPct val="0"/>
        </a:spcAft>
        <a:defRPr sz="5199">
          <a:solidFill>
            <a:schemeClr val="tx1"/>
          </a:solidFill>
          <a:latin typeface="Arial" charset="0"/>
          <a:cs typeface="Cordia New" pitchFamily="34" charset="-34"/>
        </a:defRPr>
      </a:lvl2pPr>
      <a:lvl3pPr algn="ctr" rtl="0" eaLnBrk="0" fontAlgn="base" hangingPunct="0">
        <a:spcBef>
          <a:spcPct val="0"/>
        </a:spcBef>
        <a:spcAft>
          <a:spcPct val="0"/>
        </a:spcAft>
        <a:defRPr sz="5199">
          <a:solidFill>
            <a:schemeClr val="tx1"/>
          </a:solidFill>
          <a:latin typeface="Arial" charset="0"/>
          <a:cs typeface="Cordia New" pitchFamily="34" charset="-34"/>
        </a:defRPr>
      </a:lvl3pPr>
      <a:lvl4pPr algn="ctr" rtl="0" eaLnBrk="0" fontAlgn="base" hangingPunct="0">
        <a:spcBef>
          <a:spcPct val="0"/>
        </a:spcBef>
        <a:spcAft>
          <a:spcPct val="0"/>
        </a:spcAft>
        <a:defRPr sz="5199">
          <a:solidFill>
            <a:schemeClr val="tx1"/>
          </a:solidFill>
          <a:latin typeface="Arial" charset="0"/>
          <a:cs typeface="Cordia New" pitchFamily="34" charset="-34"/>
        </a:defRPr>
      </a:lvl4pPr>
      <a:lvl5pPr algn="ctr" rtl="0" eaLnBrk="0" fontAlgn="base" hangingPunct="0">
        <a:spcBef>
          <a:spcPct val="0"/>
        </a:spcBef>
        <a:spcAft>
          <a:spcPct val="0"/>
        </a:spcAft>
        <a:defRPr sz="5199">
          <a:solidFill>
            <a:schemeClr val="tx1"/>
          </a:solidFill>
          <a:latin typeface="Arial" charset="0"/>
          <a:cs typeface="Cordia New" pitchFamily="34" charset="-34"/>
        </a:defRPr>
      </a:lvl5pPr>
      <a:lvl6pPr marL="543206" algn="ctr" rtl="0" fontAlgn="base">
        <a:spcBef>
          <a:spcPct val="0"/>
        </a:spcBef>
        <a:spcAft>
          <a:spcPct val="0"/>
        </a:spcAft>
        <a:defRPr sz="5199">
          <a:solidFill>
            <a:schemeClr val="tx1"/>
          </a:solidFill>
          <a:latin typeface="Arial" charset="0"/>
          <a:cs typeface="Cordia New" pitchFamily="34" charset="-34"/>
        </a:defRPr>
      </a:lvl6pPr>
      <a:lvl7pPr marL="1086416" algn="ctr" rtl="0" fontAlgn="base">
        <a:spcBef>
          <a:spcPct val="0"/>
        </a:spcBef>
        <a:spcAft>
          <a:spcPct val="0"/>
        </a:spcAft>
        <a:defRPr sz="5199">
          <a:solidFill>
            <a:schemeClr val="tx1"/>
          </a:solidFill>
          <a:latin typeface="Arial" charset="0"/>
          <a:cs typeface="Cordia New" pitchFamily="34" charset="-34"/>
        </a:defRPr>
      </a:lvl7pPr>
      <a:lvl8pPr marL="1629607" algn="ctr" rtl="0" fontAlgn="base">
        <a:spcBef>
          <a:spcPct val="0"/>
        </a:spcBef>
        <a:spcAft>
          <a:spcPct val="0"/>
        </a:spcAft>
        <a:defRPr sz="5199">
          <a:solidFill>
            <a:schemeClr val="tx1"/>
          </a:solidFill>
          <a:latin typeface="Arial" charset="0"/>
          <a:cs typeface="Cordia New" pitchFamily="34" charset="-34"/>
        </a:defRPr>
      </a:lvl8pPr>
      <a:lvl9pPr marL="2172808" algn="ctr" rtl="0" fontAlgn="base">
        <a:spcBef>
          <a:spcPct val="0"/>
        </a:spcBef>
        <a:spcAft>
          <a:spcPct val="0"/>
        </a:spcAft>
        <a:defRPr sz="5199">
          <a:solidFill>
            <a:schemeClr val="tx1"/>
          </a:solidFill>
          <a:latin typeface="Arial" charset="0"/>
          <a:cs typeface="Cordia New" pitchFamily="34" charset="-34"/>
        </a:defRPr>
      </a:lvl9pPr>
    </p:titleStyle>
    <p:bodyStyle>
      <a:lvl1pPr marL="407400" indent="-407400" algn="l" rtl="0" eaLnBrk="0" fontAlgn="base" hangingPunct="0">
        <a:spcBef>
          <a:spcPct val="20000"/>
        </a:spcBef>
        <a:spcAft>
          <a:spcPct val="0"/>
        </a:spcAft>
        <a:buFont typeface="Arial" pitchFamily="34" charset="0"/>
        <a:buChar char="•"/>
        <a:defRPr sz="3799" kern="1200">
          <a:solidFill>
            <a:schemeClr val="tx1"/>
          </a:solidFill>
          <a:latin typeface="+mn-lt"/>
          <a:ea typeface="+mn-ea"/>
          <a:cs typeface="+mn-cs"/>
        </a:defRPr>
      </a:lvl1pPr>
      <a:lvl2pPr marL="882713" indent="-339498" algn="l" rtl="0" eaLnBrk="0" fontAlgn="base" hangingPunct="0">
        <a:spcBef>
          <a:spcPct val="20000"/>
        </a:spcBef>
        <a:spcAft>
          <a:spcPct val="0"/>
        </a:spcAft>
        <a:buFont typeface="Arial" pitchFamily="34" charset="0"/>
        <a:buChar char="–"/>
        <a:defRPr sz="3299" kern="1200">
          <a:solidFill>
            <a:schemeClr val="tx1"/>
          </a:solidFill>
          <a:latin typeface="+mn-lt"/>
          <a:ea typeface="+mn-ea"/>
          <a:cs typeface="+mn-cs"/>
        </a:defRPr>
      </a:lvl2pPr>
      <a:lvl3pPr marL="1358009" indent="-271596" algn="l" rtl="0" eaLnBrk="0" fontAlgn="base" hangingPunct="0">
        <a:spcBef>
          <a:spcPct val="20000"/>
        </a:spcBef>
        <a:spcAft>
          <a:spcPct val="0"/>
        </a:spcAft>
        <a:buFont typeface="Arial" pitchFamily="34" charset="0"/>
        <a:buChar char="•"/>
        <a:defRPr sz="2899" kern="1200">
          <a:solidFill>
            <a:schemeClr val="tx1"/>
          </a:solidFill>
          <a:latin typeface="+mn-lt"/>
          <a:ea typeface="+mn-ea"/>
          <a:cs typeface="+mn-cs"/>
        </a:defRPr>
      </a:lvl3pPr>
      <a:lvl4pPr marL="1901208" indent="-271596"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4pPr>
      <a:lvl5pPr marL="2444420" indent="-271596"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5pPr>
      <a:lvl6pPr marL="2987607" indent="-271596" algn="l" defTabSz="1086416"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0817" indent="-271596" algn="l" defTabSz="1086416"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74021" indent="-271596" algn="l" defTabSz="1086416"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17221" indent="-271596" algn="l" defTabSz="1086416" rtl="0" eaLnBrk="1" latinLnBrk="0" hangingPunct="1">
        <a:spcBef>
          <a:spcPct val="20000"/>
        </a:spcBef>
        <a:buFont typeface="Arial" pitchFamily="34" charset="0"/>
        <a:buChar char="•"/>
        <a:defRPr sz="2400" kern="1200">
          <a:solidFill>
            <a:schemeClr val="tx1"/>
          </a:solidFill>
          <a:latin typeface="+mn-lt"/>
          <a:ea typeface="+mn-ea"/>
          <a:cs typeface="+mn-cs"/>
        </a:defRPr>
      </a:lvl9pPr>
    </p:bodyStyle>
    <p:otherStyle>
      <a:defPPr>
        <a:defRPr lang="th-TH"/>
      </a:defPPr>
      <a:lvl1pPr marL="0" algn="l" defTabSz="1086416" rtl="0" eaLnBrk="1" latinLnBrk="0" hangingPunct="1">
        <a:defRPr sz="3299" kern="1200">
          <a:solidFill>
            <a:schemeClr val="tx1"/>
          </a:solidFill>
          <a:latin typeface="+mn-lt"/>
          <a:ea typeface="+mn-ea"/>
          <a:cs typeface="+mn-cs"/>
        </a:defRPr>
      </a:lvl1pPr>
      <a:lvl2pPr marL="543206" algn="l" defTabSz="1086416" rtl="0" eaLnBrk="1" latinLnBrk="0" hangingPunct="1">
        <a:defRPr sz="3299" kern="1200">
          <a:solidFill>
            <a:schemeClr val="tx1"/>
          </a:solidFill>
          <a:latin typeface="+mn-lt"/>
          <a:ea typeface="+mn-ea"/>
          <a:cs typeface="+mn-cs"/>
        </a:defRPr>
      </a:lvl2pPr>
      <a:lvl3pPr marL="1086416" algn="l" defTabSz="1086416" rtl="0" eaLnBrk="1" latinLnBrk="0" hangingPunct="1">
        <a:defRPr sz="3299" kern="1200">
          <a:solidFill>
            <a:schemeClr val="tx1"/>
          </a:solidFill>
          <a:latin typeface="+mn-lt"/>
          <a:ea typeface="+mn-ea"/>
          <a:cs typeface="+mn-cs"/>
        </a:defRPr>
      </a:lvl3pPr>
      <a:lvl4pPr marL="1629607" algn="l" defTabSz="1086416" rtl="0" eaLnBrk="1" latinLnBrk="0" hangingPunct="1">
        <a:defRPr sz="3299" kern="1200">
          <a:solidFill>
            <a:schemeClr val="tx1"/>
          </a:solidFill>
          <a:latin typeface="+mn-lt"/>
          <a:ea typeface="+mn-ea"/>
          <a:cs typeface="+mn-cs"/>
        </a:defRPr>
      </a:lvl4pPr>
      <a:lvl5pPr marL="2172808" algn="l" defTabSz="1086416" rtl="0" eaLnBrk="1" latinLnBrk="0" hangingPunct="1">
        <a:defRPr sz="3299" kern="1200">
          <a:solidFill>
            <a:schemeClr val="tx1"/>
          </a:solidFill>
          <a:latin typeface="+mn-lt"/>
          <a:ea typeface="+mn-ea"/>
          <a:cs typeface="+mn-cs"/>
        </a:defRPr>
      </a:lvl5pPr>
      <a:lvl6pPr marL="2716008" algn="l" defTabSz="1086416" rtl="0" eaLnBrk="1" latinLnBrk="0" hangingPunct="1">
        <a:defRPr sz="3299" kern="1200">
          <a:solidFill>
            <a:schemeClr val="tx1"/>
          </a:solidFill>
          <a:latin typeface="+mn-lt"/>
          <a:ea typeface="+mn-ea"/>
          <a:cs typeface="+mn-cs"/>
        </a:defRPr>
      </a:lvl6pPr>
      <a:lvl7pPr marL="3259218" algn="l" defTabSz="1086416" rtl="0" eaLnBrk="1" latinLnBrk="0" hangingPunct="1">
        <a:defRPr sz="3299" kern="1200">
          <a:solidFill>
            <a:schemeClr val="tx1"/>
          </a:solidFill>
          <a:latin typeface="+mn-lt"/>
          <a:ea typeface="+mn-ea"/>
          <a:cs typeface="+mn-cs"/>
        </a:defRPr>
      </a:lvl7pPr>
      <a:lvl8pPr marL="3802411" algn="l" defTabSz="1086416" rtl="0" eaLnBrk="1" latinLnBrk="0" hangingPunct="1">
        <a:defRPr sz="3299" kern="1200">
          <a:solidFill>
            <a:schemeClr val="tx1"/>
          </a:solidFill>
          <a:latin typeface="+mn-lt"/>
          <a:ea typeface="+mn-ea"/>
          <a:cs typeface="+mn-cs"/>
        </a:defRPr>
      </a:lvl8pPr>
      <a:lvl9pPr marL="4345621" algn="l" defTabSz="1086416" rtl="0" eaLnBrk="1" latinLnBrk="0" hangingPunct="1">
        <a:defRPr sz="32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hyperlink" Target="http://www.aidsdatahub.org/"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hyperlink" Target="http://www.aidsdatahub.org/" TargetMode="Externa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chart" Target="../charts/chart8.xml"/></Relationships>
</file>

<file path=ppt/slides/_rels/slide15.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hyperlink" Target="http://www.aidsdatahub.org/" TargetMode="Externa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3.xml"/><Relationship Id="rId1" Type="http://schemas.openxmlformats.org/officeDocument/2006/relationships/slideLayout" Target="../slideLayouts/slideLayout3.xml"/><Relationship Id="rId5" Type="http://schemas.openxmlformats.org/officeDocument/2006/relationships/slide" Target="slide13.xml"/><Relationship Id="rId4" Type="http://schemas.openxmlformats.org/officeDocument/2006/relationships/slide" Target="slide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2.xml"/><Relationship Id="rId1" Type="http://schemas.openxmlformats.org/officeDocument/2006/relationships/slideLayout" Target="../slideLayouts/slideLayout15.xml"/><Relationship Id="rId4" Type="http://schemas.openxmlformats.org/officeDocument/2006/relationships/chart" Target="../charts/chart1.xml"/></Relationships>
</file>

<file path=ppt/slides/_rels/slide5.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3.xml"/><Relationship Id="rId1" Type="http://schemas.openxmlformats.org/officeDocument/2006/relationships/slideLayout" Target="../slideLayouts/slideLayout15.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4.xml"/><Relationship Id="rId1" Type="http://schemas.openxmlformats.org/officeDocument/2006/relationships/slideLayout" Target="../slideLayouts/slideLayout15.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5.xml"/><Relationship Id="rId1" Type="http://schemas.openxmlformats.org/officeDocument/2006/relationships/slideLayout" Target="../slideLayouts/slideLayout15.xml"/><Relationship Id="rId4" Type="http://schemas.openxmlformats.org/officeDocument/2006/relationships/chart" Target="../charts/char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chart" Target="../charts/char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2"/>
          <p:cNvSpPr>
            <a:spLocks noGrp="1"/>
          </p:cNvSpPr>
          <p:nvPr>
            <p:ph type="title"/>
          </p:nvPr>
        </p:nvSpPr>
        <p:spPr bwMode="auto">
          <a:xfrm>
            <a:off x="272962" y="4356538"/>
            <a:ext cx="8379023" cy="13573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dirty="0"/>
              <a:t>Prisoners</a:t>
            </a:r>
            <a:br>
              <a:rPr lang="en-US" dirty="0"/>
            </a:br>
            <a:endParaRPr lang="th-TH" sz="4000" i="1" dirty="0"/>
          </a:p>
        </p:txBody>
      </p:sp>
      <p:sp>
        <p:nvSpPr>
          <p:cNvPr id="4" name="TextBox 3"/>
          <p:cNvSpPr txBox="1"/>
          <p:nvPr/>
        </p:nvSpPr>
        <p:spPr>
          <a:xfrm>
            <a:off x="7817841" y="5954569"/>
            <a:ext cx="4038600" cy="400110"/>
          </a:xfrm>
          <a:prstGeom prst="rect">
            <a:avLst/>
          </a:prstGeom>
          <a:noFill/>
        </p:spPr>
        <p:txBody>
          <a:bodyPr wrap="square" rtlCol="0">
            <a:spAutoFit/>
          </a:bodyPr>
          <a:lstStyle/>
          <a:p>
            <a:pPr fontAlgn="base">
              <a:spcBef>
                <a:spcPct val="0"/>
              </a:spcBef>
              <a:spcAft>
                <a:spcPct val="0"/>
              </a:spcAft>
            </a:pPr>
            <a:r>
              <a:rPr lang="en-US" sz="2000" b="1" dirty="0">
                <a:solidFill>
                  <a:prstClr val="white"/>
                </a:solidFill>
                <a:latin typeface="Arial" pitchFamily="34" charset="0"/>
                <a:cs typeface="Cordia New" pitchFamily="34" charset="-34"/>
              </a:rPr>
              <a:t>Last updated: June 2021</a:t>
            </a:r>
            <a:endParaRPr lang="en-GB" sz="2000" b="1" dirty="0">
              <a:solidFill>
                <a:prstClr val="white"/>
              </a:solidFill>
              <a:latin typeface="Arial" pitchFamily="34" charset="0"/>
              <a:cs typeface="Cordia New" pitchFamily="34" charset="-34"/>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329" y="1454721"/>
            <a:ext cx="11643372" cy="504000"/>
          </a:xfrm>
        </p:spPr>
        <p:txBody>
          <a:bodyPr/>
          <a:lstStyle/>
          <a:p>
            <a:r>
              <a:rPr lang="en-US" dirty="0"/>
              <a:t>Proportion of prisoners with reported condom use and sexual behaviors in Afghanistan, 2012</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a:solidFill>
                  <a:prstClr val="black">
                    <a:tint val="75000"/>
                  </a:prstClr>
                </a:solidFill>
                <a:latin typeface="Arial"/>
                <a:cs typeface="Cordia New" panose="020B0304020202020204" pitchFamily="34" charset="-34"/>
              </a:rPr>
              <a:pPr>
                <a:defRPr/>
              </a:pPr>
              <a:t>10</a:t>
            </a:fld>
            <a:endParaRPr lang="th-TH" dirty="0">
              <a:solidFill>
                <a:prstClr val="black">
                  <a:tint val="75000"/>
                </a:prstClr>
              </a:solidFill>
              <a:latin typeface="Arial"/>
              <a:cs typeface="Cordia New" panose="020B0304020202020204" pitchFamily="34" charset="-34"/>
            </a:endParaRPr>
          </a:p>
        </p:txBody>
      </p:sp>
      <p:sp>
        <p:nvSpPr>
          <p:cNvPr id="8" name="TextBox 7"/>
          <p:cNvSpPr txBox="1"/>
          <p:nvPr/>
        </p:nvSpPr>
        <p:spPr>
          <a:xfrm>
            <a:off x="134223" y="6603598"/>
            <a:ext cx="11945923" cy="230832"/>
          </a:xfrm>
          <a:prstGeom prst="rect">
            <a:avLst/>
          </a:prstGeom>
          <a:noFill/>
        </p:spPr>
        <p:txBody>
          <a:bodyPr wrap="square" rtlCol="0">
            <a:spAutoFit/>
          </a:bodyPr>
          <a:lstStyle/>
          <a:p>
            <a:pPr fontAlgn="base">
              <a:spcBef>
                <a:spcPct val="0"/>
              </a:spcBef>
              <a:spcAft>
                <a:spcPct val="0"/>
              </a:spcAft>
            </a:pPr>
            <a:r>
              <a:rPr lang="en-US" sz="900" dirty="0">
                <a:solidFill>
                  <a:prstClr val="black"/>
                </a:solidFill>
                <a:latin typeface="Arial" pitchFamily="34" charset="0"/>
                <a:cs typeface="Cordia New" pitchFamily="34" charset="-34"/>
              </a:rPr>
              <a:t>Source: Prepared by </a:t>
            </a:r>
            <a:r>
              <a:rPr lang="en-US" sz="900" dirty="0">
                <a:solidFill>
                  <a:prstClr val="black"/>
                </a:solidFill>
                <a:latin typeface="Arial" pitchFamily="34" charset="0"/>
                <a:cs typeface="Cordia New" pitchFamily="34" charset="-34"/>
                <a:hlinkClick r:id="rId2"/>
              </a:rPr>
              <a:t>www.aidsdatahub.org</a:t>
            </a:r>
            <a:r>
              <a:rPr lang="en-US" sz="900" dirty="0">
                <a:solidFill>
                  <a:prstClr val="black"/>
                </a:solidFill>
                <a:latin typeface="Arial" pitchFamily="34" charset="0"/>
                <a:cs typeface="Cordia New" pitchFamily="34" charset="-34"/>
              </a:rPr>
              <a:t> based on) National AIDS Control Programme. (2013). Integrated Behavioral and Biological Surveillance in Afghanistan: 2012 Survey and Comparison of Trends 2009 to 2012.</a:t>
            </a:r>
            <a:endParaRPr lang="en-GB" sz="900" dirty="0">
              <a:solidFill>
                <a:prstClr val="black"/>
              </a:solidFill>
              <a:latin typeface="Arial" pitchFamily="34" charset="0"/>
              <a:cs typeface="Cordia New" pitchFamily="34" charset="-34"/>
            </a:endParaRPr>
          </a:p>
        </p:txBody>
      </p:sp>
      <p:graphicFrame>
        <p:nvGraphicFramePr>
          <p:cNvPr id="6" name="Chart 5"/>
          <p:cNvGraphicFramePr>
            <a:graphicFrameLocks/>
          </p:cNvGraphicFramePr>
          <p:nvPr/>
        </p:nvGraphicFramePr>
        <p:xfrm>
          <a:off x="1991544" y="2204864"/>
          <a:ext cx="8208912" cy="396044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395524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bwMode="auto">
          <a:xfrm>
            <a:off x="368300" y="3352800"/>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5400" dirty="0">
                <a:cs typeface="Cordia New" pitchFamily="34" charset="-34"/>
              </a:rPr>
              <a:t>Vulnerability and </a:t>
            </a:r>
            <a:br>
              <a:rPr lang="en-US" sz="5400" dirty="0">
                <a:cs typeface="Cordia New" pitchFamily="34" charset="-34"/>
              </a:rPr>
            </a:br>
            <a:r>
              <a:rPr lang="en-US" sz="5400" dirty="0">
                <a:cs typeface="Cordia New" pitchFamily="34" charset="-34"/>
              </a:rPr>
              <a:t>HIV knowledge</a:t>
            </a:r>
            <a:endParaRPr lang="en-US" dirty="0">
              <a:cs typeface="Cordia New" pitchFamily="34" charset="-34"/>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4494" y="1484536"/>
            <a:ext cx="11542705" cy="504000"/>
          </a:xfrm>
        </p:spPr>
        <p:txBody>
          <a:bodyPr/>
          <a:lstStyle/>
          <a:p>
            <a:r>
              <a:rPr lang="en-US" dirty="0"/>
              <a:t>Proportion of prisoners with comprehensive HIV knowledge, countries where data is available, 2011-2019</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a:solidFill>
                  <a:prstClr val="black">
                    <a:tint val="75000"/>
                  </a:prstClr>
                </a:solidFill>
                <a:latin typeface="Arial"/>
                <a:cs typeface="Cordia New" panose="020B0304020202020204" pitchFamily="34" charset="-34"/>
              </a:rPr>
              <a:pPr>
                <a:defRPr/>
              </a:pPr>
              <a:t>12</a:t>
            </a:fld>
            <a:endParaRPr lang="th-TH" dirty="0">
              <a:solidFill>
                <a:prstClr val="black">
                  <a:tint val="75000"/>
                </a:prstClr>
              </a:solidFill>
              <a:latin typeface="Arial"/>
              <a:cs typeface="Cordia New" panose="020B0304020202020204" pitchFamily="34" charset="-34"/>
            </a:endParaRPr>
          </a:p>
        </p:txBody>
      </p:sp>
      <p:sp>
        <p:nvSpPr>
          <p:cNvPr id="8" name="TextBox 7"/>
          <p:cNvSpPr txBox="1"/>
          <p:nvPr/>
        </p:nvSpPr>
        <p:spPr>
          <a:xfrm>
            <a:off x="109057" y="6395487"/>
            <a:ext cx="11954312" cy="507831"/>
          </a:xfrm>
          <a:prstGeom prst="rect">
            <a:avLst/>
          </a:prstGeom>
          <a:noFill/>
        </p:spPr>
        <p:txBody>
          <a:bodyPr wrap="square" rtlCol="0">
            <a:spAutoFit/>
          </a:bodyPr>
          <a:lstStyle/>
          <a:p>
            <a:pPr fontAlgn="base">
              <a:spcBef>
                <a:spcPct val="0"/>
              </a:spcBef>
              <a:spcAft>
                <a:spcPct val="0"/>
              </a:spcAft>
            </a:pPr>
            <a:r>
              <a:rPr lang="en-US" sz="900" dirty="0">
                <a:solidFill>
                  <a:prstClr val="black"/>
                </a:solidFill>
                <a:latin typeface="Arial" pitchFamily="34" charset="0"/>
                <a:cs typeface="Cordia New" pitchFamily="34" charset="-34"/>
              </a:rPr>
              <a:t>Source: Prepared by </a:t>
            </a:r>
            <a:r>
              <a:rPr lang="en-US" sz="900" dirty="0">
                <a:solidFill>
                  <a:prstClr val="black"/>
                </a:solidFill>
                <a:latin typeface="Arial" pitchFamily="34" charset="0"/>
                <a:cs typeface="Cordia New" pitchFamily="34" charset="-34"/>
                <a:hlinkClick r:id="rId2"/>
              </a:rPr>
              <a:t>www.aidsdatahub.org</a:t>
            </a:r>
            <a:r>
              <a:rPr lang="en-US" sz="900" dirty="0">
                <a:solidFill>
                  <a:prstClr val="black"/>
                </a:solidFill>
                <a:latin typeface="Arial" pitchFamily="34" charset="0"/>
                <a:cs typeface="Cordia New" pitchFamily="34" charset="-34"/>
              </a:rPr>
              <a:t> based on 1) Ministry of Health Republic of Indonesia, Directorate General of Disease Control and Environmental Health.  Integrated Biological and </a:t>
            </a:r>
            <a:r>
              <a:rPr lang="en-US" sz="900" dirty="0" err="1">
                <a:solidFill>
                  <a:prstClr val="black"/>
                </a:solidFill>
                <a:latin typeface="Arial" pitchFamily="34" charset="0"/>
                <a:cs typeface="Cordia New" pitchFamily="34" charset="-34"/>
              </a:rPr>
              <a:t>Behavioural</a:t>
            </a:r>
            <a:r>
              <a:rPr lang="en-US" sz="900" dirty="0">
                <a:solidFill>
                  <a:prstClr val="black"/>
                </a:solidFill>
                <a:latin typeface="Arial" pitchFamily="34" charset="0"/>
                <a:cs typeface="Cordia New" pitchFamily="34" charset="-34"/>
              </a:rPr>
              <a:t> Survey (IBBS) 2011; 2) National AIDS Control Programme. (2013). Integrated Behavioral and Biological Surveillance in Afghanistan: 2012 Survey and Comparison of Trends 2009 to 2012; and 3) National AIDS Control Organization. HSS Plus 2019: Central Prison Sites. New Delhi: NACO, Ministry of Health and Family Welfare, Government of India; 2020</a:t>
            </a:r>
            <a:endParaRPr lang="en-GB" sz="900" dirty="0">
              <a:solidFill>
                <a:prstClr val="black"/>
              </a:solidFill>
              <a:latin typeface="Arial" pitchFamily="34" charset="0"/>
              <a:cs typeface="Cordia New" pitchFamily="34" charset="-34"/>
            </a:endParaRPr>
          </a:p>
        </p:txBody>
      </p:sp>
      <p:graphicFrame>
        <p:nvGraphicFramePr>
          <p:cNvPr id="6" name="Chart 5">
            <a:extLst>
              <a:ext uri="{FF2B5EF4-FFF2-40B4-BE49-F238E27FC236}">
                <a16:creationId xmlns:a16="http://schemas.microsoft.com/office/drawing/2014/main" id="{F4F2A3F0-7598-4D84-8E48-3009F85E43A2}"/>
              </a:ext>
            </a:extLst>
          </p:cNvPr>
          <p:cNvGraphicFramePr>
            <a:graphicFrameLocks/>
          </p:cNvGraphicFramePr>
          <p:nvPr>
            <p:extLst>
              <p:ext uri="{D42A27DB-BD31-4B8C-83A1-F6EECF244321}">
                <p14:modId xmlns:p14="http://schemas.microsoft.com/office/powerpoint/2010/main" val="3059136223"/>
              </p:ext>
            </p:extLst>
          </p:nvPr>
        </p:nvGraphicFramePr>
        <p:xfrm>
          <a:off x="461529" y="2240611"/>
          <a:ext cx="10908435" cy="397668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767048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bwMode="auto">
          <a:xfrm>
            <a:off x="234950" y="3343275"/>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zh-CN" sz="5400" dirty="0">
                <a:cs typeface="Cordia New" pitchFamily="34" charset="-34"/>
              </a:rPr>
              <a:t>National response</a:t>
            </a:r>
            <a:br>
              <a:rPr lang="en-US" altLang="zh-CN" sz="5400" dirty="0">
                <a:cs typeface="Cordia New" pitchFamily="34" charset="-34"/>
              </a:rPr>
            </a:br>
            <a:endParaRPr lang="en-US" dirty="0">
              <a:cs typeface="Cordia New" pitchFamily="34" charset="-34"/>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774" y="1446332"/>
            <a:ext cx="11467204" cy="504000"/>
          </a:xfrm>
        </p:spPr>
        <p:txBody>
          <a:bodyPr/>
          <a:lstStyle/>
          <a:p>
            <a:r>
              <a:rPr lang="en-US" dirty="0"/>
              <a:t>Proportion of prisoners who have ever received an HIV test in selected locations, countries where data is available, 2011-2019</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a:solidFill>
                  <a:prstClr val="black">
                    <a:tint val="75000"/>
                  </a:prstClr>
                </a:solidFill>
                <a:latin typeface="Arial"/>
                <a:cs typeface="Cordia New" panose="020B0304020202020204" pitchFamily="34" charset="-34"/>
              </a:rPr>
              <a:pPr>
                <a:defRPr/>
              </a:pPr>
              <a:t>14</a:t>
            </a:fld>
            <a:endParaRPr lang="th-TH" dirty="0">
              <a:solidFill>
                <a:prstClr val="black">
                  <a:tint val="75000"/>
                </a:prstClr>
              </a:solidFill>
              <a:latin typeface="Arial"/>
              <a:cs typeface="Cordia New" panose="020B0304020202020204" pitchFamily="34" charset="-34"/>
            </a:endParaRPr>
          </a:p>
        </p:txBody>
      </p:sp>
      <p:sp>
        <p:nvSpPr>
          <p:cNvPr id="6" name="TextBox 5">
            <a:extLst>
              <a:ext uri="{FF2B5EF4-FFF2-40B4-BE49-F238E27FC236}">
                <a16:creationId xmlns:a16="http://schemas.microsoft.com/office/drawing/2014/main" id="{D94BCA98-6B19-41F1-8829-3EEEE59972CD}"/>
              </a:ext>
            </a:extLst>
          </p:cNvPr>
          <p:cNvSpPr txBox="1"/>
          <p:nvPr/>
        </p:nvSpPr>
        <p:spPr>
          <a:xfrm>
            <a:off x="109057" y="6395487"/>
            <a:ext cx="11954312" cy="507831"/>
          </a:xfrm>
          <a:prstGeom prst="rect">
            <a:avLst/>
          </a:prstGeom>
          <a:noFill/>
        </p:spPr>
        <p:txBody>
          <a:bodyPr wrap="square" rtlCol="0">
            <a:spAutoFit/>
          </a:bodyPr>
          <a:lstStyle/>
          <a:p>
            <a:pPr fontAlgn="base">
              <a:spcBef>
                <a:spcPct val="0"/>
              </a:spcBef>
              <a:spcAft>
                <a:spcPct val="0"/>
              </a:spcAft>
            </a:pPr>
            <a:r>
              <a:rPr lang="en-US" sz="900" dirty="0">
                <a:solidFill>
                  <a:prstClr val="black"/>
                </a:solidFill>
                <a:latin typeface="Arial" pitchFamily="34" charset="0"/>
                <a:cs typeface="Cordia New" pitchFamily="34" charset="-34"/>
              </a:rPr>
              <a:t>Source: Prepared by </a:t>
            </a:r>
            <a:r>
              <a:rPr lang="en-US" sz="900" dirty="0">
                <a:solidFill>
                  <a:prstClr val="black"/>
                </a:solidFill>
                <a:latin typeface="Arial" pitchFamily="34" charset="0"/>
                <a:cs typeface="Cordia New" pitchFamily="34" charset="-34"/>
                <a:hlinkClick r:id="rId3"/>
              </a:rPr>
              <a:t>www.aidsdatahub.org</a:t>
            </a:r>
            <a:r>
              <a:rPr lang="en-US" sz="900" dirty="0">
                <a:solidFill>
                  <a:prstClr val="black"/>
                </a:solidFill>
                <a:latin typeface="Arial" pitchFamily="34" charset="0"/>
                <a:cs typeface="Cordia New" pitchFamily="34" charset="-34"/>
              </a:rPr>
              <a:t> based on 1) Ministry of Health Republic of Indonesia, Directorate General of Disease Control and Environmental Health.  Integrated Biological and </a:t>
            </a:r>
            <a:r>
              <a:rPr lang="en-US" sz="900" dirty="0" err="1">
                <a:solidFill>
                  <a:prstClr val="black"/>
                </a:solidFill>
                <a:latin typeface="Arial" pitchFamily="34" charset="0"/>
                <a:cs typeface="Cordia New" pitchFamily="34" charset="-34"/>
              </a:rPr>
              <a:t>Behavioural</a:t>
            </a:r>
            <a:r>
              <a:rPr lang="en-US" sz="900" dirty="0">
                <a:solidFill>
                  <a:prstClr val="black"/>
                </a:solidFill>
                <a:latin typeface="Arial" pitchFamily="34" charset="0"/>
                <a:cs typeface="Cordia New" pitchFamily="34" charset="-34"/>
              </a:rPr>
              <a:t> Survey (IBBS) 2011; 2) National AIDS Control Programme. (2013). Integrated Behavioral and Biological Surveillance in Afghanistan: 2012 Survey and Comparison of Trends 2009 to 2012; and 3) National AIDS Control Organization. HSS Plus 2019: Central Prison Sites. New Delhi: NACO, Ministry of Health and Family Welfare, Government of India; 2020</a:t>
            </a:r>
            <a:endParaRPr lang="en-GB" sz="900" dirty="0">
              <a:solidFill>
                <a:prstClr val="black"/>
              </a:solidFill>
              <a:latin typeface="Arial" pitchFamily="34" charset="0"/>
              <a:cs typeface="Cordia New" pitchFamily="34" charset="-34"/>
            </a:endParaRPr>
          </a:p>
        </p:txBody>
      </p:sp>
      <p:graphicFrame>
        <p:nvGraphicFramePr>
          <p:cNvPr id="9" name="Chart 8">
            <a:extLst>
              <a:ext uri="{FF2B5EF4-FFF2-40B4-BE49-F238E27FC236}">
                <a16:creationId xmlns:a16="http://schemas.microsoft.com/office/drawing/2014/main" id="{2EAA0B67-1E8D-4C38-ACE4-8E135F71DCDF}"/>
              </a:ext>
            </a:extLst>
          </p:cNvPr>
          <p:cNvGraphicFramePr>
            <a:graphicFrameLocks/>
          </p:cNvGraphicFramePr>
          <p:nvPr>
            <p:extLst>
              <p:ext uri="{D42A27DB-BD31-4B8C-83A1-F6EECF244321}">
                <p14:modId xmlns:p14="http://schemas.microsoft.com/office/powerpoint/2010/main" val="1745345128"/>
              </p:ext>
            </p:extLst>
          </p:nvPr>
        </p:nvGraphicFramePr>
        <p:xfrm>
          <a:off x="1078418" y="2142331"/>
          <a:ext cx="10035165" cy="425315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7262275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6392" y="1488646"/>
            <a:ext cx="11439216" cy="504000"/>
          </a:xfrm>
        </p:spPr>
        <p:txBody>
          <a:bodyPr/>
          <a:lstStyle/>
          <a:p>
            <a:r>
              <a:rPr lang="en-US" dirty="0"/>
              <a:t>Punitive laws hindering the HIV response among people deprived of liberty in South Asia, latest available data, 2014-2019</a:t>
            </a:r>
            <a:endParaRPr lang="en-GB" dirty="0"/>
          </a:p>
        </p:txBody>
      </p:sp>
      <p:sp>
        <p:nvSpPr>
          <p:cNvPr id="3" name="Slide Number Placeholder 2"/>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28C68A-2064-4B7C-AFCD-A80A23DCD611}" type="slidenum">
              <a:rPr kumimoji="0" lang="th-TH" sz="1200" b="0" i="0" u="none" strike="noStrike" kern="1200" cap="none" spc="0" normalizeH="0" baseline="0" noProof="0">
                <a:ln>
                  <a:noFill/>
                </a:ln>
                <a:solidFill>
                  <a:prstClr val="black">
                    <a:tint val="75000"/>
                  </a:prstClr>
                </a:solidFill>
                <a:effectLst/>
                <a:uLnTx/>
                <a:uFillTx/>
                <a:latin typeface="Arial"/>
                <a:ea typeface="+mn-ea"/>
                <a:cs typeface="Cordia New" panose="020B0304020202020204" pitchFamily="34" charset="-34"/>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th-TH" sz="1200" b="0" i="0" u="none" strike="noStrike" kern="1200" cap="none" spc="0" normalizeH="0" baseline="0" noProof="0" dirty="0">
              <a:ln>
                <a:noFill/>
              </a:ln>
              <a:solidFill>
                <a:prstClr val="black">
                  <a:tint val="75000"/>
                </a:prstClr>
              </a:solidFill>
              <a:effectLst/>
              <a:uLnTx/>
              <a:uFillTx/>
              <a:latin typeface="Arial"/>
              <a:ea typeface="+mn-ea"/>
              <a:cs typeface="Cordia New" panose="020B0304020202020204" pitchFamily="34" charset="-34"/>
            </a:endParaRPr>
          </a:p>
        </p:txBody>
      </p:sp>
      <p:sp>
        <p:nvSpPr>
          <p:cNvPr id="5" name="Rectangle 4"/>
          <p:cNvSpPr/>
          <p:nvPr/>
        </p:nvSpPr>
        <p:spPr>
          <a:xfrm>
            <a:off x="228600" y="6591300"/>
            <a:ext cx="10436761" cy="230832"/>
          </a:xfrm>
          <a:prstGeom prst="rect">
            <a:avLst/>
          </a:prstGeom>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Sources: Prepared by </a:t>
            </a: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3"/>
              </a:rPr>
              <a:t>www.aidsdatahub.org</a:t>
            </a: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based on UNAIDS and UNDP. (2021). Legal and policy trends. Impacting people living with HIV and key populations in Asia and the Pacific, 2014-2019. </a:t>
            </a:r>
            <a:endParaRPr kumimoji="0" lang="en-GB"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graphicFrame>
        <p:nvGraphicFramePr>
          <p:cNvPr id="8" name="Table 7">
            <a:extLst>
              <a:ext uri="{FF2B5EF4-FFF2-40B4-BE49-F238E27FC236}">
                <a16:creationId xmlns:a16="http://schemas.microsoft.com/office/drawing/2014/main" id="{BA617B8B-9402-4855-B054-847089FA47C5}"/>
              </a:ext>
            </a:extLst>
          </p:cNvPr>
          <p:cNvGraphicFramePr>
            <a:graphicFrameLocks noGrp="1"/>
          </p:cNvGraphicFramePr>
          <p:nvPr>
            <p:extLst>
              <p:ext uri="{D42A27DB-BD31-4B8C-83A1-F6EECF244321}">
                <p14:modId xmlns:p14="http://schemas.microsoft.com/office/powerpoint/2010/main" val="123849313"/>
              </p:ext>
            </p:extLst>
          </p:nvPr>
        </p:nvGraphicFramePr>
        <p:xfrm>
          <a:off x="6705599" y="3529194"/>
          <a:ext cx="4955179" cy="1958733"/>
        </p:xfrm>
        <a:graphic>
          <a:graphicData uri="http://schemas.openxmlformats.org/drawingml/2006/table">
            <a:tbl>
              <a:tblPr firstRow="1" bandRow="1">
                <a:tableStyleId>{5C22544A-7EE6-4342-B048-85BDC9FD1C3A}</a:tableStyleId>
              </a:tblPr>
              <a:tblGrid>
                <a:gridCol w="367050">
                  <a:extLst>
                    <a:ext uri="{9D8B030D-6E8A-4147-A177-3AD203B41FA5}">
                      <a16:colId xmlns:a16="http://schemas.microsoft.com/office/drawing/2014/main" val="1342676805"/>
                    </a:ext>
                  </a:extLst>
                </a:gridCol>
                <a:gridCol w="4588129">
                  <a:extLst>
                    <a:ext uri="{9D8B030D-6E8A-4147-A177-3AD203B41FA5}">
                      <a16:colId xmlns:a16="http://schemas.microsoft.com/office/drawing/2014/main" val="2008839283"/>
                    </a:ext>
                  </a:extLst>
                </a:gridCol>
              </a:tblGrid>
              <a:tr h="373773">
                <a:tc gridSpan="2">
                  <a:txBody>
                    <a:bodyPr/>
                    <a:lstStyle/>
                    <a:p>
                      <a:r>
                        <a:rPr lang="en-US" sz="1800" dirty="0">
                          <a:solidFill>
                            <a:schemeClr val="tx1"/>
                          </a:solidFill>
                        </a:rPr>
                        <a:t>Key</a:t>
                      </a: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noFill/>
                  </a:tcPr>
                </a:tc>
                <a:tc hMerge="1">
                  <a:txBody>
                    <a:bodyPr/>
                    <a:lstStyle/>
                    <a:p>
                      <a:pPr algn="l"/>
                      <a:endParaRPr lang="en-US" sz="1200" b="0" kern="1200" dirty="0">
                        <a:solidFill>
                          <a:schemeClr val="tx1"/>
                        </a:solidFill>
                        <a:latin typeface="+mn-lt"/>
                        <a:ea typeface="+mn-ea"/>
                        <a:cs typeface="+mn-cs"/>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312098301"/>
                  </a:ext>
                </a:extLst>
              </a:tr>
              <a:tr h="365760">
                <a:tc>
                  <a:txBody>
                    <a:bodyPr/>
                    <a:lstStyle/>
                    <a:p>
                      <a:endParaRPr lang="en-US" sz="1100" dirty="0">
                        <a:solidFill>
                          <a:schemeClr val="tx1"/>
                        </a:solidFill>
                      </a:endParaRPr>
                    </a:p>
                  </a:txBody>
                  <a:tcPr>
                    <a:lnL w="19050"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A99A"/>
                    </a:solidFill>
                  </a:tcPr>
                </a:tc>
                <a:tc>
                  <a:txBody>
                    <a:bodyPr/>
                    <a:lstStyle/>
                    <a:p>
                      <a:pPr algn="l"/>
                      <a:r>
                        <a:rPr lang="en-US" sz="1100" b="0" kern="1200" dirty="0">
                          <a:solidFill>
                            <a:schemeClr val="tx1"/>
                          </a:solidFill>
                          <a:latin typeface="+mn-lt"/>
                          <a:ea typeface="+mn-ea"/>
                          <a:cs typeface="+mn-cs"/>
                        </a:rPr>
                        <a:t>The law or policy provides an enabling environment for HIV response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215171989"/>
                  </a:ext>
                </a:extLst>
              </a:tr>
              <a:tr h="365760">
                <a:tc>
                  <a:txBody>
                    <a:bodyPr/>
                    <a:lstStyle/>
                    <a:p>
                      <a:endParaRPr lang="en-US" sz="1100" dirty="0">
                        <a:solidFill>
                          <a:schemeClr val="tx1"/>
                        </a:solidFill>
                      </a:endParaRPr>
                    </a:p>
                  </a:txBody>
                  <a:tcPr>
                    <a:lnL w="19050"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just"/>
                      <a:r>
                        <a:rPr lang="en-US" sz="1100" dirty="0">
                          <a:solidFill>
                            <a:schemeClr val="tx1"/>
                          </a:solidFill>
                        </a:rPr>
                        <a:t>Punitive law or policy; there is no enabling law or policy; the law or policy does not provide an enabling environment for HIV response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280967488"/>
                  </a:ext>
                </a:extLst>
              </a:tr>
              <a:tr h="365760">
                <a:tc>
                  <a:txBody>
                    <a:bodyPr/>
                    <a:lstStyle/>
                    <a:p>
                      <a:endParaRPr lang="en-US" sz="1100" dirty="0">
                        <a:solidFill>
                          <a:schemeClr val="tx1"/>
                        </a:solidFill>
                      </a:endParaRPr>
                    </a:p>
                  </a:txBody>
                  <a:tcPr>
                    <a:lnL w="19050"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C000"/>
                    </a:solidFill>
                  </a:tcPr>
                </a:tc>
                <a:tc>
                  <a:txBody>
                    <a:bodyPr/>
                    <a:lstStyle/>
                    <a:p>
                      <a:pPr algn="just"/>
                      <a:r>
                        <a:rPr lang="en-US" sz="1100" dirty="0">
                          <a:solidFill>
                            <a:schemeClr val="tx1"/>
                          </a:solidFill>
                        </a:rPr>
                        <a:t>Partially enabling; enabling but subject to significant limitations; some aspects of the law or policy are punitive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654664207"/>
                  </a:ext>
                </a:extLst>
              </a:tr>
              <a:tr h="365760">
                <a:tc>
                  <a:txBody>
                    <a:bodyPr/>
                    <a:lstStyle/>
                    <a:p>
                      <a:endParaRPr lang="en-US" sz="1100" dirty="0">
                        <a:solidFill>
                          <a:schemeClr val="tx1"/>
                        </a:solidFill>
                      </a:endParaRPr>
                    </a:p>
                  </a:txBody>
                  <a:tcPr>
                    <a:lnL w="19050"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75000"/>
                      </a:schemeClr>
                    </a:solidFill>
                  </a:tcPr>
                </a:tc>
                <a:tc>
                  <a:txBody>
                    <a:bodyPr/>
                    <a:lstStyle/>
                    <a:p>
                      <a:r>
                        <a:rPr lang="en-US" sz="1100" dirty="0">
                          <a:solidFill>
                            <a:schemeClr val="tx1"/>
                          </a:solidFill>
                        </a:rPr>
                        <a:t>Information is unavailable or unclear</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382124145"/>
                  </a:ext>
                </a:extLst>
              </a:tr>
            </a:tbl>
          </a:graphicData>
        </a:graphic>
      </p:graphicFrame>
      <p:graphicFrame>
        <p:nvGraphicFramePr>
          <p:cNvPr id="4" name="Table 3">
            <a:extLst>
              <a:ext uri="{FF2B5EF4-FFF2-40B4-BE49-F238E27FC236}">
                <a16:creationId xmlns:a16="http://schemas.microsoft.com/office/drawing/2014/main" id="{E95BDE7F-0DB3-4AC9-AFC1-35B609A75485}"/>
              </a:ext>
            </a:extLst>
          </p:cNvPr>
          <p:cNvGraphicFramePr>
            <a:graphicFrameLocks noGrp="1"/>
          </p:cNvGraphicFramePr>
          <p:nvPr>
            <p:extLst>
              <p:ext uri="{D42A27DB-BD31-4B8C-83A1-F6EECF244321}">
                <p14:modId xmlns:p14="http://schemas.microsoft.com/office/powerpoint/2010/main" val="1171477275"/>
              </p:ext>
            </p:extLst>
          </p:nvPr>
        </p:nvGraphicFramePr>
        <p:xfrm>
          <a:off x="464457" y="2738680"/>
          <a:ext cx="6009640" cy="3054350"/>
        </p:xfrm>
        <a:graphic>
          <a:graphicData uri="http://schemas.openxmlformats.org/drawingml/2006/table">
            <a:tbl>
              <a:tblPr/>
              <a:tblGrid>
                <a:gridCol w="1346200">
                  <a:extLst>
                    <a:ext uri="{9D8B030D-6E8A-4147-A177-3AD203B41FA5}">
                      <a16:colId xmlns:a16="http://schemas.microsoft.com/office/drawing/2014/main" val="2985548223"/>
                    </a:ext>
                  </a:extLst>
                </a:gridCol>
                <a:gridCol w="1554480">
                  <a:extLst>
                    <a:ext uri="{9D8B030D-6E8A-4147-A177-3AD203B41FA5}">
                      <a16:colId xmlns:a16="http://schemas.microsoft.com/office/drawing/2014/main" val="4242038024"/>
                    </a:ext>
                  </a:extLst>
                </a:gridCol>
                <a:gridCol w="1554480">
                  <a:extLst>
                    <a:ext uri="{9D8B030D-6E8A-4147-A177-3AD203B41FA5}">
                      <a16:colId xmlns:a16="http://schemas.microsoft.com/office/drawing/2014/main" val="3561734786"/>
                    </a:ext>
                  </a:extLst>
                </a:gridCol>
                <a:gridCol w="1554480">
                  <a:extLst>
                    <a:ext uri="{9D8B030D-6E8A-4147-A177-3AD203B41FA5}">
                      <a16:colId xmlns:a16="http://schemas.microsoft.com/office/drawing/2014/main" val="2430176317"/>
                    </a:ext>
                  </a:extLst>
                </a:gridCol>
              </a:tblGrid>
              <a:tr h="768350">
                <a:tc>
                  <a:txBody>
                    <a:bodyPr/>
                    <a:lstStyle/>
                    <a:p>
                      <a:pPr algn="l" fontAlgn="b"/>
                      <a:r>
                        <a:rPr lang="en-US" sz="1600" b="1" i="0" u="none" strike="noStrike" kern="1200" dirty="0">
                          <a:solidFill>
                            <a:schemeClr val="bg1"/>
                          </a:solidFill>
                          <a:effectLst/>
                          <a:latin typeface="Arial" pitchFamily="34" charset="0"/>
                          <a:ea typeface="+mn-ea"/>
                          <a:cs typeface="Arial" pitchFamily="34" charset="0"/>
                        </a:rPr>
                        <a:t> </a:t>
                      </a: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a:txBody>
                    <a:bodyPr/>
                    <a:lstStyle/>
                    <a:p>
                      <a:pPr algn="ctr" fontAlgn="b"/>
                      <a:r>
                        <a:rPr lang="en-US" sz="1400" b="1" i="0" u="none" strike="noStrike" kern="1200" dirty="0">
                          <a:solidFill>
                            <a:schemeClr val="bg1"/>
                          </a:solidFill>
                          <a:effectLst/>
                          <a:latin typeface="Arial" pitchFamily="34" charset="0"/>
                          <a:ea typeface="+mn-ea"/>
                          <a:cs typeface="Arial" pitchFamily="34" charset="0"/>
                        </a:rPr>
                        <a:t>Access to opioid-substitution therapy in prisons</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F0"/>
                    </a:solidFill>
                  </a:tcPr>
                </a:tc>
                <a:tc>
                  <a:txBody>
                    <a:bodyPr/>
                    <a:lstStyle/>
                    <a:p>
                      <a:pPr algn="ctr" fontAlgn="b"/>
                      <a:r>
                        <a:rPr lang="en-US" sz="1400" b="1" i="0" u="none" strike="noStrike" kern="1200" dirty="0">
                          <a:solidFill>
                            <a:schemeClr val="bg1"/>
                          </a:solidFill>
                          <a:effectLst/>
                          <a:latin typeface="Arial" pitchFamily="34" charset="0"/>
                          <a:ea typeface="+mn-ea"/>
                          <a:cs typeface="Arial" pitchFamily="34" charset="0"/>
                        </a:rPr>
                        <a:t>Access to needle and syringe programmes in prisons</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F0"/>
                    </a:solidFill>
                  </a:tcPr>
                </a:tc>
                <a:tc>
                  <a:txBody>
                    <a:bodyPr/>
                    <a:lstStyle/>
                    <a:p>
                      <a:pPr algn="ctr" fontAlgn="b"/>
                      <a:r>
                        <a:rPr lang="en-US" sz="1400" b="1" i="0" u="none" strike="noStrike" kern="1200" dirty="0">
                          <a:solidFill>
                            <a:schemeClr val="bg1"/>
                          </a:solidFill>
                          <a:effectLst/>
                          <a:latin typeface="Arial" pitchFamily="34" charset="0"/>
                          <a:ea typeface="+mn-ea"/>
                          <a:cs typeface="Arial" pitchFamily="34" charset="0"/>
                        </a:rPr>
                        <a:t>Access to condoms in prisons</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F0"/>
                    </a:solidFill>
                  </a:tcPr>
                </a:tc>
                <a:extLst>
                  <a:ext uri="{0D108BD9-81ED-4DB2-BD59-A6C34878D82A}">
                    <a16:rowId xmlns:a16="http://schemas.microsoft.com/office/drawing/2014/main" val="3190673962"/>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Afghanistan</a:t>
                      </a: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C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C000"/>
                    </a:solidFill>
                  </a:tcPr>
                </a:tc>
                <a:extLst>
                  <a:ext uri="{0D108BD9-81ED-4DB2-BD59-A6C34878D82A}">
                    <a16:rowId xmlns:a16="http://schemas.microsoft.com/office/drawing/2014/main" val="3715762123"/>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Bangladesh</a:t>
                      </a: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2760044047"/>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Bhutan</a:t>
                      </a: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4257022604"/>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India</a:t>
                      </a: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C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1852760438"/>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Maldives</a:t>
                      </a: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2804357272"/>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Nepal</a:t>
                      </a: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2970649257"/>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Pakistan</a:t>
                      </a: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1755863809"/>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Sri Lanka</a:t>
                      </a: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268477648"/>
                  </a:ext>
                </a:extLst>
              </a:tr>
            </a:tbl>
          </a:graphicData>
        </a:graphic>
      </p:graphicFrame>
    </p:spTree>
    <p:extLst>
      <p:ext uri="{BB962C8B-B14F-4D97-AF65-F5344CB8AC3E}">
        <p14:creationId xmlns:p14="http://schemas.microsoft.com/office/powerpoint/2010/main" val="394115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752" y="1227388"/>
            <a:ext cx="11439216" cy="504000"/>
          </a:xfrm>
        </p:spPr>
        <p:txBody>
          <a:bodyPr/>
          <a:lstStyle/>
          <a:p>
            <a:r>
              <a:rPr lang="en-US" dirty="0"/>
              <a:t>Punitive laws hindering the HIV response among people deprived of liberty in South-East Asia, latest available data, 2014-2019</a:t>
            </a:r>
            <a:endParaRPr lang="en-GB" dirty="0"/>
          </a:p>
        </p:txBody>
      </p:sp>
      <p:sp>
        <p:nvSpPr>
          <p:cNvPr id="3" name="Slide Number Placeholder 2"/>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28C68A-2064-4B7C-AFCD-A80A23DCD611}" type="slidenum">
              <a:rPr kumimoji="0" lang="th-TH" sz="1200" b="0" i="0" u="none" strike="noStrike" kern="1200" cap="none" spc="0" normalizeH="0" baseline="0" noProof="0">
                <a:ln>
                  <a:noFill/>
                </a:ln>
                <a:solidFill>
                  <a:prstClr val="black">
                    <a:tint val="75000"/>
                  </a:prstClr>
                </a:solidFill>
                <a:effectLst/>
                <a:uLnTx/>
                <a:uFillTx/>
                <a:latin typeface="Arial"/>
                <a:ea typeface="+mn-ea"/>
                <a:cs typeface="Cordia New" panose="020B0304020202020204" pitchFamily="34" charset="-34"/>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th-TH" sz="1200" b="0" i="0" u="none" strike="noStrike" kern="1200" cap="none" spc="0" normalizeH="0" baseline="0" noProof="0" dirty="0">
              <a:ln>
                <a:noFill/>
              </a:ln>
              <a:solidFill>
                <a:prstClr val="black">
                  <a:tint val="75000"/>
                </a:prstClr>
              </a:solidFill>
              <a:effectLst/>
              <a:uLnTx/>
              <a:uFillTx/>
              <a:latin typeface="Arial"/>
              <a:ea typeface="+mn-ea"/>
              <a:cs typeface="Cordia New" panose="020B0304020202020204" pitchFamily="34" charset="-34"/>
            </a:endParaRPr>
          </a:p>
        </p:txBody>
      </p:sp>
      <p:sp>
        <p:nvSpPr>
          <p:cNvPr id="5" name="Rectangle 4"/>
          <p:cNvSpPr/>
          <p:nvPr/>
        </p:nvSpPr>
        <p:spPr>
          <a:xfrm>
            <a:off x="119336" y="6597352"/>
            <a:ext cx="11864248" cy="230832"/>
          </a:xfrm>
          <a:prstGeom prst="rect">
            <a:avLst/>
          </a:prstGeom>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Sources: Prepared by </a:t>
            </a: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3"/>
              </a:rPr>
              <a:t>www.aidsdatahub.org</a:t>
            </a: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based on UNAIDS and UNDP. (2021). Legal and policy trends. Impacting people living with HIV and key populations in Asia and the Pacific, 2014-2019. </a:t>
            </a:r>
            <a:endParaRPr kumimoji="0" lang="en-GB"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graphicFrame>
        <p:nvGraphicFramePr>
          <p:cNvPr id="4" name="Table 3">
            <a:extLst>
              <a:ext uri="{FF2B5EF4-FFF2-40B4-BE49-F238E27FC236}">
                <a16:creationId xmlns:a16="http://schemas.microsoft.com/office/drawing/2014/main" id="{E290DE59-2543-422F-8482-BEF1E9895EEE}"/>
              </a:ext>
            </a:extLst>
          </p:cNvPr>
          <p:cNvGraphicFramePr>
            <a:graphicFrameLocks noGrp="1"/>
          </p:cNvGraphicFramePr>
          <p:nvPr>
            <p:extLst>
              <p:ext uri="{D42A27DB-BD31-4B8C-83A1-F6EECF244321}">
                <p14:modId xmlns:p14="http://schemas.microsoft.com/office/powerpoint/2010/main" val="3718841841"/>
              </p:ext>
            </p:extLst>
          </p:nvPr>
        </p:nvGraphicFramePr>
        <p:xfrm>
          <a:off x="457904" y="2166939"/>
          <a:ext cx="6009640" cy="3877310"/>
        </p:xfrm>
        <a:graphic>
          <a:graphicData uri="http://schemas.openxmlformats.org/drawingml/2006/table">
            <a:tbl>
              <a:tblPr/>
              <a:tblGrid>
                <a:gridCol w="1346200">
                  <a:extLst>
                    <a:ext uri="{9D8B030D-6E8A-4147-A177-3AD203B41FA5}">
                      <a16:colId xmlns:a16="http://schemas.microsoft.com/office/drawing/2014/main" val="3170571365"/>
                    </a:ext>
                  </a:extLst>
                </a:gridCol>
                <a:gridCol w="1554480">
                  <a:extLst>
                    <a:ext uri="{9D8B030D-6E8A-4147-A177-3AD203B41FA5}">
                      <a16:colId xmlns:a16="http://schemas.microsoft.com/office/drawing/2014/main" val="3409481809"/>
                    </a:ext>
                  </a:extLst>
                </a:gridCol>
                <a:gridCol w="1554480">
                  <a:extLst>
                    <a:ext uri="{9D8B030D-6E8A-4147-A177-3AD203B41FA5}">
                      <a16:colId xmlns:a16="http://schemas.microsoft.com/office/drawing/2014/main" val="3957847890"/>
                    </a:ext>
                  </a:extLst>
                </a:gridCol>
                <a:gridCol w="1554480">
                  <a:extLst>
                    <a:ext uri="{9D8B030D-6E8A-4147-A177-3AD203B41FA5}">
                      <a16:colId xmlns:a16="http://schemas.microsoft.com/office/drawing/2014/main" val="2445447213"/>
                    </a:ext>
                  </a:extLst>
                </a:gridCol>
              </a:tblGrid>
              <a:tr h="768350">
                <a:tc>
                  <a:txBody>
                    <a:bodyPr/>
                    <a:lstStyle/>
                    <a:p>
                      <a:pPr algn="l" fontAlgn="b"/>
                      <a:r>
                        <a:rPr lang="en-US" sz="1400" b="1" i="0" u="none" strike="noStrike" kern="1200" dirty="0">
                          <a:solidFill>
                            <a:schemeClr val="bg1"/>
                          </a:solidFill>
                          <a:effectLst/>
                          <a:latin typeface="Arial" pitchFamily="34" charset="0"/>
                          <a:ea typeface="+mn-ea"/>
                          <a:cs typeface="Arial" pitchFamily="34" charset="0"/>
                        </a:rPr>
                        <a:t> </a:t>
                      </a: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a:txBody>
                    <a:bodyPr/>
                    <a:lstStyle/>
                    <a:p>
                      <a:pPr algn="ctr" fontAlgn="b"/>
                      <a:r>
                        <a:rPr lang="en-US" sz="1400" b="1" i="0" u="none" strike="noStrike" kern="1200" dirty="0">
                          <a:solidFill>
                            <a:schemeClr val="bg1"/>
                          </a:solidFill>
                          <a:effectLst/>
                          <a:latin typeface="Arial" pitchFamily="34" charset="0"/>
                          <a:ea typeface="+mn-ea"/>
                          <a:cs typeface="Arial" pitchFamily="34" charset="0"/>
                        </a:rPr>
                        <a:t>Access to opioid-substitution therapy in prisons</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F0"/>
                    </a:solidFill>
                  </a:tcPr>
                </a:tc>
                <a:tc>
                  <a:txBody>
                    <a:bodyPr/>
                    <a:lstStyle/>
                    <a:p>
                      <a:pPr algn="ctr" fontAlgn="b"/>
                      <a:r>
                        <a:rPr lang="en-US" sz="1400" b="1" i="0" u="none" strike="noStrike" kern="1200" dirty="0">
                          <a:solidFill>
                            <a:schemeClr val="bg1"/>
                          </a:solidFill>
                          <a:effectLst/>
                          <a:latin typeface="Arial" pitchFamily="34" charset="0"/>
                          <a:ea typeface="+mn-ea"/>
                          <a:cs typeface="Arial" pitchFamily="34" charset="0"/>
                        </a:rPr>
                        <a:t>Access to needle and syringe programmes in prisons</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F0"/>
                    </a:solidFill>
                  </a:tcPr>
                </a:tc>
                <a:tc>
                  <a:txBody>
                    <a:bodyPr/>
                    <a:lstStyle/>
                    <a:p>
                      <a:pPr algn="ctr" fontAlgn="b"/>
                      <a:r>
                        <a:rPr lang="en-US" sz="1400" b="1" i="0" u="none" strike="noStrike" kern="1200" dirty="0">
                          <a:solidFill>
                            <a:schemeClr val="bg1"/>
                          </a:solidFill>
                          <a:effectLst/>
                          <a:latin typeface="Arial" pitchFamily="34" charset="0"/>
                          <a:ea typeface="+mn-ea"/>
                          <a:cs typeface="Arial" pitchFamily="34" charset="0"/>
                        </a:rPr>
                        <a:t>Access to condoms in prisons</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F0"/>
                    </a:solidFill>
                  </a:tcPr>
                </a:tc>
                <a:extLst>
                  <a:ext uri="{0D108BD9-81ED-4DB2-BD59-A6C34878D82A}">
                    <a16:rowId xmlns:a16="http://schemas.microsoft.com/office/drawing/2014/main" val="675299866"/>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Brunei</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696864643"/>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Cambodia</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454636085"/>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Indonesia</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5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C000"/>
                    </a:solidFill>
                  </a:tcPr>
                </a:tc>
                <a:extLst>
                  <a:ext uri="{0D108BD9-81ED-4DB2-BD59-A6C34878D82A}">
                    <a16:rowId xmlns:a16="http://schemas.microsoft.com/office/drawing/2014/main" val="3234422734"/>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Lao PDR</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1359227433"/>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Malaysia</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C000"/>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46293510"/>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Myanmar</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C000"/>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2431815040"/>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Philippines</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C000"/>
                    </a:solidFill>
                  </a:tcPr>
                </a:tc>
                <a:extLst>
                  <a:ext uri="{0D108BD9-81ED-4DB2-BD59-A6C34878D82A}">
                    <a16:rowId xmlns:a16="http://schemas.microsoft.com/office/drawing/2014/main" val="492570582"/>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Singapore</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1036536220"/>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Thailand</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C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50"/>
                    </a:solidFill>
                  </a:tcPr>
                </a:tc>
                <a:extLst>
                  <a:ext uri="{0D108BD9-81ED-4DB2-BD59-A6C34878D82A}">
                    <a16:rowId xmlns:a16="http://schemas.microsoft.com/office/drawing/2014/main" val="734122935"/>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Timor-Leste</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608792897"/>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Viet Nam</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C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1804007459"/>
                  </a:ext>
                </a:extLst>
              </a:tr>
            </a:tbl>
          </a:graphicData>
        </a:graphic>
      </p:graphicFrame>
      <p:graphicFrame>
        <p:nvGraphicFramePr>
          <p:cNvPr id="10" name="Table 9">
            <a:extLst>
              <a:ext uri="{FF2B5EF4-FFF2-40B4-BE49-F238E27FC236}">
                <a16:creationId xmlns:a16="http://schemas.microsoft.com/office/drawing/2014/main" id="{B8967419-0D69-4C9F-8697-07CF8049EA91}"/>
              </a:ext>
            </a:extLst>
          </p:cNvPr>
          <p:cNvGraphicFramePr>
            <a:graphicFrameLocks noGrp="1"/>
          </p:cNvGraphicFramePr>
          <p:nvPr>
            <p:extLst>
              <p:ext uri="{D42A27DB-BD31-4B8C-83A1-F6EECF244321}">
                <p14:modId xmlns:p14="http://schemas.microsoft.com/office/powerpoint/2010/main" val="855057767"/>
              </p:ext>
            </p:extLst>
          </p:nvPr>
        </p:nvGraphicFramePr>
        <p:xfrm>
          <a:off x="6705599" y="3529194"/>
          <a:ext cx="4955179" cy="1958733"/>
        </p:xfrm>
        <a:graphic>
          <a:graphicData uri="http://schemas.openxmlformats.org/drawingml/2006/table">
            <a:tbl>
              <a:tblPr firstRow="1" bandRow="1">
                <a:tableStyleId>{5C22544A-7EE6-4342-B048-85BDC9FD1C3A}</a:tableStyleId>
              </a:tblPr>
              <a:tblGrid>
                <a:gridCol w="367050">
                  <a:extLst>
                    <a:ext uri="{9D8B030D-6E8A-4147-A177-3AD203B41FA5}">
                      <a16:colId xmlns:a16="http://schemas.microsoft.com/office/drawing/2014/main" val="1342676805"/>
                    </a:ext>
                  </a:extLst>
                </a:gridCol>
                <a:gridCol w="4588129">
                  <a:extLst>
                    <a:ext uri="{9D8B030D-6E8A-4147-A177-3AD203B41FA5}">
                      <a16:colId xmlns:a16="http://schemas.microsoft.com/office/drawing/2014/main" val="2008839283"/>
                    </a:ext>
                  </a:extLst>
                </a:gridCol>
              </a:tblGrid>
              <a:tr h="373773">
                <a:tc gridSpan="2">
                  <a:txBody>
                    <a:bodyPr/>
                    <a:lstStyle/>
                    <a:p>
                      <a:r>
                        <a:rPr lang="en-US" sz="1800" dirty="0">
                          <a:solidFill>
                            <a:schemeClr val="tx1"/>
                          </a:solidFill>
                        </a:rPr>
                        <a:t>Key</a:t>
                      </a: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noFill/>
                  </a:tcPr>
                </a:tc>
                <a:tc hMerge="1">
                  <a:txBody>
                    <a:bodyPr/>
                    <a:lstStyle/>
                    <a:p>
                      <a:pPr algn="l"/>
                      <a:endParaRPr lang="en-US" sz="1200" b="0" kern="1200" dirty="0">
                        <a:solidFill>
                          <a:schemeClr val="tx1"/>
                        </a:solidFill>
                        <a:latin typeface="+mn-lt"/>
                        <a:ea typeface="+mn-ea"/>
                        <a:cs typeface="+mn-cs"/>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312098301"/>
                  </a:ext>
                </a:extLst>
              </a:tr>
              <a:tr h="365760">
                <a:tc>
                  <a:txBody>
                    <a:bodyPr/>
                    <a:lstStyle/>
                    <a:p>
                      <a:endParaRPr lang="en-US" sz="1100" dirty="0">
                        <a:solidFill>
                          <a:schemeClr val="tx1"/>
                        </a:solidFill>
                      </a:endParaRPr>
                    </a:p>
                  </a:txBody>
                  <a:tcPr>
                    <a:lnL w="19050"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A99A"/>
                    </a:solidFill>
                  </a:tcPr>
                </a:tc>
                <a:tc>
                  <a:txBody>
                    <a:bodyPr/>
                    <a:lstStyle/>
                    <a:p>
                      <a:pPr algn="l"/>
                      <a:r>
                        <a:rPr lang="en-US" sz="1100" b="0" kern="1200" dirty="0">
                          <a:solidFill>
                            <a:schemeClr val="tx1"/>
                          </a:solidFill>
                          <a:latin typeface="+mn-lt"/>
                          <a:ea typeface="+mn-ea"/>
                          <a:cs typeface="+mn-cs"/>
                        </a:rPr>
                        <a:t>The law or policy provides an enabling environment for HIV response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215171989"/>
                  </a:ext>
                </a:extLst>
              </a:tr>
              <a:tr h="365760">
                <a:tc>
                  <a:txBody>
                    <a:bodyPr/>
                    <a:lstStyle/>
                    <a:p>
                      <a:endParaRPr lang="en-US" sz="1100" dirty="0">
                        <a:solidFill>
                          <a:schemeClr val="tx1"/>
                        </a:solidFill>
                      </a:endParaRPr>
                    </a:p>
                  </a:txBody>
                  <a:tcPr>
                    <a:lnL w="19050"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just"/>
                      <a:r>
                        <a:rPr lang="en-US" sz="1100" dirty="0">
                          <a:solidFill>
                            <a:schemeClr val="tx1"/>
                          </a:solidFill>
                        </a:rPr>
                        <a:t>Punitive law or policy; there is no enabling law or policy; the law or policy does not provide an enabling environment for HIV response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280967488"/>
                  </a:ext>
                </a:extLst>
              </a:tr>
              <a:tr h="365760">
                <a:tc>
                  <a:txBody>
                    <a:bodyPr/>
                    <a:lstStyle/>
                    <a:p>
                      <a:endParaRPr lang="en-US" sz="1100" dirty="0">
                        <a:solidFill>
                          <a:schemeClr val="tx1"/>
                        </a:solidFill>
                      </a:endParaRPr>
                    </a:p>
                  </a:txBody>
                  <a:tcPr>
                    <a:lnL w="19050"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C000"/>
                    </a:solidFill>
                  </a:tcPr>
                </a:tc>
                <a:tc>
                  <a:txBody>
                    <a:bodyPr/>
                    <a:lstStyle/>
                    <a:p>
                      <a:pPr algn="just"/>
                      <a:r>
                        <a:rPr lang="en-US" sz="1100" dirty="0">
                          <a:solidFill>
                            <a:schemeClr val="tx1"/>
                          </a:solidFill>
                        </a:rPr>
                        <a:t>Partially enabling; enabling but subject to significant limitations; some aspects of the law or policy are punitive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654664207"/>
                  </a:ext>
                </a:extLst>
              </a:tr>
              <a:tr h="365760">
                <a:tc>
                  <a:txBody>
                    <a:bodyPr/>
                    <a:lstStyle/>
                    <a:p>
                      <a:endParaRPr lang="en-US" sz="1100" dirty="0">
                        <a:solidFill>
                          <a:schemeClr val="tx1"/>
                        </a:solidFill>
                      </a:endParaRPr>
                    </a:p>
                  </a:txBody>
                  <a:tcPr>
                    <a:lnL w="19050"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75000"/>
                      </a:schemeClr>
                    </a:solidFill>
                  </a:tcPr>
                </a:tc>
                <a:tc>
                  <a:txBody>
                    <a:bodyPr/>
                    <a:lstStyle/>
                    <a:p>
                      <a:r>
                        <a:rPr lang="en-US" sz="1100" dirty="0">
                          <a:solidFill>
                            <a:schemeClr val="tx1"/>
                          </a:solidFill>
                        </a:rPr>
                        <a:t>Information is unavailable or unclear</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382124145"/>
                  </a:ext>
                </a:extLst>
              </a:tr>
            </a:tbl>
          </a:graphicData>
        </a:graphic>
      </p:graphicFrame>
    </p:spTree>
    <p:extLst>
      <p:ext uri="{BB962C8B-B14F-4D97-AF65-F5344CB8AC3E}">
        <p14:creationId xmlns:p14="http://schemas.microsoft.com/office/powerpoint/2010/main" val="6662833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6392" y="1488646"/>
            <a:ext cx="11439216" cy="504000"/>
          </a:xfrm>
        </p:spPr>
        <p:txBody>
          <a:bodyPr/>
          <a:lstStyle/>
          <a:p>
            <a:r>
              <a:rPr lang="en-US" dirty="0"/>
              <a:t>Punitive laws hindering the HIV response among people deprived of liberty in East Asia, latest available data, 2014-2019</a:t>
            </a:r>
            <a:endParaRPr lang="en-GB" dirty="0"/>
          </a:p>
        </p:txBody>
      </p:sp>
      <p:sp>
        <p:nvSpPr>
          <p:cNvPr id="3" name="Slide Number Placeholder 2"/>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28C68A-2064-4B7C-AFCD-A80A23DCD611}" type="slidenum">
              <a:rPr kumimoji="0" lang="th-TH" sz="1200" b="0" i="0" u="none" strike="noStrike" kern="1200" cap="none" spc="0" normalizeH="0" baseline="0" noProof="0">
                <a:ln>
                  <a:noFill/>
                </a:ln>
                <a:solidFill>
                  <a:prstClr val="black">
                    <a:tint val="75000"/>
                  </a:prstClr>
                </a:solidFill>
                <a:effectLst/>
                <a:uLnTx/>
                <a:uFillTx/>
                <a:latin typeface="Arial"/>
                <a:ea typeface="+mn-ea"/>
                <a:cs typeface="Cordia New" panose="020B0304020202020204" pitchFamily="34" charset="-34"/>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th-TH" sz="1200" b="0" i="0" u="none" strike="noStrike" kern="1200" cap="none" spc="0" normalizeH="0" baseline="0" noProof="0" dirty="0">
              <a:ln>
                <a:noFill/>
              </a:ln>
              <a:solidFill>
                <a:prstClr val="black">
                  <a:tint val="75000"/>
                </a:prstClr>
              </a:solidFill>
              <a:effectLst/>
              <a:uLnTx/>
              <a:uFillTx/>
              <a:latin typeface="Arial"/>
              <a:ea typeface="+mn-ea"/>
              <a:cs typeface="Cordia New" panose="020B0304020202020204" pitchFamily="34" charset="-34"/>
            </a:endParaRPr>
          </a:p>
        </p:txBody>
      </p:sp>
      <p:sp>
        <p:nvSpPr>
          <p:cNvPr id="5" name="Rectangle 4"/>
          <p:cNvSpPr/>
          <p:nvPr/>
        </p:nvSpPr>
        <p:spPr>
          <a:xfrm>
            <a:off x="228600" y="6591300"/>
            <a:ext cx="10436761" cy="230832"/>
          </a:xfrm>
          <a:prstGeom prst="rect">
            <a:avLst/>
          </a:prstGeom>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Sources: Prepared by </a:t>
            </a: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3"/>
              </a:rPr>
              <a:t>www.aidsdatahub.org</a:t>
            </a: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based on UNAIDS and UNDP. (2021). Legal and policy trends. Impacting people living with HIV and key populations in Asia and the Pacific, 2014-2019. </a:t>
            </a:r>
            <a:endParaRPr kumimoji="0" lang="en-GB"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graphicFrame>
        <p:nvGraphicFramePr>
          <p:cNvPr id="4" name="Table 3">
            <a:extLst>
              <a:ext uri="{FF2B5EF4-FFF2-40B4-BE49-F238E27FC236}">
                <a16:creationId xmlns:a16="http://schemas.microsoft.com/office/drawing/2014/main" id="{3256387C-FCDD-4D08-8667-71DCBD695AC1}"/>
              </a:ext>
            </a:extLst>
          </p:cNvPr>
          <p:cNvGraphicFramePr>
            <a:graphicFrameLocks noGrp="1"/>
          </p:cNvGraphicFramePr>
          <p:nvPr>
            <p:extLst>
              <p:ext uri="{D42A27DB-BD31-4B8C-83A1-F6EECF244321}">
                <p14:modId xmlns:p14="http://schemas.microsoft.com/office/powerpoint/2010/main" val="33444828"/>
              </p:ext>
            </p:extLst>
          </p:nvPr>
        </p:nvGraphicFramePr>
        <p:xfrm>
          <a:off x="376392" y="3034824"/>
          <a:ext cx="6492240" cy="3002212"/>
        </p:xfrm>
        <a:graphic>
          <a:graphicData uri="http://schemas.openxmlformats.org/drawingml/2006/table">
            <a:tbl>
              <a:tblPr/>
              <a:tblGrid>
                <a:gridCol w="1828800">
                  <a:extLst>
                    <a:ext uri="{9D8B030D-6E8A-4147-A177-3AD203B41FA5}">
                      <a16:colId xmlns:a16="http://schemas.microsoft.com/office/drawing/2014/main" val="11259629"/>
                    </a:ext>
                  </a:extLst>
                </a:gridCol>
                <a:gridCol w="1554480">
                  <a:extLst>
                    <a:ext uri="{9D8B030D-6E8A-4147-A177-3AD203B41FA5}">
                      <a16:colId xmlns:a16="http://schemas.microsoft.com/office/drawing/2014/main" val="2016950634"/>
                    </a:ext>
                  </a:extLst>
                </a:gridCol>
                <a:gridCol w="1554480">
                  <a:extLst>
                    <a:ext uri="{9D8B030D-6E8A-4147-A177-3AD203B41FA5}">
                      <a16:colId xmlns:a16="http://schemas.microsoft.com/office/drawing/2014/main" val="3382981909"/>
                    </a:ext>
                  </a:extLst>
                </a:gridCol>
                <a:gridCol w="1554480">
                  <a:extLst>
                    <a:ext uri="{9D8B030D-6E8A-4147-A177-3AD203B41FA5}">
                      <a16:colId xmlns:a16="http://schemas.microsoft.com/office/drawing/2014/main" val="2824015617"/>
                    </a:ext>
                  </a:extLst>
                </a:gridCol>
              </a:tblGrid>
              <a:tr h="923222">
                <a:tc>
                  <a:txBody>
                    <a:bodyPr/>
                    <a:lstStyle/>
                    <a:p>
                      <a:pPr algn="l" fontAlgn="b"/>
                      <a:r>
                        <a:rPr lang="en-US" sz="900" b="0" i="0" u="none" strike="noStrike">
                          <a:solidFill>
                            <a:srgbClr val="000000"/>
                          </a:solidFill>
                          <a:effectLst/>
                          <a:latin typeface="Calibri" panose="020F0502020204030204" pitchFamily="34" charset="0"/>
                        </a:rPr>
                        <a:t> </a:t>
                      </a: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a:txBody>
                    <a:bodyPr/>
                    <a:lstStyle/>
                    <a:p>
                      <a:pPr algn="ctr" fontAlgn="b"/>
                      <a:r>
                        <a:rPr lang="en-US" sz="1400" b="1" i="0" u="none" strike="noStrike" kern="1200" dirty="0">
                          <a:solidFill>
                            <a:schemeClr val="bg1"/>
                          </a:solidFill>
                          <a:effectLst/>
                          <a:latin typeface="Arial" pitchFamily="34" charset="0"/>
                          <a:ea typeface="+mn-ea"/>
                          <a:cs typeface="Arial" pitchFamily="34" charset="0"/>
                        </a:rPr>
                        <a:t>Access to opioid-substitution therapy in prisons</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F0"/>
                    </a:solidFill>
                  </a:tcPr>
                </a:tc>
                <a:tc>
                  <a:txBody>
                    <a:bodyPr/>
                    <a:lstStyle/>
                    <a:p>
                      <a:pPr algn="ctr" fontAlgn="b"/>
                      <a:r>
                        <a:rPr lang="en-US" sz="1400" b="1" i="0" u="none" strike="noStrike" kern="1200" dirty="0">
                          <a:solidFill>
                            <a:schemeClr val="bg1"/>
                          </a:solidFill>
                          <a:effectLst/>
                          <a:latin typeface="Arial" pitchFamily="34" charset="0"/>
                          <a:ea typeface="+mn-ea"/>
                          <a:cs typeface="Arial" pitchFamily="34" charset="0"/>
                        </a:rPr>
                        <a:t>Access to needle and syringe programmes in prisons</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F0"/>
                    </a:solidFill>
                  </a:tcPr>
                </a:tc>
                <a:tc>
                  <a:txBody>
                    <a:bodyPr/>
                    <a:lstStyle/>
                    <a:p>
                      <a:pPr algn="ctr" fontAlgn="b"/>
                      <a:r>
                        <a:rPr lang="en-US" sz="1400" b="1" i="0" u="none" strike="noStrike" kern="1200" dirty="0">
                          <a:solidFill>
                            <a:schemeClr val="bg1"/>
                          </a:solidFill>
                          <a:effectLst/>
                          <a:latin typeface="Arial" pitchFamily="34" charset="0"/>
                          <a:ea typeface="+mn-ea"/>
                          <a:cs typeface="Arial" pitchFamily="34" charset="0"/>
                        </a:rPr>
                        <a:t>Access to condoms in prisons</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F0"/>
                    </a:solidFill>
                  </a:tcPr>
                </a:tc>
                <a:extLst>
                  <a:ext uri="{0D108BD9-81ED-4DB2-BD59-A6C34878D82A}">
                    <a16:rowId xmlns:a16="http://schemas.microsoft.com/office/drawing/2014/main" val="3486881929"/>
                  </a:ext>
                </a:extLst>
              </a:tr>
              <a:tr h="41148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China</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3111219805"/>
                  </a:ext>
                </a:extLst>
              </a:tr>
              <a:tr h="9144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Democratic People’s Republic of Korea</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3297658224"/>
                  </a:ext>
                </a:extLst>
              </a:tr>
              <a:tr h="41148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Japan</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754607422"/>
                  </a:ext>
                </a:extLst>
              </a:tr>
              <a:tr h="41148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Mongolia</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722297273"/>
                  </a:ext>
                </a:extLst>
              </a:tr>
              <a:tr h="41148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Republic of Korea</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2791690431"/>
                  </a:ext>
                </a:extLst>
              </a:tr>
            </a:tbl>
          </a:graphicData>
        </a:graphic>
      </p:graphicFrame>
      <p:graphicFrame>
        <p:nvGraphicFramePr>
          <p:cNvPr id="10" name="Table 9">
            <a:extLst>
              <a:ext uri="{FF2B5EF4-FFF2-40B4-BE49-F238E27FC236}">
                <a16:creationId xmlns:a16="http://schemas.microsoft.com/office/drawing/2014/main" id="{590D4901-2398-47D1-8551-EB3B94997ED0}"/>
              </a:ext>
            </a:extLst>
          </p:cNvPr>
          <p:cNvGraphicFramePr>
            <a:graphicFrameLocks noGrp="1"/>
          </p:cNvGraphicFramePr>
          <p:nvPr>
            <p:extLst>
              <p:ext uri="{D42A27DB-BD31-4B8C-83A1-F6EECF244321}">
                <p14:modId xmlns:p14="http://schemas.microsoft.com/office/powerpoint/2010/main" val="2549957582"/>
              </p:ext>
            </p:extLst>
          </p:nvPr>
        </p:nvGraphicFramePr>
        <p:xfrm>
          <a:off x="6975565" y="3651114"/>
          <a:ext cx="4955179" cy="1958733"/>
        </p:xfrm>
        <a:graphic>
          <a:graphicData uri="http://schemas.openxmlformats.org/drawingml/2006/table">
            <a:tbl>
              <a:tblPr firstRow="1" bandRow="1">
                <a:tableStyleId>{5C22544A-7EE6-4342-B048-85BDC9FD1C3A}</a:tableStyleId>
              </a:tblPr>
              <a:tblGrid>
                <a:gridCol w="367050">
                  <a:extLst>
                    <a:ext uri="{9D8B030D-6E8A-4147-A177-3AD203B41FA5}">
                      <a16:colId xmlns:a16="http://schemas.microsoft.com/office/drawing/2014/main" val="1342676805"/>
                    </a:ext>
                  </a:extLst>
                </a:gridCol>
                <a:gridCol w="4588129">
                  <a:extLst>
                    <a:ext uri="{9D8B030D-6E8A-4147-A177-3AD203B41FA5}">
                      <a16:colId xmlns:a16="http://schemas.microsoft.com/office/drawing/2014/main" val="2008839283"/>
                    </a:ext>
                  </a:extLst>
                </a:gridCol>
              </a:tblGrid>
              <a:tr h="373773">
                <a:tc gridSpan="2">
                  <a:txBody>
                    <a:bodyPr/>
                    <a:lstStyle/>
                    <a:p>
                      <a:r>
                        <a:rPr lang="en-US" sz="1800" dirty="0">
                          <a:solidFill>
                            <a:schemeClr val="tx1"/>
                          </a:solidFill>
                        </a:rPr>
                        <a:t>Key</a:t>
                      </a: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noFill/>
                  </a:tcPr>
                </a:tc>
                <a:tc hMerge="1">
                  <a:txBody>
                    <a:bodyPr/>
                    <a:lstStyle/>
                    <a:p>
                      <a:pPr algn="l"/>
                      <a:endParaRPr lang="en-US" sz="1200" b="0" kern="1200" dirty="0">
                        <a:solidFill>
                          <a:schemeClr val="tx1"/>
                        </a:solidFill>
                        <a:latin typeface="+mn-lt"/>
                        <a:ea typeface="+mn-ea"/>
                        <a:cs typeface="+mn-cs"/>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312098301"/>
                  </a:ext>
                </a:extLst>
              </a:tr>
              <a:tr h="365760">
                <a:tc>
                  <a:txBody>
                    <a:bodyPr/>
                    <a:lstStyle/>
                    <a:p>
                      <a:endParaRPr lang="en-US" sz="1100" dirty="0">
                        <a:solidFill>
                          <a:schemeClr val="tx1"/>
                        </a:solidFill>
                      </a:endParaRPr>
                    </a:p>
                  </a:txBody>
                  <a:tcPr>
                    <a:lnL w="19050"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A99A"/>
                    </a:solidFill>
                  </a:tcPr>
                </a:tc>
                <a:tc>
                  <a:txBody>
                    <a:bodyPr/>
                    <a:lstStyle/>
                    <a:p>
                      <a:pPr algn="l"/>
                      <a:r>
                        <a:rPr lang="en-US" sz="1100" b="0" kern="1200" dirty="0">
                          <a:solidFill>
                            <a:schemeClr val="tx1"/>
                          </a:solidFill>
                          <a:latin typeface="+mn-lt"/>
                          <a:ea typeface="+mn-ea"/>
                          <a:cs typeface="+mn-cs"/>
                        </a:rPr>
                        <a:t>The law or policy provides an enabling environment for HIV response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215171989"/>
                  </a:ext>
                </a:extLst>
              </a:tr>
              <a:tr h="365760">
                <a:tc>
                  <a:txBody>
                    <a:bodyPr/>
                    <a:lstStyle/>
                    <a:p>
                      <a:endParaRPr lang="en-US" sz="1100" dirty="0">
                        <a:solidFill>
                          <a:schemeClr val="tx1"/>
                        </a:solidFill>
                      </a:endParaRPr>
                    </a:p>
                  </a:txBody>
                  <a:tcPr>
                    <a:lnL w="19050"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just"/>
                      <a:r>
                        <a:rPr lang="en-US" sz="1100" dirty="0">
                          <a:solidFill>
                            <a:schemeClr val="tx1"/>
                          </a:solidFill>
                        </a:rPr>
                        <a:t>Punitive law or policy; there is no enabling law or policy; the law or policy does not provide an enabling environment for HIV response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280967488"/>
                  </a:ext>
                </a:extLst>
              </a:tr>
              <a:tr h="365760">
                <a:tc>
                  <a:txBody>
                    <a:bodyPr/>
                    <a:lstStyle/>
                    <a:p>
                      <a:endParaRPr lang="en-US" sz="1100" dirty="0">
                        <a:solidFill>
                          <a:schemeClr val="tx1"/>
                        </a:solidFill>
                      </a:endParaRPr>
                    </a:p>
                  </a:txBody>
                  <a:tcPr>
                    <a:lnL w="19050"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C000"/>
                    </a:solidFill>
                  </a:tcPr>
                </a:tc>
                <a:tc>
                  <a:txBody>
                    <a:bodyPr/>
                    <a:lstStyle/>
                    <a:p>
                      <a:pPr algn="just"/>
                      <a:r>
                        <a:rPr lang="en-US" sz="1100" dirty="0">
                          <a:solidFill>
                            <a:schemeClr val="tx1"/>
                          </a:solidFill>
                        </a:rPr>
                        <a:t>Partially enabling; enabling but subject to significant limitations; some aspects of the law or policy are punitive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654664207"/>
                  </a:ext>
                </a:extLst>
              </a:tr>
              <a:tr h="365760">
                <a:tc>
                  <a:txBody>
                    <a:bodyPr/>
                    <a:lstStyle/>
                    <a:p>
                      <a:endParaRPr lang="en-US" sz="1100" dirty="0">
                        <a:solidFill>
                          <a:schemeClr val="tx1"/>
                        </a:solidFill>
                      </a:endParaRPr>
                    </a:p>
                  </a:txBody>
                  <a:tcPr>
                    <a:lnL w="19050"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75000"/>
                      </a:schemeClr>
                    </a:solidFill>
                  </a:tcPr>
                </a:tc>
                <a:tc>
                  <a:txBody>
                    <a:bodyPr/>
                    <a:lstStyle/>
                    <a:p>
                      <a:r>
                        <a:rPr lang="en-US" sz="1100" dirty="0">
                          <a:solidFill>
                            <a:schemeClr val="tx1"/>
                          </a:solidFill>
                        </a:rPr>
                        <a:t>Information is unavailable or unclear</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382124145"/>
                  </a:ext>
                </a:extLst>
              </a:tr>
            </a:tbl>
          </a:graphicData>
        </a:graphic>
      </p:graphicFrame>
    </p:spTree>
    <p:extLst>
      <p:ext uri="{BB962C8B-B14F-4D97-AF65-F5344CB8AC3E}">
        <p14:creationId xmlns:p14="http://schemas.microsoft.com/office/powerpoint/2010/main" val="11149434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752" y="1227388"/>
            <a:ext cx="11439216" cy="504000"/>
          </a:xfrm>
        </p:spPr>
        <p:txBody>
          <a:bodyPr/>
          <a:lstStyle/>
          <a:p>
            <a:r>
              <a:rPr lang="en-US" dirty="0"/>
              <a:t>Punitive laws hindering the HIV response among people deprived of liberty in the  Pacific, latest available data, 2014-2019</a:t>
            </a:r>
            <a:endParaRPr lang="en-GB" dirty="0"/>
          </a:p>
        </p:txBody>
      </p:sp>
      <p:sp>
        <p:nvSpPr>
          <p:cNvPr id="3" name="Slide Number Placeholder 2"/>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28C68A-2064-4B7C-AFCD-A80A23DCD611}" type="slidenum">
              <a:rPr kumimoji="0" lang="th-TH" sz="1200" b="0" i="0" u="none" strike="noStrike" kern="1200" cap="none" spc="0" normalizeH="0" baseline="0" noProof="0">
                <a:ln>
                  <a:noFill/>
                </a:ln>
                <a:solidFill>
                  <a:prstClr val="black">
                    <a:tint val="75000"/>
                  </a:prstClr>
                </a:solidFill>
                <a:effectLst/>
                <a:uLnTx/>
                <a:uFillTx/>
                <a:latin typeface="Arial"/>
                <a:ea typeface="+mn-ea"/>
                <a:cs typeface="Cordia New" panose="020B0304020202020204" pitchFamily="34" charset="-34"/>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th-TH" sz="1200" b="0" i="0" u="none" strike="noStrike" kern="1200" cap="none" spc="0" normalizeH="0" baseline="0" noProof="0" dirty="0">
              <a:ln>
                <a:noFill/>
              </a:ln>
              <a:solidFill>
                <a:prstClr val="black">
                  <a:tint val="75000"/>
                </a:prstClr>
              </a:solidFill>
              <a:effectLst/>
              <a:uLnTx/>
              <a:uFillTx/>
              <a:latin typeface="Arial"/>
              <a:ea typeface="+mn-ea"/>
              <a:cs typeface="Cordia New" panose="020B0304020202020204" pitchFamily="34" charset="-34"/>
            </a:endParaRPr>
          </a:p>
        </p:txBody>
      </p:sp>
      <p:sp>
        <p:nvSpPr>
          <p:cNvPr id="5" name="Rectangle 4"/>
          <p:cNvSpPr/>
          <p:nvPr/>
        </p:nvSpPr>
        <p:spPr>
          <a:xfrm>
            <a:off x="327753" y="6654552"/>
            <a:ext cx="11864248" cy="230832"/>
          </a:xfrm>
          <a:prstGeom prst="rect">
            <a:avLst/>
          </a:prstGeom>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Sources: Prepared by </a:t>
            </a: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hlinkClick r:id="rId3"/>
              </a:rPr>
              <a:t>www.aidsdatahub.org</a:t>
            </a:r>
            <a:r>
              <a:rPr kumimoji="0" lang="en-US"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  based on UNAIDS and UNDP. (2021). Legal and policy trends. Impacting people living with HIV and key populations in Asia and the Pacific, 2014-2019. </a:t>
            </a:r>
            <a:endParaRPr kumimoji="0" lang="en-GB" sz="900" b="0" i="0" u="none" strike="noStrike" kern="1200" cap="none" spc="0" normalizeH="0" baseline="0" noProof="0" dirty="0">
              <a:ln>
                <a:noFill/>
              </a:ln>
              <a:solidFill>
                <a:prstClr val="black"/>
              </a:solidFill>
              <a:effectLst/>
              <a:uLnTx/>
              <a:uFillTx/>
              <a:latin typeface="Arial" pitchFamily="34" charset="0"/>
              <a:ea typeface="+mn-ea"/>
              <a:cs typeface="Arial" pitchFamily="34" charset="0"/>
            </a:endParaRPr>
          </a:p>
        </p:txBody>
      </p:sp>
      <p:sp>
        <p:nvSpPr>
          <p:cNvPr id="4" name="TextBox 3">
            <a:extLst>
              <a:ext uri="{FF2B5EF4-FFF2-40B4-BE49-F238E27FC236}">
                <a16:creationId xmlns:a16="http://schemas.microsoft.com/office/drawing/2014/main" id="{E101C5E7-C368-4A8C-BCC7-DC7B3533C141}"/>
              </a:ext>
            </a:extLst>
          </p:cNvPr>
          <p:cNvSpPr txBox="1"/>
          <p:nvPr/>
        </p:nvSpPr>
        <p:spPr>
          <a:xfrm>
            <a:off x="609599" y="6380772"/>
            <a:ext cx="3096344" cy="276999"/>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itchFamily="34" charset="0"/>
                <a:ea typeface="+mn-ea"/>
                <a:cs typeface="Cordia New" pitchFamily="34" charset="-34"/>
              </a:rPr>
              <a:t>* Micronesia (Federated States of)</a:t>
            </a:r>
          </a:p>
        </p:txBody>
      </p:sp>
      <p:graphicFrame>
        <p:nvGraphicFramePr>
          <p:cNvPr id="7" name="Table 6">
            <a:extLst>
              <a:ext uri="{FF2B5EF4-FFF2-40B4-BE49-F238E27FC236}">
                <a16:creationId xmlns:a16="http://schemas.microsoft.com/office/drawing/2014/main" id="{91889588-2303-4C54-AB1D-7EC8F6CBA108}"/>
              </a:ext>
            </a:extLst>
          </p:cNvPr>
          <p:cNvGraphicFramePr>
            <a:graphicFrameLocks noGrp="1"/>
          </p:cNvGraphicFramePr>
          <p:nvPr>
            <p:extLst>
              <p:ext uri="{D42A27DB-BD31-4B8C-83A1-F6EECF244321}">
                <p14:modId xmlns:p14="http://schemas.microsoft.com/office/powerpoint/2010/main" val="3465241134"/>
              </p:ext>
            </p:extLst>
          </p:nvPr>
        </p:nvGraphicFramePr>
        <p:xfrm>
          <a:off x="339627" y="2354012"/>
          <a:ext cx="6583680" cy="3877310"/>
        </p:xfrm>
        <a:graphic>
          <a:graphicData uri="http://schemas.openxmlformats.org/drawingml/2006/table">
            <a:tbl>
              <a:tblPr/>
              <a:tblGrid>
                <a:gridCol w="1920240">
                  <a:extLst>
                    <a:ext uri="{9D8B030D-6E8A-4147-A177-3AD203B41FA5}">
                      <a16:colId xmlns:a16="http://schemas.microsoft.com/office/drawing/2014/main" val="371032439"/>
                    </a:ext>
                  </a:extLst>
                </a:gridCol>
                <a:gridCol w="1554480">
                  <a:extLst>
                    <a:ext uri="{9D8B030D-6E8A-4147-A177-3AD203B41FA5}">
                      <a16:colId xmlns:a16="http://schemas.microsoft.com/office/drawing/2014/main" val="3284646142"/>
                    </a:ext>
                  </a:extLst>
                </a:gridCol>
                <a:gridCol w="1554480">
                  <a:extLst>
                    <a:ext uri="{9D8B030D-6E8A-4147-A177-3AD203B41FA5}">
                      <a16:colId xmlns:a16="http://schemas.microsoft.com/office/drawing/2014/main" val="1322172570"/>
                    </a:ext>
                  </a:extLst>
                </a:gridCol>
                <a:gridCol w="1554480">
                  <a:extLst>
                    <a:ext uri="{9D8B030D-6E8A-4147-A177-3AD203B41FA5}">
                      <a16:colId xmlns:a16="http://schemas.microsoft.com/office/drawing/2014/main" val="476914613"/>
                    </a:ext>
                  </a:extLst>
                </a:gridCol>
              </a:tblGrid>
              <a:tr h="768350">
                <a:tc>
                  <a:txBody>
                    <a:bodyPr/>
                    <a:lstStyle/>
                    <a:p>
                      <a:pPr algn="l" fontAlgn="b"/>
                      <a:r>
                        <a:rPr lang="en-US" sz="900" b="0" i="0" u="none" strike="noStrike">
                          <a:solidFill>
                            <a:srgbClr val="000000"/>
                          </a:solidFill>
                          <a:effectLst/>
                          <a:latin typeface="Calibri" panose="020F0502020204030204" pitchFamily="34" charset="0"/>
                        </a:rPr>
                        <a:t> </a:t>
                      </a: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a:txBody>
                    <a:bodyPr/>
                    <a:lstStyle/>
                    <a:p>
                      <a:pPr algn="ctr" fontAlgn="b"/>
                      <a:r>
                        <a:rPr lang="en-US" sz="1400" b="1" i="0" u="none" strike="noStrike" kern="1200" dirty="0">
                          <a:solidFill>
                            <a:schemeClr val="bg1"/>
                          </a:solidFill>
                          <a:effectLst/>
                          <a:latin typeface="Arial" pitchFamily="34" charset="0"/>
                          <a:ea typeface="+mn-ea"/>
                          <a:cs typeface="Arial" pitchFamily="34" charset="0"/>
                        </a:rPr>
                        <a:t>Access to opioid-substitution therapy in prisons</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F0"/>
                    </a:solidFill>
                  </a:tcPr>
                </a:tc>
                <a:tc>
                  <a:txBody>
                    <a:bodyPr/>
                    <a:lstStyle/>
                    <a:p>
                      <a:pPr algn="ctr" fontAlgn="b"/>
                      <a:r>
                        <a:rPr lang="en-US" sz="1400" b="1" i="0" u="none" strike="noStrike" kern="1200" dirty="0">
                          <a:solidFill>
                            <a:schemeClr val="bg1"/>
                          </a:solidFill>
                          <a:effectLst/>
                          <a:latin typeface="Arial" pitchFamily="34" charset="0"/>
                          <a:ea typeface="+mn-ea"/>
                          <a:cs typeface="Arial" pitchFamily="34" charset="0"/>
                        </a:rPr>
                        <a:t>Access to needle and syringe programmes in prisons</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F0"/>
                    </a:solidFill>
                  </a:tcPr>
                </a:tc>
                <a:tc>
                  <a:txBody>
                    <a:bodyPr/>
                    <a:lstStyle/>
                    <a:p>
                      <a:pPr algn="ctr" fontAlgn="b"/>
                      <a:r>
                        <a:rPr lang="en-US" sz="1400" b="1" i="0" u="none" strike="noStrike" kern="1200" dirty="0">
                          <a:solidFill>
                            <a:schemeClr val="bg1"/>
                          </a:solidFill>
                          <a:effectLst/>
                          <a:latin typeface="Arial" pitchFamily="34" charset="0"/>
                          <a:ea typeface="+mn-ea"/>
                          <a:cs typeface="Arial" pitchFamily="34" charset="0"/>
                        </a:rPr>
                        <a:t>Access to condoms in prisons</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F0"/>
                    </a:solidFill>
                  </a:tcPr>
                </a:tc>
                <a:extLst>
                  <a:ext uri="{0D108BD9-81ED-4DB2-BD59-A6C34878D82A}">
                    <a16:rowId xmlns:a16="http://schemas.microsoft.com/office/drawing/2014/main" val="3723378401"/>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Fiji</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C000"/>
                    </a:solidFill>
                  </a:tcPr>
                </a:tc>
                <a:extLst>
                  <a:ext uri="{0D108BD9-81ED-4DB2-BD59-A6C34878D82A}">
                    <a16:rowId xmlns:a16="http://schemas.microsoft.com/office/drawing/2014/main" val="1266497399"/>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Kiribati</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3142793523"/>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Marshall Islands</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2017799463"/>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Micronesia*</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2319128826"/>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Nauru</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1741026834"/>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PNG</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C000"/>
                    </a:solidFill>
                  </a:tcPr>
                </a:tc>
                <a:extLst>
                  <a:ext uri="{0D108BD9-81ED-4DB2-BD59-A6C34878D82A}">
                    <a16:rowId xmlns:a16="http://schemas.microsoft.com/office/drawing/2014/main" val="2230553863"/>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Samoa</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4224380097"/>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Solomon Islands</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132830090"/>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Tonga</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773010472"/>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Tuvalu</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861321356"/>
                  </a:ext>
                </a:extLst>
              </a:tr>
              <a:tr h="274320">
                <a:tc>
                  <a:txBody>
                    <a:bodyPr/>
                    <a:lstStyle/>
                    <a:p>
                      <a:pPr algn="l" fontAlgn="b"/>
                      <a:r>
                        <a:rPr lang="en-US" sz="1400" b="1" i="0" u="none" strike="noStrike" kern="1200" dirty="0">
                          <a:solidFill>
                            <a:srgbClr val="D9D9D9"/>
                          </a:solidFill>
                          <a:effectLst/>
                          <a:latin typeface="Arial" pitchFamily="34" charset="0"/>
                          <a:ea typeface="+mn-ea"/>
                          <a:cs typeface="Arial" pitchFamily="34" charset="0"/>
                        </a:rPr>
                        <a:t>  Vanuatu</a:t>
                      </a: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50000"/>
                      </a:schemeClr>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6350" marR="6350" marT="6350" marB="0" anchor="b">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extLst>
                  <a:ext uri="{0D108BD9-81ED-4DB2-BD59-A6C34878D82A}">
                    <a16:rowId xmlns:a16="http://schemas.microsoft.com/office/drawing/2014/main" val="3783506980"/>
                  </a:ext>
                </a:extLst>
              </a:tr>
            </a:tbl>
          </a:graphicData>
        </a:graphic>
      </p:graphicFrame>
      <p:graphicFrame>
        <p:nvGraphicFramePr>
          <p:cNvPr id="11" name="Table 10">
            <a:extLst>
              <a:ext uri="{FF2B5EF4-FFF2-40B4-BE49-F238E27FC236}">
                <a16:creationId xmlns:a16="http://schemas.microsoft.com/office/drawing/2014/main" id="{9C3E575B-4B9B-4D16-AB58-D65E6CF6A978}"/>
              </a:ext>
            </a:extLst>
          </p:cNvPr>
          <p:cNvGraphicFramePr>
            <a:graphicFrameLocks noGrp="1"/>
          </p:cNvGraphicFramePr>
          <p:nvPr>
            <p:extLst>
              <p:ext uri="{D42A27DB-BD31-4B8C-83A1-F6EECF244321}">
                <p14:modId xmlns:p14="http://schemas.microsoft.com/office/powerpoint/2010/main" val="3168237032"/>
              </p:ext>
            </p:extLst>
          </p:nvPr>
        </p:nvGraphicFramePr>
        <p:xfrm>
          <a:off x="7053941" y="3429000"/>
          <a:ext cx="4955179" cy="1958733"/>
        </p:xfrm>
        <a:graphic>
          <a:graphicData uri="http://schemas.openxmlformats.org/drawingml/2006/table">
            <a:tbl>
              <a:tblPr firstRow="1" bandRow="1">
                <a:tableStyleId>{5C22544A-7EE6-4342-B048-85BDC9FD1C3A}</a:tableStyleId>
              </a:tblPr>
              <a:tblGrid>
                <a:gridCol w="367050">
                  <a:extLst>
                    <a:ext uri="{9D8B030D-6E8A-4147-A177-3AD203B41FA5}">
                      <a16:colId xmlns:a16="http://schemas.microsoft.com/office/drawing/2014/main" val="1342676805"/>
                    </a:ext>
                  </a:extLst>
                </a:gridCol>
                <a:gridCol w="4588129">
                  <a:extLst>
                    <a:ext uri="{9D8B030D-6E8A-4147-A177-3AD203B41FA5}">
                      <a16:colId xmlns:a16="http://schemas.microsoft.com/office/drawing/2014/main" val="2008839283"/>
                    </a:ext>
                  </a:extLst>
                </a:gridCol>
              </a:tblGrid>
              <a:tr h="373773">
                <a:tc gridSpan="2">
                  <a:txBody>
                    <a:bodyPr/>
                    <a:lstStyle/>
                    <a:p>
                      <a:r>
                        <a:rPr lang="en-US" sz="1800" dirty="0">
                          <a:solidFill>
                            <a:schemeClr val="tx1"/>
                          </a:solidFill>
                        </a:rPr>
                        <a:t>Key</a:t>
                      </a:r>
                    </a:p>
                  </a:txBody>
                  <a:tcP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noFill/>
                  </a:tcPr>
                </a:tc>
                <a:tc hMerge="1">
                  <a:txBody>
                    <a:bodyPr/>
                    <a:lstStyle/>
                    <a:p>
                      <a:pPr algn="l"/>
                      <a:endParaRPr lang="en-US" sz="1200" b="0" kern="1200" dirty="0">
                        <a:solidFill>
                          <a:schemeClr val="tx1"/>
                        </a:solidFill>
                        <a:latin typeface="+mn-lt"/>
                        <a:ea typeface="+mn-ea"/>
                        <a:cs typeface="+mn-cs"/>
                      </a:endParaRPr>
                    </a:p>
                  </a:txBody>
                  <a:tcPr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312098301"/>
                  </a:ext>
                </a:extLst>
              </a:tr>
              <a:tr h="365760">
                <a:tc>
                  <a:txBody>
                    <a:bodyPr/>
                    <a:lstStyle/>
                    <a:p>
                      <a:endParaRPr lang="en-US" sz="1100" dirty="0">
                        <a:solidFill>
                          <a:schemeClr val="tx1"/>
                        </a:solidFill>
                      </a:endParaRPr>
                    </a:p>
                  </a:txBody>
                  <a:tcPr>
                    <a:lnL w="19050"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A99A"/>
                    </a:solidFill>
                  </a:tcPr>
                </a:tc>
                <a:tc>
                  <a:txBody>
                    <a:bodyPr/>
                    <a:lstStyle/>
                    <a:p>
                      <a:pPr algn="l"/>
                      <a:r>
                        <a:rPr lang="en-US" sz="1100" b="0" kern="1200" dirty="0">
                          <a:solidFill>
                            <a:schemeClr val="tx1"/>
                          </a:solidFill>
                          <a:latin typeface="+mn-lt"/>
                          <a:ea typeface="+mn-ea"/>
                          <a:cs typeface="+mn-cs"/>
                        </a:rPr>
                        <a:t>The law or policy provides an enabling environment for HIV response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215171989"/>
                  </a:ext>
                </a:extLst>
              </a:tr>
              <a:tr h="365760">
                <a:tc>
                  <a:txBody>
                    <a:bodyPr/>
                    <a:lstStyle/>
                    <a:p>
                      <a:endParaRPr lang="en-US" sz="1100" dirty="0">
                        <a:solidFill>
                          <a:schemeClr val="tx1"/>
                        </a:solidFill>
                      </a:endParaRPr>
                    </a:p>
                  </a:txBody>
                  <a:tcPr>
                    <a:lnL w="19050"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0000"/>
                    </a:solidFill>
                  </a:tcPr>
                </a:tc>
                <a:tc>
                  <a:txBody>
                    <a:bodyPr/>
                    <a:lstStyle/>
                    <a:p>
                      <a:pPr algn="just"/>
                      <a:r>
                        <a:rPr lang="en-US" sz="1100" dirty="0">
                          <a:solidFill>
                            <a:schemeClr val="tx1"/>
                          </a:solidFill>
                        </a:rPr>
                        <a:t>Punitive law or policy; there is no enabling law or policy; the law or policy does not provide an enabling environment for HIV response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280967488"/>
                  </a:ext>
                </a:extLst>
              </a:tr>
              <a:tr h="365760">
                <a:tc>
                  <a:txBody>
                    <a:bodyPr/>
                    <a:lstStyle/>
                    <a:p>
                      <a:endParaRPr lang="en-US" sz="1100" dirty="0">
                        <a:solidFill>
                          <a:schemeClr val="tx1"/>
                        </a:solidFill>
                      </a:endParaRPr>
                    </a:p>
                  </a:txBody>
                  <a:tcPr>
                    <a:lnL w="19050"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FFC000"/>
                    </a:solidFill>
                  </a:tcPr>
                </a:tc>
                <a:tc>
                  <a:txBody>
                    <a:bodyPr/>
                    <a:lstStyle/>
                    <a:p>
                      <a:pPr algn="just"/>
                      <a:r>
                        <a:rPr lang="en-US" sz="1100" dirty="0">
                          <a:solidFill>
                            <a:schemeClr val="tx1"/>
                          </a:solidFill>
                        </a:rPr>
                        <a:t>Partially enabling; enabling but subject to significant limitations; some aspects of the law or policy are punitive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654664207"/>
                  </a:ext>
                </a:extLst>
              </a:tr>
              <a:tr h="365760">
                <a:tc>
                  <a:txBody>
                    <a:bodyPr/>
                    <a:lstStyle/>
                    <a:p>
                      <a:endParaRPr lang="en-US" sz="1100" dirty="0">
                        <a:solidFill>
                          <a:schemeClr val="tx1"/>
                        </a:solidFill>
                      </a:endParaRPr>
                    </a:p>
                  </a:txBody>
                  <a:tcPr>
                    <a:lnL w="19050" cap="flat" cmpd="sng" algn="ctr">
                      <a:solidFill>
                        <a:schemeClr val="bg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1">
                        <a:lumMod val="75000"/>
                      </a:schemeClr>
                    </a:solidFill>
                  </a:tcPr>
                </a:tc>
                <a:tc>
                  <a:txBody>
                    <a:bodyPr/>
                    <a:lstStyle/>
                    <a:p>
                      <a:r>
                        <a:rPr lang="en-US" sz="1100" dirty="0">
                          <a:solidFill>
                            <a:schemeClr val="tx1"/>
                          </a:solidFill>
                        </a:rPr>
                        <a:t>Information is unavailable or unclear</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382124145"/>
                  </a:ext>
                </a:extLst>
              </a:tr>
            </a:tbl>
          </a:graphicData>
        </a:graphic>
      </p:graphicFrame>
    </p:spTree>
    <p:extLst>
      <p:ext uri="{BB962C8B-B14F-4D97-AF65-F5344CB8AC3E}">
        <p14:creationId xmlns:p14="http://schemas.microsoft.com/office/powerpoint/2010/main" val="25266649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9734A0AC-F953-4587-90BC-4DB593D9F0A7}" type="slidenum">
              <a:rPr lang="th-TH">
                <a:solidFill>
                  <a:prstClr val="black">
                    <a:tint val="75000"/>
                  </a:prstClr>
                </a:solidFill>
                <a:latin typeface="Arial"/>
                <a:cs typeface="Cordia New" panose="020B0304020202020204" pitchFamily="34" charset="-34"/>
              </a:rPr>
              <a:pPr>
                <a:defRPr/>
              </a:pPr>
              <a:t>19</a:t>
            </a:fld>
            <a:endParaRPr lang="th-TH" dirty="0">
              <a:solidFill>
                <a:prstClr val="black">
                  <a:tint val="75000"/>
                </a:prstClr>
              </a:solidFill>
              <a:latin typeface="Arial"/>
              <a:cs typeface="Cordia New" panose="020B0304020202020204" pitchFamily="34" charset="-34"/>
            </a:endParaRPr>
          </a:p>
        </p:txBody>
      </p:sp>
      <p:sp>
        <p:nvSpPr>
          <p:cNvPr id="79875" name="Rectangle 2"/>
          <p:cNvSpPr txBox="1">
            <a:spLocks noChangeArrowheads="1"/>
          </p:cNvSpPr>
          <p:nvPr/>
        </p:nvSpPr>
        <p:spPr bwMode="auto">
          <a:xfrm>
            <a:off x="1981200" y="1774826"/>
            <a:ext cx="8229600" cy="467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800">
                <a:solidFill>
                  <a:schemeClr val="tx1"/>
                </a:solidFill>
                <a:latin typeface="Arial" pitchFamily="34" charset="0"/>
                <a:cs typeface="Cordia New" pitchFamily="34" charset="-34"/>
              </a:defRPr>
            </a:lvl1pPr>
            <a:lvl2pPr marL="742950" indent="-285750" eaLnBrk="0" hangingPunct="0">
              <a:defRPr sz="2800">
                <a:solidFill>
                  <a:schemeClr val="tx1"/>
                </a:solidFill>
                <a:latin typeface="Arial" pitchFamily="34" charset="0"/>
                <a:cs typeface="Cordia New" pitchFamily="34" charset="-34"/>
              </a:defRPr>
            </a:lvl2pPr>
            <a:lvl3pPr marL="1143000" indent="-228600" eaLnBrk="0" hangingPunct="0">
              <a:defRPr sz="2800">
                <a:solidFill>
                  <a:schemeClr val="tx1"/>
                </a:solidFill>
                <a:latin typeface="Arial" pitchFamily="34" charset="0"/>
                <a:cs typeface="Cordia New" pitchFamily="34" charset="-34"/>
              </a:defRPr>
            </a:lvl3pPr>
            <a:lvl4pPr marL="1600200" indent="-228600" eaLnBrk="0" hangingPunct="0">
              <a:defRPr sz="2800">
                <a:solidFill>
                  <a:schemeClr val="tx1"/>
                </a:solidFill>
                <a:latin typeface="Arial" pitchFamily="34" charset="0"/>
                <a:cs typeface="Cordia New" pitchFamily="34" charset="-34"/>
              </a:defRPr>
            </a:lvl4pPr>
            <a:lvl5pPr marL="2057400" indent="-228600" eaLnBrk="0" hangingPunct="0">
              <a:defRPr sz="2800">
                <a:solidFill>
                  <a:schemeClr val="tx1"/>
                </a:solidFill>
                <a:latin typeface="Arial" pitchFamily="34" charset="0"/>
                <a:cs typeface="Cordia New" pitchFamily="34" charset="-34"/>
              </a:defRPr>
            </a:lvl5pPr>
            <a:lvl6pPr marL="2514600" indent="-228600" eaLnBrk="0" fontAlgn="base" hangingPunct="0">
              <a:spcBef>
                <a:spcPct val="0"/>
              </a:spcBef>
              <a:spcAft>
                <a:spcPct val="0"/>
              </a:spcAft>
              <a:defRPr sz="2800">
                <a:solidFill>
                  <a:schemeClr val="tx1"/>
                </a:solidFill>
                <a:latin typeface="Arial" pitchFamily="34" charset="0"/>
                <a:cs typeface="Cordia New" pitchFamily="34" charset="-34"/>
              </a:defRPr>
            </a:lvl6pPr>
            <a:lvl7pPr marL="2971800" indent="-228600" eaLnBrk="0" fontAlgn="base" hangingPunct="0">
              <a:spcBef>
                <a:spcPct val="0"/>
              </a:spcBef>
              <a:spcAft>
                <a:spcPct val="0"/>
              </a:spcAft>
              <a:defRPr sz="2800">
                <a:solidFill>
                  <a:schemeClr val="tx1"/>
                </a:solidFill>
                <a:latin typeface="Arial" pitchFamily="34" charset="0"/>
                <a:cs typeface="Cordia New" pitchFamily="34" charset="-34"/>
              </a:defRPr>
            </a:lvl7pPr>
            <a:lvl8pPr marL="3429000" indent="-228600" eaLnBrk="0" fontAlgn="base" hangingPunct="0">
              <a:spcBef>
                <a:spcPct val="0"/>
              </a:spcBef>
              <a:spcAft>
                <a:spcPct val="0"/>
              </a:spcAft>
              <a:defRPr sz="2800">
                <a:solidFill>
                  <a:schemeClr val="tx1"/>
                </a:solidFill>
                <a:latin typeface="Arial" pitchFamily="34" charset="0"/>
                <a:cs typeface="Cordia New" pitchFamily="34" charset="-34"/>
              </a:defRPr>
            </a:lvl8pPr>
            <a:lvl9pPr marL="3886200" indent="-228600" eaLnBrk="0" fontAlgn="base" hangingPunct="0">
              <a:spcBef>
                <a:spcPct val="0"/>
              </a:spcBef>
              <a:spcAft>
                <a:spcPct val="0"/>
              </a:spcAft>
              <a:defRPr sz="2800">
                <a:solidFill>
                  <a:schemeClr val="tx1"/>
                </a:solidFill>
                <a:latin typeface="Arial" pitchFamily="34" charset="0"/>
                <a:cs typeface="Cordia New" pitchFamily="34" charset="-34"/>
              </a:defRPr>
            </a:lvl9pPr>
          </a:lstStyle>
          <a:p>
            <a:pPr algn="ctr" eaLnBrk="1" fontAlgn="base" hangingPunct="1">
              <a:spcBef>
                <a:spcPct val="20000"/>
              </a:spcBef>
              <a:spcAft>
                <a:spcPct val="0"/>
              </a:spcAft>
            </a:pPr>
            <a:r>
              <a:rPr lang="en-US" sz="4000">
                <a:solidFill>
                  <a:srgbClr val="C00000"/>
                </a:solidFill>
              </a:rPr>
              <a:t>THANK YOU</a:t>
            </a:r>
          </a:p>
          <a:p>
            <a:pPr algn="ctr" eaLnBrk="1" fontAlgn="base" hangingPunct="1">
              <a:spcBef>
                <a:spcPct val="20000"/>
              </a:spcBef>
              <a:spcAft>
                <a:spcPct val="0"/>
              </a:spcAft>
            </a:pPr>
            <a:endParaRPr lang="en-US" sz="4000">
              <a:solidFill>
                <a:srgbClr val="C00000"/>
              </a:solidFill>
            </a:endParaRPr>
          </a:p>
          <a:p>
            <a:pPr algn="ctr" eaLnBrk="1" fontAlgn="base" hangingPunct="1">
              <a:spcBef>
                <a:spcPct val="20000"/>
              </a:spcBef>
              <a:spcAft>
                <a:spcPct val="0"/>
              </a:spcAft>
            </a:pPr>
            <a:r>
              <a:rPr lang="en-US">
                <a:solidFill>
                  <a:srgbClr val="C00000"/>
                </a:solidFill>
              </a:rPr>
              <a:t>slides compiled by </a:t>
            </a:r>
            <a:r>
              <a:rPr lang="en-US" u="sng">
                <a:solidFill>
                  <a:srgbClr val="C00000"/>
                </a:solidFill>
                <a:hlinkClick r:id="rId2"/>
              </a:rPr>
              <a:t>www.aidsdatahub.org</a:t>
            </a:r>
            <a:endParaRPr lang="en-US" u="sng">
              <a:solidFill>
                <a:srgbClr val="C00000"/>
              </a:solidFill>
            </a:endParaRPr>
          </a:p>
          <a:p>
            <a:pPr algn="ctr" eaLnBrk="1" fontAlgn="base" hangingPunct="1">
              <a:spcBef>
                <a:spcPct val="20000"/>
              </a:spcBef>
              <a:spcAft>
                <a:spcPct val="0"/>
              </a:spcAft>
            </a:pPr>
            <a:endParaRPr lang="en-US" sz="1400" i="1">
              <a:solidFill>
                <a:srgbClr val="C00000"/>
              </a:solidFill>
            </a:endParaRPr>
          </a:p>
          <a:p>
            <a:pPr algn="ctr" eaLnBrk="1" fontAlgn="base" hangingPunct="1">
              <a:spcBef>
                <a:spcPct val="20000"/>
              </a:spcBef>
              <a:spcAft>
                <a:spcPct val="0"/>
              </a:spcAft>
            </a:pPr>
            <a:endParaRPr lang="en-US" sz="1400" i="1">
              <a:solidFill>
                <a:srgbClr val="C00000"/>
              </a:solidFill>
            </a:endParaRPr>
          </a:p>
          <a:p>
            <a:pPr algn="ctr" eaLnBrk="1" fontAlgn="base" hangingPunct="1">
              <a:spcBef>
                <a:spcPct val="20000"/>
              </a:spcBef>
              <a:spcAft>
                <a:spcPct val="0"/>
              </a:spcAft>
            </a:pPr>
            <a:endParaRPr lang="en-US" sz="1400" i="1">
              <a:solidFill>
                <a:srgbClr val="C00000"/>
              </a:solidFill>
            </a:endParaRPr>
          </a:p>
          <a:p>
            <a:pPr algn="ctr" eaLnBrk="1" fontAlgn="base" hangingPunct="1">
              <a:spcBef>
                <a:spcPct val="20000"/>
              </a:spcBef>
              <a:spcAft>
                <a:spcPct val="0"/>
              </a:spcAft>
            </a:pPr>
            <a:endParaRPr lang="en-US" sz="1400" i="1">
              <a:solidFill>
                <a:srgbClr val="C00000"/>
              </a:solidFill>
            </a:endParaRPr>
          </a:p>
          <a:p>
            <a:pPr algn="ctr" eaLnBrk="1" fontAlgn="base" hangingPunct="1">
              <a:spcBef>
                <a:spcPct val="20000"/>
              </a:spcBef>
              <a:spcAft>
                <a:spcPct val="0"/>
              </a:spcAft>
            </a:pPr>
            <a:endParaRPr lang="en-US" sz="1400" i="1">
              <a:solidFill>
                <a:srgbClr val="C00000"/>
              </a:solidFill>
            </a:endParaRPr>
          </a:p>
          <a:p>
            <a:pPr algn="ctr" eaLnBrk="1" fontAlgn="base" hangingPunct="1">
              <a:spcBef>
                <a:spcPct val="20000"/>
              </a:spcBef>
              <a:spcAft>
                <a:spcPct val="0"/>
              </a:spcAft>
            </a:pPr>
            <a:r>
              <a:rPr lang="en-US" sz="1400" i="1">
                <a:solidFill>
                  <a:srgbClr val="C00000"/>
                </a:solidFill>
              </a:rPr>
              <a:t>Data shown in this slide set  are comprehensive to the extent they are available from country reports. Please inform us if you know of sources where more recent data can be used.  Please acknowledge </a:t>
            </a:r>
            <a:r>
              <a:rPr lang="en-US" sz="1400" i="1">
                <a:solidFill>
                  <a:srgbClr val="C00000"/>
                </a:solidFill>
                <a:hlinkClick r:id="rId2"/>
              </a:rPr>
              <a:t>www.aidsdatahub.org</a:t>
            </a:r>
            <a:r>
              <a:rPr lang="en-US" sz="1400" i="1">
                <a:solidFill>
                  <a:srgbClr val="C00000"/>
                </a:solidFill>
              </a:rPr>
              <a:t> if slides are lifted directly from this site</a:t>
            </a:r>
          </a:p>
          <a:p>
            <a:pPr algn="ctr" eaLnBrk="1" fontAlgn="base" hangingPunct="1">
              <a:spcBef>
                <a:spcPct val="20000"/>
              </a:spcBef>
              <a:spcAft>
                <a:spcPct val="0"/>
              </a:spcAft>
            </a:pPr>
            <a:endParaRPr lang="en-US" sz="1600">
              <a:solidFill>
                <a:srgbClr val="C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5"/>
          </p:nvPr>
        </p:nvSpPr>
        <p:spPr/>
        <p:txBody>
          <a:bodyPr/>
          <a:lstStyle/>
          <a:p>
            <a:pPr>
              <a:defRPr/>
            </a:pPr>
            <a:fld id="{E19C7FDC-6A03-401C-9A12-EC31BE8A0E6F}" type="slidenum">
              <a:rPr lang="th-TH">
                <a:solidFill>
                  <a:prstClr val="black">
                    <a:tint val="75000"/>
                  </a:prstClr>
                </a:solidFill>
                <a:latin typeface="Arial"/>
                <a:cs typeface="Cordia New" panose="020B0304020202020204" pitchFamily="34" charset="-34"/>
              </a:rPr>
              <a:pPr>
                <a:defRPr/>
              </a:pPr>
              <a:t>2</a:t>
            </a:fld>
            <a:endParaRPr lang="th-TH" dirty="0">
              <a:solidFill>
                <a:prstClr val="black">
                  <a:tint val="75000"/>
                </a:prstClr>
              </a:solidFill>
              <a:latin typeface="Arial"/>
              <a:cs typeface="Cordia New" panose="020B0304020202020204" pitchFamily="34" charset="-34"/>
            </a:endParaRPr>
          </a:p>
        </p:txBody>
      </p:sp>
      <p:sp>
        <p:nvSpPr>
          <p:cNvPr id="29699" name="Subtitle 4"/>
          <p:cNvSpPr>
            <a:spLocks noGrp="1"/>
          </p:cNvSpPr>
          <p:nvPr>
            <p:ph type="subTitle" idx="1"/>
          </p:nvPr>
        </p:nvSpPr>
        <p:spPr bwMode="auto">
          <a:xfrm>
            <a:off x="581964" y="2498147"/>
            <a:ext cx="8077200" cy="34480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fontAlgn="base">
              <a:spcAft>
                <a:spcPct val="0"/>
              </a:spcAft>
            </a:pPr>
            <a:r>
              <a:rPr lang="en-US" dirty="0">
                <a:cs typeface="Cordia New" pitchFamily="34" charset="-34"/>
                <a:hlinkClick r:id="rId2" action="ppaction://hlinksldjump"/>
              </a:rPr>
              <a:t>HIV prevalence and epidemiology </a:t>
            </a:r>
            <a:endParaRPr lang="en-US" dirty="0">
              <a:cs typeface="Cordia New" pitchFamily="34" charset="-34"/>
            </a:endParaRPr>
          </a:p>
          <a:p>
            <a:pPr fontAlgn="base">
              <a:spcAft>
                <a:spcPct val="0"/>
              </a:spcAft>
            </a:pPr>
            <a:r>
              <a:rPr lang="en-US" dirty="0">
                <a:cs typeface="Cordia New" pitchFamily="34" charset="-34"/>
                <a:hlinkClick r:id="rId3" action="ppaction://hlinksldjump"/>
              </a:rPr>
              <a:t>Risk behaviors</a:t>
            </a:r>
            <a:endParaRPr lang="en-US" dirty="0">
              <a:cs typeface="Cordia New" pitchFamily="34" charset="-34"/>
            </a:endParaRPr>
          </a:p>
          <a:p>
            <a:pPr fontAlgn="base">
              <a:spcAft>
                <a:spcPct val="0"/>
              </a:spcAft>
            </a:pPr>
            <a:r>
              <a:rPr lang="en-US" dirty="0">
                <a:cs typeface="Cordia New" pitchFamily="34" charset="-34"/>
                <a:hlinkClick r:id="rId4" action="ppaction://hlinksldjump"/>
              </a:rPr>
              <a:t>Vulnerability and HIV knowledge </a:t>
            </a:r>
            <a:endParaRPr lang="en-US" dirty="0">
              <a:cs typeface="Cordia New" pitchFamily="34" charset="-34"/>
            </a:endParaRPr>
          </a:p>
          <a:p>
            <a:pPr fontAlgn="base">
              <a:spcAft>
                <a:spcPct val="0"/>
              </a:spcAft>
            </a:pPr>
            <a:r>
              <a:rPr lang="en-US" dirty="0">
                <a:cs typeface="Cordia New" pitchFamily="34" charset="-34"/>
                <a:hlinkClick r:id="rId5" action="ppaction://hlinksldjump"/>
              </a:rPr>
              <a:t>National response </a:t>
            </a:r>
            <a:endParaRPr lang="en-US" dirty="0">
              <a:cs typeface="Cordia New" pitchFamily="34" charset="-34"/>
            </a:endParaRPr>
          </a:p>
        </p:txBody>
      </p:sp>
      <p:sp>
        <p:nvSpPr>
          <p:cNvPr id="29700" name="Title 3"/>
          <p:cNvSpPr>
            <a:spLocks noGrp="1"/>
          </p:cNvSpPr>
          <p:nvPr>
            <p:ph type="title"/>
          </p:nvPr>
        </p:nvSpPr>
        <p:spPr bwMode="auto">
          <a:xfrm>
            <a:off x="419246" y="1645516"/>
            <a:ext cx="8402637" cy="5032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eaLnBrk="1" hangingPunct="1"/>
            <a:r>
              <a:rPr lang="en-US" dirty="0">
                <a:cs typeface="Cordia New" pitchFamily="34" charset="-34"/>
              </a:rPr>
              <a:t>CONTENT</a:t>
            </a:r>
            <a:endParaRPr lang="th-TH"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5"/>
          <p:cNvSpPr>
            <a:spLocks noGrp="1"/>
          </p:cNvSpPr>
          <p:nvPr>
            <p:ph type="title"/>
          </p:nvPr>
        </p:nvSpPr>
        <p:spPr bwMode="auto">
          <a:xfrm>
            <a:off x="358775" y="3343275"/>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5400" dirty="0">
                <a:cs typeface="Cordia New" pitchFamily="34" charset="-34"/>
              </a:rPr>
              <a:t>HIV prevalence and </a:t>
            </a:r>
            <a:br>
              <a:rPr lang="en-US" sz="5400" dirty="0">
                <a:cs typeface="Cordia New" pitchFamily="34" charset="-34"/>
              </a:rPr>
            </a:br>
            <a:r>
              <a:rPr lang="en-US" sz="5400" dirty="0">
                <a:cs typeface="Cordia New" pitchFamily="34" charset="-34"/>
              </a:rPr>
              <a:t>epidemiology</a:t>
            </a:r>
            <a:endParaRPr lang="th-TH"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 y="1463423"/>
            <a:ext cx="11203563" cy="504000"/>
          </a:xfrm>
        </p:spPr>
        <p:txBody>
          <a:bodyPr/>
          <a:lstStyle/>
          <a:p>
            <a:r>
              <a:rPr lang="en-US" dirty="0"/>
              <a:t>HIV prevalence among prisoners, countries where data is available, </a:t>
            </a:r>
            <a:br>
              <a:rPr lang="en-US" dirty="0"/>
            </a:br>
            <a:r>
              <a:rPr lang="en-US" dirty="0"/>
              <a:t>2013-2019</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a:solidFill>
                  <a:prstClr val="black">
                    <a:tint val="75000"/>
                  </a:prstClr>
                </a:solidFill>
                <a:latin typeface="Arial"/>
                <a:cs typeface="Cordia New" panose="020B0304020202020204" pitchFamily="34" charset="-34"/>
              </a:rPr>
              <a:pPr>
                <a:defRPr/>
              </a:pPr>
              <a:t>4</a:t>
            </a:fld>
            <a:endParaRPr lang="th-TH" dirty="0">
              <a:solidFill>
                <a:prstClr val="black">
                  <a:tint val="75000"/>
                </a:prstClr>
              </a:solidFill>
              <a:latin typeface="Arial"/>
              <a:cs typeface="Cordia New" panose="020B0304020202020204" pitchFamily="34" charset="-34"/>
            </a:endParaRPr>
          </a:p>
        </p:txBody>
      </p:sp>
      <p:sp>
        <p:nvSpPr>
          <p:cNvPr id="5" name="TextBox 4"/>
          <p:cNvSpPr txBox="1"/>
          <p:nvPr/>
        </p:nvSpPr>
        <p:spPr>
          <a:xfrm>
            <a:off x="89482" y="6605153"/>
            <a:ext cx="12013035" cy="230832"/>
          </a:xfrm>
          <a:prstGeom prst="rect">
            <a:avLst/>
          </a:prstGeom>
          <a:noFill/>
        </p:spPr>
        <p:txBody>
          <a:bodyPr wrap="square" rtlCol="0">
            <a:spAutoFit/>
          </a:bodyPr>
          <a:lstStyle/>
          <a:p>
            <a:pPr fontAlgn="base">
              <a:spcBef>
                <a:spcPct val="0"/>
              </a:spcBef>
              <a:spcAft>
                <a:spcPct val="0"/>
              </a:spcAft>
            </a:pPr>
            <a:r>
              <a:rPr lang="en-US" sz="900" dirty="0">
                <a:solidFill>
                  <a:prstClr val="black"/>
                </a:solidFill>
                <a:latin typeface="Arial" pitchFamily="34" charset="0"/>
                <a:cs typeface="Cordia New" pitchFamily="34" charset="-34"/>
              </a:rPr>
              <a:t>Source: Prepared by </a:t>
            </a:r>
            <a:r>
              <a:rPr lang="en-US" sz="900" dirty="0">
                <a:solidFill>
                  <a:prstClr val="black"/>
                </a:solidFill>
                <a:latin typeface="Arial" pitchFamily="34" charset="0"/>
                <a:cs typeface="Cordia New" pitchFamily="34" charset="-34"/>
                <a:hlinkClick r:id="rId3"/>
              </a:rPr>
              <a:t>www.aidsdatahub.org</a:t>
            </a:r>
            <a:r>
              <a:rPr lang="en-US" sz="900" dirty="0">
                <a:solidFill>
                  <a:prstClr val="black"/>
                </a:solidFill>
                <a:latin typeface="Arial" pitchFamily="34" charset="0"/>
                <a:cs typeface="Cordia New" pitchFamily="34" charset="-34"/>
              </a:rPr>
              <a:t> based on  1) Integrated Biological and Behavioral Survey surveys; 2) HIV Sentinel Surveillance surveys; and 3) Global AIDS Monitoring (GAM)</a:t>
            </a:r>
            <a:endParaRPr lang="en-GB" sz="900" dirty="0">
              <a:solidFill>
                <a:prstClr val="black"/>
              </a:solidFill>
              <a:latin typeface="Arial" pitchFamily="34" charset="0"/>
              <a:cs typeface="Cordia New" pitchFamily="34" charset="-34"/>
            </a:endParaRPr>
          </a:p>
        </p:txBody>
      </p:sp>
      <p:graphicFrame>
        <p:nvGraphicFramePr>
          <p:cNvPr id="7" name="Chart 6">
            <a:extLst>
              <a:ext uri="{FF2B5EF4-FFF2-40B4-BE49-F238E27FC236}">
                <a16:creationId xmlns:a16="http://schemas.microsoft.com/office/drawing/2014/main" id="{2EEC1DE0-5FC5-4413-8DA3-58E036BE0B81}"/>
              </a:ext>
            </a:extLst>
          </p:cNvPr>
          <p:cNvGraphicFramePr>
            <a:graphicFrameLocks/>
          </p:cNvGraphicFramePr>
          <p:nvPr>
            <p:extLst>
              <p:ext uri="{D42A27DB-BD31-4B8C-83A1-F6EECF244321}">
                <p14:modId xmlns:p14="http://schemas.microsoft.com/office/powerpoint/2010/main" val="4006822719"/>
              </p:ext>
            </p:extLst>
          </p:nvPr>
        </p:nvGraphicFramePr>
        <p:xfrm>
          <a:off x="1440438" y="2198255"/>
          <a:ext cx="9311124" cy="434224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45574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 y="1463423"/>
            <a:ext cx="11203563" cy="504000"/>
          </a:xfrm>
        </p:spPr>
        <p:txBody>
          <a:bodyPr/>
          <a:lstStyle/>
          <a:p>
            <a:r>
              <a:rPr lang="en-US" dirty="0"/>
              <a:t>HIV prevalence among prisoners by gender, countries where data is available, 2013-2019</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a:solidFill>
                  <a:prstClr val="black">
                    <a:tint val="75000"/>
                  </a:prstClr>
                </a:solidFill>
                <a:latin typeface="Arial"/>
                <a:cs typeface="Cordia New" panose="020B0304020202020204" pitchFamily="34" charset="-34"/>
              </a:rPr>
              <a:pPr>
                <a:defRPr/>
              </a:pPr>
              <a:t>5</a:t>
            </a:fld>
            <a:endParaRPr lang="th-TH" dirty="0">
              <a:solidFill>
                <a:prstClr val="black">
                  <a:tint val="75000"/>
                </a:prstClr>
              </a:solidFill>
              <a:latin typeface="Arial"/>
              <a:cs typeface="Cordia New" panose="020B0304020202020204" pitchFamily="34" charset="-34"/>
            </a:endParaRPr>
          </a:p>
        </p:txBody>
      </p:sp>
      <p:sp>
        <p:nvSpPr>
          <p:cNvPr id="5" name="TextBox 4"/>
          <p:cNvSpPr txBox="1"/>
          <p:nvPr/>
        </p:nvSpPr>
        <p:spPr>
          <a:xfrm>
            <a:off x="89482" y="6605153"/>
            <a:ext cx="12013035" cy="230832"/>
          </a:xfrm>
          <a:prstGeom prst="rect">
            <a:avLst/>
          </a:prstGeom>
          <a:noFill/>
        </p:spPr>
        <p:txBody>
          <a:bodyPr wrap="square" rtlCol="0">
            <a:spAutoFit/>
          </a:bodyPr>
          <a:lstStyle/>
          <a:p>
            <a:pPr fontAlgn="base">
              <a:spcBef>
                <a:spcPct val="0"/>
              </a:spcBef>
              <a:spcAft>
                <a:spcPct val="0"/>
              </a:spcAft>
            </a:pPr>
            <a:r>
              <a:rPr lang="en-US" sz="900" dirty="0">
                <a:solidFill>
                  <a:prstClr val="black"/>
                </a:solidFill>
                <a:latin typeface="Arial" pitchFamily="34" charset="0"/>
                <a:cs typeface="Cordia New" pitchFamily="34" charset="-34"/>
              </a:rPr>
              <a:t>Source: Prepared by </a:t>
            </a:r>
            <a:r>
              <a:rPr lang="en-US" sz="900" dirty="0">
                <a:solidFill>
                  <a:prstClr val="black"/>
                </a:solidFill>
                <a:latin typeface="Arial" pitchFamily="34" charset="0"/>
                <a:cs typeface="Cordia New" pitchFamily="34" charset="-34"/>
                <a:hlinkClick r:id="rId3"/>
              </a:rPr>
              <a:t>www.aidsdatahub.org</a:t>
            </a:r>
            <a:r>
              <a:rPr lang="en-US" sz="900" dirty="0">
                <a:solidFill>
                  <a:prstClr val="black"/>
                </a:solidFill>
                <a:latin typeface="Arial" pitchFamily="34" charset="0"/>
                <a:cs typeface="Cordia New" pitchFamily="34" charset="-34"/>
              </a:rPr>
              <a:t> based on  1) Integrated Biological and Behavioral Survey surveys; 2) HIV Sentinel Surveillance surveys; and 3) Global AIDS Monitoring (GAM)</a:t>
            </a:r>
            <a:endParaRPr lang="en-GB" sz="900" dirty="0">
              <a:solidFill>
                <a:prstClr val="black"/>
              </a:solidFill>
              <a:latin typeface="Arial" pitchFamily="34" charset="0"/>
              <a:cs typeface="Cordia New" pitchFamily="34" charset="-34"/>
            </a:endParaRPr>
          </a:p>
        </p:txBody>
      </p:sp>
      <p:graphicFrame>
        <p:nvGraphicFramePr>
          <p:cNvPr id="6" name="Chart 5">
            <a:extLst>
              <a:ext uri="{FF2B5EF4-FFF2-40B4-BE49-F238E27FC236}">
                <a16:creationId xmlns:a16="http://schemas.microsoft.com/office/drawing/2014/main" id="{F54100E8-E0E8-4142-99F1-5ED52349915C}"/>
              </a:ext>
            </a:extLst>
          </p:cNvPr>
          <p:cNvGraphicFramePr>
            <a:graphicFrameLocks/>
          </p:cNvGraphicFramePr>
          <p:nvPr>
            <p:extLst>
              <p:ext uri="{D42A27DB-BD31-4B8C-83A1-F6EECF244321}">
                <p14:modId xmlns:p14="http://schemas.microsoft.com/office/powerpoint/2010/main" val="1574867676"/>
              </p:ext>
            </p:extLst>
          </p:nvPr>
        </p:nvGraphicFramePr>
        <p:xfrm>
          <a:off x="1413164" y="2216727"/>
          <a:ext cx="9365673" cy="443919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596546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HIV prevalence among prisoners in selected locations, countries where data is available, 2012-2019</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a:solidFill>
                  <a:prstClr val="black">
                    <a:tint val="75000"/>
                  </a:prstClr>
                </a:solidFill>
                <a:latin typeface="Arial"/>
                <a:cs typeface="Cordia New" panose="020B0304020202020204" pitchFamily="34" charset="-34"/>
              </a:rPr>
              <a:pPr>
                <a:defRPr/>
              </a:pPr>
              <a:t>6</a:t>
            </a:fld>
            <a:endParaRPr lang="th-TH" dirty="0">
              <a:solidFill>
                <a:prstClr val="black">
                  <a:tint val="75000"/>
                </a:prstClr>
              </a:solidFill>
              <a:latin typeface="Arial"/>
              <a:cs typeface="Cordia New" panose="020B0304020202020204" pitchFamily="34" charset="-34"/>
            </a:endParaRPr>
          </a:p>
        </p:txBody>
      </p:sp>
      <p:sp>
        <p:nvSpPr>
          <p:cNvPr id="5" name="TextBox 4"/>
          <p:cNvSpPr txBox="1"/>
          <p:nvPr/>
        </p:nvSpPr>
        <p:spPr>
          <a:xfrm>
            <a:off x="83889" y="6334089"/>
            <a:ext cx="12013035" cy="507831"/>
          </a:xfrm>
          <a:prstGeom prst="rect">
            <a:avLst/>
          </a:prstGeom>
          <a:noFill/>
        </p:spPr>
        <p:txBody>
          <a:bodyPr wrap="square" rtlCol="0">
            <a:spAutoFit/>
          </a:bodyPr>
          <a:lstStyle/>
          <a:p>
            <a:pPr fontAlgn="base">
              <a:spcBef>
                <a:spcPct val="0"/>
              </a:spcBef>
              <a:spcAft>
                <a:spcPct val="0"/>
              </a:spcAft>
            </a:pPr>
            <a:r>
              <a:rPr lang="en-US" sz="900" dirty="0">
                <a:solidFill>
                  <a:prstClr val="black"/>
                </a:solidFill>
                <a:latin typeface="Arial" pitchFamily="34" charset="0"/>
                <a:cs typeface="Cordia New" pitchFamily="34" charset="-34"/>
              </a:rPr>
              <a:t>Source: Prepared by </a:t>
            </a:r>
            <a:r>
              <a:rPr lang="en-US" sz="900" dirty="0">
                <a:solidFill>
                  <a:prstClr val="black"/>
                </a:solidFill>
                <a:latin typeface="Arial" pitchFamily="34" charset="0"/>
                <a:cs typeface="Cordia New" pitchFamily="34" charset="-34"/>
                <a:hlinkClick r:id="rId3"/>
              </a:rPr>
              <a:t>www.aidsdatahub.org</a:t>
            </a:r>
            <a:r>
              <a:rPr lang="en-US" sz="900" dirty="0">
                <a:solidFill>
                  <a:prstClr val="black"/>
                </a:solidFill>
                <a:latin typeface="Arial" pitchFamily="34" charset="0"/>
                <a:cs typeface="Cordia New" pitchFamily="34" charset="-34"/>
              </a:rPr>
              <a:t> based on  1) Integrated Biological and Behavioral Survey reports; 2) </a:t>
            </a:r>
            <a:r>
              <a:rPr lang="fr-FR" sz="900" dirty="0" err="1">
                <a:solidFill>
                  <a:prstClr val="black"/>
                </a:solidFill>
                <a:latin typeface="Arial" pitchFamily="34" charset="0"/>
                <a:cs typeface="Cordia New" pitchFamily="34" charset="-34"/>
              </a:rPr>
              <a:t>Bergenstrom</a:t>
            </a:r>
            <a:r>
              <a:rPr lang="fr-FR" sz="900" dirty="0">
                <a:solidFill>
                  <a:prstClr val="black"/>
                </a:solidFill>
                <a:latin typeface="Arial" pitchFamily="34" charset="0"/>
                <a:cs typeface="Cordia New" pitchFamily="34" charset="-34"/>
              </a:rPr>
              <a:t>, A., </a:t>
            </a:r>
            <a:r>
              <a:rPr lang="fr-FR" sz="900" dirty="0" err="1">
                <a:solidFill>
                  <a:prstClr val="black"/>
                </a:solidFill>
                <a:latin typeface="Arial" pitchFamily="34" charset="0"/>
                <a:cs typeface="Cordia New" pitchFamily="34" charset="-34"/>
              </a:rPr>
              <a:t>Achakzai</a:t>
            </a:r>
            <a:r>
              <a:rPr lang="fr-FR" sz="900" dirty="0">
                <a:solidFill>
                  <a:prstClr val="black"/>
                </a:solidFill>
                <a:latin typeface="Arial" pitchFamily="34" charset="0"/>
                <a:cs typeface="Cordia New" pitchFamily="34" charset="-34"/>
              </a:rPr>
              <a:t>, B., </a:t>
            </a:r>
            <a:r>
              <a:rPr lang="fr-FR" sz="900" dirty="0" err="1">
                <a:solidFill>
                  <a:prstClr val="black"/>
                </a:solidFill>
                <a:latin typeface="Arial" pitchFamily="34" charset="0"/>
                <a:cs typeface="Cordia New" pitchFamily="34" charset="-34"/>
              </a:rPr>
              <a:t>Furqan</a:t>
            </a:r>
            <a:r>
              <a:rPr lang="fr-FR" sz="900" dirty="0">
                <a:solidFill>
                  <a:prstClr val="black"/>
                </a:solidFill>
                <a:latin typeface="Arial" pitchFamily="34" charset="0"/>
                <a:cs typeface="Cordia New" pitchFamily="34" charset="-34"/>
              </a:rPr>
              <a:t>, S., </a:t>
            </a:r>
            <a:r>
              <a:rPr lang="fr-FR" sz="900" dirty="0" err="1">
                <a:solidFill>
                  <a:prstClr val="black"/>
                </a:solidFill>
                <a:latin typeface="Arial" pitchFamily="34" charset="0"/>
                <a:cs typeface="Cordia New" pitchFamily="34" charset="-34"/>
              </a:rPr>
              <a:t>ul</a:t>
            </a:r>
            <a:r>
              <a:rPr lang="fr-FR" sz="900" dirty="0">
                <a:solidFill>
                  <a:prstClr val="black"/>
                </a:solidFill>
                <a:latin typeface="Arial" pitchFamily="34" charset="0"/>
                <a:cs typeface="Cordia New" pitchFamily="34" charset="-34"/>
              </a:rPr>
              <a:t> Haq, M., Khan, R., &amp; Saba, M. (2015). Drug-</a:t>
            </a:r>
            <a:r>
              <a:rPr lang="fr-FR" sz="900" dirty="0" err="1">
                <a:solidFill>
                  <a:prstClr val="black"/>
                </a:solidFill>
                <a:latin typeface="Arial" pitchFamily="34" charset="0"/>
                <a:cs typeface="Cordia New" pitchFamily="34" charset="-34"/>
              </a:rPr>
              <a:t>related</a:t>
            </a:r>
            <a:r>
              <a:rPr lang="fr-FR" sz="900" dirty="0">
                <a:solidFill>
                  <a:prstClr val="black"/>
                </a:solidFill>
                <a:latin typeface="Arial" pitchFamily="34" charset="0"/>
                <a:cs typeface="Cordia New" pitchFamily="34" charset="-34"/>
              </a:rPr>
              <a:t> HIV </a:t>
            </a:r>
            <a:r>
              <a:rPr lang="fr-FR" sz="900" dirty="0" err="1">
                <a:solidFill>
                  <a:prstClr val="black"/>
                </a:solidFill>
                <a:latin typeface="Arial" pitchFamily="34" charset="0"/>
                <a:cs typeface="Cordia New" pitchFamily="34" charset="-34"/>
              </a:rPr>
              <a:t>epidemic</a:t>
            </a:r>
            <a:r>
              <a:rPr lang="fr-FR" sz="900" dirty="0">
                <a:solidFill>
                  <a:prstClr val="black"/>
                </a:solidFill>
                <a:latin typeface="Arial" pitchFamily="34" charset="0"/>
                <a:cs typeface="Cordia New" pitchFamily="34" charset="-34"/>
              </a:rPr>
              <a:t> in Pakistan: A </a:t>
            </a:r>
            <a:r>
              <a:rPr lang="fr-FR" sz="900" dirty="0" err="1">
                <a:solidFill>
                  <a:prstClr val="black"/>
                </a:solidFill>
                <a:latin typeface="Arial" pitchFamily="34" charset="0"/>
                <a:cs typeface="Cordia New" pitchFamily="34" charset="-34"/>
              </a:rPr>
              <a:t>review</a:t>
            </a:r>
            <a:r>
              <a:rPr lang="fr-FR" sz="900" dirty="0">
                <a:solidFill>
                  <a:prstClr val="black"/>
                </a:solidFill>
                <a:latin typeface="Arial" pitchFamily="34" charset="0"/>
                <a:cs typeface="Cordia New" pitchFamily="34" charset="-34"/>
              </a:rPr>
              <a:t> of </a:t>
            </a:r>
            <a:r>
              <a:rPr lang="fr-FR" sz="900" dirty="0" err="1">
                <a:solidFill>
                  <a:prstClr val="black"/>
                </a:solidFill>
                <a:latin typeface="Arial" pitchFamily="34" charset="0"/>
                <a:cs typeface="Cordia New" pitchFamily="34" charset="-34"/>
              </a:rPr>
              <a:t>current</a:t>
            </a:r>
            <a:r>
              <a:rPr lang="fr-FR" sz="900" dirty="0">
                <a:solidFill>
                  <a:prstClr val="black"/>
                </a:solidFill>
                <a:latin typeface="Arial" pitchFamily="34" charset="0"/>
                <a:cs typeface="Cordia New" pitchFamily="34" charset="-34"/>
              </a:rPr>
              <a:t> situation and </a:t>
            </a:r>
            <a:r>
              <a:rPr lang="fr-FR" sz="900" dirty="0" err="1">
                <a:solidFill>
                  <a:prstClr val="black"/>
                </a:solidFill>
                <a:latin typeface="Arial" pitchFamily="34" charset="0"/>
                <a:cs typeface="Cordia New" pitchFamily="34" charset="-34"/>
              </a:rPr>
              <a:t>response</a:t>
            </a:r>
            <a:r>
              <a:rPr lang="fr-FR" sz="900" dirty="0">
                <a:solidFill>
                  <a:prstClr val="black"/>
                </a:solidFill>
                <a:latin typeface="Arial" pitchFamily="34" charset="0"/>
                <a:cs typeface="Cordia New" pitchFamily="34" charset="-34"/>
              </a:rPr>
              <a:t> and the </a:t>
            </a:r>
            <a:r>
              <a:rPr lang="fr-FR" sz="900" dirty="0" err="1">
                <a:solidFill>
                  <a:prstClr val="black"/>
                </a:solidFill>
                <a:latin typeface="Arial" pitchFamily="34" charset="0"/>
                <a:cs typeface="Cordia New" pitchFamily="34" charset="-34"/>
              </a:rPr>
              <a:t>way</a:t>
            </a:r>
            <a:r>
              <a:rPr lang="fr-FR" sz="900" dirty="0">
                <a:solidFill>
                  <a:prstClr val="black"/>
                </a:solidFill>
                <a:latin typeface="Arial" pitchFamily="34" charset="0"/>
                <a:cs typeface="Cordia New" pitchFamily="34" charset="-34"/>
              </a:rPr>
              <a:t> </a:t>
            </a:r>
            <a:r>
              <a:rPr lang="fr-FR" sz="900" dirty="0" err="1">
                <a:solidFill>
                  <a:prstClr val="black"/>
                </a:solidFill>
                <a:latin typeface="Arial" pitchFamily="34" charset="0"/>
                <a:cs typeface="Cordia New" pitchFamily="34" charset="-34"/>
              </a:rPr>
              <a:t>forward</a:t>
            </a:r>
            <a:r>
              <a:rPr lang="fr-FR" sz="900" dirty="0">
                <a:solidFill>
                  <a:prstClr val="black"/>
                </a:solidFill>
                <a:latin typeface="Arial" pitchFamily="34" charset="0"/>
                <a:cs typeface="Cordia New" pitchFamily="34" charset="-34"/>
              </a:rPr>
              <a:t> </a:t>
            </a:r>
            <a:r>
              <a:rPr lang="fr-FR" sz="900" dirty="0" err="1">
                <a:solidFill>
                  <a:prstClr val="black"/>
                </a:solidFill>
                <a:latin typeface="Arial" pitchFamily="34" charset="0"/>
                <a:cs typeface="Cordia New" pitchFamily="34" charset="-34"/>
              </a:rPr>
              <a:t>beyond</a:t>
            </a:r>
            <a:r>
              <a:rPr lang="fr-FR" sz="900" dirty="0">
                <a:solidFill>
                  <a:prstClr val="black"/>
                </a:solidFill>
                <a:latin typeface="Arial" pitchFamily="34" charset="0"/>
                <a:cs typeface="Cordia New" pitchFamily="34" charset="-34"/>
              </a:rPr>
              <a:t> 2015. </a:t>
            </a:r>
            <a:r>
              <a:rPr lang="fr-FR" sz="900" dirty="0" err="1">
                <a:solidFill>
                  <a:prstClr val="black"/>
                </a:solidFill>
                <a:latin typeface="Arial" pitchFamily="34" charset="0"/>
                <a:cs typeface="Cordia New" pitchFamily="34" charset="-34"/>
              </a:rPr>
              <a:t>Harm</a:t>
            </a:r>
            <a:r>
              <a:rPr lang="fr-FR" sz="900" dirty="0">
                <a:solidFill>
                  <a:prstClr val="black"/>
                </a:solidFill>
                <a:latin typeface="Arial" pitchFamily="34" charset="0"/>
                <a:cs typeface="Cordia New" pitchFamily="34" charset="-34"/>
              </a:rPr>
              <a:t> Reduction Journal, 12(1), 43; and 3) </a:t>
            </a:r>
            <a:r>
              <a:rPr lang="en-US" sz="900" dirty="0">
                <a:solidFill>
                  <a:prstClr val="black"/>
                </a:solidFill>
                <a:latin typeface="Arial" pitchFamily="34" charset="0"/>
                <a:cs typeface="Cordia New" pitchFamily="34" charset="-34"/>
              </a:rPr>
              <a:t>National AIDS Control Organization. HSS Plus 2019: Central Prison Sites. New Delhi: NACO, Ministry of Health and Family Welfare, Government of India; 2020</a:t>
            </a:r>
            <a:endParaRPr lang="en-GB" sz="900" dirty="0">
              <a:solidFill>
                <a:prstClr val="black"/>
              </a:solidFill>
              <a:latin typeface="Arial" pitchFamily="34" charset="0"/>
              <a:cs typeface="Cordia New" pitchFamily="34" charset="-34"/>
            </a:endParaRPr>
          </a:p>
        </p:txBody>
      </p:sp>
      <p:graphicFrame>
        <p:nvGraphicFramePr>
          <p:cNvPr id="6" name="Chart 5">
            <a:extLst>
              <a:ext uri="{FF2B5EF4-FFF2-40B4-BE49-F238E27FC236}">
                <a16:creationId xmlns:a16="http://schemas.microsoft.com/office/drawing/2014/main" id="{D609CBE7-C39C-4C4B-9D02-D14B2BE643D3}"/>
              </a:ext>
            </a:extLst>
          </p:cNvPr>
          <p:cNvGraphicFramePr>
            <a:graphicFrameLocks/>
          </p:cNvGraphicFramePr>
          <p:nvPr>
            <p:extLst>
              <p:ext uri="{D42A27DB-BD31-4B8C-83A1-F6EECF244321}">
                <p14:modId xmlns:p14="http://schemas.microsoft.com/office/powerpoint/2010/main" val="391661426"/>
              </p:ext>
            </p:extLst>
          </p:nvPr>
        </p:nvGraphicFramePr>
        <p:xfrm>
          <a:off x="689265" y="2467468"/>
          <a:ext cx="10813471" cy="3866621"/>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010743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0393" y="1412776"/>
            <a:ext cx="11518084" cy="504000"/>
          </a:xfrm>
        </p:spPr>
        <p:txBody>
          <a:bodyPr/>
          <a:lstStyle/>
          <a:p>
            <a:r>
              <a:rPr lang="en-US" dirty="0"/>
              <a:t>Syphilis prevalence among prisoners, countries where data is available, </a:t>
            </a:r>
            <a:br>
              <a:rPr lang="en-US" dirty="0"/>
            </a:br>
            <a:r>
              <a:rPr lang="en-US" dirty="0"/>
              <a:t>2011-2019</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a:solidFill>
                  <a:prstClr val="black">
                    <a:tint val="75000"/>
                  </a:prstClr>
                </a:solidFill>
                <a:latin typeface="Arial"/>
                <a:cs typeface="Cordia New" panose="020B0304020202020204" pitchFamily="34" charset="-34"/>
              </a:rPr>
              <a:pPr>
                <a:defRPr/>
              </a:pPr>
              <a:t>7</a:t>
            </a:fld>
            <a:endParaRPr lang="th-TH" dirty="0">
              <a:solidFill>
                <a:prstClr val="black">
                  <a:tint val="75000"/>
                </a:prstClr>
              </a:solidFill>
              <a:latin typeface="Arial"/>
              <a:cs typeface="Cordia New" panose="020B0304020202020204" pitchFamily="34" charset="-34"/>
            </a:endParaRPr>
          </a:p>
        </p:txBody>
      </p:sp>
      <p:sp>
        <p:nvSpPr>
          <p:cNvPr id="8" name="TextBox 7"/>
          <p:cNvSpPr txBox="1"/>
          <p:nvPr/>
        </p:nvSpPr>
        <p:spPr>
          <a:xfrm>
            <a:off x="100667" y="6221406"/>
            <a:ext cx="11996257" cy="646331"/>
          </a:xfrm>
          <a:prstGeom prst="rect">
            <a:avLst/>
          </a:prstGeom>
          <a:noFill/>
        </p:spPr>
        <p:txBody>
          <a:bodyPr wrap="square" rtlCol="0">
            <a:spAutoFit/>
          </a:bodyPr>
          <a:lstStyle/>
          <a:p>
            <a:pPr fontAlgn="base">
              <a:spcBef>
                <a:spcPct val="0"/>
              </a:spcBef>
              <a:spcAft>
                <a:spcPct val="0"/>
              </a:spcAft>
            </a:pPr>
            <a:r>
              <a:rPr lang="en-US" sz="900" dirty="0">
                <a:solidFill>
                  <a:prstClr val="black"/>
                </a:solidFill>
                <a:latin typeface="Arial" pitchFamily="34" charset="0"/>
                <a:cs typeface="Cordia New" pitchFamily="34" charset="-34"/>
              </a:rPr>
              <a:t>Source: Prepared by </a:t>
            </a:r>
            <a:r>
              <a:rPr lang="en-US" sz="900" dirty="0">
                <a:solidFill>
                  <a:prstClr val="black"/>
                </a:solidFill>
                <a:latin typeface="Arial" pitchFamily="34" charset="0"/>
                <a:cs typeface="Cordia New" pitchFamily="34" charset="-34"/>
                <a:hlinkClick r:id="rId3"/>
              </a:rPr>
              <a:t>www.aidsdatahub.org</a:t>
            </a:r>
            <a:r>
              <a:rPr lang="en-US" sz="900" dirty="0">
                <a:solidFill>
                  <a:prstClr val="black"/>
                </a:solidFill>
                <a:latin typeface="Arial" pitchFamily="34" charset="0"/>
                <a:cs typeface="Cordia New" pitchFamily="34" charset="-34"/>
              </a:rPr>
              <a:t> based on 1) Ministry of Health Republic of Indonesia, Directorate General of Disease Control and Environmental Health.  Integrated Biological and Behavioral Survey (IBBS) 2011; 2) National AIDS Control Programme. (2013). Integrated Behavioral and Biological Surveillance in Afghanistan: 2012 Survey and Comparison of Trends 2009 to 2012; and 3) NCCD. Assessment of HIV/STI prevalence in prison inmates(preliminary results) cited in Global AIDS Response Progress Report 2015. (Country Narrative Report); and 4. National AIDS Control Organization. HSS Plus 2019: Central Prison Sites. New Delhi: NACO, Ministry of Health and Family Welfare, Government of India; 2020</a:t>
            </a:r>
            <a:endParaRPr lang="en-GB" sz="900" dirty="0">
              <a:solidFill>
                <a:prstClr val="black"/>
              </a:solidFill>
              <a:latin typeface="Arial" pitchFamily="34" charset="0"/>
              <a:cs typeface="Cordia New" pitchFamily="34" charset="-34"/>
            </a:endParaRPr>
          </a:p>
        </p:txBody>
      </p:sp>
      <p:graphicFrame>
        <p:nvGraphicFramePr>
          <p:cNvPr id="6" name="Chart 5">
            <a:extLst>
              <a:ext uri="{FF2B5EF4-FFF2-40B4-BE49-F238E27FC236}">
                <a16:creationId xmlns:a16="http://schemas.microsoft.com/office/drawing/2014/main" id="{D411D774-057A-4654-A19D-F8D994EDCC88}"/>
              </a:ext>
            </a:extLst>
          </p:cNvPr>
          <p:cNvGraphicFramePr>
            <a:graphicFrameLocks/>
          </p:cNvGraphicFramePr>
          <p:nvPr>
            <p:extLst>
              <p:ext uri="{D42A27DB-BD31-4B8C-83A1-F6EECF244321}">
                <p14:modId xmlns:p14="http://schemas.microsoft.com/office/powerpoint/2010/main" val="4155416447"/>
              </p:ext>
            </p:extLst>
          </p:nvPr>
        </p:nvGraphicFramePr>
        <p:xfrm>
          <a:off x="855662" y="2253660"/>
          <a:ext cx="10606665" cy="4087814"/>
        </p:xfrm>
        <a:graphic>
          <a:graphicData uri="http://schemas.openxmlformats.org/drawingml/2006/chart">
            <c:chart xmlns:c="http://schemas.openxmlformats.org/drawingml/2006/chart" xmlns:r="http://schemas.openxmlformats.org/officeDocument/2006/relationships" r:id="rId4"/>
          </a:graphicData>
        </a:graphic>
      </p:graphicFrame>
      <p:sp>
        <p:nvSpPr>
          <p:cNvPr id="4" name="TextBox 3">
            <a:extLst>
              <a:ext uri="{FF2B5EF4-FFF2-40B4-BE49-F238E27FC236}">
                <a16:creationId xmlns:a16="http://schemas.microsoft.com/office/drawing/2014/main" id="{B74796DB-4919-4B67-BED7-A9BC3109B3AE}"/>
              </a:ext>
            </a:extLst>
          </p:cNvPr>
          <p:cNvSpPr txBox="1"/>
          <p:nvPr/>
        </p:nvSpPr>
        <p:spPr>
          <a:xfrm>
            <a:off x="9605913" y="5722070"/>
            <a:ext cx="2222564" cy="307777"/>
          </a:xfrm>
          <a:prstGeom prst="rect">
            <a:avLst/>
          </a:prstGeom>
          <a:noFill/>
        </p:spPr>
        <p:txBody>
          <a:bodyPr wrap="square" rtlCol="0">
            <a:spAutoFit/>
          </a:bodyPr>
          <a:lstStyle/>
          <a:p>
            <a:r>
              <a:rPr lang="en-US" sz="1400" dirty="0"/>
              <a:t>* Average of 11 prisons</a:t>
            </a:r>
          </a:p>
        </p:txBody>
      </p:sp>
    </p:spTree>
    <p:extLst>
      <p:ext uri="{BB962C8B-B14F-4D97-AF65-F5344CB8AC3E}">
        <p14:creationId xmlns:p14="http://schemas.microsoft.com/office/powerpoint/2010/main" val="25859079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bwMode="auto">
          <a:xfrm>
            <a:off x="263525" y="3429000"/>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zh-CN" sz="5400" dirty="0">
                <a:cs typeface="Cordia New" pitchFamily="34" charset="-34"/>
              </a:rPr>
              <a:t>Risk </a:t>
            </a:r>
            <a:r>
              <a:rPr lang="en-US" altLang="zh-CN" sz="5400" dirty="0" err="1">
                <a:cs typeface="Cordia New" pitchFamily="34" charset="-34"/>
              </a:rPr>
              <a:t>behaviours</a:t>
            </a:r>
            <a:br>
              <a:rPr lang="en-US" altLang="zh-CN" sz="5400" dirty="0">
                <a:cs typeface="Cordia New" pitchFamily="34" charset="-34"/>
              </a:rPr>
            </a:br>
            <a:br>
              <a:rPr lang="zh-CN" altLang="en-US" sz="5400" dirty="0">
                <a:cs typeface="Cordia New" pitchFamily="34" charset="-34"/>
              </a:rPr>
            </a:br>
            <a:endParaRPr lang="en-US" dirty="0">
              <a:cs typeface="Cordia New" pitchFamily="34" charset="-34"/>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4162" y="1448599"/>
            <a:ext cx="11509148" cy="504000"/>
          </a:xfrm>
        </p:spPr>
        <p:txBody>
          <a:bodyPr/>
          <a:lstStyle/>
          <a:p>
            <a:r>
              <a:rPr lang="en-US" dirty="0"/>
              <a:t>Proportion of prisoners with reported drug use behaviors, countries where data is available, 2011-2019</a:t>
            </a:r>
            <a:endParaRPr lang="th-TH" dirty="0"/>
          </a:p>
        </p:txBody>
      </p:sp>
      <p:sp>
        <p:nvSpPr>
          <p:cNvPr id="3" name="Slide Number Placeholder 2"/>
          <p:cNvSpPr>
            <a:spLocks noGrp="1"/>
          </p:cNvSpPr>
          <p:nvPr>
            <p:ph type="sldNum" sz="quarter" idx="10"/>
          </p:nvPr>
        </p:nvSpPr>
        <p:spPr/>
        <p:txBody>
          <a:bodyPr/>
          <a:lstStyle/>
          <a:p>
            <a:pPr>
              <a:defRPr/>
            </a:pPr>
            <a:fld id="{9D28C68A-2064-4B7C-AFCD-A80A23DCD611}" type="slidenum">
              <a:rPr lang="th-TH">
                <a:solidFill>
                  <a:prstClr val="black">
                    <a:tint val="75000"/>
                  </a:prstClr>
                </a:solidFill>
                <a:latin typeface="Arial"/>
                <a:cs typeface="Cordia New" panose="020B0304020202020204" pitchFamily="34" charset="-34"/>
              </a:rPr>
              <a:pPr>
                <a:defRPr/>
              </a:pPr>
              <a:t>9</a:t>
            </a:fld>
            <a:endParaRPr lang="th-TH" dirty="0">
              <a:solidFill>
                <a:prstClr val="black">
                  <a:tint val="75000"/>
                </a:prstClr>
              </a:solidFill>
              <a:latin typeface="Arial"/>
              <a:cs typeface="Cordia New" panose="020B0304020202020204" pitchFamily="34" charset="-34"/>
            </a:endParaRPr>
          </a:p>
        </p:txBody>
      </p:sp>
      <p:sp>
        <p:nvSpPr>
          <p:cNvPr id="8" name="TextBox 7"/>
          <p:cNvSpPr txBox="1"/>
          <p:nvPr/>
        </p:nvSpPr>
        <p:spPr>
          <a:xfrm>
            <a:off x="58723" y="6221406"/>
            <a:ext cx="12063369" cy="646331"/>
          </a:xfrm>
          <a:prstGeom prst="rect">
            <a:avLst/>
          </a:prstGeom>
          <a:noFill/>
        </p:spPr>
        <p:txBody>
          <a:bodyPr wrap="square" rtlCol="0">
            <a:spAutoFit/>
          </a:bodyPr>
          <a:lstStyle/>
          <a:p>
            <a:pPr fontAlgn="base">
              <a:spcBef>
                <a:spcPct val="0"/>
              </a:spcBef>
              <a:spcAft>
                <a:spcPct val="0"/>
              </a:spcAft>
            </a:pPr>
            <a:r>
              <a:rPr lang="en-US" sz="900" dirty="0">
                <a:solidFill>
                  <a:prstClr val="black"/>
                </a:solidFill>
                <a:latin typeface="Arial" pitchFamily="34" charset="0"/>
                <a:cs typeface="Cordia New" pitchFamily="34" charset="-34"/>
              </a:rPr>
              <a:t>Source: Prepared by </a:t>
            </a:r>
            <a:r>
              <a:rPr lang="en-US" sz="900" dirty="0">
                <a:solidFill>
                  <a:prstClr val="black"/>
                </a:solidFill>
                <a:latin typeface="Arial" pitchFamily="34" charset="0"/>
                <a:cs typeface="Cordia New" pitchFamily="34" charset="-34"/>
                <a:hlinkClick r:id="rId3"/>
              </a:rPr>
              <a:t>www.aidsdatahub.org</a:t>
            </a:r>
            <a:r>
              <a:rPr lang="en-US" sz="900" dirty="0">
                <a:solidFill>
                  <a:prstClr val="black"/>
                </a:solidFill>
                <a:latin typeface="Arial" pitchFamily="34" charset="0"/>
                <a:cs typeface="Cordia New" pitchFamily="34" charset="-34"/>
              </a:rPr>
              <a:t> based on 1) Ministry of Health Republic of Indonesia, Directorate General of Disease Control and Environmental Health.  Integrated Biological and </a:t>
            </a:r>
            <a:r>
              <a:rPr lang="en-US" sz="900" dirty="0" err="1">
                <a:solidFill>
                  <a:prstClr val="black"/>
                </a:solidFill>
                <a:latin typeface="Arial" pitchFamily="34" charset="0"/>
                <a:cs typeface="Cordia New" pitchFamily="34" charset="-34"/>
              </a:rPr>
              <a:t>Behavioural</a:t>
            </a:r>
            <a:r>
              <a:rPr lang="en-US" sz="900" dirty="0">
                <a:solidFill>
                  <a:prstClr val="black"/>
                </a:solidFill>
                <a:latin typeface="Arial" pitchFamily="34" charset="0"/>
                <a:cs typeface="Cordia New" pitchFamily="34" charset="-34"/>
              </a:rPr>
              <a:t> Survey (IBBS) 2011;  2) National AIDS Control Programme. (2013). Integrated Behavioral and Biological Surveillance in Afghanistan: 2012 Survey and Comparison of Trends 2009 to 2012; 3) </a:t>
            </a:r>
            <a:r>
              <a:rPr lang="en-US" sz="900" dirty="0" err="1">
                <a:solidFill>
                  <a:prstClr val="black"/>
                </a:solidFill>
                <a:latin typeface="Arial" pitchFamily="34" charset="0"/>
                <a:cs typeface="Cordia New" pitchFamily="34" charset="-34"/>
              </a:rPr>
              <a:t>Bergenstrom</a:t>
            </a:r>
            <a:r>
              <a:rPr lang="en-US" sz="900" dirty="0">
                <a:solidFill>
                  <a:prstClr val="black"/>
                </a:solidFill>
                <a:latin typeface="Arial" pitchFamily="34" charset="0"/>
                <a:cs typeface="Cordia New" pitchFamily="34" charset="-34"/>
              </a:rPr>
              <a:t>, A., Achakzai, B., Furqan, S., ul </a:t>
            </a:r>
            <a:r>
              <a:rPr lang="en-US" sz="900" dirty="0" err="1">
                <a:solidFill>
                  <a:prstClr val="black"/>
                </a:solidFill>
                <a:latin typeface="Arial" pitchFamily="34" charset="0"/>
                <a:cs typeface="Cordia New" pitchFamily="34" charset="-34"/>
              </a:rPr>
              <a:t>Haq</a:t>
            </a:r>
            <a:r>
              <a:rPr lang="en-US" sz="900" dirty="0">
                <a:solidFill>
                  <a:prstClr val="black"/>
                </a:solidFill>
                <a:latin typeface="Arial" pitchFamily="34" charset="0"/>
                <a:cs typeface="Cordia New" pitchFamily="34" charset="-34"/>
              </a:rPr>
              <a:t>, M., Khan, R., &amp; Saba, M. (2015). Drug-related HIV epidemic in Pakistan: a review of current situation and response and the way forward beyond 2015. </a:t>
            </a:r>
            <a:r>
              <a:rPr lang="en-US" sz="900" i="1" dirty="0">
                <a:solidFill>
                  <a:prstClr val="black"/>
                </a:solidFill>
                <a:latin typeface="Arial" pitchFamily="34" charset="0"/>
                <a:cs typeface="Cordia New" pitchFamily="34" charset="-34"/>
              </a:rPr>
              <a:t>Harm Reduction Journal, 12</a:t>
            </a:r>
            <a:r>
              <a:rPr lang="en-US" sz="900" dirty="0">
                <a:solidFill>
                  <a:prstClr val="black"/>
                </a:solidFill>
                <a:latin typeface="Arial" pitchFamily="34" charset="0"/>
                <a:cs typeface="Cordia New" pitchFamily="34" charset="-34"/>
              </a:rPr>
              <a:t>(1), 43; and 4. National AIDS Control Organization. HSS Plus 2019: Central Prison Sites. New Delhi: NACO, Ministry of Health and Family Welfare, Government of India; 2020</a:t>
            </a:r>
            <a:endParaRPr lang="en-GB" sz="900" dirty="0">
              <a:solidFill>
                <a:prstClr val="black"/>
              </a:solidFill>
              <a:latin typeface="Arial" pitchFamily="34" charset="0"/>
              <a:cs typeface="Cordia New" pitchFamily="34" charset="-34"/>
            </a:endParaRPr>
          </a:p>
        </p:txBody>
      </p:sp>
      <p:graphicFrame>
        <p:nvGraphicFramePr>
          <p:cNvPr id="7" name="Chart 6">
            <a:extLst>
              <a:ext uri="{FF2B5EF4-FFF2-40B4-BE49-F238E27FC236}">
                <a16:creationId xmlns:a16="http://schemas.microsoft.com/office/drawing/2014/main" id="{659FAFDA-AEA5-4D84-AEF6-0BF10C207FF7}"/>
              </a:ext>
            </a:extLst>
          </p:cNvPr>
          <p:cNvGraphicFramePr>
            <a:graphicFrameLocks/>
          </p:cNvGraphicFramePr>
          <p:nvPr>
            <p:extLst>
              <p:ext uri="{D42A27DB-BD31-4B8C-83A1-F6EECF244321}">
                <p14:modId xmlns:p14="http://schemas.microsoft.com/office/powerpoint/2010/main" val="2816362352"/>
              </p:ext>
            </p:extLst>
          </p:nvPr>
        </p:nvGraphicFramePr>
        <p:xfrm>
          <a:off x="667525" y="2126942"/>
          <a:ext cx="10856950" cy="404018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107773412"/>
      </p:ext>
    </p:extLst>
  </p:cSld>
  <p:clrMapOvr>
    <a:masterClrMapping/>
  </p:clrMapOvr>
</p:sld>
</file>

<file path=ppt/theme/theme1.xml><?xml version="1.0" encoding="utf-8"?>
<a:theme xmlns:a="http://schemas.openxmlformats.org/drawingml/2006/main" name="1_Cover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8_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1907</TotalTime>
  <Words>1641</Words>
  <Application>Microsoft Office PowerPoint</Application>
  <PresentationFormat>Widescreen</PresentationFormat>
  <Paragraphs>158</Paragraphs>
  <Slides>19</Slides>
  <Notes>11</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19</vt:i4>
      </vt:variant>
    </vt:vector>
  </HeadingPairs>
  <TitlesOfParts>
    <vt:vector size="25" baseType="lpstr">
      <vt:lpstr>Arial</vt:lpstr>
      <vt:lpstr>Calibri</vt:lpstr>
      <vt:lpstr>1_Cover Design</vt:lpstr>
      <vt:lpstr>Layout</vt:lpstr>
      <vt:lpstr>1_Layout</vt:lpstr>
      <vt:lpstr>28_Layout</vt:lpstr>
      <vt:lpstr>Prisoners </vt:lpstr>
      <vt:lpstr>CONTENT</vt:lpstr>
      <vt:lpstr>HIV prevalence and  epidemiology</vt:lpstr>
      <vt:lpstr>HIV prevalence among prisoners, countries where data is available,  2013-2019</vt:lpstr>
      <vt:lpstr>HIV prevalence among prisoners by gender, countries where data is available, 2013-2019</vt:lpstr>
      <vt:lpstr>HIV prevalence among prisoners in selected locations, countries where data is available, 2012-2019</vt:lpstr>
      <vt:lpstr>Syphilis prevalence among prisoners, countries where data is available,  2011-2019</vt:lpstr>
      <vt:lpstr>Risk behaviours  </vt:lpstr>
      <vt:lpstr>Proportion of prisoners with reported drug use behaviors, countries where data is available, 2011-2019</vt:lpstr>
      <vt:lpstr>Proportion of prisoners with reported condom use and sexual behaviors in Afghanistan, 2012</vt:lpstr>
      <vt:lpstr>Vulnerability and  HIV knowledge</vt:lpstr>
      <vt:lpstr>Proportion of prisoners with comprehensive HIV knowledge, countries where data is available, 2011-2019</vt:lpstr>
      <vt:lpstr>National response </vt:lpstr>
      <vt:lpstr>Proportion of prisoners who have ever received an HIV test in selected locations, countries where data is available, 2011-2019</vt:lpstr>
      <vt:lpstr>Punitive laws hindering the HIV response among people deprived of liberty in South Asia, latest available data, 2014-2019</vt:lpstr>
      <vt:lpstr>Punitive laws hindering the HIV response among people deprived of liberty in South-East Asia, latest available data, 2014-2019</vt:lpstr>
      <vt:lpstr>Punitive laws hindering the HIV response among people deprived of liberty in East Asia, latest available data, 2014-2019</vt:lpstr>
      <vt:lpstr>Punitive laws hindering the HIV response among people deprived of liberty in the  Pacific, latest available data, 2014-2019</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Prisoners </dc:title>
  <dc:creator>RWODZI, Desire Tarwireyi</dc:creator>
  <cp:lastModifiedBy>BOONYATHAROKUL, Earn</cp:lastModifiedBy>
  <cp:revision>3</cp:revision>
  <dcterms:created xsi:type="dcterms:W3CDTF">2021-01-14T03:18:01Z</dcterms:created>
  <dcterms:modified xsi:type="dcterms:W3CDTF">2021-06-08T03:40:31Z</dcterms:modified>
</cp:coreProperties>
</file>