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14.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4013" r:id="rId4"/>
    <p:sldMasterId id="2147484022" r:id="rId5"/>
    <p:sldMasterId id="2147484031" r:id="rId6"/>
    <p:sldMasterId id="2147484040" r:id="rId7"/>
  </p:sldMasterIdLst>
  <p:notesMasterIdLst>
    <p:notesMasterId r:id="rId36"/>
  </p:notesMasterIdLst>
  <p:handoutMasterIdLst>
    <p:handoutMasterId r:id="rId37"/>
  </p:handoutMasterIdLst>
  <p:sldIdLst>
    <p:sldId id="266" r:id="rId8"/>
    <p:sldId id="268" r:id="rId9"/>
    <p:sldId id="297" r:id="rId10"/>
    <p:sldId id="271" r:id="rId11"/>
    <p:sldId id="309" r:id="rId12"/>
    <p:sldId id="304" r:id="rId13"/>
    <p:sldId id="296" r:id="rId14"/>
    <p:sldId id="320" r:id="rId15"/>
    <p:sldId id="321" r:id="rId16"/>
    <p:sldId id="3002" r:id="rId17"/>
    <p:sldId id="305" r:id="rId18"/>
    <p:sldId id="319" r:id="rId19"/>
    <p:sldId id="303" r:id="rId20"/>
    <p:sldId id="316" r:id="rId21"/>
    <p:sldId id="324" r:id="rId22"/>
    <p:sldId id="306" r:id="rId23"/>
    <p:sldId id="291" r:id="rId24"/>
    <p:sldId id="307" r:id="rId25"/>
    <p:sldId id="292" r:id="rId26"/>
    <p:sldId id="293" r:id="rId27"/>
    <p:sldId id="312" r:id="rId28"/>
    <p:sldId id="313" r:id="rId29"/>
    <p:sldId id="314" r:id="rId30"/>
    <p:sldId id="294" r:id="rId31"/>
    <p:sldId id="308" r:id="rId32"/>
    <p:sldId id="315" r:id="rId33"/>
    <p:sldId id="3001" r:id="rId34"/>
    <p:sldId id="295" r:id="rId35"/>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DF6"/>
    <a:srgbClr val="FF7C80"/>
    <a:srgbClr val="00A99A"/>
    <a:srgbClr val="33CCCC"/>
    <a:srgbClr val="FF33CC"/>
    <a:srgbClr val="00AEEF"/>
    <a:srgbClr val="88C540"/>
    <a:srgbClr val="E31837"/>
    <a:srgbClr val="D60000"/>
    <a:srgbClr val="413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7EDBC-8422-4BA7-93A7-B4BFF8A0CFA8}" v="21" dt="2021-06-21T09:22:27.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6975" autoAdjust="0"/>
  </p:normalViewPr>
  <p:slideViewPr>
    <p:cSldViewPr>
      <p:cViewPr varScale="1">
        <p:scale>
          <a:sx n="62" d="100"/>
          <a:sy n="62" d="100"/>
        </p:scale>
        <p:origin x="8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70D7EDBC-8422-4BA7-93A7-B4BFF8A0CFA8}"/>
    <pc:docChg chg="custSel modSld">
      <pc:chgData name="RWODZI, Desire Tarwireyi" userId="f2e414da-657a-4eae-9cb2-9d4947cf517c" providerId="ADAL" clId="{70D7EDBC-8422-4BA7-93A7-B4BFF8A0CFA8}" dt="2021-06-21T09:22:27.066" v="28"/>
      <pc:docMkLst>
        <pc:docMk/>
      </pc:docMkLst>
      <pc:sldChg chg="addSp delSp modSp mod">
        <pc:chgData name="RWODZI, Desire Tarwireyi" userId="f2e414da-657a-4eae-9cb2-9d4947cf517c" providerId="ADAL" clId="{70D7EDBC-8422-4BA7-93A7-B4BFF8A0CFA8}" dt="2021-06-21T09:22:27.066" v="28"/>
        <pc:sldMkLst>
          <pc:docMk/>
          <pc:sldMk cId="4279342253" sldId="320"/>
        </pc:sldMkLst>
        <pc:spChg chg="del">
          <ac:chgData name="RWODZI, Desire Tarwireyi" userId="f2e414da-657a-4eae-9cb2-9d4947cf517c" providerId="ADAL" clId="{70D7EDBC-8422-4BA7-93A7-B4BFF8A0CFA8}" dt="2021-06-21T08:58:01.425" v="14" actId="478"/>
          <ac:spMkLst>
            <pc:docMk/>
            <pc:sldMk cId="4279342253" sldId="320"/>
            <ac:spMk id="5" creationId="{00000000-0000-0000-0000-000000000000}"/>
          </ac:spMkLst>
        </pc:spChg>
        <pc:spChg chg="mod">
          <ac:chgData name="RWODZI, Desire Tarwireyi" userId="f2e414da-657a-4eae-9cb2-9d4947cf517c" providerId="ADAL" clId="{70D7EDBC-8422-4BA7-93A7-B4BFF8A0CFA8}" dt="2021-06-21T08:50:51.399" v="1" actId="20577"/>
          <ac:spMkLst>
            <pc:docMk/>
            <pc:sldMk cId="4279342253" sldId="320"/>
            <ac:spMk id="6" creationId="{00000000-0000-0000-0000-000000000000}"/>
          </ac:spMkLst>
        </pc:spChg>
        <pc:spChg chg="add mod">
          <ac:chgData name="RWODZI, Desire Tarwireyi" userId="f2e414da-657a-4eae-9cb2-9d4947cf517c" providerId="ADAL" clId="{70D7EDBC-8422-4BA7-93A7-B4BFF8A0CFA8}" dt="2021-06-21T08:59:07.682" v="19" actId="1076"/>
          <ac:spMkLst>
            <pc:docMk/>
            <pc:sldMk cId="4279342253" sldId="320"/>
            <ac:spMk id="10" creationId="{784D20AE-F841-4E76-BCCA-F6BB104B395A}"/>
          </ac:spMkLst>
        </pc:spChg>
        <pc:graphicFrameChg chg="del">
          <ac:chgData name="RWODZI, Desire Tarwireyi" userId="f2e414da-657a-4eae-9cb2-9d4947cf517c" providerId="ADAL" clId="{70D7EDBC-8422-4BA7-93A7-B4BFF8A0CFA8}" dt="2021-06-21T08:50:54.382" v="2" actId="478"/>
          <ac:graphicFrameMkLst>
            <pc:docMk/>
            <pc:sldMk cId="4279342253" sldId="320"/>
            <ac:graphicFrameMk id="7" creationId="{00000000-0000-0000-0000-000000000000}"/>
          </ac:graphicFrameMkLst>
        </pc:graphicFrameChg>
        <pc:graphicFrameChg chg="add del mod">
          <ac:chgData name="RWODZI, Desire Tarwireyi" userId="f2e414da-657a-4eae-9cb2-9d4947cf517c" providerId="ADAL" clId="{70D7EDBC-8422-4BA7-93A7-B4BFF8A0CFA8}" dt="2021-06-21T08:52:33.877" v="7" actId="478"/>
          <ac:graphicFrameMkLst>
            <pc:docMk/>
            <pc:sldMk cId="4279342253" sldId="320"/>
            <ac:graphicFrameMk id="8" creationId="{00000000-0008-0000-0300-000002000000}"/>
          </ac:graphicFrameMkLst>
        </pc:graphicFrameChg>
        <pc:graphicFrameChg chg="add mod">
          <ac:chgData name="RWODZI, Desire Tarwireyi" userId="f2e414da-657a-4eae-9cb2-9d4947cf517c" providerId="ADAL" clId="{70D7EDBC-8422-4BA7-93A7-B4BFF8A0CFA8}" dt="2021-06-21T09:22:27.066" v="28"/>
          <ac:graphicFrameMkLst>
            <pc:docMk/>
            <pc:sldMk cId="4279342253" sldId="320"/>
            <ac:graphicFrameMk id="9"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prevalence_MSM'!$A$3</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prevalence_MSM'!$B$2:$D$2</c:f>
              <c:strCache>
                <c:ptCount val="3"/>
                <c:pt idx="0">
                  <c:v>&lt;25 yr</c:v>
                </c:pt>
                <c:pt idx="1">
                  <c:v>25+ yr</c:v>
                </c:pt>
                <c:pt idx="2">
                  <c:v>All ages</c:v>
                </c:pt>
              </c:strCache>
            </c:strRef>
          </c:cat>
          <c:val>
            <c:numRef>
              <c:f>'HIV prevalence_MSM'!$B$3:$D$3</c:f>
              <c:numCache>
                <c:formatCode>General</c:formatCode>
                <c:ptCount val="3"/>
                <c:pt idx="0">
                  <c:v>4.29</c:v>
                </c:pt>
                <c:pt idx="1">
                  <c:v>2.67</c:v>
                </c:pt>
                <c:pt idx="2">
                  <c:v>3</c:v>
                </c:pt>
              </c:numCache>
            </c:numRef>
          </c:val>
          <c:extLst>
            <c:ext xmlns:c16="http://schemas.microsoft.com/office/drawing/2014/chart" uri="{C3380CC4-5D6E-409C-BE32-E72D297353CC}">
              <c16:uniqueId val="{00000000-BA8A-416F-AA0D-547DE2ABF435}"/>
            </c:ext>
          </c:extLst>
        </c:ser>
        <c:dLbls>
          <c:showLegendKey val="0"/>
          <c:showVal val="0"/>
          <c:showCatName val="0"/>
          <c:showSerName val="0"/>
          <c:showPercent val="0"/>
          <c:showBubbleSize val="0"/>
        </c:dLbls>
        <c:gapWidth val="150"/>
        <c:axId val="38790656"/>
        <c:axId val="38792192"/>
      </c:barChart>
      <c:scatterChart>
        <c:scatterStyle val="lineMarker"/>
        <c:varyColors val="0"/>
        <c:ser>
          <c:idx val="2"/>
          <c:order val="1"/>
          <c:tx>
            <c:strRef>
              <c:f>'HIV prevalence_MSM'!$J$2</c:f>
              <c:strCache>
                <c:ptCount val="1"/>
              </c:strCache>
            </c:strRef>
          </c:tx>
          <c:spPr>
            <a:ln w="19050">
              <a:solidFill>
                <a:srgbClr val="E31837"/>
              </a:solidFill>
              <a:prstDash val="dash"/>
            </a:ln>
          </c:spPr>
          <c:marker>
            <c:symbol val="none"/>
          </c:marker>
          <c:xVal>
            <c:numRef>
              <c:f>'HIV prevalence_MSM'!$I$3:$I$4</c:f>
              <c:numCache>
                <c:formatCode>General</c:formatCode>
                <c:ptCount val="2"/>
              </c:numCache>
            </c:numRef>
          </c:xVal>
          <c:yVal>
            <c:numRef>
              <c:f>'HIV prevalence_MSM'!$J$3:$J$4</c:f>
              <c:numCache>
                <c:formatCode>General</c:formatCode>
                <c:ptCount val="2"/>
              </c:numCache>
            </c:numRef>
          </c:yVal>
          <c:smooth val="0"/>
          <c:extLst>
            <c:ext xmlns:c16="http://schemas.microsoft.com/office/drawing/2014/chart" uri="{C3380CC4-5D6E-409C-BE32-E72D297353CC}">
              <c16:uniqueId val="{00000001-BA8A-416F-AA0D-547DE2ABF435}"/>
            </c:ext>
          </c:extLst>
        </c:ser>
        <c:dLbls>
          <c:showLegendKey val="0"/>
          <c:showVal val="0"/>
          <c:showCatName val="0"/>
          <c:showSerName val="0"/>
          <c:showPercent val="0"/>
          <c:showBubbleSize val="0"/>
        </c:dLbls>
        <c:axId val="38812288"/>
        <c:axId val="38810752"/>
      </c:scatterChart>
      <c:catAx>
        <c:axId val="38790656"/>
        <c:scaling>
          <c:orientation val="minMax"/>
        </c:scaling>
        <c:delete val="0"/>
        <c:axPos val="b"/>
        <c:numFmt formatCode="General" sourceLinked="0"/>
        <c:majorTickMark val="out"/>
        <c:minorTickMark val="none"/>
        <c:tickLblPos val="nextTo"/>
        <c:crossAx val="38792192"/>
        <c:crosses val="autoZero"/>
        <c:auto val="1"/>
        <c:lblAlgn val="ctr"/>
        <c:lblOffset val="100"/>
        <c:noMultiLvlLbl val="0"/>
      </c:catAx>
      <c:valAx>
        <c:axId val="38792192"/>
        <c:scaling>
          <c:orientation val="minMax"/>
          <c:max val="5"/>
          <c:min val="0"/>
        </c:scaling>
        <c:delete val="0"/>
        <c:axPos val="l"/>
        <c:title>
          <c:tx>
            <c:rich>
              <a:bodyPr rot="0" vert="horz"/>
              <a:lstStyle/>
              <a:p>
                <a:pPr>
                  <a:defRPr/>
                </a:pPr>
                <a:r>
                  <a:rPr lang="en-US"/>
                  <a:t>%</a:t>
                </a:r>
              </a:p>
            </c:rich>
          </c:tx>
          <c:layout>
            <c:manualLayout>
              <c:xMode val="edge"/>
              <c:yMode val="edge"/>
              <c:x val="0"/>
              <c:y val="0"/>
            </c:manualLayout>
          </c:layout>
          <c:overlay val="0"/>
        </c:title>
        <c:numFmt formatCode="General" sourceLinked="1"/>
        <c:majorTickMark val="out"/>
        <c:minorTickMark val="none"/>
        <c:tickLblPos val="nextTo"/>
        <c:crossAx val="38790656"/>
        <c:crosses val="autoZero"/>
        <c:crossBetween val="between"/>
        <c:majorUnit val="1"/>
      </c:valAx>
      <c:valAx>
        <c:axId val="38810752"/>
        <c:scaling>
          <c:orientation val="minMax"/>
          <c:max val="100"/>
          <c:min val="0"/>
        </c:scaling>
        <c:delete val="1"/>
        <c:axPos val="r"/>
        <c:numFmt formatCode="General" sourceLinked="1"/>
        <c:majorTickMark val="out"/>
        <c:minorTickMark val="none"/>
        <c:tickLblPos val="nextTo"/>
        <c:crossAx val="38812288"/>
        <c:crosses val="max"/>
        <c:crossBetween val="midCat"/>
        <c:majorUnit val="10"/>
      </c:valAx>
      <c:valAx>
        <c:axId val="38812288"/>
        <c:scaling>
          <c:orientation val="minMax"/>
          <c:max val="1"/>
          <c:min val="0"/>
        </c:scaling>
        <c:delete val="1"/>
        <c:axPos val="t"/>
        <c:numFmt formatCode="General" sourceLinked="1"/>
        <c:majorTickMark val="out"/>
        <c:minorTickMark val="none"/>
        <c:tickLblPos val="nextTo"/>
        <c:crossAx val="38810752"/>
        <c:crosses val="max"/>
        <c:crossBetween val="midCat"/>
        <c:majorUnit val="0.5"/>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87915231640925E-2"/>
          <c:y val="3.0083568021150652E-2"/>
          <c:w val="0.89236387950358453"/>
          <c:h val="0.88060256336571063"/>
        </c:manualLayout>
      </c:layout>
      <c:barChart>
        <c:barDir val="col"/>
        <c:grouping val="stacked"/>
        <c:varyColors val="0"/>
        <c:ser>
          <c:idx val="0"/>
          <c:order val="0"/>
          <c:tx>
            <c:strRef>
              <c:f>'AIDS related deaths'!$C$3</c:f>
              <c:strCache>
                <c:ptCount val="1"/>
                <c:pt idx="0">
                  <c:v>Male </c:v>
                </c:pt>
              </c:strCache>
            </c:strRef>
          </c:tx>
          <c:spPr>
            <a:solidFill>
              <a:srgbClr val="00AEEF"/>
            </a:solidFill>
            <a:ln>
              <a:noFill/>
            </a:ln>
          </c:spPr>
          <c:invertIfNegative val="0"/>
          <c:dLbls>
            <c:dLbl>
              <c:idx val="35"/>
              <c:layout>
                <c:manualLayout>
                  <c:x val="1.68588294111111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47-42EE-93E5-79B2E2AE18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'AIDS related deaths'!$A$4:$A$39</c:f>
              <c:strCache>
                <c:ptCount val="36"/>
                <c:pt idx="1">
                  <c:v>1985</c:v>
                </c:pt>
                <c:pt idx="6">
                  <c:v>1990</c:v>
                </c:pt>
                <c:pt idx="11">
                  <c:v>1995</c:v>
                </c:pt>
                <c:pt idx="16">
                  <c:v>2000</c:v>
                </c:pt>
                <c:pt idx="21">
                  <c:v>2005</c:v>
                </c:pt>
                <c:pt idx="26">
                  <c:v>2010</c:v>
                </c:pt>
                <c:pt idx="31">
                  <c:v>2015</c:v>
                </c:pt>
                <c:pt idx="35">
                  <c:v>2019</c:v>
                </c:pt>
              </c:strCache>
            </c:strRef>
          </c:cat>
          <c:val>
            <c:numRef>
              <c:f>'AIDS related deaths'!$C$4:$C$39</c:f>
              <c:numCache>
                <c:formatCode>#,##0</c:formatCode>
                <c:ptCount val="36"/>
                <c:pt idx="0">
                  <c:v>1</c:v>
                </c:pt>
                <c:pt idx="1">
                  <c:v>0</c:v>
                </c:pt>
                <c:pt idx="2">
                  <c:v>2</c:v>
                </c:pt>
                <c:pt idx="3">
                  <c:v>0</c:v>
                </c:pt>
                <c:pt idx="4">
                  <c:v>0</c:v>
                </c:pt>
                <c:pt idx="5">
                  <c:v>0</c:v>
                </c:pt>
                <c:pt idx="6">
                  <c:v>3</c:v>
                </c:pt>
                <c:pt idx="7">
                  <c:v>1</c:v>
                </c:pt>
                <c:pt idx="8">
                  <c:v>9</c:v>
                </c:pt>
                <c:pt idx="9">
                  <c:v>3</c:v>
                </c:pt>
                <c:pt idx="10">
                  <c:v>6</c:v>
                </c:pt>
                <c:pt idx="11">
                  <c:v>13</c:v>
                </c:pt>
                <c:pt idx="12">
                  <c:v>20</c:v>
                </c:pt>
                <c:pt idx="13">
                  <c:v>15</c:v>
                </c:pt>
                <c:pt idx="14">
                  <c:v>24</c:v>
                </c:pt>
                <c:pt idx="15">
                  <c:v>23</c:v>
                </c:pt>
                <c:pt idx="16">
                  <c:v>28</c:v>
                </c:pt>
                <c:pt idx="17">
                  <c:v>34</c:v>
                </c:pt>
                <c:pt idx="18">
                  <c:v>59</c:v>
                </c:pt>
                <c:pt idx="19">
                  <c:v>58</c:v>
                </c:pt>
                <c:pt idx="20">
                  <c:v>65</c:v>
                </c:pt>
                <c:pt idx="21">
                  <c:v>65</c:v>
                </c:pt>
                <c:pt idx="22">
                  <c:v>72</c:v>
                </c:pt>
                <c:pt idx="23">
                  <c:v>98</c:v>
                </c:pt>
                <c:pt idx="24">
                  <c:v>89</c:v>
                </c:pt>
                <c:pt idx="25">
                  <c:v>92</c:v>
                </c:pt>
                <c:pt idx="26">
                  <c:v>114</c:v>
                </c:pt>
                <c:pt idx="27">
                  <c:v>119</c:v>
                </c:pt>
                <c:pt idx="28">
                  <c:v>115</c:v>
                </c:pt>
                <c:pt idx="29">
                  <c:v>111</c:v>
                </c:pt>
                <c:pt idx="30">
                  <c:v>106</c:v>
                </c:pt>
                <c:pt idx="31" formatCode="General">
                  <c:v>100</c:v>
                </c:pt>
                <c:pt idx="32" formatCode="General">
                  <c:v>82</c:v>
                </c:pt>
                <c:pt idx="33" formatCode="General">
                  <c:v>83</c:v>
                </c:pt>
                <c:pt idx="34" formatCode="General">
                  <c:v>79</c:v>
                </c:pt>
                <c:pt idx="35" formatCode="General">
                  <c:v>70</c:v>
                </c:pt>
              </c:numCache>
            </c:numRef>
          </c:val>
          <c:extLst>
            <c:ext xmlns:c16="http://schemas.microsoft.com/office/drawing/2014/chart" uri="{C3380CC4-5D6E-409C-BE32-E72D297353CC}">
              <c16:uniqueId val="{00000000-9C47-42EE-93E5-79B2E2AE1837}"/>
            </c:ext>
          </c:extLst>
        </c:ser>
        <c:ser>
          <c:idx val="1"/>
          <c:order val="1"/>
          <c:tx>
            <c:strRef>
              <c:f>'AIDS related deaths'!$D$3</c:f>
              <c:strCache>
                <c:ptCount val="1"/>
                <c:pt idx="0">
                  <c:v>Female</c:v>
                </c:pt>
              </c:strCache>
            </c:strRef>
          </c:tx>
          <c:spPr>
            <a:solidFill>
              <a:srgbClr val="E31837"/>
            </a:solidFill>
            <a:ln>
              <a:noFill/>
            </a:ln>
          </c:spPr>
          <c:invertIfNegative val="0"/>
          <c:dLbls>
            <c:dLbl>
              <c:idx val="35"/>
              <c:layout>
                <c:manualLayout>
                  <c:x val="1.1671497284615244E-2"/>
                  <c:y val="-5.839416058394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7-42EE-93E5-79B2E2AE18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'AIDS related deaths'!$A$4:$A$39</c:f>
              <c:strCache>
                <c:ptCount val="36"/>
                <c:pt idx="1">
                  <c:v>1985</c:v>
                </c:pt>
                <c:pt idx="6">
                  <c:v>1990</c:v>
                </c:pt>
                <c:pt idx="11">
                  <c:v>1995</c:v>
                </c:pt>
                <c:pt idx="16">
                  <c:v>2000</c:v>
                </c:pt>
                <c:pt idx="21">
                  <c:v>2005</c:v>
                </c:pt>
                <c:pt idx="26">
                  <c:v>2010</c:v>
                </c:pt>
                <c:pt idx="31">
                  <c:v>2015</c:v>
                </c:pt>
                <c:pt idx="35">
                  <c:v>2019</c:v>
                </c:pt>
              </c:strCache>
            </c:strRef>
          </c:cat>
          <c:val>
            <c:numRef>
              <c:f>'AIDS related deaths'!$D$4:$D$39</c:f>
              <c:numCache>
                <c:formatCode>#,##0</c:formatCode>
                <c:ptCount val="36"/>
                <c:pt idx="0">
                  <c:v>0</c:v>
                </c:pt>
                <c:pt idx="1">
                  <c:v>1</c:v>
                </c:pt>
                <c:pt idx="2">
                  <c:v>0</c:v>
                </c:pt>
                <c:pt idx="3">
                  <c:v>0</c:v>
                </c:pt>
                <c:pt idx="4">
                  <c:v>0</c:v>
                </c:pt>
                <c:pt idx="5">
                  <c:v>1</c:v>
                </c:pt>
                <c:pt idx="6">
                  <c:v>0</c:v>
                </c:pt>
                <c:pt idx="7">
                  <c:v>1</c:v>
                </c:pt>
                <c:pt idx="8">
                  <c:v>3</c:v>
                </c:pt>
                <c:pt idx="9">
                  <c:v>1</c:v>
                </c:pt>
                <c:pt idx="10">
                  <c:v>0</c:v>
                </c:pt>
                <c:pt idx="11">
                  <c:v>1</c:v>
                </c:pt>
                <c:pt idx="12">
                  <c:v>1</c:v>
                </c:pt>
                <c:pt idx="13">
                  <c:v>3</c:v>
                </c:pt>
                <c:pt idx="14">
                  <c:v>1</c:v>
                </c:pt>
                <c:pt idx="15">
                  <c:v>3</c:v>
                </c:pt>
                <c:pt idx="16">
                  <c:v>1</c:v>
                </c:pt>
                <c:pt idx="17">
                  <c:v>5</c:v>
                </c:pt>
                <c:pt idx="18">
                  <c:v>5</c:v>
                </c:pt>
                <c:pt idx="19">
                  <c:v>6</c:v>
                </c:pt>
                <c:pt idx="20">
                  <c:v>9</c:v>
                </c:pt>
                <c:pt idx="21">
                  <c:v>4</c:v>
                </c:pt>
                <c:pt idx="22">
                  <c:v>5</c:v>
                </c:pt>
                <c:pt idx="23">
                  <c:v>7</c:v>
                </c:pt>
                <c:pt idx="24">
                  <c:v>10</c:v>
                </c:pt>
                <c:pt idx="25">
                  <c:v>6</c:v>
                </c:pt>
                <c:pt idx="26">
                  <c:v>8</c:v>
                </c:pt>
                <c:pt idx="27">
                  <c:v>5</c:v>
                </c:pt>
                <c:pt idx="28">
                  <c:v>9</c:v>
                </c:pt>
                <c:pt idx="29">
                  <c:v>8</c:v>
                </c:pt>
                <c:pt idx="30">
                  <c:v>15</c:v>
                </c:pt>
                <c:pt idx="31" formatCode="General">
                  <c:v>4</c:v>
                </c:pt>
                <c:pt idx="32" formatCode="General">
                  <c:v>6</c:v>
                </c:pt>
                <c:pt idx="33" formatCode="General">
                  <c:v>8</c:v>
                </c:pt>
                <c:pt idx="34" formatCode="General">
                  <c:v>6</c:v>
                </c:pt>
                <c:pt idx="35" formatCode="General">
                  <c:v>6</c:v>
                </c:pt>
              </c:numCache>
            </c:numRef>
          </c:val>
          <c:extLst>
            <c:ext xmlns:c16="http://schemas.microsoft.com/office/drawing/2014/chart" uri="{C3380CC4-5D6E-409C-BE32-E72D297353CC}">
              <c16:uniqueId val="{00000001-9C47-42EE-93E5-79B2E2AE1837}"/>
            </c:ext>
          </c:extLst>
        </c:ser>
        <c:dLbls>
          <c:showLegendKey val="0"/>
          <c:showVal val="0"/>
          <c:showCatName val="0"/>
          <c:showSerName val="0"/>
          <c:showPercent val="0"/>
          <c:showBubbleSize val="0"/>
        </c:dLbls>
        <c:gapWidth val="100"/>
        <c:overlap val="100"/>
        <c:axId val="164968320"/>
        <c:axId val="164969856"/>
      </c:barChart>
      <c:catAx>
        <c:axId val="164968320"/>
        <c:scaling>
          <c:orientation val="minMax"/>
        </c:scaling>
        <c:delete val="0"/>
        <c:axPos val="b"/>
        <c:numFmt formatCode="General" sourceLinked="0"/>
        <c:majorTickMark val="out"/>
        <c:minorTickMark val="none"/>
        <c:tickLblPos val="nextTo"/>
        <c:txPr>
          <a:bodyPr rot="0" vert="horz"/>
          <a:lstStyle/>
          <a:p>
            <a:pPr>
              <a:defRPr/>
            </a:pPr>
            <a:endParaRPr lang="en-US"/>
          </a:p>
        </c:txPr>
        <c:crossAx val="164969856"/>
        <c:crosses val="autoZero"/>
        <c:auto val="1"/>
        <c:lblAlgn val="ctr"/>
        <c:lblOffset val="100"/>
        <c:tickLblSkip val="1"/>
        <c:noMultiLvlLbl val="0"/>
      </c:catAx>
      <c:valAx>
        <c:axId val="164969856"/>
        <c:scaling>
          <c:orientation val="minMax"/>
        </c:scaling>
        <c:delete val="0"/>
        <c:axPos val="l"/>
        <c:majorGridlines>
          <c:spPr>
            <a:ln w="6350">
              <a:solidFill>
                <a:schemeClr val="bg1">
                  <a:lumMod val="75000"/>
                </a:schemeClr>
              </a:solidFill>
              <a:prstDash val="dashDot"/>
            </a:ln>
          </c:spPr>
        </c:majorGridlines>
        <c:title>
          <c:tx>
            <c:rich>
              <a:bodyPr rot="-5400000" vert="horz"/>
              <a:lstStyle/>
              <a:p>
                <a:pPr>
                  <a:defRPr/>
                </a:pPr>
                <a:r>
                  <a:rPr lang="en-US"/>
                  <a:t>Number</a:t>
                </a:r>
              </a:p>
            </c:rich>
          </c:tx>
          <c:overlay val="0"/>
        </c:title>
        <c:numFmt formatCode="#,##0" sourceLinked="1"/>
        <c:majorTickMark val="out"/>
        <c:minorTickMark val="none"/>
        <c:tickLblPos val="nextTo"/>
        <c:crossAx val="164968320"/>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'notification rates'!$B$4</c:f>
              <c:strCache>
                <c:ptCount val="1"/>
                <c:pt idx="0">
                  <c:v>HIV and AIDS</c:v>
                </c:pt>
              </c:strCache>
            </c:strRef>
          </c:tx>
          <c:spPr>
            <a:ln w="38100">
              <a:solidFill>
                <a:srgbClr val="E31837"/>
              </a:solidFill>
            </a:ln>
          </c:spPr>
          <c:marker>
            <c:symbol val="none"/>
          </c:marker>
          <c:cat>
            <c:numRef>
              <c:f>'notification rates'!$A$5:$A$23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'notification rates'!$B$5:$B$23</c:f>
              <c:numCache>
                <c:formatCode>0.0</c:formatCode>
                <c:ptCount val="19"/>
                <c:pt idx="0">
                  <c:v>0.69030793306943161</c:v>
                </c:pt>
                <c:pt idx="1">
                  <c:v>0.83325049801934048</c:v>
                </c:pt>
                <c:pt idx="2">
                  <c:v>1.1129130697963536</c:v>
                </c:pt>
                <c:pt idx="3">
                  <c:v>1.2686523349577421</c:v>
                </c:pt>
                <c:pt idx="4">
                  <c:v>1.4112404178591562</c:v>
                </c:pt>
                <c:pt idx="5">
                  <c:v>1.5462972971879356</c:v>
                </c:pt>
                <c:pt idx="6">
                  <c:v>1.5200178754102147</c:v>
                </c:pt>
                <c:pt idx="7">
                  <c:v>1.6247166327032259</c:v>
                </c:pt>
                <c:pt idx="8">
                  <c:v>1.5575617951994851</c:v>
                </c:pt>
                <c:pt idx="9">
                  <c:v>1.5599109111268101</c:v>
                </c:pt>
                <c:pt idx="10">
                  <c:v>1.7782534739323059</c:v>
                </c:pt>
                <c:pt idx="11">
                  <c:v>1.7290887286064363</c:v>
                </c:pt>
                <c:pt idx="12">
                  <c:v>2.008769060229024</c:v>
                </c:pt>
                <c:pt idx="13">
                  <c:v>2.1301894968100266</c:v>
                </c:pt>
                <c:pt idx="14">
                  <c:v>1.9954935952398423</c:v>
                </c:pt>
                <c:pt idx="15">
                  <c:v>2.0695928718379428</c:v>
                </c:pt>
                <c:pt idx="16">
                  <c:v>1.9625438002102376</c:v>
                </c:pt>
                <c:pt idx="17">
                  <c:v>1.9164203175200367</c:v>
                </c:pt>
                <c:pt idx="18">
                  <c:v>1.9435651343212368</c:v>
                </c:pt>
              </c:numCache>
            </c:numRef>
          </c:val>
          <c:smooth val="0"/>
          <c:extLst>
            <c:ext xmlns:c16="http://schemas.microsoft.com/office/drawing/2014/chart" uri="{C3380CC4-5D6E-409C-BE32-E72D297353CC}">
              <c16:uniqueId val="{00000000-C84E-47BB-B538-B794635A35C6}"/>
            </c:ext>
          </c:extLst>
        </c:ser>
        <c:ser>
          <c:idx val="1"/>
          <c:order val="1"/>
          <c:tx>
            <c:strRef>
              <c:f>'notification rates'!$C$4</c:f>
              <c:strCache>
                <c:ptCount val="1"/>
                <c:pt idx="0">
                  <c:v>Malaria</c:v>
                </c:pt>
              </c:strCache>
            </c:strRef>
          </c:tx>
          <c:spPr>
            <a:ln w="38100">
              <a:solidFill>
                <a:srgbClr val="00A99A"/>
              </a:solidFill>
            </a:ln>
          </c:spPr>
          <c:marker>
            <c:symbol val="none"/>
          </c:marker>
          <c:cat>
            <c:numRef>
              <c:f>'notification rates'!$A$5:$A$23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'notification rates'!$C$5:$C$23</c:f>
              <c:numCache>
                <c:formatCode>0.0</c:formatCode>
                <c:ptCount val="19"/>
                <c:pt idx="0">
                  <c:v>5.3958014584876679</c:v>
                </c:pt>
                <c:pt idx="1">
                  <c:v>3.7758630880019988</c:v>
                </c:pt>
                <c:pt idx="2">
                  <c:v>2.4450679263255726</c:v>
                </c:pt>
                <c:pt idx="3">
                  <c:v>1.7969108482024414</c:v>
                </c:pt>
                <c:pt idx="4">
                  <c:v>2.8411590177193893</c:v>
                </c:pt>
                <c:pt idx="5">
                  <c:v>4.2342533465052812</c:v>
                </c:pt>
                <c:pt idx="6">
                  <c:v>4.5744321737007407</c:v>
                </c:pt>
                <c:pt idx="7">
                  <c:v>2.1445444135555753</c:v>
                </c:pt>
                <c:pt idx="8">
                  <c:v>2.7277612168532648</c:v>
                </c:pt>
                <c:pt idx="9">
                  <c:v>3.5758889191677978</c:v>
                </c:pt>
                <c:pt idx="10">
                  <c:v>1.6540961367883837</c:v>
                </c:pt>
                <c:pt idx="11">
                  <c:v>1.0796844365261389</c:v>
                </c:pt>
                <c:pt idx="12">
                  <c:v>0.88243063356556328</c:v>
                </c:pt>
                <c:pt idx="13">
                  <c:v>1.257225623464197</c:v>
                </c:pt>
                <c:pt idx="14">
                  <c:v>1.3701866631361981</c:v>
                </c:pt>
                <c:pt idx="15">
                  <c:v>1.313996229006543</c:v>
                </c:pt>
                <c:pt idx="16">
                  <c:v>1.0026885487185242</c:v>
                </c:pt>
                <c:pt idx="17">
                  <c:v>1.1161355944302742</c:v>
                </c:pt>
                <c:pt idx="18">
                  <c:v>1.0810476717269366</c:v>
                </c:pt>
              </c:numCache>
            </c:numRef>
          </c:val>
          <c:smooth val="0"/>
          <c:extLst>
            <c:ext xmlns:c16="http://schemas.microsoft.com/office/drawing/2014/chart" uri="{C3380CC4-5D6E-409C-BE32-E72D297353CC}">
              <c16:uniqueId val="{00000001-C84E-47BB-B538-B794635A35C6}"/>
            </c:ext>
          </c:extLst>
        </c:ser>
        <c:dLbls>
          <c:showLegendKey val="0"/>
          <c:showVal val="0"/>
          <c:showCatName val="0"/>
          <c:showSerName val="0"/>
          <c:showPercent val="0"/>
          <c:showBubbleSize val="0"/>
        </c:dLbls>
        <c:smooth val="0"/>
        <c:axId val="164445568"/>
        <c:axId val="164467840"/>
      </c:lineChart>
      <c:catAx>
        <c:axId val="16444556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64467840"/>
        <c:crosses val="autoZero"/>
        <c:auto val="1"/>
        <c:lblAlgn val="ctr"/>
        <c:lblOffset val="100"/>
        <c:noMultiLvlLbl val="0"/>
      </c:catAx>
      <c:valAx>
        <c:axId val="164467840"/>
        <c:scaling>
          <c:orientation val="minMax"/>
        </c:scaling>
        <c:delete val="0"/>
        <c:axPos val="l"/>
        <c:majorGridlines>
          <c:spPr>
            <a:ln w="6350">
              <a:solidFill>
                <a:schemeClr val="bg1">
                  <a:lumMod val="75000"/>
                </a:schemeClr>
              </a:solidFill>
              <a:prstDash val="dashDot"/>
            </a:ln>
          </c:spPr>
        </c:majorGridlines>
        <c:title>
          <c:tx>
            <c:rich>
              <a:bodyPr rot="-5400000" vert="horz"/>
              <a:lstStyle/>
              <a:p>
                <a:pPr>
                  <a:defRPr/>
                </a:pPr>
                <a:r>
                  <a:rPr lang="en-US"/>
                  <a:t>Incidence rate (per 100,000 population)</a:t>
                </a:r>
              </a:p>
            </c:rich>
          </c:tx>
          <c:overlay val="0"/>
        </c:title>
        <c:numFmt formatCode="0" sourceLinked="0"/>
        <c:majorTickMark val="out"/>
        <c:minorTickMark val="none"/>
        <c:tickLblPos val="nextTo"/>
        <c:crossAx val="164445568"/>
        <c:crosses val="autoZero"/>
        <c:crossBetween val="between"/>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Korean nationals</a:t>
            </a:r>
          </a:p>
        </c:rich>
      </c:tx>
      <c:overlay val="0"/>
    </c:title>
    <c:autoTitleDeleted val="0"/>
    <c:plotArea>
      <c:layout>
        <c:manualLayout>
          <c:layoutTarget val="inner"/>
          <c:xMode val="edge"/>
          <c:yMode val="edge"/>
          <c:x val="0.1039828475978664"/>
          <c:y val="0.16571657926183384"/>
          <c:w val="0.79276487314085742"/>
          <c:h val="0.89814814814814814"/>
        </c:manualLayout>
      </c:layout>
      <c:doughnutChart>
        <c:varyColors val="1"/>
        <c:ser>
          <c:idx val="0"/>
          <c:order val="0"/>
          <c:spPr>
            <a:ln>
              <a:solidFill>
                <a:schemeClr val="bg1"/>
              </a:solidFill>
            </a:ln>
          </c:spPr>
          <c:dPt>
            <c:idx val="0"/>
            <c:bubble3D val="0"/>
            <c:spPr>
              <a:solidFill>
                <a:srgbClr val="00AEEF"/>
              </a:solidFill>
              <a:ln>
                <a:solidFill>
                  <a:schemeClr val="bg1"/>
                </a:solidFill>
              </a:ln>
            </c:spPr>
            <c:extLst>
              <c:ext xmlns:c16="http://schemas.microsoft.com/office/drawing/2014/chart" uri="{C3380CC4-5D6E-409C-BE32-E72D297353CC}">
                <c16:uniqueId val="{00000001-C35A-43A2-905A-45AAE7D98D11}"/>
              </c:ext>
            </c:extLst>
          </c:dPt>
          <c:dPt>
            <c:idx val="1"/>
            <c:bubble3D val="0"/>
            <c:spPr>
              <a:solidFill>
                <a:srgbClr val="F26B73"/>
              </a:solidFill>
              <a:ln>
                <a:solidFill>
                  <a:schemeClr val="bg1"/>
                </a:solidFill>
              </a:ln>
            </c:spPr>
            <c:extLst>
              <c:ext xmlns:c16="http://schemas.microsoft.com/office/drawing/2014/chart" uri="{C3380CC4-5D6E-409C-BE32-E72D297353CC}">
                <c16:uniqueId val="{00000003-C35A-43A2-905A-45AAE7D98D1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'cumul HIV and PLWHA'!$A$3:$A$4</c:f>
              <c:strCache>
                <c:ptCount val="2"/>
                <c:pt idx="0">
                  <c:v>Male</c:v>
                </c:pt>
                <c:pt idx="1">
                  <c:v>Female</c:v>
                </c:pt>
              </c:strCache>
            </c:strRef>
          </c:cat>
          <c:val>
            <c:numRef>
              <c:f>'cumul HIV and PLWHA'!$B$3:$B$4</c:f>
              <c:numCache>
                <c:formatCode>General</c:formatCode>
                <c:ptCount val="2"/>
                <c:pt idx="0">
                  <c:v>952</c:v>
                </c:pt>
                <c:pt idx="1">
                  <c:v>53</c:v>
                </c:pt>
              </c:numCache>
            </c:numRef>
          </c:val>
          <c:extLst>
            <c:ext xmlns:c16="http://schemas.microsoft.com/office/drawing/2014/chart" uri="{C3380CC4-5D6E-409C-BE32-E72D297353CC}">
              <c16:uniqueId val="{00000004-C35A-43A2-905A-45AAE7D98D11}"/>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Foreign nationals</a:t>
            </a:r>
          </a:p>
        </c:rich>
      </c:tx>
      <c:overlay val="0"/>
    </c:title>
    <c:autoTitleDeleted val="0"/>
    <c:plotArea>
      <c:layout>
        <c:manualLayout>
          <c:layoutTarget val="inner"/>
          <c:xMode val="edge"/>
          <c:yMode val="edge"/>
          <c:x val="0.1102721004382934"/>
          <c:y val="0.1658839703342633"/>
          <c:w val="0.79276487314085742"/>
          <c:h val="0.89814814814814814"/>
        </c:manualLayout>
      </c:layout>
      <c:doughnutChart>
        <c:varyColors val="1"/>
        <c:ser>
          <c:idx val="0"/>
          <c:order val="0"/>
          <c:spPr>
            <a:ln>
              <a:solidFill>
                <a:sysClr val="window" lastClr="FFFFFF"/>
              </a:solidFill>
            </a:ln>
          </c:spPr>
          <c:dPt>
            <c:idx val="0"/>
            <c:bubble3D val="0"/>
            <c:spPr>
              <a:solidFill>
                <a:srgbClr val="00AEEF"/>
              </a:solidFill>
              <a:ln>
                <a:solidFill>
                  <a:sysClr val="window" lastClr="FFFFFF"/>
                </a:solidFill>
              </a:ln>
            </c:spPr>
            <c:extLst>
              <c:ext xmlns:c16="http://schemas.microsoft.com/office/drawing/2014/chart" uri="{C3380CC4-5D6E-409C-BE32-E72D297353CC}">
                <c16:uniqueId val="{00000001-766E-423A-9702-BFE62B1E5701}"/>
              </c:ext>
            </c:extLst>
          </c:dPt>
          <c:dPt>
            <c:idx val="1"/>
            <c:bubble3D val="0"/>
            <c:spPr>
              <a:solidFill>
                <a:srgbClr val="F26B73"/>
              </a:solidFill>
              <a:ln>
                <a:solidFill>
                  <a:sysClr val="window" lastClr="FFFFFF"/>
                </a:solidFill>
              </a:ln>
            </c:spPr>
            <c:extLst>
              <c:ext xmlns:c16="http://schemas.microsoft.com/office/drawing/2014/chart" uri="{C3380CC4-5D6E-409C-BE32-E72D297353CC}">
                <c16:uniqueId val="{00000003-766E-423A-9702-BFE62B1E570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'cumul HIV and PLWHA'!$A$7:$A$8</c:f>
              <c:strCache>
                <c:ptCount val="2"/>
                <c:pt idx="0">
                  <c:v>Male</c:v>
                </c:pt>
                <c:pt idx="1">
                  <c:v>Female</c:v>
                </c:pt>
              </c:strCache>
            </c:strRef>
          </c:cat>
          <c:val>
            <c:numRef>
              <c:f>'cumul HIV and PLWHA'!$B$7:$B$8</c:f>
              <c:numCache>
                <c:formatCode>General</c:formatCode>
                <c:ptCount val="2"/>
                <c:pt idx="0">
                  <c:v>159</c:v>
                </c:pt>
                <c:pt idx="1">
                  <c:v>58</c:v>
                </c:pt>
              </c:numCache>
            </c:numRef>
          </c:val>
          <c:extLst>
            <c:ext xmlns:c16="http://schemas.microsoft.com/office/drawing/2014/chart" uri="{C3380CC4-5D6E-409C-BE32-E72D297353CC}">
              <c16:uniqueId val="{00000004-766E-423A-9702-BFE62B1E5701}"/>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Total</a:t>
            </a:r>
          </a:p>
        </c:rich>
      </c:tx>
      <c:overlay val="0"/>
    </c:title>
    <c:autoTitleDeleted val="0"/>
    <c:plotArea>
      <c:layout>
        <c:manualLayout>
          <c:layoutTarget val="inner"/>
          <c:xMode val="edge"/>
          <c:yMode val="edge"/>
          <c:x val="0.10712746114451499"/>
          <c:y val="0.16659732363923413"/>
          <c:w val="0.79276487314085742"/>
          <c:h val="0.89814814814814814"/>
        </c:manualLayout>
      </c:layout>
      <c:doughnutChart>
        <c:varyColors val="1"/>
        <c:ser>
          <c:idx val="0"/>
          <c:order val="0"/>
          <c:spPr>
            <a:ln>
              <a:solidFill>
                <a:sysClr val="window" lastClr="FFFFFF"/>
              </a:solidFill>
            </a:ln>
          </c:spPr>
          <c:dPt>
            <c:idx val="0"/>
            <c:bubble3D val="0"/>
            <c:spPr>
              <a:solidFill>
                <a:srgbClr val="00AEEF"/>
              </a:solidFill>
              <a:ln>
                <a:solidFill>
                  <a:sysClr val="window" lastClr="FFFFFF"/>
                </a:solidFill>
              </a:ln>
            </c:spPr>
            <c:extLst>
              <c:ext xmlns:c16="http://schemas.microsoft.com/office/drawing/2014/chart" uri="{C3380CC4-5D6E-409C-BE32-E72D297353CC}">
                <c16:uniqueId val="{00000001-CF1D-4163-B13C-E788DB9484DB}"/>
              </c:ext>
            </c:extLst>
          </c:dPt>
          <c:dPt>
            <c:idx val="1"/>
            <c:bubble3D val="0"/>
            <c:spPr>
              <a:solidFill>
                <a:srgbClr val="F26B73"/>
              </a:solidFill>
              <a:ln>
                <a:solidFill>
                  <a:sysClr val="window" lastClr="FFFFFF"/>
                </a:solidFill>
              </a:ln>
            </c:spPr>
            <c:extLst>
              <c:ext xmlns:c16="http://schemas.microsoft.com/office/drawing/2014/chart" uri="{C3380CC4-5D6E-409C-BE32-E72D297353CC}">
                <c16:uniqueId val="{00000003-CF1D-4163-B13C-E788DB9484DB}"/>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'cumul HIV and PLWHA'!$A$11:$A$12</c:f>
              <c:strCache>
                <c:ptCount val="2"/>
                <c:pt idx="0">
                  <c:v>Male</c:v>
                </c:pt>
                <c:pt idx="1">
                  <c:v>Female</c:v>
                </c:pt>
              </c:strCache>
            </c:strRef>
          </c:cat>
          <c:val>
            <c:numRef>
              <c:f>'cumul HIV and PLWHA'!$B$11:$B$12</c:f>
              <c:numCache>
                <c:formatCode>General</c:formatCode>
                <c:ptCount val="2"/>
                <c:pt idx="0">
                  <c:v>1111</c:v>
                </c:pt>
                <c:pt idx="1">
                  <c:v>111</c:v>
                </c:pt>
              </c:numCache>
            </c:numRef>
          </c:val>
          <c:extLst>
            <c:ext xmlns:c16="http://schemas.microsoft.com/office/drawing/2014/chart" uri="{C3380CC4-5D6E-409C-BE32-E72D297353CC}">
              <c16:uniqueId val="{00000004-CF1D-4163-B13C-E788DB9484DB}"/>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'New HIV cases_nationality&amp;age'!$C$2</c:f>
              <c:strCache>
                <c:ptCount val="1"/>
                <c:pt idx="0">
                  <c:v>Total</c:v>
                </c:pt>
              </c:strCache>
            </c:strRef>
          </c:tx>
          <c:spPr>
            <a:pattFill prst="dkUpDiag">
              <a:fgClr>
                <a:srgbClr val="00AEEF"/>
              </a:fgClr>
              <a:bgClr>
                <a:schemeClr val="bg1"/>
              </a:bgClr>
            </a:pattFill>
            <a:ln>
              <a:noFill/>
            </a:ln>
          </c:spPr>
          <c:invertIfNegative val="0"/>
          <c:cat>
            <c:strRef>
              <c:f>'New HIV cases_nationality&amp;age'!$A$3:$B$17</c:f>
              <c:strCache>
                <c:ptCount val="15"/>
                <c:pt idx="0">
                  <c:v>0-4 yr</c:v>
                </c:pt>
                <c:pt idx="1">
                  <c:v>5-9 yr</c:v>
                </c:pt>
                <c:pt idx="2">
                  <c:v>10-14 yr</c:v>
                </c:pt>
                <c:pt idx="3">
                  <c:v>15-19 yr</c:v>
                </c:pt>
                <c:pt idx="4">
                  <c:v>20-24 yr</c:v>
                </c:pt>
                <c:pt idx="5">
                  <c:v>25-29 yr</c:v>
                </c:pt>
                <c:pt idx="6">
                  <c:v>30-34 yr</c:v>
                </c:pt>
                <c:pt idx="7">
                  <c:v>35-39 yr</c:v>
                </c:pt>
                <c:pt idx="8">
                  <c:v>40-44 yr</c:v>
                </c:pt>
                <c:pt idx="9">
                  <c:v>45-49 yr</c:v>
                </c:pt>
                <c:pt idx="10">
                  <c:v>50-54 yr</c:v>
                </c:pt>
                <c:pt idx="11">
                  <c:v>55-59 yr</c:v>
                </c:pt>
                <c:pt idx="12">
                  <c:v>60-64 yr</c:v>
                </c:pt>
                <c:pt idx="13">
                  <c:v>65-69 yr</c:v>
                </c:pt>
                <c:pt idx="14">
                  <c:v>≥70 yr</c:v>
                </c:pt>
              </c:strCache>
            </c:strRef>
          </c:cat>
          <c:val>
            <c:numRef>
              <c:f>'New HIV cases_nationality&amp;age'!$C$3:$C$17</c:f>
              <c:numCache>
                <c:formatCode>General</c:formatCode>
                <c:ptCount val="15"/>
                <c:pt idx="0">
                  <c:v>0</c:v>
                </c:pt>
                <c:pt idx="1">
                  <c:v>0</c:v>
                </c:pt>
                <c:pt idx="2">
                  <c:v>0</c:v>
                </c:pt>
                <c:pt idx="3">
                  <c:v>31</c:v>
                </c:pt>
                <c:pt idx="4">
                  <c:v>142</c:v>
                </c:pt>
                <c:pt idx="5">
                  <c:v>296</c:v>
                </c:pt>
                <c:pt idx="6">
                  <c:v>221</c:v>
                </c:pt>
                <c:pt idx="7">
                  <c:v>120</c:v>
                </c:pt>
                <c:pt idx="8">
                  <c:v>103</c:v>
                </c:pt>
                <c:pt idx="9">
                  <c:v>99</c:v>
                </c:pt>
                <c:pt idx="10">
                  <c:v>64</c:v>
                </c:pt>
                <c:pt idx="11">
                  <c:v>65</c:v>
                </c:pt>
                <c:pt idx="12">
                  <c:v>43</c:v>
                </c:pt>
                <c:pt idx="13">
                  <c:v>18</c:v>
                </c:pt>
                <c:pt idx="14">
                  <c:v>20</c:v>
                </c:pt>
              </c:numCache>
            </c:numRef>
          </c:val>
          <c:extLst>
            <c:ext xmlns:c16="http://schemas.microsoft.com/office/drawing/2014/chart" uri="{C3380CC4-5D6E-409C-BE32-E72D297353CC}">
              <c16:uniqueId val="{00000000-E461-4DA6-B5B9-F5C4930D3ECB}"/>
            </c:ext>
          </c:extLst>
        </c:ser>
        <c:ser>
          <c:idx val="1"/>
          <c:order val="1"/>
          <c:tx>
            <c:strRef>
              <c:f>'New HIV cases_nationality&amp;age'!$D$2</c:f>
              <c:strCache>
                <c:ptCount val="1"/>
                <c:pt idx="0">
                  <c:v>Korean nationals</c:v>
                </c:pt>
              </c:strCache>
            </c:strRef>
          </c:tx>
          <c:spPr>
            <a:solidFill>
              <a:srgbClr val="F26B73"/>
            </a:solidFill>
            <a:ln>
              <a:noFill/>
            </a:ln>
          </c:spPr>
          <c:invertIfNegative val="0"/>
          <c:cat>
            <c:strRef>
              <c:f>'New HIV cases_nationality&amp;age'!$A$3:$B$17</c:f>
              <c:strCache>
                <c:ptCount val="15"/>
                <c:pt idx="0">
                  <c:v>0-4 yr</c:v>
                </c:pt>
                <c:pt idx="1">
                  <c:v>5-9 yr</c:v>
                </c:pt>
                <c:pt idx="2">
                  <c:v>10-14 yr</c:v>
                </c:pt>
                <c:pt idx="3">
                  <c:v>15-19 yr</c:v>
                </c:pt>
                <c:pt idx="4">
                  <c:v>20-24 yr</c:v>
                </c:pt>
                <c:pt idx="5">
                  <c:v>25-29 yr</c:v>
                </c:pt>
                <c:pt idx="6">
                  <c:v>30-34 yr</c:v>
                </c:pt>
                <c:pt idx="7">
                  <c:v>35-39 yr</c:v>
                </c:pt>
                <c:pt idx="8">
                  <c:v>40-44 yr</c:v>
                </c:pt>
                <c:pt idx="9">
                  <c:v>45-49 yr</c:v>
                </c:pt>
                <c:pt idx="10">
                  <c:v>50-54 yr</c:v>
                </c:pt>
                <c:pt idx="11">
                  <c:v>55-59 yr</c:v>
                </c:pt>
                <c:pt idx="12">
                  <c:v>60-64 yr</c:v>
                </c:pt>
                <c:pt idx="13">
                  <c:v>65-69 yr</c:v>
                </c:pt>
                <c:pt idx="14">
                  <c:v>≥70 yr</c:v>
                </c:pt>
              </c:strCache>
            </c:strRef>
          </c:cat>
          <c:val>
            <c:numRef>
              <c:f>'New HIV cases_nationality&amp;age'!$D$3:$D$17</c:f>
              <c:numCache>
                <c:formatCode>General</c:formatCode>
                <c:ptCount val="15"/>
                <c:pt idx="0">
                  <c:v>0</c:v>
                </c:pt>
                <c:pt idx="1">
                  <c:v>0</c:v>
                </c:pt>
                <c:pt idx="2">
                  <c:v>0</c:v>
                </c:pt>
                <c:pt idx="3">
                  <c:v>29</c:v>
                </c:pt>
                <c:pt idx="4">
                  <c:v>112</c:v>
                </c:pt>
                <c:pt idx="5">
                  <c:v>253</c:v>
                </c:pt>
                <c:pt idx="6">
                  <c:v>175</c:v>
                </c:pt>
                <c:pt idx="7">
                  <c:v>83</c:v>
                </c:pt>
                <c:pt idx="8">
                  <c:v>78</c:v>
                </c:pt>
                <c:pt idx="9">
                  <c:v>80</c:v>
                </c:pt>
                <c:pt idx="10">
                  <c:v>56</c:v>
                </c:pt>
                <c:pt idx="11">
                  <c:v>60</c:v>
                </c:pt>
                <c:pt idx="12">
                  <c:v>41</c:v>
                </c:pt>
                <c:pt idx="13">
                  <c:v>18</c:v>
                </c:pt>
                <c:pt idx="14">
                  <c:v>20</c:v>
                </c:pt>
              </c:numCache>
            </c:numRef>
          </c:val>
          <c:extLst>
            <c:ext xmlns:c16="http://schemas.microsoft.com/office/drawing/2014/chart" uri="{C3380CC4-5D6E-409C-BE32-E72D297353CC}">
              <c16:uniqueId val="{00000001-E461-4DA6-B5B9-F5C4930D3ECB}"/>
            </c:ext>
          </c:extLst>
        </c:ser>
        <c:ser>
          <c:idx val="2"/>
          <c:order val="2"/>
          <c:tx>
            <c:strRef>
              <c:f>'New HIV cases_nationality&amp;age'!$E$2</c:f>
              <c:strCache>
                <c:ptCount val="1"/>
                <c:pt idx="0">
                  <c:v>Foreigners</c:v>
                </c:pt>
              </c:strCache>
            </c:strRef>
          </c:tx>
          <c:spPr>
            <a:solidFill>
              <a:srgbClr val="00A99A"/>
            </a:solidFill>
            <a:ln>
              <a:noFill/>
            </a:ln>
          </c:spPr>
          <c:invertIfNegative val="0"/>
          <c:cat>
            <c:strRef>
              <c:f>'New HIV cases_nationality&amp;age'!$A$3:$B$17</c:f>
              <c:strCache>
                <c:ptCount val="15"/>
                <c:pt idx="0">
                  <c:v>0-4 yr</c:v>
                </c:pt>
                <c:pt idx="1">
                  <c:v>5-9 yr</c:v>
                </c:pt>
                <c:pt idx="2">
                  <c:v>10-14 yr</c:v>
                </c:pt>
                <c:pt idx="3">
                  <c:v>15-19 yr</c:v>
                </c:pt>
                <c:pt idx="4">
                  <c:v>20-24 yr</c:v>
                </c:pt>
                <c:pt idx="5">
                  <c:v>25-29 yr</c:v>
                </c:pt>
                <c:pt idx="6">
                  <c:v>30-34 yr</c:v>
                </c:pt>
                <c:pt idx="7">
                  <c:v>35-39 yr</c:v>
                </c:pt>
                <c:pt idx="8">
                  <c:v>40-44 yr</c:v>
                </c:pt>
                <c:pt idx="9">
                  <c:v>45-49 yr</c:v>
                </c:pt>
                <c:pt idx="10">
                  <c:v>50-54 yr</c:v>
                </c:pt>
                <c:pt idx="11">
                  <c:v>55-59 yr</c:v>
                </c:pt>
                <c:pt idx="12">
                  <c:v>60-64 yr</c:v>
                </c:pt>
                <c:pt idx="13">
                  <c:v>65-69 yr</c:v>
                </c:pt>
                <c:pt idx="14">
                  <c:v>≥70 yr</c:v>
                </c:pt>
              </c:strCache>
            </c:strRef>
          </c:cat>
          <c:val>
            <c:numRef>
              <c:f>'New HIV cases_nationality&amp;age'!$E$3:$E$17</c:f>
              <c:numCache>
                <c:formatCode>General</c:formatCode>
                <c:ptCount val="15"/>
                <c:pt idx="0">
                  <c:v>0</c:v>
                </c:pt>
                <c:pt idx="1">
                  <c:v>0</c:v>
                </c:pt>
                <c:pt idx="2">
                  <c:v>0</c:v>
                </c:pt>
                <c:pt idx="3">
                  <c:v>2</c:v>
                </c:pt>
                <c:pt idx="4">
                  <c:v>30</c:v>
                </c:pt>
                <c:pt idx="5">
                  <c:v>43</c:v>
                </c:pt>
                <c:pt idx="6">
                  <c:v>46</c:v>
                </c:pt>
                <c:pt idx="7">
                  <c:v>37</c:v>
                </c:pt>
                <c:pt idx="8">
                  <c:v>25</c:v>
                </c:pt>
                <c:pt idx="9">
                  <c:v>19</c:v>
                </c:pt>
                <c:pt idx="10">
                  <c:v>8</c:v>
                </c:pt>
                <c:pt idx="11">
                  <c:v>5</c:v>
                </c:pt>
                <c:pt idx="12">
                  <c:v>2</c:v>
                </c:pt>
                <c:pt idx="13">
                  <c:v>0</c:v>
                </c:pt>
                <c:pt idx="14">
                  <c:v>0</c:v>
                </c:pt>
              </c:numCache>
            </c:numRef>
          </c:val>
          <c:extLst>
            <c:ext xmlns:c16="http://schemas.microsoft.com/office/drawing/2014/chart" uri="{C3380CC4-5D6E-409C-BE32-E72D297353CC}">
              <c16:uniqueId val="{00000002-E461-4DA6-B5B9-F5C4930D3ECB}"/>
            </c:ext>
          </c:extLst>
        </c:ser>
        <c:dLbls>
          <c:showLegendKey val="0"/>
          <c:showVal val="0"/>
          <c:showCatName val="0"/>
          <c:showSerName val="0"/>
          <c:showPercent val="0"/>
          <c:showBubbleSize val="0"/>
        </c:dLbls>
        <c:gapWidth val="150"/>
        <c:axId val="163338880"/>
        <c:axId val="163340672"/>
      </c:barChart>
      <c:catAx>
        <c:axId val="163338880"/>
        <c:scaling>
          <c:orientation val="minMax"/>
        </c:scaling>
        <c:delete val="0"/>
        <c:axPos val="b"/>
        <c:numFmt formatCode="General" sourceLinked="0"/>
        <c:majorTickMark val="out"/>
        <c:minorTickMark val="none"/>
        <c:tickLblPos val="nextTo"/>
        <c:txPr>
          <a:bodyPr rot="-2460000"/>
          <a:lstStyle/>
          <a:p>
            <a:pPr>
              <a:defRPr/>
            </a:pPr>
            <a:endParaRPr lang="en-US"/>
          </a:p>
        </c:txPr>
        <c:crossAx val="163340672"/>
        <c:crosses val="autoZero"/>
        <c:auto val="1"/>
        <c:lblAlgn val="ctr"/>
        <c:lblOffset val="100"/>
        <c:noMultiLvlLbl val="0"/>
      </c:catAx>
      <c:valAx>
        <c:axId val="163340672"/>
        <c:scaling>
          <c:orientation val="minMax"/>
        </c:scaling>
        <c:delete val="0"/>
        <c:axPos val="l"/>
        <c:majorGridlines>
          <c:spPr>
            <a:ln>
              <a:solidFill>
                <a:schemeClr val="bg1">
                  <a:lumMod val="95000"/>
                </a:schemeClr>
              </a:solidFill>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163338880"/>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15672114863051E-2"/>
          <c:y val="9.8652551859478438E-2"/>
          <c:w val="0.88512229852066937"/>
          <c:h val="0.70639751849200683"/>
        </c:manualLayout>
      </c:layout>
      <c:lineChart>
        <c:grouping val="standard"/>
        <c:varyColors val="0"/>
        <c:ser>
          <c:idx val="0"/>
          <c:order val="0"/>
          <c:tx>
            <c:strRef>
              <c:f>'HIV in new TB cases'!$B$33</c:f>
              <c:strCache>
                <c:ptCount val="1"/>
                <c:pt idx="0">
                  <c:v>Data Value</c:v>
                </c:pt>
              </c:strCache>
            </c:strRef>
          </c:tx>
          <c:spPr>
            <a:ln w="38100">
              <a:solidFill>
                <a:srgbClr val="63CDF6"/>
              </a:solidFill>
            </a:ln>
          </c:spPr>
          <c:marker>
            <c:symbol val="circle"/>
            <c:size val="11"/>
            <c:spPr>
              <a:solidFill>
                <a:srgbClr val="63CDF6"/>
              </a:solidFill>
              <a:ln>
                <a:solidFill>
                  <a:sysClr val="window" lastClr="FFFFFF"/>
                </a:solidFill>
              </a:ln>
            </c:spPr>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EF-4832-9243-D3918DCAB58E}"/>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F-4832-9243-D3918DCAB58E}"/>
                </c:ext>
              </c:extLst>
            </c:dLbl>
            <c:numFmt formatCode="#,##0" sourceLinked="0"/>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in new TB cases'!$A$34:$A$53</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'HIV in new TB cases'!$B$34:$B$53</c:f>
              <c:numCache>
                <c:formatCode>General</c:formatCode>
                <c:ptCount val="20"/>
                <c:pt idx="0">
                  <c:v>350</c:v>
                </c:pt>
                <c:pt idx="1">
                  <c:v>580</c:v>
                </c:pt>
                <c:pt idx="2">
                  <c:v>510</c:v>
                </c:pt>
                <c:pt idx="3">
                  <c:v>500</c:v>
                </c:pt>
                <c:pt idx="4">
                  <c:v>430</c:v>
                </c:pt>
                <c:pt idx="5">
                  <c:v>460</c:v>
                </c:pt>
                <c:pt idx="6">
                  <c:v>390</c:v>
                </c:pt>
                <c:pt idx="7">
                  <c:v>370</c:v>
                </c:pt>
                <c:pt idx="8">
                  <c:v>370</c:v>
                </c:pt>
                <c:pt idx="9">
                  <c:v>430</c:v>
                </c:pt>
                <c:pt idx="10">
                  <c:v>470</c:v>
                </c:pt>
                <c:pt idx="11">
                  <c:v>530</c:v>
                </c:pt>
                <c:pt idx="12">
                  <c:v>500</c:v>
                </c:pt>
                <c:pt idx="13">
                  <c:v>470</c:v>
                </c:pt>
                <c:pt idx="14">
                  <c:v>460</c:v>
                </c:pt>
                <c:pt idx="15">
                  <c:v>440</c:v>
                </c:pt>
                <c:pt idx="16">
                  <c:v>430</c:v>
                </c:pt>
                <c:pt idx="17">
                  <c:v>390</c:v>
                </c:pt>
                <c:pt idx="18">
                  <c:v>350</c:v>
                </c:pt>
                <c:pt idx="19">
                  <c:v>310</c:v>
                </c:pt>
              </c:numCache>
            </c:numRef>
          </c:val>
          <c:smooth val="0"/>
          <c:extLst>
            <c:ext xmlns:c16="http://schemas.microsoft.com/office/drawing/2014/chart" uri="{C3380CC4-5D6E-409C-BE32-E72D297353CC}">
              <c16:uniqueId val="{00000002-B2EF-4832-9243-D3918DCAB58E}"/>
            </c:ext>
          </c:extLst>
        </c:ser>
        <c:dLbls>
          <c:showLegendKey val="0"/>
          <c:showVal val="0"/>
          <c:showCatName val="0"/>
          <c:showSerName val="0"/>
          <c:showPercent val="0"/>
          <c:showBubbleSize val="0"/>
        </c:dLbls>
        <c:marker val="1"/>
        <c:smooth val="0"/>
        <c:axId val="163500416"/>
        <c:axId val="163501952"/>
      </c:lineChart>
      <c:catAx>
        <c:axId val="163500416"/>
        <c:scaling>
          <c:orientation val="minMax"/>
        </c:scaling>
        <c:delete val="0"/>
        <c:axPos val="b"/>
        <c:numFmt formatCode="General" sourceLinked="1"/>
        <c:majorTickMark val="out"/>
        <c:minorTickMark val="none"/>
        <c:tickLblPos val="nextTo"/>
        <c:txPr>
          <a:bodyPr rot="-3000000"/>
          <a:lstStyle/>
          <a:p>
            <a:pPr>
              <a:defRPr/>
            </a:pPr>
            <a:endParaRPr lang="en-US"/>
          </a:p>
        </c:txPr>
        <c:crossAx val="163501952"/>
        <c:crosses val="autoZero"/>
        <c:auto val="1"/>
        <c:lblAlgn val="ctr"/>
        <c:lblOffset val="100"/>
        <c:noMultiLvlLbl val="0"/>
      </c:catAx>
      <c:valAx>
        <c:axId val="163501952"/>
        <c:scaling>
          <c:orientation val="minMax"/>
        </c:scaling>
        <c:delete val="0"/>
        <c:axPos val="l"/>
        <c:majorGridlines>
          <c:spPr>
            <a:ln>
              <a:solidFill>
                <a:sysClr val="window" lastClr="FFFFFF">
                  <a:lumMod val="85000"/>
                </a:sysClr>
              </a:solidFill>
              <a:prstDash val="dashDot"/>
            </a:ln>
          </c:spPr>
        </c:majorGridlines>
        <c:title>
          <c:tx>
            <c:rich>
              <a:bodyPr rot="0" vert="horz"/>
              <a:lstStyle/>
              <a:p>
                <a:pPr>
                  <a:defRPr/>
                </a:pPr>
                <a:r>
                  <a:rPr lang="en-US"/>
                  <a:t>Number</a:t>
                </a:r>
              </a:p>
            </c:rich>
          </c:tx>
          <c:layout>
            <c:manualLayout>
              <c:xMode val="edge"/>
              <c:yMode val="edge"/>
              <c:x val="2.5815515833270433E-2"/>
              <c:y val="1.3283124279989999E-2"/>
            </c:manualLayout>
          </c:layout>
          <c:overlay val="0"/>
        </c:title>
        <c:numFmt formatCode="#,##0" sourceLinked="0"/>
        <c:majorTickMark val="out"/>
        <c:minorTickMark val="none"/>
        <c:tickLblPos val="nextTo"/>
        <c:crossAx val="163500416"/>
        <c:crosses val="autoZero"/>
        <c:crossBetween val="between"/>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Sheet2!$A$3</c:f>
              <c:strCache>
                <c:ptCount val="1"/>
                <c:pt idx="0">
                  <c:v>FSW</c:v>
                </c:pt>
              </c:strCache>
            </c:strRef>
          </c:tx>
          <c:spPr>
            <a:solidFill>
              <a:srgbClr val="88C540"/>
            </a:solidFill>
            <a:ln>
              <a:noFill/>
            </a:ln>
          </c:spPr>
          <c:invertIfNegative val="0"/>
          <c:dLbls>
            <c:dLbl>
              <c:idx val="0"/>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BB-49B8-ABE6-7892D33AC7E6}"/>
                </c:ext>
              </c:extLst>
            </c:dLbl>
            <c:dLbl>
              <c:idx val="1"/>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BB-49B8-ABE6-7892D33AC7E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Sheet2!$B$2:$D$2</c:f>
              <c:strCache>
                <c:ptCount val="3"/>
                <c:pt idx="0">
                  <c:v>&lt;25 yr</c:v>
                </c:pt>
                <c:pt idx="1">
                  <c:v>25+ yr</c:v>
                </c:pt>
                <c:pt idx="2">
                  <c:v>All ages</c:v>
                </c:pt>
              </c:strCache>
            </c:strRef>
          </c:cat>
          <c:val>
            <c:numRef>
              <c:f>Sheet2!$B$3:$D$3</c:f>
              <c:numCache>
                <c:formatCode>General</c:formatCode>
                <c:ptCount val="3"/>
                <c:pt idx="0">
                  <c:v>0</c:v>
                </c:pt>
                <c:pt idx="1">
                  <c:v>0</c:v>
                </c:pt>
                <c:pt idx="2">
                  <c:v>79.59</c:v>
                </c:pt>
              </c:numCache>
            </c:numRef>
          </c:val>
          <c:extLst>
            <c:ext xmlns:c16="http://schemas.microsoft.com/office/drawing/2014/chart" uri="{C3380CC4-5D6E-409C-BE32-E72D297353CC}">
              <c16:uniqueId val="{00000002-96BB-49B8-ABE6-7892D33AC7E6}"/>
            </c:ext>
          </c:extLst>
        </c:ser>
        <c:ser>
          <c:idx val="1"/>
          <c:order val="1"/>
          <c:tx>
            <c:strRef>
              <c:f>Sheet2!$A$4</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Sheet2!$B$2:$D$2</c:f>
              <c:strCache>
                <c:ptCount val="3"/>
                <c:pt idx="0">
                  <c:v>&lt;25 yr</c:v>
                </c:pt>
                <c:pt idx="1">
                  <c:v>25+ yr</c:v>
                </c:pt>
                <c:pt idx="2">
                  <c:v>All ages</c:v>
                </c:pt>
              </c:strCache>
            </c:strRef>
          </c:cat>
          <c:val>
            <c:numRef>
              <c:f>Sheet2!$B$4:$D$4</c:f>
              <c:numCache>
                <c:formatCode>General</c:formatCode>
                <c:ptCount val="3"/>
                <c:pt idx="0">
                  <c:v>57.14</c:v>
                </c:pt>
                <c:pt idx="1">
                  <c:v>68.61</c:v>
                </c:pt>
                <c:pt idx="2">
                  <c:v>65.489999999999995</c:v>
                </c:pt>
              </c:numCache>
            </c:numRef>
          </c:val>
          <c:extLst>
            <c:ext xmlns:c16="http://schemas.microsoft.com/office/drawing/2014/chart" uri="{C3380CC4-5D6E-409C-BE32-E72D297353CC}">
              <c16:uniqueId val="{00000003-96BB-49B8-ABE6-7892D33AC7E6}"/>
            </c:ext>
          </c:extLst>
        </c:ser>
        <c:dLbls>
          <c:showLegendKey val="0"/>
          <c:showVal val="0"/>
          <c:showCatName val="0"/>
          <c:showSerName val="0"/>
          <c:showPercent val="0"/>
          <c:showBubbleSize val="0"/>
        </c:dLbls>
        <c:gapWidth val="150"/>
        <c:axId val="138841088"/>
        <c:axId val="138961664"/>
      </c:barChart>
      <c:scatterChart>
        <c:scatterStyle val="lineMarker"/>
        <c:varyColors val="0"/>
        <c:ser>
          <c:idx val="2"/>
          <c:order val="2"/>
          <c:tx>
            <c:strRef>
              <c:f>Sheet2!$J$2</c:f>
              <c:strCache>
                <c:ptCount val="1"/>
                <c:pt idx="0">
                  <c:v>targ</c:v>
                </c:pt>
              </c:strCache>
            </c:strRef>
          </c:tx>
          <c:spPr>
            <a:ln w="19050">
              <a:solidFill>
                <a:srgbClr val="E31837"/>
              </a:solidFill>
              <a:prstDash val="dash"/>
            </a:ln>
          </c:spPr>
          <c:marker>
            <c:symbol val="none"/>
          </c:marker>
          <c:xVal>
            <c:numRef>
              <c:f>Sheet2!$I$3:$I$4</c:f>
              <c:numCache>
                <c:formatCode>General</c:formatCode>
                <c:ptCount val="2"/>
                <c:pt idx="0">
                  <c:v>0</c:v>
                </c:pt>
                <c:pt idx="1">
                  <c:v>1</c:v>
                </c:pt>
              </c:numCache>
            </c:numRef>
          </c:xVal>
          <c:yVal>
            <c:numRef>
              <c:f>Sheet2!$J$3:$J$4</c:f>
              <c:numCache>
                <c:formatCode>General</c:formatCode>
                <c:ptCount val="2"/>
                <c:pt idx="0">
                  <c:v>90</c:v>
                </c:pt>
                <c:pt idx="1">
                  <c:v>90</c:v>
                </c:pt>
              </c:numCache>
            </c:numRef>
          </c:yVal>
          <c:smooth val="0"/>
          <c:extLst>
            <c:ext xmlns:c16="http://schemas.microsoft.com/office/drawing/2014/chart" uri="{C3380CC4-5D6E-409C-BE32-E72D297353CC}">
              <c16:uniqueId val="{00000004-96BB-49B8-ABE6-7892D33AC7E6}"/>
            </c:ext>
          </c:extLst>
        </c:ser>
        <c:dLbls>
          <c:showLegendKey val="0"/>
          <c:showVal val="0"/>
          <c:showCatName val="0"/>
          <c:showSerName val="0"/>
          <c:showPercent val="0"/>
          <c:showBubbleSize val="0"/>
        </c:dLbls>
        <c:axId val="146145664"/>
        <c:axId val="138963584"/>
      </c:scatterChart>
      <c:catAx>
        <c:axId val="138841088"/>
        <c:scaling>
          <c:orientation val="minMax"/>
        </c:scaling>
        <c:delete val="0"/>
        <c:axPos val="b"/>
        <c:numFmt formatCode="General" sourceLinked="0"/>
        <c:majorTickMark val="out"/>
        <c:minorTickMark val="none"/>
        <c:tickLblPos val="nextTo"/>
        <c:crossAx val="138961664"/>
        <c:crosses val="autoZero"/>
        <c:auto val="1"/>
        <c:lblAlgn val="ctr"/>
        <c:lblOffset val="100"/>
        <c:noMultiLvlLbl val="0"/>
      </c:catAx>
      <c:valAx>
        <c:axId val="138961664"/>
        <c:scaling>
          <c:orientation val="minMax"/>
          <c:max val="100"/>
          <c:min val="0"/>
        </c:scaling>
        <c:delete val="0"/>
        <c:axPos val="l"/>
        <c:title>
          <c:tx>
            <c:rich>
              <a:bodyPr rot="0" vert="horz"/>
              <a:lstStyle/>
              <a:p>
                <a:pPr>
                  <a:defRPr/>
                </a:pPr>
                <a:r>
                  <a:rPr lang="en-US"/>
                  <a:t>%</a:t>
                </a:r>
              </a:p>
            </c:rich>
          </c:tx>
          <c:layout>
            <c:manualLayout>
              <c:xMode val="edge"/>
              <c:yMode val="edge"/>
              <c:x val="0"/>
              <c:y val="7.923248179396189E-2"/>
            </c:manualLayout>
          </c:layout>
          <c:overlay val="0"/>
        </c:title>
        <c:numFmt formatCode="General" sourceLinked="1"/>
        <c:majorTickMark val="out"/>
        <c:minorTickMark val="none"/>
        <c:tickLblPos val="nextTo"/>
        <c:crossAx val="138841088"/>
        <c:crosses val="autoZero"/>
        <c:crossBetween val="between"/>
        <c:majorUnit val="10"/>
      </c:valAx>
      <c:valAx>
        <c:axId val="138963584"/>
        <c:scaling>
          <c:orientation val="minMax"/>
          <c:max val="100"/>
          <c:min val="0"/>
        </c:scaling>
        <c:delete val="1"/>
        <c:axPos val="r"/>
        <c:numFmt formatCode="General" sourceLinked="1"/>
        <c:majorTickMark val="out"/>
        <c:minorTickMark val="none"/>
        <c:tickLblPos val="nextTo"/>
        <c:crossAx val="146145664"/>
        <c:crosses val="max"/>
        <c:crossBetween val="midCat"/>
        <c:majorUnit val="10"/>
      </c:valAx>
      <c:valAx>
        <c:axId val="146145664"/>
        <c:scaling>
          <c:orientation val="minMax"/>
          <c:max val="1"/>
          <c:min val="0"/>
        </c:scaling>
        <c:delete val="1"/>
        <c:axPos val="t"/>
        <c:numFmt formatCode="General" sourceLinked="1"/>
        <c:majorTickMark val="out"/>
        <c:minorTickMark val="none"/>
        <c:tickLblPos val="nextTo"/>
        <c:crossAx val="138963584"/>
        <c:crosses val="max"/>
        <c:crossBetween val="midCat"/>
        <c:majorUnit val="0.5"/>
      </c:valAx>
    </c:plotArea>
    <c:legend>
      <c:legendPos val="t"/>
      <c:legendEntry>
        <c:idx val="2"/>
        <c:delete val="1"/>
      </c:legendEntry>
      <c:layout>
        <c:manualLayout>
          <c:xMode val="edge"/>
          <c:yMode val="edge"/>
          <c:x val="0.27122033789174937"/>
          <c:y val="2.0749328505982996E-2"/>
          <c:w val="0.46758014892284694"/>
          <c:h val="7.429512189277444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59670005513406"/>
          <c:y val="6.9322211064494946E-2"/>
          <c:w val="0.74128225108944279"/>
          <c:h val="0.72195705368480489"/>
        </c:manualLayout>
      </c:layout>
      <c:lineChart>
        <c:grouping val="standard"/>
        <c:varyColors val="0"/>
        <c:ser>
          <c:idx val="0"/>
          <c:order val="0"/>
          <c:tx>
            <c:strRef>
              <c:f>'AIDS Spending by source'!$A$6</c:f>
              <c:strCache>
                <c:ptCount val="1"/>
                <c:pt idx="0">
                  <c:v>Domestic Funding</c:v>
                </c:pt>
              </c:strCache>
            </c:strRef>
          </c:tx>
          <c:spPr>
            <a:ln w="38100">
              <a:solidFill>
                <a:srgbClr val="00AEEF"/>
              </a:solidFill>
            </a:ln>
          </c:spPr>
          <c:marker>
            <c:symbol val="circle"/>
            <c:size val="9"/>
            <c:spPr>
              <a:solidFill>
                <a:sysClr val="window" lastClr="FFFFFF"/>
              </a:solidFill>
              <a:ln w="28575">
                <a:solidFill>
                  <a:srgbClr val="00AEEF"/>
                </a:solidFill>
              </a:ln>
            </c:spPr>
          </c:marker>
          <c:dLbls>
            <c:numFmt formatCode="&quot;$&quot;#,##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source'!$B$5:$D$5</c:f>
              <c:strCache>
                <c:ptCount val="3"/>
                <c:pt idx="0">
                  <c:v>2009</c:v>
                </c:pt>
                <c:pt idx="1">
                  <c:v>2010</c:v>
                </c:pt>
                <c:pt idx="2">
                  <c:v>2011</c:v>
                </c:pt>
              </c:strCache>
            </c:strRef>
          </c:cat>
          <c:val>
            <c:numRef>
              <c:f>'AIDS Spending by source'!$B$6:$D$6</c:f>
              <c:numCache>
                <c:formatCode>_(* #,##0_);_(* \(#,##0\);_(* "-"??_);_(@_)</c:formatCode>
                <c:ptCount val="3"/>
                <c:pt idx="0">
                  <c:v>13178000</c:v>
                </c:pt>
                <c:pt idx="1">
                  <c:v>11161000</c:v>
                </c:pt>
                <c:pt idx="2">
                  <c:v>11171000</c:v>
                </c:pt>
              </c:numCache>
            </c:numRef>
          </c:val>
          <c:smooth val="0"/>
          <c:extLst>
            <c:ext xmlns:c16="http://schemas.microsoft.com/office/drawing/2014/chart" uri="{C3380CC4-5D6E-409C-BE32-E72D297353CC}">
              <c16:uniqueId val="{00000000-544C-42F1-AC5C-03004004D004}"/>
            </c:ext>
          </c:extLst>
        </c:ser>
        <c:ser>
          <c:idx val="1"/>
          <c:order val="1"/>
          <c:tx>
            <c:strRef>
              <c:f>'AIDS Spending by source'!$A$7</c:f>
              <c:strCache>
                <c:ptCount val="1"/>
                <c:pt idx="0">
                  <c:v>International Funding</c:v>
                </c:pt>
              </c:strCache>
            </c:strRef>
          </c:tx>
          <c:spPr>
            <a:ln w="38100">
              <a:solidFill>
                <a:srgbClr val="E31837"/>
              </a:solidFill>
            </a:ln>
          </c:spPr>
          <c:marker>
            <c:spPr>
              <a:solidFill>
                <a:srgbClr val="E31837"/>
              </a:solidFill>
              <a:ln>
                <a:noFill/>
              </a:ln>
            </c:spPr>
          </c:marker>
          <c:dLbls>
            <c:numFmt formatCode="&quot;$&quot;#,##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source'!$B$5:$D$5</c:f>
              <c:strCache>
                <c:ptCount val="3"/>
                <c:pt idx="0">
                  <c:v>2009</c:v>
                </c:pt>
                <c:pt idx="1">
                  <c:v>2010</c:v>
                </c:pt>
                <c:pt idx="2">
                  <c:v>2011</c:v>
                </c:pt>
              </c:strCache>
            </c:strRef>
          </c:cat>
          <c:val>
            <c:numRef>
              <c:f>'AIDS Spending by source'!$B$7:$D$7</c:f>
              <c:numCache>
                <c:formatCode>General</c:formatCode>
                <c:ptCount val="3"/>
                <c:pt idx="0">
                  <c:v>0</c:v>
                </c:pt>
                <c:pt idx="1">
                  <c:v>0</c:v>
                </c:pt>
                <c:pt idx="2">
                  <c:v>0</c:v>
                </c:pt>
              </c:numCache>
            </c:numRef>
          </c:val>
          <c:smooth val="0"/>
          <c:extLst>
            <c:ext xmlns:c16="http://schemas.microsoft.com/office/drawing/2014/chart" uri="{C3380CC4-5D6E-409C-BE32-E72D297353CC}">
              <c16:uniqueId val="{00000001-544C-42F1-AC5C-03004004D004}"/>
            </c:ext>
          </c:extLst>
        </c:ser>
        <c:dLbls>
          <c:showLegendKey val="0"/>
          <c:showVal val="0"/>
          <c:showCatName val="0"/>
          <c:showSerName val="0"/>
          <c:showPercent val="0"/>
          <c:showBubbleSize val="0"/>
        </c:dLbls>
        <c:marker val="1"/>
        <c:smooth val="0"/>
        <c:axId val="146322560"/>
        <c:axId val="146324096"/>
      </c:lineChart>
      <c:catAx>
        <c:axId val="146322560"/>
        <c:scaling>
          <c:orientation val="minMax"/>
        </c:scaling>
        <c:delete val="0"/>
        <c:axPos val="b"/>
        <c:numFmt formatCode="General" sourceLinked="0"/>
        <c:majorTickMark val="out"/>
        <c:minorTickMark val="none"/>
        <c:tickLblPos val="nextTo"/>
        <c:txPr>
          <a:bodyPr/>
          <a:lstStyle/>
          <a:p>
            <a:pPr>
              <a:defRPr lang="en-GB"/>
            </a:pPr>
            <a:endParaRPr lang="en-US"/>
          </a:p>
        </c:txPr>
        <c:crossAx val="146324096"/>
        <c:crosses val="autoZero"/>
        <c:auto val="1"/>
        <c:lblAlgn val="ctr"/>
        <c:lblOffset val="100"/>
        <c:noMultiLvlLbl val="0"/>
      </c:catAx>
      <c:valAx>
        <c:axId val="146324096"/>
        <c:scaling>
          <c:orientation val="minMax"/>
          <c:max val="145000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lang="en-GB"/>
                </a:pPr>
                <a:r>
                  <a:rPr lang="en-US"/>
                  <a:t>USD</a:t>
                </a:r>
              </a:p>
            </c:rich>
          </c:tx>
          <c:layout>
            <c:manualLayout>
              <c:xMode val="edge"/>
              <c:yMode val="edge"/>
              <c:x val="5.0098275684840833E-3"/>
              <c:y val="0.37332948598760379"/>
            </c:manualLayout>
          </c:layout>
          <c:overlay val="0"/>
        </c:title>
        <c:numFmt formatCode="#,##0" sourceLinked="0"/>
        <c:majorTickMark val="out"/>
        <c:minorTickMark val="none"/>
        <c:tickLblPos val="nextTo"/>
        <c:txPr>
          <a:bodyPr/>
          <a:lstStyle/>
          <a:p>
            <a:pPr>
              <a:defRPr lang="en-GB"/>
            </a:pPr>
            <a:endParaRPr lang="en-US"/>
          </a:p>
        </c:txPr>
        <c:crossAx val="146322560"/>
        <c:crosses val="autoZero"/>
        <c:crossBetween val="between"/>
        <c:majorUnit val="2000000"/>
      </c:valAx>
    </c:plotArea>
    <c:legend>
      <c:legendPos val="b"/>
      <c:layout>
        <c:manualLayout>
          <c:xMode val="edge"/>
          <c:yMode val="edge"/>
          <c:x val="0.12104976394107819"/>
          <c:y val="0.91662550197829373"/>
          <c:w val="0.84031602926777604"/>
          <c:h val="6.5172858249833515E-2"/>
        </c:manualLayout>
      </c:layout>
      <c:overlay val="0"/>
      <c:txPr>
        <a:bodyPr/>
        <a:lstStyle/>
        <a:p>
          <a:pPr>
            <a:defRPr lang="en-GB"/>
          </a:pPr>
          <a:endParaRPr lang="en-US"/>
        </a:p>
      </c:txPr>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54095111766482"/>
          <c:y val="4.126851759147427E-2"/>
          <c:w val="0.83886246084890681"/>
          <c:h val="0.76213102641540997"/>
        </c:manualLayout>
      </c:layout>
      <c:barChart>
        <c:barDir val="col"/>
        <c:grouping val="percentStacked"/>
        <c:varyColors val="0"/>
        <c:ser>
          <c:idx val="1"/>
          <c:order val="0"/>
          <c:tx>
            <c:strRef>
              <c:f>'AIDS spending by category'!$A$6</c:f>
              <c:strCache>
                <c:ptCount val="1"/>
                <c:pt idx="0">
                  <c:v>Prevention</c:v>
                </c:pt>
              </c:strCache>
            </c:strRef>
          </c:tx>
          <c:spPr>
            <a:solidFill>
              <a:srgbClr val="88C540"/>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category'!$B$3:$D$3</c:f>
              <c:strCache>
                <c:ptCount val="3"/>
                <c:pt idx="0">
                  <c:v>2009</c:v>
                </c:pt>
                <c:pt idx="1">
                  <c:v>2010</c:v>
                </c:pt>
                <c:pt idx="2">
                  <c:v>2011</c:v>
                </c:pt>
              </c:strCache>
            </c:strRef>
          </c:cat>
          <c:val>
            <c:numRef>
              <c:f>'AIDS spending by category'!$B$6:$D$6</c:f>
              <c:numCache>
                <c:formatCode>_(* #,##0_);_(* \(#,##0\);_(* "-"??_);_(@_)</c:formatCode>
                <c:ptCount val="3"/>
                <c:pt idx="0">
                  <c:v>4985000</c:v>
                </c:pt>
                <c:pt idx="1">
                  <c:v>4938000</c:v>
                </c:pt>
                <c:pt idx="2">
                  <c:v>4889000</c:v>
                </c:pt>
              </c:numCache>
            </c:numRef>
          </c:val>
          <c:extLst>
            <c:ext xmlns:c16="http://schemas.microsoft.com/office/drawing/2014/chart" uri="{C3380CC4-5D6E-409C-BE32-E72D297353CC}">
              <c16:uniqueId val="{00000000-2D86-4458-A175-7BC196F707BA}"/>
            </c:ext>
          </c:extLst>
        </c:ser>
        <c:ser>
          <c:idx val="0"/>
          <c:order val="1"/>
          <c:tx>
            <c:strRef>
              <c:f>'AIDS spending by category'!$A$5</c:f>
              <c:strCache>
                <c:ptCount val="1"/>
                <c:pt idx="0">
                  <c:v>Care and treatment</c:v>
                </c:pt>
              </c:strCache>
            </c:strRef>
          </c:tx>
          <c:spPr>
            <a:solidFill>
              <a:srgbClr val="EC008C"/>
            </a:solidFill>
            <a:ln>
              <a:noFill/>
            </a:ln>
          </c:spPr>
          <c:invertIfNegative val="0"/>
          <c:dLbls>
            <c:numFmt formatCode="[$$-409]#,##0" sourceLinked="0"/>
            <c:spPr>
              <a:noFill/>
              <a:ln>
                <a:noFill/>
              </a:ln>
              <a:effectLst/>
            </c:spPr>
            <c:txPr>
              <a:bodyPr/>
              <a:lstStyle/>
              <a:p>
                <a:pPr>
                  <a:defRPr lang="en-GB"/>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category'!$B$3:$D$3</c:f>
              <c:strCache>
                <c:ptCount val="3"/>
                <c:pt idx="0">
                  <c:v>2009</c:v>
                </c:pt>
                <c:pt idx="1">
                  <c:v>2010</c:v>
                </c:pt>
                <c:pt idx="2">
                  <c:v>2011</c:v>
                </c:pt>
              </c:strCache>
            </c:strRef>
          </c:cat>
          <c:val>
            <c:numRef>
              <c:f>'AIDS spending by category'!$B$5:$D$5</c:f>
              <c:numCache>
                <c:formatCode>_(* #,##0_);_(* \(#,##0\);_(* "-"??_);_(@_)</c:formatCode>
                <c:ptCount val="3"/>
                <c:pt idx="0">
                  <c:v>7737000</c:v>
                </c:pt>
                <c:pt idx="1">
                  <c:v>5652000</c:v>
                </c:pt>
                <c:pt idx="2">
                  <c:v>5641000</c:v>
                </c:pt>
              </c:numCache>
            </c:numRef>
          </c:val>
          <c:extLst>
            <c:ext xmlns:c16="http://schemas.microsoft.com/office/drawing/2014/chart" uri="{C3380CC4-5D6E-409C-BE32-E72D297353CC}">
              <c16:uniqueId val="{00000001-2D86-4458-A175-7BC196F707BA}"/>
            </c:ext>
          </c:extLst>
        </c:ser>
        <c:ser>
          <c:idx val="2"/>
          <c:order val="2"/>
          <c:tx>
            <c:strRef>
              <c:f>'AIDS spending by category'!$A$7</c:f>
              <c:strCache>
                <c:ptCount val="1"/>
                <c:pt idx="0">
                  <c:v>Others</c:v>
                </c:pt>
              </c:strCache>
            </c:strRef>
          </c:tx>
          <c:spPr>
            <a:solidFill>
              <a:sysClr val="window" lastClr="FFFFFF">
                <a:lumMod val="65000"/>
              </a:sysClr>
            </a:solidFill>
            <a:ln>
              <a:noFill/>
            </a:ln>
          </c:spPr>
          <c:invertIfNegative val="0"/>
          <c:dLbls>
            <c:dLbl>
              <c:idx val="2"/>
              <c:layout>
                <c:manualLayout>
                  <c:x val="-1.8214936247723133E-3"/>
                  <c:y val="-1.36223466363282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86-4458-A175-7BC196F707BA}"/>
                </c:ext>
              </c:extLst>
            </c:dLbl>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category'!$B$3:$D$3</c:f>
              <c:strCache>
                <c:ptCount val="3"/>
                <c:pt idx="0">
                  <c:v>2009</c:v>
                </c:pt>
                <c:pt idx="1">
                  <c:v>2010</c:v>
                </c:pt>
                <c:pt idx="2">
                  <c:v>2011</c:v>
                </c:pt>
              </c:strCache>
            </c:strRef>
          </c:cat>
          <c:val>
            <c:numRef>
              <c:f>'AIDS spending by category'!$B$7:$D$7</c:f>
              <c:numCache>
                <c:formatCode>#,##0</c:formatCode>
                <c:ptCount val="3"/>
                <c:pt idx="0">
                  <c:v>456000</c:v>
                </c:pt>
                <c:pt idx="1">
                  <c:v>571000</c:v>
                </c:pt>
                <c:pt idx="2">
                  <c:v>641000</c:v>
                </c:pt>
              </c:numCache>
            </c:numRef>
          </c:val>
          <c:extLst>
            <c:ext xmlns:c16="http://schemas.microsoft.com/office/drawing/2014/chart" uri="{C3380CC4-5D6E-409C-BE32-E72D297353CC}">
              <c16:uniqueId val="{00000003-2D86-4458-A175-7BC196F707BA}"/>
            </c:ext>
          </c:extLst>
        </c:ser>
        <c:dLbls>
          <c:showLegendKey val="0"/>
          <c:showVal val="0"/>
          <c:showCatName val="0"/>
          <c:showSerName val="0"/>
          <c:showPercent val="0"/>
          <c:showBubbleSize val="0"/>
        </c:dLbls>
        <c:gapWidth val="120"/>
        <c:overlap val="100"/>
        <c:axId val="146418688"/>
        <c:axId val="146424576"/>
      </c:barChart>
      <c:catAx>
        <c:axId val="146418688"/>
        <c:scaling>
          <c:orientation val="minMax"/>
        </c:scaling>
        <c:delete val="0"/>
        <c:axPos val="b"/>
        <c:numFmt formatCode="General" sourceLinked="0"/>
        <c:majorTickMark val="out"/>
        <c:minorTickMark val="none"/>
        <c:tickLblPos val="nextTo"/>
        <c:txPr>
          <a:bodyPr/>
          <a:lstStyle/>
          <a:p>
            <a:pPr>
              <a:defRPr lang="en-GB"/>
            </a:pPr>
            <a:endParaRPr lang="en-US"/>
          </a:p>
        </c:txPr>
        <c:crossAx val="146424576"/>
        <c:crosses val="autoZero"/>
        <c:auto val="1"/>
        <c:lblAlgn val="ctr"/>
        <c:lblOffset val="100"/>
        <c:noMultiLvlLbl val="0"/>
      </c:catAx>
      <c:valAx>
        <c:axId val="146424576"/>
        <c:scaling>
          <c:orientation val="minMax"/>
          <c:max val="1"/>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lang="en-GB"/>
                </a:pPr>
                <a:r>
                  <a:rPr lang="en-US"/>
                  <a:t>USD</a:t>
                </a:r>
              </a:p>
            </c:rich>
          </c:tx>
          <c:layout>
            <c:manualLayout>
              <c:xMode val="edge"/>
              <c:yMode val="edge"/>
              <c:x val="5.3445240091168321E-3"/>
              <c:y val="0.33934632537732229"/>
            </c:manualLayout>
          </c:layout>
          <c:overlay val="0"/>
        </c:title>
        <c:numFmt formatCode="0%" sourceLinked="0"/>
        <c:majorTickMark val="out"/>
        <c:minorTickMark val="none"/>
        <c:tickLblPos val="nextTo"/>
        <c:txPr>
          <a:bodyPr/>
          <a:lstStyle/>
          <a:p>
            <a:pPr>
              <a:defRPr lang="en-GB"/>
            </a:pPr>
            <a:endParaRPr lang="en-US"/>
          </a:p>
        </c:txPr>
        <c:crossAx val="146418688"/>
        <c:crosses val="autoZero"/>
        <c:crossBetween val="between"/>
        <c:majorUnit val="0.2"/>
      </c:valAx>
    </c:plotArea>
    <c:legend>
      <c:legendPos val="b"/>
      <c:layout>
        <c:manualLayout>
          <c:xMode val="edge"/>
          <c:yMode val="edge"/>
          <c:x val="0.19293184595650989"/>
          <c:y val="0.93084264942392536"/>
          <c:w val="0.61413630808698028"/>
          <c:h val="6.915735057607468E-2"/>
        </c:manualLayout>
      </c:layout>
      <c:overlay val="0"/>
      <c:txPr>
        <a:bodyPr/>
        <a:lstStyle/>
        <a:p>
          <a:pPr>
            <a:defRPr lang="en-GB"/>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65396937877787E-2"/>
          <c:y val="9.8652551859478438E-2"/>
          <c:w val="0.9065725992907695"/>
          <c:h val="0.81676363163361843"/>
        </c:manualLayout>
      </c:layout>
      <c:barChart>
        <c:barDir val="col"/>
        <c:grouping val="clustered"/>
        <c:varyColors val="0"/>
        <c:ser>
          <c:idx val="0"/>
          <c:order val="0"/>
          <c:tx>
            <c:strRef>
              <c:f>'Reported cases'!$B$2</c:f>
              <c:strCache>
                <c:ptCount val="1"/>
                <c:pt idx="0">
                  <c:v>Annual reported new HIV cases</c:v>
                </c:pt>
              </c:strCache>
            </c:strRef>
          </c:tx>
          <c:spPr>
            <a:solidFill>
              <a:srgbClr val="EC008C"/>
            </a:solidFill>
            <a:ln>
              <a:noFill/>
            </a:ln>
          </c:spPr>
          <c:invertIfNegative val="0"/>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DF-439D-9D38-F1A271401534}"/>
                </c:ext>
              </c:extLst>
            </c:dLbl>
            <c:spPr>
              <a:noFill/>
              <a:ln>
                <a:noFill/>
              </a:ln>
              <a:effectLst/>
            </c:spPr>
            <c:txPr>
              <a:bodyPr wrap="square" lIns="38100" tIns="19050" rIns="38100" bIns="19050" anchor="ctr">
                <a:spAutoFit/>
              </a:bodyPr>
              <a:lstStyle/>
              <a:p>
                <a:pPr>
                  <a:defRPr>
                    <a:solidFill>
                      <a:srgbClr val="EC008C"/>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'Reported cases'!$A$3:$A$37</c:f>
              <c:strCache>
                <c:ptCount val="35"/>
                <c:pt idx="0">
                  <c:v>1985</c:v>
                </c:pt>
                <c:pt idx="5">
                  <c:v>1990</c:v>
                </c:pt>
                <c:pt idx="10">
                  <c:v>1995</c:v>
                </c:pt>
                <c:pt idx="15">
                  <c:v>2000</c:v>
                </c:pt>
                <c:pt idx="20">
                  <c:v>2005</c:v>
                </c:pt>
                <c:pt idx="25">
                  <c:v>2010</c:v>
                </c:pt>
                <c:pt idx="30">
                  <c:v>2015</c:v>
                </c:pt>
                <c:pt idx="34">
                  <c:v>2019</c:v>
                </c:pt>
              </c:strCache>
            </c:strRef>
          </c:cat>
          <c:val>
            <c:numRef>
              <c:f>'Reported cases'!$B$3:$B$37</c:f>
              <c:numCache>
                <c:formatCode>General</c:formatCode>
                <c:ptCount val="35"/>
                <c:pt idx="0">
                  <c:v>2</c:v>
                </c:pt>
                <c:pt idx="1">
                  <c:v>3</c:v>
                </c:pt>
                <c:pt idx="2">
                  <c:v>9</c:v>
                </c:pt>
                <c:pt idx="3">
                  <c:v>23</c:v>
                </c:pt>
                <c:pt idx="4">
                  <c:v>40</c:v>
                </c:pt>
                <c:pt idx="5">
                  <c:v>54</c:v>
                </c:pt>
                <c:pt idx="6">
                  <c:v>51</c:v>
                </c:pt>
                <c:pt idx="7">
                  <c:v>92</c:v>
                </c:pt>
                <c:pt idx="8">
                  <c:v>87</c:v>
                </c:pt>
                <c:pt idx="9">
                  <c:v>99</c:v>
                </c:pt>
                <c:pt idx="10">
                  <c:v>114</c:v>
                </c:pt>
                <c:pt idx="11">
                  <c:v>112</c:v>
                </c:pt>
                <c:pt idx="12">
                  <c:v>144</c:v>
                </c:pt>
                <c:pt idx="13">
                  <c:v>137</c:v>
                </c:pt>
                <c:pt idx="14">
                  <c:v>199</c:v>
                </c:pt>
                <c:pt idx="15">
                  <c:v>244</c:v>
                </c:pt>
                <c:pt idx="16">
                  <c:v>384</c:v>
                </c:pt>
                <c:pt idx="17">
                  <c:v>457</c:v>
                </c:pt>
                <c:pt idx="18">
                  <c:v>592</c:v>
                </c:pt>
                <c:pt idx="19">
                  <c:v>763</c:v>
                </c:pt>
                <c:pt idx="20">
                  <c:v>734</c:v>
                </c:pt>
                <c:pt idx="21">
                  <c:v>796</c:v>
                </c:pt>
                <c:pt idx="22">
                  <c:v>828</c:v>
                </c:pt>
                <c:pt idx="23">
                  <c:v>900</c:v>
                </c:pt>
                <c:pt idx="24">
                  <c:v>839</c:v>
                </c:pt>
                <c:pt idx="25">
                  <c:v>837</c:v>
                </c:pt>
                <c:pt idx="26">
                  <c:v>959</c:v>
                </c:pt>
                <c:pt idx="27">
                  <c:v>953</c:v>
                </c:pt>
                <c:pt idx="28">
                  <c:v>1114</c:v>
                </c:pt>
                <c:pt idx="29">
                  <c:v>1191</c:v>
                </c:pt>
                <c:pt idx="30">
                  <c:v>1152</c:v>
                </c:pt>
                <c:pt idx="31">
                  <c:v>1197</c:v>
                </c:pt>
                <c:pt idx="32">
                  <c:v>1190</c:v>
                </c:pt>
                <c:pt idx="33">
                  <c:v>1206</c:v>
                </c:pt>
                <c:pt idx="34">
                  <c:v>1222</c:v>
                </c:pt>
              </c:numCache>
            </c:numRef>
          </c:val>
          <c:extLst>
            <c:ext xmlns:c16="http://schemas.microsoft.com/office/drawing/2014/chart" uri="{C3380CC4-5D6E-409C-BE32-E72D297353CC}">
              <c16:uniqueId val="{00000001-00DF-439D-9D38-F1A271401534}"/>
            </c:ext>
          </c:extLst>
        </c:ser>
        <c:ser>
          <c:idx val="1"/>
          <c:order val="1"/>
          <c:tx>
            <c:strRef>
              <c:f>'Reported cases'!$C$2</c:f>
              <c:strCache>
                <c:ptCount val="1"/>
                <c:pt idx="0">
                  <c:v>Cumulative HIV cases</c:v>
                </c:pt>
              </c:strCache>
            </c:strRef>
          </c:tx>
          <c:spPr>
            <a:solidFill>
              <a:srgbClr val="00AEEF"/>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00DF-439D-9D38-F1A271401534}"/>
                </c:ext>
              </c:extLst>
            </c:dLbl>
            <c:dLbl>
              <c:idx val="1"/>
              <c:delete val="1"/>
              <c:extLst>
                <c:ext xmlns:c15="http://schemas.microsoft.com/office/drawing/2012/chart" uri="{CE6537A1-D6FC-4f65-9D91-7224C49458BB}"/>
                <c:ext xmlns:c16="http://schemas.microsoft.com/office/drawing/2014/chart" uri="{C3380CC4-5D6E-409C-BE32-E72D297353CC}">
                  <c16:uniqueId val="{00000003-00DF-439D-9D38-F1A271401534}"/>
                </c:ext>
              </c:extLst>
            </c:dLbl>
            <c:dLbl>
              <c:idx val="2"/>
              <c:delete val="1"/>
              <c:extLst>
                <c:ext xmlns:c15="http://schemas.microsoft.com/office/drawing/2012/chart" uri="{CE6537A1-D6FC-4f65-9D91-7224C49458BB}"/>
                <c:ext xmlns:c16="http://schemas.microsoft.com/office/drawing/2014/chart" uri="{C3380CC4-5D6E-409C-BE32-E72D297353CC}">
                  <c16:uniqueId val="{00000004-00DF-439D-9D38-F1A271401534}"/>
                </c:ext>
              </c:extLst>
            </c:dLbl>
            <c:dLbl>
              <c:idx val="3"/>
              <c:delete val="1"/>
              <c:extLst>
                <c:ext xmlns:c15="http://schemas.microsoft.com/office/drawing/2012/chart" uri="{CE6537A1-D6FC-4f65-9D91-7224C49458BB}"/>
                <c:ext xmlns:c16="http://schemas.microsoft.com/office/drawing/2014/chart" uri="{C3380CC4-5D6E-409C-BE32-E72D297353CC}">
                  <c16:uniqueId val="{00000005-00DF-439D-9D38-F1A271401534}"/>
                </c:ext>
              </c:extLst>
            </c:dLbl>
            <c:dLbl>
              <c:idx val="4"/>
              <c:delete val="1"/>
              <c:extLst>
                <c:ext xmlns:c15="http://schemas.microsoft.com/office/drawing/2012/chart" uri="{CE6537A1-D6FC-4f65-9D91-7224C49458BB}"/>
                <c:ext xmlns:c16="http://schemas.microsoft.com/office/drawing/2014/chart" uri="{C3380CC4-5D6E-409C-BE32-E72D297353CC}">
                  <c16:uniqueId val="{00000006-00DF-439D-9D38-F1A271401534}"/>
                </c:ext>
              </c:extLst>
            </c:dLbl>
            <c:dLbl>
              <c:idx val="5"/>
              <c:delete val="1"/>
              <c:extLst>
                <c:ext xmlns:c15="http://schemas.microsoft.com/office/drawing/2012/chart" uri="{CE6537A1-D6FC-4f65-9D91-7224C49458BB}"/>
                <c:ext xmlns:c16="http://schemas.microsoft.com/office/drawing/2014/chart" uri="{C3380CC4-5D6E-409C-BE32-E72D297353CC}">
                  <c16:uniqueId val="{00000007-00DF-439D-9D38-F1A271401534}"/>
                </c:ext>
              </c:extLst>
            </c:dLbl>
            <c:dLbl>
              <c:idx val="6"/>
              <c:delete val="1"/>
              <c:extLst>
                <c:ext xmlns:c15="http://schemas.microsoft.com/office/drawing/2012/chart" uri="{CE6537A1-D6FC-4f65-9D91-7224C49458BB}"/>
                <c:ext xmlns:c16="http://schemas.microsoft.com/office/drawing/2014/chart" uri="{C3380CC4-5D6E-409C-BE32-E72D297353CC}">
                  <c16:uniqueId val="{00000008-00DF-439D-9D38-F1A271401534}"/>
                </c:ext>
              </c:extLst>
            </c:dLbl>
            <c:dLbl>
              <c:idx val="7"/>
              <c:delete val="1"/>
              <c:extLst>
                <c:ext xmlns:c15="http://schemas.microsoft.com/office/drawing/2012/chart" uri="{CE6537A1-D6FC-4f65-9D91-7224C49458BB}"/>
                <c:ext xmlns:c16="http://schemas.microsoft.com/office/drawing/2014/chart" uri="{C3380CC4-5D6E-409C-BE32-E72D297353CC}">
                  <c16:uniqueId val="{00000009-00DF-439D-9D38-F1A271401534}"/>
                </c:ext>
              </c:extLst>
            </c:dLbl>
            <c:dLbl>
              <c:idx val="8"/>
              <c:delete val="1"/>
              <c:extLst>
                <c:ext xmlns:c15="http://schemas.microsoft.com/office/drawing/2012/chart" uri="{CE6537A1-D6FC-4f65-9D91-7224C49458BB}"/>
                <c:ext xmlns:c16="http://schemas.microsoft.com/office/drawing/2014/chart" uri="{C3380CC4-5D6E-409C-BE32-E72D297353CC}">
                  <c16:uniqueId val="{0000000A-00DF-439D-9D38-F1A271401534}"/>
                </c:ext>
              </c:extLst>
            </c:dLbl>
            <c:dLbl>
              <c:idx val="9"/>
              <c:delete val="1"/>
              <c:extLst>
                <c:ext xmlns:c15="http://schemas.microsoft.com/office/drawing/2012/chart" uri="{CE6537A1-D6FC-4f65-9D91-7224C49458BB}"/>
                <c:ext xmlns:c16="http://schemas.microsoft.com/office/drawing/2014/chart" uri="{C3380CC4-5D6E-409C-BE32-E72D297353CC}">
                  <c16:uniqueId val="{0000000B-00DF-439D-9D38-F1A271401534}"/>
                </c:ext>
              </c:extLst>
            </c:dLbl>
            <c:dLbl>
              <c:idx val="10"/>
              <c:delete val="1"/>
              <c:extLst>
                <c:ext xmlns:c15="http://schemas.microsoft.com/office/drawing/2012/chart" uri="{CE6537A1-D6FC-4f65-9D91-7224C49458BB}"/>
                <c:ext xmlns:c16="http://schemas.microsoft.com/office/drawing/2014/chart" uri="{C3380CC4-5D6E-409C-BE32-E72D297353CC}">
                  <c16:uniqueId val="{0000000C-00DF-439D-9D38-F1A271401534}"/>
                </c:ext>
              </c:extLst>
            </c:dLbl>
            <c:dLbl>
              <c:idx val="11"/>
              <c:delete val="1"/>
              <c:extLst>
                <c:ext xmlns:c15="http://schemas.microsoft.com/office/drawing/2012/chart" uri="{CE6537A1-D6FC-4f65-9D91-7224C49458BB}"/>
                <c:ext xmlns:c16="http://schemas.microsoft.com/office/drawing/2014/chart" uri="{C3380CC4-5D6E-409C-BE32-E72D297353CC}">
                  <c16:uniqueId val="{0000000D-00DF-439D-9D38-F1A271401534}"/>
                </c:ext>
              </c:extLst>
            </c:dLbl>
            <c:dLbl>
              <c:idx val="12"/>
              <c:delete val="1"/>
              <c:extLst>
                <c:ext xmlns:c15="http://schemas.microsoft.com/office/drawing/2012/chart" uri="{CE6537A1-D6FC-4f65-9D91-7224C49458BB}"/>
                <c:ext xmlns:c16="http://schemas.microsoft.com/office/drawing/2014/chart" uri="{C3380CC4-5D6E-409C-BE32-E72D297353CC}">
                  <c16:uniqueId val="{0000000E-00DF-439D-9D38-F1A271401534}"/>
                </c:ext>
              </c:extLst>
            </c:dLbl>
            <c:dLbl>
              <c:idx val="13"/>
              <c:delete val="1"/>
              <c:extLst>
                <c:ext xmlns:c15="http://schemas.microsoft.com/office/drawing/2012/chart" uri="{CE6537A1-D6FC-4f65-9D91-7224C49458BB}"/>
                <c:ext xmlns:c16="http://schemas.microsoft.com/office/drawing/2014/chart" uri="{C3380CC4-5D6E-409C-BE32-E72D297353CC}">
                  <c16:uniqueId val="{0000000F-00DF-439D-9D38-F1A271401534}"/>
                </c:ext>
              </c:extLst>
            </c:dLbl>
            <c:dLbl>
              <c:idx val="14"/>
              <c:delete val="1"/>
              <c:extLst>
                <c:ext xmlns:c15="http://schemas.microsoft.com/office/drawing/2012/chart" uri="{CE6537A1-D6FC-4f65-9D91-7224C49458BB}"/>
                <c:ext xmlns:c16="http://schemas.microsoft.com/office/drawing/2014/chart" uri="{C3380CC4-5D6E-409C-BE32-E72D297353CC}">
                  <c16:uniqueId val="{00000010-00DF-439D-9D38-F1A271401534}"/>
                </c:ext>
              </c:extLst>
            </c:dLbl>
            <c:dLbl>
              <c:idx val="15"/>
              <c:delete val="1"/>
              <c:extLst>
                <c:ext xmlns:c15="http://schemas.microsoft.com/office/drawing/2012/chart" uri="{CE6537A1-D6FC-4f65-9D91-7224C49458BB}"/>
                <c:ext xmlns:c16="http://schemas.microsoft.com/office/drawing/2014/chart" uri="{C3380CC4-5D6E-409C-BE32-E72D297353CC}">
                  <c16:uniqueId val="{00000011-00DF-439D-9D38-F1A271401534}"/>
                </c:ext>
              </c:extLst>
            </c:dLbl>
            <c:dLbl>
              <c:idx val="16"/>
              <c:delete val="1"/>
              <c:extLst>
                <c:ext xmlns:c15="http://schemas.microsoft.com/office/drawing/2012/chart" uri="{CE6537A1-D6FC-4f65-9D91-7224C49458BB}"/>
                <c:ext xmlns:c16="http://schemas.microsoft.com/office/drawing/2014/chart" uri="{C3380CC4-5D6E-409C-BE32-E72D297353CC}">
                  <c16:uniqueId val="{00000012-00DF-439D-9D38-F1A271401534}"/>
                </c:ext>
              </c:extLst>
            </c:dLbl>
            <c:dLbl>
              <c:idx val="17"/>
              <c:delete val="1"/>
              <c:extLst>
                <c:ext xmlns:c15="http://schemas.microsoft.com/office/drawing/2012/chart" uri="{CE6537A1-D6FC-4f65-9D91-7224C49458BB}"/>
                <c:ext xmlns:c16="http://schemas.microsoft.com/office/drawing/2014/chart" uri="{C3380CC4-5D6E-409C-BE32-E72D297353CC}">
                  <c16:uniqueId val="{00000013-00DF-439D-9D38-F1A271401534}"/>
                </c:ext>
              </c:extLst>
            </c:dLbl>
            <c:dLbl>
              <c:idx val="18"/>
              <c:delete val="1"/>
              <c:extLst>
                <c:ext xmlns:c15="http://schemas.microsoft.com/office/drawing/2012/chart" uri="{CE6537A1-D6FC-4f65-9D91-7224C49458BB}"/>
                <c:ext xmlns:c16="http://schemas.microsoft.com/office/drawing/2014/chart" uri="{C3380CC4-5D6E-409C-BE32-E72D297353CC}">
                  <c16:uniqueId val="{00000014-00DF-439D-9D38-F1A271401534}"/>
                </c:ext>
              </c:extLst>
            </c:dLbl>
            <c:dLbl>
              <c:idx val="19"/>
              <c:delete val="1"/>
              <c:extLst>
                <c:ext xmlns:c15="http://schemas.microsoft.com/office/drawing/2012/chart" uri="{CE6537A1-D6FC-4f65-9D91-7224C49458BB}"/>
                <c:ext xmlns:c16="http://schemas.microsoft.com/office/drawing/2014/chart" uri="{C3380CC4-5D6E-409C-BE32-E72D297353CC}">
                  <c16:uniqueId val="{00000015-00DF-439D-9D38-F1A271401534}"/>
                </c:ext>
              </c:extLst>
            </c:dLbl>
            <c:dLbl>
              <c:idx val="20"/>
              <c:delete val="1"/>
              <c:extLst>
                <c:ext xmlns:c15="http://schemas.microsoft.com/office/drawing/2012/chart" uri="{CE6537A1-D6FC-4f65-9D91-7224C49458BB}"/>
                <c:ext xmlns:c16="http://schemas.microsoft.com/office/drawing/2014/chart" uri="{C3380CC4-5D6E-409C-BE32-E72D297353CC}">
                  <c16:uniqueId val="{00000016-00DF-439D-9D38-F1A271401534}"/>
                </c:ext>
              </c:extLst>
            </c:dLbl>
            <c:dLbl>
              <c:idx val="21"/>
              <c:delete val="1"/>
              <c:extLst>
                <c:ext xmlns:c15="http://schemas.microsoft.com/office/drawing/2012/chart" uri="{CE6537A1-D6FC-4f65-9D91-7224C49458BB}"/>
                <c:ext xmlns:c16="http://schemas.microsoft.com/office/drawing/2014/chart" uri="{C3380CC4-5D6E-409C-BE32-E72D297353CC}">
                  <c16:uniqueId val="{00000017-00DF-439D-9D38-F1A271401534}"/>
                </c:ext>
              </c:extLst>
            </c:dLbl>
            <c:dLbl>
              <c:idx val="22"/>
              <c:delete val="1"/>
              <c:extLst>
                <c:ext xmlns:c15="http://schemas.microsoft.com/office/drawing/2012/chart" uri="{CE6537A1-D6FC-4f65-9D91-7224C49458BB}"/>
                <c:ext xmlns:c16="http://schemas.microsoft.com/office/drawing/2014/chart" uri="{C3380CC4-5D6E-409C-BE32-E72D297353CC}">
                  <c16:uniqueId val="{00000018-00DF-439D-9D38-F1A271401534}"/>
                </c:ext>
              </c:extLst>
            </c:dLbl>
            <c:dLbl>
              <c:idx val="23"/>
              <c:delete val="1"/>
              <c:extLst>
                <c:ext xmlns:c15="http://schemas.microsoft.com/office/drawing/2012/chart" uri="{CE6537A1-D6FC-4f65-9D91-7224C49458BB}"/>
                <c:ext xmlns:c16="http://schemas.microsoft.com/office/drawing/2014/chart" uri="{C3380CC4-5D6E-409C-BE32-E72D297353CC}">
                  <c16:uniqueId val="{00000019-00DF-439D-9D38-F1A271401534}"/>
                </c:ext>
              </c:extLst>
            </c:dLbl>
            <c:dLbl>
              <c:idx val="24"/>
              <c:delete val="1"/>
              <c:extLst>
                <c:ext xmlns:c15="http://schemas.microsoft.com/office/drawing/2012/chart" uri="{CE6537A1-D6FC-4f65-9D91-7224C49458BB}"/>
                <c:ext xmlns:c16="http://schemas.microsoft.com/office/drawing/2014/chart" uri="{C3380CC4-5D6E-409C-BE32-E72D297353CC}">
                  <c16:uniqueId val="{0000001A-00DF-439D-9D38-F1A271401534}"/>
                </c:ext>
              </c:extLst>
            </c:dLbl>
            <c:dLbl>
              <c:idx val="25"/>
              <c:delete val="1"/>
              <c:extLst>
                <c:ext xmlns:c15="http://schemas.microsoft.com/office/drawing/2012/chart" uri="{CE6537A1-D6FC-4f65-9D91-7224C49458BB}"/>
                <c:ext xmlns:c16="http://schemas.microsoft.com/office/drawing/2014/chart" uri="{C3380CC4-5D6E-409C-BE32-E72D297353CC}">
                  <c16:uniqueId val="{0000001B-00DF-439D-9D38-F1A271401534}"/>
                </c:ext>
              </c:extLst>
            </c:dLbl>
            <c:dLbl>
              <c:idx val="26"/>
              <c:delete val="1"/>
              <c:extLst>
                <c:ext xmlns:c15="http://schemas.microsoft.com/office/drawing/2012/chart" uri="{CE6537A1-D6FC-4f65-9D91-7224C49458BB}"/>
                <c:ext xmlns:c16="http://schemas.microsoft.com/office/drawing/2014/chart" uri="{C3380CC4-5D6E-409C-BE32-E72D297353CC}">
                  <c16:uniqueId val="{0000001C-00DF-439D-9D38-F1A271401534}"/>
                </c:ext>
              </c:extLst>
            </c:dLbl>
            <c:dLbl>
              <c:idx val="27"/>
              <c:delete val="1"/>
              <c:extLst>
                <c:ext xmlns:c15="http://schemas.microsoft.com/office/drawing/2012/chart" uri="{CE6537A1-D6FC-4f65-9D91-7224C49458BB}"/>
                <c:ext xmlns:c16="http://schemas.microsoft.com/office/drawing/2014/chart" uri="{C3380CC4-5D6E-409C-BE32-E72D297353CC}">
                  <c16:uniqueId val="{0000001D-00DF-439D-9D38-F1A271401534}"/>
                </c:ext>
              </c:extLst>
            </c:dLbl>
            <c:dLbl>
              <c:idx val="28"/>
              <c:delete val="1"/>
              <c:extLst>
                <c:ext xmlns:c15="http://schemas.microsoft.com/office/drawing/2012/chart" uri="{CE6537A1-D6FC-4f65-9D91-7224C49458BB}"/>
                <c:ext xmlns:c16="http://schemas.microsoft.com/office/drawing/2014/chart" uri="{C3380CC4-5D6E-409C-BE32-E72D297353CC}">
                  <c16:uniqueId val="{0000001E-00DF-439D-9D38-F1A271401534}"/>
                </c:ext>
              </c:extLst>
            </c:dLbl>
            <c:dLbl>
              <c:idx val="29"/>
              <c:delete val="1"/>
              <c:extLst>
                <c:ext xmlns:c15="http://schemas.microsoft.com/office/drawing/2012/chart" uri="{CE6537A1-D6FC-4f65-9D91-7224C49458BB}"/>
                <c:ext xmlns:c16="http://schemas.microsoft.com/office/drawing/2014/chart" uri="{C3380CC4-5D6E-409C-BE32-E72D297353CC}">
                  <c16:uniqueId val="{0000001F-00DF-439D-9D38-F1A271401534}"/>
                </c:ext>
              </c:extLst>
            </c:dLbl>
            <c:dLbl>
              <c:idx val="30"/>
              <c:delete val="1"/>
              <c:extLst>
                <c:ext xmlns:c15="http://schemas.microsoft.com/office/drawing/2012/chart" uri="{CE6537A1-D6FC-4f65-9D91-7224C49458BB}"/>
                <c:ext xmlns:c16="http://schemas.microsoft.com/office/drawing/2014/chart" uri="{C3380CC4-5D6E-409C-BE32-E72D297353CC}">
                  <c16:uniqueId val="{00000020-00DF-439D-9D38-F1A271401534}"/>
                </c:ext>
              </c:extLst>
            </c:dLbl>
            <c:dLbl>
              <c:idx val="31"/>
              <c:delete val="1"/>
              <c:extLst>
                <c:ext xmlns:c15="http://schemas.microsoft.com/office/drawing/2012/chart" uri="{CE6537A1-D6FC-4f65-9D91-7224C49458BB}"/>
                <c:ext xmlns:c16="http://schemas.microsoft.com/office/drawing/2014/chart" uri="{C3380CC4-5D6E-409C-BE32-E72D297353CC}">
                  <c16:uniqueId val="{00000021-00DF-439D-9D38-F1A271401534}"/>
                </c:ext>
              </c:extLst>
            </c:dLbl>
            <c:dLbl>
              <c:idx val="32"/>
              <c:delete val="1"/>
              <c:extLst>
                <c:ext xmlns:c15="http://schemas.microsoft.com/office/drawing/2012/chart" uri="{CE6537A1-D6FC-4f65-9D91-7224C49458BB}"/>
                <c:ext xmlns:c16="http://schemas.microsoft.com/office/drawing/2014/chart" uri="{C3380CC4-5D6E-409C-BE32-E72D297353CC}">
                  <c16:uniqueId val="{00000022-00DF-439D-9D38-F1A271401534}"/>
                </c:ext>
              </c:extLst>
            </c:dLbl>
            <c:dLbl>
              <c:idx val="33"/>
              <c:delete val="1"/>
              <c:extLst>
                <c:ext xmlns:c15="http://schemas.microsoft.com/office/drawing/2012/chart" uri="{CE6537A1-D6FC-4f65-9D91-7224C49458BB}"/>
                <c:ext xmlns:c16="http://schemas.microsoft.com/office/drawing/2014/chart" uri="{C3380CC4-5D6E-409C-BE32-E72D297353CC}">
                  <c16:uniqueId val="{00000023-00DF-439D-9D38-F1A271401534}"/>
                </c:ext>
              </c:extLst>
            </c:dLbl>
            <c:numFmt formatCode="#,##0" sourceLinked="0"/>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'Reported cases'!$A$3:$A$37</c:f>
              <c:strCache>
                <c:ptCount val="35"/>
                <c:pt idx="0">
                  <c:v>1985</c:v>
                </c:pt>
                <c:pt idx="5">
                  <c:v>1990</c:v>
                </c:pt>
                <c:pt idx="10">
                  <c:v>1995</c:v>
                </c:pt>
                <c:pt idx="15">
                  <c:v>2000</c:v>
                </c:pt>
                <c:pt idx="20">
                  <c:v>2005</c:v>
                </c:pt>
                <c:pt idx="25">
                  <c:v>2010</c:v>
                </c:pt>
                <c:pt idx="30">
                  <c:v>2015</c:v>
                </c:pt>
                <c:pt idx="34">
                  <c:v>2019</c:v>
                </c:pt>
              </c:strCache>
            </c:strRef>
          </c:cat>
          <c:val>
            <c:numRef>
              <c:f>'Reported cases'!$C$3:$C$37</c:f>
              <c:numCache>
                <c:formatCode>General</c:formatCode>
                <c:ptCount val="35"/>
                <c:pt idx="0">
                  <c:v>1</c:v>
                </c:pt>
                <c:pt idx="1">
                  <c:v>4</c:v>
                </c:pt>
                <c:pt idx="2">
                  <c:v>13</c:v>
                </c:pt>
                <c:pt idx="3">
                  <c:v>36</c:v>
                </c:pt>
                <c:pt idx="4">
                  <c:v>76</c:v>
                </c:pt>
                <c:pt idx="5">
                  <c:v>130</c:v>
                </c:pt>
                <c:pt idx="6">
                  <c:v>181</c:v>
                </c:pt>
                <c:pt idx="7">
                  <c:v>273</c:v>
                </c:pt>
                <c:pt idx="8">
                  <c:v>360</c:v>
                </c:pt>
                <c:pt idx="9">
                  <c:v>459</c:v>
                </c:pt>
                <c:pt idx="10">
                  <c:v>573</c:v>
                </c:pt>
                <c:pt idx="11">
                  <c:v>685</c:v>
                </c:pt>
                <c:pt idx="12">
                  <c:v>829</c:v>
                </c:pt>
                <c:pt idx="13">
                  <c:v>966</c:v>
                </c:pt>
                <c:pt idx="14">
                  <c:v>1165</c:v>
                </c:pt>
                <c:pt idx="15">
                  <c:v>1409</c:v>
                </c:pt>
                <c:pt idx="16">
                  <c:v>1793</c:v>
                </c:pt>
                <c:pt idx="17">
                  <c:v>2250</c:v>
                </c:pt>
                <c:pt idx="18">
                  <c:v>2842</c:v>
                </c:pt>
                <c:pt idx="19">
                  <c:v>3605</c:v>
                </c:pt>
                <c:pt idx="20">
                  <c:v>4339</c:v>
                </c:pt>
                <c:pt idx="21">
                  <c:v>5135</c:v>
                </c:pt>
                <c:pt idx="22">
                  <c:v>5963</c:v>
                </c:pt>
                <c:pt idx="23">
                  <c:v>6863</c:v>
                </c:pt>
                <c:pt idx="24">
                  <c:v>7702</c:v>
                </c:pt>
                <c:pt idx="25">
                  <c:v>8539</c:v>
                </c:pt>
                <c:pt idx="26">
                  <c:v>9498</c:v>
                </c:pt>
                <c:pt idx="27">
                  <c:v>10451</c:v>
                </c:pt>
                <c:pt idx="28">
                  <c:v>11565</c:v>
                </c:pt>
                <c:pt idx="29">
                  <c:v>12756</c:v>
                </c:pt>
                <c:pt idx="30">
                  <c:v>13908</c:v>
                </c:pt>
                <c:pt idx="31">
                  <c:v>15105</c:v>
                </c:pt>
                <c:pt idx="32">
                  <c:v>16295</c:v>
                </c:pt>
                <c:pt idx="33">
                  <c:v>17501</c:v>
                </c:pt>
                <c:pt idx="34">
                  <c:v>18723</c:v>
                </c:pt>
              </c:numCache>
            </c:numRef>
          </c:val>
          <c:extLst>
            <c:ext xmlns:c16="http://schemas.microsoft.com/office/drawing/2014/chart" uri="{C3380CC4-5D6E-409C-BE32-E72D297353CC}">
              <c16:uniqueId val="{00000024-00DF-439D-9D38-F1A271401534}"/>
            </c:ext>
          </c:extLst>
        </c:ser>
        <c:ser>
          <c:idx val="2"/>
          <c:order val="2"/>
          <c:tx>
            <c:strRef>
              <c:f>'Reported cases'!$D$2</c:f>
              <c:strCache>
                <c:ptCount val="1"/>
                <c:pt idx="0">
                  <c:v>AIDS-related deaths</c:v>
                </c:pt>
              </c:strCache>
            </c:strRef>
          </c:tx>
          <c:spPr>
            <a:solidFill>
              <a:sysClr val="windowText" lastClr="000000"/>
            </a:solidFill>
          </c:spPr>
          <c:invertIfNegative val="0"/>
          <c:cat>
            <c:strRef>
              <c:f>'Reported cases'!$A$3:$A$37</c:f>
              <c:strCache>
                <c:ptCount val="35"/>
                <c:pt idx="0">
                  <c:v>1985</c:v>
                </c:pt>
                <c:pt idx="5">
                  <c:v>1990</c:v>
                </c:pt>
                <c:pt idx="10">
                  <c:v>1995</c:v>
                </c:pt>
                <c:pt idx="15">
                  <c:v>2000</c:v>
                </c:pt>
                <c:pt idx="20">
                  <c:v>2005</c:v>
                </c:pt>
                <c:pt idx="25">
                  <c:v>2010</c:v>
                </c:pt>
                <c:pt idx="30">
                  <c:v>2015</c:v>
                </c:pt>
                <c:pt idx="34">
                  <c:v>2019</c:v>
                </c:pt>
              </c:strCache>
            </c:strRef>
          </c:cat>
          <c:val>
            <c:numRef>
              <c:f>'Reported cases'!$D$3:$D$37</c:f>
              <c:numCache>
                <c:formatCode>General</c:formatCode>
                <c:ptCount val="35"/>
                <c:pt idx="0">
                  <c:v>1</c:v>
                </c:pt>
                <c:pt idx="1">
                  <c:v>2</c:v>
                </c:pt>
                <c:pt idx="2">
                  <c:v>0</c:v>
                </c:pt>
                <c:pt idx="3">
                  <c:v>0</c:v>
                </c:pt>
                <c:pt idx="4">
                  <c:v>1</c:v>
                </c:pt>
                <c:pt idx="5">
                  <c:v>3</c:v>
                </c:pt>
                <c:pt idx="6">
                  <c:v>2</c:v>
                </c:pt>
                <c:pt idx="7">
                  <c:v>12</c:v>
                </c:pt>
                <c:pt idx="8">
                  <c:v>4</c:v>
                </c:pt>
                <c:pt idx="9">
                  <c:v>6</c:v>
                </c:pt>
                <c:pt idx="10">
                  <c:v>14</c:v>
                </c:pt>
                <c:pt idx="11">
                  <c:v>21</c:v>
                </c:pt>
                <c:pt idx="12">
                  <c:v>18</c:v>
                </c:pt>
                <c:pt idx="13">
                  <c:v>25</c:v>
                </c:pt>
                <c:pt idx="14">
                  <c:v>25</c:v>
                </c:pt>
                <c:pt idx="15">
                  <c:v>28</c:v>
                </c:pt>
                <c:pt idx="16">
                  <c:v>38</c:v>
                </c:pt>
                <c:pt idx="17">
                  <c:v>64</c:v>
                </c:pt>
                <c:pt idx="18">
                  <c:v>62</c:v>
                </c:pt>
                <c:pt idx="19">
                  <c:v>72</c:v>
                </c:pt>
                <c:pt idx="20">
                  <c:v>69</c:v>
                </c:pt>
                <c:pt idx="21">
                  <c:v>77</c:v>
                </c:pt>
                <c:pt idx="22">
                  <c:v>105</c:v>
                </c:pt>
                <c:pt idx="23">
                  <c:v>99</c:v>
                </c:pt>
                <c:pt idx="24">
                  <c:v>98</c:v>
                </c:pt>
                <c:pt idx="25">
                  <c:v>122</c:v>
                </c:pt>
                <c:pt idx="26">
                  <c:v>124</c:v>
                </c:pt>
                <c:pt idx="27">
                  <c:v>124</c:v>
                </c:pt>
                <c:pt idx="28">
                  <c:v>119</c:v>
                </c:pt>
                <c:pt idx="29">
                  <c:v>121</c:v>
                </c:pt>
                <c:pt idx="30">
                  <c:v>104</c:v>
                </c:pt>
                <c:pt idx="31">
                  <c:v>88</c:v>
                </c:pt>
                <c:pt idx="32">
                  <c:v>91</c:v>
                </c:pt>
                <c:pt idx="33">
                  <c:v>85</c:v>
                </c:pt>
                <c:pt idx="34">
                  <c:v>76</c:v>
                </c:pt>
              </c:numCache>
            </c:numRef>
          </c:val>
          <c:extLst>
            <c:ext xmlns:c16="http://schemas.microsoft.com/office/drawing/2014/chart" uri="{C3380CC4-5D6E-409C-BE32-E72D297353CC}">
              <c16:uniqueId val="{00000026-00DF-439D-9D38-F1A271401534}"/>
            </c:ext>
          </c:extLst>
        </c:ser>
        <c:dLbls>
          <c:showLegendKey val="0"/>
          <c:showVal val="0"/>
          <c:showCatName val="0"/>
          <c:showSerName val="0"/>
          <c:showPercent val="0"/>
          <c:showBubbleSize val="0"/>
        </c:dLbls>
        <c:gapWidth val="150"/>
        <c:axId val="228713216"/>
        <c:axId val="228714752"/>
      </c:barChart>
      <c:catAx>
        <c:axId val="228713216"/>
        <c:scaling>
          <c:orientation val="minMax"/>
        </c:scaling>
        <c:delete val="0"/>
        <c:axPos val="b"/>
        <c:numFmt formatCode="General" sourceLinked="1"/>
        <c:majorTickMark val="out"/>
        <c:minorTickMark val="none"/>
        <c:tickLblPos val="nextTo"/>
        <c:txPr>
          <a:bodyPr rot="0"/>
          <a:lstStyle/>
          <a:p>
            <a:pPr>
              <a:defRPr/>
            </a:pPr>
            <a:endParaRPr lang="en-US"/>
          </a:p>
        </c:txPr>
        <c:crossAx val="228714752"/>
        <c:crosses val="autoZero"/>
        <c:auto val="1"/>
        <c:lblAlgn val="ctr"/>
        <c:lblOffset val="100"/>
        <c:tickLblSkip val="1"/>
        <c:noMultiLvlLbl val="0"/>
      </c:catAx>
      <c:valAx>
        <c:axId val="228714752"/>
        <c:scaling>
          <c:orientation val="minMax"/>
        </c:scaling>
        <c:delete val="0"/>
        <c:axPos val="l"/>
        <c:title>
          <c:tx>
            <c:rich>
              <a:bodyPr rot="0" vert="horz"/>
              <a:lstStyle/>
              <a:p>
                <a:pPr>
                  <a:defRPr/>
                </a:pPr>
                <a:r>
                  <a:rPr lang="en-US"/>
                  <a:t>Number</a:t>
                </a:r>
              </a:p>
            </c:rich>
          </c:tx>
          <c:layout>
            <c:manualLayout>
              <c:xMode val="edge"/>
              <c:yMode val="edge"/>
              <c:x val="1.2877220681605029E-2"/>
              <c:y val="1.4361450675019214E-2"/>
            </c:manualLayout>
          </c:layout>
          <c:overlay val="0"/>
        </c:title>
        <c:numFmt formatCode="#,##0" sourceLinked="0"/>
        <c:majorTickMark val="out"/>
        <c:minorTickMark val="none"/>
        <c:tickLblPos val="nextTo"/>
        <c:crossAx val="228713216"/>
        <c:crosses val="autoZero"/>
        <c:crossBetween val="between"/>
      </c:valAx>
    </c:plotArea>
    <c:legend>
      <c:legendPos val="b"/>
      <c:layout>
        <c:manualLayout>
          <c:xMode val="edge"/>
          <c:yMode val="edge"/>
          <c:x val="0.18634118542477859"/>
          <c:y val="5.9909637638549999E-2"/>
          <c:w val="0.62722541095379625"/>
          <c:h val="4.0215920480230691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58712344330711E-2"/>
          <c:y val="7.1870486612598594E-2"/>
          <c:w val="0.56238549490308209"/>
          <c:h val="0.83178778746805904"/>
        </c:manualLayout>
      </c:layout>
      <c:barChart>
        <c:barDir val="col"/>
        <c:grouping val="percentStacked"/>
        <c:varyColors val="0"/>
        <c:ser>
          <c:idx val="1"/>
          <c:order val="0"/>
          <c:tx>
            <c:strRef>
              <c:f>'Prevention spending on KP'!$E$5</c:f>
              <c:strCache>
                <c:ptCount val="1"/>
                <c:pt idx="0">
                  <c:v>Spending on sex workers and their clients</c:v>
                </c:pt>
              </c:strCache>
            </c:strRef>
          </c:tx>
          <c:spPr>
            <a:solidFill>
              <a:srgbClr val="88C540"/>
            </a:solidFill>
          </c:spPr>
          <c:invertIfNegative val="0"/>
          <c:dLbls>
            <c:dLbl>
              <c:idx val="0"/>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03-42AB-B932-FB4572393D52}"/>
                </c:ext>
              </c:extLst>
            </c:dLbl>
            <c:dLbl>
              <c:idx val="1"/>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503-42AB-B932-FB4572393D52}"/>
                </c:ext>
              </c:extLst>
            </c:dLbl>
            <c:dLbl>
              <c:idx val="2"/>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503-42AB-B932-FB4572393D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KP'!$B$6:$B$8</c:f>
              <c:strCache>
                <c:ptCount val="3"/>
                <c:pt idx="0">
                  <c:v>2009</c:v>
                </c:pt>
                <c:pt idx="1">
                  <c:v>2010</c:v>
                </c:pt>
                <c:pt idx="2">
                  <c:v>2011</c:v>
                </c:pt>
              </c:strCache>
            </c:strRef>
          </c:cat>
          <c:val>
            <c:numRef>
              <c:f>'Prevention spending on KP'!$E$6:$E$8</c:f>
              <c:numCache>
                <c:formatCode>0%</c:formatCode>
                <c:ptCount val="3"/>
                <c:pt idx="0">
                  <c:v>0.10030090270812438</c:v>
                </c:pt>
                <c:pt idx="1">
                  <c:v>1.5998379910895099E-2</c:v>
                </c:pt>
                <c:pt idx="2">
                  <c:v>1.1249744323992637E-2</c:v>
                </c:pt>
              </c:numCache>
            </c:numRef>
          </c:val>
          <c:extLst>
            <c:ext xmlns:c16="http://schemas.microsoft.com/office/drawing/2014/chart" uri="{C3380CC4-5D6E-409C-BE32-E72D297353CC}">
              <c16:uniqueId val="{00000003-6503-42AB-B932-FB4572393D52}"/>
            </c:ext>
          </c:extLst>
        </c:ser>
        <c:ser>
          <c:idx val="0"/>
          <c:order val="1"/>
          <c:tx>
            <c:strRef>
              <c:f>'Prevention spending on KP'!$G$5</c:f>
              <c:strCache>
                <c:ptCount val="1"/>
                <c:pt idx="0">
                  <c:v>Spending on men who have sex with men</c:v>
                </c:pt>
              </c:strCache>
            </c:strRef>
          </c:tx>
          <c:spPr>
            <a:solidFill>
              <a:srgbClr val="F78E1E"/>
            </a:solidFill>
            <a:ln>
              <a:noFill/>
            </a:ln>
          </c:spPr>
          <c:invertIfNegative val="0"/>
          <c:dLbls>
            <c:dLbl>
              <c:idx val="0"/>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503-42AB-B932-FB4572393D52}"/>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503-42AB-B932-FB4572393D52}"/>
                </c:ext>
              </c:extLst>
            </c:dLbl>
            <c:dLbl>
              <c:idx val="2"/>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503-42AB-B932-FB4572393D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KP'!$B$6:$B$8</c:f>
              <c:strCache>
                <c:ptCount val="3"/>
                <c:pt idx="0">
                  <c:v>2009</c:v>
                </c:pt>
                <c:pt idx="1">
                  <c:v>2010</c:v>
                </c:pt>
                <c:pt idx="2">
                  <c:v>2011</c:v>
                </c:pt>
              </c:strCache>
            </c:strRef>
          </c:cat>
          <c:val>
            <c:numRef>
              <c:f>'Prevention spending on KP'!$G$6:$G$8</c:f>
              <c:numCache>
                <c:formatCode>0%</c:formatCode>
                <c:ptCount val="3"/>
                <c:pt idx="0">
                  <c:v>7.8836509528585758E-2</c:v>
                </c:pt>
                <c:pt idx="1">
                  <c:v>7.0473876063183477E-2</c:v>
                </c:pt>
                <c:pt idx="2">
                  <c:v>8.5088975250562485E-2</c:v>
                </c:pt>
              </c:numCache>
            </c:numRef>
          </c:val>
          <c:extLst>
            <c:ext xmlns:c16="http://schemas.microsoft.com/office/drawing/2014/chart" uri="{C3380CC4-5D6E-409C-BE32-E72D297353CC}">
              <c16:uniqueId val="{00000007-6503-42AB-B932-FB4572393D52}"/>
            </c:ext>
          </c:extLst>
        </c:ser>
        <c:ser>
          <c:idx val="2"/>
          <c:order val="2"/>
          <c:tx>
            <c:strRef>
              <c:f>'Prevention spending on KP'!$I$5</c:f>
              <c:strCache>
                <c:ptCount val="1"/>
                <c:pt idx="0">
                  <c:v>Spending on Others</c:v>
                </c:pt>
              </c:strCache>
            </c:strRef>
          </c:tx>
          <c:spPr>
            <a:solidFill>
              <a:sysClr val="window" lastClr="FFFFFF">
                <a:lumMod val="50000"/>
              </a:sysClr>
            </a:solidFill>
          </c:spPr>
          <c:invertIfNegative val="0"/>
          <c:dLbls>
            <c:dLbl>
              <c:idx val="0"/>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503-42AB-B932-FB4572393D52}"/>
                </c:ext>
              </c:extLst>
            </c:dLbl>
            <c:dLbl>
              <c:idx val="1"/>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503-42AB-B932-FB4572393D52}"/>
                </c:ext>
              </c:extLst>
            </c:dLbl>
            <c:dLbl>
              <c:idx val="2"/>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503-42AB-B932-FB4572393D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KP'!$B$6:$B$8</c:f>
              <c:strCache>
                <c:ptCount val="3"/>
                <c:pt idx="0">
                  <c:v>2009</c:v>
                </c:pt>
                <c:pt idx="1">
                  <c:v>2010</c:v>
                </c:pt>
                <c:pt idx="2">
                  <c:v>2011</c:v>
                </c:pt>
              </c:strCache>
            </c:strRef>
          </c:cat>
          <c:val>
            <c:numRef>
              <c:f>'Prevention spending on KP'!$I$6:$I$8</c:f>
              <c:numCache>
                <c:formatCode>0%</c:formatCode>
                <c:ptCount val="3"/>
                <c:pt idx="0">
                  <c:v>0.82086258776328991</c:v>
                </c:pt>
                <c:pt idx="1">
                  <c:v>0.91352774402592141</c:v>
                </c:pt>
                <c:pt idx="2">
                  <c:v>0.90366128042544491</c:v>
                </c:pt>
              </c:numCache>
            </c:numRef>
          </c:val>
          <c:extLst>
            <c:ext xmlns:c16="http://schemas.microsoft.com/office/drawing/2014/chart" uri="{C3380CC4-5D6E-409C-BE32-E72D297353CC}">
              <c16:uniqueId val="{0000000B-6503-42AB-B932-FB4572393D52}"/>
            </c:ext>
          </c:extLst>
        </c:ser>
        <c:dLbls>
          <c:showLegendKey val="0"/>
          <c:showVal val="0"/>
          <c:showCatName val="0"/>
          <c:showSerName val="0"/>
          <c:showPercent val="0"/>
          <c:showBubbleSize val="0"/>
        </c:dLbls>
        <c:gapWidth val="80"/>
        <c:overlap val="100"/>
        <c:axId val="146461824"/>
        <c:axId val="146463360"/>
      </c:barChart>
      <c:catAx>
        <c:axId val="146461824"/>
        <c:scaling>
          <c:orientation val="minMax"/>
        </c:scaling>
        <c:delete val="0"/>
        <c:axPos val="b"/>
        <c:numFmt formatCode="General" sourceLinked="0"/>
        <c:majorTickMark val="out"/>
        <c:minorTickMark val="none"/>
        <c:tickLblPos val="nextTo"/>
        <c:txPr>
          <a:bodyPr/>
          <a:lstStyle/>
          <a:p>
            <a:pPr>
              <a:defRPr lang="en-GB"/>
            </a:pPr>
            <a:endParaRPr lang="en-US"/>
          </a:p>
        </c:txPr>
        <c:crossAx val="146463360"/>
        <c:crosses val="autoZero"/>
        <c:auto val="1"/>
        <c:lblAlgn val="ctr"/>
        <c:lblOffset val="100"/>
        <c:noMultiLvlLbl val="0"/>
      </c:catAx>
      <c:valAx>
        <c:axId val="146463360"/>
        <c:scaling>
          <c:orientation val="minMax"/>
          <c:max val="1"/>
          <c:min val="0"/>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txPr>
          <a:bodyPr/>
          <a:lstStyle/>
          <a:p>
            <a:pPr>
              <a:defRPr lang="en-GB"/>
            </a:pPr>
            <a:endParaRPr lang="en-US"/>
          </a:p>
        </c:txPr>
        <c:crossAx val="146461824"/>
        <c:crosses val="autoZero"/>
        <c:crossBetween val="between"/>
        <c:majorUnit val="0.2"/>
      </c:valAx>
    </c:plotArea>
    <c:legend>
      <c:legendPos val="r"/>
      <c:layout>
        <c:manualLayout>
          <c:xMode val="edge"/>
          <c:yMode val="edge"/>
          <c:x val="0.69673849132067089"/>
          <c:y val="0.17879114622184836"/>
          <c:w val="0.30326150867932911"/>
          <c:h val="0.5993667370292189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testing coverage_MSM'!$A$3</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coverage_MSM'!$B$2:$D$2</c:f>
              <c:strCache>
                <c:ptCount val="3"/>
                <c:pt idx="0">
                  <c:v>&lt;25 yr</c:v>
                </c:pt>
                <c:pt idx="1">
                  <c:v>25+ yr</c:v>
                </c:pt>
                <c:pt idx="2">
                  <c:v>All ages</c:v>
                </c:pt>
              </c:strCache>
            </c:strRef>
          </c:cat>
          <c:val>
            <c:numRef>
              <c:f>'HIV testing coverage_MSM'!$B$3:$D$3</c:f>
              <c:numCache>
                <c:formatCode>General</c:formatCode>
                <c:ptCount val="3"/>
                <c:pt idx="0">
                  <c:v>23.36</c:v>
                </c:pt>
                <c:pt idx="1">
                  <c:v>29.29</c:v>
                </c:pt>
                <c:pt idx="2">
                  <c:v>27.63</c:v>
                </c:pt>
              </c:numCache>
            </c:numRef>
          </c:val>
          <c:extLst>
            <c:ext xmlns:c16="http://schemas.microsoft.com/office/drawing/2014/chart" uri="{C3380CC4-5D6E-409C-BE32-E72D297353CC}">
              <c16:uniqueId val="{00000000-D69B-4B78-9A78-1CBF8B71B555}"/>
            </c:ext>
          </c:extLst>
        </c:ser>
        <c:dLbls>
          <c:showLegendKey val="0"/>
          <c:showVal val="0"/>
          <c:showCatName val="0"/>
          <c:showSerName val="0"/>
          <c:showPercent val="0"/>
          <c:showBubbleSize val="0"/>
        </c:dLbls>
        <c:gapWidth val="150"/>
        <c:axId val="146668544"/>
        <c:axId val="146670336"/>
      </c:barChart>
      <c:scatterChart>
        <c:scatterStyle val="lineMarker"/>
        <c:varyColors val="0"/>
        <c:ser>
          <c:idx val="2"/>
          <c:order val="1"/>
          <c:tx>
            <c:strRef>
              <c:f>'HIV testing coverage_MSM'!$J$2</c:f>
              <c:strCache>
                <c:ptCount val="1"/>
                <c:pt idx="0">
                  <c:v>targ</c:v>
                </c:pt>
              </c:strCache>
            </c:strRef>
          </c:tx>
          <c:spPr>
            <a:ln w="19050">
              <a:solidFill>
                <a:srgbClr val="E31837"/>
              </a:solidFill>
              <a:prstDash val="dash"/>
            </a:ln>
          </c:spPr>
          <c:marker>
            <c:symbol val="none"/>
          </c:marker>
          <c:xVal>
            <c:numRef>
              <c:f>'HIV testing coverage_MSM'!$I$3:$I$4</c:f>
              <c:numCache>
                <c:formatCode>General</c:formatCode>
                <c:ptCount val="2"/>
                <c:pt idx="0">
                  <c:v>0</c:v>
                </c:pt>
                <c:pt idx="1">
                  <c:v>1</c:v>
                </c:pt>
              </c:numCache>
            </c:numRef>
          </c:xVal>
          <c:yVal>
            <c:numRef>
              <c:f>'HIV testing coverage_MSM'!$J$3:$J$4</c:f>
              <c:numCache>
                <c:formatCode>General</c:formatCode>
                <c:ptCount val="2"/>
                <c:pt idx="0">
                  <c:v>90</c:v>
                </c:pt>
                <c:pt idx="1">
                  <c:v>90</c:v>
                </c:pt>
              </c:numCache>
            </c:numRef>
          </c:yVal>
          <c:smooth val="0"/>
          <c:extLst>
            <c:ext xmlns:c16="http://schemas.microsoft.com/office/drawing/2014/chart" uri="{C3380CC4-5D6E-409C-BE32-E72D297353CC}">
              <c16:uniqueId val="{00000001-D69B-4B78-9A78-1CBF8B71B555}"/>
            </c:ext>
          </c:extLst>
        </c:ser>
        <c:dLbls>
          <c:showLegendKey val="0"/>
          <c:showVal val="0"/>
          <c:showCatName val="0"/>
          <c:showSerName val="0"/>
          <c:showPercent val="0"/>
          <c:showBubbleSize val="0"/>
        </c:dLbls>
        <c:axId val="146690432"/>
        <c:axId val="146672256"/>
      </c:scatterChart>
      <c:catAx>
        <c:axId val="146668544"/>
        <c:scaling>
          <c:orientation val="minMax"/>
        </c:scaling>
        <c:delete val="0"/>
        <c:axPos val="b"/>
        <c:numFmt formatCode="General" sourceLinked="0"/>
        <c:majorTickMark val="out"/>
        <c:minorTickMark val="none"/>
        <c:tickLblPos val="nextTo"/>
        <c:crossAx val="146670336"/>
        <c:crosses val="autoZero"/>
        <c:auto val="1"/>
        <c:lblAlgn val="ctr"/>
        <c:lblOffset val="100"/>
        <c:noMultiLvlLbl val="0"/>
      </c:catAx>
      <c:valAx>
        <c:axId val="146670336"/>
        <c:scaling>
          <c:orientation val="minMax"/>
          <c:max val="100"/>
          <c:min val="0"/>
        </c:scaling>
        <c:delete val="0"/>
        <c:axPos val="l"/>
        <c:title>
          <c:tx>
            <c:rich>
              <a:bodyPr rot="0" vert="horz"/>
              <a:lstStyle/>
              <a:p>
                <a:pPr>
                  <a:defRPr/>
                </a:pPr>
                <a:r>
                  <a:rPr lang="en-US"/>
                  <a:t>%</a:t>
                </a:r>
              </a:p>
            </c:rich>
          </c:tx>
          <c:layout>
            <c:manualLayout>
              <c:xMode val="edge"/>
              <c:yMode val="edge"/>
              <c:x val="0"/>
              <c:y val="9.9981810299944893E-2"/>
            </c:manualLayout>
          </c:layout>
          <c:overlay val="0"/>
        </c:title>
        <c:numFmt formatCode="General" sourceLinked="1"/>
        <c:majorTickMark val="out"/>
        <c:minorTickMark val="none"/>
        <c:tickLblPos val="nextTo"/>
        <c:crossAx val="146668544"/>
        <c:crosses val="autoZero"/>
        <c:crossBetween val="between"/>
        <c:majorUnit val="10"/>
      </c:valAx>
      <c:valAx>
        <c:axId val="146672256"/>
        <c:scaling>
          <c:orientation val="minMax"/>
          <c:max val="100"/>
          <c:min val="0"/>
        </c:scaling>
        <c:delete val="1"/>
        <c:axPos val="r"/>
        <c:numFmt formatCode="General" sourceLinked="1"/>
        <c:majorTickMark val="out"/>
        <c:minorTickMark val="none"/>
        <c:tickLblPos val="nextTo"/>
        <c:crossAx val="146690432"/>
        <c:crosses val="max"/>
        <c:crossBetween val="midCat"/>
        <c:majorUnit val="10"/>
      </c:valAx>
      <c:valAx>
        <c:axId val="146690432"/>
        <c:scaling>
          <c:orientation val="minMax"/>
          <c:max val="1"/>
          <c:min val="0"/>
        </c:scaling>
        <c:delete val="1"/>
        <c:axPos val="t"/>
        <c:numFmt formatCode="General" sourceLinked="1"/>
        <c:majorTickMark val="out"/>
        <c:minorTickMark val="none"/>
        <c:tickLblPos val="nextTo"/>
        <c:crossAx val="146672256"/>
        <c:crosses val="max"/>
        <c:crossBetween val="midCat"/>
        <c:majorUnit val="0.5"/>
      </c:valAx>
    </c:plotArea>
    <c:legend>
      <c:legendPos val="t"/>
      <c:legendEntry>
        <c:idx val="1"/>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37636865159294E-2"/>
          <c:y val="9.8652551859478438E-2"/>
          <c:w val="0.92317657967172706"/>
          <c:h val="0.82022769681968088"/>
        </c:manualLayout>
      </c:layout>
      <c:barChart>
        <c:barDir val="col"/>
        <c:grouping val="clustered"/>
        <c:varyColors val="0"/>
        <c:ser>
          <c:idx val="0"/>
          <c:order val="0"/>
          <c:tx>
            <c:strRef>
              <c:f>'Annual repported HIV cases'!$B$2</c:f>
              <c:strCache>
                <c:ptCount val="1"/>
                <c:pt idx="0">
                  <c:v>Annual reported HIV cases</c:v>
                </c:pt>
              </c:strCache>
            </c:strRef>
          </c:tx>
          <c:spPr>
            <a:solidFill>
              <a:srgbClr val="F26B73"/>
            </a:solidFill>
            <a:ln>
              <a:noFill/>
            </a:ln>
          </c:spPr>
          <c:invertIfNegative val="0"/>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2C-44EA-B5DF-5AEA1A9DEA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'Annual repported HIV cases'!$A$3:$A$37</c:f>
              <c:strCache>
                <c:ptCount val="35"/>
                <c:pt idx="0">
                  <c:v>1985</c:v>
                </c:pt>
                <c:pt idx="5">
                  <c:v>1990</c:v>
                </c:pt>
                <c:pt idx="10">
                  <c:v>1995</c:v>
                </c:pt>
                <c:pt idx="15">
                  <c:v>2000</c:v>
                </c:pt>
                <c:pt idx="20">
                  <c:v>2005</c:v>
                </c:pt>
                <c:pt idx="25">
                  <c:v>2010</c:v>
                </c:pt>
                <c:pt idx="30">
                  <c:v>2015 </c:v>
                </c:pt>
                <c:pt idx="34">
                  <c:v>2019</c:v>
                </c:pt>
              </c:strCache>
            </c:strRef>
          </c:cat>
          <c:val>
            <c:numRef>
              <c:f>'Annual repported HIV cases'!$B$3:$B$37</c:f>
              <c:numCache>
                <c:formatCode>General</c:formatCode>
                <c:ptCount val="35"/>
                <c:pt idx="0">
                  <c:v>2</c:v>
                </c:pt>
                <c:pt idx="1">
                  <c:v>3</c:v>
                </c:pt>
                <c:pt idx="2">
                  <c:v>9</c:v>
                </c:pt>
                <c:pt idx="3">
                  <c:v>23</c:v>
                </c:pt>
                <c:pt idx="4">
                  <c:v>40</c:v>
                </c:pt>
                <c:pt idx="5">
                  <c:v>54</c:v>
                </c:pt>
                <c:pt idx="6">
                  <c:v>51</c:v>
                </c:pt>
                <c:pt idx="7">
                  <c:v>92</c:v>
                </c:pt>
                <c:pt idx="8">
                  <c:v>87</c:v>
                </c:pt>
                <c:pt idx="9">
                  <c:v>99</c:v>
                </c:pt>
                <c:pt idx="10">
                  <c:v>114</c:v>
                </c:pt>
                <c:pt idx="11">
                  <c:v>112</c:v>
                </c:pt>
                <c:pt idx="12">
                  <c:v>144</c:v>
                </c:pt>
                <c:pt idx="13">
                  <c:v>137</c:v>
                </c:pt>
                <c:pt idx="14">
                  <c:v>199</c:v>
                </c:pt>
                <c:pt idx="15">
                  <c:v>244</c:v>
                </c:pt>
                <c:pt idx="16">
                  <c:v>384</c:v>
                </c:pt>
                <c:pt idx="17">
                  <c:v>457</c:v>
                </c:pt>
                <c:pt idx="18">
                  <c:v>592</c:v>
                </c:pt>
                <c:pt idx="19">
                  <c:v>763</c:v>
                </c:pt>
                <c:pt idx="20">
                  <c:v>734</c:v>
                </c:pt>
                <c:pt idx="21">
                  <c:v>796</c:v>
                </c:pt>
                <c:pt idx="22">
                  <c:v>828</c:v>
                </c:pt>
                <c:pt idx="23">
                  <c:v>900</c:v>
                </c:pt>
                <c:pt idx="24">
                  <c:v>839</c:v>
                </c:pt>
                <c:pt idx="25">
                  <c:v>837</c:v>
                </c:pt>
                <c:pt idx="26">
                  <c:v>959</c:v>
                </c:pt>
                <c:pt idx="27">
                  <c:v>953</c:v>
                </c:pt>
                <c:pt idx="28">
                  <c:v>1114</c:v>
                </c:pt>
                <c:pt idx="29">
                  <c:v>1191</c:v>
                </c:pt>
                <c:pt idx="30">
                  <c:v>1152</c:v>
                </c:pt>
                <c:pt idx="31">
                  <c:v>1197</c:v>
                </c:pt>
                <c:pt idx="32">
                  <c:v>1190</c:v>
                </c:pt>
                <c:pt idx="33">
                  <c:v>1206</c:v>
                </c:pt>
                <c:pt idx="34">
                  <c:v>1222</c:v>
                </c:pt>
              </c:numCache>
            </c:numRef>
          </c:val>
          <c:extLst>
            <c:ext xmlns:c16="http://schemas.microsoft.com/office/drawing/2014/chart" uri="{C3380CC4-5D6E-409C-BE32-E72D297353CC}">
              <c16:uniqueId val="{00000001-792C-44EA-B5DF-5AEA1A9DEA48}"/>
            </c:ext>
          </c:extLst>
        </c:ser>
        <c:ser>
          <c:idx val="1"/>
          <c:order val="1"/>
          <c:tx>
            <c:strRef>
              <c:f>'Annual repported HIV cases'!$C$2</c:f>
              <c:strCache>
                <c:ptCount val="1"/>
                <c:pt idx="0">
                  <c:v>Annual AIDS-related deaths</c:v>
                </c:pt>
              </c:strCache>
            </c:strRef>
          </c:tx>
          <c:spPr>
            <a:solidFill>
              <a:srgbClr val="00A99A"/>
            </a:solidFill>
            <a:ln>
              <a:noFill/>
            </a:ln>
          </c:spPr>
          <c:invertIfNegative val="0"/>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2C-44EA-B5DF-5AEA1A9DEA48}"/>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'Annual repported HIV cases'!$A$3:$A$37</c:f>
              <c:strCache>
                <c:ptCount val="35"/>
                <c:pt idx="0">
                  <c:v>1985</c:v>
                </c:pt>
                <c:pt idx="5">
                  <c:v>1990</c:v>
                </c:pt>
                <c:pt idx="10">
                  <c:v>1995</c:v>
                </c:pt>
                <c:pt idx="15">
                  <c:v>2000</c:v>
                </c:pt>
                <c:pt idx="20">
                  <c:v>2005</c:v>
                </c:pt>
                <c:pt idx="25">
                  <c:v>2010</c:v>
                </c:pt>
                <c:pt idx="30">
                  <c:v>2015 </c:v>
                </c:pt>
                <c:pt idx="34">
                  <c:v>2019</c:v>
                </c:pt>
              </c:strCache>
            </c:strRef>
          </c:cat>
          <c:val>
            <c:numRef>
              <c:f>'Annual repported HIV cases'!$C$3:$C$37</c:f>
              <c:numCache>
                <c:formatCode>General</c:formatCode>
                <c:ptCount val="35"/>
                <c:pt idx="0">
                  <c:v>1</c:v>
                </c:pt>
                <c:pt idx="1">
                  <c:v>2</c:v>
                </c:pt>
                <c:pt idx="2">
                  <c:v>0</c:v>
                </c:pt>
                <c:pt idx="3">
                  <c:v>0</c:v>
                </c:pt>
                <c:pt idx="4">
                  <c:v>1</c:v>
                </c:pt>
                <c:pt idx="5">
                  <c:v>3</c:v>
                </c:pt>
                <c:pt idx="6">
                  <c:v>2</c:v>
                </c:pt>
                <c:pt idx="7">
                  <c:v>12</c:v>
                </c:pt>
                <c:pt idx="8">
                  <c:v>4</c:v>
                </c:pt>
                <c:pt idx="9">
                  <c:v>6</c:v>
                </c:pt>
                <c:pt idx="10">
                  <c:v>14</c:v>
                </c:pt>
                <c:pt idx="11">
                  <c:v>21</c:v>
                </c:pt>
                <c:pt idx="12">
                  <c:v>18</c:v>
                </c:pt>
                <c:pt idx="13">
                  <c:v>25</c:v>
                </c:pt>
                <c:pt idx="14">
                  <c:v>25</c:v>
                </c:pt>
                <c:pt idx="15">
                  <c:v>28</c:v>
                </c:pt>
                <c:pt idx="16">
                  <c:v>38</c:v>
                </c:pt>
                <c:pt idx="17">
                  <c:v>64</c:v>
                </c:pt>
                <c:pt idx="18">
                  <c:v>62</c:v>
                </c:pt>
                <c:pt idx="19">
                  <c:v>72</c:v>
                </c:pt>
                <c:pt idx="20">
                  <c:v>69</c:v>
                </c:pt>
                <c:pt idx="21">
                  <c:v>77</c:v>
                </c:pt>
                <c:pt idx="22">
                  <c:v>105</c:v>
                </c:pt>
                <c:pt idx="23">
                  <c:v>99</c:v>
                </c:pt>
                <c:pt idx="24">
                  <c:v>98</c:v>
                </c:pt>
                <c:pt idx="25">
                  <c:v>122</c:v>
                </c:pt>
                <c:pt idx="26">
                  <c:v>124</c:v>
                </c:pt>
                <c:pt idx="27">
                  <c:v>124</c:v>
                </c:pt>
                <c:pt idx="28">
                  <c:v>119</c:v>
                </c:pt>
                <c:pt idx="29">
                  <c:v>121</c:v>
                </c:pt>
                <c:pt idx="30">
                  <c:v>104</c:v>
                </c:pt>
                <c:pt idx="31">
                  <c:v>88</c:v>
                </c:pt>
                <c:pt idx="32">
                  <c:v>91</c:v>
                </c:pt>
                <c:pt idx="33">
                  <c:v>85</c:v>
                </c:pt>
                <c:pt idx="34">
                  <c:v>76</c:v>
                </c:pt>
              </c:numCache>
            </c:numRef>
          </c:val>
          <c:extLst>
            <c:ext xmlns:c16="http://schemas.microsoft.com/office/drawing/2014/chart" uri="{C3380CC4-5D6E-409C-BE32-E72D297353CC}">
              <c16:uniqueId val="{00000003-792C-44EA-B5DF-5AEA1A9DEA48}"/>
            </c:ext>
          </c:extLst>
        </c:ser>
        <c:dLbls>
          <c:showLegendKey val="0"/>
          <c:showVal val="0"/>
          <c:showCatName val="0"/>
          <c:showSerName val="0"/>
          <c:showPercent val="0"/>
          <c:showBubbleSize val="0"/>
        </c:dLbls>
        <c:gapWidth val="60"/>
        <c:axId val="163079680"/>
        <c:axId val="163081216"/>
      </c:barChart>
      <c:catAx>
        <c:axId val="163079680"/>
        <c:scaling>
          <c:orientation val="minMax"/>
        </c:scaling>
        <c:delete val="0"/>
        <c:axPos val="b"/>
        <c:numFmt formatCode="General" sourceLinked="1"/>
        <c:majorTickMark val="out"/>
        <c:minorTickMark val="none"/>
        <c:tickLblPos val="nextTo"/>
        <c:txPr>
          <a:bodyPr rot="0"/>
          <a:lstStyle/>
          <a:p>
            <a:pPr>
              <a:defRPr/>
            </a:pPr>
            <a:endParaRPr lang="en-US"/>
          </a:p>
        </c:txPr>
        <c:crossAx val="163081216"/>
        <c:crosses val="autoZero"/>
        <c:auto val="1"/>
        <c:lblAlgn val="ctr"/>
        <c:lblOffset val="100"/>
        <c:noMultiLvlLbl val="0"/>
      </c:catAx>
      <c:valAx>
        <c:axId val="163081216"/>
        <c:scaling>
          <c:orientation val="minMax"/>
        </c:scaling>
        <c:delete val="0"/>
        <c:axPos val="l"/>
        <c:title>
          <c:tx>
            <c:rich>
              <a:bodyPr rot="0" vert="horz"/>
              <a:lstStyle/>
              <a:p>
                <a:pPr>
                  <a:defRPr/>
                </a:pPr>
                <a:r>
                  <a:rPr lang="en-US"/>
                  <a:t>Number</a:t>
                </a:r>
              </a:p>
            </c:rich>
          </c:tx>
          <c:layout>
            <c:manualLayout>
              <c:xMode val="edge"/>
              <c:yMode val="edge"/>
              <c:x val="1.2877220681605029E-2"/>
              <c:y val="1.4361450675019214E-2"/>
            </c:manualLayout>
          </c:layout>
          <c:overlay val="0"/>
        </c:title>
        <c:numFmt formatCode="#,##0" sourceLinked="0"/>
        <c:majorTickMark val="out"/>
        <c:minorTickMark val="none"/>
        <c:tickLblPos val="nextTo"/>
        <c:crossAx val="163079680"/>
        <c:crosses val="autoZero"/>
        <c:crossBetween val="between"/>
      </c:valAx>
    </c:plotArea>
    <c:legend>
      <c:legendPos val="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240775396348996E-2"/>
          <c:y val="6.2755754957016602E-2"/>
          <c:w val="0.67394344694882735"/>
          <c:h val="0.83657502898179792"/>
        </c:manualLayout>
      </c:layout>
      <c:barChart>
        <c:barDir val="col"/>
        <c:grouping val="percentStacked"/>
        <c:varyColors val="0"/>
        <c:ser>
          <c:idx val="0"/>
          <c:order val="0"/>
          <c:tx>
            <c:strRef>
              <c:f>MOT_ROK!$D$38</c:f>
              <c:strCache>
                <c:ptCount val="1"/>
                <c:pt idx="0">
                  <c:v>Heterosexual transmission</c:v>
                </c:pt>
              </c:strCache>
            </c:strRef>
          </c:tx>
          <c:spPr>
            <a:solidFill>
              <a:srgbClr val="63CDF6"/>
            </a:solidFill>
          </c:spPr>
          <c:invertIfNegative val="0"/>
          <c:cat>
            <c:numRef>
              <c:f>MOT_ROK!$C$39:$C$73</c:f>
              <c:numCache>
                <c:formatCode>General</c:formatCode>
                <c:ptCount val="35"/>
                <c:pt idx="0">
                  <c:v>1985</c:v>
                </c:pt>
                <c:pt idx="5">
                  <c:v>1990</c:v>
                </c:pt>
                <c:pt idx="10">
                  <c:v>1995</c:v>
                </c:pt>
                <c:pt idx="15">
                  <c:v>2000</c:v>
                </c:pt>
                <c:pt idx="20">
                  <c:v>2005</c:v>
                </c:pt>
                <c:pt idx="25">
                  <c:v>2010</c:v>
                </c:pt>
                <c:pt idx="30">
                  <c:v>2015</c:v>
                </c:pt>
                <c:pt idx="34">
                  <c:v>2019</c:v>
                </c:pt>
              </c:numCache>
            </c:numRef>
          </c:cat>
          <c:val>
            <c:numRef>
              <c:f>MOT_ROK!$D$39:$D$73</c:f>
              <c:numCache>
                <c:formatCode>General</c:formatCode>
                <c:ptCount val="35"/>
                <c:pt idx="0">
                  <c:v>1</c:v>
                </c:pt>
                <c:pt idx="1">
                  <c:v>3</c:v>
                </c:pt>
                <c:pt idx="2">
                  <c:v>6</c:v>
                </c:pt>
                <c:pt idx="3">
                  <c:v>18</c:v>
                </c:pt>
                <c:pt idx="4">
                  <c:v>27</c:v>
                </c:pt>
                <c:pt idx="5">
                  <c:v>47</c:v>
                </c:pt>
                <c:pt idx="6">
                  <c:v>29</c:v>
                </c:pt>
                <c:pt idx="7">
                  <c:v>38</c:v>
                </c:pt>
                <c:pt idx="8">
                  <c:v>50</c:v>
                </c:pt>
                <c:pt idx="9">
                  <c:v>61</c:v>
                </c:pt>
                <c:pt idx="10">
                  <c:v>80</c:v>
                </c:pt>
                <c:pt idx="11">
                  <c:v>69</c:v>
                </c:pt>
                <c:pt idx="12">
                  <c:v>73</c:v>
                </c:pt>
                <c:pt idx="13">
                  <c:v>73</c:v>
                </c:pt>
                <c:pt idx="14">
                  <c:v>105</c:v>
                </c:pt>
                <c:pt idx="15">
                  <c:v>130</c:v>
                </c:pt>
                <c:pt idx="16">
                  <c:v>188</c:v>
                </c:pt>
                <c:pt idx="17">
                  <c:v>205</c:v>
                </c:pt>
                <c:pt idx="18">
                  <c:v>238</c:v>
                </c:pt>
                <c:pt idx="19">
                  <c:v>279</c:v>
                </c:pt>
                <c:pt idx="20">
                  <c:v>328</c:v>
                </c:pt>
                <c:pt idx="21">
                  <c:v>375</c:v>
                </c:pt>
                <c:pt idx="22">
                  <c:v>406</c:v>
                </c:pt>
                <c:pt idx="23">
                  <c:v>349</c:v>
                </c:pt>
                <c:pt idx="24">
                  <c:v>339</c:v>
                </c:pt>
                <c:pt idx="25">
                  <c:v>354</c:v>
                </c:pt>
                <c:pt idx="26">
                  <c:v>359</c:v>
                </c:pt>
                <c:pt idx="27">
                  <c:v>321</c:v>
                </c:pt>
                <c:pt idx="28">
                  <c:v>357</c:v>
                </c:pt>
                <c:pt idx="29">
                  <c:v>368</c:v>
                </c:pt>
                <c:pt idx="30">
                  <c:v>364</c:v>
                </c:pt>
                <c:pt idx="31">
                  <c:v>387</c:v>
                </c:pt>
                <c:pt idx="32">
                  <c:v>394</c:v>
                </c:pt>
                <c:pt idx="33">
                  <c:v>425</c:v>
                </c:pt>
                <c:pt idx="34">
                  <c:v>379</c:v>
                </c:pt>
              </c:numCache>
            </c:numRef>
          </c:val>
          <c:extLst>
            <c:ext xmlns:c16="http://schemas.microsoft.com/office/drawing/2014/chart" uri="{C3380CC4-5D6E-409C-BE32-E72D297353CC}">
              <c16:uniqueId val="{00000000-B428-420C-AA06-7639B753072B}"/>
            </c:ext>
          </c:extLst>
        </c:ser>
        <c:ser>
          <c:idx val="1"/>
          <c:order val="1"/>
          <c:tx>
            <c:strRef>
              <c:f>MOT_ROK!$E$38</c:f>
              <c:strCache>
                <c:ptCount val="1"/>
                <c:pt idx="0">
                  <c:v>Homosexual (same-sex) transmission</c:v>
                </c:pt>
              </c:strCache>
            </c:strRef>
          </c:tx>
          <c:spPr>
            <a:solidFill>
              <a:srgbClr val="F78E1E"/>
            </a:solidFill>
          </c:spPr>
          <c:invertIfNegative val="0"/>
          <c:cat>
            <c:numRef>
              <c:f>MOT_ROK!$C$39:$C$73</c:f>
              <c:numCache>
                <c:formatCode>General</c:formatCode>
                <c:ptCount val="35"/>
                <c:pt idx="0">
                  <c:v>1985</c:v>
                </c:pt>
                <c:pt idx="5">
                  <c:v>1990</c:v>
                </c:pt>
                <c:pt idx="10">
                  <c:v>1995</c:v>
                </c:pt>
                <c:pt idx="15">
                  <c:v>2000</c:v>
                </c:pt>
                <c:pt idx="20">
                  <c:v>2005</c:v>
                </c:pt>
                <c:pt idx="25">
                  <c:v>2010</c:v>
                </c:pt>
                <c:pt idx="30">
                  <c:v>2015</c:v>
                </c:pt>
                <c:pt idx="34">
                  <c:v>2019</c:v>
                </c:pt>
              </c:numCache>
            </c:numRef>
          </c:cat>
          <c:val>
            <c:numRef>
              <c:f>MOT_ROK!$E$39:$E$73</c:f>
              <c:numCache>
                <c:formatCode>General</c:formatCode>
                <c:ptCount val="35"/>
                <c:pt idx="0">
                  <c:v>0</c:v>
                </c:pt>
                <c:pt idx="1">
                  <c:v>0</c:v>
                </c:pt>
                <c:pt idx="2">
                  <c:v>0</c:v>
                </c:pt>
                <c:pt idx="3">
                  <c:v>2</c:v>
                </c:pt>
                <c:pt idx="4">
                  <c:v>7</c:v>
                </c:pt>
                <c:pt idx="5">
                  <c:v>4</c:v>
                </c:pt>
                <c:pt idx="6">
                  <c:v>6</c:v>
                </c:pt>
                <c:pt idx="7">
                  <c:v>28</c:v>
                </c:pt>
                <c:pt idx="8">
                  <c:v>13</c:v>
                </c:pt>
                <c:pt idx="9">
                  <c:v>22</c:v>
                </c:pt>
                <c:pt idx="10">
                  <c:v>21</c:v>
                </c:pt>
                <c:pt idx="11">
                  <c:v>21</c:v>
                </c:pt>
                <c:pt idx="12">
                  <c:v>41</c:v>
                </c:pt>
                <c:pt idx="13">
                  <c:v>34</c:v>
                </c:pt>
                <c:pt idx="14">
                  <c:v>51</c:v>
                </c:pt>
                <c:pt idx="15">
                  <c:v>60</c:v>
                </c:pt>
                <c:pt idx="16">
                  <c:v>95</c:v>
                </c:pt>
                <c:pt idx="17">
                  <c:v>147</c:v>
                </c:pt>
                <c:pt idx="18">
                  <c:v>232</c:v>
                </c:pt>
                <c:pt idx="19">
                  <c:v>256</c:v>
                </c:pt>
                <c:pt idx="20">
                  <c:v>281</c:v>
                </c:pt>
                <c:pt idx="21">
                  <c:v>284</c:v>
                </c:pt>
                <c:pt idx="22">
                  <c:v>220</c:v>
                </c:pt>
                <c:pt idx="23">
                  <c:v>244</c:v>
                </c:pt>
                <c:pt idx="24">
                  <c:v>223</c:v>
                </c:pt>
                <c:pt idx="25">
                  <c:v>223</c:v>
                </c:pt>
                <c:pt idx="26">
                  <c:v>290</c:v>
                </c:pt>
                <c:pt idx="27">
                  <c:v>220</c:v>
                </c:pt>
                <c:pt idx="28">
                  <c:v>242</c:v>
                </c:pt>
                <c:pt idx="29">
                  <c:v>284</c:v>
                </c:pt>
                <c:pt idx="30">
                  <c:v>288</c:v>
                </c:pt>
                <c:pt idx="31">
                  <c:v>325</c:v>
                </c:pt>
                <c:pt idx="32">
                  <c:v>358</c:v>
                </c:pt>
                <c:pt idx="33">
                  <c:v>374</c:v>
                </c:pt>
                <c:pt idx="34">
                  <c:v>442</c:v>
                </c:pt>
              </c:numCache>
            </c:numRef>
          </c:val>
          <c:extLst>
            <c:ext xmlns:c16="http://schemas.microsoft.com/office/drawing/2014/chart" uri="{C3380CC4-5D6E-409C-BE32-E72D297353CC}">
              <c16:uniqueId val="{00000001-B428-420C-AA06-7639B753072B}"/>
            </c:ext>
          </c:extLst>
        </c:ser>
        <c:ser>
          <c:idx val="2"/>
          <c:order val="2"/>
          <c:tx>
            <c:strRef>
              <c:f>MOT_ROK!$F$38</c:f>
              <c:strCache>
                <c:ptCount val="1"/>
                <c:pt idx="0">
                  <c:v>Injecting drug use</c:v>
                </c:pt>
              </c:strCache>
            </c:strRef>
          </c:tx>
          <c:spPr>
            <a:solidFill>
              <a:srgbClr val="00A99A"/>
            </a:solidFill>
          </c:spPr>
          <c:invertIfNegative val="0"/>
          <c:cat>
            <c:numRef>
              <c:f>MOT_ROK!$C$39:$C$73</c:f>
              <c:numCache>
                <c:formatCode>General</c:formatCode>
                <c:ptCount val="35"/>
                <c:pt idx="0">
                  <c:v>1985</c:v>
                </c:pt>
                <c:pt idx="5">
                  <c:v>1990</c:v>
                </c:pt>
                <c:pt idx="10">
                  <c:v>1995</c:v>
                </c:pt>
                <c:pt idx="15">
                  <c:v>2000</c:v>
                </c:pt>
                <c:pt idx="20">
                  <c:v>2005</c:v>
                </c:pt>
                <c:pt idx="25">
                  <c:v>2010</c:v>
                </c:pt>
                <c:pt idx="30">
                  <c:v>2015</c:v>
                </c:pt>
                <c:pt idx="34">
                  <c:v>2019</c:v>
                </c:pt>
              </c:numCache>
            </c:numRef>
          </c:cat>
          <c:val>
            <c:numRef>
              <c:f>MOT_ROK!$F$39:$F$73</c:f>
              <c:numCache>
                <c:formatCode>General</c:formatCode>
                <c:ptCount val="35"/>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1</c:v>
                </c:pt>
                <c:pt idx="15">
                  <c:v>0</c:v>
                </c:pt>
                <c:pt idx="16">
                  <c:v>0</c:v>
                </c:pt>
                <c:pt idx="17">
                  <c:v>1</c:v>
                </c:pt>
                <c:pt idx="18">
                  <c:v>2</c:v>
                </c:pt>
                <c:pt idx="19">
                  <c:v>0</c:v>
                </c:pt>
                <c:pt idx="20">
                  <c:v>0</c:v>
                </c:pt>
                <c:pt idx="21">
                  <c:v>1</c:v>
                </c:pt>
                <c:pt idx="22">
                  <c:v>0</c:v>
                </c:pt>
                <c:pt idx="23">
                  <c:v>0</c:v>
                </c:pt>
                <c:pt idx="24">
                  <c:v>0</c:v>
                </c:pt>
                <c:pt idx="25">
                  <c:v>1</c:v>
                </c:pt>
                <c:pt idx="26">
                  <c:v>0</c:v>
                </c:pt>
                <c:pt idx="27">
                  <c:v>1</c:v>
                </c:pt>
                <c:pt idx="28">
                  <c:v>0</c:v>
                </c:pt>
                <c:pt idx="29">
                  <c:v>1</c:v>
                </c:pt>
                <c:pt idx="30">
                  <c:v>0</c:v>
                </c:pt>
                <c:pt idx="31">
                  <c:v>0</c:v>
                </c:pt>
                <c:pt idx="32">
                  <c:v>1</c:v>
                </c:pt>
                <c:pt idx="33">
                  <c:v>0</c:v>
                </c:pt>
                <c:pt idx="34">
                  <c:v>2</c:v>
                </c:pt>
              </c:numCache>
            </c:numRef>
          </c:val>
          <c:extLst>
            <c:ext xmlns:c16="http://schemas.microsoft.com/office/drawing/2014/chart" uri="{C3380CC4-5D6E-409C-BE32-E72D297353CC}">
              <c16:uniqueId val="{00000002-B428-420C-AA06-7639B753072B}"/>
            </c:ext>
          </c:extLst>
        </c:ser>
        <c:ser>
          <c:idx val="3"/>
          <c:order val="3"/>
          <c:tx>
            <c:strRef>
              <c:f>MOT_ROK!$G$38</c:f>
              <c:strCache>
                <c:ptCount val="1"/>
                <c:pt idx="0">
                  <c:v>Mother-to-child transmission</c:v>
                </c:pt>
              </c:strCache>
            </c:strRef>
          </c:tx>
          <c:spPr>
            <a:solidFill>
              <a:srgbClr val="CDC884"/>
            </a:solidFill>
          </c:spPr>
          <c:invertIfNegative val="0"/>
          <c:cat>
            <c:numRef>
              <c:f>MOT_ROK!$C$39:$C$73</c:f>
              <c:numCache>
                <c:formatCode>General</c:formatCode>
                <c:ptCount val="35"/>
                <c:pt idx="0">
                  <c:v>1985</c:v>
                </c:pt>
                <c:pt idx="5">
                  <c:v>1990</c:v>
                </c:pt>
                <c:pt idx="10">
                  <c:v>1995</c:v>
                </c:pt>
                <c:pt idx="15">
                  <c:v>2000</c:v>
                </c:pt>
                <c:pt idx="20">
                  <c:v>2005</c:v>
                </c:pt>
                <c:pt idx="25">
                  <c:v>2010</c:v>
                </c:pt>
                <c:pt idx="30">
                  <c:v>2015</c:v>
                </c:pt>
                <c:pt idx="34">
                  <c:v>2019</c:v>
                </c:pt>
              </c:numCache>
            </c:numRef>
          </c:cat>
          <c:val>
            <c:numRef>
              <c:f>MOT_ROK!$G$39:$G$73</c:f>
              <c:numCache>
                <c:formatCode>General</c:formatCode>
                <c:ptCount val="35"/>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1</c:v>
                </c:pt>
                <c:pt idx="16">
                  <c:v>0</c:v>
                </c:pt>
                <c:pt idx="17">
                  <c:v>0</c:v>
                </c:pt>
                <c:pt idx="18">
                  <c:v>0</c:v>
                </c:pt>
                <c:pt idx="19">
                  <c:v>0</c:v>
                </c:pt>
                <c:pt idx="20">
                  <c:v>0</c:v>
                </c:pt>
                <c:pt idx="21">
                  <c:v>0</c:v>
                </c:pt>
                <c:pt idx="22">
                  <c:v>0</c:v>
                </c:pt>
                <c:pt idx="23">
                  <c:v>1</c:v>
                </c:pt>
                <c:pt idx="24">
                  <c:v>0</c:v>
                </c:pt>
                <c:pt idx="25">
                  <c:v>1</c:v>
                </c:pt>
                <c:pt idx="26">
                  <c:v>0</c:v>
                </c:pt>
                <c:pt idx="27">
                  <c:v>0</c:v>
                </c:pt>
                <c:pt idx="28">
                  <c:v>0</c:v>
                </c:pt>
                <c:pt idx="29">
                  <c:v>0</c:v>
                </c:pt>
                <c:pt idx="30">
                  <c:v>0</c:v>
                </c:pt>
                <c:pt idx="31">
                  <c:v>0</c:v>
                </c:pt>
                <c:pt idx="32">
                  <c:v>0</c:v>
                </c:pt>
                <c:pt idx="33">
                  <c:v>0</c:v>
                </c:pt>
                <c:pt idx="34">
                  <c:v>0</c:v>
                </c:pt>
              </c:numCache>
            </c:numRef>
          </c:val>
          <c:extLst>
            <c:ext xmlns:c16="http://schemas.microsoft.com/office/drawing/2014/chart" uri="{C3380CC4-5D6E-409C-BE32-E72D297353CC}">
              <c16:uniqueId val="{00000003-B428-420C-AA06-7639B753072B}"/>
            </c:ext>
          </c:extLst>
        </c:ser>
        <c:ser>
          <c:idx val="4"/>
          <c:order val="4"/>
          <c:tx>
            <c:strRef>
              <c:f>MOT_ROK!$H$38</c:f>
              <c:strCache>
                <c:ptCount val="1"/>
                <c:pt idx="0">
                  <c:v>Unknown</c:v>
                </c:pt>
              </c:strCache>
            </c:strRef>
          </c:tx>
          <c:spPr>
            <a:solidFill>
              <a:schemeClr val="bg1">
                <a:lumMod val="65000"/>
              </a:schemeClr>
            </a:solidFill>
          </c:spPr>
          <c:invertIfNegative val="0"/>
          <c:cat>
            <c:numRef>
              <c:f>MOT_ROK!$C$39:$C$73</c:f>
              <c:numCache>
                <c:formatCode>General</c:formatCode>
                <c:ptCount val="35"/>
                <c:pt idx="0">
                  <c:v>1985</c:v>
                </c:pt>
                <c:pt idx="5">
                  <c:v>1990</c:v>
                </c:pt>
                <c:pt idx="10">
                  <c:v>1995</c:v>
                </c:pt>
                <c:pt idx="15">
                  <c:v>2000</c:v>
                </c:pt>
                <c:pt idx="20">
                  <c:v>2005</c:v>
                </c:pt>
                <c:pt idx="25">
                  <c:v>2010</c:v>
                </c:pt>
                <c:pt idx="30">
                  <c:v>2015</c:v>
                </c:pt>
                <c:pt idx="34">
                  <c:v>2019</c:v>
                </c:pt>
              </c:numCache>
            </c:numRef>
          </c:cat>
          <c:val>
            <c:numRef>
              <c:f>MOT_ROK!$H$39:$H$73</c:f>
              <c:numCache>
                <c:formatCode>General</c:formatCode>
                <c:ptCount val="35"/>
                <c:pt idx="0">
                  <c:v>0</c:v>
                </c:pt>
                <c:pt idx="1">
                  <c:v>0</c:v>
                </c:pt>
                <c:pt idx="2">
                  <c:v>0</c:v>
                </c:pt>
                <c:pt idx="3">
                  <c:v>0</c:v>
                </c:pt>
                <c:pt idx="4">
                  <c:v>0</c:v>
                </c:pt>
                <c:pt idx="5">
                  <c:v>0</c:v>
                </c:pt>
                <c:pt idx="6">
                  <c:v>2</c:v>
                </c:pt>
                <c:pt idx="7">
                  <c:v>4</c:v>
                </c:pt>
                <c:pt idx="8">
                  <c:v>1</c:v>
                </c:pt>
                <c:pt idx="9">
                  <c:v>3</c:v>
                </c:pt>
                <c:pt idx="10">
                  <c:v>4</c:v>
                </c:pt>
                <c:pt idx="11">
                  <c:v>14</c:v>
                </c:pt>
                <c:pt idx="12">
                  <c:v>11</c:v>
                </c:pt>
                <c:pt idx="13">
                  <c:v>22</c:v>
                </c:pt>
                <c:pt idx="14">
                  <c:v>29</c:v>
                </c:pt>
                <c:pt idx="15">
                  <c:v>28</c:v>
                </c:pt>
                <c:pt idx="16">
                  <c:v>44</c:v>
                </c:pt>
                <c:pt idx="17">
                  <c:v>42</c:v>
                </c:pt>
                <c:pt idx="18">
                  <c:v>57</c:v>
                </c:pt>
                <c:pt idx="19">
                  <c:v>74</c:v>
                </c:pt>
                <c:pt idx="20">
                  <c:v>70</c:v>
                </c:pt>
                <c:pt idx="21">
                  <c:v>89</c:v>
                </c:pt>
                <c:pt idx="22">
                  <c:v>114</c:v>
                </c:pt>
                <c:pt idx="23">
                  <c:v>203</c:v>
                </c:pt>
                <c:pt idx="24">
                  <c:v>206</c:v>
                </c:pt>
                <c:pt idx="25">
                  <c:v>194</c:v>
                </c:pt>
                <c:pt idx="26">
                  <c:v>239</c:v>
                </c:pt>
                <c:pt idx="27">
                  <c:v>326</c:v>
                </c:pt>
                <c:pt idx="28">
                  <c:v>414</c:v>
                </c:pt>
                <c:pt idx="29">
                  <c:v>428</c:v>
                </c:pt>
                <c:pt idx="30">
                  <c:v>366</c:v>
                </c:pt>
                <c:pt idx="31">
                  <c:v>348</c:v>
                </c:pt>
                <c:pt idx="32">
                  <c:v>255</c:v>
                </c:pt>
                <c:pt idx="33">
                  <c:v>190</c:v>
                </c:pt>
                <c:pt idx="34">
                  <c:v>182</c:v>
                </c:pt>
              </c:numCache>
            </c:numRef>
          </c:val>
          <c:extLst>
            <c:ext xmlns:c16="http://schemas.microsoft.com/office/drawing/2014/chart" uri="{C3380CC4-5D6E-409C-BE32-E72D297353CC}">
              <c16:uniqueId val="{00000004-B428-420C-AA06-7639B753072B}"/>
            </c:ext>
          </c:extLst>
        </c:ser>
        <c:dLbls>
          <c:showLegendKey val="0"/>
          <c:showVal val="0"/>
          <c:showCatName val="0"/>
          <c:showSerName val="0"/>
          <c:showPercent val="0"/>
          <c:showBubbleSize val="0"/>
        </c:dLbls>
        <c:gapWidth val="23"/>
        <c:overlap val="100"/>
        <c:axId val="147496320"/>
        <c:axId val="160720000"/>
      </c:barChart>
      <c:catAx>
        <c:axId val="147496320"/>
        <c:scaling>
          <c:orientation val="minMax"/>
        </c:scaling>
        <c:delete val="0"/>
        <c:axPos val="b"/>
        <c:numFmt formatCode="General" sourceLinked="1"/>
        <c:majorTickMark val="out"/>
        <c:minorTickMark val="none"/>
        <c:tickLblPos val="nextTo"/>
        <c:crossAx val="160720000"/>
        <c:crosses val="autoZero"/>
        <c:auto val="1"/>
        <c:lblAlgn val="ctr"/>
        <c:lblOffset val="100"/>
        <c:noMultiLvlLbl val="0"/>
      </c:catAx>
      <c:valAx>
        <c:axId val="160720000"/>
        <c:scaling>
          <c:orientation val="minMax"/>
          <c:max val="1"/>
        </c:scaling>
        <c:delete val="0"/>
        <c:axPos val="l"/>
        <c:majorGridlines/>
        <c:numFmt formatCode="0%" sourceLinked="1"/>
        <c:majorTickMark val="out"/>
        <c:minorTickMark val="none"/>
        <c:tickLblPos val="nextTo"/>
        <c:crossAx val="147496320"/>
        <c:crosses val="autoZero"/>
        <c:crossBetween val="between"/>
        <c:majorUnit val="0.2"/>
      </c:valAx>
    </c:plotArea>
    <c:legend>
      <c:legendPos val="r"/>
      <c:layout>
        <c:manualLayout>
          <c:xMode val="edge"/>
          <c:yMode val="edge"/>
          <c:x val="0.77094476275122858"/>
          <c:y val="9.8669381342481988E-2"/>
          <c:w val="0.22256068297777948"/>
          <c:h val="0.782909937352721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222222222222223E-2"/>
          <c:y val="0.10185185185185185"/>
          <c:w val="0.79276487314085742"/>
          <c:h val="0.89814814814814814"/>
        </c:manualLayout>
      </c:layout>
      <c:doughnutChart>
        <c:varyColors val="1"/>
        <c:ser>
          <c:idx val="0"/>
          <c:order val="0"/>
          <c:spPr>
            <a:ln>
              <a:solidFill>
                <a:schemeClr val="bg1"/>
              </a:solidFill>
            </a:ln>
          </c:spPr>
          <c:dPt>
            <c:idx val="0"/>
            <c:bubble3D val="0"/>
            <c:spPr>
              <a:solidFill>
                <a:srgbClr val="63CDF6"/>
              </a:solidFill>
              <a:ln>
                <a:solidFill>
                  <a:schemeClr val="bg1"/>
                </a:solidFill>
              </a:ln>
            </c:spPr>
            <c:extLst>
              <c:ext xmlns:c16="http://schemas.microsoft.com/office/drawing/2014/chart" uri="{C3380CC4-5D6E-409C-BE32-E72D297353CC}">
                <c16:uniqueId val="{00000001-123A-48D0-86DB-4F7BAD6E534B}"/>
              </c:ext>
            </c:extLst>
          </c:dPt>
          <c:dPt>
            <c:idx val="1"/>
            <c:bubble3D val="0"/>
            <c:spPr>
              <a:solidFill>
                <a:srgbClr val="F26B73"/>
              </a:solidFill>
              <a:ln>
                <a:solidFill>
                  <a:schemeClr val="bg1"/>
                </a:solidFill>
              </a:ln>
            </c:spPr>
            <c:extLst>
              <c:ext xmlns:c16="http://schemas.microsoft.com/office/drawing/2014/chart" uri="{C3380CC4-5D6E-409C-BE32-E72D297353CC}">
                <c16:uniqueId val="{00000003-123A-48D0-86DB-4F7BAD6E534B}"/>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'Annual HIV by Gender'!$A$3:$A$4</c:f>
              <c:strCache>
                <c:ptCount val="2"/>
                <c:pt idx="0">
                  <c:v>Male</c:v>
                </c:pt>
                <c:pt idx="1">
                  <c:v>Female</c:v>
                </c:pt>
              </c:strCache>
            </c:strRef>
          </c:cat>
          <c:val>
            <c:numRef>
              <c:f>'Annual HIV by Gender'!$B$3:$B$4</c:f>
              <c:numCache>
                <c:formatCode>General</c:formatCode>
                <c:ptCount val="2"/>
                <c:pt idx="0" formatCode="_(* #,##0_);_(* \(#,##0\);_(* &quot;-&quot;??_);_(@_)">
                  <c:v>1111</c:v>
                </c:pt>
                <c:pt idx="1">
                  <c:v>111</c:v>
                </c:pt>
              </c:numCache>
            </c:numRef>
          </c:val>
          <c:extLst>
            <c:ext xmlns:c16="http://schemas.microsoft.com/office/drawing/2014/chart" uri="{C3380CC4-5D6E-409C-BE32-E72D297353CC}">
              <c16:uniqueId val="{00000004-123A-48D0-86DB-4F7BAD6E534B}"/>
            </c:ext>
          </c:extLst>
        </c:ser>
        <c:dLbls>
          <c:showLegendKey val="0"/>
          <c:showVal val="0"/>
          <c:showCatName val="0"/>
          <c:showSerName val="0"/>
          <c:showPercent val="0"/>
          <c:showBubbleSize val="0"/>
          <c:showLeaderLines val="1"/>
        </c:dLbls>
        <c:firstSliceAng val="0"/>
        <c:holeSize val="80"/>
      </c:doughnutChart>
    </c:plotArea>
    <c:legend>
      <c:legendPos val="r"/>
      <c:layout>
        <c:manualLayout>
          <c:xMode val="edge"/>
          <c:yMode val="edge"/>
          <c:x val="0.81220368152704836"/>
          <c:y val="0.83119023679123238"/>
          <c:w val="0.18508724289912895"/>
          <c:h val="0.1572127836726697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6450238802117"/>
          <c:y val="5.0422796576995305E-2"/>
          <c:w val="0.80312864060082834"/>
          <c:h val="0.76067459157330375"/>
        </c:manualLayout>
      </c:layout>
      <c:areaChart>
        <c:grouping val="standard"/>
        <c:varyColors val="0"/>
        <c:ser>
          <c:idx val="1"/>
          <c:order val="0"/>
          <c:tx>
            <c:strRef>
              <c:f>'Annual HIV by Gender'!$C$23</c:f>
              <c:strCache>
                <c:ptCount val="1"/>
                <c:pt idx="0">
                  <c:v>Male</c:v>
                </c:pt>
              </c:strCache>
            </c:strRef>
          </c:tx>
          <c:spPr>
            <a:solidFill>
              <a:srgbClr val="63CDF6"/>
            </a:solidFill>
          </c:spPr>
          <c:cat>
            <c:strRef>
              <c:f>'Annual HIV by Gender'!$A$24:$A$58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'Annual HIV by Gender'!$C$24:$C$58</c:f>
              <c:numCache>
                <c:formatCode>General</c:formatCode>
                <c:ptCount val="35"/>
                <c:pt idx="0">
                  <c:v>2</c:v>
                </c:pt>
                <c:pt idx="1">
                  <c:v>0</c:v>
                </c:pt>
                <c:pt idx="2">
                  <c:v>4</c:v>
                </c:pt>
                <c:pt idx="3">
                  <c:v>18</c:v>
                </c:pt>
                <c:pt idx="4">
                  <c:v>38</c:v>
                </c:pt>
                <c:pt idx="5">
                  <c:v>50</c:v>
                </c:pt>
                <c:pt idx="6">
                  <c:v>47</c:v>
                </c:pt>
                <c:pt idx="7">
                  <c:v>84</c:v>
                </c:pt>
                <c:pt idx="8">
                  <c:v>79</c:v>
                </c:pt>
                <c:pt idx="9">
                  <c:v>87</c:v>
                </c:pt>
                <c:pt idx="10">
                  <c:v>94</c:v>
                </c:pt>
                <c:pt idx="11">
                  <c:v>101</c:v>
                </c:pt>
                <c:pt idx="12">
                  <c:v>126</c:v>
                </c:pt>
                <c:pt idx="13">
                  <c:v>118</c:v>
                </c:pt>
                <c:pt idx="14">
                  <c:v>171</c:v>
                </c:pt>
                <c:pt idx="15">
                  <c:v>211</c:v>
                </c:pt>
                <c:pt idx="16">
                  <c:v>336</c:v>
                </c:pt>
                <c:pt idx="17">
                  <c:v>402</c:v>
                </c:pt>
                <c:pt idx="18">
                  <c:v>543</c:v>
                </c:pt>
                <c:pt idx="19">
                  <c:v>672</c:v>
                </c:pt>
                <c:pt idx="20">
                  <c:v>673</c:v>
                </c:pt>
                <c:pt idx="21">
                  <c:v>717</c:v>
                </c:pt>
                <c:pt idx="22">
                  <c:v>759</c:v>
                </c:pt>
                <c:pt idx="23">
                  <c:v>814</c:v>
                </c:pt>
                <c:pt idx="24">
                  <c:v>759</c:v>
                </c:pt>
                <c:pt idx="25">
                  <c:v>762</c:v>
                </c:pt>
                <c:pt idx="26">
                  <c:v>877</c:v>
                </c:pt>
                <c:pt idx="27">
                  <c:v>864</c:v>
                </c:pt>
                <c:pt idx="28" formatCode="#,##0">
                  <c:v>1016</c:v>
                </c:pt>
                <c:pt idx="29" formatCode="#,##0">
                  <c:v>1100</c:v>
                </c:pt>
                <c:pt idx="30" formatCode="#,##0">
                  <c:v>1080</c:v>
                </c:pt>
                <c:pt idx="31" formatCode="#,##0">
                  <c:v>1103</c:v>
                </c:pt>
                <c:pt idx="32" formatCode="#,##0">
                  <c:v>1088</c:v>
                </c:pt>
                <c:pt idx="33" formatCode="_(* #,##0_);_(* \(#,##0\);_(* &quot;-&quot;??_);_(@_)">
                  <c:v>1100</c:v>
                </c:pt>
                <c:pt idx="34" formatCode="#,##0">
                  <c:v>1111</c:v>
                </c:pt>
              </c:numCache>
            </c:numRef>
          </c:val>
          <c:extLst>
            <c:ext xmlns:c16="http://schemas.microsoft.com/office/drawing/2014/chart" uri="{C3380CC4-5D6E-409C-BE32-E72D297353CC}">
              <c16:uniqueId val="{00000000-FFB1-4B88-9A87-E87B47E325B5}"/>
            </c:ext>
          </c:extLst>
        </c:ser>
        <c:ser>
          <c:idx val="0"/>
          <c:order val="1"/>
          <c:tx>
            <c:strRef>
              <c:f>'Annual HIV by Gender'!$D$23</c:f>
              <c:strCache>
                <c:ptCount val="1"/>
                <c:pt idx="0">
                  <c:v>Female</c:v>
                </c:pt>
              </c:strCache>
            </c:strRef>
          </c:tx>
          <c:spPr>
            <a:solidFill>
              <a:srgbClr val="F26B73"/>
            </a:solidFill>
            <a:ln w="25400">
              <a:noFill/>
            </a:ln>
          </c:spPr>
          <c:cat>
            <c:strRef>
              <c:f>'Annual HIV by Gender'!$A$24:$A$58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'Annual HIV by Gender'!$D$24:$D$58</c:f>
              <c:numCache>
                <c:formatCode>General</c:formatCode>
                <c:ptCount val="35"/>
                <c:pt idx="0">
                  <c:v>0</c:v>
                </c:pt>
                <c:pt idx="1">
                  <c:v>3</c:v>
                </c:pt>
                <c:pt idx="2">
                  <c:v>5</c:v>
                </c:pt>
                <c:pt idx="3">
                  <c:v>5</c:v>
                </c:pt>
                <c:pt idx="4">
                  <c:v>2</c:v>
                </c:pt>
                <c:pt idx="5">
                  <c:v>4</c:v>
                </c:pt>
                <c:pt idx="6">
                  <c:v>4</c:v>
                </c:pt>
                <c:pt idx="7">
                  <c:v>8</c:v>
                </c:pt>
                <c:pt idx="8">
                  <c:v>8</c:v>
                </c:pt>
                <c:pt idx="9">
                  <c:v>12</c:v>
                </c:pt>
                <c:pt idx="10">
                  <c:v>20</c:v>
                </c:pt>
                <c:pt idx="11">
                  <c:v>11</c:v>
                </c:pt>
                <c:pt idx="12">
                  <c:v>18</c:v>
                </c:pt>
                <c:pt idx="13">
                  <c:v>19</c:v>
                </c:pt>
                <c:pt idx="14">
                  <c:v>28</c:v>
                </c:pt>
                <c:pt idx="15">
                  <c:v>33</c:v>
                </c:pt>
                <c:pt idx="16">
                  <c:v>48</c:v>
                </c:pt>
                <c:pt idx="17">
                  <c:v>55</c:v>
                </c:pt>
                <c:pt idx="18">
                  <c:v>49</c:v>
                </c:pt>
                <c:pt idx="19">
                  <c:v>91</c:v>
                </c:pt>
                <c:pt idx="20">
                  <c:v>61</c:v>
                </c:pt>
                <c:pt idx="21">
                  <c:v>79</c:v>
                </c:pt>
                <c:pt idx="22">
                  <c:v>69</c:v>
                </c:pt>
                <c:pt idx="23">
                  <c:v>86</c:v>
                </c:pt>
                <c:pt idx="24">
                  <c:v>80</c:v>
                </c:pt>
                <c:pt idx="25">
                  <c:v>75</c:v>
                </c:pt>
                <c:pt idx="26">
                  <c:v>82</c:v>
                </c:pt>
                <c:pt idx="27">
                  <c:v>89</c:v>
                </c:pt>
                <c:pt idx="28">
                  <c:v>98</c:v>
                </c:pt>
                <c:pt idx="29">
                  <c:v>91</c:v>
                </c:pt>
                <c:pt idx="30">
                  <c:v>72</c:v>
                </c:pt>
                <c:pt idx="31">
                  <c:v>94</c:v>
                </c:pt>
                <c:pt idx="32">
                  <c:v>102</c:v>
                </c:pt>
                <c:pt idx="33">
                  <c:v>106</c:v>
                </c:pt>
                <c:pt idx="34">
                  <c:v>111</c:v>
                </c:pt>
              </c:numCache>
            </c:numRef>
          </c:val>
          <c:extLst>
            <c:ext xmlns:c16="http://schemas.microsoft.com/office/drawing/2014/chart" uri="{C3380CC4-5D6E-409C-BE32-E72D297353CC}">
              <c16:uniqueId val="{00000001-FFB1-4B88-9A87-E87B47E325B5}"/>
            </c:ext>
          </c:extLst>
        </c:ser>
        <c:dLbls>
          <c:showLegendKey val="0"/>
          <c:showVal val="0"/>
          <c:showCatName val="0"/>
          <c:showSerName val="0"/>
          <c:showPercent val="0"/>
          <c:showBubbleSize val="0"/>
        </c:dLbls>
        <c:axId val="225814016"/>
        <c:axId val="225815552"/>
      </c:areaChart>
      <c:catAx>
        <c:axId val="225814016"/>
        <c:scaling>
          <c:orientation val="minMax"/>
        </c:scaling>
        <c:delete val="0"/>
        <c:axPos val="b"/>
        <c:numFmt formatCode="General" sourceLinked="1"/>
        <c:majorTickMark val="none"/>
        <c:minorTickMark val="none"/>
        <c:tickLblPos val="nextTo"/>
        <c:crossAx val="225815552"/>
        <c:crosses val="autoZero"/>
        <c:auto val="1"/>
        <c:lblAlgn val="ctr"/>
        <c:lblOffset val="100"/>
        <c:noMultiLvlLbl val="0"/>
      </c:catAx>
      <c:valAx>
        <c:axId val="225815552"/>
        <c:scaling>
          <c:orientation val="minMax"/>
        </c:scaling>
        <c:delete val="0"/>
        <c:axPos val="l"/>
        <c:majorGridlines>
          <c:spPr>
            <a:ln w="15875">
              <a:solidFill>
                <a:schemeClr val="accent4">
                  <a:lumMod val="20000"/>
                  <a:lumOff val="80000"/>
                </a:schemeClr>
              </a:solidFill>
              <a:prstDash val="sysDash"/>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225814016"/>
        <c:crosses val="autoZero"/>
        <c:crossBetween val="midCat"/>
      </c:valAx>
    </c:plotArea>
    <c:plotVisOnly val="1"/>
    <c:dispBlanksAs val="zero"/>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222222222222223E-2"/>
          <c:y val="0.10185185185185185"/>
          <c:w val="0.79276487314085742"/>
          <c:h val="0.89814814814814814"/>
        </c:manualLayout>
      </c:layout>
      <c:doughnutChart>
        <c:varyColors val="1"/>
        <c:ser>
          <c:idx val="0"/>
          <c:order val="0"/>
          <c:spPr>
            <a:ln>
              <a:solidFill>
                <a:schemeClr val="bg1"/>
              </a:solidFill>
            </a:ln>
          </c:spPr>
          <c:dPt>
            <c:idx val="0"/>
            <c:bubble3D val="0"/>
            <c:spPr>
              <a:solidFill>
                <a:srgbClr val="63CDF6"/>
              </a:solidFill>
              <a:ln>
                <a:solidFill>
                  <a:schemeClr val="bg1"/>
                </a:solidFill>
              </a:ln>
            </c:spPr>
            <c:extLst>
              <c:ext xmlns:c16="http://schemas.microsoft.com/office/drawing/2014/chart" uri="{C3380CC4-5D6E-409C-BE32-E72D297353CC}">
                <c16:uniqueId val="{00000001-7B3C-44BD-AF85-2E19024FDD4F}"/>
              </c:ext>
            </c:extLst>
          </c:dPt>
          <c:dPt>
            <c:idx val="1"/>
            <c:bubble3D val="0"/>
            <c:spPr>
              <a:solidFill>
                <a:srgbClr val="F26B73"/>
              </a:solidFill>
              <a:ln>
                <a:solidFill>
                  <a:schemeClr val="bg1"/>
                </a:solidFill>
              </a:ln>
            </c:spPr>
            <c:extLst>
              <c:ext xmlns:c16="http://schemas.microsoft.com/office/drawing/2014/chart" uri="{C3380CC4-5D6E-409C-BE32-E72D297353CC}">
                <c16:uniqueId val="{00000003-7B3C-44BD-AF85-2E19024FDD4F}"/>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'Cumulative HIV by Gender'!$A$3:$A$4</c:f>
              <c:strCache>
                <c:ptCount val="2"/>
                <c:pt idx="0">
                  <c:v>Male</c:v>
                </c:pt>
                <c:pt idx="1">
                  <c:v>Female</c:v>
                </c:pt>
              </c:strCache>
            </c:strRef>
          </c:cat>
          <c:val>
            <c:numRef>
              <c:f>'Cumulative HIV by Gender'!$B$3:$B$4</c:f>
              <c:numCache>
                <c:formatCode>General</c:formatCode>
                <c:ptCount val="2"/>
                <c:pt idx="0">
                  <c:v>15459</c:v>
                </c:pt>
                <c:pt idx="1">
                  <c:v>1125</c:v>
                </c:pt>
              </c:numCache>
            </c:numRef>
          </c:val>
          <c:extLst>
            <c:ext xmlns:c16="http://schemas.microsoft.com/office/drawing/2014/chart" uri="{C3380CC4-5D6E-409C-BE32-E72D297353CC}">
              <c16:uniqueId val="{00000004-7B3C-44BD-AF85-2E19024FDD4F}"/>
            </c:ext>
          </c:extLst>
        </c:ser>
        <c:dLbls>
          <c:showLegendKey val="0"/>
          <c:showVal val="0"/>
          <c:showCatName val="0"/>
          <c:showSerName val="0"/>
          <c:showPercent val="0"/>
          <c:showBubbleSize val="0"/>
          <c:showLeaderLines val="1"/>
        </c:dLbls>
        <c:firstSliceAng val="0"/>
        <c:holeSize val="80"/>
      </c:doughnutChart>
    </c:plotArea>
    <c:legend>
      <c:legendPos val="r"/>
      <c:layout>
        <c:manualLayout>
          <c:xMode val="edge"/>
          <c:yMode val="edge"/>
          <c:x val="0.80407645480558021"/>
          <c:y val="0.74337667351389647"/>
          <c:w val="0.18508724289912895"/>
          <c:h val="0.1572127836726697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42966330111359"/>
          <c:y val="5.0422796576995305E-2"/>
          <c:w val="0.77934399552432465"/>
          <c:h val="0.76067459157330375"/>
        </c:manualLayout>
      </c:layout>
      <c:areaChart>
        <c:grouping val="standard"/>
        <c:varyColors val="0"/>
        <c:ser>
          <c:idx val="1"/>
          <c:order val="0"/>
          <c:tx>
            <c:strRef>
              <c:f>'Cumulative HIV by Gender'!$K$23</c:f>
              <c:strCache>
                <c:ptCount val="1"/>
                <c:pt idx="0">
                  <c:v>Male</c:v>
                </c:pt>
              </c:strCache>
            </c:strRef>
          </c:tx>
          <c:spPr>
            <a:solidFill>
              <a:srgbClr val="63CDF6"/>
            </a:solidFill>
          </c:spPr>
          <c:cat>
            <c:strRef>
              <c:f>'Cumulative HIV by Gender'!$A$24:$A$58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'Cumulative HIV by Gender'!$K$24:$K$58</c:f>
              <c:numCache>
                <c:formatCode>General</c:formatCode>
                <c:ptCount val="35"/>
                <c:pt idx="0">
                  <c:v>1</c:v>
                </c:pt>
                <c:pt idx="1">
                  <c:v>1</c:v>
                </c:pt>
                <c:pt idx="2">
                  <c:v>5</c:v>
                </c:pt>
                <c:pt idx="3">
                  <c:v>22</c:v>
                </c:pt>
                <c:pt idx="4">
                  <c:v>57</c:v>
                </c:pt>
                <c:pt idx="5">
                  <c:v>105</c:v>
                </c:pt>
                <c:pt idx="6">
                  <c:v>147</c:v>
                </c:pt>
                <c:pt idx="7">
                  <c:v>224</c:v>
                </c:pt>
                <c:pt idx="8">
                  <c:v>286</c:v>
                </c:pt>
                <c:pt idx="9">
                  <c:v>364</c:v>
                </c:pt>
                <c:pt idx="10">
                  <c:v>453</c:v>
                </c:pt>
                <c:pt idx="11">
                  <c:v>546</c:v>
                </c:pt>
                <c:pt idx="12">
                  <c:v>653</c:v>
                </c:pt>
                <c:pt idx="13">
                  <c:v>764</c:v>
                </c:pt>
                <c:pt idx="14">
                  <c:v>924</c:v>
                </c:pt>
                <c:pt idx="15">
                  <c:v>1118</c:v>
                </c:pt>
                <c:pt idx="16">
                  <c:v>1410</c:v>
                </c:pt>
                <c:pt idx="17">
                  <c:v>1773</c:v>
                </c:pt>
                <c:pt idx="18">
                  <c:v>2275</c:v>
                </c:pt>
                <c:pt idx="19">
                  <c:v>2832</c:v>
                </c:pt>
                <c:pt idx="20">
                  <c:v>3472</c:v>
                </c:pt>
                <c:pt idx="21">
                  <c:v>4159</c:v>
                </c:pt>
                <c:pt idx="22">
                  <c:v>4857</c:v>
                </c:pt>
                <c:pt idx="23">
                  <c:v>5600</c:v>
                </c:pt>
                <c:pt idx="24">
                  <c:v>6310</c:v>
                </c:pt>
                <c:pt idx="25">
                  <c:v>7033</c:v>
                </c:pt>
                <c:pt idx="26">
                  <c:v>7860</c:v>
                </c:pt>
                <c:pt idx="27">
                  <c:v>8668</c:v>
                </c:pt>
                <c:pt idx="28">
                  <c:v>9614</c:v>
                </c:pt>
                <c:pt idx="29">
                  <c:v>10630</c:v>
                </c:pt>
                <c:pt idx="30">
                  <c:v>11604</c:v>
                </c:pt>
                <c:pt idx="31">
                  <c:v>12604</c:v>
                </c:pt>
                <c:pt idx="32">
                  <c:v>13562</c:v>
                </c:pt>
                <c:pt idx="33">
                  <c:v>14507</c:v>
                </c:pt>
                <c:pt idx="34">
                  <c:v>15459</c:v>
                </c:pt>
              </c:numCache>
            </c:numRef>
          </c:val>
          <c:extLst>
            <c:ext xmlns:c16="http://schemas.microsoft.com/office/drawing/2014/chart" uri="{C3380CC4-5D6E-409C-BE32-E72D297353CC}">
              <c16:uniqueId val="{00000000-7309-435C-A4B5-B489CCAA8E07}"/>
            </c:ext>
          </c:extLst>
        </c:ser>
        <c:ser>
          <c:idx val="0"/>
          <c:order val="1"/>
          <c:tx>
            <c:strRef>
              <c:f>'Cumulative HIV by Gender'!$L$23</c:f>
              <c:strCache>
                <c:ptCount val="1"/>
                <c:pt idx="0">
                  <c:v>Female</c:v>
                </c:pt>
              </c:strCache>
            </c:strRef>
          </c:tx>
          <c:spPr>
            <a:solidFill>
              <a:srgbClr val="F26B73"/>
            </a:solidFill>
            <a:ln w="25400">
              <a:noFill/>
            </a:ln>
          </c:spPr>
          <c:cat>
            <c:strRef>
              <c:f>'Cumulative HIV by Gender'!$A$24:$A$58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'Cumulative HIV by Gender'!$L$24:$L$58</c:f>
              <c:numCache>
                <c:formatCode>General</c:formatCode>
                <c:ptCount val="35"/>
                <c:pt idx="0">
                  <c:v>0</c:v>
                </c:pt>
                <c:pt idx="1">
                  <c:v>3</c:v>
                </c:pt>
                <c:pt idx="2">
                  <c:v>8</c:v>
                </c:pt>
                <c:pt idx="3">
                  <c:v>13</c:v>
                </c:pt>
                <c:pt idx="4">
                  <c:v>15</c:v>
                </c:pt>
                <c:pt idx="5">
                  <c:v>19</c:v>
                </c:pt>
                <c:pt idx="6">
                  <c:v>23</c:v>
                </c:pt>
                <c:pt idx="7">
                  <c:v>27</c:v>
                </c:pt>
                <c:pt idx="8">
                  <c:v>34</c:v>
                </c:pt>
                <c:pt idx="9">
                  <c:v>45</c:v>
                </c:pt>
                <c:pt idx="10">
                  <c:v>64</c:v>
                </c:pt>
                <c:pt idx="11">
                  <c:v>75</c:v>
                </c:pt>
                <c:pt idx="12">
                  <c:v>93</c:v>
                </c:pt>
                <c:pt idx="13">
                  <c:v>111</c:v>
                </c:pt>
                <c:pt idx="14">
                  <c:v>137</c:v>
                </c:pt>
                <c:pt idx="15">
                  <c:v>162</c:v>
                </c:pt>
                <c:pt idx="16">
                  <c:v>197</c:v>
                </c:pt>
                <c:pt idx="17">
                  <c:v>231</c:v>
                </c:pt>
                <c:pt idx="18">
                  <c:v>262</c:v>
                </c:pt>
                <c:pt idx="19">
                  <c:v>315</c:v>
                </c:pt>
                <c:pt idx="20">
                  <c:v>355</c:v>
                </c:pt>
                <c:pt idx="21">
                  <c:v>417</c:v>
                </c:pt>
                <c:pt idx="22">
                  <c:v>459</c:v>
                </c:pt>
                <c:pt idx="23">
                  <c:v>513</c:v>
                </c:pt>
                <c:pt idx="24">
                  <c:v>571</c:v>
                </c:pt>
                <c:pt idx="25">
                  <c:v>621</c:v>
                </c:pt>
                <c:pt idx="26">
                  <c:v>682</c:v>
                </c:pt>
                <c:pt idx="27">
                  <c:v>742</c:v>
                </c:pt>
                <c:pt idx="28">
                  <c:v>809</c:v>
                </c:pt>
                <c:pt idx="29">
                  <c:v>874</c:v>
                </c:pt>
                <c:pt idx="30">
                  <c:v>918</c:v>
                </c:pt>
                <c:pt idx="31">
                  <c:v>978</c:v>
                </c:pt>
                <c:pt idx="32">
                  <c:v>1028</c:v>
                </c:pt>
                <c:pt idx="33">
                  <c:v>1072</c:v>
                </c:pt>
                <c:pt idx="34">
                  <c:v>1125</c:v>
                </c:pt>
              </c:numCache>
            </c:numRef>
          </c:val>
          <c:extLst>
            <c:ext xmlns:c16="http://schemas.microsoft.com/office/drawing/2014/chart" uri="{C3380CC4-5D6E-409C-BE32-E72D297353CC}">
              <c16:uniqueId val="{00000001-7309-435C-A4B5-B489CCAA8E07}"/>
            </c:ext>
          </c:extLst>
        </c:ser>
        <c:dLbls>
          <c:showLegendKey val="0"/>
          <c:showVal val="0"/>
          <c:showCatName val="0"/>
          <c:showSerName val="0"/>
          <c:showPercent val="0"/>
          <c:showBubbleSize val="0"/>
        </c:dLbls>
        <c:axId val="161854592"/>
        <c:axId val="161856128"/>
      </c:areaChart>
      <c:catAx>
        <c:axId val="161854592"/>
        <c:scaling>
          <c:orientation val="minMax"/>
        </c:scaling>
        <c:delete val="0"/>
        <c:axPos val="b"/>
        <c:numFmt formatCode="General" sourceLinked="1"/>
        <c:majorTickMark val="none"/>
        <c:minorTickMark val="none"/>
        <c:tickLblPos val="nextTo"/>
        <c:crossAx val="161856128"/>
        <c:crosses val="autoZero"/>
        <c:auto val="1"/>
        <c:lblAlgn val="ctr"/>
        <c:lblOffset val="100"/>
        <c:noMultiLvlLbl val="0"/>
      </c:catAx>
      <c:valAx>
        <c:axId val="161856128"/>
        <c:scaling>
          <c:orientation val="minMax"/>
          <c:min val="0"/>
        </c:scaling>
        <c:delete val="0"/>
        <c:axPos val="l"/>
        <c:majorGridlines>
          <c:spPr>
            <a:ln w="15875">
              <a:solidFill>
                <a:schemeClr val="accent4">
                  <a:lumMod val="20000"/>
                  <a:lumOff val="80000"/>
                </a:schemeClr>
              </a:solidFill>
              <a:prstDash val="sysDash"/>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161854592"/>
        <c:crosses val="autoZero"/>
        <c:crossBetween val="midCat"/>
        <c:majorUnit val="5000"/>
      </c:valAx>
    </c:plotArea>
    <c:plotVisOnly val="1"/>
    <c:dispBlanksAs val="zero"/>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736788389624572E-2"/>
          <c:y val="9.8652551859478438E-2"/>
          <c:w val="0.91610125650533103"/>
          <c:h val="0.79650605499822902"/>
        </c:manualLayout>
      </c:layout>
      <c:barChart>
        <c:barDir val="col"/>
        <c:grouping val="clustered"/>
        <c:varyColors val="0"/>
        <c:ser>
          <c:idx val="0"/>
          <c:order val="0"/>
          <c:tx>
            <c:strRef>
              <c:f>'AIDS deaths'!$B$2</c:f>
              <c:strCache>
                <c:ptCount val="1"/>
                <c:pt idx="0">
                  <c:v>Annual AIDS-related deaths</c:v>
                </c:pt>
              </c:strCache>
            </c:strRef>
          </c:tx>
          <c:spPr>
            <a:solidFill>
              <a:srgbClr val="88C540"/>
            </a:solidFill>
            <a:ln>
              <a:noFill/>
            </a:ln>
          </c:spPr>
          <c:invertIfNegative val="0"/>
          <c:cat>
            <c:strRef>
              <c:f>'AIDS deaths'!$A$3:$A$37</c:f>
              <c:strCache>
                <c:ptCount val="35"/>
                <c:pt idx="0">
                  <c:v>1985</c:v>
                </c:pt>
                <c:pt idx="5">
                  <c:v>1990</c:v>
                </c:pt>
                <c:pt idx="10">
                  <c:v>1995</c:v>
                </c:pt>
                <c:pt idx="15">
                  <c:v>2000</c:v>
                </c:pt>
                <c:pt idx="20">
                  <c:v>2005</c:v>
                </c:pt>
                <c:pt idx="25">
                  <c:v>2010</c:v>
                </c:pt>
                <c:pt idx="30">
                  <c:v>2015</c:v>
                </c:pt>
                <c:pt idx="34">
                  <c:v>2019</c:v>
                </c:pt>
              </c:strCache>
            </c:strRef>
          </c:cat>
          <c:val>
            <c:numRef>
              <c:f>'AIDS deaths'!$B$3:$B$37</c:f>
              <c:numCache>
                <c:formatCode>General</c:formatCode>
                <c:ptCount val="35"/>
                <c:pt idx="0">
                  <c:v>1</c:v>
                </c:pt>
                <c:pt idx="1">
                  <c:v>2</c:v>
                </c:pt>
                <c:pt idx="2">
                  <c:v>0</c:v>
                </c:pt>
                <c:pt idx="3">
                  <c:v>0</c:v>
                </c:pt>
                <c:pt idx="4">
                  <c:v>1</c:v>
                </c:pt>
                <c:pt idx="5">
                  <c:v>3</c:v>
                </c:pt>
                <c:pt idx="6">
                  <c:v>2</c:v>
                </c:pt>
                <c:pt idx="7">
                  <c:v>12</c:v>
                </c:pt>
                <c:pt idx="8">
                  <c:v>4</c:v>
                </c:pt>
                <c:pt idx="9">
                  <c:v>6</c:v>
                </c:pt>
                <c:pt idx="10">
                  <c:v>14</c:v>
                </c:pt>
                <c:pt idx="11">
                  <c:v>21</c:v>
                </c:pt>
                <c:pt idx="12">
                  <c:v>18</c:v>
                </c:pt>
                <c:pt idx="13">
                  <c:v>25</c:v>
                </c:pt>
                <c:pt idx="14">
                  <c:v>25</c:v>
                </c:pt>
                <c:pt idx="15">
                  <c:v>28</c:v>
                </c:pt>
                <c:pt idx="16">
                  <c:v>38</c:v>
                </c:pt>
                <c:pt idx="17">
                  <c:v>64</c:v>
                </c:pt>
                <c:pt idx="18">
                  <c:v>62</c:v>
                </c:pt>
                <c:pt idx="19">
                  <c:v>72</c:v>
                </c:pt>
                <c:pt idx="20">
                  <c:v>69</c:v>
                </c:pt>
                <c:pt idx="21">
                  <c:v>77</c:v>
                </c:pt>
                <c:pt idx="22">
                  <c:v>105</c:v>
                </c:pt>
                <c:pt idx="23">
                  <c:v>99</c:v>
                </c:pt>
                <c:pt idx="24">
                  <c:v>98</c:v>
                </c:pt>
                <c:pt idx="25">
                  <c:v>122</c:v>
                </c:pt>
                <c:pt idx="26">
                  <c:v>124</c:v>
                </c:pt>
                <c:pt idx="27">
                  <c:v>124</c:v>
                </c:pt>
                <c:pt idx="28">
                  <c:v>119</c:v>
                </c:pt>
                <c:pt idx="29">
                  <c:v>121</c:v>
                </c:pt>
                <c:pt idx="30">
                  <c:v>104</c:v>
                </c:pt>
                <c:pt idx="31">
                  <c:v>88</c:v>
                </c:pt>
                <c:pt idx="32">
                  <c:v>91</c:v>
                </c:pt>
                <c:pt idx="33">
                  <c:v>85</c:v>
                </c:pt>
                <c:pt idx="34">
                  <c:v>76</c:v>
                </c:pt>
              </c:numCache>
            </c:numRef>
          </c:val>
          <c:extLst>
            <c:ext xmlns:c16="http://schemas.microsoft.com/office/drawing/2014/chart" uri="{C3380CC4-5D6E-409C-BE32-E72D297353CC}">
              <c16:uniqueId val="{00000000-4EB4-4C0B-93C1-1980D4D3C00E}"/>
            </c:ext>
          </c:extLst>
        </c:ser>
        <c:dLbls>
          <c:showLegendKey val="0"/>
          <c:showVal val="0"/>
          <c:showCatName val="0"/>
          <c:showSerName val="0"/>
          <c:showPercent val="0"/>
          <c:showBubbleSize val="0"/>
        </c:dLbls>
        <c:gapWidth val="150"/>
        <c:axId val="162873344"/>
        <c:axId val="162874880"/>
      </c:barChart>
      <c:catAx>
        <c:axId val="162873344"/>
        <c:scaling>
          <c:orientation val="minMax"/>
        </c:scaling>
        <c:delete val="0"/>
        <c:axPos val="b"/>
        <c:numFmt formatCode="General" sourceLinked="1"/>
        <c:majorTickMark val="out"/>
        <c:minorTickMark val="none"/>
        <c:tickLblPos val="nextTo"/>
        <c:txPr>
          <a:bodyPr rot="0" vert="horz"/>
          <a:lstStyle/>
          <a:p>
            <a:pPr>
              <a:defRPr/>
            </a:pPr>
            <a:endParaRPr lang="en-US"/>
          </a:p>
        </c:txPr>
        <c:crossAx val="162874880"/>
        <c:crosses val="autoZero"/>
        <c:auto val="1"/>
        <c:lblAlgn val="ctr"/>
        <c:lblOffset val="100"/>
        <c:tickLblSkip val="1"/>
        <c:noMultiLvlLbl val="0"/>
      </c:catAx>
      <c:valAx>
        <c:axId val="162874880"/>
        <c:scaling>
          <c:orientation val="minMax"/>
        </c:scaling>
        <c:delete val="0"/>
        <c:axPos val="l"/>
        <c:title>
          <c:tx>
            <c:rich>
              <a:bodyPr rot="0" vert="horz"/>
              <a:lstStyle/>
              <a:p>
                <a:pPr>
                  <a:defRPr/>
                </a:pPr>
                <a:r>
                  <a:rPr lang="en-US"/>
                  <a:t>Number</a:t>
                </a:r>
              </a:p>
            </c:rich>
          </c:tx>
          <c:layout>
            <c:manualLayout>
              <c:xMode val="edge"/>
              <c:yMode val="edge"/>
              <c:x val="1.2877220681605029E-2"/>
              <c:y val="1.4361450675019214E-2"/>
            </c:manualLayout>
          </c:layout>
          <c:overlay val="0"/>
        </c:title>
        <c:numFmt formatCode="#,##0" sourceLinked="0"/>
        <c:majorTickMark val="out"/>
        <c:minorTickMark val="none"/>
        <c:tickLblPos val="nextTo"/>
        <c:crossAx val="162873344"/>
        <c:crosses val="autoZero"/>
        <c:crossBetween val="between"/>
      </c:valAx>
    </c:plotArea>
    <c:legend>
      <c:legendPos val="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0.96275</cdr:x>
      <cdr:y>0.8506</cdr:y>
    </cdr:from>
    <cdr:to>
      <cdr:x>0.99653</cdr:x>
      <cdr:y>0.89903</cdr:y>
    </cdr:to>
    <cdr:sp macro="" textlink="">
      <cdr:nvSpPr>
        <cdr:cNvPr id="2" name="TextBox 1">
          <a:extLst xmlns:a="http://schemas.openxmlformats.org/drawingml/2006/main">
            <a:ext uri="{FF2B5EF4-FFF2-40B4-BE49-F238E27FC236}">
              <a16:creationId xmlns:a16="http://schemas.microsoft.com/office/drawing/2014/main" id="{D5DD66D6-A918-449A-90C2-C04042E1D6C9}"/>
            </a:ext>
          </a:extLst>
        </cdr:cNvPr>
        <cdr:cNvSpPr txBox="1"/>
      </cdr:nvSpPr>
      <cdr:spPr>
        <a:xfrm xmlns:a="http://schemas.openxmlformats.org/drawingml/2006/main">
          <a:off x="10260198" y="3210768"/>
          <a:ext cx="360040" cy="1828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Arial" panose="020B0604020202020204" pitchFamily="34" charset="0"/>
              <a:cs typeface="Arial" panose="020B0604020202020204" pitchFamily="34" charset="0"/>
            </a:rPr>
            <a:t>76</a:t>
          </a:r>
          <a:endParaRPr lang="en-US" sz="105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0.14595</cdr:x>
      <cdr:y>0.35132</cdr:y>
    </cdr:from>
    <cdr:to>
      <cdr:x>0.69713</cdr:x>
      <cdr:y>0.68384</cdr:y>
    </cdr:to>
    <cdr:sp macro="" textlink="">
      <cdr:nvSpPr>
        <cdr:cNvPr id="3" name="TextBox 7"/>
        <cdr:cNvSpPr txBox="1"/>
      </cdr:nvSpPr>
      <cdr:spPr>
        <a:xfrm xmlns:a="http://schemas.openxmlformats.org/drawingml/2006/main">
          <a:off x="684206" y="1219428"/>
          <a:ext cx="2583902" cy="11541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a:r>
            <a:rPr lang="en-US" b="1" dirty="0"/>
            <a:t>1,222</a:t>
          </a:r>
        </a:p>
        <a:p xmlns:a="http://schemas.openxmlformats.org/drawingml/2006/main">
          <a:pPr algn="ctr"/>
          <a:r>
            <a:rPr lang="en-US" sz="1600" dirty="0"/>
            <a:t>reported HIV cases in </a:t>
          </a:r>
          <a:r>
            <a:rPr lang="en-US" b="1" dirty="0"/>
            <a:t>2019</a:t>
          </a:r>
          <a:endParaRPr lang="en-GB"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0.14595</cdr:x>
      <cdr:y>0.35132</cdr:y>
    </cdr:from>
    <cdr:to>
      <cdr:x>0.69713</cdr:x>
      <cdr:y>0.73482</cdr:y>
    </cdr:to>
    <cdr:sp macro="" textlink="">
      <cdr:nvSpPr>
        <cdr:cNvPr id="3" name="TextBox 7"/>
        <cdr:cNvSpPr txBox="1"/>
      </cdr:nvSpPr>
      <cdr:spPr>
        <a:xfrm xmlns:a="http://schemas.openxmlformats.org/drawingml/2006/main">
          <a:off x="684206" y="1219428"/>
          <a:ext cx="2583902" cy="13311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a:r>
            <a:rPr lang="en-US" b="1" dirty="0"/>
            <a:t>16,600</a:t>
          </a:r>
        </a:p>
        <a:p xmlns:a="http://schemas.openxmlformats.org/drawingml/2006/main">
          <a:pPr algn="ctr"/>
          <a:r>
            <a:rPr lang="en-US" sz="1600" dirty="0"/>
            <a:t>cumulative HIV cases by</a:t>
          </a:r>
          <a:r>
            <a:rPr lang="en-US" dirty="0"/>
            <a:t> </a:t>
          </a:r>
          <a:r>
            <a:rPr lang="en-US" b="1" dirty="0"/>
            <a:t>2019</a:t>
          </a:r>
          <a:endParaRPr lang="en-GB"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0.28113</cdr:x>
      <cdr:y>0.3681</cdr:y>
    </cdr:from>
    <cdr:to>
      <cdr:x>0.6976</cdr:x>
      <cdr:y>0.69141</cdr:y>
    </cdr:to>
    <cdr:sp macro="" textlink="">
      <cdr:nvSpPr>
        <cdr:cNvPr id="2" name="TextBox 13">
          <a:extLst xmlns:a="http://schemas.openxmlformats.org/drawingml/2006/main">
            <a:ext uri="{FF2B5EF4-FFF2-40B4-BE49-F238E27FC236}">
              <a16:creationId xmlns:a16="http://schemas.microsoft.com/office/drawing/2014/main" id="{00C32249-095B-4B6D-8F79-892DEBCED5D1}"/>
            </a:ext>
          </a:extLst>
        </cdr:cNvPr>
        <cdr:cNvSpPr txBox="1"/>
      </cdr:nvSpPr>
      <cdr:spPr>
        <a:xfrm xmlns:a="http://schemas.openxmlformats.org/drawingml/2006/main">
          <a:off x="1132694" y="1550761"/>
          <a:ext cx="1677988" cy="13620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latin typeface="Arial" panose="020B0604020202020204" pitchFamily="34" charset="0"/>
              <a:cs typeface="Arial" panose="020B0604020202020204" pitchFamily="34" charset="0"/>
            </a:rPr>
            <a:t>1,005</a:t>
          </a:r>
        </a:p>
        <a:p xmlns:a="http://schemas.openxmlformats.org/drawingml/2006/main">
          <a:pPr algn="ctr"/>
          <a:r>
            <a:rPr lang="en-US" sz="1600" b="1" dirty="0">
              <a:latin typeface="Arial" panose="020B0604020202020204" pitchFamily="34" charset="0"/>
              <a:cs typeface="Arial" panose="020B0604020202020204" pitchFamily="34" charset="0"/>
            </a:rPr>
            <a:t>new HIV</a:t>
          </a:r>
        </a:p>
        <a:p xmlns:a="http://schemas.openxmlformats.org/drawingml/2006/main">
          <a:pPr algn="ctr"/>
          <a:r>
            <a:rPr lang="en-US" sz="1600" b="1" dirty="0">
              <a:latin typeface="Arial" panose="020B0604020202020204" pitchFamily="34" charset="0"/>
              <a:cs typeface="Arial" panose="020B0604020202020204" pitchFamily="34" charset="0"/>
            </a:rPr>
            <a:t>cases</a:t>
          </a:r>
        </a:p>
      </cdr:txBody>
    </cdr:sp>
  </cdr:relSizeAnchor>
</c:userShapes>
</file>

<file path=ppt/drawings/drawing5.xml><?xml version="1.0" encoding="utf-8"?>
<c:userShapes xmlns:c="http://schemas.openxmlformats.org/drawingml/2006/chart">
  <cdr:relSizeAnchor xmlns:cdr="http://schemas.openxmlformats.org/drawingml/2006/chartDrawing">
    <cdr:from>
      <cdr:x>0.30031</cdr:x>
      <cdr:y>0.3921</cdr:y>
    </cdr:from>
    <cdr:to>
      <cdr:x>0.71776</cdr:x>
      <cdr:y>0.71401</cdr:y>
    </cdr:to>
    <cdr:sp macro="" textlink="">
      <cdr:nvSpPr>
        <cdr:cNvPr id="2" name="TextBox 13">
          <a:extLst xmlns:a="http://schemas.openxmlformats.org/drawingml/2006/main">
            <a:ext uri="{FF2B5EF4-FFF2-40B4-BE49-F238E27FC236}">
              <a16:creationId xmlns:a16="http://schemas.microsoft.com/office/drawing/2014/main" id="{00C32249-095B-4B6D-8F79-892DEBCED5D1}"/>
            </a:ext>
          </a:extLst>
        </cdr:cNvPr>
        <cdr:cNvSpPr txBox="1"/>
      </cdr:nvSpPr>
      <cdr:spPr>
        <a:xfrm xmlns:a="http://schemas.openxmlformats.org/drawingml/2006/main">
          <a:off x="1212850" y="1631950"/>
          <a:ext cx="1685925" cy="13398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latin typeface="Arial" panose="020B0604020202020204" pitchFamily="34" charset="0"/>
              <a:cs typeface="Arial" panose="020B0604020202020204" pitchFamily="34" charset="0"/>
            </a:rPr>
            <a:t>217</a:t>
          </a:r>
        </a:p>
        <a:p xmlns:a="http://schemas.openxmlformats.org/drawingml/2006/main">
          <a:pPr algn="ctr"/>
          <a:r>
            <a:rPr lang="en-US" sz="1600" b="1" dirty="0">
              <a:latin typeface="Arial" panose="020B0604020202020204" pitchFamily="34" charset="0"/>
              <a:cs typeface="Arial" panose="020B0604020202020204" pitchFamily="34" charset="0"/>
            </a:rPr>
            <a:t>new HIV</a:t>
          </a:r>
        </a:p>
        <a:p xmlns:a="http://schemas.openxmlformats.org/drawingml/2006/main">
          <a:pPr algn="ctr"/>
          <a:r>
            <a:rPr lang="en-US" sz="1600" b="1" dirty="0">
              <a:latin typeface="Arial" panose="020B0604020202020204" pitchFamily="34" charset="0"/>
              <a:cs typeface="Arial" panose="020B0604020202020204" pitchFamily="34" charset="0"/>
            </a:rPr>
            <a:t>cases</a:t>
          </a:r>
        </a:p>
      </cdr:txBody>
    </cdr:sp>
  </cdr:relSizeAnchor>
</c:userShapes>
</file>

<file path=ppt/drawings/drawing6.xml><?xml version="1.0" encoding="utf-8"?>
<c:userShapes xmlns:c="http://schemas.openxmlformats.org/drawingml/2006/chart">
  <cdr:relSizeAnchor xmlns:cdr="http://schemas.openxmlformats.org/drawingml/2006/chartDrawing">
    <cdr:from>
      <cdr:x>0.30031</cdr:x>
      <cdr:y>0.3918</cdr:y>
    </cdr:from>
    <cdr:to>
      <cdr:x>0.71776</cdr:x>
      <cdr:y>0.71347</cdr:y>
    </cdr:to>
    <cdr:sp macro="" textlink="">
      <cdr:nvSpPr>
        <cdr:cNvPr id="2" name="TextBox 13">
          <a:extLst xmlns:a="http://schemas.openxmlformats.org/drawingml/2006/main">
            <a:ext uri="{FF2B5EF4-FFF2-40B4-BE49-F238E27FC236}">
              <a16:creationId xmlns:a16="http://schemas.microsoft.com/office/drawing/2014/main" id="{DFF6EB91-5D11-406F-9596-9DB2F66C262B}"/>
            </a:ext>
          </a:extLst>
        </cdr:cNvPr>
        <cdr:cNvSpPr txBox="1"/>
      </cdr:nvSpPr>
      <cdr:spPr>
        <a:xfrm xmlns:a="http://schemas.openxmlformats.org/drawingml/2006/main">
          <a:off x="1212850" y="1631950"/>
          <a:ext cx="1685925" cy="13398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latin typeface="Arial" panose="020B0604020202020204" pitchFamily="34" charset="0"/>
              <a:cs typeface="Arial" panose="020B0604020202020204" pitchFamily="34" charset="0"/>
            </a:rPr>
            <a:t>1,222</a:t>
          </a:r>
        </a:p>
        <a:p xmlns:a="http://schemas.openxmlformats.org/drawingml/2006/main">
          <a:pPr algn="ctr"/>
          <a:r>
            <a:rPr lang="en-US" sz="1600" b="1" dirty="0">
              <a:latin typeface="Arial" panose="020B0604020202020204" pitchFamily="34" charset="0"/>
              <a:cs typeface="Arial" panose="020B0604020202020204" pitchFamily="34" charset="0"/>
            </a:rPr>
            <a:t>new HIV</a:t>
          </a:r>
        </a:p>
        <a:p xmlns:a="http://schemas.openxmlformats.org/drawingml/2006/main">
          <a:pPr algn="ctr"/>
          <a:r>
            <a:rPr lang="en-US" sz="1600" b="1" dirty="0">
              <a:latin typeface="Arial" panose="020B0604020202020204" pitchFamily="34" charset="0"/>
              <a:cs typeface="Arial" panose="020B0604020202020204" pitchFamily="34" charset="0"/>
            </a:rPr>
            <a:t>cases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343657FA-2B83-4AB5-BA4D-D63ECB602643}" type="datetimeFigureOut">
              <a:rPr lang="th-TH"/>
              <a:pPr>
                <a:defRPr/>
              </a:pPr>
              <a:t>21/06/64</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5FC247A-04EA-4BB3-AEE6-35BE9895770B}" type="slidenum">
              <a:rPr lang="th-TH"/>
              <a:pPr>
                <a:defRPr/>
              </a:pPr>
              <a:t>‹#›</a:t>
            </a:fld>
            <a:endParaRPr lang="th-TH"/>
          </a:p>
        </p:txBody>
      </p:sp>
    </p:spTree>
    <p:extLst>
      <p:ext uri="{BB962C8B-B14F-4D97-AF65-F5344CB8AC3E}">
        <p14:creationId xmlns:p14="http://schemas.microsoft.com/office/powerpoint/2010/main" val="136909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654D1FAC-1BD1-4679-8C9E-BE1E457CD196}" type="datetimeFigureOut">
              <a:rPr lang="th-TH"/>
              <a:pPr>
                <a:defRPr/>
              </a:pPr>
              <a:t>21/06/64</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FB5784A4-2669-4644-B3C2-4FFBFADF22F7}" type="slidenum">
              <a:rPr lang="th-TH"/>
              <a:pPr>
                <a:defRPr/>
              </a:pPr>
              <a:t>‹#›</a:t>
            </a:fld>
            <a:endParaRPr lang="th-TH"/>
          </a:p>
        </p:txBody>
      </p:sp>
    </p:spTree>
    <p:extLst>
      <p:ext uri="{BB962C8B-B14F-4D97-AF65-F5344CB8AC3E}">
        <p14:creationId xmlns:p14="http://schemas.microsoft.com/office/powerpoint/2010/main" val="1945348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700">
                <a:solidFill>
                  <a:schemeClr val="tx1"/>
                </a:solidFill>
                <a:latin typeface="Arial" pitchFamily="34" charset="0"/>
                <a:cs typeface="Cordia New" pitchFamily="34" charset="-34"/>
              </a:defRPr>
            </a:lvl1pPr>
            <a:lvl2pPr marL="710764" indent="-273371" eaLnBrk="0" hangingPunct="0">
              <a:defRPr sz="2700">
                <a:solidFill>
                  <a:schemeClr val="tx1"/>
                </a:solidFill>
                <a:latin typeface="Arial" pitchFamily="34" charset="0"/>
                <a:cs typeface="Cordia New" pitchFamily="34" charset="-34"/>
              </a:defRPr>
            </a:lvl2pPr>
            <a:lvl3pPr marL="1093483" indent="-218697" eaLnBrk="0" hangingPunct="0">
              <a:defRPr sz="2700">
                <a:solidFill>
                  <a:schemeClr val="tx1"/>
                </a:solidFill>
                <a:latin typeface="Arial" pitchFamily="34" charset="0"/>
                <a:cs typeface="Cordia New" pitchFamily="34" charset="-34"/>
              </a:defRPr>
            </a:lvl3pPr>
            <a:lvl4pPr marL="1530877" indent="-218697" eaLnBrk="0" hangingPunct="0">
              <a:defRPr sz="2700">
                <a:solidFill>
                  <a:schemeClr val="tx1"/>
                </a:solidFill>
                <a:latin typeface="Arial" pitchFamily="34" charset="0"/>
                <a:cs typeface="Cordia New" pitchFamily="34" charset="-34"/>
              </a:defRPr>
            </a:lvl4pPr>
            <a:lvl5pPr marL="1968269" indent="-218697" eaLnBrk="0" hangingPunct="0">
              <a:defRPr sz="2700">
                <a:solidFill>
                  <a:schemeClr val="tx1"/>
                </a:solidFill>
                <a:latin typeface="Arial" pitchFamily="34" charset="0"/>
                <a:cs typeface="Cordia New" pitchFamily="34" charset="-34"/>
              </a:defRPr>
            </a:lvl5pPr>
            <a:lvl6pPr marL="2405662" indent="-218697" eaLnBrk="0" fontAlgn="base" hangingPunct="0">
              <a:spcBef>
                <a:spcPct val="0"/>
              </a:spcBef>
              <a:spcAft>
                <a:spcPct val="0"/>
              </a:spcAft>
              <a:defRPr sz="2700">
                <a:solidFill>
                  <a:schemeClr val="tx1"/>
                </a:solidFill>
                <a:latin typeface="Arial" pitchFamily="34" charset="0"/>
                <a:cs typeface="Cordia New" pitchFamily="34" charset="-34"/>
              </a:defRPr>
            </a:lvl6pPr>
            <a:lvl7pPr marL="2843056" indent="-218697" eaLnBrk="0" fontAlgn="base" hangingPunct="0">
              <a:spcBef>
                <a:spcPct val="0"/>
              </a:spcBef>
              <a:spcAft>
                <a:spcPct val="0"/>
              </a:spcAft>
              <a:defRPr sz="2700">
                <a:solidFill>
                  <a:schemeClr val="tx1"/>
                </a:solidFill>
                <a:latin typeface="Arial" pitchFamily="34" charset="0"/>
                <a:cs typeface="Cordia New" pitchFamily="34" charset="-34"/>
              </a:defRPr>
            </a:lvl7pPr>
            <a:lvl8pPr marL="3280449" indent="-218697" eaLnBrk="0" fontAlgn="base" hangingPunct="0">
              <a:spcBef>
                <a:spcPct val="0"/>
              </a:spcBef>
              <a:spcAft>
                <a:spcPct val="0"/>
              </a:spcAft>
              <a:defRPr sz="2700">
                <a:solidFill>
                  <a:schemeClr val="tx1"/>
                </a:solidFill>
                <a:latin typeface="Arial" pitchFamily="34" charset="0"/>
                <a:cs typeface="Cordia New" pitchFamily="34" charset="-34"/>
              </a:defRPr>
            </a:lvl8pPr>
            <a:lvl9pPr marL="3717843" indent="-218697" eaLnBrk="0" fontAlgn="base" hangingPunct="0">
              <a:spcBef>
                <a:spcPct val="0"/>
              </a:spcBef>
              <a:spcAft>
                <a:spcPct val="0"/>
              </a:spcAft>
              <a:defRPr sz="2700">
                <a:solidFill>
                  <a:schemeClr val="tx1"/>
                </a:solidFill>
                <a:latin typeface="Arial" pitchFamily="34" charset="0"/>
                <a:cs typeface="Cordia New" pitchFamily="34" charset="-34"/>
              </a:defRPr>
            </a:lvl9pPr>
          </a:lstStyle>
          <a:p>
            <a:pPr eaLnBrk="1" fontAlgn="base" hangingPunct="1">
              <a:spcBef>
                <a:spcPct val="0"/>
              </a:spcBef>
              <a:spcAft>
                <a:spcPct val="0"/>
              </a:spcAft>
            </a:pPr>
            <a:fld id="{6DCA9DFB-C572-4723-841C-59445B024AA2}" type="slidenum">
              <a:rPr lang="th-TH" sz="1100">
                <a:solidFill>
                  <a:prstClr val="black"/>
                </a:solidFill>
                <a:latin typeface="Calibri" pitchFamily="34" charset="0"/>
              </a:rPr>
              <a:pPr eaLnBrk="1" fontAlgn="base" hangingPunct="1">
                <a:spcBef>
                  <a:spcPct val="0"/>
                </a:spcBef>
                <a:spcAft>
                  <a:spcPct val="0"/>
                </a:spcAft>
              </a:pPr>
              <a:t>3</a:t>
            </a:fld>
            <a:endParaRPr lang="th-TH" sz="110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EFFC92-A42A-428D-B122-4C546EED72B6}" type="slidenum">
              <a:rPr lang="en-GB" smtClean="0"/>
              <a:t>8</a:t>
            </a:fld>
            <a:endParaRPr lang="en-GB"/>
          </a:p>
        </p:txBody>
      </p:sp>
    </p:spTree>
    <p:extLst>
      <p:ext uri="{BB962C8B-B14F-4D97-AF65-F5344CB8AC3E}">
        <p14:creationId xmlns:p14="http://schemas.microsoft.com/office/powerpoint/2010/main" val="37858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FB5784A4-2669-4644-B3C2-4FFBFADF22F7}" type="slidenum">
              <a:rPr lang="th-TH" smtClean="0"/>
              <a:pPr>
                <a:defRPr/>
              </a:pPr>
              <a:t>12</a:t>
            </a:fld>
            <a:endParaRPr lang="th-TH"/>
          </a:p>
        </p:txBody>
      </p:sp>
    </p:spTree>
    <p:extLst>
      <p:ext uri="{BB962C8B-B14F-4D97-AF65-F5344CB8AC3E}">
        <p14:creationId xmlns:p14="http://schemas.microsoft.com/office/powerpoint/2010/main" val="20236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5784A4-2669-4644-B3C2-4FFBFADF22F7}" type="slidenum">
              <a:rPr lang="th-TH" smtClean="0"/>
              <a:pPr>
                <a:defRPr/>
              </a:pPr>
              <a:t>13</a:t>
            </a:fld>
            <a:endParaRPr lang="th-TH"/>
          </a:p>
        </p:txBody>
      </p:sp>
    </p:spTree>
    <p:extLst>
      <p:ext uri="{BB962C8B-B14F-4D97-AF65-F5344CB8AC3E}">
        <p14:creationId xmlns:p14="http://schemas.microsoft.com/office/powerpoint/2010/main" val="407042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980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44624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B78B967-180E-4F83-BE8B-6086CB6B5E74}" type="slidenum">
              <a:rPr lang="th-TH"/>
              <a:pPr>
                <a:defRPr/>
              </a:pPr>
              <a:t>‹#›</a:t>
            </a:fld>
            <a:endParaRPr lang="th-TH"/>
          </a:p>
        </p:txBody>
      </p:sp>
    </p:spTree>
    <p:extLst>
      <p:ext uri="{BB962C8B-B14F-4D97-AF65-F5344CB8AC3E}">
        <p14:creationId xmlns:p14="http://schemas.microsoft.com/office/powerpoint/2010/main" val="20380198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09AC0B6-B5DF-42EC-B06C-5375B44530A8}" type="slidenum">
              <a:rPr lang="th-TH"/>
              <a:pPr>
                <a:defRPr/>
              </a:pPr>
              <a:t>‹#›</a:t>
            </a:fld>
            <a:endParaRPr lang="th-TH"/>
          </a:p>
        </p:txBody>
      </p:sp>
    </p:spTree>
    <p:extLst>
      <p:ext uri="{BB962C8B-B14F-4D97-AF65-F5344CB8AC3E}">
        <p14:creationId xmlns:p14="http://schemas.microsoft.com/office/powerpoint/2010/main" val="324530831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413B4FD-4B5C-4D09-9928-4F05949A0330}" type="slidenum">
              <a:rPr lang="th-TH"/>
              <a:pPr>
                <a:defRPr/>
              </a:pPr>
              <a:t>‹#›</a:t>
            </a:fld>
            <a:endParaRPr lang="th-TH"/>
          </a:p>
        </p:txBody>
      </p:sp>
    </p:spTree>
    <p:extLst>
      <p:ext uri="{BB962C8B-B14F-4D97-AF65-F5344CB8AC3E}">
        <p14:creationId xmlns:p14="http://schemas.microsoft.com/office/powerpoint/2010/main" val="20093260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372C5761-2550-458A-9C50-305C7606BD03}" type="slidenum">
              <a:rPr lang="th-TH"/>
              <a:pPr>
                <a:defRPr/>
              </a:pPr>
              <a:t>‹#›</a:t>
            </a:fld>
            <a:endParaRPr lang="th-TH"/>
          </a:p>
        </p:txBody>
      </p:sp>
    </p:spTree>
    <p:extLst>
      <p:ext uri="{BB962C8B-B14F-4D97-AF65-F5344CB8AC3E}">
        <p14:creationId xmlns:p14="http://schemas.microsoft.com/office/powerpoint/2010/main" val="55715082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D8683874-CAED-4DA5-BFFA-48B68F27492A}" type="slidenum">
              <a:rPr lang="th-TH"/>
              <a:pPr>
                <a:defRPr/>
              </a:pPr>
              <a:t>‹#›</a:t>
            </a:fld>
            <a:endParaRPr lang="th-TH"/>
          </a:p>
        </p:txBody>
      </p:sp>
    </p:spTree>
    <p:extLst>
      <p:ext uri="{BB962C8B-B14F-4D97-AF65-F5344CB8AC3E}">
        <p14:creationId xmlns:p14="http://schemas.microsoft.com/office/powerpoint/2010/main" val="2297598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4CDD0CB-412D-445D-91AF-4AF3A7AB4E8D}" type="slidenum">
              <a:rPr lang="th-TH"/>
              <a:pPr>
                <a:defRPr/>
              </a:pPr>
              <a:t>‹#›</a:t>
            </a:fld>
            <a:endParaRPr lang="th-TH" dirty="0"/>
          </a:p>
        </p:txBody>
      </p:sp>
    </p:spTree>
    <p:extLst>
      <p:ext uri="{BB962C8B-B14F-4D97-AF65-F5344CB8AC3E}">
        <p14:creationId xmlns:p14="http://schemas.microsoft.com/office/powerpoint/2010/main" val="16331644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0274A0-476F-4D9E-88C1-336C18036744}" type="slidenum">
              <a:rPr lang="th-TH"/>
              <a:pPr>
                <a:defRPr/>
              </a:pPr>
              <a:t>‹#›</a:t>
            </a:fld>
            <a:endParaRPr lang="th-TH" dirty="0"/>
          </a:p>
        </p:txBody>
      </p:sp>
    </p:spTree>
    <p:extLst>
      <p:ext uri="{BB962C8B-B14F-4D97-AF65-F5344CB8AC3E}">
        <p14:creationId xmlns:p14="http://schemas.microsoft.com/office/powerpoint/2010/main" val="99704208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1705EF4-3153-44EC-95BE-26F38EBD5B39}" type="slidenum">
              <a:rPr lang="th-TH"/>
              <a:pPr>
                <a:defRPr/>
              </a:pPr>
              <a:t>‹#›</a:t>
            </a:fld>
            <a:endParaRPr lang="th-TH"/>
          </a:p>
        </p:txBody>
      </p:sp>
    </p:spTree>
    <p:extLst>
      <p:ext uri="{BB962C8B-B14F-4D97-AF65-F5344CB8AC3E}">
        <p14:creationId xmlns:p14="http://schemas.microsoft.com/office/powerpoint/2010/main" val="380416461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FB745BB-8368-4A6E-9BEA-23CB87BE1BCD}" type="slidenum">
              <a:rPr lang="th-TH"/>
              <a:pPr>
                <a:defRPr/>
              </a:pPr>
              <a:t>‹#›</a:t>
            </a:fld>
            <a:endParaRPr lang="th-TH"/>
          </a:p>
        </p:txBody>
      </p:sp>
    </p:spTree>
    <p:extLst>
      <p:ext uri="{BB962C8B-B14F-4D97-AF65-F5344CB8AC3E}">
        <p14:creationId xmlns:p14="http://schemas.microsoft.com/office/powerpoint/2010/main" val="137878552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9565963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832416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606142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5688690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7020626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50840500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08175730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7519566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922694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09AC0B6-B5DF-42EC-B06C-5375B44530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90725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413B4FD-4B5C-4D09-9928-4F05949A033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69216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372C5761-2550-458A-9C50-305C7606BD0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925128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9DDF57D-859F-4738-A489-0EBA9A3EDD6D}" type="slidenum">
              <a:rPr lang="th-TH"/>
              <a:pPr>
                <a:defRPr/>
              </a:pPr>
              <a:t>‹#›</a:t>
            </a:fld>
            <a:endParaRPr lang="th-TH"/>
          </a:p>
        </p:txBody>
      </p:sp>
    </p:spTree>
    <p:extLst>
      <p:ext uri="{BB962C8B-B14F-4D97-AF65-F5344CB8AC3E}">
        <p14:creationId xmlns:p14="http://schemas.microsoft.com/office/powerpoint/2010/main" val="101200377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D8683874-CAED-4DA5-BFFA-48B68F27492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61544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4CDD0CB-412D-445D-91AF-4AF3A7AB4E8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5980408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0274A0-476F-4D9E-88C1-336C1803674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4292594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1705EF4-3153-44EC-95BE-26F38EBD5B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622508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FB745BB-8368-4A6E-9BEA-23CB87BE1BC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294308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3A222E1E-AF71-604E-87CE-06A17C4A0DFB}" type="slidenum">
              <a:rPr lang="th-TH"/>
              <a:pPr/>
              <a:t>‹#›</a:t>
            </a:fld>
            <a:endParaRPr lang="th-TH"/>
          </a:p>
        </p:txBody>
      </p:sp>
    </p:spTree>
    <p:extLst>
      <p:ext uri="{BB962C8B-B14F-4D97-AF65-F5344CB8AC3E}">
        <p14:creationId xmlns:p14="http://schemas.microsoft.com/office/powerpoint/2010/main" val="10323594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944783DE-9DBB-624B-9DAD-9F71ADCDA402}" type="slidenum">
              <a:rPr lang="th-TH"/>
              <a:pPr/>
              <a:t>‹#›</a:t>
            </a:fld>
            <a:endParaRPr lang="th-TH"/>
          </a:p>
        </p:txBody>
      </p:sp>
    </p:spTree>
    <p:extLst>
      <p:ext uri="{BB962C8B-B14F-4D97-AF65-F5344CB8AC3E}">
        <p14:creationId xmlns:p14="http://schemas.microsoft.com/office/powerpoint/2010/main" val="22978841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9A30598-FE0A-B449-BE97-2485C18F0C03}" type="slidenum">
              <a:rPr lang="th-TH"/>
              <a:pPr/>
              <a:t>‹#›</a:t>
            </a:fld>
            <a:endParaRPr lang="th-TH"/>
          </a:p>
        </p:txBody>
      </p:sp>
    </p:spTree>
    <p:extLst>
      <p:ext uri="{BB962C8B-B14F-4D97-AF65-F5344CB8AC3E}">
        <p14:creationId xmlns:p14="http://schemas.microsoft.com/office/powerpoint/2010/main" val="24892767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AA7A60B1-3F90-4A4C-A8EF-F6CCFD8E50A4}" type="slidenum">
              <a:rPr lang="th-TH"/>
              <a:pPr/>
              <a:t>‹#›</a:t>
            </a:fld>
            <a:endParaRPr lang="th-TH"/>
          </a:p>
        </p:txBody>
      </p:sp>
    </p:spTree>
    <p:extLst>
      <p:ext uri="{BB962C8B-B14F-4D97-AF65-F5344CB8AC3E}">
        <p14:creationId xmlns:p14="http://schemas.microsoft.com/office/powerpoint/2010/main" val="71533629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9D833C6D-8637-714B-9745-6BCA58E6393D}" type="slidenum">
              <a:rPr lang="th-TH"/>
              <a:pPr/>
              <a:t>‹#›</a:t>
            </a:fld>
            <a:endParaRPr lang="th-TH"/>
          </a:p>
        </p:txBody>
      </p:sp>
    </p:spTree>
    <p:extLst>
      <p:ext uri="{BB962C8B-B14F-4D97-AF65-F5344CB8AC3E}">
        <p14:creationId xmlns:p14="http://schemas.microsoft.com/office/powerpoint/2010/main" val="41065137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5EC29E0-BE30-47D5-B360-0AB1FD68CA91}" type="slidenum">
              <a:rPr lang="th-TH"/>
              <a:pPr>
                <a:defRPr/>
              </a:pPr>
              <a:t>‹#›</a:t>
            </a:fld>
            <a:endParaRPr lang="th-TH"/>
          </a:p>
        </p:txBody>
      </p:sp>
    </p:spTree>
    <p:extLst>
      <p:ext uri="{BB962C8B-B14F-4D97-AF65-F5344CB8AC3E}">
        <p14:creationId xmlns:p14="http://schemas.microsoft.com/office/powerpoint/2010/main" val="8652333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E9D0B1B-BB3A-2840-9C22-73B61126EB45}" type="slidenum">
              <a:rPr lang="th-TH"/>
              <a:pPr/>
              <a:t>‹#›</a:t>
            </a:fld>
            <a:endParaRPr lang="th-TH"/>
          </a:p>
        </p:txBody>
      </p:sp>
    </p:spTree>
    <p:extLst>
      <p:ext uri="{BB962C8B-B14F-4D97-AF65-F5344CB8AC3E}">
        <p14:creationId xmlns:p14="http://schemas.microsoft.com/office/powerpoint/2010/main" val="263779820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10D1F89D-E185-B743-BF90-259157769448}" type="slidenum">
              <a:rPr lang="th-TH"/>
              <a:pPr/>
              <a:t>‹#›</a:t>
            </a:fld>
            <a:endParaRPr lang="th-TH"/>
          </a:p>
        </p:txBody>
      </p:sp>
    </p:spTree>
    <p:extLst>
      <p:ext uri="{BB962C8B-B14F-4D97-AF65-F5344CB8AC3E}">
        <p14:creationId xmlns:p14="http://schemas.microsoft.com/office/powerpoint/2010/main" val="162589286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1B07850-D60B-8A4B-B493-E0A0463FF622}" type="slidenum">
              <a:rPr lang="th-TH"/>
              <a:pPr/>
              <a:t>‹#›</a:t>
            </a:fld>
            <a:endParaRPr lang="th-TH"/>
          </a:p>
        </p:txBody>
      </p:sp>
    </p:spTree>
    <p:extLst>
      <p:ext uri="{BB962C8B-B14F-4D97-AF65-F5344CB8AC3E}">
        <p14:creationId xmlns:p14="http://schemas.microsoft.com/office/powerpoint/2010/main" val="218704656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5793342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002107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538553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179870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3032666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5617153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998667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2A49E4D5-6D6E-4D95-AC81-0861E82B8FD3}" type="slidenum">
              <a:rPr lang="th-TH"/>
              <a:pPr>
                <a:defRPr/>
              </a:pPr>
              <a:t>‹#›</a:t>
            </a:fld>
            <a:endParaRPr lang="th-TH"/>
          </a:p>
        </p:txBody>
      </p:sp>
    </p:spTree>
    <p:extLst>
      <p:ext uri="{BB962C8B-B14F-4D97-AF65-F5344CB8AC3E}">
        <p14:creationId xmlns:p14="http://schemas.microsoft.com/office/powerpoint/2010/main" val="24565475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35269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D2DE7BD5-8DFE-4C7D-96AE-7F8D8EA36A9A}" type="slidenum">
              <a:rPr lang="th-TH"/>
              <a:pPr>
                <a:defRPr/>
              </a:pPr>
              <a:t>‹#›</a:t>
            </a:fld>
            <a:endParaRPr lang="th-TH"/>
          </a:p>
        </p:txBody>
      </p:sp>
    </p:spTree>
    <p:extLst>
      <p:ext uri="{BB962C8B-B14F-4D97-AF65-F5344CB8AC3E}">
        <p14:creationId xmlns:p14="http://schemas.microsoft.com/office/powerpoint/2010/main" val="4204327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A8E1E7B-8E1D-4E14-8F8E-D32182276B83}" type="slidenum">
              <a:rPr lang="th-TH"/>
              <a:pPr>
                <a:defRPr/>
              </a:pPr>
              <a:t>‹#›</a:t>
            </a:fld>
            <a:endParaRPr lang="th-TH" dirty="0"/>
          </a:p>
        </p:txBody>
      </p:sp>
    </p:spTree>
    <p:extLst>
      <p:ext uri="{BB962C8B-B14F-4D97-AF65-F5344CB8AC3E}">
        <p14:creationId xmlns:p14="http://schemas.microsoft.com/office/powerpoint/2010/main" val="320064531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FC60BAD-13AB-402B-BEC3-BCBD9A586CEB}" type="slidenum">
              <a:rPr lang="th-TH"/>
              <a:pPr>
                <a:defRPr/>
              </a:pPr>
              <a:t>‹#›</a:t>
            </a:fld>
            <a:endParaRPr lang="th-TH" dirty="0"/>
          </a:p>
        </p:txBody>
      </p:sp>
    </p:spTree>
    <p:extLst>
      <p:ext uri="{BB962C8B-B14F-4D97-AF65-F5344CB8AC3E}">
        <p14:creationId xmlns:p14="http://schemas.microsoft.com/office/powerpoint/2010/main" val="1323679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3594171-C603-4D82-B872-7E44AD43838C}" type="slidenum">
              <a:rPr lang="th-TH"/>
              <a:pPr>
                <a:defRPr/>
              </a:pPr>
              <a:t>‹#›</a:t>
            </a:fld>
            <a:endParaRPr lang="th-TH"/>
          </a:p>
        </p:txBody>
      </p:sp>
    </p:spTree>
    <p:extLst>
      <p:ext uri="{BB962C8B-B14F-4D97-AF65-F5344CB8AC3E}">
        <p14:creationId xmlns:p14="http://schemas.microsoft.com/office/powerpoint/2010/main" val="25842310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96"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A1FADC8-D5D7-4B28-8AFA-F00BF20B0F53}"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C2CCB0C2-9A85-40BA-AD99-C2956C7082CD}"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84363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C2CCB0C2-9A85-40BA-AD99-C2956C7082C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20240053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5536971C-AAD1-B74E-A7A9-2FD3CD55393A}"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3080"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ea typeface="ＭＳ Ｐゴシック" charset="0"/>
                <a:cs typeface="Cordia New" charset="0"/>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ea typeface="ＭＳ Ｐゴシック" charset="0"/>
              <a:cs typeface="Cordia New"/>
            </a:endParaRPr>
          </a:p>
        </p:txBody>
      </p:sp>
    </p:spTree>
    <p:extLst>
      <p:ext uri="{BB962C8B-B14F-4D97-AF65-F5344CB8AC3E}">
        <p14:creationId xmlns:p14="http://schemas.microsoft.com/office/powerpoint/2010/main" val="371857703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1828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hyperlink" Target="http://kosis.kr/statHtml/statHtml.do?orgId=101&amp;tblId=DT_1B34E01&amp;conn_path=I2&amp;language=en"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kosis.kr/statHtml/statHtml.do?orgId=101&amp;tblId=DT_1B34E01&amp;conn_path=I2&amp;language=en" TargetMode="Externa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kosis.kr/statHtml/statHtml.do?orgId=101&amp;tblId=DT_1B34E01&amp;conn_path=I2&amp;language=en" TargetMode="Externa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onlinedb.unaids.org/gam/libraries/aspx/dataview.aspx"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kosis.kr/statHtml/statHtml.do?orgId=101&amp;tblId=DT_1B34E01&amp;conn_path=I2&amp;language=en"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kosis.kr/statHtml/statHtml.do?orgId=101&amp;tblId=DT_1B34E01&amp;conn_path=I2&amp;language=en"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kosis.kr/statisticsList/statisticsListIndex.do?vwcd=MT_ZTITLE&amp;menuId=M_01_01#content-group" TargetMode="Externa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263352" y="4437112"/>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Republic of Korea</a:t>
            </a:r>
            <a:br>
              <a:rPr lang="en-US" dirty="0">
                <a:cs typeface="Cordia New" pitchFamily="34" charset="-34"/>
              </a:rPr>
            </a:br>
            <a:endParaRPr lang="th-TH" dirty="0"/>
          </a:p>
        </p:txBody>
      </p:sp>
      <p:sp>
        <p:nvSpPr>
          <p:cNvPr id="3" name="TextBox 2"/>
          <p:cNvSpPr txBox="1"/>
          <p:nvPr/>
        </p:nvSpPr>
        <p:spPr>
          <a:xfrm>
            <a:off x="282402" y="6093296"/>
            <a:ext cx="4038600" cy="400110"/>
          </a:xfrm>
          <a:prstGeom prst="rect">
            <a:avLst/>
          </a:prstGeom>
          <a:noFill/>
        </p:spPr>
        <p:txBody>
          <a:bodyPr wrap="square" rtlCol="0">
            <a:spAutoFit/>
          </a:bodyPr>
          <a:lstStyle/>
          <a:p>
            <a:r>
              <a:rPr lang="en-US" sz="2000" b="1" dirty="0">
                <a:solidFill>
                  <a:schemeClr val="bg1"/>
                </a:solidFill>
              </a:rPr>
              <a:t>Last updated: </a:t>
            </a:r>
            <a:r>
              <a:rPr lang="en-US" sz="2000" b="1" i="1" dirty="0">
                <a:solidFill>
                  <a:schemeClr val="bg1"/>
                </a:solidFill>
              </a:rPr>
              <a:t>June 2021</a:t>
            </a:r>
            <a:endParaRPr lang="en-GB" sz="2000" b="1"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71432"/>
            <a:ext cx="8402672" cy="504000"/>
          </a:xfrm>
        </p:spPr>
        <p:txBody>
          <a:bodyPr/>
          <a:lstStyle/>
          <a:p>
            <a:r>
              <a:rPr lang="en-US" dirty="0"/>
              <a:t>Cumulative HIV cases by gender, 1985 - 2019</a:t>
            </a:r>
            <a:endParaRPr lang="en-GB" dirty="0"/>
          </a:p>
        </p:txBody>
      </p:sp>
      <p:sp>
        <p:nvSpPr>
          <p:cNvPr id="3" name="Slide Number Placeholder 2"/>
          <p:cNvSpPr>
            <a:spLocks noGrp="1"/>
          </p:cNvSpPr>
          <p:nvPr>
            <p:ph type="sldNum" sz="quarter" idx="10"/>
          </p:nvPr>
        </p:nvSpPr>
        <p:spPr/>
        <p:txBody>
          <a:bodyPr/>
          <a:lstStyle/>
          <a:p>
            <a:pPr>
              <a:defRPr/>
            </a:pPr>
            <a:fld id="{4A8E1E7B-8E1D-4E14-8F8E-D32182276B83}" type="slidenum">
              <a:rPr lang="th-TH" smtClean="0"/>
              <a:pPr>
                <a:defRPr/>
              </a:pPr>
              <a:t>10</a:t>
            </a:fld>
            <a:endParaRPr lang="th-TH" dirty="0"/>
          </a:p>
        </p:txBody>
      </p:sp>
      <p:grpSp>
        <p:nvGrpSpPr>
          <p:cNvPr id="4" name="Group 3">
            <a:extLst>
              <a:ext uri="{FF2B5EF4-FFF2-40B4-BE49-F238E27FC236}">
                <a16:creationId xmlns:a16="http://schemas.microsoft.com/office/drawing/2014/main" id="{DB046E0C-A1AC-47A0-80C0-033A73815659}"/>
              </a:ext>
            </a:extLst>
          </p:cNvPr>
          <p:cNvGrpSpPr/>
          <p:nvPr/>
        </p:nvGrpSpPr>
        <p:grpSpPr>
          <a:xfrm>
            <a:off x="782973" y="2492896"/>
            <a:ext cx="10626055" cy="3470990"/>
            <a:chOff x="1127448" y="2492896"/>
            <a:chExt cx="10626055" cy="3470990"/>
          </a:xfrm>
        </p:grpSpPr>
        <p:graphicFrame>
          <p:nvGraphicFramePr>
            <p:cNvPr id="9" name="Chart 8">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458969958"/>
                </p:ext>
              </p:extLst>
            </p:nvPr>
          </p:nvGraphicFramePr>
          <p:xfrm>
            <a:off x="1127448" y="2492896"/>
            <a:ext cx="4687946" cy="3470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1906403864"/>
                </p:ext>
              </p:extLst>
            </p:nvPr>
          </p:nvGraphicFramePr>
          <p:xfrm>
            <a:off x="5879976" y="2859948"/>
            <a:ext cx="5873527" cy="3004419"/>
          </p:xfrm>
          <a:graphic>
            <a:graphicData uri="http://schemas.openxmlformats.org/drawingml/2006/chart">
              <c:chart xmlns:c="http://schemas.openxmlformats.org/drawingml/2006/chart" xmlns:r="http://schemas.openxmlformats.org/officeDocument/2006/relationships" r:id="rId3"/>
            </a:graphicData>
          </a:graphic>
        </p:graphicFrame>
      </p:grpSp>
      <p:sp>
        <p:nvSpPr>
          <p:cNvPr id="11" name="Text Box 10">
            <a:extLst>
              <a:ext uri="{FF2B5EF4-FFF2-40B4-BE49-F238E27FC236}">
                <a16:creationId xmlns:a16="http://schemas.microsoft.com/office/drawing/2014/main" id="{9BBF2E07-AFF7-4553-B6E8-13E59D111DAF}"/>
              </a:ext>
            </a:extLst>
          </p:cNvPr>
          <p:cNvSpPr txBox="1">
            <a:spLocks noChangeArrowheads="1"/>
          </p:cNvSpPr>
          <p:nvPr/>
        </p:nvSpPr>
        <p:spPr bwMode="auto">
          <a:xfrm>
            <a:off x="134447" y="6616718"/>
            <a:ext cx="10724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4"/>
              </a:rPr>
              <a:t>www.aidsdatahub.org</a:t>
            </a:r>
            <a:r>
              <a:rPr lang="en-US" sz="900" dirty="0">
                <a:solidFill>
                  <a:srgbClr val="000000"/>
                </a:solidFill>
                <a:ea typeface="SimSun" pitchFamily="2" charset="-122"/>
                <a:cs typeface="Arial" pitchFamily="34" charset="0"/>
              </a:rPr>
              <a:t> based on</a:t>
            </a:r>
            <a:r>
              <a:rPr lang="en-US" sz="900" dirty="0">
                <a:ea typeface="SimSun" pitchFamily="2" charset="-122"/>
                <a:cs typeface="Arial" pitchFamily="34" charset="0"/>
              </a:rPr>
              <a:t> TB and AIDS Management Division, Republic of Korea. (2020). Publication of the 2019 HIV/AIDS report status. Annual report </a:t>
            </a:r>
          </a:p>
        </p:txBody>
      </p:sp>
    </p:spTree>
    <p:extLst>
      <p:ext uri="{BB962C8B-B14F-4D97-AF65-F5344CB8AC3E}">
        <p14:creationId xmlns:p14="http://schemas.microsoft.com/office/powerpoint/2010/main" val="47755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335360" y="1628800"/>
            <a:ext cx="8794625"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annual AIDS-related deaths, 1985-2019</a:t>
            </a:r>
          </a:p>
        </p:txBody>
      </p:sp>
      <p:sp>
        <p:nvSpPr>
          <p:cNvPr id="3" name="Slide Number Placeholder 2"/>
          <p:cNvSpPr>
            <a:spLocks noGrp="1"/>
          </p:cNvSpPr>
          <p:nvPr>
            <p:ph type="sldNum" sz="quarter" idx="10"/>
          </p:nvPr>
        </p:nvSpPr>
        <p:spPr/>
        <p:txBody>
          <a:bodyPr/>
          <a:lstStyle/>
          <a:p>
            <a:pPr>
              <a:defRPr/>
            </a:pPr>
            <a:fld id="{F4D6F0BF-B6C9-4F3F-A9C7-8607721569E9}" type="slidenum">
              <a:rPr lang="th-TH" smtClean="0"/>
              <a:pPr>
                <a:defRPr/>
              </a:pPr>
              <a:t>11</a:t>
            </a:fld>
            <a:endParaRPr lang="th-TH" dirty="0"/>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3979232230"/>
              </p:ext>
            </p:extLst>
          </p:nvPr>
        </p:nvGraphicFramePr>
        <p:xfrm>
          <a:off x="609599" y="2132039"/>
          <a:ext cx="10248902" cy="44213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0">
            <a:extLst>
              <a:ext uri="{FF2B5EF4-FFF2-40B4-BE49-F238E27FC236}">
                <a16:creationId xmlns:a16="http://schemas.microsoft.com/office/drawing/2014/main" id="{C3099556-0C41-4A4D-8CDF-260A69629766}"/>
              </a:ext>
            </a:extLst>
          </p:cNvPr>
          <p:cNvSpPr txBox="1">
            <a:spLocks noChangeArrowheads="1"/>
          </p:cNvSpPr>
          <p:nvPr/>
        </p:nvSpPr>
        <p:spPr bwMode="auto">
          <a:xfrm>
            <a:off x="74069" y="6562817"/>
            <a:ext cx="118813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3"/>
              </a:rPr>
              <a:t>www.aidsdatahub.org</a:t>
            </a:r>
            <a:r>
              <a:rPr lang="en-US" sz="900" dirty="0">
                <a:solidFill>
                  <a:srgbClr val="000000"/>
                </a:solidFill>
                <a:ea typeface="SimSun" pitchFamily="2" charset="-122"/>
                <a:cs typeface="Arial" pitchFamily="34" charset="0"/>
              </a:rPr>
              <a:t> based on Korean Statistical Information Service (KOSIS). Data retrieved from </a:t>
            </a:r>
            <a:r>
              <a:rPr lang="en-US" sz="900" dirty="0">
                <a:solidFill>
                  <a:srgbClr val="000000"/>
                </a:solidFill>
                <a:ea typeface="SimSun" pitchFamily="2" charset="-122"/>
                <a:cs typeface="Arial" pitchFamily="34" charset="0"/>
                <a:hlinkClick r:id="rId4"/>
              </a:rPr>
              <a:t>http://kosis.kr/statHtml/statHtml.do?orgId=101&amp;tblId=DT_1B34E01&amp;conn_path=I2&amp;language=en</a:t>
            </a:r>
            <a:r>
              <a:rPr lang="en-US" sz="900" dirty="0">
                <a:solidFill>
                  <a:srgbClr val="000000"/>
                </a:solidFill>
                <a:ea typeface="SimSun" pitchFamily="2" charset="-122"/>
                <a:cs typeface="Arial" pitchFamily="34" charset="0"/>
              </a:rPr>
              <a:t> </a:t>
            </a:r>
            <a:endParaRPr lang="en-US" sz="900" dirty="0">
              <a:ea typeface="SimSun" pitchFamily="2" charset="-122"/>
              <a:cs typeface="Arial" pitchFamily="34" charset="0"/>
            </a:endParaRPr>
          </a:p>
        </p:txBody>
      </p:sp>
    </p:spTree>
    <p:extLst>
      <p:ext uri="{BB962C8B-B14F-4D97-AF65-F5344CB8AC3E}">
        <p14:creationId xmlns:p14="http://schemas.microsoft.com/office/powerpoint/2010/main" val="167869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07368" y="1629618"/>
            <a:ext cx="10945216"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annual AIDS-related deaths by gender, 1985-2019</a:t>
            </a:r>
          </a:p>
        </p:txBody>
      </p:sp>
      <p:sp>
        <p:nvSpPr>
          <p:cNvPr id="3" name="Slide Number Placeholder 2"/>
          <p:cNvSpPr>
            <a:spLocks noGrp="1"/>
          </p:cNvSpPr>
          <p:nvPr>
            <p:ph type="sldNum" sz="quarter" idx="10"/>
          </p:nvPr>
        </p:nvSpPr>
        <p:spPr/>
        <p:txBody>
          <a:bodyPr/>
          <a:lstStyle/>
          <a:p>
            <a:pPr>
              <a:defRPr/>
            </a:pPr>
            <a:fld id="{F4D6F0BF-B6C9-4F3F-A9C7-8607721569E9}" type="slidenum">
              <a:rPr lang="th-TH" smtClean="0"/>
              <a:pPr>
                <a:defRPr/>
              </a:pPr>
              <a:t>12</a:t>
            </a:fld>
            <a:endParaRPr lang="th-TH" dirty="0"/>
          </a:p>
        </p:txBody>
      </p:sp>
      <p:graphicFrame>
        <p:nvGraphicFramePr>
          <p:cNvPr id="7" name="Chart 6">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3101791138"/>
              </p:ext>
            </p:extLst>
          </p:nvPr>
        </p:nvGraphicFramePr>
        <p:xfrm>
          <a:off x="1199456" y="2213067"/>
          <a:ext cx="9793088" cy="43497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0">
            <a:extLst>
              <a:ext uri="{FF2B5EF4-FFF2-40B4-BE49-F238E27FC236}">
                <a16:creationId xmlns:a16="http://schemas.microsoft.com/office/drawing/2014/main" id="{CD0CEA2B-B1FE-4C15-BDF9-52757DCB4508}"/>
              </a:ext>
            </a:extLst>
          </p:cNvPr>
          <p:cNvSpPr txBox="1">
            <a:spLocks noChangeArrowheads="1"/>
          </p:cNvSpPr>
          <p:nvPr/>
        </p:nvSpPr>
        <p:spPr bwMode="auto">
          <a:xfrm>
            <a:off x="74069" y="6562817"/>
            <a:ext cx="118813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4"/>
              </a:rPr>
              <a:t>www.aidsdatahub.org</a:t>
            </a:r>
            <a:r>
              <a:rPr lang="en-US" sz="900" dirty="0">
                <a:solidFill>
                  <a:srgbClr val="000000"/>
                </a:solidFill>
                <a:ea typeface="SimSun" pitchFamily="2" charset="-122"/>
                <a:cs typeface="Arial" pitchFamily="34" charset="0"/>
              </a:rPr>
              <a:t> based on Korean Statistical Information Service (KOSIS). Data retrieved from </a:t>
            </a:r>
            <a:r>
              <a:rPr lang="en-US" sz="900" dirty="0">
                <a:solidFill>
                  <a:srgbClr val="000000"/>
                </a:solidFill>
                <a:ea typeface="SimSun" pitchFamily="2" charset="-122"/>
                <a:cs typeface="Arial" pitchFamily="34" charset="0"/>
                <a:hlinkClick r:id="rId5"/>
              </a:rPr>
              <a:t>http://kosis.kr/statHtml/statHtml.do?orgId=101&amp;tblId=DT_1B34E01&amp;conn_path=I2&amp;language=en</a:t>
            </a:r>
            <a:r>
              <a:rPr lang="en-US" sz="900" dirty="0">
                <a:solidFill>
                  <a:srgbClr val="000000"/>
                </a:solidFill>
                <a:ea typeface="SimSun" pitchFamily="2" charset="-122"/>
                <a:cs typeface="Arial" pitchFamily="34" charset="0"/>
              </a:rPr>
              <a:t> </a:t>
            </a:r>
            <a:endParaRPr lang="en-US" sz="900" dirty="0">
              <a:ea typeface="SimSun" pitchFamily="2" charset="-122"/>
              <a:cs typeface="Arial" pitchFamily="34" charset="0"/>
            </a:endParaRPr>
          </a:p>
        </p:txBody>
      </p:sp>
    </p:spTree>
    <p:extLst>
      <p:ext uri="{BB962C8B-B14F-4D97-AF65-F5344CB8AC3E}">
        <p14:creationId xmlns:p14="http://schemas.microsoft.com/office/powerpoint/2010/main" val="283761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335360" y="1556792"/>
            <a:ext cx="11377264"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Comparison of newly notified cases per 100,000 population, </a:t>
            </a:r>
            <a:br>
              <a:rPr lang="en-US" dirty="0">
                <a:cs typeface="Cordia New" pitchFamily="34" charset="-34"/>
              </a:rPr>
            </a:br>
            <a:r>
              <a:rPr lang="en-US" dirty="0">
                <a:cs typeface="Cordia New" pitchFamily="34" charset="-34"/>
              </a:rPr>
              <a:t>HIV and AIDS vs. malaria, 2001-2019</a:t>
            </a:r>
          </a:p>
        </p:txBody>
      </p:sp>
      <p:sp>
        <p:nvSpPr>
          <p:cNvPr id="3" name="Slide Number Placeholder 2"/>
          <p:cNvSpPr>
            <a:spLocks noGrp="1"/>
          </p:cNvSpPr>
          <p:nvPr>
            <p:ph type="sldNum" sz="quarter" idx="10"/>
          </p:nvPr>
        </p:nvSpPr>
        <p:spPr/>
        <p:txBody>
          <a:bodyPr/>
          <a:lstStyle/>
          <a:p>
            <a:pPr>
              <a:defRPr/>
            </a:pPr>
            <a:fld id="{F4D6F0BF-B6C9-4F3F-A9C7-8607721569E9}" type="slidenum">
              <a:rPr lang="th-TH" smtClean="0"/>
              <a:pPr>
                <a:defRPr/>
              </a:pPr>
              <a:t>13</a:t>
            </a:fld>
            <a:endParaRPr lang="th-TH" dirty="0"/>
          </a:p>
        </p:txBody>
      </p:sp>
      <p:graphicFrame>
        <p:nvGraphicFramePr>
          <p:cNvPr id="7" name="Chart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515989635"/>
              </p:ext>
            </p:extLst>
          </p:nvPr>
        </p:nvGraphicFramePr>
        <p:xfrm>
          <a:off x="1343472" y="2564904"/>
          <a:ext cx="9289032"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0">
            <a:extLst>
              <a:ext uri="{FF2B5EF4-FFF2-40B4-BE49-F238E27FC236}">
                <a16:creationId xmlns:a16="http://schemas.microsoft.com/office/drawing/2014/main" id="{C46F53FA-8976-499A-AA52-426D892DF0B6}"/>
              </a:ext>
            </a:extLst>
          </p:cNvPr>
          <p:cNvSpPr txBox="1">
            <a:spLocks noChangeArrowheads="1"/>
          </p:cNvSpPr>
          <p:nvPr/>
        </p:nvSpPr>
        <p:spPr bwMode="auto">
          <a:xfrm>
            <a:off x="74069" y="6562817"/>
            <a:ext cx="118813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4"/>
              </a:rPr>
              <a:t>www.aidsdatahub.org</a:t>
            </a:r>
            <a:r>
              <a:rPr lang="en-US" sz="900" dirty="0">
                <a:solidFill>
                  <a:srgbClr val="000000"/>
                </a:solidFill>
                <a:ea typeface="SimSun" pitchFamily="2" charset="-122"/>
                <a:cs typeface="Arial" pitchFamily="34" charset="0"/>
              </a:rPr>
              <a:t> based on Korean Statistical Information Service (KOSIS). Data retrieved from </a:t>
            </a:r>
            <a:r>
              <a:rPr lang="en-US" sz="900" dirty="0">
                <a:solidFill>
                  <a:srgbClr val="000000"/>
                </a:solidFill>
                <a:ea typeface="SimSun" pitchFamily="2" charset="-122"/>
                <a:cs typeface="Arial" pitchFamily="34" charset="0"/>
                <a:hlinkClick r:id="rId5"/>
              </a:rPr>
              <a:t>http://kosis.kr/statHtml/statHtml.do?orgId=101&amp;tblId=DT_1B34E01&amp;conn_path=I2&amp;language=en</a:t>
            </a:r>
            <a:r>
              <a:rPr lang="en-US" sz="900" dirty="0">
                <a:solidFill>
                  <a:srgbClr val="000000"/>
                </a:solidFill>
                <a:ea typeface="SimSun" pitchFamily="2" charset="-122"/>
                <a:cs typeface="Arial" pitchFamily="34" charset="0"/>
              </a:rPr>
              <a:t> </a:t>
            </a:r>
            <a:endParaRPr lang="en-US" sz="900" dirty="0">
              <a:ea typeface="SimSun" pitchFamily="2" charset="-122"/>
              <a:cs typeface="Arial" pitchFamily="34" charset="0"/>
            </a:endParaRPr>
          </a:p>
        </p:txBody>
      </p:sp>
    </p:spTree>
    <p:extLst>
      <p:ext uri="{BB962C8B-B14F-4D97-AF65-F5344CB8AC3E}">
        <p14:creationId xmlns:p14="http://schemas.microsoft.com/office/powerpoint/2010/main" val="327778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335360" y="160484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new HIV cases by nationality and gender, 2019</a:t>
            </a:r>
          </a:p>
        </p:txBody>
      </p:sp>
      <p:sp>
        <p:nvSpPr>
          <p:cNvPr id="3" name="Slide Number Placeholder 2"/>
          <p:cNvSpPr>
            <a:spLocks noGrp="1"/>
          </p:cNvSpPr>
          <p:nvPr>
            <p:ph type="sldNum" sz="quarter" idx="10"/>
          </p:nvPr>
        </p:nvSpPr>
        <p:spPr/>
        <p:txBody>
          <a:bodyPr/>
          <a:lstStyle/>
          <a:p>
            <a:pPr>
              <a:defRPr/>
            </a:pPr>
            <a:fld id="{F4D6F0BF-B6C9-4F3F-A9C7-8607721569E9}" type="slidenum">
              <a:rPr lang="th-TH" smtClean="0"/>
              <a:pPr>
                <a:defRPr/>
              </a:pPr>
              <a:t>14</a:t>
            </a:fld>
            <a:endParaRPr lang="th-TH" dirty="0"/>
          </a:p>
        </p:txBody>
      </p:sp>
      <p:grpSp>
        <p:nvGrpSpPr>
          <p:cNvPr id="4" name="Group 3">
            <a:extLst>
              <a:ext uri="{FF2B5EF4-FFF2-40B4-BE49-F238E27FC236}">
                <a16:creationId xmlns:a16="http://schemas.microsoft.com/office/drawing/2014/main" id="{4041DEF0-EEE4-4350-A8CC-8F98E0E8CD26}"/>
              </a:ext>
            </a:extLst>
          </p:cNvPr>
          <p:cNvGrpSpPr/>
          <p:nvPr/>
        </p:nvGrpSpPr>
        <p:grpSpPr>
          <a:xfrm>
            <a:off x="452605" y="2132856"/>
            <a:ext cx="11286791" cy="4225608"/>
            <a:chOff x="134447" y="2340318"/>
            <a:chExt cx="11286791" cy="4225608"/>
          </a:xfrm>
        </p:grpSpPr>
        <p:graphicFrame>
          <p:nvGraphicFramePr>
            <p:cNvPr id="10" name="Chart 9">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382107788"/>
                </p:ext>
              </p:extLst>
            </p:nvPr>
          </p:nvGraphicFramePr>
          <p:xfrm>
            <a:off x="134447" y="2340318"/>
            <a:ext cx="4029093" cy="4212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E00-000003000000}"/>
                </a:ext>
              </a:extLst>
            </p:cNvPr>
            <p:cNvGraphicFramePr>
              <a:graphicFrameLocks/>
            </p:cNvGraphicFramePr>
            <p:nvPr>
              <p:extLst>
                <p:ext uri="{D42A27DB-BD31-4B8C-83A1-F6EECF244321}">
                  <p14:modId xmlns:p14="http://schemas.microsoft.com/office/powerpoint/2010/main" val="2171366308"/>
                </p:ext>
              </p:extLst>
            </p:nvPr>
          </p:nvGraphicFramePr>
          <p:xfrm>
            <a:off x="3764089" y="2340318"/>
            <a:ext cx="4027506" cy="4216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7B689F2-1BE3-4FB6-A473-7A503C86394D}"/>
                </a:ext>
              </a:extLst>
            </p:cNvPr>
            <p:cNvGraphicFramePr>
              <a:graphicFrameLocks/>
            </p:cNvGraphicFramePr>
            <p:nvPr>
              <p:extLst>
                <p:ext uri="{D42A27DB-BD31-4B8C-83A1-F6EECF244321}">
                  <p14:modId xmlns:p14="http://schemas.microsoft.com/office/powerpoint/2010/main" val="35587150"/>
                </p:ext>
              </p:extLst>
            </p:nvPr>
          </p:nvGraphicFramePr>
          <p:xfrm>
            <a:off x="7392144" y="2340318"/>
            <a:ext cx="4029094" cy="4225608"/>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3" name="Group 12">
            <a:extLst>
              <a:ext uri="{FF2B5EF4-FFF2-40B4-BE49-F238E27FC236}">
                <a16:creationId xmlns:a16="http://schemas.microsoft.com/office/drawing/2014/main" id="{6E124A4F-5600-434F-A7F7-1C71D1E46861}"/>
              </a:ext>
            </a:extLst>
          </p:cNvPr>
          <p:cNvGrpSpPr/>
          <p:nvPr/>
        </p:nvGrpSpPr>
        <p:grpSpPr>
          <a:xfrm>
            <a:off x="4315318" y="6256093"/>
            <a:ext cx="3506508" cy="307975"/>
            <a:chOff x="0" y="0"/>
            <a:chExt cx="3514934" cy="304800"/>
          </a:xfrm>
        </p:grpSpPr>
        <p:sp>
          <p:nvSpPr>
            <p:cNvPr id="14" name="Rectangle 13">
              <a:extLst>
                <a:ext uri="{FF2B5EF4-FFF2-40B4-BE49-F238E27FC236}">
                  <a16:creationId xmlns:a16="http://schemas.microsoft.com/office/drawing/2014/main" id="{AB21015D-E3D2-4440-92A8-DB4FC903AC74}"/>
                </a:ext>
              </a:extLst>
            </p:cNvPr>
            <p:cNvSpPr/>
            <p:nvPr/>
          </p:nvSpPr>
          <p:spPr>
            <a:xfrm>
              <a:off x="0" y="0"/>
              <a:ext cx="285750" cy="269875"/>
            </a:xfrm>
            <a:prstGeom prst="rect">
              <a:avLst/>
            </a:prstGeom>
            <a:solidFill>
              <a:srgbClr val="00AEEF"/>
            </a:solidFill>
            <a:ln w="25400" cap="flat" cmpd="sng" algn="ctr">
              <a:solidFill>
                <a:srgbClr val="00AEEF"/>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5656095-5993-49F2-B806-206E39DE1458}"/>
                </a:ext>
              </a:extLst>
            </p:cNvPr>
            <p:cNvSpPr/>
            <p:nvPr/>
          </p:nvSpPr>
          <p:spPr>
            <a:xfrm>
              <a:off x="2073685" y="0"/>
              <a:ext cx="285750" cy="266700"/>
            </a:xfrm>
            <a:prstGeom prst="rect">
              <a:avLst/>
            </a:prstGeom>
            <a:solidFill>
              <a:srgbClr val="F26B73"/>
            </a:solidFill>
            <a:ln w="25400" cap="flat" cmpd="sng" algn="ctr">
              <a:solidFill>
                <a:srgbClr val="F26B73"/>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TextBox 10">
              <a:extLst>
                <a:ext uri="{FF2B5EF4-FFF2-40B4-BE49-F238E27FC236}">
                  <a16:creationId xmlns:a16="http://schemas.microsoft.com/office/drawing/2014/main" id="{671A0A51-E05A-44D5-A145-4FBBDE7FF995}"/>
                </a:ext>
              </a:extLst>
            </p:cNvPr>
            <p:cNvSpPr txBox="1"/>
            <p:nvPr/>
          </p:nvSpPr>
          <p:spPr>
            <a:xfrm>
              <a:off x="269159" y="15875"/>
              <a:ext cx="1149350" cy="2889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Males</a:t>
              </a:r>
            </a:p>
          </p:txBody>
        </p:sp>
        <p:sp>
          <p:nvSpPr>
            <p:cNvPr id="17" name="TextBox 11">
              <a:extLst>
                <a:ext uri="{FF2B5EF4-FFF2-40B4-BE49-F238E27FC236}">
                  <a16:creationId xmlns:a16="http://schemas.microsoft.com/office/drawing/2014/main" id="{CD5120D9-AA30-4177-B1F7-BD6EEB53EF75}"/>
                </a:ext>
              </a:extLst>
            </p:cNvPr>
            <p:cNvSpPr txBox="1"/>
            <p:nvPr/>
          </p:nvSpPr>
          <p:spPr>
            <a:xfrm>
              <a:off x="2362409" y="17462"/>
              <a:ext cx="1152525" cy="2857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Females</a:t>
              </a:r>
            </a:p>
          </p:txBody>
        </p:sp>
      </p:grpSp>
      <p:sp>
        <p:nvSpPr>
          <p:cNvPr id="18" name="Text Box 10">
            <a:extLst>
              <a:ext uri="{FF2B5EF4-FFF2-40B4-BE49-F238E27FC236}">
                <a16:creationId xmlns:a16="http://schemas.microsoft.com/office/drawing/2014/main" id="{6135598B-EF50-4738-8B18-0B5948CD89BE}"/>
              </a:ext>
            </a:extLst>
          </p:cNvPr>
          <p:cNvSpPr txBox="1">
            <a:spLocks noChangeArrowheads="1"/>
          </p:cNvSpPr>
          <p:nvPr/>
        </p:nvSpPr>
        <p:spPr bwMode="auto">
          <a:xfrm>
            <a:off x="134447" y="6616718"/>
            <a:ext cx="10724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5"/>
              </a:rPr>
              <a:t>www.aidsdatahub.org</a:t>
            </a:r>
            <a:r>
              <a:rPr lang="en-US" sz="900" dirty="0">
                <a:solidFill>
                  <a:srgbClr val="000000"/>
                </a:solidFill>
                <a:ea typeface="SimSun" pitchFamily="2" charset="-122"/>
                <a:cs typeface="Arial" pitchFamily="34" charset="0"/>
              </a:rPr>
              <a:t> based on</a:t>
            </a:r>
            <a:r>
              <a:rPr lang="en-US" sz="900" dirty="0">
                <a:ea typeface="SimSun" pitchFamily="2" charset="-122"/>
                <a:cs typeface="Arial" pitchFamily="34" charset="0"/>
              </a:rPr>
              <a:t> TB and AIDS Management Division, Republic of Korea. (2020). Publication of the 2019 HIV/AIDS report status. Annual report </a:t>
            </a:r>
          </a:p>
        </p:txBody>
      </p:sp>
    </p:spTree>
    <p:extLst>
      <p:ext uri="{BB962C8B-B14F-4D97-AF65-F5344CB8AC3E}">
        <p14:creationId xmlns:p14="http://schemas.microsoft.com/office/powerpoint/2010/main" val="169417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07368" y="16178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new HIV cases by nationality and age, 2019</a:t>
            </a:r>
          </a:p>
        </p:txBody>
      </p:sp>
      <p:sp>
        <p:nvSpPr>
          <p:cNvPr id="3" name="Slide Number Placeholder 2"/>
          <p:cNvSpPr>
            <a:spLocks noGrp="1"/>
          </p:cNvSpPr>
          <p:nvPr>
            <p:ph type="sldNum" sz="quarter" idx="10"/>
          </p:nvPr>
        </p:nvSpPr>
        <p:spPr/>
        <p:txBody>
          <a:bodyPr/>
          <a:lstStyle/>
          <a:p>
            <a:pPr>
              <a:defRPr/>
            </a:pPr>
            <a:fld id="{F4D6F0BF-B6C9-4F3F-A9C7-8607721569E9}" type="slidenum">
              <a:rPr lang="th-TH" smtClean="0"/>
              <a:pPr>
                <a:defRPr/>
              </a:pPr>
              <a:t>15</a:t>
            </a:fld>
            <a:endParaRPr lang="th-TH" dirty="0"/>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980242120"/>
              </p:ext>
            </p:extLst>
          </p:nvPr>
        </p:nvGraphicFramePr>
        <p:xfrm>
          <a:off x="2019358" y="2276872"/>
          <a:ext cx="8153284" cy="42872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0">
            <a:extLst>
              <a:ext uri="{FF2B5EF4-FFF2-40B4-BE49-F238E27FC236}">
                <a16:creationId xmlns:a16="http://schemas.microsoft.com/office/drawing/2014/main" id="{02065200-0953-4BD0-A9C7-65C1518EC87D}"/>
              </a:ext>
            </a:extLst>
          </p:cNvPr>
          <p:cNvSpPr txBox="1">
            <a:spLocks noChangeArrowheads="1"/>
          </p:cNvSpPr>
          <p:nvPr/>
        </p:nvSpPr>
        <p:spPr bwMode="auto">
          <a:xfrm>
            <a:off x="134447" y="6616718"/>
            <a:ext cx="10724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3"/>
              </a:rPr>
              <a:t>www.aidsdatahub.org</a:t>
            </a:r>
            <a:r>
              <a:rPr lang="en-US" sz="900" dirty="0">
                <a:solidFill>
                  <a:srgbClr val="000000"/>
                </a:solidFill>
                <a:ea typeface="SimSun" pitchFamily="2" charset="-122"/>
                <a:cs typeface="Arial" pitchFamily="34" charset="0"/>
              </a:rPr>
              <a:t> based on</a:t>
            </a:r>
            <a:r>
              <a:rPr lang="en-US" sz="900" dirty="0">
                <a:ea typeface="SimSun" pitchFamily="2" charset="-122"/>
                <a:cs typeface="Arial" pitchFamily="34" charset="0"/>
              </a:rPr>
              <a:t> TB and AIDS Management Division, Republic of Korea. (2020). Publication of the 2019 HIV/AIDS report status. Annual report </a:t>
            </a:r>
          </a:p>
        </p:txBody>
      </p:sp>
    </p:spTree>
    <p:extLst>
      <p:ext uri="{BB962C8B-B14F-4D97-AF65-F5344CB8AC3E}">
        <p14:creationId xmlns:p14="http://schemas.microsoft.com/office/powerpoint/2010/main" val="213850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Incident TB cases in people living with HIV, 2000-2019</a:t>
            </a:r>
            <a:br>
              <a:rPr lang="en-US" dirty="0">
                <a:cs typeface="Cordia New" pitchFamily="34" charset="-34"/>
              </a:rPr>
            </a:b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16</a:t>
            </a:fld>
            <a:endParaRPr lang="th-TH" dirty="0">
              <a:solidFill>
                <a:prstClr val="black">
                  <a:tint val="75000"/>
                </a:prstClr>
              </a:solidFill>
            </a:endParaRPr>
          </a:p>
        </p:txBody>
      </p:sp>
      <p:sp>
        <p:nvSpPr>
          <p:cNvPr id="26628" name="Text Box 10"/>
          <p:cNvSpPr txBox="1">
            <a:spLocks noChangeArrowheads="1"/>
          </p:cNvSpPr>
          <p:nvPr/>
        </p:nvSpPr>
        <p:spPr bwMode="auto">
          <a:xfrm>
            <a:off x="119336" y="6607648"/>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WHO. (2020). Data retrieved from </a:t>
            </a:r>
            <a:r>
              <a:rPr lang="en-US" sz="900" dirty="0">
                <a:solidFill>
                  <a:srgbClr val="000000"/>
                </a:solidFill>
                <a:ea typeface="SimSun" pitchFamily="2" charset="-122"/>
                <a:cs typeface="Arial" pitchFamily="34" charset="0"/>
                <a:hlinkClick r:id="rId3"/>
              </a:rPr>
              <a:t>https://onlinedb.unaids.org/gam/libraries/aspx/dataview.aspx</a:t>
            </a:r>
            <a:r>
              <a:rPr lang="en-US" sz="900" dirty="0">
                <a:solidFill>
                  <a:srgbClr val="000000"/>
                </a:solidFill>
                <a:ea typeface="SimSun" pitchFamily="2" charset="-122"/>
                <a:cs typeface="Arial" pitchFamily="34" charset="0"/>
              </a:rPr>
              <a:t>  </a:t>
            </a:r>
            <a:endParaRPr lang="en-US" sz="900" dirty="0">
              <a:solidFill>
                <a:prstClr val="black"/>
              </a:solidFill>
            </a:endParaRPr>
          </a:p>
        </p:txBody>
      </p:sp>
      <p:graphicFrame>
        <p:nvGraphicFramePr>
          <p:cNvPr id="6" name="Chart 5">
            <a:extLst>
              <a:ext uri="{FF2B5EF4-FFF2-40B4-BE49-F238E27FC236}">
                <a16:creationId xmlns:a16="http://schemas.microsoft.com/office/drawing/2014/main" id="{C2A208D3-DFA1-4371-BA7D-F13D9DFC21E5}"/>
              </a:ext>
            </a:extLst>
          </p:cNvPr>
          <p:cNvGraphicFramePr>
            <a:graphicFrameLocks noGrp="1"/>
          </p:cNvGraphicFramePr>
          <p:nvPr>
            <p:extLst>
              <p:ext uri="{D42A27DB-BD31-4B8C-83A1-F6EECF244321}">
                <p14:modId xmlns:p14="http://schemas.microsoft.com/office/powerpoint/2010/main" val="380726000"/>
              </p:ext>
            </p:extLst>
          </p:nvPr>
        </p:nvGraphicFramePr>
        <p:xfrm>
          <a:off x="1379476" y="2157189"/>
          <a:ext cx="9433048" cy="44504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632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263352"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endParaRPr lang="en-US" dirty="0">
              <a:cs typeface="Cordia New" pitchFamily="34"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36248" y="1562559"/>
            <a:ext cx="11404368"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reported condom use at last sex, 2011</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18</a:t>
            </a:fld>
            <a:endParaRPr lang="th-TH" dirty="0">
              <a:solidFill>
                <a:prstClr val="black">
                  <a:tint val="75000"/>
                </a:prstClr>
              </a:solidFill>
            </a:endParaRPr>
          </a:p>
        </p:txBody>
      </p:sp>
      <p:sp>
        <p:nvSpPr>
          <p:cNvPr id="26628" name="Text Box 10"/>
          <p:cNvSpPr txBox="1">
            <a:spLocks noChangeArrowheads="1"/>
          </p:cNvSpPr>
          <p:nvPr/>
        </p:nvSpPr>
        <p:spPr bwMode="auto">
          <a:xfrm>
            <a:off x="84499" y="6603789"/>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a:t>
            </a:r>
            <a:r>
              <a:rPr lang="en-US" sz="900" dirty="0">
                <a:solidFill>
                  <a:prstClr val="black"/>
                </a:solidFill>
                <a:hlinkClick r:id="rId3"/>
              </a:rPr>
              <a:t>www.aidsinfoonline.org</a:t>
            </a:r>
            <a:r>
              <a:rPr lang="en-US" sz="900" dirty="0">
                <a:solidFill>
                  <a:prstClr val="black"/>
                </a:solidFill>
              </a:rPr>
              <a:t> </a:t>
            </a:r>
          </a:p>
        </p:txBody>
      </p:sp>
      <p:graphicFrame>
        <p:nvGraphicFramePr>
          <p:cNvPr id="6" name="Chart 5"/>
          <p:cNvGraphicFramePr>
            <a:graphicFrameLocks/>
          </p:cNvGraphicFramePr>
          <p:nvPr>
            <p:extLst>
              <p:ext uri="{D42A27DB-BD31-4B8C-83A1-F6EECF244321}">
                <p14:modId xmlns:p14="http://schemas.microsoft.com/office/powerpoint/2010/main" val="608574704"/>
              </p:ext>
            </p:extLst>
          </p:nvPr>
        </p:nvGraphicFramePr>
        <p:xfrm>
          <a:off x="2567608" y="2492896"/>
          <a:ext cx="6336704"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549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263352"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HIV knowledge</a:t>
            </a:r>
            <a:endParaRPr lang="en-US" dirty="0">
              <a:cs typeface="Cordia New" pitchFamily="34"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5B66BBD-5B52-45FB-9A56-537D7F888F00}" type="slidenum">
              <a:rPr lang="th-TH"/>
              <a:pPr>
                <a:defRPr/>
              </a:pPr>
              <a:t>2</a:t>
            </a:fld>
            <a:endParaRPr lang="th-TH" dirty="0"/>
          </a:p>
        </p:txBody>
      </p:sp>
      <p:sp>
        <p:nvSpPr>
          <p:cNvPr id="23555" name="Subtitle 4"/>
          <p:cNvSpPr>
            <a:spLocks noGrp="1"/>
          </p:cNvSpPr>
          <p:nvPr>
            <p:ph type="subTitle" idx="1"/>
          </p:nvPr>
        </p:nvSpPr>
        <p:spPr bwMode="auto">
          <a:xfrm>
            <a:off x="623392" y="2708920"/>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a:t>
            </a:r>
            <a:endParaRPr lang="en-US" dirty="0">
              <a:cs typeface="Cordia New" pitchFamily="34" charset="-34"/>
            </a:endParaRPr>
          </a:p>
        </p:txBody>
      </p:sp>
      <p:sp>
        <p:nvSpPr>
          <p:cNvPr id="23556" name="Title 3"/>
          <p:cNvSpPr>
            <a:spLocks noGrp="1"/>
          </p:cNvSpPr>
          <p:nvPr>
            <p:ph type="title"/>
          </p:nvPr>
        </p:nvSpPr>
        <p:spPr bwMode="auto">
          <a:xfrm>
            <a:off x="460673" y="177281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284956"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AIDS spending by financing source, 2009-2011</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21</a:t>
            </a:fld>
            <a:endParaRPr lang="th-TH" dirty="0">
              <a:solidFill>
                <a:prstClr val="black">
                  <a:tint val="75000"/>
                </a:prstClr>
              </a:solidFill>
            </a:endParaRPr>
          </a:p>
        </p:txBody>
      </p:sp>
      <p:sp>
        <p:nvSpPr>
          <p:cNvPr id="26628" name="Text Box 10"/>
          <p:cNvSpPr txBox="1">
            <a:spLocks noChangeArrowheads="1"/>
          </p:cNvSpPr>
          <p:nvPr/>
        </p:nvSpPr>
        <p:spPr bwMode="auto">
          <a:xfrm>
            <a:off x="39231" y="6616123"/>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a:t>
            </a:r>
            <a:r>
              <a:rPr lang="en-US" sz="900" dirty="0">
                <a:solidFill>
                  <a:prstClr val="black"/>
                </a:solidFill>
                <a:hlinkClick r:id="rId3"/>
              </a:rPr>
              <a:t>www.aidsinfoonline.org</a:t>
            </a:r>
            <a:r>
              <a:rPr lang="en-US" sz="900" dirty="0">
                <a:solidFill>
                  <a:prstClr val="black"/>
                </a:solidFill>
              </a:rPr>
              <a:t> </a:t>
            </a:r>
          </a:p>
        </p:txBody>
      </p:sp>
      <p:graphicFrame>
        <p:nvGraphicFramePr>
          <p:cNvPr id="8" name="Chart 7"/>
          <p:cNvGraphicFramePr>
            <a:graphicFrameLocks noGrp="1"/>
          </p:cNvGraphicFramePr>
          <p:nvPr>
            <p:extLst>
              <p:ext uri="{D42A27DB-BD31-4B8C-83A1-F6EECF244321}">
                <p14:modId xmlns:p14="http://schemas.microsoft.com/office/powerpoint/2010/main" val="3033298157"/>
              </p:ext>
            </p:extLst>
          </p:nvPr>
        </p:nvGraphicFramePr>
        <p:xfrm>
          <a:off x="2243572" y="2204864"/>
          <a:ext cx="7704856" cy="41864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542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AIDS spending by category, 2009-2011</a:t>
            </a: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22</a:t>
            </a:fld>
            <a:endParaRPr lang="th-TH" dirty="0">
              <a:solidFill>
                <a:prstClr val="black">
                  <a:tint val="75000"/>
                </a:prstClr>
              </a:solidFill>
            </a:endParaRPr>
          </a:p>
        </p:txBody>
      </p:sp>
      <p:sp>
        <p:nvSpPr>
          <p:cNvPr id="26628" name="Text Box 10"/>
          <p:cNvSpPr txBox="1">
            <a:spLocks noChangeArrowheads="1"/>
          </p:cNvSpPr>
          <p:nvPr/>
        </p:nvSpPr>
        <p:spPr bwMode="auto">
          <a:xfrm>
            <a:off x="48285" y="661284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a:t>
            </a:r>
            <a:r>
              <a:rPr lang="en-US" sz="900" dirty="0">
                <a:solidFill>
                  <a:prstClr val="black"/>
                </a:solidFill>
                <a:hlinkClick r:id="rId3"/>
              </a:rPr>
              <a:t>www.aidsinfoonline.org</a:t>
            </a:r>
            <a:r>
              <a:rPr lang="en-US" sz="900" dirty="0">
                <a:solidFill>
                  <a:prstClr val="black"/>
                </a:solidFill>
              </a:rPr>
              <a:t> </a:t>
            </a:r>
          </a:p>
        </p:txBody>
      </p:sp>
      <p:graphicFrame>
        <p:nvGraphicFramePr>
          <p:cNvPr id="6" name="Chart 5"/>
          <p:cNvGraphicFramePr>
            <a:graphicFrameLocks noGrp="1"/>
          </p:cNvGraphicFramePr>
          <p:nvPr>
            <p:extLst>
              <p:ext uri="{D42A27DB-BD31-4B8C-83A1-F6EECF244321}">
                <p14:modId xmlns:p14="http://schemas.microsoft.com/office/powerpoint/2010/main" val="4006345668"/>
              </p:ext>
            </p:extLst>
          </p:nvPr>
        </p:nvGraphicFramePr>
        <p:xfrm>
          <a:off x="2531604" y="2276873"/>
          <a:ext cx="7128792" cy="3945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716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63352" y="1571612"/>
            <a:ext cx="10404648"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total prevention spending on key populations, 2009-2011</a:t>
            </a: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23</a:t>
            </a:fld>
            <a:endParaRPr lang="th-TH" dirty="0">
              <a:solidFill>
                <a:prstClr val="black">
                  <a:tint val="75000"/>
                </a:prstClr>
              </a:solidFill>
            </a:endParaRPr>
          </a:p>
        </p:txBody>
      </p:sp>
      <p:sp>
        <p:nvSpPr>
          <p:cNvPr id="26628" name="Text Box 10"/>
          <p:cNvSpPr txBox="1">
            <a:spLocks noChangeArrowheads="1"/>
          </p:cNvSpPr>
          <p:nvPr/>
        </p:nvSpPr>
        <p:spPr bwMode="auto">
          <a:xfrm>
            <a:off x="84499" y="6618114"/>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a:t>
            </a:r>
            <a:r>
              <a:rPr lang="en-US" sz="900" dirty="0">
                <a:solidFill>
                  <a:prstClr val="black"/>
                </a:solidFill>
                <a:hlinkClick r:id="rId3"/>
              </a:rPr>
              <a:t>www.aidsinfoonline.org</a:t>
            </a:r>
            <a:r>
              <a:rPr lang="en-US" sz="900" dirty="0">
                <a:solidFill>
                  <a:prstClr val="black"/>
                </a:solidFill>
              </a:rPr>
              <a:t> </a:t>
            </a:r>
          </a:p>
        </p:txBody>
      </p:sp>
      <p:graphicFrame>
        <p:nvGraphicFramePr>
          <p:cNvPr id="7" name="Chart 6"/>
          <p:cNvGraphicFramePr>
            <a:graphicFrameLocks noGrp="1"/>
          </p:cNvGraphicFramePr>
          <p:nvPr>
            <p:extLst>
              <p:ext uri="{D42A27DB-BD31-4B8C-83A1-F6EECF244321}">
                <p14:modId xmlns:p14="http://schemas.microsoft.com/office/powerpoint/2010/main" val="1072946890"/>
              </p:ext>
            </p:extLst>
          </p:nvPr>
        </p:nvGraphicFramePr>
        <p:xfrm>
          <a:off x="2279576" y="2420888"/>
          <a:ext cx="7632848"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0582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263352" y="3409354"/>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National response</a:t>
            </a:r>
            <a:endParaRPr lang="en-US" dirty="0">
              <a:cs typeface="Cordia New" pitchFamily="34"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HIV testing coverage among MSM, 2011</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25</a:t>
            </a:fld>
            <a:endParaRPr lang="th-TH" dirty="0">
              <a:solidFill>
                <a:prstClr val="black">
                  <a:tint val="75000"/>
                </a:prstClr>
              </a:solidFill>
            </a:endParaRPr>
          </a:p>
        </p:txBody>
      </p:sp>
      <p:sp>
        <p:nvSpPr>
          <p:cNvPr id="26628" name="Text Box 10"/>
          <p:cNvSpPr txBox="1">
            <a:spLocks noChangeArrowheads="1"/>
          </p:cNvSpPr>
          <p:nvPr/>
        </p:nvSpPr>
        <p:spPr bwMode="auto">
          <a:xfrm>
            <a:off x="66392" y="659473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a:t>
            </a:r>
            <a:r>
              <a:rPr lang="en-US" sz="900" dirty="0">
                <a:solidFill>
                  <a:prstClr val="black"/>
                </a:solidFill>
                <a:hlinkClick r:id="rId3"/>
              </a:rPr>
              <a:t>www.aidsinfoonline.org</a:t>
            </a:r>
            <a:r>
              <a:rPr lang="en-US" sz="900" dirty="0">
                <a:solidFill>
                  <a:prstClr val="black"/>
                </a:solidFill>
              </a:rPr>
              <a:t> </a:t>
            </a:r>
          </a:p>
        </p:txBody>
      </p:sp>
      <p:graphicFrame>
        <p:nvGraphicFramePr>
          <p:cNvPr id="8" name="Chart 7"/>
          <p:cNvGraphicFramePr>
            <a:graphicFrameLocks/>
          </p:cNvGraphicFramePr>
          <p:nvPr>
            <p:extLst>
              <p:ext uri="{D42A27DB-BD31-4B8C-83A1-F6EECF244321}">
                <p14:modId xmlns:p14="http://schemas.microsoft.com/office/powerpoint/2010/main" val="2689151400"/>
              </p:ext>
            </p:extLst>
          </p:nvPr>
        </p:nvGraphicFramePr>
        <p:xfrm>
          <a:off x="2639616" y="2348880"/>
          <a:ext cx="6696744"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429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3200" dirty="0">
                <a:cs typeface="Cordia New" pitchFamily="34" charset="-34"/>
              </a:rPr>
              <a:t>Provision of HIV treatment services</a:t>
            </a:r>
            <a:br>
              <a:rPr lang="en-US" sz="3200" dirty="0">
                <a:cs typeface="Cordia New" pitchFamily="34" charset="-34"/>
              </a:rPr>
            </a:br>
            <a:endParaRPr lang="en-US" sz="32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26</a:t>
            </a:fld>
            <a:endParaRPr lang="th-TH" dirty="0">
              <a:solidFill>
                <a:prstClr val="black">
                  <a:tint val="75000"/>
                </a:prstClr>
              </a:solidFill>
            </a:endParaRPr>
          </a:p>
        </p:txBody>
      </p:sp>
      <p:sp>
        <p:nvSpPr>
          <p:cNvPr id="26628" name="Text Box 10"/>
          <p:cNvSpPr txBox="1">
            <a:spLocks noChangeArrowheads="1"/>
          </p:cNvSpPr>
          <p:nvPr/>
        </p:nvSpPr>
        <p:spPr bwMode="auto">
          <a:xfrm>
            <a:off x="101229" y="6612842"/>
            <a:ext cx="102438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a:t>
            </a:r>
            <a:r>
              <a:rPr lang="en-US" sz="900" dirty="0">
                <a:solidFill>
                  <a:prstClr val="black"/>
                </a:solidFill>
              </a:rPr>
              <a:t>Division of HIV and Tuberculosis Control. Korea Centers for Disease Control and Prevention. (2011). HIV/AIDS Control in the Republic of Korea</a:t>
            </a:r>
          </a:p>
        </p:txBody>
      </p:sp>
      <p:sp>
        <p:nvSpPr>
          <p:cNvPr id="2" name="Rectangle 1"/>
          <p:cNvSpPr/>
          <p:nvPr/>
        </p:nvSpPr>
        <p:spPr>
          <a:xfrm>
            <a:off x="1991544" y="2438886"/>
            <a:ext cx="7920880" cy="2862322"/>
          </a:xfrm>
          <a:prstGeom prst="rect">
            <a:avLst/>
          </a:prstGeom>
        </p:spPr>
        <p:txBody>
          <a:bodyPr wrap="square">
            <a:spAutoFit/>
          </a:bodyPr>
          <a:lstStyle/>
          <a:p>
            <a:pPr marL="457200" indent="-457200">
              <a:buFont typeface="Arial" pitchFamily="34" charset="0"/>
              <a:buChar char="•"/>
            </a:pPr>
            <a:r>
              <a:rPr lang="en-US" dirty="0"/>
              <a:t>HIV-related treatment is free and supported  </a:t>
            </a:r>
            <a:r>
              <a:rPr lang="en-US" sz="3200" b="1" dirty="0">
                <a:solidFill>
                  <a:srgbClr val="00AEEF"/>
                </a:solidFill>
                <a:latin typeface="+mj-lt"/>
                <a:ea typeface="+mj-ea"/>
              </a:rPr>
              <a:t>100%</a:t>
            </a:r>
            <a:r>
              <a:rPr lang="en-US" dirty="0"/>
              <a:t>  by  the  government :</a:t>
            </a:r>
          </a:p>
          <a:p>
            <a:endParaRPr lang="en-US" dirty="0"/>
          </a:p>
          <a:p>
            <a:r>
              <a:rPr lang="en-US" dirty="0"/>
              <a:t>	- </a:t>
            </a:r>
            <a:r>
              <a:rPr lang="en-US" sz="3200" b="1" dirty="0">
                <a:solidFill>
                  <a:srgbClr val="C00000"/>
                </a:solidFill>
                <a:latin typeface="+mj-lt"/>
                <a:ea typeface="+mj-ea"/>
              </a:rPr>
              <a:t>90%</a:t>
            </a:r>
            <a:r>
              <a:rPr lang="en-US" dirty="0"/>
              <a:t>  by  national  medical  insurance </a:t>
            </a:r>
          </a:p>
          <a:p>
            <a:endParaRPr lang="en-US" dirty="0"/>
          </a:p>
          <a:p>
            <a:r>
              <a:rPr lang="en-US" dirty="0"/>
              <a:t>	- </a:t>
            </a:r>
            <a:r>
              <a:rPr lang="en-US" sz="3200" b="1" dirty="0">
                <a:solidFill>
                  <a:srgbClr val="C00000"/>
                </a:solidFill>
                <a:latin typeface="+mj-lt"/>
                <a:ea typeface="+mj-ea"/>
              </a:rPr>
              <a:t>10%</a:t>
            </a:r>
            <a:r>
              <a:rPr lang="en-US" dirty="0"/>
              <a:t> by government’ s budget</a:t>
            </a:r>
            <a:endParaRPr lang="th-TH" dirty="0"/>
          </a:p>
        </p:txBody>
      </p:sp>
    </p:spTree>
    <p:extLst>
      <p:ext uri="{BB962C8B-B14F-4D97-AF65-F5344CB8AC3E}">
        <p14:creationId xmlns:p14="http://schemas.microsoft.com/office/powerpoint/2010/main" val="1451486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57" y="1556792"/>
            <a:ext cx="11846189" cy="504000"/>
          </a:xfrm>
        </p:spPr>
        <p:txBody>
          <a:bodyPr/>
          <a:lstStyle/>
          <a:p>
            <a:r>
              <a:rPr lang="en-US" dirty="0"/>
              <a:t>Legal and policy trends impacting the lives of PLHIV and key populations, </a:t>
            </a:r>
            <a:br>
              <a:rPr lang="en-US" dirty="0"/>
            </a:br>
            <a:r>
              <a:rPr lang="en-US" dirty="0"/>
              <a:t>2014-2019</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5" name="Group 14">
            <a:extLst>
              <a:ext uri="{FF2B5EF4-FFF2-40B4-BE49-F238E27FC236}">
                <a16:creationId xmlns:a16="http://schemas.microsoft.com/office/drawing/2014/main" id="{1F451C48-9188-42D3-87FB-C86D8F8055EF}"/>
              </a:ext>
            </a:extLst>
          </p:cNvPr>
          <p:cNvGrpSpPr/>
          <p:nvPr/>
        </p:nvGrpSpPr>
        <p:grpSpPr>
          <a:xfrm>
            <a:off x="1378888" y="3976464"/>
            <a:ext cx="9973696" cy="1188720"/>
            <a:chOff x="1378888" y="3976464"/>
            <a:chExt cx="9973696" cy="1188720"/>
          </a:xfrm>
        </p:grpSpPr>
        <p:sp>
          <p:nvSpPr>
            <p:cNvPr id="4" name="Oval 3">
              <a:extLst>
                <a:ext uri="{FF2B5EF4-FFF2-40B4-BE49-F238E27FC236}">
                  <a16:creationId xmlns:a16="http://schemas.microsoft.com/office/drawing/2014/main" id="{DBBDF541-6703-430B-9CDE-9EAF9CC31D3F}"/>
                </a:ext>
              </a:extLst>
            </p:cNvPr>
            <p:cNvSpPr/>
            <p:nvPr/>
          </p:nvSpPr>
          <p:spPr>
            <a:xfrm>
              <a:off x="1378888" y="3976464"/>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3575132" y="3976464"/>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5771376" y="3976464"/>
              <a:ext cx="1188720" cy="118872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7967620" y="3976464"/>
              <a:ext cx="1188720" cy="118872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10163864" y="3976464"/>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16" name="Table 16">
            <a:extLst>
              <a:ext uri="{FF2B5EF4-FFF2-40B4-BE49-F238E27FC236}">
                <a16:creationId xmlns:a16="http://schemas.microsoft.com/office/drawing/2014/main" id="{FB13302F-F4D7-4382-84A0-066FAB311732}"/>
              </a:ext>
            </a:extLst>
          </p:cNvPr>
          <p:cNvGraphicFramePr>
            <a:graphicFrameLocks noGrp="1"/>
          </p:cNvGraphicFramePr>
          <p:nvPr/>
        </p:nvGraphicFramePr>
        <p:xfrm>
          <a:off x="839416" y="5373216"/>
          <a:ext cx="5056256" cy="1280160"/>
        </p:xfrm>
        <a:graphic>
          <a:graphicData uri="http://schemas.openxmlformats.org/drawingml/2006/table">
            <a:tbl>
              <a:tblPr firstRow="1" bandRow="1">
                <a:tableStyleId>{5C22544A-7EE6-4342-B048-85BDC9FD1C3A}</a:tableStyleId>
              </a:tblPr>
              <a:tblGrid>
                <a:gridCol w="1023808">
                  <a:extLst>
                    <a:ext uri="{9D8B030D-6E8A-4147-A177-3AD203B41FA5}">
                      <a16:colId xmlns:a16="http://schemas.microsoft.com/office/drawing/2014/main" val="3020635501"/>
                    </a:ext>
                  </a:extLst>
                </a:gridCol>
                <a:gridCol w="4032448">
                  <a:extLst>
                    <a:ext uri="{9D8B030D-6E8A-4147-A177-3AD203B41FA5}">
                      <a16:colId xmlns:a16="http://schemas.microsoft.com/office/drawing/2014/main" val="362053143"/>
                    </a:ext>
                  </a:extLst>
                </a:gridCol>
              </a:tblGrid>
              <a:tr h="6400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The law or policy provides an enabling environment for HIV responses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441930"/>
                  </a:ext>
                </a:extLst>
              </a:tr>
              <a:tr h="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Punitive law or policy; there is no enabling law or policy; the law or policy does not provide an enabling environment for HIV responses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198061"/>
                  </a:ext>
                </a:extLst>
              </a:tr>
            </a:tbl>
          </a:graphicData>
        </a:graphic>
      </p:graphicFrame>
      <p:graphicFrame>
        <p:nvGraphicFramePr>
          <p:cNvPr id="17" name="Table 16">
            <a:extLst>
              <a:ext uri="{FF2B5EF4-FFF2-40B4-BE49-F238E27FC236}">
                <a16:creationId xmlns:a16="http://schemas.microsoft.com/office/drawing/2014/main" id="{52B98051-9694-4C88-8B2C-9718B24D27C0}"/>
              </a:ext>
            </a:extLst>
          </p:cNvPr>
          <p:cNvGraphicFramePr>
            <a:graphicFrameLocks noGrp="1"/>
          </p:cNvGraphicFramePr>
          <p:nvPr/>
        </p:nvGraphicFramePr>
        <p:xfrm>
          <a:off x="6641738" y="5373216"/>
          <a:ext cx="5056256" cy="1280160"/>
        </p:xfrm>
        <a:graphic>
          <a:graphicData uri="http://schemas.openxmlformats.org/drawingml/2006/table">
            <a:tbl>
              <a:tblPr firstRow="1" bandRow="1">
                <a:tableStyleId>{5C22544A-7EE6-4342-B048-85BDC9FD1C3A}</a:tableStyleId>
              </a:tblPr>
              <a:tblGrid>
                <a:gridCol w="1023808">
                  <a:extLst>
                    <a:ext uri="{9D8B030D-6E8A-4147-A177-3AD203B41FA5}">
                      <a16:colId xmlns:a16="http://schemas.microsoft.com/office/drawing/2014/main" val="3020635501"/>
                    </a:ext>
                  </a:extLst>
                </a:gridCol>
                <a:gridCol w="4032448">
                  <a:extLst>
                    <a:ext uri="{9D8B030D-6E8A-4147-A177-3AD203B41FA5}">
                      <a16:colId xmlns:a16="http://schemas.microsoft.com/office/drawing/2014/main" val="362053143"/>
                    </a:ext>
                  </a:extLst>
                </a:gridCol>
              </a:tblGrid>
              <a:tr h="6400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Partially enabling; enabling but subject to significant limitations; some aspect of the law or policy are punitive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441930"/>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Information is unavailable or unclear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198061"/>
                  </a:ext>
                </a:extLst>
              </a:tr>
            </a:tbl>
          </a:graphicData>
        </a:graphic>
      </p:graphicFrame>
      <p:sp>
        <p:nvSpPr>
          <p:cNvPr id="18" name="Oval 17">
            <a:extLst>
              <a:ext uri="{FF2B5EF4-FFF2-40B4-BE49-F238E27FC236}">
                <a16:creationId xmlns:a16="http://schemas.microsoft.com/office/drawing/2014/main" id="{75E49697-3904-4934-8388-7CC5000513D5}"/>
              </a:ext>
            </a:extLst>
          </p:cNvPr>
          <p:cNvSpPr/>
          <p:nvPr/>
        </p:nvSpPr>
        <p:spPr>
          <a:xfrm>
            <a:off x="1301995" y="5421308"/>
            <a:ext cx="548640" cy="54864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67BA8C1F-7056-44C3-8156-4F2B374BEF64}"/>
              </a:ext>
            </a:extLst>
          </p:cNvPr>
          <p:cNvSpPr/>
          <p:nvPr/>
        </p:nvSpPr>
        <p:spPr>
          <a:xfrm>
            <a:off x="1301995" y="6048712"/>
            <a:ext cx="548640" cy="54864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37687894-8AC5-401B-9676-35C9D31A4553}"/>
              </a:ext>
            </a:extLst>
          </p:cNvPr>
          <p:cNvSpPr/>
          <p:nvPr/>
        </p:nvSpPr>
        <p:spPr>
          <a:xfrm>
            <a:off x="7100842" y="5421308"/>
            <a:ext cx="548640" cy="54864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Oval 20">
            <a:extLst>
              <a:ext uri="{FF2B5EF4-FFF2-40B4-BE49-F238E27FC236}">
                <a16:creationId xmlns:a16="http://schemas.microsoft.com/office/drawing/2014/main" id="{19D0D5B5-F573-4E59-8DB5-911E77557276}"/>
              </a:ext>
            </a:extLst>
          </p:cNvPr>
          <p:cNvSpPr/>
          <p:nvPr/>
        </p:nvSpPr>
        <p:spPr>
          <a:xfrm>
            <a:off x="7104112" y="6048712"/>
            <a:ext cx="548640" cy="5486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22" name="Table 3">
            <a:extLst>
              <a:ext uri="{FF2B5EF4-FFF2-40B4-BE49-F238E27FC236}">
                <a16:creationId xmlns:a16="http://schemas.microsoft.com/office/drawing/2014/main" id="{BF762B05-231C-4289-83F7-42534529404A}"/>
              </a:ext>
            </a:extLst>
          </p:cNvPr>
          <p:cNvGraphicFramePr>
            <a:graphicFrameLocks noGrp="1"/>
          </p:cNvGraphicFramePr>
          <p:nvPr/>
        </p:nvGraphicFramePr>
        <p:xfrm>
          <a:off x="911424" y="2881536"/>
          <a:ext cx="10801200" cy="1081699"/>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905884813"/>
                    </a:ext>
                  </a:extLst>
                </a:gridCol>
                <a:gridCol w="2160240">
                  <a:extLst>
                    <a:ext uri="{9D8B030D-6E8A-4147-A177-3AD203B41FA5}">
                      <a16:colId xmlns:a16="http://schemas.microsoft.com/office/drawing/2014/main" val="2584309763"/>
                    </a:ext>
                  </a:extLst>
                </a:gridCol>
                <a:gridCol w="2160240">
                  <a:extLst>
                    <a:ext uri="{9D8B030D-6E8A-4147-A177-3AD203B41FA5}">
                      <a16:colId xmlns:a16="http://schemas.microsoft.com/office/drawing/2014/main" val="582424314"/>
                    </a:ext>
                  </a:extLst>
                </a:gridCol>
                <a:gridCol w="2160240">
                  <a:extLst>
                    <a:ext uri="{9D8B030D-6E8A-4147-A177-3AD203B41FA5}">
                      <a16:colId xmlns:a16="http://schemas.microsoft.com/office/drawing/2014/main" val="3389219002"/>
                    </a:ext>
                  </a:extLst>
                </a:gridCol>
                <a:gridCol w="2160240">
                  <a:extLst>
                    <a:ext uri="{9D8B030D-6E8A-4147-A177-3AD203B41FA5}">
                      <a16:colId xmlns:a16="http://schemas.microsoft.com/office/drawing/2014/main" val="3139281094"/>
                    </a:ext>
                  </a:extLst>
                </a:gridCol>
              </a:tblGrid>
              <a:tr h="1081699">
                <a:tc>
                  <a:txBody>
                    <a:bodyPr/>
                    <a:lstStyle/>
                    <a:p>
                      <a:pPr algn="ctr"/>
                      <a:r>
                        <a:rPr lang="en-US" sz="1600" b="0" dirty="0">
                          <a:solidFill>
                            <a:schemeClr val="tx1"/>
                          </a:solidFill>
                        </a:rPr>
                        <a:t>Criminalization of same-sex sexual activities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Maintains compulsory detention centers for PWUD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HIV transmission or  exposure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Maintains HIV related restrictions on entry, stay and residence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spTree>
    <p:extLst>
      <p:ext uri="{BB962C8B-B14F-4D97-AF65-F5344CB8AC3E}">
        <p14:creationId xmlns:p14="http://schemas.microsoft.com/office/powerpoint/2010/main" val="506702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74EFD1F-51AA-41F7-8443-9A20A3F38347}" type="slidenum">
              <a:rPr lang="th-TH" smtClean="0"/>
              <a:pPr>
                <a:defRPr/>
              </a:pPr>
              <a:t>28</a:t>
            </a:fld>
            <a:endParaRPr lang="th-TH" dirty="0"/>
          </a:p>
        </p:txBody>
      </p:sp>
      <p:sp>
        <p:nvSpPr>
          <p:cNvPr id="45059" name="Rectangle 2"/>
          <p:cNvSpPr txBox="1">
            <a:spLocks noChangeArrowheads="1"/>
          </p:cNvSpPr>
          <p:nvPr/>
        </p:nvSpPr>
        <p:spPr bwMode="auto">
          <a:xfrm>
            <a:off x="1981200" y="2074863"/>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5400">
              <a:solidFill>
                <a:srgbClr val="C00000"/>
              </a:solidFill>
            </a:endParaRPr>
          </a:p>
          <a:p>
            <a:pPr algn="ctr" eaLnBrk="1" hangingPunct="1">
              <a:spcBef>
                <a:spcPct val="20000"/>
              </a:spcBef>
            </a:pPr>
            <a:r>
              <a:rPr lang="en-US" sz="2000">
                <a:solidFill>
                  <a:srgbClr val="C00000"/>
                </a:solidFill>
              </a:rPr>
              <a:t>slides compiled by </a:t>
            </a:r>
            <a:r>
              <a:rPr lang="en-US" sz="2000" u="sng">
                <a:solidFill>
                  <a:srgbClr val="C00000"/>
                </a:solidFill>
                <a:hlinkClick r:id="rId2"/>
              </a:rPr>
              <a:t>www.aidsdatahub.org</a:t>
            </a:r>
            <a:endParaRPr lang="en-US" sz="2000" i="1">
              <a:solidFill>
                <a:srgbClr val="C00000"/>
              </a:solidFill>
            </a:endParaRPr>
          </a:p>
          <a:p>
            <a:pPr algn="ctr" eaLnBrk="1" hangingPunct="1">
              <a:spcBef>
                <a:spcPct val="20000"/>
              </a:spcBef>
            </a:pPr>
            <a:endParaRPr lang="en-US" sz="20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endParaRPr lang="en-US" sz="140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0C23CDF0-C57B-4FC4-8399-0B8EDEBBF305}" type="slidenum">
              <a:rPr lang="th-TH"/>
              <a:pPr>
                <a:defRPr/>
              </a:pPr>
              <a:t>3</a:t>
            </a:fld>
            <a:endParaRPr lang="th-TH"/>
          </a:p>
        </p:txBody>
      </p:sp>
      <p:sp>
        <p:nvSpPr>
          <p:cNvPr id="24579" name="Title 3"/>
          <p:cNvSpPr>
            <a:spLocks noGrp="1"/>
          </p:cNvSpPr>
          <p:nvPr>
            <p:ph type="title"/>
          </p:nvPr>
        </p:nvSpPr>
        <p:spPr bwMode="auto">
          <a:xfrm>
            <a:off x="407368" y="1689227"/>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BASIC SOCIO-DEMOGRAPHIC INDICATORS</a:t>
            </a:r>
            <a:endParaRPr lang="th-TH" dirty="0"/>
          </a:p>
        </p:txBody>
      </p:sp>
      <p:sp>
        <p:nvSpPr>
          <p:cNvPr id="24580" name="Rectangle 7"/>
          <p:cNvSpPr>
            <a:spLocks noChangeArrowheads="1"/>
          </p:cNvSpPr>
          <p:nvPr/>
        </p:nvSpPr>
        <p:spPr bwMode="auto">
          <a:xfrm>
            <a:off x="119336" y="6546830"/>
            <a:ext cx="11809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en-US" sz="800" dirty="0">
                <a:solidFill>
                  <a:prstClr val="black"/>
                </a:solidFill>
                <a:latin typeface="Arial"/>
                <a:ea typeface="ＭＳ Ｐゴシック" charset="0"/>
                <a:cs typeface="Cordia New" charset="0"/>
              </a:rPr>
              <a:t>Sources: Prepared by www.aidsdatahub.org based on </a:t>
            </a:r>
            <a:r>
              <a:rPr lang="en-US" sz="800" dirty="0">
                <a:solidFill>
                  <a:prstClr val="black"/>
                </a:solidFill>
                <a:latin typeface="Arial"/>
                <a:cs typeface="+mn-cs"/>
              </a:rPr>
              <a:t>1. UN Population Division. (2013). World Population Prospects: The 2012 Revision - Extended Dataset;  2. World Bank. World Data Bank: World Development Indicators &amp; Global Development Finance. Retrieved October, 2014, from h​t​</a:t>
            </a:r>
            <a:r>
              <a:rPr lang="en-US" sz="800" dirty="0" err="1">
                <a:solidFill>
                  <a:prstClr val="black"/>
                </a:solidFill>
                <a:latin typeface="Arial"/>
                <a:cs typeface="+mn-cs"/>
              </a:rPr>
              <a:t>t</a:t>
            </a:r>
            <a:r>
              <a:rPr lang="en-US" sz="800" dirty="0">
                <a:solidFill>
                  <a:prstClr val="black"/>
                </a:solidFill>
                <a:latin typeface="Arial"/>
                <a:cs typeface="+mn-cs"/>
              </a:rPr>
              <a:t>​p​:​/​/​d​a​t​a​b​a​n​k​.​w​o​r​l​d​b​a​n​k​.​o​r​g​; 3. WHO. (2014). World Health Statistics 2014; and  4. UNDP. (2014). Human Development Report 2014 Sustaining Human Progress: Reducing Vulnerabilities and Building Resilience.</a:t>
            </a:r>
            <a:endParaRPr lang="en-US" sz="800" i="1" dirty="0">
              <a:solidFill>
                <a:prstClr val="black"/>
              </a:solidFill>
              <a:latin typeface="Arial"/>
              <a:cs typeface="+mn-cs"/>
            </a:endParaRPr>
          </a:p>
        </p:txBody>
      </p:sp>
      <p:graphicFrame>
        <p:nvGraphicFramePr>
          <p:cNvPr id="5" name="Group 83"/>
          <p:cNvGraphicFramePr>
            <a:graphicFrameLocks noGrp="1"/>
          </p:cNvGraphicFramePr>
          <p:nvPr>
            <p:extLst>
              <p:ext uri="{D42A27DB-BD31-4B8C-83A1-F6EECF244321}">
                <p14:modId xmlns:p14="http://schemas.microsoft.com/office/powerpoint/2010/main" val="597669369"/>
              </p:ext>
            </p:extLst>
          </p:nvPr>
        </p:nvGraphicFramePr>
        <p:xfrm>
          <a:off x="2027548" y="2401643"/>
          <a:ext cx="8136904" cy="3884740"/>
        </p:xfrm>
        <a:graphic>
          <a:graphicData uri="http://schemas.openxmlformats.org/drawingml/2006/table">
            <a:tbl>
              <a:tblPr/>
              <a:tblGrid>
                <a:gridCol w="5943754">
                  <a:extLst>
                    <a:ext uri="{9D8B030D-6E8A-4147-A177-3AD203B41FA5}">
                      <a16:colId xmlns:a16="http://schemas.microsoft.com/office/drawing/2014/main" val="20000"/>
                    </a:ext>
                  </a:extLst>
                </a:gridCol>
                <a:gridCol w="2193150">
                  <a:extLst>
                    <a:ext uri="{9D8B030D-6E8A-4147-A177-3AD203B41FA5}">
                      <a16:colId xmlns:a16="http://schemas.microsoft.com/office/drawing/2014/main" val="20001"/>
                    </a:ext>
                  </a:extLst>
                </a:gridCol>
              </a:tblGrid>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Total population (in thousands)</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49,512 (2014)</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Annual population growth rate</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rPr>
                        <a:t>0.5 (2014)</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Population aged 15-49 (thousands)</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25,967 (2014)</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Percentage of population in urban areas</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82 (2013)</a:t>
                      </a:r>
                      <a:r>
                        <a:rPr kumimoji="0" lang="en-US" sz="1400" b="1" i="0" u="none" strike="noStrike" cap="none" normalizeH="0" baseline="30000" dirty="0">
                          <a:ln>
                            <a:noFill/>
                          </a:ln>
                          <a:solidFill>
                            <a:schemeClr val="tx1"/>
                          </a:solidFill>
                          <a:effectLst/>
                          <a:latin typeface="Arial" charset="0"/>
                          <a:ea typeface="SimSun" pitchFamily="2" charset="-122"/>
                        </a:rPr>
                        <a:t>2</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Crude birth rate (births per 1,000 population)</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9.6 (2012)</a:t>
                      </a:r>
                      <a:r>
                        <a:rPr kumimoji="0" lang="en-US" sz="1400" b="1" i="0" u="none" strike="noStrike" cap="none" normalizeH="0" baseline="30000" dirty="0">
                          <a:ln>
                            <a:noFill/>
                          </a:ln>
                          <a:solidFill>
                            <a:schemeClr val="tx1"/>
                          </a:solidFill>
                          <a:effectLst/>
                          <a:latin typeface="Arial" charset="0"/>
                          <a:ea typeface="SimSun" pitchFamily="2" charset="-122"/>
                        </a:rPr>
                        <a:t>2</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251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Under-5 mortality rate (per 1,000 live births)</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4 (2012)</a:t>
                      </a:r>
                      <a:r>
                        <a:rPr kumimoji="0" lang="en-US" sz="1400" b="1" i="0" u="none" strike="noStrike" cap="none" normalizeH="0" baseline="30000" dirty="0">
                          <a:ln>
                            <a:noFill/>
                          </a:ln>
                          <a:solidFill>
                            <a:schemeClr val="tx1"/>
                          </a:solidFill>
                          <a:effectLst/>
                          <a:latin typeface="Arial" charset="0"/>
                          <a:ea typeface="SimSun" pitchFamily="2" charset="-122"/>
                        </a:rPr>
                        <a:t>3</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Human development index (HDI) - Rank/Value</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rPr>
                        <a:t>15/0.891 (2013)</a:t>
                      </a:r>
                      <a:r>
                        <a:rPr kumimoji="0" lang="en-US" sz="1400" b="1" i="0" u="none" strike="noStrike" cap="none" normalizeH="0" baseline="30000" dirty="0">
                          <a:ln>
                            <a:noFill/>
                          </a:ln>
                          <a:solidFill>
                            <a:schemeClr val="tx1"/>
                          </a:solidFill>
                          <a:effectLst/>
                          <a:latin typeface="Arial" charset="0"/>
                          <a:ea typeface="SimSun" pitchFamily="2" charset="-122"/>
                        </a:rPr>
                        <a:t>4</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Life expectancy at birth (years)</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81.5 (2013)</a:t>
                      </a:r>
                      <a:r>
                        <a:rPr kumimoji="0" lang="en-US" sz="1400" b="1" i="0" u="none" strike="noStrike" cap="none" normalizeH="0" baseline="30000" dirty="0">
                          <a:ln>
                            <a:noFill/>
                          </a:ln>
                          <a:solidFill>
                            <a:schemeClr val="tx1"/>
                          </a:solidFill>
                          <a:effectLst/>
                          <a:latin typeface="Arial" charset="0"/>
                          <a:ea typeface="SimSun" pitchFamily="2" charset="-122"/>
                        </a:rPr>
                        <a:t>4</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Adult literacy rate (%)</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N/A</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Ratio of girls to boys in primary and secondary education (%)</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98.8 (2012)</a:t>
                      </a:r>
                      <a:r>
                        <a:rPr kumimoji="0" lang="en-US" sz="1400" b="1" i="0" u="none" strike="noStrike" cap="none" normalizeH="0" baseline="30000" dirty="0">
                          <a:ln>
                            <a:noFill/>
                          </a:ln>
                          <a:solidFill>
                            <a:schemeClr val="tx1"/>
                          </a:solidFill>
                          <a:effectLst/>
                          <a:latin typeface="Arial" charset="0"/>
                          <a:ea typeface="SimSun" pitchFamily="2" charset="-122"/>
                        </a:rPr>
                        <a:t>2</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cap="none" normalizeH="0" baseline="0">
                          <a:ln>
                            <a:noFill/>
                          </a:ln>
                          <a:solidFill>
                            <a:schemeClr val="tx1"/>
                          </a:solidFill>
                          <a:effectLst/>
                          <a:latin typeface="Arial" charset="0"/>
                          <a:ea typeface="SimSun" pitchFamily="2" charset="-122"/>
                        </a:rPr>
                        <a:t>GDP </a:t>
                      </a:r>
                      <a:r>
                        <a:rPr kumimoji="0" lang="en-US" sz="1400" b="1" i="0" u="none" strike="noStrike" cap="none" normalizeH="0" baseline="0" dirty="0">
                          <a:ln>
                            <a:noFill/>
                          </a:ln>
                          <a:solidFill>
                            <a:schemeClr val="tx1"/>
                          </a:solidFill>
                          <a:effectLst/>
                          <a:latin typeface="Arial" charset="0"/>
                          <a:ea typeface="SimSun" pitchFamily="2" charset="-122"/>
                        </a:rPr>
                        <a:t>per capita (PPP, $</a:t>
                      </a:r>
                      <a:r>
                        <a:rPr kumimoji="0" lang="en-US" sz="1400" b="1" i="0" u="none" strike="noStrike" cap="none" normalizeH="0" baseline="0">
                          <a:ln>
                            <a:noFill/>
                          </a:ln>
                          <a:solidFill>
                            <a:schemeClr val="tx1"/>
                          </a:solidFill>
                          <a:effectLst/>
                          <a:latin typeface="Arial" charset="0"/>
                          <a:ea typeface="SimSun" pitchFamily="2" charset="-122"/>
                        </a:rPr>
                        <a:t>US)</a:t>
                      </a:r>
                      <a:endParaRPr kumimoji="0" lang="en-US" sz="1400" b="1" i="0" u="none" strike="noStrike" cap="none" normalizeH="0" baseline="0" dirty="0">
                        <a:ln>
                          <a:noFill/>
                        </a:ln>
                        <a:solidFill>
                          <a:schemeClr val="tx1"/>
                        </a:solidFill>
                        <a:effectLst/>
                        <a:latin typeface="Arial" charset="0"/>
                        <a:ea typeface="SimSun" pitchFamily="2" charset="-122"/>
                      </a:endParaRP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25,977 (2013)</a:t>
                      </a:r>
                      <a:r>
                        <a:rPr kumimoji="0" lang="en-US" sz="1400" b="1" i="0" u="none" strike="noStrike" cap="none" normalizeH="0" baseline="30000" dirty="0">
                          <a:ln>
                            <a:noFill/>
                          </a:ln>
                          <a:solidFill>
                            <a:schemeClr val="tx1"/>
                          </a:solidFill>
                          <a:effectLst/>
                          <a:latin typeface="Arial" charset="0"/>
                          <a:ea typeface="SimSun" pitchFamily="2" charset="-122"/>
                        </a:rPr>
                        <a:t>2</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235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Per capita total health expenditure (Int.$)</a:t>
                      </a:r>
                    </a:p>
                  </a:txBody>
                  <a:tcPr marT="45706" marB="45706"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SimSun" pitchFamily="2" charset="-122"/>
                        </a:rPr>
                        <a:t> </a:t>
                      </a:r>
                      <a:r>
                        <a:rPr kumimoji="0" lang="en-US" sz="1400" b="1" i="0" u="none" strike="noStrike" cap="none" normalizeH="0" baseline="0" dirty="0">
                          <a:ln>
                            <a:noFill/>
                          </a:ln>
                          <a:solidFill>
                            <a:schemeClr val="tx1"/>
                          </a:solidFill>
                          <a:effectLst/>
                          <a:latin typeface="Arial" charset="0"/>
                          <a:ea typeface="SimSun" pitchFamily="2" charset="-122"/>
                        </a:rPr>
                        <a:t>2,198 (2011)</a:t>
                      </a:r>
                      <a:r>
                        <a:rPr kumimoji="0" lang="en-US" sz="1400" b="1" i="0" u="none" strike="noStrike" cap="none" normalizeH="0" baseline="30000" dirty="0">
                          <a:ln>
                            <a:noFill/>
                          </a:ln>
                          <a:solidFill>
                            <a:schemeClr val="tx1"/>
                          </a:solidFill>
                          <a:effectLst/>
                          <a:latin typeface="Arial" charset="0"/>
                          <a:ea typeface="SimSun" pitchFamily="2" charset="-122"/>
                        </a:rPr>
                        <a:t>3</a:t>
                      </a:r>
                    </a:p>
                  </a:txBody>
                  <a:tcPr marT="45706" marB="45706"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4947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623392" y="3416663"/>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HIV prevalence among MSM, 2011</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3CB1A2A-7E74-4DE4-8190-28F3E18D383C}" type="slidenum">
              <a:rPr lang="th-TH" smtClean="0">
                <a:solidFill>
                  <a:prstClr val="black">
                    <a:tint val="75000"/>
                  </a:prstClr>
                </a:solidFill>
              </a:rPr>
              <a:pPr>
                <a:defRPr/>
              </a:pPr>
              <a:t>5</a:t>
            </a:fld>
            <a:endParaRPr lang="th-TH" dirty="0">
              <a:solidFill>
                <a:prstClr val="black">
                  <a:tint val="75000"/>
                </a:prstClr>
              </a:solidFill>
            </a:endParaRPr>
          </a:p>
        </p:txBody>
      </p:sp>
      <p:sp>
        <p:nvSpPr>
          <p:cNvPr id="26628" name="Text Box 10"/>
          <p:cNvSpPr txBox="1">
            <a:spLocks noChangeArrowheads="1"/>
          </p:cNvSpPr>
          <p:nvPr/>
        </p:nvSpPr>
        <p:spPr bwMode="auto">
          <a:xfrm>
            <a:off x="34736" y="6607648"/>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a:t>
            </a:r>
            <a:r>
              <a:rPr lang="en-US" sz="900" dirty="0">
                <a:solidFill>
                  <a:prstClr val="black"/>
                </a:solidFill>
                <a:hlinkClick r:id="rId3"/>
              </a:rPr>
              <a:t>www.aidsinfoonline.org</a:t>
            </a:r>
            <a:r>
              <a:rPr lang="en-US" sz="900" dirty="0">
                <a:solidFill>
                  <a:prstClr val="black"/>
                </a:solidFill>
              </a:rPr>
              <a:t> </a:t>
            </a:r>
          </a:p>
        </p:txBody>
      </p:sp>
      <p:graphicFrame>
        <p:nvGraphicFramePr>
          <p:cNvPr id="6" name="Chart 5"/>
          <p:cNvGraphicFramePr>
            <a:graphicFrameLocks/>
          </p:cNvGraphicFramePr>
          <p:nvPr>
            <p:extLst>
              <p:ext uri="{D42A27DB-BD31-4B8C-83A1-F6EECF244321}">
                <p14:modId xmlns:p14="http://schemas.microsoft.com/office/powerpoint/2010/main" val="1873491366"/>
              </p:ext>
            </p:extLst>
          </p:nvPr>
        </p:nvGraphicFramePr>
        <p:xfrm>
          <a:off x="2711624" y="2433418"/>
          <a:ext cx="6768752" cy="3816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066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335360" y="1571625"/>
            <a:ext cx="1152128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annual HIV cases, cumulative HIV cases and AIDS-related deaths,  1985 –2019</a:t>
            </a:r>
          </a:p>
        </p:txBody>
      </p:sp>
      <p:sp>
        <p:nvSpPr>
          <p:cNvPr id="3" name="Slide Number Placeholder 2"/>
          <p:cNvSpPr>
            <a:spLocks noGrp="1"/>
          </p:cNvSpPr>
          <p:nvPr>
            <p:ph type="sldNum" sz="quarter" idx="10"/>
          </p:nvPr>
        </p:nvSpPr>
        <p:spPr/>
        <p:txBody>
          <a:bodyPr/>
          <a:lstStyle/>
          <a:p>
            <a:pPr>
              <a:defRPr/>
            </a:pPr>
            <a:fld id="{F4D6F0BF-B6C9-4F3F-A9C7-8607721569E9}" type="slidenum">
              <a:rPr lang="th-TH" smtClean="0"/>
              <a:pPr>
                <a:defRPr/>
              </a:pPr>
              <a:t>6</a:t>
            </a:fld>
            <a:endParaRPr lang="th-TH" dirty="0"/>
          </a:p>
        </p:txBody>
      </p:sp>
      <p:sp>
        <p:nvSpPr>
          <p:cNvPr id="32772" name="Text Box 10"/>
          <p:cNvSpPr txBox="1">
            <a:spLocks noChangeArrowheads="1"/>
          </p:cNvSpPr>
          <p:nvPr/>
        </p:nvSpPr>
        <p:spPr bwMode="auto">
          <a:xfrm>
            <a:off x="119336" y="6377553"/>
            <a:ext cx="118813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1. </a:t>
            </a:r>
            <a:r>
              <a:rPr lang="en-US" sz="900" dirty="0">
                <a:ea typeface="SimSun" pitchFamily="2" charset="-122"/>
                <a:cs typeface="Arial" pitchFamily="34" charset="0"/>
              </a:rPr>
              <a:t>Division of Chronic Disease Control, Centers for Disease Control and Prevention, KCDC. (2017). Public Health Weekly Report, PHWR. Vol. 10 No. 19; 2017; 2. </a:t>
            </a:r>
            <a:r>
              <a:rPr lang="en-US" sz="900" dirty="0">
                <a:cs typeface="Arial" panose="020B0604020202020204" pitchFamily="34" charset="0"/>
              </a:rPr>
              <a:t>Centers for Disease Control and Prevention, Republic of Korea. (2018). </a:t>
            </a:r>
            <a:r>
              <a:rPr lang="en-US" sz="900" dirty="0">
                <a:ea typeface="SimSun" pitchFamily="2" charset="-122"/>
                <a:cs typeface="Arial" pitchFamily="34" charset="0"/>
              </a:rPr>
              <a:t>2017 HIV/AIDS report update; 3.</a:t>
            </a:r>
            <a:r>
              <a:rPr lang="en-US" sz="900" dirty="0">
                <a:solidFill>
                  <a:srgbClr val="000000"/>
                </a:solidFill>
                <a:ea typeface="SimSun" pitchFamily="2" charset="-122"/>
                <a:cs typeface="Arial" pitchFamily="34" charset="0"/>
              </a:rPr>
              <a:t> Korean Statistical Information Service (KOSIS). Data retrieved from </a:t>
            </a:r>
            <a:r>
              <a:rPr lang="en-US" sz="900" dirty="0">
                <a:solidFill>
                  <a:srgbClr val="000000"/>
                </a:solidFill>
                <a:ea typeface="SimSun" pitchFamily="2" charset="-122"/>
                <a:cs typeface="Arial" pitchFamily="34" charset="0"/>
                <a:hlinkClick r:id="rId3"/>
              </a:rPr>
              <a:t>http://kosis.kr/statHtml/statHtml.do?orgId=101&amp;tblId=DT_1B34E01&amp;conn_path=I2&amp;language=en</a:t>
            </a:r>
            <a:r>
              <a:rPr lang="en-US" sz="900" dirty="0">
                <a:solidFill>
                  <a:srgbClr val="000000"/>
                </a:solidFill>
                <a:ea typeface="SimSun" pitchFamily="2" charset="-122"/>
                <a:cs typeface="Arial" pitchFamily="34" charset="0"/>
              </a:rPr>
              <a:t> and 4.</a:t>
            </a:r>
            <a:r>
              <a:rPr lang="en-US" sz="900" dirty="0">
                <a:ea typeface="SimSun" pitchFamily="2" charset="-122"/>
                <a:cs typeface="Arial" pitchFamily="34" charset="0"/>
              </a:rPr>
              <a:t> TB and AIDS Management Division, Republic of Korea. (2020). Publication of the 2019 HIV/AIDS report status. Annual report </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2121201558"/>
              </p:ext>
            </p:extLst>
          </p:nvPr>
        </p:nvGraphicFramePr>
        <p:xfrm>
          <a:off x="695400" y="2420888"/>
          <a:ext cx="10657184" cy="3774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276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263352" y="1570842"/>
            <a:ext cx="11449272"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annual HIV cases and AIDS-related deaths, 1985 –2019</a:t>
            </a:r>
          </a:p>
        </p:txBody>
      </p:sp>
      <p:sp>
        <p:nvSpPr>
          <p:cNvPr id="3" name="Slide Number Placeholder 2"/>
          <p:cNvSpPr>
            <a:spLocks noGrp="1"/>
          </p:cNvSpPr>
          <p:nvPr>
            <p:ph type="sldNum" sz="quarter" idx="10"/>
          </p:nvPr>
        </p:nvSpPr>
        <p:spPr/>
        <p:txBody>
          <a:bodyPr/>
          <a:lstStyle/>
          <a:p>
            <a:pPr>
              <a:defRPr/>
            </a:pPr>
            <a:fld id="{F4D6F0BF-B6C9-4F3F-A9C7-8607721569E9}" type="slidenum">
              <a:rPr lang="th-TH" smtClean="0"/>
              <a:pPr>
                <a:defRPr/>
              </a:pPr>
              <a:t>7</a:t>
            </a:fld>
            <a:endParaRPr lang="th-TH" dirty="0"/>
          </a:p>
        </p:txBody>
      </p:sp>
      <p:sp>
        <p:nvSpPr>
          <p:cNvPr id="32772" name="Text Box 10"/>
          <p:cNvSpPr txBox="1">
            <a:spLocks noChangeArrowheads="1"/>
          </p:cNvSpPr>
          <p:nvPr/>
        </p:nvSpPr>
        <p:spPr bwMode="auto">
          <a:xfrm>
            <a:off x="119336" y="6305545"/>
            <a:ext cx="119533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 1. </a:t>
            </a:r>
            <a:r>
              <a:rPr lang="en-US" sz="900" dirty="0">
                <a:ea typeface="SimSun" pitchFamily="2" charset="-122"/>
                <a:cs typeface="Arial" pitchFamily="34" charset="0"/>
              </a:rPr>
              <a:t>Division of HIV and Tuberculosis Control. Korea Centers for Disease Control and Prevention. (2011). HIV/AIDS Control in the Republic of Korea; 2. Division of Chronic Disease Control, Centers for Disease Control and Prevention, KCDC. (2017). Public Health Weekly Report, PHWR. Vol. 10 No. 19; 2017; 3. </a:t>
            </a:r>
            <a:r>
              <a:rPr lang="en-US" sz="900" dirty="0">
                <a:solidFill>
                  <a:srgbClr val="000000"/>
                </a:solidFill>
                <a:ea typeface="SimSun" pitchFamily="2" charset="-122"/>
                <a:cs typeface="Arial" pitchFamily="34" charset="0"/>
              </a:rPr>
              <a:t>Korean Statistical Information Service (KOSIS). Data retrieved from </a:t>
            </a:r>
            <a:r>
              <a:rPr lang="en-US" sz="900" dirty="0">
                <a:solidFill>
                  <a:srgbClr val="000000"/>
                </a:solidFill>
                <a:ea typeface="SimSun" pitchFamily="2" charset="-122"/>
                <a:cs typeface="Arial" pitchFamily="34" charset="0"/>
                <a:hlinkClick r:id="rId3"/>
              </a:rPr>
              <a:t>http://kosis.kr/statHtml/statHtml.do?orgId=101&amp;tblId=DT_1B34E01&amp;conn_path=I2&amp;language=en</a:t>
            </a:r>
            <a:r>
              <a:rPr lang="en-US" sz="900" dirty="0">
                <a:solidFill>
                  <a:srgbClr val="000000"/>
                </a:solidFill>
                <a:ea typeface="SimSun" pitchFamily="2" charset="-122"/>
                <a:cs typeface="Arial" pitchFamily="34" charset="0"/>
              </a:rPr>
              <a:t>; and 4, </a:t>
            </a:r>
            <a:r>
              <a:rPr lang="en-US" sz="900" dirty="0">
                <a:ea typeface="SimSun" pitchFamily="2" charset="-122"/>
                <a:cs typeface="Arial" pitchFamily="34" charset="0"/>
              </a:rPr>
              <a:t>TB and AIDS Management Division, Republic of Korea. (2020). Publication of the 2019 HIV/AIDS report status. Annual report </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7200441"/>
              </p:ext>
            </p:extLst>
          </p:nvPr>
        </p:nvGraphicFramePr>
        <p:xfrm>
          <a:off x="1271464" y="1988840"/>
          <a:ext cx="9145016" cy="43167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35360" y="1524894"/>
            <a:ext cx="11449272"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HIV cases by mode of transmission, 1985-2019</a:t>
            </a:r>
          </a:p>
        </p:txBody>
      </p:sp>
      <p:graphicFrame>
        <p:nvGraphicFramePr>
          <p:cNvPr id="9" name="Chart 8">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144316071"/>
              </p:ext>
            </p:extLst>
          </p:nvPr>
        </p:nvGraphicFramePr>
        <p:xfrm>
          <a:off x="803412" y="1942930"/>
          <a:ext cx="10585176" cy="43663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0">
            <a:extLst>
              <a:ext uri="{FF2B5EF4-FFF2-40B4-BE49-F238E27FC236}">
                <a16:creationId xmlns:a16="http://schemas.microsoft.com/office/drawing/2014/main" id="{784D20AE-F841-4E76-BCCA-F6BB104B395A}"/>
              </a:ext>
            </a:extLst>
          </p:cNvPr>
          <p:cNvSpPr txBox="1">
            <a:spLocks noChangeArrowheads="1"/>
          </p:cNvSpPr>
          <p:nvPr/>
        </p:nvSpPr>
        <p:spPr bwMode="auto">
          <a:xfrm>
            <a:off x="0" y="6600639"/>
            <a:ext cx="118813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4"/>
              </a:rPr>
              <a:t>www.aidsdatahub.org</a:t>
            </a:r>
            <a:r>
              <a:rPr lang="en-US" sz="900" dirty="0">
                <a:solidFill>
                  <a:srgbClr val="000000"/>
                </a:solidFill>
                <a:ea typeface="SimSun" pitchFamily="2" charset="-122"/>
                <a:cs typeface="Arial" pitchFamily="34" charset="0"/>
              </a:rPr>
              <a:t> based on Korean Statistical Information Service (KOSIS). Data retrieved from </a:t>
            </a:r>
            <a:r>
              <a:rPr lang="en-US" sz="900" dirty="0">
                <a:solidFill>
                  <a:srgbClr val="000000"/>
                </a:solidFill>
                <a:ea typeface="SimSun" pitchFamily="2" charset="-122"/>
                <a:cs typeface="Arial" pitchFamily="34" charset="0"/>
                <a:hlinkClick r:id="rId5"/>
              </a:rPr>
              <a:t>https://kosis.kr/statisticsList/statisticsListIndex.do?vwcd=MT_ZTITLE&amp;menuId=M_01_01#content-group</a:t>
            </a:r>
            <a:r>
              <a:rPr lang="en-US" sz="900" dirty="0">
                <a:solidFill>
                  <a:srgbClr val="000000"/>
                </a:solidFill>
                <a:ea typeface="SimSun" pitchFamily="2" charset="-122"/>
                <a:cs typeface="Arial" pitchFamily="34" charset="0"/>
              </a:rPr>
              <a:t> </a:t>
            </a:r>
            <a:endParaRPr lang="en-US" sz="900" dirty="0">
              <a:ea typeface="SimSun" pitchFamily="2" charset="-122"/>
              <a:cs typeface="Arial" pitchFamily="34" charset="0"/>
            </a:endParaRPr>
          </a:p>
        </p:txBody>
      </p:sp>
    </p:spTree>
    <p:extLst>
      <p:ext uri="{BB962C8B-B14F-4D97-AF65-F5344CB8AC3E}">
        <p14:creationId xmlns:p14="http://schemas.microsoft.com/office/powerpoint/2010/main" val="427934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71432"/>
            <a:ext cx="8402672" cy="504000"/>
          </a:xfrm>
        </p:spPr>
        <p:txBody>
          <a:bodyPr/>
          <a:lstStyle/>
          <a:p>
            <a:r>
              <a:rPr lang="en-US" dirty="0"/>
              <a:t>Annual reported HIV cases by gender, 1985 - 2019</a:t>
            </a:r>
            <a:endParaRPr lang="en-GB" dirty="0"/>
          </a:p>
        </p:txBody>
      </p:sp>
      <p:sp>
        <p:nvSpPr>
          <p:cNvPr id="3" name="Slide Number Placeholder 2"/>
          <p:cNvSpPr>
            <a:spLocks noGrp="1"/>
          </p:cNvSpPr>
          <p:nvPr>
            <p:ph type="sldNum" sz="quarter" idx="10"/>
          </p:nvPr>
        </p:nvSpPr>
        <p:spPr/>
        <p:txBody>
          <a:bodyPr/>
          <a:lstStyle/>
          <a:p>
            <a:pPr>
              <a:defRPr/>
            </a:pPr>
            <a:fld id="{4A8E1E7B-8E1D-4E14-8F8E-D32182276B83}" type="slidenum">
              <a:rPr lang="th-TH" smtClean="0"/>
              <a:pPr>
                <a:defRPr/>
              </a:pPr>
              <a:t>9</a:t>
            </a:fld>
            <a:endParaRPr lang="th-TH" dirty="0"/>
          </a:p>
        </p:txBody>
      </p:sp>
      <p:sp>
        <p:nvSpPr>
          <p:cNvPr id="8" name="Text Box 10"/>
          <p:cNvSpPr txBox="1">
            <a:spLocks noChangeArrowheads="1"/>
          </p:cNvSpPr>
          <p:nvPr/>
        </p:nvSpPr>
        <p:spPr bwMode="auto">
          <a:xfrm>
            <a:off x="134447" y="6616718"/>
            <a:ext cx="10724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srgbClr val="000000"/>
                </a:solidFill>
                <a:ea typeface="SimSun" pitchFamily="2" charset="-122"/>
                <a:cs typeface="Arial" pitchFamily="34" charset="0"/>
              </a:rPr>
              <a:t>Sources: Prepared by </a:t>
            </a:r>
            <a:r>
              <a:rPr lang="en-US" sz="900" dirty="0">
                <a:solidFill>
                  <a:srgbClr val="000000"/>
                </a:solidFill>
                <a:ea typeface="SimSun" pitchFamily="2" charset="-122"/>
                <a:cs typeface="Arial" pitchFamily="34" charset="0"/>
                <a:hlinkClick r:id="rId2"/>
              </a:rPr>
              <a:t>www.aidsdatahub.org</a:t>
            </a:r>
            <a:r>
              <a:rPr lang="en-US" sz="900" dirty="0">
                <a:solidFill>
                  <a:srgbClr val="000000"/>
                </a:solidFill>
                <a:ea typeface="SimSun" pitchFamily="2" charset="-122"/>
                <a:cs typeface="Arial" pitchFamily="34" charset="0"/>
              </a:rPr>
              <a:t> based on</a:t>
            </a:r>
            <a:r>
              <a:rPr lang="en-US" sz="900" dirty="0">
                <a:ea typeface="SimSun" pitchFamily="2" charset="-122"/>
                <a:cs typeface="Arial" pitchFamily="34" charset="0"/>
              </a:rPr>
              <a:t> TB and AIDS Management Division, Republic of Korea. (2020). Publication of the 2019 HIV/AIDS report status. Annual report </a:t>
            </a:r>
          </a:p>
        </p:txBody>
      </p:sp>
      <p:grpSp>
        <p:nvGrpSpPr>
          <p:cNvPr id="5" name="Group 4">
            <a:extLst>
              <a:ext uri="{FF2B5EF4-FFF2-40B4-BE49-F238E27FC236}">
                <a16:creationId xmlns:a16="http://schemas.microsoft.com/office/drawing/2014/main" id="{486B1C8B-040C-41AD-B31B-651FC3F1EABE}"/>
              </a:ext>
            </a:extLst>
          </p:cNvPr>
          <p:cNvGrpSpPr/>
          <p:nvPr/>
        </p:nvGrpSpPr>
        <p:grpSpPr>
          <a:xfrm>
            <a:off x="801314" y="2420888"/>
            <a:ext cx="10589372" cy="3470990"/>
            <a:chOff x="1199456" y="2420888"/>
            <a:chExt cx="10589372" cy="3470990"/>
          </a:xfrm>
        </p:grpSpPr>
        <p:graphicFrame>
          <p:nvGraphicFramePr>
            <p:cNvPr id="11" name="Chart 10">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017698"/>
                </p:ext>
              </p:extLst>
            </p:nvPr>
          </p:nvGraphicFramePr>
          <p:xfrm>
            <a:off x="1199456" y="2420888"/>
            <a:ext cx="4687946" cy="34709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888767206"/>
                </p:ext>
              </p:extLst>
            </p:nvPr>
          </p:nvGraphicFramePr>
          <p:xfrm>
            <a:off x="5915301" y="2800272"/>
            <a:ext cx="5873527" cy="3004419"/>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64061266"/>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8909</TotalTime>
  <Words>1645</Words>
  <Application>Microsoft Office PowerPoint</Application>
  <PresentationFormat>Widescreen</PresentationFormat>
  <Paragraphs>173</Paragraphs>
  <Slides>28</Slides>
  <Notes>5</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28</vt:i4>
      </vt:variant>
    </vt:vector>
  </HeadingPairs>
  <TitlesOfParts>
    <vt:vector size="37" baseType="lpstr">
      <vt:lpstr>Arial</vt:lpstr>
      <vt:lpstr>Calibri</vt:lpstr>
      <vt:lpstr>1_Cover Design</vt:lpstr>
      <vt:lpstr>Layout</vt:lpstr>
      <vt:lpstr>Layout with Latest!</vt:lpstr>
      <vt:lpstr>1_Layout</vt:lpstr>
      <vt:lpstr>1_Layout with Latest!</vt:lpstr>
      <vt:lpstr>2_Layout with Latest!</vt:lpstr>
      <vt:lpstr>4_Layout</vt:lpstr>
      <vt:lpstr>Republic of Korea </vt:lpstr>
      <vt:lpstr>CONTENT</vt:lpstr>
      <vt:lpstr>BASIC SOCIO-DEMOGRAPHIC INDICATORS</vt:lpstr>
      <vt:lpstr>HIV prevalence and  epidemiology</vt:lpstr>
      <vt:lpstr>HIV prevalence among MSM, 2011 </vt:lpstr>
      <vt:lpstr>Reported number of annual HIV cases, cumulative HIV cases and AIDS-related deaths,  1985 –2019</vt:lpstr>
      <vt:lpstr>Reported number of annual HIV cases and AIDS-related deaths, 1985 –2019</vt:lpstr>
      <vt:lpstr>Reported HIV cases by mode of transmission, 1985-2019</vt:lpstr>
      <vt:lpstr>Annual reported HIV cases by gender, 1985 - 2019</vt:lpstr>
      <vt:lpstr>Cumulative HIV cases by gender, 1985 - 2019</vt:lpstr>
      <vt:lpstr>Reported number of annual AIDS-related deaths, 1985-2019</vt:lpstr>
      <vt:lpstr>Reported number of annual AIDS-related deaths by gender, 1985-2019</vt:lpstr>
      <vt:lpstr>Comparison of newly notified cases per 100,000 population,  HIV and AIDS vs. malaria, 2001-2019</vt:lpstr>
      <vt:lpstr>Reported new HIV cases by nationality and gender, 2019</vt:lpstr>
      <vt:lpstr>Reported new HIV cases by nationality and age, 2019</vt:lpstr>
      <vt:lpstr>Incident TB cases in people living with HIV, 2000-2019   </vt:lpstr>
      <vt:lpstr>Risk behaviours</vt:lpstr>
      <vt:lpstr>Proportion of key populations who reported condom use at last sex, 2011  </vt:lpstr>
      <vt:lpstr>Vulnerability and HIV knowledge</vt:lpstr>
      <vt:lpstr>HIV expenditure</vt:lpstr>
      <vt:lpstr>AIDS spending by financing source, 2009-2011  </vt:lpstr>
      <vt:lpstr>AIDS spending by category, 2009-2011</vt:lpstr>
      <vt:lpstr>Proportion of total prevention spending on key populations, 2009-2011</vt:lpstr>
      <vt:lpstr>National response</vt:lpstr>
      <vt:lpstr>HIV testing coverage among MSM, 2011 </vt:lpstr>
      <vt:lpstr>Provision of HIV treatment services </vt:lpstr>
      <vt:lpstr>Legal and policy trends impacting the lives of PLHIV and key populations,  2014-2019</vt:lpstr>
      <vt:lpstr>PowerPoint Presentation</vt:lpstr>
    </vt:vector>
  </TitlesOfParts>
  <Compan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dfsdfsdf</dc:title>
  <dc:creator>HomeUser</dc:creator>
  <cp:lastModifiedBy>BOONYATHAROKUL, Earn</cp:lastModifiedBy>
  <cp:revision>621</cp:revision>
  <dcterms:created xsi:type="dcterms:W3CDTF">2010-11-08T08:31:49Z</dcterms:created>
  <dcterms:modified xsi:type="dcterms:W3CDTF">2021-06-21T09:50:35Z</dcterms:modified>
</cp:coreProperties>
</file>