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1.xml" ContentType="application/vnd.openxmlformats-officedocument.themeOverride+xml"/>
  <Override PartName="/ppt/notesSlides/notesSlide11.xml" ContentType="application/vnd.openxmlformats-officedocument.presentationml.notesSl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2.xml" ContentType="application/vnd.openxmlformats-officedocument.themeOverride+xml"/>
  <Override PartName="/ppt/notesSlides/notesSlide12.xml" ContentType="application/vnd.openxmlformats-officedocument.presentationml.notesSlid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3.xml" ContentType="application/vnd.openxmlformats-officedocument.themeOverride+xml"/>
  <Override PartName="/ppt/notesSlides/notesSlide13.xml" ContentType="application/vnd.openxmlformats-officedocument.presentationml.notesSlid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4.xml" ContentType="application/vnd.openxmlformats-officedocument.themeOverride+xml"/>
  <Override PartName="/ppt/notesSlides/notesSlide14.xml" ContentType="application/vnd.openxmlformats-officedocument.presentationml.notesSlid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5.xml" ContentType="application/vnd.openxmlformats-officedocument.themeOverride+xml"/>
  <Override PartName="/ppt/drawings/drawing4.xml" ContentType="application/vnd.openxmlformats-officedocument.drawingml.chartshapes+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6.xml" ContentType="application/vnd.openxmlformats-officedocument.themeOverride+xml"/>
  <Override PartName="/ppt/drawings/drawing5.xml" ContentType="application/vnd.openxmlformats-officedocument.drawingml.chartshapes+xml"/>
  <Override PartName="/ppt/notesSlides/notesSlide15.xml" ContentType="application/vnd.openxmlformats-officedocument.presentationml.notesSlid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7.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8.xml" ContentType="application/vnd.openxmlformats-officedocument.themeOverride+xml"/>
  <Override PartName="/ppt/notesSlides/notesSlide19.xml" ContentType="application/vnd.openxmlformats-officedocument.presentationml.notesSlid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9.xml" ContentType="application/vnd.openxmlformats-officedocument.themeOverride+xml"/>
  <Override PartName="/ppt/notesSlides/notesSlide20.xml" ContentType="application/vnd.openxmlformats-officedocument.presentationml.notesSlid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0.xml" ContentType="application/vnd.openxmlformats-officedocument.themeOverride+xml"/>
  <Override PartName="/ppt/notesSlides/notesSlide2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1.xml" ContentType="application/vnd.openxmlformats-officedocument.themeOverride+xml"/>
  <Override PartName="/ppt/notesSlides/notesSlide22.xml" ContentType="application/vnd.openxmlformats-officedocument.presentationml.notesSlid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2.xml" ContentType="application/vnd.openxmlformats-officedocument.themeOverride+xml"/>
  <Override PartName="/ppt/drawings/drawing6.xml" ContentType="application/vnd.openxmlformats-officedocument.drawingml.chartshapes+xml"/>
  <Override PartName="/ppt/notesSlides/notesSlide23.xml" ContentType="application/vnd.openxmlformats-officedocument.presentationml.notesSlide+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3.xml" ContentType="application/vnd.openxmlformats-officedocument.themeOverride+xml"/>
  <Override PartName="/ppt/notesSlides/notesSlide24.xml" ContentType="application/vnd.openxmlformats-officedocument.presentationml.notesSlid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4.xml" ContentType="application/vnd.openxmlformats-officedocument.themeOverride+xml"/>
  <Override PartName="/ppt/notesSlides/notesSlide25.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9.xml" ContentType="application/vnd.openxmlformats-officedocument.themeOverride+xml"/>
  <Override PartName="/ppt/charts/chart30.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30.xml" ContentType="application/vnd.openxmlformats-officedocument.themeOverride+xml"/>
  <Override PartName="/ppt/drawings/drawing7.xml" ContentType="application/vnd.openxmlformats-officedocument.drawingml.chartshapes+xml"/>
  <Override PartName="/ppt/notesSlides/notesSlide31.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drawings/drawing8.xml" ContentType="application/vnd.openxmlformats-officedocument.drawingml.chartshapes+xml"/>
  <Override PartName="/ppt/notesSlides/notesSlide32.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drawings/drawing9.xml" ContentType="application/vnd.openxmlformats-officedocument.drawingml.chartshapes+xml"/>
  <Override PartName="/ppt/notesSlides/notesSlide33.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34.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35.xml" ContentType="application/vnd.openxmlformats-officedocument.presentationml.notesSlide+xml"/>
  <Override PartName="/ppt/charts/chart35.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35.xml" ContentType="application/vnd.openxmlformats-officedocument.themeOverride+xml"/>
  <Override PartName="/ppt/notesSlides/notesSlide36.xml" ContentType="application/vnd.openxmlformats-officedocument.presentationml.notesSlide+xml"/>
  <Override PartName="/ppt/charts/chart36.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3" r:id="rId3"/>
    <p:sldMasterId id="2147483684" r:id="rId4"/>
    <p:sldMasterId id="2147483694" r:id="rId5"/>
    <p:sldMasterId id="2147483703" r:id="rId6"/>
    <p:sldMasterId id="2147483712" r:id="rId7"/>
    <p:sldMasterId id="2147483721" r:id="rId8"/>
    <p:sldMasterId id="2147483725" r:id="rId9"/>
  </p:sldMasterIdLst>
  <p:notesMasterIdLst>
    <p:notesMasterId r:id="rId50"/>
  </p:notesMasterIdLst>
  <p:sldIdLst>
    <p:sldId id="2983" r:id="rId10"/>
    <p:sldId id="297" r:id="rId11"/>
    <p:sldId id="444" r:id="rId12"/>
    <p:sldId id="445" r:id="rId13"/>
    <p:sldId id="949" r:id="rId14"/>
    <p:sldId id="2973" r:id="rId15"/>
    <p:sldId id="1001" r:id="rId16"/>
    <p:sldId id="381" r:id="rId17"/>
    <p:sldId id="925" r:id="rId18"/>
    <p:sldId id="952" r:id="rId19"/>
    <p:sldId id="2974" r:id="rId20"/>
    <p:sldId id="2977" r:id="rId21"/>
    <p:sldId id="2976" r:id="rId22"/>
    <p:sldId id="2986" r:id="rId23"/>
    <p:sldId id="2978" r:id="rId24"/>
    <p:sldId id="2990" r:id="rId25"/>
    <p:sldId id="2972" r:id="rId26"/>
    <p:sldId id="298" r:id="rId27"/>
    <p:sldId id="2980" r:id="rId28"/>
    <p:sldId id="2982" r:id="rId29"/>
    <p:sldId id="2981" r:id="rId30"/>
    <p:sldId id="2979" r:id="rId31"/>
    <p:sldId id="2987" r:id="rId32"/>
    <p:sldId id="2988" r:id="rId33"/>
    <p:sldId id="2989" r:id="rId34"/>
    <p:sldId id="263" r:id="rId35"/>
    <p:sldId id="265" r:id="rId36"/>
    <p:sldId id="264" r:id="rId37"/>
    <p:sldId id="300" r:id="rId38"/>
    <p:sldId id="922" r:id="rId39"/>
    <p:sldId id="630" r:id="rId40"/>
    <p:sldId id="276" r:id="rId41"/>
    <p:sldId id="311" r:id="rId42"/>
    <p:sldId id="632" r:id="rId43"/>
    <p:sldId id="268" r:id="rId44"/>
    <p:sldId id="313" r:id="rId45"/>
    <p:sldId id="2984" r:id="rId46"/>
    <p:sldId id="2985" r:id="rId47"/>
    <p:sldId id="280" r:id="rId48"/>
    <p:sldId id="27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ta Hub" initials="DH" lastIdx="6" clrIdx="0"/>
  <p:cmAuthor id="1" name="Katy Pulle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837"/>
    <a:srgbClr val="F26B73"/>
    <a:srgbClr val="00A99A"/>
    <a:srgbClr val="CDC884"/>
    <a:srgbClr val="02AEEF"/>
    <a:srgbClr val="F78E1E"/>
    <a:srgbClr val="EC008C"/>
    <a:srgbClr val="88C540"/>
    <a:srgbClr val="FFFFFF"/>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25AAE-A4AB-49E3-8965-C71D7692968A}" v="1" dt="2021-01-13T07:22:51.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7" autoAdjust="0"/>
    <p:restoredTop sz="84389" autoAdjust="0"/>
  </p:normalViewPr>
  <p:slideViewPr>
    <p:cSldViewPr>
      <p:cViewPr varScale="1">
        <p:scale>
          <a:sx n="93" d="100"/>
          <a:sy n="93" d="100"/>
        </p:scale>
        <p:origin x="1280" y="20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4.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5.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6.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7.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361735119691081E-2"/>
          <c:y val="0.1781889146209665"/>
          <c:w val="0.93339970568337949"/>
          <c:h val="0.52356115485564303"/>
        </c:manualLayout>
      </c:layout>
      <c:barChart>
        <c:barDir val="col"/>
        <c:grouping val="clustered"/>
        <c:varyColors val="0"/>
        <c:ser>
          <c:idx val="0"/>
          <c:order val="0"/>
          <c:tx>
            <c:strRef>
              <c:f>'FSW assault'!$D$2</c:f>
              <c:strCache>
                <c:ptCount val="1"/>
                <c:pt idx="0">
                  <c:v>last 3 months</c:v>
                </c:pt>
              </c:strCache>
            </c:strRef>
          </c:tx>
          <c:spPr>
            <a:solidFill>
              <a:srgbClr val="FF996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 assault'!$B$3:$C$13</c:f>
              <c:multiLvlStrCache>
                <c:ptCount val="11"/>
                <c:lvl>
                  <c:pt idx="1">
                    <c:v>Kathmandu</c:v>
                  </c:pt>
                  <c:pt idx="3">
                    <c:v>Chandigarh</c:v>
                  </c:pt>
                  <c:pt idx="4">
                    <c:v>Madhya 
Pradesh</c:v>
                  </c:pt>
                  <c:pt idx="5">
                    <c:v>Odisha</c:v>
                  </c:pt>
                  <c:pt idx="6">
                    <c:v>Mandalay</c:v>
                  </c:pt>
                  <c:pt idx="7">
                    <c:v>Yangon</c:v>
                  </c:pt>
                  <c:pt idx="8">
                    <c:v>Mt. Hagen</c:v>
                  </c:pt>
                  <c:pt idx="9">
                    <c:v>Port 
Moresby</c:v>
                  </c:pt>
                </c:lvl>
                <c:lvl>
                  <c:pt idx="0">
                    <c:v>Cambodia (2016)</c:v>
                  </c:pt>
                  <c:pt idx="1">
                    <c:v>Nepal (2017)*</c:v>
                  </c:pt>
                  <c:pt idx="2">
                    <c:v>Fiji (2012)</c:v>
                  </c:pt>
                  <c:pt idx="3">
                    <c:v>India (2014-15)</c:v>
                  </c:pt>
                  <c:pt idx="6">
                    <c:v>Myanmar (2015)</c:v>
                  </c:pt>
                  <c:pt idx="8">
                    <c:v>PNG (2016)</c:v>
                  </c:pt>
                  <c:pt idx="10">
                    <c:v>Pakistan (2016)</c:v>
                  </c:pt>
                </c:lvl>
              </c:multiLvlStrCache>
            </c:multiLvlStrRef>
          </c:cat>
          <c:val>
            <c:numRef>
              <c:f>'FSW assault'!$D$3:$D$13</c:f>
              <c:numCache>
                <c:formatCode>General</c:formatCode>
                <c:ptCount val="11"/>
                <c:pt idx="0">
                  <c:v>6.5</c:v>
                </c:pt>
              </c:numCache>
            </c:numRef>
          </c:val>
          <c:extLst>
            <c:ext xmlns:c16="http://schemas.microsoft.com/office/drawing/2014/chart" uri="{C3380CC4-5D6E-409C-BE32-E72D297353CC}">
              <c16:uniqueId val="{00000000-D72C-4185-87A0-5A7D6F8F2FB9}"/>
            </c:ext>
          </c:extLst>
        </c:ser>
        <c:ser>
          <c:idx val="1"/>
          <c:order val="1"/>
          <c:tx>
            <c:strRef>
              <c:f>'FSW assault'!$E$2</c:f>
              <c:strCache>
                <c:ptCount val="1"/>
                <c:pt idx="0">
                  <c:v>last 12 months</c:v>
                </c:pt>
              </c:strCache>
            </c:strRef>
          </c:tx>
          <c:spPr>
            <a:solidFill>
              <a:srgbClr val="F26B7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 assault'!$B$3:$C$13</c:f>
              <c:multiLvlStrCache>
                <c:ptCount val="11"/>
                <c:lvl>
                  <c:pt idx="1">
                    <c:v>Kathmandu</c:v>
                  </c:pt>
                  <c:pt idx="3">
                    <c:v>Chandigarh</c:v>
                  </c:pt>
                  <c:pt idx="4">
                    <c:v>Madhya 
Pradesh</c:v>
                  </c:pt>
                  <c:pt idx="5">
                    <c:v>Odisha</c:v>
                  </c:pt>
                  <c:pt idx="6">
                    <c:v>Mandalay</c:v>
                  </c:pt>
                  <c:pt idx="7">
                    <c:v>Yangon</c:v>
                  </c:pt>
                  <c:pt idx="8">
                    <c:v>Mt. Hagen</c:v>
                  </c:pt>
                  <c:pt idx="9">
                    <c:v>Port 
Moresby</c:v>
                  </c:pt>
                </c:lvl>
                <c:lvl>
                  <c:pt idx="0">
                    <c:v>Cambodia (2016)</c:v>
                  </c:pt>
                  <c:pt idx="1">
                    <c:v>Nepal (2017)*</c:v>
                  </c:pt>
                  <c:pt idx="2">
                    <c:v>Fiji (2012)</c:v>
                  </c:pt>
                  <c:pt idx="3">
                    <c:v>India (2014-15)</c:v>
                  </c:pt>
                  <c:pt idx="6">
                    <c:v>Myanmar (2015)</c:v>
                  </c:pt>
                  <c:pt idx="8">
                    <c:v>PNG (2016)</c:v>
                  </c:pt>
                  <c:pt idx="10">
                    <c:v>Pakistan (2016)</c:v>
                  </c:pt>
                </c:lvl>
              </c:multiLvlStrCache>
            </c:multiLvlStrRef>
          </c:cat>
          <c:val>
            <c:numRef>
              <c:f>'FSW assault'!$E$3:$E$13</c:f>
              <c:numCache>
                <c:formatCode>0</c:formatCode>
                <c:ptCount val="11"/>
                <c:pt idx="1">
                  <c:v>10.4</c:v>
                </c:pt>
                <c:pt idx="2">
                  <c:v>32</c:v>
                </c:pt>
                <c:pt idx="3">
                  <c:v>37.4</c:v>
                </c:pt>
                <c:pt idx="4">
                  <c:v>39.5</c:v>
                </c:pt>
                <c:pt idx="5">
                  <c:v>46.9</c:v>
                </c:pt>
                <c:pt idx="6">
                  <c:v>28</c:v>
                </c:pt>
                <c:pt idx="7">
                  <c:v>56</c:v>
                </c:pt>
                <c:pt idx="8">
                  <c:v>26.3</c:v>
                </c:pt>
                <c:pt idx="9">
                  <c:v>45.4</c:v>
                </c:pt>
              </c:numCache>
            </c:numRef>
          </c:val>
          <c:extLst>
            <c:ext xmlns:c16="http://schemas.microsoft.com/office/drawing/2014/chart" uri="{C3380CC4-5D6E-409C-BE32-E72D297353CC}">
              <c16:uniqueId val="{00000001-D72C-4185-87A0-5A7D6F8F2FB9}"/>
            </c:ext>
          </c:extLst>
        </c:ser>
        <c:ser>
          <c:idx val="2"/>
          <c:order val="2"/>
          <c:tx>
            <c:strRef>
              <c:f>'FSW assault'!$F$2</c:f>
              <c:strCache>
                <c:ptCount val="1"/>
                <c:pt idx="0">
                  <c:v>ever</c:v>
                </c:pt>
              </c:strCache>
            </c:strRef>
          </c:tx>
          <c:spPr>
            <a:solidFill>
              <a:srgbClr val="3399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 assault'!$B$3:$C$13</c:f>
              <c:multiLvlStrCache>
                <c:ptCount val="11"/>
                <c:lvl>
                  <c:pt idx="1">
                    <c:v>Kathmandu</c:v>
                  </c:pt>
                  <c:pt idx="3">
                    <c:v>Chandigarh</c:v>
                  </c:pt>
                  <c:pt idx="4">
                    <c:v>Madhya 
Pradesh</c:v>
                  </c:pt>
                  <c:pt idx="5">
                    <c:v>Odisha</c:v>
                  </c:pt>
                  <c:pt idx="6">
                    <c:v>Mandalay</c:v>
                  </c:pt>
                  <c:pt idx="7">
                    <c:v>Yangon</c:v>
                  </c:pt>
                  <c:pt idx="8">
                    <c:v>Mt. Hagen</c:v>
                  </c:pt>
                  <c:pt idx="9">
                    <c:v>Port 
Moresby</c:v>
                  </c:pt>
                </c:lvl>
                <c:lvl>
                  <c:pt idx="0">
                    <c:v>Cambodia (2016)</c:v>
                  </c:pt>
                  <c:pt idx="1">
                    <c:v>Nepal (2017)*</c:v>
                  </c:pt>
                  <c:pt idx="2">
                    <c:v>Fiji (2012)</c:v>
                  </c:pt>
                  <c:pt idx="3">
                    <c:v>India (2014-15)</c:v>
                  </c:pt>
                  <c:pt idx="6">
                    <c:v>Myanmar (2015)</c:v>
                  </c:pt>
                  <c:pt idx="8">
                    <c:v>PNG (2016)</c:v>
                  </c:pt>
                  <c:pt idx="10">
                    <c:v>Pakistan (2016)</c:v>
                  </c:pt>
                </c:lvl>
              </c:multiLvlStrCache>
            </c:multiLvlStrRef>
          </c:cat>
          <c:val>
            <c:numRef>
              <c:f>'FSW assault'!$F$3:$F$13</c:f>
              <c:numCache>
                <c:formatCode>General</c:formatCode>
                <c:ptCount val="11"/>
                <c:pt idx="10" formatCode="0">
                  <c:v>52.4</c:v>
                </c:pt>
              </c:numCache>
            </c:numRef>
          </c:val>
          <c:extLst>
            <c:ext xmlns:c16="http://schemas.microsoft.com/office/drawing/2014/chart" uri="{C3380CC4-5D6E-409C-BE32-E72D297353CC}">
              <c16:uniqueId val="{00000002-D72C-4185-87A0-5A7D6F8F2FB9}"/>
            </c:ext>
          </c:extLst>
        </c:ser>
        <c:dLbls>
          <c:showLegendKey val="0"/>
          <c:showVal val="0"/>
          <c:showCatName val="0"/>
          <c:showSerName val="0"/>
          <c:showPercent val="0"/>
          <c:showBubbleSize val="0"/>
        </c:dLbls>
        <c:gapWidth val="123"/>
        <c:overlap val="100"/>
        <c:axId val="162448896"/>
        <c:axId val="162450432"/>
      </c:barChart>
      <c:catAx>
        <c:axId val="162448896"/>
        <c:scaling>
          <c:orientation val="minMax"/>
        </c:scaling>
        <c:delete val="0"/>
        <c:axPos val="b"/>
        <c:numFmt formatCode="General" sourceLinked="0"/>
        <c:majorTickMark val="out"/>
        <c:minorTickMark val="none"/>
        <c:tickLblPos val="nextTo"/>
        <c:txPr>
          <a:bodyPr/>
          <a:lstStyle/>
          <a:p>
            <a:pPr>
              <a:defRPr sz="1050"/>
            </a:pPr>
            <a:endParaRPr lang="en-US"/>
          </a:p>
        </c:txPr>
        <c:crossAx val="162450432"/>
        <c:crosses val="autoZero"/>
        <c:auto val="1"/>
        <c:lblAlgn val="ctr"/>
        <c:lblOffset val="100"/>
        <c:noMultiLvlLbl val="0"/>
      </c:catAx>
      <c:valAx>
        <c:axId val="162450432"/>
        <c:scaling>
          <c:orientation val="minMax"/>
        </c:scaling>
        <c:delete val="0"/>
        <c:axPos val="l"/>
        <c:title>
          <c:tx>
            <c:rich>
              <a:bodyPr rot="0" vert="horz"/>
              <a:lstStyle/>
              <a:p>
                <a:pPr>
                  <a:defRPr/>
                </a:pPr>
                <a:r>
                  <a:rPr lang="en-GB"/>
                  <a:t>%</a:t>
                </a:r>
              </a:p>
            </c:rich>
          </c:tx>
          <c:layout>
            <c:manualLayout>
              <c:xMode val="edge"/>
              <c:yMode val="edge"/>
              <c:x val="6.08878724243861E-3"/>
              <c:y val="7.155905511811024E-2"/>
            </c:manualLayout>
          </c:layout>
          <c:overlay val="0"/>
        </c:title>
        <c:numFmt formatCode="General" sourceLinked="1"/>
        <c:majorTickMark val="out"/>
        <c:minorTickMark val="none"/>
        <c:tickLblPos val="nextTo"/>
        <c:crossAx val="162448896"/>
        <c:crosses val="autoZero"/>
        <c:crossBetween val="between"/>
      </c:valAx>
    </c:plotArea>
    <c:legend>
      <c:legendPos val="t"/>
      <c:layout>
        <c:manualLayout>
          <c:xMode val="edge"/>
          <c:yMode val="edge"/>
          <c:x val="0.28756361415494919"/>
          <c:y val="5.3333333333333337E-2"/>
          <c:w val="0.42487277169010162"/>
          <c:h val="6.7399598579589312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FB5033"/>
              </a:solidFill>
              <a:ln w="31750">
                <a:solidFill>
                  <a:schemeClr val="bg1"/>
                </a:solidFill>
              </a:ln>
            </c:spPr>
            <c:extLst>
              <c:ext xmlns:c16="http://schemas.microsoft.com/office/drawing/2014/chart" uri="{C3380CC4-5D6E-409C-BE32-E72D297353CC}">
                <c16:uniqueId val="{00000001-4D85-4663-9895-A19882BD3E7A}"/>
              </c:ext>
            </c:extLst>
          </c:dPt>
          <c:val>
            <c:numRef>
              <c:f>Sheet7!$D$7:$E$7</c:f>
              <c:numCache>
                <c:formatCode>0</c:formatCode>
                <c:ptCount val="2"/>
                <c:pt idx="0">
                  <c:v>16.600000000000001</c:v>
                </c:pt>
                <c:pt idx="1">
                  <c:v>83.4</c:v>
                </c:pt>
              </c:numCache>
            </c:numRef>
          </c:val>
          <c:extLst>
            <c:ext xmlns:c16="http://schemas.microsoft.com/office/drawing/2014/chart" uri="{C3380CC4-5D6E-409C-BE32-E72D297353CC}">
              <c16:uniqueId val="{00000002-4D85-4663-9895-A19882BD3E7A}"/>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'Avoid health care_National data'!$B$4</c:f>
              <c:strCache>
                <c:ptCount val="1"/>
                <c:pt idx="0">
                  <c:v>MSM</c:v>
                </c:pt>
              </c:strCache>
            </c:strRef>
          </c:tx>
          <c:spPr>
            <a:solidFill>
              <a:srgbClr val="F26B73"/>
            </a:solidFill>
            <a:ln>
              <a:noFill/>
            </a:ln>
            <a:effectLst/>
          </c:spPr>
          <c:invertIfNegative val="0"/>
          <c:dPt>
            <c:idx val="0"/>
            <c:invertIfNegative val="0"/>
            <c:bubble3D val="0"/>
            <c:spPr>
              <a:solidFill>
                <a:srgbClr val="F26B73"/>
              </a:solidFill>
              <a:ln>
                <a:noFill/>
              </a:ln>
              <a:effectLst/>
            </c:spPr>
            <c:extLst>
              <c:ext xmlns:c16="http://schemas.microsoft.com/office/drawing/2014/chart" uri="{C3380CC4-5D6E-409C-BE32-E72D297353CC}">
                <c16:uniqueId val="{00000001-70B4-45B3-BFF9-243C25994025}"/>
              </c:ext>
            </c:extLst>
          </c:dPt>
          <c:dPt>
            <c:idx val="1"/>
            <c:invertIfNegative val="0"/>
            <c:bubble3D val="0"/>
            <c:spPr>
              <a:solidFill>
                <a:srgbClr val="F26B73"/>
              </a:solidFill>
              <a:ln>
                <a:noFill/>
              </a:ln>
              <a:effectLst/>
            </c:spPr>
            <c:extLst>
              <c:ext xmlns:c16="http://schemas.microsoft.com/office/drawing/2014/chart" uri="{C3380CC4-5D6E-409C-BE32-E72D297353CC}">
                <c16:uniqueId val="{00000003-70B4-45B3-BFF9-243C25994025}"/>
              </c:ext>
            </c:extLst>
          </c:dPt>
          <c:dPt>
            <c:idx val="2"/>
            <c:invertIfNegative val="0"/>
            <c:bubble3D val="0"/>
            <c:spPr>
              <a:solidFill>
                <a:srgbClr val="F26B73"/>
              </a:solidFill>
              <a:ln>
                <a:noFill/>
              </a:ln>
              <a:effectLst/>
            </c:spPr>
            <c:extLst>
              <c:ext xmlns:c16="http://schemas.microsoft.com/office/drawing/2014/chart" uri="{C3380CC4-5D6E-409C-BE32-E72D297353CC}">
                <c16:uniqueId val="{00000005-70B4-45B3-BFF9-243C25994025}"/>
              </c:ext>
            </c:extLst>
          </c:dPt>
          <c:dPt>
            <c:idx val="3"/>
            <c:invertIfNegative val="0"/>
            <c:bubble3D val="0"/>
            <c:spPr>
              <a:solidFill>
                <a:srgbClr val="F26B73"/>
              </a:solidFill>
              <a:ln>
                <a:noFill/>
              </a:ln>
              <a:effectLst/>
            </c:spPr>
            <c:extLst>
              <c:ext xmlns:c16="http://schemas.microsoft.com/office/drawing/2014/chart" uri="{C3380CC4-5D6E-409C-BE32-E72D297353CC}">
                <c16:uniqueId val="{00000007-70B4-45B3-BFF9-243C2599402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'Avoid health care_National data'!$A$5:$A$15</c:f>
              <c:strCache>
                <c:ptCount val="11"/>
                <c:pt idx="0">
                  <c:v>Lao PDR (2017)</c:v>
                </c:pt>
                <c:pt idx="1">
                  <c:v>Mongolia (2019)</c:v>
                </c:pt>
                <c:pt idx="2">
                  <c:v>Sri Lanka (2018)</c:v>
                </c:pt>
                <c:pt idx="3">
                  <c:v>Thailand (2018)</c:v>
                </c:pt>
                <c:pt idx="4">
                  <c:v>Mongolia (2019)</c:v>
                </c:pt>
                <c:pt idx="5">
                  <c:v>Sri Lanka (2018)</c:v>
                </c:pt>
                <c:pt idx="6">
                  <c:v>Thailand (2019)</c:v>
                </c:pt>
                <c:pt idx="7">
                  <c:v>Lao PDR (2017)</c:v>
                </c:pt>
                <c:pt idx="8">
                  <c:v>Sri Lanka (2018)</c:v>
                </c:pt>
                <c:pt idx="9">
                  <c:v>Thailand (2018)</c:v>
                </c:pt>
                <c:pt idx="10">
                  <c:v>Sri Lanka (2018)</c:v>
                </c:pt>
              </c:strCache>
            </c:strRef>
          </c:cat>
          <c:val>
            <c:numRef>
              <c:f>'Avoid health care_National data'!$B$5:$B$15</c:f>
              <c:numCache>
                <c:formatCode>0</c:formatCode>
                <c:ptCount val="11"/>
                <c:pt idx="0">
                  <c:v>75</c:v>
                </c:pt>
                <c:pt idx="1">
                  <c:v>47.1</c:v>
                </c:pt>
                <c:pt idx="2">
                  <c:v>5.2</c:v>
                </c:pt>
                <c:pt idx="3">
                  <c:v>5.6</c:v>
                </c:pt>
              </c:numCache>
            </c:numRef>
          </c:val>
          <c:extLst>
            <c:ext xmlns:c16="http://schemas.microsoft.com/office/drawing/2014/chart" uri="{C3380CC4-5D6E-409C-BE32-E72D297353CC}">
              <c16:uniqueId val="{00000008-70B4-45B3-BFF9-243C25994025}"/>
            </c:ext>
          </c:extLst>
        </c:ser>
        <c:ser>
          <c:idx val="1"/>
          <c:order val="1"/>
          <c:tx>
            <c:strRef>
              <c:f>'Avoid health care_National data'!$C$4</c:f>
              <c:strCache>
                <c:ptCount val="1"/>
                <c:pt idx="0">
                  <c:v>FSW</c:v>
                </c:pt>
              </c:strCache>
            </c:strRef>
          </c:tx>
          <c:spPr>
            <a:solidFill>
              <a:srgbClr val="00A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'Avoid health care_National data'!$A$5:$A$15</c:f>
              <c:strCache>
                <c:ptCount val="11"/>
                <c:pt idx="0">
                  <c:v>Lao PDR (2017)</c:v>
                </c:pt>
                <c:pt idx="1">
                  <c:v>Mongolia (2019)</c:v>
                </c:pt>
                <c:pt idx="2">
                  <c:v>Sri Lanka (2018)</c:v>
                </c:pt>
                <c:pt idx="3">
                  <c:v>Thailand (2018)</c:v>
                </c:pt>
                <c:pt idx="4">
                  <c:v>Mongolia (2019)</c:v>
                </c:pt>
                <c:pt idx="5">
                  <c:v>Sri Lanka (2018)</c:v>
                </c:pt>
                <c:pt idx="6">
                  <c:v>Thailand (2019)</c:v>
                </c:pt>
                <c:pt idx="7">
                  <c:v>Lao PDR (2017)</c:v>
                </c:pt>
                <c:pt idx="8">
                  <c:v>Sri Lanka (2018)</c:v>
                </c:pt>
                <c:pt idx="9">
                  <c:v>Thailand (2018)</c:v>
                </c:pt>
                <c:pt idx="10">
                  <c:v>Sri Lanka (2018)</c:v>
                </c:pt>
              </c:strCache>
            </c:strRef>
          </c:cat>
          <c:val>
            <c:numRef>
              <c:f>'Avoid health care_National data'!$C$5:$C$15</c:f>
              <c:numCache>
                <c:formatCode>General</c:formatCode>
                <c:ptCount val="11"/>
                <c:pt idx="4" formatCode="0">
                  <c:v>39.700000000000003</c:v>
                </c:pt>
                <c:pt idx="5" formatCode="0">
                  <c:v>6.8</c:v>
                </c:pt>
                <c:pt idx="6" formatCode="0">
                  <c:v>5.14</c:v>
                </c:pt>
                <c:pt idx="7" formatCode="0">
                  <c:v>2.2999999999999998</c:v>
                </c:pt>
              </c:numCache>
            </c:numRef>
          </c:val>
          <c:extLst>
            <c:ext xmlns:c16="http://schemas.microsoft.com/office/drawing/2014/chart" uri="{C3380CC4-5D6E-409C-BE32-E72D297353CC}">
              <c16:uniqueId val="{00000009-70B4-45B3-BFF9-243C25994025}"/>
            </c:ext>
          </c:extLst>
        </c:ser>
        <c:ser>
          <c:idx val="2"/>
          <c:order val="2"/>
          <c:tx>
            <c:strRef>
              <c:f>'Avoid health care_National data'!$D$4</c:f>
              <c:strCache>
                <c:ptCount val="1"/>
                <c:pt idx="0">
                  <c:v>TG</c:v>
                </c:pt>
              </c:strCache>
            </c:strRef>
          </c:tx>
          <c:spPr>
            <a:solidFill>
              <a:srgbClr val="CDC8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'Avoid health care_National data'!$A$5:$A$15</c:f>
              <c:strCache>
                <c:ptCount val="11"/>
                <c:pt idx="0">
                  <c:v>Lao PDR (2017)</c:v>
                </c:pt>
                <c:pt idx="1">
                  <c:v>Mongolia (2019)</c:v>
                </c:pt>
                <c:pt idx="2">
                  <c:v>Sri Lanka (2018)</c:v>
                </c:pt>
                <c:pt idx="3">
                  <c:v>Thailand (2018)</c:v>
                </c:pt>
                <c:pt idx="4">
                  <c:v>Mongolia (2019)</c:v>
                </c:pt>
                <c:pt idx="5">
                  <c:v>Sri Lanka (2018)</c:v>
                </c:pt>
                <c:pt idx="6">
                  <c:v>Thailand (2019)</c:v>
                </c:pt>
                <c:pt idx="7">
                  <c:v>Lao PDR (2017)</c:v>
                </c:pt>
                <c:pt idx="8">
                  <c:v>Sri Lanka (2018)</c:v>
                </c:pt>
                <c:pt idx="9">
                  <c:v>Thailand (2018)</c:v>
                </c:pt>
                <c:pt idx="10">
                  <c:v>Sri Lanka (2018)</c:v>
                </c:pt>
              </c:strCache>
            </c:strRef>
          </c:cat>
          <c:val>
            <c:numRef>
              <c:f>'Avoid health care_National data'!$D$5:$D$15</c:f>
              <c:numCache>
                <c:formatCode>General</c:formatCode>
                <c:ptCount val="11"/>
                <c:pt idx="8" formatCode="0">
                  <c:v>5.5</c:v>
                </c:pt>
                <c:pt idx="9" formatCode="0">
                  <c:v>6.2</c:v>
                </c:pt>
              </c:numCache>
            </c:numRef>
          </c:val>
          <c:extLst>
            <c:ext xmlns:c16="http://schemas.microsoft.com/office/drawing/2014/chart" uri="{C3380CC4-5D6E-409C-BE32-E72D297353CC}">
              <c16:uniqueId val="{0000000A-70B4-45B3-BFF9-243C25994025}"/>
            </c:ext>
          </c:extLst>
        </c:ser>
        <c:ser>
          <c:idx val="3"/>
          <c:order val="3"/>
          <c:tx>
            <c:strRef>
              <c:f>'Avoid health care_National data'!$E$4</c:f>
              <c:strCache>
                <c:ptCount val="1"/>
                <c:pt idx="0">
                  <c:v>PWID</c:v>
                </c:pt>
              </c:strCache>
            </c:strRef>
          </c:tx>
          <c:spPr>
            <a:solidFill>
              <a:srgbClr val="63CDF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'Avoid health care_National data'!$A$5:$A$15</c:f>
              <c:strCache>
                <c:ptCount val="11"/>
                <c:pt idx="0">
                  <c:v>Lao PDR (2017)</c:v>
                </c:pt>
                <c:pt idx="1">
                  <c:v>Mongolia (2019)</c:v>
                </c:pt>
                <c:pt idx="2">
                  <c:v>Sri Lanka (2018)</c:v>
                </c:pt>
                <c:pt idx="3">
                  <c:v>Thailand (2018)</c:v>
                </c:pt>
                <c:pt idx="4">
                  <c:v>Mongolia (2019)</c:v>
                </c:pt>
                <c:pt idx="5">
                  <c:v>Sri Lanka (2018)</c:v>
                </c:pt>
                <c:pt idx="6">
                  <c:v>Thailand (2019)</c:v>
                </c:pt>
                <c:pt idx="7">
                  <c:v>Lao PDR (2017)</c:v>
                </c:pt>
                <c:pt idx="8">
                  <c:v>Sri Lanka (2018)</c:v>
                </c:pt>
                <c:pt idx="9">
                  <c:v>Thailand (2018)</c:v>
                </c:pt>
                <c:pt idx="10">
                  <c:v>Sri Lanka (2018)</c:v>
                </c:pt>
              </c:strCache>
            </c:strRef>
          </c:cat>
          <c:val>
            <c:numRef>
              <c:f>'Avoid health care_National data'!$E$5:$E$15</c:f>
              <c:numCache>
                <c:formatCode>General</c:formatCode>
                <c:ptCount val="11"/>
                <c:pt idx="10" formatCode="0">
                  <c:v>7.7</c:v>
                </c:pt>
              </c:numCache>
            </c:numRef>
          </c:val>
          <c:extLst>
            <c:ext xmlns:c16="http://schemas.microsoft.com/office/drawing/2014/chart" uri="{C3380CC4-5D6E-409C-BE32-E72D297353CC}">
              <c16:uniqueId val="{0000000B-70B4-45B3-BFF9-243C25994025}"/>
            </c:ext>
          </c:extLst>
        </c:ser>
        <c:dLbls>
          <c:showLegendKey val="0"/>
          <c:showVal val="0"/>
          <c:showCatName val="0"/>
          <c:showSerName val="0"/>
          <c:showPercent val="0"/>
          <c:showBubbleSize val="0"/>
        </c:dLbls>
        <c:gapWidth val="139"/>
        <c:overlap val="100"/>
        <c:axId val="457960864"/>
        <c:axId val="457958896"/>
      </c:barChart>
      <c:catAx>
        <c:axId val="457960864"/>
        <c:scaling>
          <c:orientation val="minMax"/>
        </c:scaling>
        <c:delete val="0"/>
        <c:axPos val="b"/>
        <c:numFmt formatCode="General" sourceLinked="1"/>
        <c:majorTickMark val="none"/>
        <c:minorTickMark val="none"/>
        <c:tickLblPos val="nextTo"/>
        <c:spPr>
          <a:noFill/>
          <a:ln w="1587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7958896"/>
        <c:crosses val="autoZero"/>
        <c:auto val="1"/>
        <c:lblAlgn val="ctr"/>
        <c:lblOffset val="100"/>
        <c:noMultiLvlLbl val="0"/>
      </c:catAx>
      <c:valAx>
        <c:axId val="457958896"/>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4.773808035900275E-3"/>
              <c:y val="7.4301654568221423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5875">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7960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'Avoid health car_subnational '!$C$4</c:f>
              <c:strCache>
                <c:ptCount val="1"/>
                <c:pt idx="0">
                  <c:v>MSM</c:v>
                </c:pt>
              </c:strCache>
            </c:strRef>
          </c:tx>
          <c:spPr>
            <a:solidFill>
              <a:srgbClr val="F26B73"/>
            </a:solidFill>
            <a:ln>
              <a:noFill/>
            </a:ln>
            <a:effectLst/>
          </c:spPr>
          <c:invertIfNegative val="0"/>
          <c:dPt>
            <c:idx val="0"/>
            <c:invertIfNegative val="0"/>
            <c:bubble3D val="0"/>
            <c:spPr>
              <a:solidFill>
                <a:srgbClr val="F26B73"/>
              </a:solidFill>
              <a:ln>
                <a:noFill/>
              </a:ln>
              <a:effectLst/>
            </c:spPr>
            <c:extLst>
              <c:ext xmlns:c16="http://schemas.microsoft.com/office/drawing/2014/chart" uri="{C3380CC4-5D6E-409C-BE32-E72D297353CC}">
                <c16:uniqueId val="{00000001-E229-4F96-8A3A-BD219FFE498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'Avoid health car_subnational '!$A$5:$B$18</c:f>
              <c:multiLvlStrCache>
                <c:ptCount val="14"/>
                <c:lvl>
                  <c:pt idx="0">
                    <c:v>Ulaanbaatar</c:v>
                  </c:pt>
                  <c:pt idx="1">
                    <c:v>Darkhan</c:v>
                  </c:pt>
                  <c:pt idx="2">
                    <c:v>Khuvsgul</c:v>
                  </c:pt>
                  <c:pt idx="3">
                    <c:v>Dornod</c:v>
                  </c:pt>
                  <c:pt idx="4">
                    <c:v>Ulaanbaatar</c:v>
                  </c:pt>
                  <c:pt idx="5">
                    <c:v>Dornod</c:v>
                  </c:pt>
                  <c:pt idx="6">
                    <c:v>Khuvsgul</c:v>
                  </c:pt>
                  <c:pt idx="7">
                    <c:v>Darkhan</c:v>
                  </c:pt>
                  <c:pt idx="8">
                    <c:v>Nakhon 
Ratchasima</c:v>
                  </c:pt>
                  <c:pt idx="9">
                    <c:v>Chiang Mai</c:v>
                  </c:pt>
                  <c:pt idx="10">
                    <c:v>Prachuap 
Khiri Khan</c:v>
                  </c:pt>
                  <c:pt idx="11">
                    <c:v>Bangkok</c:v>
                  </c:pt>
                  <c:pt idx="12">
                    <c:v>Phuket</c:v>
                  </c:pt>
                  <c:pt idx="13">
                    <c:v>Chonburi</c:v>
                  </c:pt>
                </c:lvl>
                <c:lvl>
                  <c:pt idx="0">
                    <c:v>Mongolia (2019)</c:v>
                  </c:pt>
                  <c:pt idx="4">
                    <c:v>Mongolia (2019)</c:v>
                  </c:pt>
                  <c:pt idx="8">
                    <c:v>Thailand (2019)</c:v>
                  </c:pt>
                </c:lvl>
              </c:multiLvlStrCache>
            </c:multiLvlStrRef>
          </c:cat>
          <c:val>
            <c:numRef>
              <c:f>'Avoid health car_subnational '!$C$5:$C$18</c:f>
              <c:numCache>
                <c:formatCode>0</c:formatCode>
                <c:ptCount val="14"/>
                <c:pt idx="0">
                  <c:v>54.4</c:v>
                </c:pt>
                <c:pt idx="1">
                  <c:v>33.299999999999997</c:v>
                </c:pt>
                <c:pt idx="2">
                  <c:v>25.6</c:v>
                </c:pt>
                <c:pt idx="3">
                  <c:v>22</c:v>
                </c:pt>
              </c:numCache>
            </c:numRef>
          </c:val>
          <c:extLst>
            <c:ext xmlns:c16="http://schemas.microsoft.com/office/drawing/2014/chart" uri="{C3380CC4-5D6E-409C-BE32-E72D297353CC}">
              <c16:uniqueId val="{00000002-E229-4F96-8A3A-BD219FFE498B}"/>
            </c:ext>
          </c:extLst>
        </c:ser>
        <c:ser>
          <c:idx val="1"/>
          <c:order val="1"/>
          <c:tx>
            <c:strRef>
              <c:f>'Avoid health car_subnational '!$D$4</c:f>
              <c:strCache>
                <c:ptCount val="1"/>
                <c:pt idx="0">
                  <c:v>FSW</c:v>
                </c:pt>
              </c:strCache>
            </c:strRef>
          </c:tx>
          <c:spPr>
            <a:solidFill>
              <a:srgbClr val="00A99A"/>
            </a:solidFill>
            <a:ln>
              <a:noFill/>
            </a:ln>
            <a:effectLst/>
          </c:spPr>
          <c:invertIfNegative val="0"/>
          <c:dPt>
            <c:idx val="4"/>
            <c:invertIfNegative val="0"/>
            <c:bubble3D val="0"/>
            <c:spPr>
              <a:solidFill>
                <a:srgbClr val="00A99A"/>
              </a:solidFill>
              <a:ln>
                <a:noFill/>
              </a:ln>
              <a:effectLst/>
            </c:spPr>
            <c:extLst>
              <c:ext xmlns:c16="http://schemas.microsoft.com/office/drawing/2014/chart" uri="{C3380CC4-5D6E-409C-BE32-E72D297353CC}">
                <c16:uniqueId val="{00000004-E229-4F96-8A3A-BD219FFE498B}"/>
              </c:ext>
            </c:extLst>
          </c:dPt>
          <c:dPt>
            <c:idx val="5"/>
            <c:invertIfNegative val="0"/>
            <c:bubble3D val="0"/>
            <c:spPr>
              <a:solidFill>
                <a:srgbClr val="00A99A"/>
              </a:solidFill>
              <a:ln>
                <a:noFill/>
              </a:ln>
              <a:effectLst/>
            </c:spPr>
            <c:extLst>
              <c:ext xmlns:c16="http://schemas.microsoft.com/office/drawing/2014/chart" uri="{C3380CC4-5D6E-409C-BE32-E72D297353CC}">
                <c16:uniqueId val="{00000006-E229-4F96-8A3A-BD219FFE498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'Avoid health car_subnational '!$A$5:$B$18</c:f>
              <c:multiLvlStrCache>
                <c:ptCount val="14"/>
                <c:lvl>
                  <c:pt idx="0">
                    <c:v>Ulaanbaatar</c:v>
                  </c:pt>
                  <c:pt idx="1">
                    <c:v>Darkhan</c:v>
                  </c:pt>
                  <c:pt idx="2">
                    <c:v>Khuvsgul</c:v>
                  </c:pt>
                  <c:pt idx="3">
                    <c:v>Dornod</c:v>
                  </c:pt>
                  <c:pt idx="4">
                    <c:v>Ulaanbaatar</c:v>
                  </c:pt>
                  <c:pt idx="5">
                    <c:v>Dornod</c:v>
                  </c:pt>
                  <c:pt idx="6">
                    <c:v>Khuvsgul</c:v>
                  </c:pt>
                  <c:pt idx="7">
                    <c:v>Darkhan</c:v>
                  </c:pt>
                  <c:pt idx="8">
                    <c:v>Nakhon 
Ratchasima</c:v>
                  </c:pt>
                  <c:pt idx="9">
                    <c:v>Chiang Mai</c:v>
                  </c:pt>
                  <c:pt idx="10">
                    <c:v>Prachuap 
Khiri Khan</c:v>
                  </c:pt>
                  <c:pt idx="11">
                    <c:v>Bangkok</c:v>
                  </c:pt>
                  <c:pt idx="12">
                    <c:v>Phuket</c:v>
                  </c:pt>
                  <c:pt idx="13">
                    <c:v>Chonburi</c:v>
                  </c:pt>
                </c:lvl>
                <c:lvl>
                  <c:pt idx="0">
                    <c:v>Mongolia (2019)</c:v>
                  </c:pt>
                  <c:pt idx="4">
                    <c:v>Mongolia (2019)</c:v>
                  </c:pt>
                  <c:pt idx="8">
                    <c:v>Thailand (2019)</c:v>
                  </c:pt>
                </c:lvl>
              </c:multiLvlStrCache>
            </c:multiLvlStrRef>
          </c:cat>
          <c:val>
            <c:numRef>
              <c:f>'Avoid health car_subnational '!$D$5:$D$18</c:f>
              <c:numCache>
                <c:formatCode>General</c:formatCode>
                <c:ptCount val="14"/>
                <c:pt idx="4" formatCode="0">
                  <c:v>50.4</c:v>
                </c:pt>
                <c:pt idx="5" formatCode="0">
                  <c:v>36</c:v>
                </c:pt>
                <c:pt idx="6" formatCode="0">
                  <c:v>20</c:v>
                </c:pt>
                <c:pt idx="7" formatCode="0">
                  <c:v>18</c:v>
                </c:pt>
                <c:pt idx="8" formatCode="0">
                  <c:v>8.43</c:v>
                </c:pt>
                <c:pt idx="9" formatCode="0">
                  <c:v>7.13</c:v>
                </c:pt>
                <c:pt idx="10" formatCode="0">
                  <c:v>6.98</c:v>
                </c:pt>
                <c:pt idx="11" formatCode="0">
                  <c:v>5.32</c:v>
                </c:pt>
                <c:pt idx="12" formatCode="0">
                  <c:v>3.77</c:v>
                </c:pt>
                <c:pt idx="13" formatCode="0">
                  <c:v>2.76</c:v>
                </c:pt>
              </c:numCache>
            </c:numRef>
          </c:val>
          <c:extLst>
            <c:ext xmlns:c16="http://schemas.microsoft.com/office/drawing/2014/chart" uri="{C3380CC4-5D6E-409C-BE32-E72D297353CC}">
              <c16:uniqueId val="{00000007-E229-4F96-8A3A-BD219FFE498B}"/>
            </c:ext>
          </c:extLst>
        </c:ser>
        <c:dLbls>
          <c:showLegendKey val="0"/>
          <c:showVal val="0"/>
          <c:showCatName val="0"/>
          <c:showSerName val="0"/>
          <c:showPercent val="0"/>
          <c:showBubbleSize val="0"/>
        </c:dLbls>
        <c:gapWidth val="139"/>
        <c:overlap val="100"/>
        <c:axId val="457960864"/>
        <c:axId val="457958896"/>
      </c:barChart>
      <c:catAx>
        <c:axId val="457960864"/>
        <c:scaling>
          <c:orientation val="minMax"/>
        </c:scaling>
        <c:delete val="0"/>
        <c:axPos val="b"/>
        <c:numFmt formatCode="General" sourceLinked="1"/>
        <c:majorTickMark val="none"/>
        <c:minorTickMark val="none"/>
        <c:tickLblPos val="nextTo"/>
        <c:spPr>
          <a:noFill/>
          <a:ln w="1587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7958896"/>
        <c:crosses val="autoZero"/>
        <c:auto val="1"/>
        <c:lblAlgn val="ctr"/>
        <c:lblOffset val="100"/>
        <c:noMultiLvlLbl val="0"/>
      </c:catAx>
      <c:valAx>
        <c:axId val="457958896"/>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4.773808035900275E-3"/>
              <c:y val="7.4301654568221423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5875">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7960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588527102760004E-2"/>
          <c:y val="5.3636987684231786E-2"/>
          <c:w val="0.88506674778579875"/>
          <c:h val="0.78588353378904574"/>
        </c:manualLayout>
      </c:layout>
      <c:barChart>
        <c:barDir val="col"/>
        <c:grouping val="clustered"/>
        <c:varyColors val="0"/>
        <c:ser>
          <c:idx val="0"/>
          <c:order val="0"/>
          <c:tx>
            <c:strRef>
              <c:f>'Avoided HIV testing_subnat'!$B$2</c:f>
              <c:strCache>
                <c:ptCount val="1"/>
                <c:pt idx="0">
                  <c:v>MSM</c:v>
                </c:pt>
              </c:strCache>
            </c:strRef>
          </c:tx>
          <c:spPr>
            <a:solidFill>
              <a:srgbClr val="F26B73"/>
            </a:solidFill>
            <a:ln>
              <a:noFill/>
            </a:ln>
            <a:effectLst/>
          </c:spPr>
          <c:invertIfNegative val="0"/>
          <c:dPt>
            <c:idx val="0"/>
            <c:invertIfNegative val="0"/>
            <c:bubble3D val="0"/>
            <c:spPr>
              <a:solidFill>
                <a:srgbClr val="F26B73"/>
              </a:solidFill>
              <a:ln>
                <a:noFill/>
              </a:ln>
              <a:effectLst/>
            </c:spPr>
            <c:extLst>
              <c:ext xmlns:c16="http://schemas.microsoft.com/office/drawing/2014/chart" uri="{C3380CC4-5D6E-409C-BE32-E72D297353CC}">
                <c16:uniqueId val="{00000001-18BD-4408-88DE-A1A01BB91087}"/>
              </c:ext>
            </c:extLst>
          </c:dPt>
          <c:dPt>
            <c:idx val="1"/>
            <c:invertIfNegative val="0"/>
            <c:bubble3D val="0"/>
            <c:spPr>
              <a:solidFill>
                <a:srgbClr val="F26B73"/>
              </a:solidFill>
              <a:ln>
                <a:noFill/>
              </a:ln>
              <a:effectLst/>
            </c:spPr>
            <c:extLst>
              <c:ext xmlns:c16="http://schemas.microsoft.com/office/drawing/2014/chart" uri="{C3380CC4-5D6E-409C-BE32-E72D297353CC}">
                <c16:uniqueId val="{00000003-18BD-4408-88DE-A1A01BB91087}"/>
              </c:ext>
            </c:extLst>
          </c:dPt>
          <c:dPt>
            <c:idx val="2"/>
            <c:invertIfNegative val="0"/>
            <c:bubble3D val="0"/>
            <c:spPr>
              <a:solidFill>
                <a:srgbClr val="F26B73"/>
              </a:solidFill>
              <a:ln>
                <a:noFill/>
              </a:ln>
              <a:effectLst/>
            </c:spPr>
            <c:extLst>
              <c:ext xmlns:c16="http://schemas.microsoft.com/office/drawing/2014/chart" uri="{C3380CC4-5D6E-409C-BE32-E72D297353CC}">
                <c16:uniqueId val="{00000005-18BD-4408-88DE-A1A01BB9108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'Avoided HIV testing_subnat'!$A$3:$A$8</c:f>
              <c:strCache>
                <c:ptCount val="6"/>
                <c:pt idx="0">
                  <c:v>Mongolia 
(2019)</c:v>
                </c:pt>
                <c:pt idx="1">
                  <c:v>Lao
PDR
(2017)</c:v>
                </c:pt>
                <c:pt idx="2">
                  <c:v>Sri Lanka 
(2018)</c:v>
                </c:pt>
                <c:pt idx="3">
                  <c:v>Sri Lanka 
(2018)</c:v>
                </c:pt>
                <c:pt idx="4">
                  <c:v>Mongolia 
(2019)</c:v>
                </c:pt>
                <c:pt idx="5">
                  <c:v>Sri Lanka 
(2018)</c:v>
                </c:pt>
              </c:strCache>
            </c:strRef>
          </c:cat>
          <c:val>
            <c:numRef>
              <c:f>'Avoided HIV testing_subnat'!$B$3:$B$8</c:f>
              <c:numCache>
                <c:formatCode>0</c:formatCode>
                <c:ptCount val="6"/>
                <c:pt idx="0">
                  <c:v>47</c:v>
                </c:pt>
                <c:pt idx="1">
                  <c:v>41.8</c:v>
                </c:pt>
                <c:pt idx="2">
                  <c:v>32</c:v>
                </c:pt>
              </c:numCache>
            </c:numRef>
          </c:val>
          <c:extLst>
            <c:ext xmlns:c16="http://schemas.microsoft.com/office/drawing/2014/chart" uri="{C3380CC4-5D6E-409C-BE32-E72D297353CC}">
              <c16:uniqueId val="{00000006-18BD-4408-88DE-A1A01BB91087}"/>
            </c:ext>
          </c:extLst>
        </c:ser>
        <c:ser>
          <c:idx val="1"/>
          <c:order val="1"/>
          <c:tx>
            <c:strRef>
              <c:f>'Avoided HIV testing_subnat'!$C$2</c:f>
              <c:strCache>
                <c:ptCount val="1"/>
                <c:pt idx="0">
                  <c:v>FSW</c:v>
                </c:pt>
              </c:strCache>
            </c:strRef>
          </c:tx>
          <c:spPr>
            <a:solidFill>
              <a:srgbClr val="00A99A"/>
            </a:solidFill>
            <a:ln>
              <a:noFill/>
            </a:ln>
            <a:effectLst/>
          </c:spPr>
          <c:invertIfNegative val="0"/>
          <c:dPt>
            <c:idx val="3"/>
            <c:invertIfNegative val="0"/>
            <c:bubble3D val="0"/>
            <c:spPr>
              <a:solidFill>
                <a:srgbClr val="00A99A"/>
              </a:solidFill>
              <a:ln>
                <a:noFill/>
              </a:ln>
              <a:effectLst/>
            </c:spPr>
            <c:extLst>
              <c:ext xmlns:c16="http://schemas.microsoft.com/office/drawing/2014/chart" uri="{C3380CC4-5D6E-409C-BE32-E72D297353CC}">
                <c16:uniqueId val="{00000008-18BD-4408-88DE-A1A01BB91087}"/>
              </c:ext>
            </c:extLst>
          </c:dPt>
          <c:dPt>
            <c:idx val="4"/>
            <c:invertIfNegative val="0"/>
            <c:bubble3D val="0"/>
            <c:spPr>
              <a:solidFill>
                <a:srgbClr val="00A99A"/>
              </a:solidFill>
              <a:ln>
                <a:noFill/>
              </a:ln>
              <a:effectLst/>
            </c:spPr>
            <c:extLst>
              <c:ext xmlns:c16="http://schemas.microsoft.com/office/drawing/2014/chart" uri="{C3380CC4-5D6E-409C-BE32-E72D297353CC}">
                <c16:uniqueId val="{0000000A-18BD-4408-88DE-A1A01BB9108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'Avoided HIV testing_subnat'!$A$3:$A$8</c:f>
              <c:strCache>
                <c:ptCount val="6"/>
                <c:pt idx="0">
                  <c:v>Mongolia 
(2019)</c:v>
                </c:pt>
                <c:pt idx="1">
                  <c:v>Lao
PDR
(2017)</c:v>
                </c:pt>
                <c:pt idx="2">
                  <c:v>Sri Lanka 
(2018)</c:v>
                </c:pt>
                <c:pt idx="3">
                  <c:v>Sri Lanka 
(2018)</c:v>
                </c:pt>
                <c:pt idx="4">
                  <c:v>Mongolia 
(2019)</c:v>
                </c:pt>
                <c:pt idx="5">
                  <c:v>Sri Lanka 
(2018)</c:v>
                </c:pt>
              </c:strCache>
            </c:strRef>
          </c:cat>
          <c:val>
            <c:numRef>
              <c:f>'Avoided HIV testing_subnat'!$C$3:$C$8</c:f>
              <c:numCache>
                <c:formatCode>General</c:formatCode>
                <c:ptCount val="6"/>
                <c:pt idx="3" formatCode="0">
                  <c:v>42</c:v>
                </c:pt>
                <c:pt idx="4" formatCode="0">
                  <c:v>40</c:v>
                </c:pt>
              </c:numCache>
            </c:numRef>
          </c:val>
          <c:extLst>
            <c:ext xmlns:c16="http://schemas.microsoft.com/office/drawing/2014/chart" uri="{C3380CC4-5D6E-409C-BE32-E72D297353CC}">
              <c16:uniqueId val="{0000000B-18BD-4408-88DE-A1A01BB91087}"/>
            </c:ext>
          </c:extLst>
        </c:ser>
        <c:ser>
          <c:idx val="2"/>
          <c:order val="2"/>
          <c:tx>
            <c:strRef>
              <c:f>'Avoided HIV testing_subnat'!$D$2</c:f>
              <c:strCache>
                <c:ptCount val="1"/>
                <c:pt idx="0">
                  <c:v>TG</c:v>
                </c:pt>
              </c:strCache>
            </c:strRef>
          </c:tx>
          <c:spPr>
            <a:solidFill>
              <a:srgbClr val="CDC884"/>
            </a:solidFill>
            <a:ln>
              <a:noFill/>
            </a:ln>
            <a:effectLst/>
          </c:spPr>
          <c:invertIfNegative val="0"/>
          <c:dPt>
            <c:idx val="5"/>
            <c:invertIfNegative val="0"/>
            <c:bubble3D val="0"/>
            <c:spPr>
              <a:solidFill>
                <a:srgbClr val="CDC884"/>
              </a:solidFill>
              <a:ln>
                <a:noFill/>
              </a:ln>
              <a:effectLst/>
            </c:spPr>
            <c:extLst>
              <c:ext xmlns:c16="http://schemas.microsoft.com/office/drawing/2014/chart" uri="{C3380CC4-5D6E-409C-BE32-E72D297353CC}">
                <c16:uniqueId val="{0000000D-18BD-4408-88DE-A1A01BB9108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'Avoided HIV testing_subnat'!$A$3:$A$8</c:f>
              <c:strCache>
                <c:ptCount val="6"/>
                <c:pt idx="0">
                  <c:v>Mongolia 
(2019)</c:v>
                </c:pt>
                <c:pt idx="1">
                  <c:v>Lao
PDR
(2017)</c:v>
                </c:pt>
                <c:pt idx="2">
                  <c:v>Sri Lanka 
(2018)</c:v>
                </c:pt>
                <c:pt idx="3">
                  <c:v>Sri Lanka 
(2018)</c:v>
                </c:pt>
                <c:pt idx="4">
                  <c:v>Mongolia 
(2019)</c:v>
                </c:pt>
                <c:pt idx="5">
                  <c:v>Sri Lanka 
(2018)</c:v>
                </c:pt>
              </c:strCache>
            </c:strRef>
          </c:cat>
          <c:val>
            <c:numRef>
              <c:f>'Avoided HIV testing_subnat'!$D$3:$D$8</c:f>
              <c:numCache>
                <c:formatCode>General</c:formatCode>
                <c:ptCount val="6"/>
                <c:pt idx="5" formatCode="0">
                  <c:v>47</c:v>
                </c:pt>
              </c:numCache>
            </c:numRef>
          </c:val>
          <c:extLst>
            <c:ext xmlns:c16="http://schemas.microsoft.com/office/drawing/2014/chart" uri="{C3380CC4-5D6E-409C-BE32-E72D297353CC}">
              <c16:uniqueId val="{0000000E-18BD-4408-88DE-A1A01BB91087}"/>
            </c:ext>
          </c:extLst>
        </c:ser>
        <c:dLbls>
          <c:showLegendKey val="0"/>
          <c:showVal val="0"/>
          <c:showCatName val="0"/>
          <c:showSerName val="0"/>
          <c:showPercent val="0"/>
          <c:showBubbleSize val="0"/>
        </c:dLbls>
        <c:gapWidth val="139"/>
        <c:overlap val="100"/>
        <c:axId val="457960864"/>
        <c:axId val="457958896"/>
      </c:barChart>
      <c:catAx>
        <c:axId val="457960864"/>
        <c:scaling>
          <c:orientation val="minMax"/>
        </c:scaling>
        <c:delete val="0"/>
        <c:axPos val="b"/>
        <c:numFmt formatCode="General" sourceLinked="1"/>
        <c:majorTickMark val="none"/>
        <c:minorTickMark val="none"/>
        <c:tickLblPos val="nextTo"/>
        <c:spPr>
          <a:noFill/>
          <a:ln w="1587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7958896"/>
        <c:crosses val="autoZero"/>
        <c:auto val="1"/>
        <c:lblAlgn val="ctr"/>
        <c:lblOffset val="100"/>
        <c:noMultiLvlLbl val="0"/>
      </c:catAx>
      <c:valAx>
        <c:axId val="457958896"/>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3.339612266148752E-3"/>
              <c:y val="2.1415246171151679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5875">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7960864"/>
        <c:crosses val="autoZero"/>
        <c:crossBetween val="between"/>
      </c:valAx>
      <c:spPr>
        <a:noFill/>
        <a:ln>
          <a:noFill/>
        </a:ln>
        <a:effectLst/>
      </c:spPr>
    </c:plotArea>
    <c:legend>
      <c:legendPos val="t"/>
      <c:layout>
        <c:manualLayout>
          <c:xMode val="edge"/>
          <c:yMode val="edge"/>
          <c:x val="0.38817247955446876"/>
          <c:y val="5.2747252747252747E-2"/>
          <c:w val="0.22365504089106247"/>
          <c:h val="6.2955669002913092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'Avoided HIV testing_subnat (2)'!$C$2</c:f>
              <c:strCache>
                <c:ptCount val="1"/>
                <c:pt idx="0">
                  <c:v>MSM</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'Avoided HIV testing_subnat (2)'!$A$3:$B$19</c:f>
              <c:multiLvlStrCache>
                <c:ptCount val="17"/>
                <c:lvl>
                  <c:pt idx="0">
                    <c:v>Ulaanbaatar</c:v>
                  </c:pt>
                  <c:pt idx="1">
                    <c:v>Darkhan</c:v>
                  </c:pt>
                  <c:pt idx="2">
                    <c:v>Khuvsgul</c:v>
                  </c:pt>
                  <c:pt idx="3">
                    <c:v>Dornod</c:v>
                  </c:pt>
                  <c:pt idx="4">
                    <c:v>Colombo</c:v>
                  </c:pt>
                  <c:pt idx="5">
                    <c:v>Galle</c:v>
                  </c:pt>
                  <c:pt idx="6">
                    <c:v>Kandy</c:v>
                  </c:pt>
                  <c:pt idx="7">
                    <c:v>Ulaanbaatar</c:v>
                  </c:pt>
                  <c:pt idx="8">
                    <c:v>Dornod</c:v>
                  </c:pt>
                  <c:pt idx="9">
                    <c:v>Khuvsgul</c:v>
                  </c:pt>
                  <c:pt idx="10">
                    <c:v>Darkhan</c:v>
                  </c:pt>
                  <c:pt idx="11">
                    <c:v>Colombo</c:v>
                  </c:pt>
                  <c:pt idx="12">
                    <c:v>Kandy</c:v>
                  </c:pt>
                  <c:pt idx="13">
                    <c:v>Galle</c:v>
                  </c:pt>
                  <c:pt idx="14">
                    <c:v>Colombo</c:v>
                  </c:pt>
                  <c:pt idx="15">
                    <c:v>Jaffna</c:v>
                  </c:pt>
                  <c:pt idx="16">
                    <c:v>Colombo</c:v>
                  </c:pt>
                </c:lvl>
                <c:lvl>
                  <c:pt idx="0">
                    <c:v>Mongolia 
(2019)</c:v>
                  </c:pt>
                  <c:pt idx="4">
                    <c:v>Sri Lanka 
(2018)</c:v>
                  </c:pt>
                  <c:pt idx="7">
                    <c:v>Mongolia 
(2019)</c:v>
                  </c:pt>
                  <c:pt idx="11">
                    <c:v>Sri Lanka 
(2018)</c:v>
                  </c:pt>
                  <c:pt idx="14">
                    <c:v>Sri Lanka 
(2018)</c:v>
                  </c:pt>
                  <c:pt idx="16">
                    <c:v>Sri Lanka 
(2018)</c:v>
                  </c:pt>
                </c:lvl>
              </c:multiLvlStrCache>
            </c:multiLvlStrRef>
          </c:cat>
          <c:val>
            <c:numRef>
              <c:f>'Avoided HIV testing_subnat (2)'!$C$3:$C$19</c:f>
              <c:numCache>
                <c:formatCode>0</c:formatCode>
                <c:ptCount val="17"/>
                <c:pt idx="0">
                  <c:v>54.4</c:v>
                </c:pt>
                <c:pt idx="1">
                  <c:v>33.299999999999997</c:v>
                </c:pt>
                <c:pt idx="2">
                  <c:v>25.6</c:v>
                </c:pt>
                <c:pt idx="3">
                  <c:v>22</c:v>
                </c:pt>
                <c:pt idx="4">
                  <c:v>33.1</c:v>
                </c:pt>
                <c:pt idx="5">
                  <c:v>29.8</c:v>
                </c:pt>
                <c:pt idx="6">
                  <c:v>28.4</c:v>
                </c:pt>
              </c:numCache>
            </c:numRef>
          </c:val>
          <c:extLst>
            <c:ext xmlns:c16="http://schemas.microsoft.com/office/drawing/2014/chart" uri="{C3380CC4-5D6E-409C-BE32-E72D297353CC}">
              <c16:uniqueId val="{00000000-769F-42AA-B3EF-266949CF4AC6}"/>
            </c:ext>
          </c:extLst>
        </c:ser>
        <c:ser>
          <c:idx val="1"/>
          <c:order val="1"/>
          <c:tx>
            <c:strRef>
              <c:f>'Avoided HIV testing_subnat (2)'!$D$2</c:f>
              <c:strCache>
                <c:ptCount val="1"/>
                <c:pt idx="0">
                  <c:v>FSW</c:v>
                </c:pt>
              </c:strCache>
            </c:strRef>
          </c:tx>
          <c:spPr>
            <a:solidFill>
              <a:srgbClr val="00A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'Avoided HIV testing_subnat (2)'!$A$3:$B$19</c:f>
              <c:multiLvlStrCache>
                <c:ptCount val="17"/>
                <c:lvl>
                  <c:pt idx="0">
                    <c:v>Ulaanbaatar</c:v>
                  </c:pt>
                  <c:pt idx="1">
                    <c:v>Darkhan</c:v>
                  </c:pt>
                  <c:pt idx="2">
                    <c:v>Khuvsgul</c:v>
                  </c:pt>
                  <c:pt idx="3">
                    <c:v>Dornod</c:v>
                  </c:pt>
                  <c:pt idx="4">
                    <c:v>Colombo</c:v>
                  </c:pt>
                  <c:pt idx="5">
                    <c:v>Galle</c:v>
                  </c:pt>
                  <c:pt idx="6">
                    <c:v>Kandy</c:v>
                  </c:pt>
                  <c:pt idx="7">
                    <c:v>Ulaanbaatar</c:v>
                  </c:pt>
                  <c:pt idx="8">
                    <c:v>Dornod</c:v>
                  </c:pt>
                  <c:pt idx="9">
                    <c:v>Khuvsgul</c:v>
                  </c:pt>
                  <c:pt idx="10">
                    <c:v>Darkhan</c:v>
                  </c:pt>
                  <c:pt idx="11">
                    <c:v>Colombo</c:v>
                  </c:pt>
                  <c:pt idx="12">
                    <c:v>Kandy</c:v>
                  </c:pt>
                  <c:pt idx="13">
                    <c:v>Galle</c:v>
                  </c:pt>
                  <c:pt idx="14">
                    <c:v>Colombo</c:v>
                  </c:pt>
                  <c:pt idx="15">
                    <c:v>Jaffna</c:v>
                  </c:pt>
                  <c:pt idx="16">
                    <c:v>Colombo</c:v>
                  </c:pt>
                </c:lvl>
                <c:lvl>
                  <c:pt idx="0">
                    <c:v>Mongolia 
(2019)</c:v>
                  </c:pt>
                  <c:pt idx="4">
                    <c:v>Sri Lanka 
(2018)</c:v>
                  </c:pt>
                  <c:pt idx="7">
                    <c:v>Mongolia 
(2019)</c:v>
                  </c:pt>
                  <c:pt idx="11">
                    <c:v>Sri Lanka 
(2018)</c:v>
                  </c:pt>
                  <c:pt idx="14">
                    <c:v>Sri Lanka 
(2018)</c:v>
                  </c:pt>
                  <c:pt idx="16">
                    <c:v>Sri Lanka 
(2018)</c:v>
                  </c:pt>
                </c:lvl>
              </c:multiLvlStrCache>
            </c:multiLvlStrRef>
          </c:cat>
          <c:val>
            <c:numRef>
              <c:f>'Avoided HIV testing_subnat (2)'!$D$3:$D$19</c:f>
              <c:numCache>
                <c:formatCode>General</c:formatCode>
                <c:ptCount val="17"/>
                <c:pt idx="7" formatCode="0">
                  <c:v>55.1</c:v>
                </c:pt>
                <c:pt idx="8" formatCode="0">
                  <c:v>36</c:v>
                </c:pt>
                <c:pt idx="9" formatCode="0">
                  <c:v>20</c:v>
                </c:pt>
                <c:pt idx="10" formatCode="0">
                  <c:v>18</c:v>
                </c:pt>
                <c:pt idx="11" formatCode="0">
                  <c:v>48.2</c:v>
                </c:pt>
                <c:pt idx="12" formatCode="0">
                  <c:v>41.8</c:v>
                </c:pt>
                <c:pt idx="13" formatCode="0">
                  <c:v>22.6</c:v>
                </c:pt>
              </c:numCache>
            </c:numRef>
          </c:val>
          <c:extLst>
            <c:ext xmlns:c16="http://schemas.microsoft.com/office/drawing/2014/chart" uri="{C3380CC4-5D6E-409C-BE32-E72D297353CC}">
              <c16:uniqueId val="{00000001-769F-42AA-B3EF-266949CF4AC6}"/>
            </c:ext>
          </c:extLst>
        </c:ser>
        <c:ser>
          <c:idx val="2"/>
          <c:order val="2"/>
          <c:tx>
            <c:strRef>
              <c:f>'Avoided HIV testing_subnat (2)'!$E$2</c:f>
              <c:strCache>
                <c:ptCount val="1"/>
                <c:pt idx="0">
                  <c:v>TG</c:v>
                </c:pt>
              </c:strCache>
            </c:strRef>
          </c:tx>
          <c:spPr>
            <a:solidFill>
              <a:srgbClr val="CDC8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'Avoided HIV testing_subnat (2)'!$A$3:$B$19</c:f>
              <c:multiLvlStrCache>
                <c:ptCount val="17"/>
                <c:lvl>
                  <c:pt idx="0">
                    <c:v>Ulaanbaatar</c:v>
                  </c:pt>
                  <c:pt idx="1">
                    <c:v>Darkhan</c:v>
                  </c:pt>
                  <c:pt idx="2">
                    <c:v>Khuvsgul</c:v>
                  </c:pt>
                  <c:pt idx="3">
                    <c:v>Dornod</c:v>
                  </c:pt>
                  <c:pt idx="4">
                    <c:v>Colombo</c:v>
                  </c:pt>
                  <c:pt idx="5">
                    <c:v>Galle</c:v>
                  </c:pt>
                  <c:pt idx="6">
                    <c:v>Kandy</c:v>
                  </c:pt>
                  <c:pt idx="7">
                    <c:v>Ulaanbaatar</c:v>
                  </c:pt>
                  <c:pt idx="8">
                    <c:v>Dornod</c:v>
                  </c:pt>
                  <c:pt idx="9">
                    <c:v>Khuvsgul</c:v>
                  </c:pt>
                  <c:pt idx="10">
                    <c:v>Darkhan</c:v>
                  </c:pt>
                  <c:pt idx="11">
                    <c:v>Colombo</c:v>
                  </c:pt>
                  <c:pt idx="12">
                    <c:v>Kandy</c:v>
                  </c:pt>
                  <c:pt idx="13">
                    <c:v>Galle</c:v>
                  </c:pt>
                  <c:pt idx="14">
                    <c:v>Colombo</c:v>
                  </c:pt>
                  <c:pt idx="15">
                    <c:v>Jaffna</c:v>
                  </c:pt>
                  <c:pt idx="16">
                    <c:v>Colombo</c:v>
                  </c:pt>
                </c:lvl>
                <c:lvl>
                  <c:pt idx="0">
                    <c:v>Mongolia 
(2019)</c:v>
                  </c:pt>
                  <c:pt idx="4">
                    <c:v>Sri Lanka 
(2018)</c:v>
                  </c:pt>
                  <c:pt idx="7">
                    <c:v>Mongolia 
(2019)</c:v>
                  </c:pt>
                  <c:pt idx="11">
                    <c:v>Sri Lanka 
(2018)</c:v>
                  </c:pt>
                  <c:pt idx="14">
                    <c:v>Sri Lanka 
(2018)</c:v>
                  </c:pt>
                  <c:pt idx="16">
                    <c:v>Sri Lanka 
(2018)</c:v>
                  </c:pt>
                </c:lvl>
              </c:multiLvlStrCache>
            </c:multiLvlStrRef>
          </c:cat>
          <c:val>
            <c:numRef>
              <c:f>'Avoided HIV testing_subnat (2)'!$E$3:$E$19</c:f>
              <c:numCache>
                <c:formatCode>General</c:formatCode>
                <c:ptCount val="17"/>
                <c:pt idx="14" formatCode="0">
                  <c:v>48.3</c:v>
                </c:pt>
                <c:pt idx="15" formatCode="0">
                  <c:v>43.8</c:v>
                </c:pt>
              </c:numCache>
            </c:numRef>
          </c:val>
          <c:extLst>
            <c:ext xmlns:c16="http://schemas.microsoft.com/office/drawing/2014/chart" uri="{C3380CC4-5D6E-409C-BE32-E72D297353CC}">
              <c16:uniqueId val="{00000002-769F-42AA-B3EF-266949CF4AC6}"/>
            </c:ext>
          </c:extLst>
        </c:ser>
        <c:ser>
          <c:idx val="3"/>
          <c:order val="3"/>
          <c:tx>
            <c:strRef>
              <c:f>'Avoided HIV testing_subnat (2)'!$F$2</c:f>
              <c:strCache>
                <c:ptCount val="1"/>
                <c:pt idx="0">
                  <c:v>PWID</c:v>
                </c:pt>
              </c:strCache>
            </c:strRef>
          </c:tx>
          <c:spPr>
            <a:solidFill>
              <a:srgbClr val="63CDF6"/>
            </a:solidFill>
            <a:ln>
              <a:noFill/>
            </a:ln>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9F-42AA-B3EF-266949CF4AC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'Avoided HIV testing_subnat (2)'!$A$3:$B$19</c:f>
              <c:multiLvlStrCache>
                <c:ptCount val="17"/>
                <c:lvl>
                  <c:pt idx="0">
                    <c:v>Ulaanbaatar</c:v>
                  </c:pt>
                  <c:pt idx="1">
                    <c:v>Darkhan</c:v>
                  </c:pt>
                  <c:pt idx="2">
                    <c:v>Khuvsgul</c:v>
                  </c:pt>
                  <c:pt idx="3">
                    <c:v>Dornod</c:v>
                  </c:pt>
                  <c:pt idx="4">
                    <c:v>Colombo</c:v>
                  </c:pt>
                  <c:pt idx="5">
                    <c:v>Galle</c:v>
                  </c:pt>
                  <c:pt idx="6">
                    <c:v>Kandy</c:v>
                  </c:pt>
                  <c:pt idx="7">
                    <c:v>Ulaanbaatar</c:v>
                  </c:pt>
                  <c:pt idx="8">
                    <c:v>Dornod</c:v>
                  </c:pt>
                  <c:pt idx="9">
                    <c:v>Khuvsgul</c:v>
                  </c:pt>
                  <c:pt idx="10">
                    <c:v>Darkhan</c:v>
                  </c:pt>
                  <c:pt idx="11">
                    <c:v>Colombo</c:v>
                  </c:pt>
                  <c:pt idx="12">
                    <c:v>Kandy</c:v>
                  </c:pt>
                  <c:pt idx="13">
                    <c:v>Galle</c:v>
                  </c:pt>
                  <c:pt idx="14">
                    <c:v>Colombo</c:v>
                  </c:pt>
                  <c:pt idx="15">
                    <c:v>Jaffna</c:v>
                  </c:pt>
                  <c:pt idx="16">
                    <c:v>Colombo</c:v>
                  </c:pt>
                </c:lvl>
                <c:lvl>
                  <c:pt idx="0">
                    <c:v>Mongolia 
(2019)</c:v>
                  </c:pt>
                  <c:pt idx="4">
                    <c:v>Sri Lanka 
(2018)</c:v>
                  </c:pt>
                  <c:pt idx="7">
                    <c:v>Mongolia 
(2019)</c:v>
                  </c:pt>
                  <c:pt idx="11">
                    <c:v>Sri Lanka 
(2018)</c:v>
                  </c:pt>
                  <c:pt idx="14">
                    <c:v>Sri Lanka 
(2018)</c:v>
                  </c:pt>
                  <c:pt idx="16">
                    <c:v>Sri Lanka 
(2018)</c:v>
                  </c:pt>
                </c:lvl>
              </c:multiLvlStrCache>
            </c:multiLvlStrRef>
          </c:cat>
          <c:val>
            <c:numRef>
              <c:f>'Avoided HIV testing_subnat (2)'!$F$3:$F$19</c:f>
              <c:numCache>
                <c:formatCode>General</c:formatCode>
                <c:ptCount val="17"/>
                <c:pt idx="16" formatCode="0">
                  <c:v>56.4</c:v>
                </c:pt>
              </c:numCache>
            </c:numRef>
          </c:val>
          <c:extLst>
            <c:ext xmlns:c16="http://schemas.microsoft.com/office/drawing/2014/chart" uri="{C3380CC4-5D6E-409C-BE32-E72D297353CC}">
              <c16:uniqueId val="{00000004-769F-42AA-B3EF-266949CF4AC6}"/>
            </c:ext>
          </c:extLst>
        </c:ser>
        <c:dLbls>
          <c:showLegendKey val="0"/>
          <c:showVal val="0"/>
          <c:showCatName val="0"/>
          <c:showSerName val="0"/>
          <c:showPercent val="0"/>
          <c:showBubbleSize val="0"/>
        </c:dLbls>
        <c:gapWidth val="139"/>
        <c:overlap val="100"/>
        <c:axId val="457960864"/>
        <c:axId val="457958896"/>
      </c:barChart>
      <c:catAx>
        <c:axId val="457960864"/>
        <c:scaling>
          <c:orientation val="minMax"/>
        </c:scaling>
        <c:delete val="0"/>
        <c:axPos val="b"/>
        <c:numFmt formatCode="General" sourceLinked="1"/>
        <c:majorTickMark val="none"/>
        <c:minorTickMark val="none"/>
        <c:tickLblPos val="nextTo"/>
        <c:spPr>
          <a:noFill/>
          <a:ln w="1587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7958896"/>
        <c:crosses val="autoZero"/>
        <c:auto val="1"/>
        <c:lblAlgn val="ctr"/>
        <c:lblOffset val="100"/>
        <c:noMultiLvlLbl val="0"/>
      </c:catAx>
      <c:valAx>
        <c:axId val="457958896"/>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7.7972699977258983E-3"/>
              <c:y val="9.4675226487245828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5875">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7960864"/>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'Age group disaggregated'!$H$5</c:f>
              <c:strCache>
                <c:ptCount val="1"/>
                <c:pt idx="0">
                  <c:v>&lt;25 yr</c:v>
                </c:pt>
              </c:strCache>
            </c:strRef>
          </c:tx>
          <c:spPr>
            <a:solidFill>
              <a:srgbClr val="00A99A">
                <a:alpha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group disaggregated'!$F$6:$G$10</c:f>
              <c:multiLvlStrCache>
                <c:ptCount val="5"/>
                <c:lvl>
                  <c:pt idx="0">
                    <c:v>Lao PDR 
(2017)</c:v>
                  </c:pt>
                  <c:pt idx="1">
                    <c:v>Mongolia 
(2019)</c:v>
                  </c:pt>
                  <c:pt idx="2">
                    <c:v>Mongolia 
(2019)</c:v>
                  </c:pt>
                  <c:pt idx="3">
                    <c:v>Thailand 
(2019)</c:v>
                  </c:pt>
                  <c:pt idx="4">
                    <c:v>Lao PDR 
(2017)</c:v>
                  </c:pt>
                </c:lvl>
                <c:lvl>
                  <c:pt idx="0">
                    <c:v>MSM</c:v>
                  </c:pt>
                  <c:pt idx="2">
                    <c:v>FSW</c:v>
                  </c:pt>
                </c:lvl>
              </c:multiLvlStrCache>
            </c:multiLvlStrRef>
          </c:cat>
          <c:val>
            <c:numRef>
              <c:f>'Age group disaggregated'!$H$6:$H$10</c:f>
              <c:numCache>
                <c:formatCode>0</c:formatCode>
                <c:ptCount val="5"/>
                <c:pt idx="0">
                  <c:v>74.7</c:v>
                </c:pt>
                <c:pt idx="1">
                  <c:v>35.799999999999997</c:v>
                </c:pt>
                <c:pt idx="2">
                  <c:v>46.3</c:v>
                </c:pt>
                <c:pt idx="3">
                  <c:v>8.1</c:v>
                </c:pt>
                <c:pt idx="4">
                  <c:v>2.1</c:v>
                </c:pt>
              </c:numCache>
            </c:numRef>
          </c:val>
          <c:extLst>
            <c:ext xmlns:c16="http://schemas.microsoft.com/office/drawing/2014/chart" uri="{C3380CC4-5D6E-409C-BE32-E72D297353CC}">
              <c16:uniqueId val="{00000000-62BE-424D-8F6D-F43C88E0F60E}"/>
            </c:ext>
          </c:extLst>
        </c:ser>
        <c:ser>
          <c:idx val="1"/>
          <c:order val="1"/>
          <c:tx>
            <c:strRef>
              <c:f>'Age group disaggregated'!$I$5</c:f>
              <c:strCache>
                <c:ptCount val="1"/>
                <c:pt idx="0">
                  <c:v>25+ yr</c:v>
                </c:pt>
              </c:strCache>
            </c:strRef>
          </c:tx>
          <c:spPr>
            <a:solidFill>
              <a:srgbClr val="00A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group disaggregated'!$F$6:$G$10</c:f>
              <c:multiLvlStrCache>
                <c:ptCount val="5"/>
                <c:lvl>
                  <c:pt idx="0">
                    <c:v>Lao PDR 
(2017)</c:v>
                  </c:pt>
                  <c:pt idx="1">
                    <c:v>Mongolia 
(2019)</c:v>
                  </c:pt>
                  <c:pt idx="2">
                    <c:v>Mongolia 
(2019)</c:v>
                  </c:pt>
                  <c:pt idx="3">
                    <c:v>Thailand 
(2019)</c:v>
                  </c:pt>
                  <c:pt idx="4">
                    <c:v>Lao PDR 
(2017)</c:v>
                  </c:pt>
                </c:lvl>
                <c:lvl>
                  <c:pt idx="0">
                    <c:v>MSM</c:v>
                  </c:pt>
                  <c:pt idx="2">
                    <c:v>FSW</c:v>
                  </c:pt>
                </c:lvl>
              </c:multiLvlStrCache>
            </c:multiLvlStrRef>
          </c:cat>
          <c:val>
            <c:numRef>
              <c:f>'Age group disaggregated'!$I$6:$I$10</c:f>
              <c:numCache>
                <c:formatCode>0</c:formatCode>
                <c:ptCount val="5"/>
                <c:pt idx="0">
                  <c:v>75.7</c:v>
                </c:pt>
                <c:pt idx="1">
                  <c:v>57.3</c:v>
                </c:pt>
                <c:pt idx="2">
                  <c:v>35.299999999999997</c:v>
                </c:pt>
                <c:pt idx="3">
                  <c:v>4.4000000000000004</c:v>
                </c:pt>
                <c:pt idx="4">
                  <c:v>3.2</c:v>
                </c:pt>
              </c:numCache>
            </c:numRef>
          </c:val>
          <c:extLst>
            <c:ext xmlns:c16="http://schemas.microsoft.com/office/drawing/2014/chart" uri="{C3380CC4-5D6E-409C-BE32-E72D297353CC}">
              <c16:uniqueId val="{00000001-62BE-424D-8F6D-F43C88E0F60E}"/>
            </c:ext>
          </c:extLst>
        </c:ser>
        <c:dLbls>
          <c:showLegendKey val="0"/>
          <c:showVal val="0"/>
          <c:showCatName val="0"/>
          <c:showSerName val="0"/>
          <c:showPercent val="0"/>
          <c:showBubbleSize val="0"/>
        </c:dLbls>
        <c:gapWidth val="139"/>
        <c:axId val="457960864"/>
        <c:axId val="457958896"/>
      </c:barChart>
      <c:catAx>
        <c:axId val="457960864"/>
        <c:scaling>
          <c:orientation val="minMax"/>
        </c:scaling>
        <c:delete val="0"/>
        <c:axPos val="b"/>
        <c:numFmt formatCode="General" sourceLinked="1"/>
        <c:majorTickMark val="none"/>
        <c:minorTickMark val="none"/>
        <c:tickLblPos val="nextTo"/>
        <c:spPr>
          <a:noFill/>
          <a:ln w="1587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7958896"/>
        <c:crosses val="autoZero"/>
        <c:auto val="1"/>
        <c:lblAlgn val="ctr"/>
        <c:lblOffset val="100"/>
        <c:noMultiLvlLbl val="0"/>
      </c:catAx>
      <c:valAx>
        <c:axId val="457958896"/>
        <c:scaling>
          <c:orientation val="minMax"/>
          <c:max val="100"/>
        </c:scaling>
        <c:delete val="1"/>
        <c:axPos val="l"/>
        <c:numFmt formatCode="0" sourceLinked="1"/>
        <c:majorTickMark val="out"/>
        <c:minorTickMark val="none"/>
        <c:tickLblPos val="nextTo"/>
        <c:crossAx val="457960864"/>
        <c:crosses val="autoZero"/>
        <c:crossBetween val="between"/>
        <c:majorUnit val="20"/>
      </c:valAx>
      <c:spPr>
        <a:noFill/>
        <a:ln>
          <a:noFill/>
        </a:ln>
        <a:effectLst/>
      </c:spPr>
    </c:plotArea>
    <c:legend>
      <c:legendPos val="t"/>
      <c:layout>
        <c:manualLayout>
          <c:xMode val="edge"/>
          <c:yMode val="edge"/>
          <c:x val="0.3679761803968053"/>
          <c:y val="0.10362111427887687"/>
          <c:w val="0.29540964637484829"/>
          <c:h val="6.4265498131688192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1444214470332E-2"/>
          <c:y val="0.25762776219019284"/>
          <c:w val="0.95191711157105929"/>
          <c:h val="0.57244207102788236"/>
        </c:manualLayout>
      </c:layout>
      <c:barChart>
        <c:barDir val="col"/>
        <c:grouping val="clustered"/>
        <c:varyColors val="0"/>
        <c:ser>
          <c:idx val="0"/>
          <c:order val="0"/>
          <c:tx>
            <c:strRef>
              <c:f>'Age group disaggregated'!$H$31</c:f>
              <c:strCache>
                <c:ptCount val="1"/>
                <c:pt idx="0">
                  <c:v>&lt;25 yr</c:v>
                </c:pt>
              </c:strCache>
            </c:strRef>
          </c:tx>
          <c:spPr>
            <a:solidFill>
              <a:srgbClr val="F26B73">
                <a:alpha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group disaggregated'!$F$32:$G$34</c:f>
              <c:multiLvlStrCache>
                <c:ptCount val="3"/>
                <c:lvl>
                  <c:pt idx="0">
                    <c:v>Lao PDR (2017)</c:v>
                  </c:pt>
                  <c:pt idx="1">
                    <c:v>Mongolia (2019)</c:v>
                  </c:pt>
                  <c:pt idx="2">
                    <c:v>Mongolia (2019)</c:v>
                  </c:pt>
                </c:lvl>
                <c:lvl>
                  <c:pt idx="0">
                    <c:v>MSM</c:v>
                  </c:pt>
                  <c:pt idx="2">
                    <c:v>FSW</c:v>
                  </c:pt>
                </c:lvl>
              </c:multiLvlStrCache>
            </c:multiLvlStrRef>
          </c:cat>
          <c:val>
            <c:numRef>
              <c:f>'Age group disaggregated'!$H$32:$H$34</c:f>
              <c:numCache>
                <c:formatCode>0</c:formatCode>
                <c:ptCount val="3"/>
                <c:pt idx="0">
                  <c:v>45.8</c:v>
                </c:pt>
                <c:pt idx="1">
                  <c:v>27.3</c:v>
                </c:pt>
                <c:pt idx="2">
                  <c:v>42.2</c:v>
                </c:pt>
              </c:numCache>
            </c:numRef>
          </c:val>
          <c:extLst>
            <c:ext xmlns:c16="http://schemas.microsoft.com/office/drawing/2014/chart" uri="{C3380CC4-5D6E-409C-BE32-E72D297353CC}">
              <c16:uniqueId val="{00000000-29EB-4C9E-B017-E9BA5492EF3C}"/>
            </c:ext>
          </c:extLst>
        </c:ser>
        <c:ser>
          <c:idx val="1"/>
          <c:order val="1"/>
          <c:tx>
            <c:strRef>
              <c:f>'Age group disaggregated'!$I$31</c:f>
              <c:strCache>
                <c:ptCount val="1"/>
                <c:pt idx="0">
                  <c:v>25+ yr</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group disaggregated'!$F$32:$G$34</c:f>
              <c:multiLvlStrCache>
                <c:ptCount val="3"/>
                <c:lvl>
                  <c:pt idx="0">
                    <c:v>Lao PDR (2017)</c:v>
                  </c:pt>
                  <c:pt idx="1">
                    <c:v>Mongolia (2019)</c:v>
                  </c:pt>
                  <c:pt idx="2">
                    <c:v>Mongolia (2019)</c:v>
                  </c:pt>
                </c:lvl>
                <c:lvl>
                  <c:pt idx="0">
                    <c:v>MSM</c:v>
                  </c:pt>
                  <c:pt idx="2">
                    <c:v>FSW</c:v>
                  </c:pt>
                </c:lvl>
              </c:multiLvlStrCache>
            </c:multiLvlStrRef>
          </c:cat>
          <c:val>
            <c:numRef>
              <c:f>'Age group disaggregated'!$I$32:$I$34</c:f>
              <c:numCache>
                <c:formatCode>0</c:formatCode>
                <c:ptCount val="3"/>
                <c:pt idx="0">
                  <c:v>30.2</c:v>
                </c:pt>
                <c:pt idx="1">
                  <c:v>64.900000000000006</c:v>
                </c:pt>
                <c:pt idx="2">
                  <c:v>38.1</c:v>
                </c:pt>
              </c:numCache>
            </c:numRef>
          </c:val>
          <c:extLst>
            <c:ext xmlns:c16="http://schemas.microsoft.com/office/drawing/2014/chart" uri="{C3380CC4-5D6E-409C-BE32-E72D297353CC}">
              <c16:uniqueId val="{00000001-29EB-4C9E-B017-E9BA5492EF3C}"/>
            </c:ext>
          </c:extLst>
        </c:ser>
        <c:dLbls>
          <c:showLegendKey val="0"/>
          <c:showVal val="0"/>
          <c:showCatName val="0"/>
          <c:showSerName val="0"/>
          <c:showPercent val="0"/>
          <c:showBubbleSize val="0"/>
        </c:dLbls>
        <c:gapWidth val="229"/>
        <c:axId val="457960864"/>
        <c:axId val="457958896"/>
      </c:barChart>
      <c:catAx>
        <c:axId val="457960864"/>
        <c:scaling>
          <c:orientation val="minMax"/>
        </c:scaling>
        <c:delete val="0"/>
        <c:axPos val="b"/>
        <c:numFmt formatCode="General" sourceLinked="1"/>
        <c:majorTickMark val="none"/>
        <c:minorTickMark val="none"/>
        <c:tickLblPos val="nextTo"/>
        <c:spPr>
          <a:noFill/>
          <a:ln w="1587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7958896"/>
        <c:crosses val="autoZero"/>
        <c:auto val="1"/>
        <c:lblAlgn val="ctr"/>
        <c:lblOffset val="100"/>
        <c:noMultiLvlLbl val="0"/>
      </c:catAx>
      <c:valAx>
        <c:axId val="457958896"/>
        <c:scaling>
          <c:orientation val="minMax"/>
          <c:max val="100"/>
        </c:scaling>
        <c:delete val="1"/>
        <c:axPos val="l"/>
        <c:numFmt formatCode="0" sourceLinked="1"/>
        <c:majorTickMark val="out"/>
        <c:minorTickMark val="none"/>
        <c:tickLblPos val="nextTo"/>
        <c:crossAx val="457960864"/>
        <c:crosses val="autoZero"/>
        <c:crossBetween val="between"/>
        <c:majorUnit val="20"/>
      </c:valAx>
      <c:spPr>
        <a:noFill/>
        <a:ln>
          <a:noFill/>
        </a:ln>
        <a:effectLst/>
      </c:spPr>
    </c:plotArea>
    <c:legend>
      <c:legendPos val="t"/>
      <c:layout>
        <c:manualLayout>
          <c:xMode val="edge"/>
          <c:yMode val="edge"/>
          <c:x val="0.30125271929041086"/>
          <c:y val="0.10362111427887687"/>
          <c:w val="0.2882150974418492"/>
          <c:h val="6.4265498131688192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14264906698906E-2"/>
          <c:y val="0.12470739118655431"/>
          <c:w val="0.8925812704975038"/>
          <c:h val="0.61296624936410571"/>
        </c:manualLayout>
      </c:layout>
      <c:barChart>
        <c:barDir val="col"/>
        <c:grouping val="clustered"/>
        <c:varyColors val="0"/>
        <c:ser>
          <c:idx val="0"/>
          <c:order val="0"/>
          <c:tx>
            <c:strRef>
              <c:f>'Avoid testing Vs coverage'!$C$1</c:f>
              <c:strCache>
                <c:ptCount val="1"/>
                <c:pt idx="0">
                  <c:v>avoided seeking HIV testing in the last 12 months</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'Avoid testing Vs coverage'!$A$2:$B$6</c:f>
              <c:multiLvlStrCache>
                <c:ptCount val="5"/>
                <c:lvl>
                  <c:pt idx="0">
                    <c:v>Lao PDR (2017)</c:v>
                  </c:pt>
                  <c:pt idx="1">
                    <c:v>Sri Lanka (2018)</c:v>
                  </c:pt>
                  <c:pt idx="2">
                    <c:v>Sri Lanka (2018)</c:v>
                  </c:pt>
                  <c:pt idx="3">
                    <c:v>Sri Lanka (2018)</c:v>
                  </c:pt>
                  <c:pt idx="4">
                    <c:v>Sri Lanka (2018)</c:v>
                  </c:pt>
                </c:lvl>
                <c:lvl>
                  <c:pt idx="0">
                    <c:v>MSM</c:v>
                  </c:pt>
                  <c:pt idx="2">
                    <c:v>FSW</c:v>
                  </c:pt>
                  <c:pt idx="3">
                    <c:v>TG</c:v>
                  </c:pt>
                  <c:pt idx="4">
                    <c:v>PWID</c:v>
                  </c:pt>
                </c:lvl>
              </c:multiLvlStrCache>
            </c:multiLvlStrRef>
          </c:cat>
          <c:val>
            <c:numRef>
              <c:f>'Avoid testing Vs coverage'!$C$2:$C$6</c:f>
              <c:numCache>
                <c:formatCode>0</c:formatCode>
                <c:ptCount val="5"/>
                <c:pt idx="0">
                  <c:v>41.8</c:v>
                </c:pt>
                <c:pt idx="1">
                  <c:v>31.7</c:v>
                </c:pt>
                <c:pt idx="2">
                  <c:v>42.4</c:v>
                </c:pt>
                <c:pt idx="3">
                  <c:v>47.4</c:v>
                </c:pt>
                <c:pt idx="4">
                  <c:v>56.4</c:v>
                </c:pt>
              </c:numCache>
            </c:numRef>
          </c:val>
          <c:extLst>
            <c:ext xmlns:c16="http://schemas.microsoft.com/office/drawing/2014/chart" uri="{C3380CC4-5D6E-409C-BE32-E72D297353CC}">
              <c16:uniqueId val="{00000000-93CA-4083-88F6-0F42EED52284}"/>
            </c:ext>
          </c:extLst>
        </c:ser>
        <c:ser>
          <c:idx val="1"/>
          <c:order val="1"/>
          <c:tx>
            <c:strRef>
              <c:f>'Avoid testing Vs coverage'!$D$1</c:f>
              <c:strCache>
                <c:ptCount val="1"/>
                <c:pt idx="0">
                  <c:v>HIV testing coverage</c:v>
                </c:pt>
              </c:strCache>
            </c:strRef>
          </c:tx>
          <c:spPr>
            <a:solidFill>
              <a:srgbClr val="00A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'Avoid testing Vs coverage'!$A$2:$B$6</c:f>
              <c:multiLvlStrCache>
                <c:ptCount val="5"/>
                <c:lvl>
                  <c:pt idx="0">
                    <c:v>Lao PDR (2017)</c:v>
                  </c:pt>
                  <c:pt idx="1">
                    <c:v>Sri Lanka (2018)</c:v>
                  </c:pt>
                  <c:pt idx="2">
                    <c:v>Sri Lanka (2018)</c:v>
                  </c:pt>
                  <c:pt idx="3">
                    <c:v>Sri Lanka (2018)</c:v>
                  </c:pt>
                  <c:pt idx="4">
                    <c:v>Sri Lanka (2018)</c:v>
                  </c:pt>
                </c:lvl>
                <c:lvl>
                  <c:pt idx="0">
                    <c:v>MSM</c:v>
                  </c:pt>
                  <c:pt idx="2">
                    <c:v>FSW</c:v>
                  </c:pt>
                  <c:pt idx="3">
                    <c:v>TG</c:v>
                  </c:pt>
                  <c:pt idx="4">
                    <c:v>PWID</c:v>
                  </c:pt>
                </c:lvl>
              </c:multiLvlStrCache>
            </c:multiLvlStrRef>
          </c:cat>
          <c:val>
            <c:numRef>
              <c:f>'Avoid testing Vs coverage'!$D$2:$D$6</c:f>
              <c:numCache>
                <c:formatCode>0</c:formatCode>
                <c:ptCount val="5"/>
                <c:pt idx="0">
                  <c:v>10.199999999999999</c:v>
                </c:pt>
                <c:pt idx="1">
                  <c:v>40.299999999999997</c:v>
                </c:pt>
                <c:pt idx="2">
                  <c:v>29.9</c:v>
                </c:pt>
                <c:pt idx="3">
                  <c:v>36.9</c:v>
                </c:pt>
                <c:pt idx="4">
                  <c:v>7.7</c:v>
                </c:pt>
              </c:numCache>
            </c:numRef>
          </c:val>
          <c:extLst>
            <c:ext xmlns:c16="http://schemas.microsoft.com/office/drawing/2014/chart" uri="{C3380CC4-5D6E-409C-BE32-E72D297353CC}">
              <c16:uniqueId val="{00000001-93CA-4083-88F6-0F42EED52284}"/>
            </c:ext>
          </c:extLst>
        </c:ser>
        <c:dLbls>
          <c:showLegendKey val="0"/>
          <c:showVal val="0"/>
          <c:showCatName val="0"/>
          <c:showSerName val="0"/>
          <c:showPercent val="0"/>
          <c:showBubbleSize val="0"/>
        </c:dLbls>
        <c:gapWidth val="219"/>
        <c:axId val="457960864"/>
        <c:axId val="457958896"/>
      </c:barChart>
      <c:catAx>
        <c:axId val="457960864"/>
        <c:scaling>
          <c:orientation val="minMax"/>
        </c:scaling>
        <c:delete val="0"/>
        <c:axPos val="b"/>
        <c:numFmt formatCode="General" sourceLinked="1"/>
        <c:majorTickMark val="none"/>
        <c:minorTickMark val="none"/>
        <c:tickLblPos val="nextTo"/>
        <c:spPr>
          <a:noFill/>
          <a:ln w="1587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7958896"/>
        <c:crosses val="autoZero"/>
        <c:auto val="1"/>
        <c:lblAlgn val="ctr"/>
        <c:lblOffset val="100"/>
        <c:noMultiLvlLbl val="0"/>
      </c:catAx>
      <c:valAx>
        <c:axId val="457958896"/>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7.7972699977258983E-3"/>
              <c:y val="9.4675226487245828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5875">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7960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'Discriminatory attitudes-PL (4)'!$B$4</c:f>
              <c:strCache>
                <c:ptCount val="1"/>
                <c:pt idx="0">
                  <c:v>Males 15-49</c:v>
                </c:pt>
              </c:strCache>
            </c:strRef>
          </c:tx>
          <c:spPr>
            <a:solidFill>
              <a:srgbClr val="63CDF6"/>
            </a:solidFill>
            <a:ln w="19050">
              <a:noFill/>
            </a:ln>
            <a:effectLst/>
          </c:spPr>
          <c:invertIfNegative val="0"/>
          <c:dLbls>
            <c:dLbl>
              <c:idx val="1"/>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7D3-4911-8BC4-A68F04F55DC3}"/>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'Discriminatory attitudes-PL (4)'!$A$5:$A$13</c:f>
              <c:strCache>
                <c:ptCount val="9"/>
                <c:pt idx="0">
                  <c:v>Timor-Leste (2016)</c:v>
                </c:pt>
                <c:pt idx="1">
                  <c:v>Philippines (2017)</c:v>
                </c:pt>
                <c:pt idx="2">
                  <c:v>Indonesia (2017)</c:v>
                </c:pt>
                <c:pt idx="3">
                  <c:v>Mongolia (2018)</c:v>
                </c:pt>
                <c:pt idx="4">
                  <c:v>Myanmar (2015-16)</c:v>
                </c:pt>
                <c:pt idx="5">
                  <c:v>Lao PDR (2017)</c:v>
                </c:pt>
                <c:pt idx="6">
                  <c:v>Nepal (2016-17)</c:v>
                </c:pt>
                <c:pt idx="7">
                  <c:v>Thailand (2019)</c:v>
                </c:pt>
                <c:pt idx="8">
                  <c:v>Malaysia (2019)</c:v>
                </c:pt>
              </c:strCache>
            </c:strRef>
          </c:cat>
          <c:val>
            <c:numRef>
              <c:f>'Discriminatory attitudes-PL (4)'!$B$5:$B$13</c:f>
              <c:numCache>
                <c:formatCode>0</c:formatCode>
                <c:ptCount val="9"/>
                <c:pt idx="0">
                  <c:v>54.9</c:v>
                </c:pt>
                <c:pt idx="1">
                  <c:v>0</c:v>
                </c:pt>
                <c:pt idx="2">
                  <c:v>60.3</c:v>
                </c:pt>
                <c:pt idx="3">
                  <c:v>62.2</c:v>
                </c:pt>
                <c:pt idx="4">
                  <c:v>55.7</c:v>
                </c:pt>
                <c:pt idx="5">
                  <c:v>52.2</c:v>
                </c:pt>
                <c:pt idx="6">
                  <c:v>32.799999999999997</c:v>
                </c:pt>
                <c:pt idx="7">
                  <c:v>24.4</c:v>
                </c:pt>
                <c:pt idx="8">
                  <c:v>24.1</c:v>
                </c:pt>
              </c:numCache>
            </c:numRef>
          </c:val>
          <c:extLst>
            <c:ext xmlns:c16="http://schemas.microsoft.com/office/drawing/2014/chart" uri="{C3380CC4-5D6E-409C-BE32-E72D297353CC}">
              <c16:uniqueId val="{00000000-FF3A-4CE5-BE7C-30F7E08A6720}"/>
            </c:ext>
          </c:extLst>
        </c:ser>
        <c:ser>
          <c:idx val="1"/>
          <c:order val="1"/>
          <c:tx>
            <c:strRef>
              <c:f>'Discriminatory attitudes-PL (4)'!$C$4</c:f>
              <c:strCache>
                <c:ptCount val="1"/>
                <c:pt idx="0">
                  <c:v>Females 15-49</c:v>
                </c:pt>
              </c:strCache>
            </c:strRef>
          </c:tx>
          <c:spPr>
            <a:solidFill>
              <a:srgbClr val="F26B73"/>
            </a:solidFill>
            <a:ln w="19050">
              <a:noFill/>
            </a:ln>
            <a:effectLst/>
          </c:spPr>
          <c:invertIfNegative val="0"/>
          <c:dLbls>
            <c:dLbl>
              <c:idx val="0"/>
              <c:tx>
                <c:rich>
                  <a:bodyPr/>
                  <a:lstStyle/>
                  <a:p>
                    <a:fld id="{C4C25207-5FAE-434F-86BB-74C512B803A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F3A-4CE5-BE7C-30F7E08A6720}"/>
                </c:ext>
              </c:extLst>
            </c:dLbl>
            <c:dLbl>
              <c:idx val="1"/>
              <c:tx>
                <c:rich>
                  <a:bodyPr/>
                  <a:lstStyle/>
                  <a:p>
                    <a:fld id="{BC6F1D8D-2F31-9041-B2A4-84EAF3CC5AA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F3A-4CE5-BE7C-30F7E08A6720}"/>
                </c:ext>
              </c:extLst>
            </c:dLbl>
            <c:dLbl>
              <c:idx val="2"/>
              <c:tx>
                <c:rich>
                  <a:bodyPr/>
                  <a:lstStyle/>
                  <a:p>
                    <a:fld id="{A406A291-D999-4447-A529-BAA6CB5CB3C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F3A-4CE5-BE7C-30F7E08A6720}"/>
                </c:ext>
              </c:extLst>
            </c:dLbl>
            <c:dLbl>
              <c:idx val="3"/>
              <c:tx>
                <c:rich>
                  <a:bodyPr/>
                  <a:lstStyle/>
                  <a:p>
                    <a:fld id="{DD5DB8BF-CDA0-B54F-A50F-18458EEDF2D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F3A-4CE5-BE7C-30F7E08A6720}"/>
                </c:ext>
              </c:extLst>
            </c:dLbl>
            <c:dLbl>
              <c:idx val="4"/>
              <c:tx>
                <c:rich>
                  <a:bodyPr/>
                  <a:lstStyle/>
                  <a:p>
                    <a:fld id="{96A606DE-6248-2C48-95CA-E36585EF66D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F3A-4CE5-BE7C-30F7E08A6720}"/>
                </c:ext>
              </c:extLst>
            </c:dLbl>
            <c:dLbl>
              <c:idx val="5"/>
              <c:tx>
                <c:rich>
                  <a:bodyPr/>
                  <a:lstStyle/>
                  <a:p>
                    <a:fld id="{DE34B209-7D29-0140-9CA2-9392B4D490F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F3A-4CE5-BE7C-30F7E08A6720}"/>
                </c:ext>
              </c:extLst>
            </c:dLbl>
            <c:dLbl>
              <c:idx val="6"/>
              <c:tx>
                <c:rich>
                  <a:bodyPr/>
                  <a:lstStyle/>
                  <a:p>
                    <a:fld id="{C8D5A5EF-A2F5-D84D-9AEA-4B2EAF9B71F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F3A-4CE5-BE7C-30F7E08A6720}"/>
                </c:ext>
              </c:extLst>
            </c:dLbl>
            <c:dLbl>
              <c:idx val="7"/>
              <c:tx>
                <c:rich>
                  <a:bodyPr/>
                  <a:lstStyle/>
                  <a:p>
                    <a:fld id="{3C4F70B8-63ED-5E4C-BE97-21A3FAA9906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F3A-4CE5-BE7C-30F7E08A6720}"/>
                </c:ext>
              </c:extLst>
            </c:dLbl>
            <c:dLbl>
              <c:idx val="8"/>
              <c:tx>
                <c:rich>
                  <a:bodyPr/>
                  <a:lstStyle/>
                  <a:p>
                    <a:fld id="{150B18DE-0E76-1445-BEAF-DC1C6EBDF63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F3A-4CE5-BE7C-30F7E08A6720}"/>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'Discriminatory attitudes-PL (4)'!$A$5:$A$13</c:f>
              <c:strCache>
                <c:ptCount val="9"/>
                <c:pt idx="0">
                  <c:v>Timor-Leste (2016)</c:v>
                </c:pt>
                <c:pt idx="1">
                  <c:v>Philippines (2017)</c:v>
                </c:pt>
                <c:pt idx="2">
                  <c:v>Indonesia (2017)</c:v>
                </c:pt>
                <c:pt idx="3">
                  <c:v>Mongolia (2018)</c:v>
                </c:pt>
                <c:pt idx="4">
                  <c:v>Myanmar (2015-16)</c:v>
                </c:pt>
                <c:pt idx="5">
                  <c:v>Lao PDR (2017)</c:v>
                </c:pt>
                <c:pt idx="6">
                  <c:v>Nepal (2016-17)</c:v>
                </c:pt>
                <c:pt idx="7">
                  <c:v>Thailand (2019)</c:v>
                </c:pt>
                <c:pt idx="8">
                  <c:v>Malaysia (2019)</c:v>
                </c:pt>
              </c:strCache>
            </c:strRef>
          </c:cat>
          <c:val>
            <c:numRef>
              <c:f>'Discriminatory attitudes-PL (4)'!$C$5:$C$13</c:f>
              <c:numCache>
                <c:formatCode>General</c:formatCode>
                <c:ptCount val="9"/>
                <c:pt idx="0">
                  <c:v>-76.400000000000006</c:v>
                </c:pt>
                <c:pt idx="1">
                  <c:v>-71.2</c:v>
                </c:pt>
                <c:pt idx="2">
                  <c:v>-70.2</c:v>
                </c:pt>
                <c:pt idx="3">
                  <c:v>-64.900000000000006</c:v>
                </c:pt>
                <c:pt idx="4">
                  <c:v>-49.3</c:v>
                </c:pt>
                <c:pt idx="5">
                  <c:v>-45.8</c:v>
                </c:pt>
                <c:pt idx="6">
                  <c:v>-40</c:v>
                </c:pt>
                <c:pt idx="7">
                  <c:v>-27.7</c:v>
                </c:pt>
                <c:pt idx="8">
                  <c:v>-24.6</c:v>
                </c:pt>
              </c:numCache>
            </c:numRef>
          </c:val>
          <c:extLst>
            <c:ext xmlns:c15="http://schemas.microsoft.com/office/drawing/2012/chart" uri="{02D57815-91ED-43cb-92C2-25804820EDAC}">
              <c15:datalabelsRange>
                <c15:f>'Discriminatory attitudes-PL (4)'!$D$5:$D$13</c15:f>
                <c15:dlblRangeCache>
                  <c:ptCount val="9"/>
                  <c:pt idx="0">
                    <c:v>76</c:v>
                  </c:pt>
                  <c:pt idx="1">
                    <c:v>71</c:v>
                  </c:pt>
                  <c:pt idx="2">
                    <c:v>70</c:v>
                  </c:pt>
                  <c:pt idx="3">
                    <c:v>65</c:v>
                  </c:pt>
                  <c:pt idx="4">
                    <c:v>49</c:v>
                  </c:pt>
                  <c:pt idx="5">
                    <c:v>46</c:v>
                  </c:pt>
                  <c:pt idx="6">
                    <c:v>40</c:v>
                  </c:pt>
                  <c:pt idx="7">
                    <c:v>28</c:v>
                  </c:pt>
                  <c:pt idx="8">
                    <c:v>25</c:v>
                  </c:pt>
                </c15:dlblRangeCache>
              </c15:datalabelsRange>
            </c:ext>
            <c:ext xmlns:c16="http://schemas.microsoft.com/office/drawing/2014/chart" uri="{C3380CC4-5D6E-409C-BE32-E72D297353CC}">
              <c16:uniqueId val="{0000000A-FF3A-4CE5-BE7C-30F7E08A6720}"/>
            </c:ext>
          </c:extLst>
        </c:ser>
        <c:dLbls>
          <c:showLegendKey val="0"/>
          <c:showVal val="0"/>
          <c:showCatName val="0"/>
          <c:showSerName val="0"/>
          <c:showPercent val="0"/>
          <c:showBubbleSize val="0"/>
        </c:dLbls>
        <c:gapWidth val="42"/>
        <c:overlap val="100"/>
        <c:axId val="304946640"/>
        <c:axId val="304943728"/>
      </c:barChart>
      <c:catAx>
        <c:axId val="30494664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3728"/>
        <c:crosses val="autoZero"/>
        <c:auto val="1"/>
        <c:lblAlgn val="ctr"/>
        <c:lblOffset val="100"/>
        <c:noMultiLvlLbl val="0"/>
      </c:catAx>
      <c:valAx>
        <c:axId val="304943728"/>
        <c:scaling>
          <c:orientation val="minMax"/>
          <c:max val="100"/>
        </c:scaling>
        <c:delete val="0"/>
        <c:axPos val="b"/>
        <c:majorGridlines>
          <c:spPr>
            <a:ln w="9525" cap="flat" cmpd="sng" algn="ctr">
              <a:solidFill>
                <a:schemeClr val="tx1">
                  <a:lumMod val="15000"/>
                  <a:lumOff val="85000"/>
                </a:schemeClr>
              </a:solidFill>
              <a:prstDash val="dashDot"/>
              <a:round/>
            </a:ln>
            <a:effectLst/>
          </c:spPr>
        </c:majorGridlines>
        <c:numFmt formatCode="#,##0;#,##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6640"/>
        <c:crosses val="autoZero"/>
        <c:crossBetween val="between"/>
        <c:majorUnit val="20"/>
      </c:valAx>
      <c:spPr>
        <a:noFill/>
        <a:ln>
          <a:noFill/>
        </a:ln>
        <a:effectLst/>
      </c:spPr>
    </c:plotArea>
    <c:legend>
      <c:legendPos val="t"/>
      <c:layout>
        <c:manualLayout>
          <c:xMode val="edge"/>
          <c:yMode val="edge"/>
          <c:x val="0.39404796001259801"/>
          <c:y val="6.0816997345122569E-3"/>
          <c:w val="0.39312757298118761"/>
          <c:h val="6.5328469250543045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205690928856012E-2"/>
          <c:y val="6.2554217848006924E-2"/>
          <c:w val="0.9125154342907047"/>
          <c:h val="0.59936802104161158"/>
        </c:manualLayout>
      </c:layout>
      <c:barChart>
        <c:barDir val="col"/>
        <c:grouping val="clustered"/>
        <c:varyColors val="0"/>
        <c:ser>
          <c:idx val="0"/>
          <c:order val="0"/>
          <c:tx>
            <c:strRef>
              <c:f>'Vegetables_males vs females'!$C$4</c:f>
              <c:strCache>
                <c:ptCount val="1"/>
                <c:pt idx="0">
                  <c:v>Males</c:v>
                </c:pt>
              </c:strCache>
            </c:strRef>
          </c:tx>
          <c:spPr>
            <a:solidFill>
              <a:srgbClr val="63CDF6"/>
            </a:solidFill>
            <a:ln>
              <a:noFill/>
            </a:ln>
            <a:effectLst/>
          </c:spPr>
          <c:invertIfNegative val="0"/>
          <c:cat>
            <c:strRef>
              <c:f>'Vegetables_males vs females'!$A$5:$A$19</c:f>
              <c:strCache>
                <c:ptCount val="14"/>
                <c:pt idx="0">
                  <c:v>Timor-Leste (2016)</c:v>
                </c:pt>
                <c:pt idx="1">
                  <c:v>Indonesia (2017)</c:v>
                </c:pt>
                <c:pt idx="2">
                  <c:v>Myanmar (2015-16)</c:v>
                </c:pt>
                <c:pt idx="3">
                  <c:v>Philippines (2017)</c:v>
                </c:pt>
                <c:pt idx="4">
                  <c:v>Afghanistan (2015)</c:v>
                </c:pt>
                <c:pt idx="5">
                  <c:v>Mongolia (2018)</c:v>
                </c:pt>
                <c:pt idx="6">
                  <c:v>Pakistan (2012-13)</c:v>
                </c:pt>
                <c:pt idx="7">
                  <c:v>Malaysia (2019)</c:v>
                </c:pt>
                <c:pt idx="8">
                  <c:v>Lao PDR (2017)</c:v>
                </c:pt>
                <c:pt idx="9">
                  <c:v>PNG (2016-18)</c:v>
                </c:pt>
                <c:pt idx="10">
                  <c:v>Nepal (2016-17)</c:v>
                </c:pt>
                <c:pt idx="11">
                  <c:v>India (2015-16)</c:v>
                </c:pt>
                <c:pt idx="12">
                  <c:v>Viet Nam (2013-14)</c:v>
                </c:pt>
                <c:pt idx="13">
                  <c:v>Thailand (2015-16)</c:v>
                </c:pt>
              </c:strCache>
            </c:strRef>
          </c:cat>
          <c:val>
            <c:numRef>
              <c:f>'Vegetables_males vs females'!$C$5:$C$19</c:f>
              <c:numCache>
                <c:formatCode>0</c:formatCode>
                <c:ptCount val="14"/>
                <c:pt idx="0">
                  <c:v>49</c:v>
                </c:pt>
                <c:pt idx="1">
                  <c:v>53.4</c:v>
                </c:pt>
                <c:pt idx="2">
                  <c:v>62.9</c:v>
                </c:pt>
                <c:pt idx="4">
                  <c:v>64.099999999999994</c:v>
                </c:pt>
                <c:pt idx="5">
                  <c:v>52.7</c:v>
                </c:pt>
                <c:pt idx="6">
                  <c:v>51.6</c:v>
                </c:pt>
                <c:pt idx="7">
                  <c:v>32.799999999999997</c:v>
                </c:pt>
                <c:pt idx="8">
                  <c:v>45.9</c:v>
                </c:pt>
                <c:pt idx="9">
                  <c:v>33.299999999999997</c:v>
                </c:pt>
                <c:pt idx="10">
                  <c:v>28.1</c:v>
                </c:pt>
                <c:pt idx="11">
                  <c:v>27.3</c:v>
                </c:pt>
                <c:pt idx="13">
                  <c:v>21.5</c:v>
                </c:pt>
              </c:numCache>
            </c:numRef>
          </c:val>
          <c:extLst>
            <c:ext xmlns:c16="http://schemas.microsoft.com/office/drawing/2014/chart" uri="{C3380CC4-5D6E-409C-BE32-E72D297353CC}">
              <c16:uniqueId val="{00000000-6934-49F6-B8FD-8F3BD49FEECF}"/>
            </c:ext>
          </c:extLst>
        </c:ser>
        <c:ser>
          <c:idx val="2"/>
          <c:order val="1"/>
          <c:tx>
            <c:strRef>
              <c:f>'Vegetables_males vs females'!$D$4</c:f>
              <c:strCache>
                <c:ptCount val="1"/>
                <c:pt idx="0">
                  <c:v>Females</c:v>
                </c:pt>
              </c:strCache>
            </c:strRef>
          </c:tx>
          <c:spPr>
            <a:solidFill>
              <a:srgbClr val="F26B73"/>
            </a:solidFill>
            <a:ln>
              <a:noFill/>
            </a:ln>
            <a:effectLst/>
          </c:spPr>
          <c:invertIfNegative val="0"/>
          <c:cat>
            <c:strRef>
              <c:f>'Vegetables_males vs females'!$A$5:$A$19</c:f>
              <c:strCache>
                <c:ptCount val="14"/>
                <c:pt idx="0">
                  <c:v>Timor-Leste (2016)</c:v>
                </c:pt>
                <c:pt idx="1">
                  <c:v>Indonesia (2017)</c:v>
                </c:pt>
                <c:pt idx="2">
                  <c:v>Myanmar (2015-16)</c:v>
                </c:pt>
                <c:pt idx="3">
                  <c:v>Philippines (2017)</c:v>
                </c:pt>
                <c:pt idx="4">
                  <c:v>Afghanistan (2015)</c:v>
                </c:pt>
                <c:pt idx="5">
                  <c:v>Mongolia (2018)</c:v>
                </c:pt>
                <c:pt idx="6">
                  <c:v>Pakistan (2012-13)</c:v>
                </c:pt>
                <c:pt idx="7">
                  <c:v>Malaysia (2019)</c:v>
                </c:pt>
                <c:pt idx="8">
                  <c:v>Lao PDR (2017)</c:v>
                </c:pt>
                <c:pt idx="9">
                  <c:v>PNG (2016-18)</c:v>
                </c:pt>
                <c:pt idx="10">
                  <c:v>Nepal (2016-17)</c:v>
                </c:pt>
                <c:pt idx="11">
                  <c:v>India (2015-16)</c:v>
                </c:pt>
                <c:pt idx="12">
                  <c:v>Viet Nam (2013-14)</c:v>
                </c:pt>
                <c:pt idx="13">
                  <c:v>Thailand (2015-16)</c:v>
                </c:pt>
              </c:strCache>
            </c:strRef>
          </c:cat>
          <c:val>
            <c:numRef>
              <c:f>'Vegetables_males vs females'!$D$5:$D$19</c:f>
              <c:numCache>
                <c:formatCode>0</c:formatCode>
                <c:ptCount val="14"/>
                <c:pt idx="0">
                  <c:v>67.599999999999994</c:v>
                </c:pt>
                <c:pt idx="1">
                  <c:v>64.3</c:v>
                </c:pt>
                <c:pt idx="2">
                  <c:v>63.4</c:v>
                </c:pt>
                <c:pt idx="3">
                  <c:v>61.4</c:v>
                </c:pt>
                <c:pt idx="4">
                  <c:v>56.7</c:v>
                </c:pt>
                <c:pt idx="5">
                  <c:v>54.5</c:v>
                </c:pt>
                <c:pt idx="6">
                  <c:v>53.8</c:v>
                </c:pt>
                <c:pt idx="7">
                  <c:v>42.7</c:v>
                </c:pt>
                <c:pt idx="8">
                  <c:v>40.5</c:v>
                </c:pt>
                <c:pt idx="9">
                  <c:v>37.5</c:v>
                </c:pt>
                <c:pt idx="10">
                  <c:v>34.200000000000003</c:v>
                </c:pt>
                <c:pt idx="11">
                  <c:v>31.5</c:v>
                </c:pt>
                <c:pt idx="12">
                  <c:v>29.2</c:v>
                </c:pt>
                <c:pt idx="13">
                  <c:v>24.6</c:v>
                </c:pt>
              </c:numCache>
            </c:numRef>
          </c:val>
          <c:extLst>
            <c:ext xmlns:c16="http://schemas.microsoft.com/office/drawing/2014/chart" uri="{C3380CC4-5D6E-409C-BE32-E72D297353CC}">
              <c16:uniqueId val="{00000001-6934-49F6-B8FD-8F3BD49FEECF}"/>
            </c:ext>
          </c:extLst>
        </c:ser>
        <c:ser>
          <c:idx val="1"/>
          <c:order val="2"/>
          <c:tx>
            <c:strRef>
              <c:f>'Vegetables_males vs females'!$B$4</c:f>
              <c:strCache>
                <c:ptCount val="1"/>
                <c:pt idx="0">
                  <c:v>Total</c:v>
                </c:pt>
              </c:strCache>
            </c:strRef>
          </c:tx>
          <c:spPr>
            <a:pattFill prst="dkUpDiag">
              <a:fgClr>
                <a:srgbClr val="CDC884"/>
              </a:fgClr>
              <a:bgClr>
                <a:schemeClr val="bg1"/>
              </a:bgClr>
            </a:patt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'Vegetables_males vs females'!$A$5:$A$19</c:f>
              <c:strCache>
                <c:ptCount val="14"/>
                <c:pt idx="0">
                  <c:v>Timor-Leste (2016)</c:v>
                </c:pt>
                <c:pt idx="1">
                  <c:v>Indonesia (2017)</c:v>
                </c:pt>
                <c:pt idx="2">
                  <c:v>Myanmar (2015-16)</c:v>
                </c:pt>
                <c:pt idx="3">
                  <c:v>Philippines (2017)</c:v>
                </c:pt>
                <c:pt idx="4">
                  <c:v>Afghanistan (2015)</c:v>
                </c:pt>
                <c:pt idx="5">
                  <c:v>Mongolia (2018)</c:v>
                </c:pt>
                <c:pt idx="6">
                  <c:v>Pakistan (2012-13)</c:v>
                </c:pt>
                <c:pt idx="7">
                  <c:v>Malaysia (2019)</c:v>
                </c:pt>
                <c:pt idx="8">
                  <c:v>Lao PDR (2017)</c:v>
                </c:pt>
                <c:pt idx="9">
                  <c:v>PNG (2016-18)</c:v>
                </c:pt>
                <c:pt idx="10">
                  <c:v>Nepal (2016-17)</c:v>
                </c:pt>
                <c:pt idx="11">
                  <c:v>India (2015-16)</c:v>
                </c:pt>
                <c:pt idx="12">
                  <c:v>Viet Nam (2013-14)</c:v>
                </c:pt>
                <c:pt idx="13">
                  <c:v>Thailand (2015-16)</c:v>
                </c:pt>
              </c:strCache>
            </c:strRef>
          </c:cat>
          <c:val>
            <c:numRef>
              <c:f>'Vegetables_males vs females'!$B$5:$B$19</c:f>
              <c:numCache>
                <c:formatCode>0</c:formatCode>
                <c:ptCount val="14"/>
                <c:pt idx="0">
                  <c:v>56.9</c:v>
                </c:pt>
                <c:pt idx="1">
                  <c:v>62.6</c:v>
                </c:pt>
                <c:pt idx="2">
                  <c:v>63.3</c:v>
                </c:pt>
                <c:pt idx="4">
                  <c:v>60.2</c:v>
                </c:pt>
                <c:pt idx="5">
                  <c:v>53.9</c:v>
                </c:pt>
                <c:pt idx="6">
                  <c:v>52.7</c:v>
                </c:pt>
                <c:pt idx="7">
                  <c:v>37.5</c:v>
                </c:pt>
                <c:pt idx="8">
                  <c:v>42.5</c:v>
                </c:pt>
                <c:pt idx="9">
                  <c:v>36.1</c:v>
                </c:pt>
                <c:pt idx="10">
                  <c:v>32.5</c:v>
                </c:pt>
                <c:pt idx="11">
                  <c:v>29.4</c:v>
                </c:pt>
                <c:pt idx="13">
                  <c:v>23.2</c:v>
                </c:pt>
              </c:numCache>
            </c:numRef>
          </c:val>
          <c:extLst>
            <c:ext xmlns:c16="http://schemas.microsoft.com/office/drawing/2014/chart" uri="{C3380CC4-5D6E-409C-BE32-E72D297353CC}">
              <c16:uniqueId val="{00000002-6934-49F6-B8FD-8F3BD49FEECF}"/>
            </c:ext>
          </c:extLst>
        </c:ser>
        <c:dLbls>
          <c:showLegendKey val="0"/>
          <c:showVal val="0"/>
          <c:showCatName val="0"/>
          <c:showSerName val="0"/>
          <c:showPercent val="0"/>
          <c:showBubbleSize val="0"/>
        </c:dLbls>
        <c:gapWidth val="59"/>
        <c:axId val="636884968"/>
        <c:axId val="636883656"/>
      </c:barChart>
      <c:catAx>
        <c:axId val="636884968"/>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3656"/>
        <c:crosses val="autoZero"/>
        <c:auto val="1"/>
        <c:lblAlgn val="ctr"/>
        <c:lblOffset val="100"/>
        <c:noMultiLvlLbl val="0"/>
      </c:catAx>
      <c:valAx>
        <c:axId val="636883656"/>
        <c:scaling>
          <c:orientation val="minMax"/>
          <c:max val="100"/>
        </c:scaling>
        <c:delete val="0"/>
        <c:axPos val="l"/>
        <c:majorGridlines>
          <c:spPr>
            <a:ln w="9525" cap="flat" cmpd="sng" algn="ctr">
              <a:solidFill>
                <a:schemeClr val="bg1">
                  <a:lumMod val="6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0"/>
              <c:y val="3.1803565384181429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4968"/>
        <c:crosses val="autoZero"/>
        <c:crossBetween val="between"/>
        <c:majorUnit val="20"/>
      </c:valAx>
      <c:spPr>
        <a:noFill/>
        <a:ln>
          <a:noFill/>
        </a:ln>
        <a:effectLst/>
      </c:spPr>
    </c:plotArea>
    <c:legend>
      <c:legendPos val="t"/>
      <c:layout>
        <c:manualLayout>
          <c:xMode val="edge"/>
          <c:yMode val="edge"/>
          <c:x val="0.39132176242020927"/>
          <c:y val="7.9280597362769892E-2"/>
          <c:w val="0.22851900070175044"/>
          <c:h val="6.3082755163758705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840260655470824E-2"/>
          <c:y val="5.204986670415776E-2"/>
          <c:w val="0.90263256265564362"/>
          <c:h val="0.43621291231028297"/>
        </c:manualLayout>
      </c:layout>
      <c:barChart>
        <c:barDir val="col"/>
        <c:grouping val="clustered"/>
        <c:varyColors val="0"/>
        <c:ser>
          <c:idx val="1"/>
          <c:order val="0"/>
          <c:invertIfNegative val="0"/>
          <c:dPt>
            <c:idx val="0"/>
            <c:invertIfNegative val="0"/>
            <c:bubble3D val="0"/>
            <c:spPr>
              <a:solidFill>
                <a:srgbClr val="F26B73"/>
              </a:solidFill>
              <a:ln>
                <a:noFill/>
              </a:ln>
            </c:spPr>
            <c:extLst>
              <c:ext xmlns:c16="http://schemas.microsoft.com/office/drawing/2014/chart" uri="{C3380CC4-5D6E-409C-BE32-E72D297353CC}">
                <c16:uniqueId val="{00000001-BC84-43F5-8697-E4A439984235}"/>
              </c:ext>
            </c:extLst>
          </c:dPt>
          <c:dPt>
            <c:idx val="1"/>
            <c:invertIfNegative val="0"/>
            <c:bubble3D val="0"/>
            <c:spPr>
              <a:pattFill prst="dkUpDiag">
                <a:fgClr>
                  <a:srgbClr val="F26B73"/>
                </a:fgClr>
                <a:bgClr>
                  <a:schemeClr val="bg1"/>
                </a:bgClr>
              </a:pattFill>
              <a:ln>
                <a:noFill/>
              </a:ln>
            </c:spPr>
            <c:extLst>
              <c:ext xmlns:c16="http://schemas.microsoft.com/office/drawing/2014/chart" uri="{C3380CC4-5D6E-409C-BE32-E72D297353CC}">
                <c16:uniqueId val="{00000003-BC84-43F5-8697-E4A439984235}"/>
              </c:ext>
            </c:extLst>
          </c:dPt>
          <c:dPt>
            <c:idx val="2"/>
            <c:invertIfNegative val="0"/>
            <c:bubble3D val="0"/>
            <c:spPr>
              <a:pattFill prst="dkUpDiag">
                <a:fgClr>
                  <a:srgbClr val="00A99C"/>
                </a:fgClr>
                <a:bgClr>
                  <a:schemeClr val="bg1"/>
                </a:bgClr>
              </a:pattFill>
              <a:ln>
                <a:noFill/>
              </a:ln>
            </c:spPr>
            <c:extLst>
              <c:ext xmlns:c16="http://schemas.microsoft.com/office/drawing/2014/chart" uri="{C3380CC4-5D6E-409C-BE32-E72D297353CC}">
                <c16:uniqueId val="{00000005-BC84-43F5-8697-E4A439984235}"/>
              </c:ext>
            </c:extLst>
          </c:dPt>
          <c:dPt>
            <c:idx val="3"/>
            <c:invertIfNegative val="0"/>
            <c:bubble3D val="0"/>
            <c:spPr>
              <a:pattFill prst="dkUpDiag">
                <a:fgClr>
                  <a:srgbClr val="00A99C"/>
                </a:fgClr>
                <a:bgClr>
                  <a:schemeClr val="bg1"/>
                </a:bgClr>
              </a:pattFill>
            </c:spPr>
            <c:extLst>
              <c:ext xmlns:c16="http://schemas.microsoft.com/office/drawing/2014/chart" uri="{C3380CC4-5D6E-409C-BE32-E72D297353CC}">
                <c16:uniqueId val="{00000007-BC84-43F5-8697-E4A439984235}"/>
              </c:ext>
            </c:extLst>
          </c:dPt>
          <c:dPt>
            <c:idx val="4"/>
            <c:invertIfNegative val="0"/>
            <c:bubble3D val="0"/>
            <c:spPr>
              <a:pattFill prst="dkUpDiag">
                <a:fgClr>
                  <a:srgbClr val="CDC884"/>
                </a:fgClr>
                <a:bgClr>
                  <a:schemeClr val="bg1"/>
                </a:bgClr>
              </a:pattFill>
              <a:ln>
                <a:noFill/>
              </a:ln>
            </c:spPr>
            <c:extLst>
              <c:ext xmlns:c16="http://schemas.microsoft.com/office/drawing/2014/chart" uri="{C3380CC4-5D6E-409C-BE32-E72D297353CC}">
                <c16:uniqueId val="{00000009-BC84-43F5-8697-E4A439984235}"/>
              </c:ext>
            </c:extLst>
          </c:dPt>
          <c:dPt>
            <c:idx val="5"/>
            <c:invertIfNegative val="0"/>
            <c:bubble3D val="0"/>
            <c:spPr>
              <a:pattFill prst="dkUpDiag">
                <a:fgClr>
                  <a:srgbClr val="CDC884"/>
                </a:fgClr>
                <a:bgClr>
                  <a:schemeClr val="bg1"/>
                </a:bgClr>
              </a:pattFill>
            </c:spPr>
            <c:extLst>
              <c:ext xmlns:c16="http://schemas.microsoft.com/office/drawing/2014/chart" uri="{C3380CC4-5D6E-409C-BE32-E72D297353CC}">
                <c16:uniqueId val="{0000000B-BC84-43F5-8697-E4A439984235}"/>
              </c:ext>
            </c:extLst>
          </c:dPt>
          <c:dPt>
            <c:idx val="6"/>
            <c:invertIfNegative val="0"/>
            <c:bubble3D val="0"/>
            <c:spPr>
              <a:solidFill>
                <a:srgbClr val="63CDF5"/>
              </a:solidFill>
              <a:ln>
                <a:noFill/>
              </a:ln>
            </c:spPr>
            <c:extLst>
              <c:ext xmlns:c16="http://schemas.microsoft.com/office/drawing/2014/chart" uri="{C3380CC4-5D6E-409C-BE32-E72D297353CC}">
                <c16:uniqueId val="{0000000D-BC84-43F5-8697-E4A439984235}"/>
              </c:ext>
            </c:extLst>
          </c:dPt>
          <c:dPt>
            <c:idx val="7"/>
            <c:invertIfNegative val="0"/>
            <c:bubble3D val="0"/>
            <c:spPr>
              <a:pattFill prst="dkUpDiag">
                <a:fgClr>
                  <a:srgbClr val="63CDF5"/>
                </a:fgClr>
                <a:bgClr>
                  <a:schemeClr val="bg1"/>
                </a:bgClr>
              </a:pattFill>
              <a:ln>
                <a:noFill/>
              </a:ln>
            </c:spPr>
            <c:extLst>
              <c:ext xmlns:c16="http://schemas.microsoft.com/office/drawing/2014/chart" uri="{C3380CC4-5D6E-409C-BE32-E72D297353CC}">
                <c16:uniqueId val="{0000000F-BC84-43F5-8697-E4A439984235}"/>
              </c:ext>
            </c:extLst>
          </c:dPt>
          <c:dPt>
            <c:idx val="8"/>
            <c:invertIfNegative val="0"/>
            <c:bubble3D val="0"/>
            <c:spPr>
              <a:pattFill prst="dkUpDiag">
                <a:fgClr>
                  <a:srgbClr val="B6AEA7"/>
                </a:fgClr>
                <a:bgClr>
                  <a:schemeClr val="bg1"/>
                </a:bgClr>
              </a:pattFill>
              <a:ln>
                <a:noFill/>
              </a:ln>
            </c:spPr>
            <c:extLst>
              <c:ext xmlns:c16="http://schemas.microsoft.com/office/drawing/2014/chart" uri="{C3380CC4-5D6E-409C-BE32-E72D297353CC}">
                <c16:uniqueId val="{00000011-BC84-43F5-8697-E4A439984235}"/>
              </c:ext>
            </c:extLst>
          </c:dPt>
          <c:dPt>
            <c:idx val="9"/>
            <c:invertIfNegative val="0"/>
            <c:bubble3D val="0"/>
            <c:spPr>
              <a:pattFill prst="dkUpDiag">
                <a:fgClr>
                  <a:srgbClr val="B6AEA7"/>
                </a:fgClr>
                <a:bgClr>
                  <a:schemeClr val="bg1"/>
                </a:bgClr>
              </a:pattFill>
              <a:ln>
                <a:noFill/>
              </a:ln>
            </c:spPr>
            <c:extLst>
              <c:ext xmlns:c16="http://schemas.microsoft.com/office/drawing/2014/chart" uri="{C3380CC4-5D6E-409C-BE32-E72D297353CC}">
                <c16:uniqueId val="{00000013-BC84-43F5-8697-E4A439984235}"/>
              </c:ext>
            </c:extLst>
          </c:dPt>
          <c:dPt>
            <c:idx val="10"/>
            <c:invertIfNegative val="0"/>
            <c:bubble3D val="0"/>
            <c:spPr>
              <a:pattFill prst="dkUpDiag">
                <a:fgClr>
                  <a:srgbClr val="FFC000"/>
                </a:fgClr>
                <a:bgClr>
                  <a:schemeClr val="bg1"/>
                </a:bgClr>
              </a:pattFill>
              <a:ln>
                <a:noFill/>
              </a:ln>
            </c:spPr>
            <c:extLst>
              <c:ext xmlns:c16="http://schemas.microsoft.com/office/drawing/2014/chart" uri="{C3380CC4-5D6E-409C-BE32-E72D297353CC}">
                <c16:uniqueId val="{00000015-BC84-43F5-8697-E4A439984235}"/>
              </c:ext>
            </c:extLst>
          </c:dPt>
          <c:dPt>
            <c:idx val="11"/>
            <c:invertIfNegative val="0"/>
            <c:bubble3D val="0"/>
            <c:spPr>
              <a:pattFill prst="dkUpDiag">
                <a:fgClr>
                  <a:srgbClr val="FFC000"/>
                </a:fgClr>
                <a:bgClr>
                  <a:schemeClr val="bg1"/>
                </a:bgClr>
              </a:pattFill>
              <a:ln>
                <a:noFill/>
              </a:ln>
            </c:spPr>
            <c:extLst>
              <c:ext xmlns:c16="http://schemas.microsoft.com/office/drawing/2014/chart" uri="{C3380CC4-5D6E-409C-BE32-E72D297353CC}">
                <c16:uniqueId val="{00000017-BC84-43F5-8697-E4A439984235}"/>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'forced to have sex '!$B$3:$C$14</c:f>
              <c:multiLvlStrCache>
                <c:ptCount val="12"/>
                <c:lvl>
                  <c:pt idx="0">
                    <c:v>India </c:v>
                  </c:pt>
                  <c:pt idx="1">
                    <c:v>Madhya Pradesh</c:v>
                  </c:pt>
                  <c:pt idx="2">
                    <c:v>Mandalay</c:v>
                  </c:pt>
                  <c:pt idx="3">
                    <c:v>Yangon</c:v>
                  </c:pt>
                  <c:pt idx="4">
                    <c:v>Kathmandu valley</c:v>
                  </c:pt>
                  <c:pt idx="5">
                    <c:v>22 Terai districts</c:v>
                  </c:pt>
                  <c:pt idx="6">
                    <c:v>Pakistan (all FSW)</c:v>
                  </c:pt>
                  <c:pt idx="7">
                    <c:v>Kothikhana-based</c:v>
                  </c:pt>
                  <c:pt idx="8">
                    <c:v>Mt. Hagen</c:v>
                  </c:pt>
                  <c:pt idx="9">
                    <c:v>Port Moresby</c:v>
                  </c:pt>
                  <c:pt idx="10">
                    <c:v>Dili</c:v>
                  </c:pt>
                  <c:pt idx="11">
                    <c:v>Baucau</c:v>
                  </c:pt>
                </c:lvl>
                <c:lvl>
                  <c:pt idx="0">
                    <c:v>India (2014-15)</c:v>
                  </c:pt>
                  <c:pt idx="2">
                    <c:v>Myanmar (2015)</c:v>
                  </c:pt>
                  <c:pt idx="4">
                    <c:v>Nepal (2015-16)</c:v>
                  </c:pt>
                  <c:pt idx="6">
                    <c:v>Pakistan (2016)*</c:v>
                  </c:pt>
                  <c:pt idx="8">
                    <c:v>PNG (2016-17)</c:v>
                  </c:pt>
                  <c:pt idx="10">
                    <c:v>Timor-Leste 
(2016-17)</c:v>
                  </c:pt>
                </c:lvl>
              </c:multiLvlStrCache>
            </c:multiLvlStrRef>
          </c:cat>
          <c:val>
            <c:numRef>
              <c:f>'forced to have sex '!$D$3:$D$14</c:f>
              <c:numCache>
                <c:formatCode>0</c:formatCode>
                <c:ptCount val="12"/>
                <c:pt idx="0">
                  <c:v>17.399999999999999</c:v>
                </c:pt>
                <c:pt idx="1">
                  <c:v>40.799999999999997</c:v>
                </c:pt>
                <c:pt idx="2" formatCode="General">
                  <c:v>15</c:v>
                </c:pt>
                <c:pt idx="3" formatCode="General">
                  <c:v>53</c:v>
                </c:pt>
                <c:pt idx="4" formatCode="General">
                  <c:v>13</c:v>
                </c:pt>
                <c:pt idx="5" formatCode="General">
                  <c:v>28</c:v>
                </c:pt>
                <c:pt idx="6">
                  <c:v>49.1</c:v>
                </c:pt>
                <c:pt idx="7">
                  <c:v>51.2</c:v>
                </c:pt>
                <c:pt idx="8" formatCode="General">
                  <c:v>37.6</c:v>
                </c:pt>
                <c:pt idx="9" formatCode="General">
                  <c:v>44.8</c:v>
                </c:pt>
                <c:pt idx="10" formatCode="General">
                  <c:v>26.2</c:v>
                </c:pt>
                <c:pt idx="11" formatCode="General">
                  <c:v>27.7</c:v>
                </c:pt>
              </c:numCache>
            </c:numRef>
          </c:val>
          <c:extLst>
            <c:ext xmlns:c16="http://schemas.microsoft.com/office/drawing/2014/chart" uri="{C3380CC4-5D6E-409C-BE32-E72D297353CC}">
              <c16:uniqueId val="{00000018-BC84-43F5-8697-E4A439984235}"/>
            </c:ext>
          </c:extLst>
        </c:ser>
        <c:dLbls>
          <c:dLblPos val="outEnd"/>
          <c:showLegendKey val="0"/>
          <c:showVal val="1"/>
          <c:showCatName val="0"/>
          <c:showSerName val="0"/>
          <c:showPercent val="0"/>
          <c:showBubbleSize val="0"/>
        </c:dLbls>
        <c:gapWidth val="70"/>
        <c:overlap val="66"/>
        <c:axId val="449691008"/>
        <c:axId val="450316544"/>
      </c:barChart>
      <c:catAx>
        <c:axId val="44969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50316544"/>
        <c:crosses val="autoZero"/>
        <c:auto val="1"/>
        <c:lblAlgn val="ctr"/>
        <c:lblOffset val="100"/>
        <c:noMultiLvlLbl val="0"/>
      </c:catAx>
      <c:valAx>
        <c:axId val="450316544"/>
        <c:scaling>
          <c:orientation val="minMax"/>
          <c:max val="100"/>
        </c:scaling>
        <c:delete val="0"/>
        <c:axPos val="l"/>
        <c:majorGridlines>
          <c:spPr>
            <a:ln w="9525" cap="flat" cmpd="sng" algn="ctr">
              <a:solidFill>
                <a:sysClr val="windowText" lastClr="000000">
                  <a:lumMod val="15000"/>
                  <a:lumOff val="85000"/>
                </a:sysClr>
              </a:solidFill>
              <a:prstDash val="dashDot"/>
              <a:round/>
            </a:ln>
            <a:effectLst/>
          </c:spPr>
        </c:majorGridlines>
        <c:title>
          <c:tx>
            <c:rich>
              <a:bodyPr rot="0" vert="horz"/>
              <a:lstStyle/>
              <a:p>
                <a:pPr>
                  <a:defRPr/>
                </a:pPr>
                <a:r>
                  <a:rPr lang="en-US"/>
                  <a:t>%</a:t>
                </a:r>
              </a:p>
            </c:rich>
          </c:tx>
          <c:layout>
            <c:manualLayout>
              <c:xMode val="edge"/>
              <c:yMode val="edge"/>
              <c:x val="6.487370632666278E-3"/>
              <c:y val="3.5803672175227959E-2"/>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449691008"/>
        <c:crosses val="autoZero"/>
        <c:crossBetween val="between"/>
        <c:majorUnit val="2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013566868638526E-2"/>
          <c:y val="5.7968955351117117E-2"/>
          <c:w val="0.91255013687937803"/>
          <c:h val="0.58189787539785975"/>
        </c:manualLayout>
      </c:layout>
      <c:barChart>
        <c:barDir val="col"/>
        <c:grouping val="clustered"/>
        <c:varyColors val="0"/>
        <c:ser>
          <c:idx val="0"/>
          <c:order val="0"/>
          <c:tx>
            <c:strRef>
              <c:f>'Children attend school'!$C$4</c:f>
              <c:strCache>
                <c:ptCount val="1"/>
                <c:pt idx="0">
                  <c:v>Males</c:v>
                </c:pt>
              </c:strCache>
            </c:strRef>
          </c:tx>
          <c:spPr>
            <a:solidFill>
              <a:srgbClr val="63CDF6"/>
            </a:solidFill>
            <a:ln>
              <a:noFill/>
            </a:ln>
            <a:effectLst/>
          </c:spPr>
          <c:invertIfNegative val="0"/>
          <c:cat>
            <c:strRef>
              <c:f>'Children attend school'!$A$5:$A$15</c:f>
              <c:strCache>
                <c:ptCount val="11"/>
                <c:pt idx="0">
                  <c:v>Timor-Leste (2016)</c:v>
                </c:pt>
                <c:pt idx="1">
                  <c:v>Philippines (2017)</c:v>
                </c:pt>
                <c:pt idx="2">
                  <c:v>Mongolia (2018)</c:v>
                </c:pt>
                <c:pt idx="3">
                  <c:v>India (2015-16)</c:v>
                </c:pt>
                <c:pt idx="4">
                  <c:v>Indonesia (2017)</c:v>
                </c:pt>
                <c:pt idx="5">
                  <c:v>Lao PDR (2017)</c:v>
                </c:pt>
                <c:pt idx="6">
                  <c:v>Nepal (2016-17)</c:v>
                </c:pt>
                <c:pt idx="7">
                  <c:v>Malaysia (2019)</c:v>
                </c:pt>
                <c:pt idx="8">
                  <c:v>PNG (2016-18)</c:v>
                </c:pt>
                <c:pt idx="9">
                  <c:v>Myanmar (2015-16)</c:v>
                </c:pt>
                <c:pt idx="10">
                  <c:v>Thailand (2015-16)</c:v>
                </c:pt>
              </c:strCache>
            </c:strRef>
          </c:cat>
          <c:val>
            <c:numRef>
              <c:f>'Children attend school'!$C$5:$C$15</c:f>
              <c:numCache>
                <c:formatCode>General</c:formatCode>
                <c:ptCount val="11"/>
                <c:pt idx="0">
                  <c:v>40.5</c:v>
                </c:pt>
                <c:pt idx="2">
                  <c:v>45.5</c:v>
                </c:pt>
                <c:pt idx="3">
                  <c:v>44.1</c:v>
                </c:pt>
                <c:pt idx="4">
                  <c:v>28.2</c:v>
                </c:pt>
                <c:pt idx="5">
                  <c:v>34</c:v>
                </c:pt>
                <c:pt idx="6">
                  <c:v>22</c:v>
                </c:pt>
                <c:pt idx="7">
                  <c:v>21</c:v>
                </c:pt>
                <c:pt idx="8">
                  <c:v>26.7</c:v>
                </c:pt>
                <c:pt idx="9">
                  <c:v>17.5</c:v>
                </c:pt>
                <c:pt idx="10">
                  <c:v>7.5</c:v>
                </c:pt>
              </c:numCache>
            </c:numRef>
          </c:val>
          <c:extLst>
            <c:ext xmlns:c16="http://schemas.microsoft.com/office/drawing/2014/chart" uri="{C3380CC4-5D6E-409C-BE32-E72D297353CC}">
              <c16:uniqueId val="{00000000-F04D-4866-8FEE-0448BA1721CF}"/>
            </c:ext>
          </c:extLst>
        </c:ser>
        <c:ser>
          <c:idx val="2"/>
          <c:order val="1"/>
          <c:tx>
            <c:strRef>
              <c:f>'Children attend school'!$D$4</c:f>
              <c:strCache>
                <c:ptCount val="1"/>
                <c:pt idx="0">
                  <c:v>Females</c:v>
                </c:pt>
              </c:strCache>
            </c:strRef>
          </c:tx>
          <c:spPr>
            <a:solidFill>
              <a:srgbClr val="F26B73"/>
            </a:solidFill>
            <a:ln>
              <a:noFill/>
            </a:ln>
            <a:effectLst/>
          </c:spPr>
          <c:invertIfNegative val="0"/>
          <c:cat>
            <c:strRef>
              <c:f>'Children attend school'!$A$5:$A$15</c:f>
              <c:strCache>
                <c:ptCount val="11"/>
                <c:pt idx="0">
                  <c:v>Timor-Leste (2016)</c:v>
                </c:pt>
                <c:pt idx="1">
                  <c:v>Philippines (2017)</c:v>
                </c:pt>
                <c:pt idx="2">
                  <c:v>Mongolia (2018)</c:v>
                </c:pt>
                <c:pt idx="3">
                  <c:v>India (2015-16)</c:v>
                </c:pt>
                <c:pt idx="4">
                  <c:v>Indonesia (2017)</c:v>
                </c:pt>
                <c:pt idx="5">
                  <c:v>Lao PDR (2017)</c:v>
                </c:pt>
                <c:pt idx="6">
                  <c:v>Nepal (2016-17)</c:v>
                </c:pt>
                <c:pt idx="7">
                  <c:v>Malaysia (2019)</c:v>
                </c:pt>
                <c:pt idx="8">
                  <c:v>PNG (2016-18)</c:v>
                </c:pt>
                <c:pt idx="9">
                  <c:v>Myanmar (2015-16)</c:v>
                </c:pt>
                <c:pt idx="10">
                  <c:v>Thailand (2015-16)</c:v>
                </c:pt>
              </c:strCache>
            </c:strRef>
          </c:cat>
          <c:val>
            <c:numRef>
              <c:f>'Children attend school'!$D$5:$D$15</c:f>
              <c:numCache>
                <c:formatCode>General</c:formatCode>
                <c:ptCount val="11"/>
                <c:pt idx="0">
                  <c:v>59.6</c:v>
                </c:pt>
                <c:pt idx="1">
                  <c:v>53.1</c:v>
                </c:pt>
                <c:pt idx="2">
                  <c:v>46.6</c:v>
                </c:pt>
                <c:pt idx="3">
                  <c:v>26.7</c:v>
                </c:pt>
                <c:pt idx="4">
                  <c:v>34.5</c:v>
                </c:pt>
                <c:pt idx="5">
                  <c:v>27.2</c:v>
                </c:pt>
                <c:pt idx="6">
                  <c:v>30.9</c:v>
                </c:pt>
                <c:pt idx="7">
                  <c:v>31.8</c:v>
                </c:pt>
                <c:pt idx="8">
                  <c:v>25.1</c:v>
                </c:pt>
                <c:pt idx="9">
                  <c:v>17.600000000000001</c:v>
                </c:pt>
                <c:pt idx="10">
                  <c:v>8.1999999999999993</c:v>
                </c:pt>
              </c:numCache>
            </c:numRef>
          </c:val>
          <c:extLst>
            <c:ext xmlns:c16="http://schemas.microsoft.com/office/drawing/2014/chart" uri="{C3380CC4-5D6E-409C-BE32-E72D297353CC}">
              <c16:uniqueId val="{00000001-F04D-4866-8FEE-0448BA1721CF}"/>
            </c:ext>
          </c:extLst>
        </c:ser>
        <c:ser>
          <c:idx val="1"/>
          <c:order val="2"/>
          <c:tx>
            <c:strRef>
              <c:f>'Children attend school'!$B$4</c:f>
              <c:strCache>
                <c:ptCount val="1"/>
                <c:pt idx="0">
                  <c:v>Total</c:v>
                </c:pt>
              </c:strCache>
            </c:strRef>
          </c:tx>
          <c:spPr>
            <a:pattFill prst="dkUpDiag">
              <a:fgClr>
                <a:srgbClr val="00A99A"/>
              </a:fgClr>
              <a:bgClr>
                <a:sysClr val="window" lastClr="FFFFFF"/>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'Children attend school'!$A$5:$A$15</c:f>
              <c:strCache>
                <c:ptCount val="11"/>
                <c:pt idx="0">
                  <c:v>Timor-Leste (2016)</c:v>
                </c:pt>
                <c:pt idx="1">
                  <c:v>Philippines (2017)</c:v>
                </c:pt>
                <c:pt idx="2">
                  <c:v>Mongolia (2018)</c:v>
                </c:pt>
                <c:pt idx="3">
                  <c:v>India (2015-16)</c:v>
                </c:pt>
                <c:pt idx="4">
                  <c:v>Indonesia (2017)</c:v>
                </c:pt>
                <c:pt idx="5">
                  <c:v>Lao PDR (2017)</c:v>
                </c:pt>
                <c:pt idx="6">
                  <c:v>Nepal (2016-17)</c:v>
                </c:pt>
                <c:pt idx="7">
                  <c:v>Malaysia (2019)</c:v>
                </c:pt>
                <c:pt idx="8">
                  <c:v>PNG (2016-18)</c:v>
                </c:pt>
                <c:pt idx="9">
                  <c:v>Myanmar (2015-16)</c:v>
                </c:pt>
                <c:pt idx="10">
                  <c:v>Thailand (2015-16)</c:v>
                </c:pt>
              </c:strCache>
            </c:strRef>
          </c:cat>
          <c:val>
            <c:numRef>
              <c:f>'Children attend school'!$B$5:$B$15</c:f>
              <c:numCache>
                <c:formatCode>General</c:formatCode>
                <c:ptCount val="11"/>
                <c:pt idx="0" formatCode="0">
                  <c:v>48.6</c:v>
                </c:pt>
                <c:pt idx="2" formatCode="0">
                  <c:v>46.3</c:v>
                </c:pt>
                <c:pt idx="3" formatCode="0">
                  <c:v>35.4</c:v>
                </c:pt>
                <c:pt idx="4" formatCode="0">
                  <c:v>33.5</c:v>
                </c:pt>
                <c:pt idx="5" formatCode="0">
                  <c:v>29.7</c:v>
                </c:pt>
                <c:pt idx="6" formatCode="0">
                  <c:v>28.4</c:v>
                </c:pt>
                <c:pt idx="7" formatCode="0">
                  <c:v>26.1</c:v>
                </c:pt>
                <c:pt idx="8" formatCode="0">
                  <c:v>25.6</c:v>
                </c:pt>
                <c:pt idx="9" formatCode="0">
                  <c:v>17.600000000000001</c:v>
                </c:pt>
                <c:pt idx="10" formatCode="0">
                  <c:v>7.8</c:v>
                </c:pt>
              </c:numCache>
            </c:numRef>
          </c:val>
          <c:extLst>
            <c:ext xmlns:c16="http://schemas.microsoft.com/office/drawing/2014/chart" uri="{C3380CC4-5D6E-409C-BE32-E72D297353CC}">
              <c16:uniqueId val="{00000002-F04D-4866-8FEE-0448BA1721CF}"/>
            </c:ext>
          </c:extLst>
        </c:ser>
        <c:dLbls>
          <c:showLegendKey val="0"/>
          <c:showVal val="0"/>
          <c:showCatName val="0"/>
          <c:showSerName val="0"/>
          <c:showPercent val="0"/>
          <c:showBubbleSize val="0"/>
        </c:dLbls>
        <c:gapWidth val="99"/>
        <c:axId val="636884968"/>
        <c:axId val="636883656"/>
      </c:barChart>
      <c:catAx>
        <c:axId val="636884968"/>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3656"/>
        <c:crosses val="autoZero"/>
        <c:auto val="1"/>
        <c:lblAlgn val="ctr"/>
        <c:lblOffset val="100"/>
        <c:noMultiLvlLbl val="0"/>
      </c:catAx>
      <c:valAx>
        <c:axId val="636883656"/>
        <c:scaling>
          <c:orientation val="minMax"/>
          <c:max val="100"/>
        </c:scaling>
        <c:delete val="0"/>
        <c:axPos val="l"/>
        <c:majorGridlines>
          <c:spPr>
            <a:ln w="9525" cap="flat" cmpd="sng" algn="ctr">
              <a:solidFill>
                <a:schemeClr val="bg1">
                  <a:lumMod val="6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6.7834343192636716E-3"/>
              <c:y val="2.6148257689559831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4968"/>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'PLHIV_HIV related stigma'!$A$6</c:f>
              <c:strCache>
                <c:ptCount val="1"/>
                <c:pt idx="0">
                  <c:v>Viet Nam (2019)</c:v>
                </c:pt>
              </c:strCache>
            </c:strRef>
          </c:tx>
          <c:spPr>
            <a:solidFill>
              <a:srgbClr val="63CDF6"/>
            </a:solidFill>
            <a:ln>
              <a:noFill/>
            </a:ln>
            <a:effectLst/>
          </c:spPr>
          <c:invertIfNegative val="0"/>
          <c:dPt>
            <c:idx val="0"/>
            <c:invertIfNegative val="0"/>
            <c:bubble3D val="0"/>
            <c:spPr>
              <a:pattFill prst="dkUpDiag">
                <a:fgClr>
                  <a:srgbClr val="63CDF6"/>
                </a:fgClr>
                <a:bgClr>
                  <a:schemeClr val="bg1"/>
                </a:bgClr>
              </a:pattFill>
              <a:ln>
                <a:noFill/>
              </a:ln>
              <a:effectLst/>
            </c:spPr>
            <c:extLst>
              <c:ext xmlns:c16="http://schemas.microsoft.com/office/drawing/2014/chart" uri="{C3380CC4-5D6E-409C-BE32-E72D297353CC}">
                <c16:uniqueId val="{00000001-3215-4877-98AF-1A7FDD17CE4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'PLHIV_HIV related stigma'!$B$4:$E$5</c:f>
              <c:strCache>
                <c:ptCount val="4"/>
                <c:pt idx="0">
                  <c:v>Total</c:v>
                </c:pt>
                <c:pt idx="1">
                  <c:v>Males</c:v>
                </c:pt>
                <c:pt idx="2">
                  <c:v>Females</c:v>
                </c:pt>
                <c:pt idx="3">
                  <c:v>Key populations *</c:v>
                </c:pt>
              </c:strCache>
            </c:strRef>
          </c:cat>
          <c:val>
            <c:numRef>
              <c:f>'PLHIV_HIV related stigma'!$B$6:$E$6</c:f>
              <c:numCache>
                <c:formatCode>0</c:formatCode>
                <c:ptCount val="4"/>
                <c:pt idx="0">
                  <c:v>15.3</c:v>
                </c:pt>
                <c:pt idx="1">
                  <c:v>14.5</c:v>
                </c:pt>
                <c:pt idx="2">
                  <c:v>16.600000000000001</c:v>
                </c:pt>
                <c:pt idx="3">
                  <c:v>18.8</c:v>
                </c:pt>
              </c:numCache>
            </c:numRef>
          </c:val>
          <c:extLst>
            <c:ext xmlns:c16="http://schemas.microsoft.com/office/drawing/2014/chart" uri="{C3380CC4-5D6E-409C-BE32-E72D297353CC}">
              <c16:uniqueId val="{00000002-3215-4877-98AF-1A7FDD17CE44}"/>
            </c:ext>
          </c:extLst>
        </c:ser>
        <c:ser>
          <c:idx val="1"/>
          <c:order val="1"/>
          <c:tx>
            <c:strRef>
              <c:f>'PLHIV_HIV related stigma'!$A$7</c:f>
              <c:strCache>
                <c:ptCount val="1"/>
                <c:pt idx="0">
                  <c:v>Thailand (2018-19)</c:v>
                </c:pt>
              </c:strCache>
            </c:strRef>
          </c:tx>
          <c:spPr>
            <a:solidFill>
              <a:srgbClr val="CDC884"/>
            </a:solidFill>
            <a:ln>
              <a:noFill/>
            </a:ln>
            <a:effectLst/>
          </c:spPr>
          <c:invertIfNegative val="0"/>
          <c:dPt>
            <c:idx val="0"/>
            <c:invertIfNegative val="0"/>
            <c:bubble3D val="0"/>
            <c:spPr>
              <a:pattFill prst="dkUpDiag">
                <a:fgClr>
                  <a:srgbClr val="CDC884"/>
                </a:fgClr>
                <a:bgClr>
                  <a:schemeClr val="bg1"/>
                </a:bgClr>
              </a:pattFill>
              <a:ln>
                <a:noFill/>
              </a:ln>
              <a:effectLst/>
            </c:spPr>
            <c:extLst>
              <c:ext xmlns:c16="http://schemas.microsoft.com/office/drawing/2014/chart" uri="{C3380CC4-5D6E-409C-BE32-E72D297353CC}">
                <c16:uniqueId val="{00000004-3215-4877-98AF-1A7FDD17CE4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'PLHIV_HIV related stigma'!$B$4:$E$5</c:f>
              <c:strCache>
                <c:ptCount val="4"/>
                <c:pt idx="0">
                  <c:v>Total</c:v>
                </c:pt>
                <c:pt idx="1">
                  <c:v>Males</c:v>
                </c:pt>
                <c:pt idx="2">
                  <c:v>Females</c:v>
                </c:pt>
                <c:pt idx="3">
                  <c:v>Key populations *</c:v>
                </c:pt>
              </c:strCache>
            </c:strRef>
          </c:cat>
          <c:val>
            <c:numRef>
              <c:f>'PLHIV_HIV related stigma'!$B$7:$E$7</c:f>
              <c:numCache>
                <c:formatCode>0</c:formatCode>
                <c:ptCount val="4"/>
                <c:pt idx="0">
                  <c:v>11.06</c:v>
                </c:pt>
                <c:pt idx="1">
                  <c:v>12.2</c:v>
                </c:pt>
                <c:pt idx="2">
                  <c:v>13.8</c:v>
                </c:pt>
                <c:pt idx="3">
                  <c:v>11.3</c:v>
                </c:pt>
              </c:numCache>
            </c:numRef>
          </c:val>
          <c:extLst>
            <c:ext xmlns:c16="http://schemas.microsoft.com/office/drawing/2014/chart" uri="{C3380CC4-5D6E-409C-BE32-E72D297353CC}">
              <c16:uniqueId val="{00000005-3215-4877-98AF-1A7FDD17CE44}"/>
            </c:ext>
          </c:extLst>
        </c:ser>
        <c:dLbls>
          <c:showLegendKey val="0"/>
          <c:showVal val="0"/>
          <c:showCatName val="0"/>
          <c:showSerName val="0"/>
          <c:showPercent val="0"/>
          <c:showBubbleSize val="0"/>
        </c:dLbls>
        <c:gapWidth val="179"/>
        <c:overlap val="-7"/>
        <c:axId val="464524352"/>
        <c:axId val="464523696"/>
      </c:barChart>
      <c:catAx>
        <c:axId val="46452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64523696"/>
        <c:crosses val="autoZero"/>
        <c:auto val="1"/>
        <c:lblAlgn val="ctr"/>
        <c:lblOffset val="100"/>
        <c:noMultiLvlLbl val="0"/>
      </c:catAx>
      <c:valAx>
        <c:axId val="464523696"/>
        <c:scaling>
          <c:orientation val="minMax"/>
          <c:max val="100"/>
        </c:scaling>
        <c:delete val="1"/>
        <c:axPos val="l"/>
        <c:numFmt formatCode="0" sourceLinked="1"/>
        <c:majorTickMark val="none"/>
        <c:minorTickMark val="none"/>
        <c:tickLblPos val="nextTo"/>
        <c:crossAx val="464524352"/>
        <c:crosses val="autoZero"/>
        <c:crossBetween val="between"/>
      </c:valAx>
      <c:spPr>
        <a:noFill/>
        <a:ln>
          <a:noFill/>
        </a:ln>
        <a:effectLst/>
      </c:spPr>
    </c:plotArea>
    <c:legend>
      <c:legendPos val="t"/>
      <c:layout>
        <c:manualLayout>
          <c:xMode val="edge"/>
          <c:yMode val="edge"/>
          <c:x val="0.26916679232115598"/>
          <c:y val="0.11735749408320369"/>
          <c:w val="0.46166629634791129"/>
          <c:h val="7.4154824920448031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443664233830408E-2"/>
          <c:y val="4.8195844528299073E-2"/>
          <c:w val="0.65926263295008036"/>
          <c:h val="0.58921026246165398"/>
        </c:manualLayout>
      </c:layout>
      <c:barChart>
        <c:barDir val="col"/>
        <c:grouping val="clustered"/>
        <c:varyColors val="0"/>
        <c:ser>
          <c:idx val="0"/>
          <c:order val="0"/>
          <c:tx>
            <c:strRef>
              <c:f>'Stigma_denial of services'!$D$2</c:f>
              <c:strCache>
                <c:ptCount val="1"/>
                <c:pt idx="0">
                  <c:v>Denied employment opportunities</c:v>
                </c:pt>
              </c:strCache>
            </c:strRef>
          </c:tx>
          <c:spPr>
            <a:solidFill>
              <a:srgbClr val="00A99A"/>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'Stigma_denial of services'!$C$3:$C$13</c:f>
              <c:strCache>
                <c:ptCount val="11"/>
                <c:pt idx="0">
                  <c:v># PNG (2016)</c:v>
                </c:pt>
                <c:pt idx="1">
                  <c:v>Pacific countries (2018)*</c:v>
                </c:pt>
                <c:pt idx="2">
                  <c:v># PNG (2016)</c:v>
                </c:pt>
                <c:pt idx="3">
                  <c:v>Pacific countries (2018)*</c:v>
                </c:pt>
                <c:pt idx="4">
                  <c:v>Viet Nam (2014)</c:v>
                </c:pt>
                <c:pt idx="5">
                  <c:v># PNG (2016)</c:v>
                </c:pt>
                <c:pt idx="6">
                  <c:v>Viet Nam (2014)</c:v>
                </c:pt>
                <c:pt idx="7">
                  <c:v># PNG (2016)</c:v>
                </c:pt>
                <c:pt idx="8">
                  <c:v>Viet Nam (2014)</c:v>
                </c:pt>
                <c:pt idx="9">
                  <c:v>Viet Nam (2014)</c:v>
                </c:pt>
                <c:pt idx="10">
                  <c:v># PNG (2016)</c:v>
                </c:pt>
              </c:strCache>
            </c:strRef>
          </c:cat>
          <c:val>
            <c:numRef>
              <c:f>'Stigma_denial of services'!$D$3:$D$13</c:f>
              <c:numCache>
                <c:formatCode>0</c:formatCode>
                <c:ptCount val="11"/>
                <c:pt idx="0">
                  <c:v>32.5</c:v>
                </c:pt>
                <c:pt idx="1">
                  <c:v>12.5</c:v>
                </c:pt>
              </c:numCache>
            </c:numRef>
          </c:val>
          <c:extLst>
            <c:ext xmlns:c16="http://schemas.microsoft.com/office/drawing/2014/chart" uri="{C3380CC4-5D6E-409C-BE32-E72D297353CC}">
              <c16:uniqueId val="{00000000-B130-42FB-996A-521AA0D07B08}"/>
            </c:ext>
          </c:extLst>
        </c:ser>
        <c:ser>
          <c:idx val="1"/>
          <c:order val="1"/>
          <c:tx>
            <c:strRef>
              <c:f>'Stigma_denial of services'!$E$2</c:f>
              <c:strCache>
                <c:ptCount val="1"/>
                <c:pt idx="0">
                  <c:v>Denied health care services (including dental care)</c:v>
                </c:pt>
              </c:strCache>
            </c:strRef>
          </c:tx>
          <c:spPr>
            <a:solidFill>
              <a:srgbClr val="F26B7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'Stigma_denial of services'!$C$3:$C$13</c:f>
              <c:strCache>
                <c:ptCount val="11"/>
                <c:pt idx="0">
                  <c:v># PNG (2016)</c:v>
                </c:pt>
                <c:pt idx="1">
                  <c:v>Pacific countries (2018)*</c:v>
                </c:pt>
                <c:pt idx="2">
                  <c:v># PNG (2016)</c:v>
                </c:pt>
                <c:pt idx="3">
                  <c:v>Pacific countries (2018)*</c:v>
                </c:pt>
                <c:pt idx="4">
                  <c:v>Viet Nam (2014)</c:v>
                </c:pt>
                <c:pt idx="5">
                  <c:v># PNG (2016)</c:v>
                </c:pt>
                <c:pt idx="6">
                  <c:v>Viet Nam (2014)</c:v>
                </c:pt>
                <c:pt idx="7">
                  <c:v># PNG (2016)</c:v>
                </c:pt>
                <c:pt idx="8">
                  <c:v>Viet Nam (2014)</c:v>
                </c:pt>
                <c:pt idx="9">
                  <c:v>Viet Nam (2014)</c:v>
                </c:pt>
                <c:pt idx="10">
                  <c:v># PNG (2016)</c:v>
                </c:pt>
              </c:strCache>
            </c:strRef>
          </c:cat>
          <c:val>
            <c:numRef>
              <c:f>'Stigma_denial of services'!$E$3:$E$13</c:f>
              <c:numCache>
                <c:formatCode>General</c:formatCode>
                <c:ptCount val="11"/>
                <c:pt idx="2" formatCode="0">
                  <c:v>45</c:v>
                </c:pt>
                <c:pt idx="3" formatCode="0">
                  <c:v>9.6153846153846168</c:v>
                </c:pt>
                <c:pt idx="4" formatCode="0">
                  <c:v>1.8</c:v>
                </c:pt>
              </c:numCache>
            </c:numRef>
          </c:val>
          <c:extLst>
            <c:ext xmlns:c16="http://schemas.microsoft.com/office/drawing/2014/chart" uri="{C3380CC4-5D6E-409C-BE32-E72D297353CC}">
              <c16:uniqueId val="{00000001-B130-42FB-996A-521AA0D07B08}"/>
            </c:ext>
          </c:extLst>
        </c:ser>
        <c:ser>
          <c:idx val="2"/>
          <c:order val="2"/>
          <c:tx>
            <c:strRef>
              <c:f>'Stigma_denial of services'!$F$2</c:f>
              <c:strCache>
                <c:ptCount val="1"/>
                <c:pt idx="0">
                  <c:v>Denied family planning services</c:v>
                </c:pt>
              </c:strCache>
            </c:strRef>
          </c:tx>
          <c:spPr>
            <a:solidFill>
              <a:srgbClr val="CDC88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'Stigma_denial of services'!$C$3:$C$13</c:f>
              <c:strCache>
                <c:ptCount val="11"/>
                <c:pt idx="0">
                  <c:v># PNG (2016)</c:v>
                </c:pt>
                <c:pt idx="1">
                  <c:v>Pacific countries (2018)*</c:v>
                </c:pt>
                <c:pt idx="2">
                  <c:v># PNG (2016)</c:v>
                </c:pt>
                <c:pt idx="3">
                  <c:v>Pacific countries (2018)*</c:v>
                </c:pt>
                <c:pt idx="4">
                  <c:v>Viet Nam (2014)</c:v>
                </c:pt>
                <c:pt idx="5">
                  <c:v># PNG (2016)</c:v>
                </c:pt>
                <c:pt idx="6">
                  <c:v>Viet Nam (2014)</c:v>
                </c:pt>
                <c:pt idx="7">
                  <c:v># PNG (2016)</c:v>
                </c:pt>
                <c:pt idx="8">
                  <c:v>Viet Nam (2014)</c:v>
                </c:pt>
                <c:pt idx="9">
                  <c:v>Viet Nam (2014)</c:v>
                </c:pt>
                <c:pt idx="10">
                  <c:v># PNG (2016)</c:v>
                </c:pt>
              </c:strCache>
            </c:strRef>
          </c:cat>
          <c:val>
            <c:numRef>
              <c:f>'Stigma_denial of services'!$F$3:$F$13</c:f>
              <c:numCache>
                <c:formatCode>General</c:formatCode>
                <c:ptCount val="11"/>
                <c:pt idx="5" formatCode="0">
                  <c:v>20</c:v>
                </c:pt>
                <c:pt idx="6" formatCode="0">
                  <c:v>1.6</c:v>
                </c:pt>
              </c:numCache>
            </c:numRef>
          </c:val>
          <c:extLst>
            <c:ext xmlns:c16="http://schemas.microsoft.com/office/drawing/2014/chart" uri="{C3380CC4-5D6E-409C-BE32-E72D297353CC}">
              <c16:uniqueId val="{00000002-B130-42FB-996A-521AA0D07B08}"/>
            </c:ext>
          </c:extLst>
        </c:ser>
        <c:ser>
          <c:idx val="3"/>
          <c:order val="3"/>
          <c:tx>
            <c:strRef>
              <c:f>'Stigma_denial of services'!$G$2</c:f>
              <c:strCache>
                <c:ptCount val="1"/>
                <c:pt idx="0">
                  <c:v>Denied sexual and reproductive health services</c:v>
                </c:pt>
              </c:strCache>
            </c:strRef>
          </c:tx>
          <c:spPr>
            <a:solidFill>
              <a:srgbClr val="63CDF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'Stigma_denial of services'!$C$3:$C$13</c:f>
              <c:strCache>
                <c:ptCount val="11"/>
                <c:pt idx="0">
                  <c:v># PNG (2016)</c:v>
                </c:pt>
                <c:pt idx="1">
                  <c:v>Pacific countries (2018)*</c:v>
                </c:pt>
                <c:pt idx="2">
                  <c:v># PNG (2016)</c:v>
                </c:pt>
                <c:pt idx="3">
                  <c:v>Pacific countries (2018)*</c:v>
                </c:pt>
                <c:pt idx="4">
                  <c:v>Viet Nam (2014)</c:v>
                </c:pt>
                <c:pt idx="5">
                  <c:v># PNG (2016)</c:v>
                </c:pt>
                <c:pt idx="6">
                  <c:v>Viet Nam (2014)</c:v>
                </c:pt>
                <c:pt idx="7">
                  <c:v># PNG (2016)</c:v>
                </c:pt>
                <c:pt idx="8">
                  <c:v>Viet Nam (2014)</c:v>
                </c:pt>
                <c:pt idx="9">
                  <c:v>Viet Nam (2014)</c:v>
                </c:pt>
                <c:pt idx="10">
                  <c:v># PNG (2016)</c:v>
                </c:pt>
              </c:strCache>
            </c:strRef>
          </c:cat>
          <c:val>
            <c:numRef>
              <c:f>'Stigma_denial of services'!$G$3:$G$13</c:f>
              <c:numCache>
                <c:formatCode>General</c:formatCode>
                <c:ptCount val="11"/>
                <c:pt idx="7" formatCode="0">
                  <c:v>32.5</c:v>
                </c:pt>
                <c:pt idx="8" formatCode="0">
                  <c:v>1.5</c:v>
                </c:pt>
              </c:numCache>
            </c:numRef>
          </c:val>
          <c:extLst>
            <c:ext xmlns:c16="http://schemas.microsoft.com/office/drawing/2014/chart" uri="{C3380CC4-5D6E-409C-BE32-E72D297353CC}">
              <c16:uniqueId val="{00000003-B130-42FB-996A-521AA0D07B08}"/>
            </c:ext>
          </c:extLst>
        </c:ser>
        <c:ser>
          <c:idx val="4"/>
          <c:order val="4"/>
          <c:tx>
            <c:strRef>
              <c:f>'Stigma_denial of services'!$H$2</c:f>
              <c:strCache>
                <c:ptCount val="1"/>
                <c:pt idx="0">
                  <c:v>Denied health or life insurance</c:v>
                </c:pt>
              </c:strCache>
            </c:strRef>
          </c:tx>
          <c:spPr>
            <a:solidFill>
              <a:srgbClr val="E31837"/>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'Stigma_denial of services'!$C$3:$C$13</c:f>
              <c:strCache>
                <c:ptCount val="11"/>
                <c:pt idx="0">
                  <c:v># PNG (2016)</c:v>
                </c:pt>
                <c:pt idx="1">
                  <c:v>Pacific countries (2018)*</c:v>
                </c:pt>
                <c:pt idx="2">
                  <c:v># PNG (2016)</c:v>
                </c:pt>
                <c:pt idx="3">
                  <c:v>Pacific countries (2018)*</c:v>
                </c:pt>
                <c:pt idx="4">
                  <c:v>Viet Nam (2014)</c:v>
                </c:pt>
                <c:pt idx="5">
                  <c:v># PNG (2016)</c:v>
                </c:pt>
                <c:pt idx="6">
                  <c:v>Viet Nam (2014)</c:v>
                </c:pt>
                <c:pt idx="7">
                  <c:v># PNG (2016)</c:v>
                </c:pt>
                <c:pt idx="8">
                  <c:v>Viet Nam (2014)</c:v>
                </c:pt>
                <c:pt idx="9">
                  <c:v>Viet Nam (2014)</c:v>
                </c:pt>
                <c:pt idx="10">
                  <c:v># PNG (2016)</c:v>
                </c:pt>
              </c:strCache>
            </c:strRef>
          </c:cat>
          <c:val>
            <c:numRef>
              <c:f>'Stigma_denial of services'!$H$3:$H$13</c:f>
              <c:numCache>
                <c:formatCode>General</c:formatCode>
                <c:ptCount val="11"/>
                <c:pt idx="9" formatCode="0">
                  <c:v>12.5</c:v>
                </c:pt>
                <c:pt idx="10" formatCode="0">
                  <c:v>2.5</c:v>
                </c:pt>
              </c:numCache>
            </c:numRef>
          </c:val>
          <c:extLst>
            <c:ext xmlns:c16="http://schemas.microsoft.com/office/drawing/2014/chart" uri="{C3380CC4-5D6E-409C-BE32-E72D297353CC}">
              <c16:uniqueId val="{00000004-B130-42FB-996A-521AA0D07B08}"/>
            </c:ext>
          </c:extLst>
        </c:ser>
        <c:dLbls>
          <c:showLegendKey val="0"/>
          <c:showVal val="0"/>
          <c:showCatName val="0"/>
          <c:showSerName val="0"/>
          <c:showPercent val="0"/>
          <c:showBubbleSize val="0"/>
        </c:dLbls>
        <c:gapWidth val="149"/>
        <c:overlap val="100"/>
        <c:axId val="728970447"/>
        <c:axId val="728968783"/>
      </c:barChart>
      <c:catAx>
        <c:axId val="728970447"/>
        <c:scaling>
          <c:orientation val="minMax"/>
        </c:scaling>
        <c:delete val="0"/>
        <c:axPos val="b"/>
        <c:numFmt formatCode="General" sourceLinked="1"/>
        <c:majorTickMark val="out"/>
        <c:minorTickMark val="none"/>
        <c:tickLblPos val="nextTo"/>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8968783"/>
        <c:crosses val="autoZero"/>
        <c:auto val="1"/>
        <c:lblAlgn val="ctr"/>
        <c:lblOffset val="100"/>
        <c:noMultiLvlLbl val="0"/>
      </c:catAx>
      <c:valAx>
        <c:axId val="728968783"/>
        <c:scaling>
          <c:orientation val="minMax"/>
          <c:max val="100"/>
        </c:scaling>
        <c:delete val="0"/>
        <c:axPos val="l"/>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9.9478742724731529E-5"/>
              <c:y val="1.5561313559242918E-2"/>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5875">
            <a:solidFill>
              <a:schemeClr val="bg1">
                <a:lumMod val="65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8970447"/>
        <c:crosses val="autoZero"/>
        <c:crossBetween val="between"/>
      </c:valAx>
      <c:spPr>
        <a:noFill/>
        <a:ln>
          <a:noFill/>
        </a:ln>
        <a:effectLst/>
      </c:spPr>
    </c:plotArea>
    <c:legend>
      <c:legendPos val="r"/>
      <c:layout>
        <c:manualLayout>
          <c:xMode val="edge"/>
          <c:yMode val="edge"/>
          <c:x val="0.72706991362259821"/>
          <c:y val="0.10953693806100295"/>
          <c:w val="0.26323700238900133"/>
          <c:h val="0.7057648466541403"/>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82557493611817E-2"/>
          <c:y val="2.2051841015637039E-2"/>
          <c:w val="0.90049694478391284"/>
          <c:h val="0.77769758518434495"/>
        </c:manualLayout>
      </c:layout>
      <c:barChart>
        <c:barDir val="col"/>
        <c:grouping val="clustered"/>
        <c:varyColors val="0"/>
        <c:ser>
          <c:idx val="0"/>
          <c:order val="0"/>
          <c:tx>
            <c:strRef>
              <c:f>'Avoided health centers'!$C$2</c:f>
              <c:strCache>
                <c:ptCount val="1"/>
                <c:pt idx="0">
                  <c:v>Male</c:v>
                </c:pt>
              </c:strCache>
            </c:strRef>
          </c:tx>
          <c:spPr>
            <a:solidFill>
              <a:srgbClr val="CDC88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'Avoided health centers'!$A$3:$B$8</c:f>
              <c:multiLvlStrCache>
                <c:ptCount val="6"/>
                <c:lvl>
                  <c:pt idx="0">
                    <c:v>PNG (2016) *</c:v>
                  </c:pt>
                  <c:pt idx="1">
                    <c:v>Taiwan (2018)</c:v>
                  </c:pt>
                  <c:pt idx="2">
                    <c:v>South Korea (2016-17)</c:v>
                  </c:pt>
                  <c:pt idx="3">
                    <c:v>Viet Nam (2014)</c:v>
                  </c:pt>
                  <c:pt idx="4">
                    <c:v>PNG (2016) *</c:v>
                  </c:pt>
                  <c:pt idx="5">
                    <c:v>Viet Nam (2014)</c:v>
                  </c:pt>
                </c:lvl>
                <c:lvl>
                  <c:pt idx="0">
                    <c:v>Avoided going to local clinic</c:v>
                  </c:pt>
                  <c:pt idx="4">
                    <c:v>Avoided going to hospital</c:v>
                  </c:pt>
                </c:lvl>
              </c:multiLvlStrCache>
            </c:multiLvlStrRef>
          </c:cat>
          <c:val>
            <c:numRef>
              <c:f>'Avoided health centers'!$C$3:$C$8</c:f>
              <c:numCache>
                <c:formatCode>General</c:formatCode>
                <c:ptCount val="6"/>
                <c:pt idx="3">
                  <c:v>12.6</c:v>
                </c:pt>
                <c:pt idx="5">
                  <c:v>17</c:v>
                </c:pt>
              </c:numCache>
            </c:numRef>
          </c:val>
          <c:extLst>
            <c:ext xmlns:c16="http://schemas.microsoft.com/office/drawing/2014/chart" uri="{C3380CC4-5D6E-409C-BE32-E72D297353CC}">
              <c16:uniqueId val="{00000000-CD28-46AF-937F-C16C3C0378D3}"/>
            </c:ext>
          </c:extLst>
        </c:ser>
        <c:ser>
          <c:idx val="1"/>
          <c:order val="1"/>
          <c:tx>
            <c:strRef>
              <c:f>'Avoided health centers'!$D$2</c:f>
              <c:strCache>
                <c:ptCount val="1"/>
                <c:pt idx="0">
                  <c:v>Female</c:v>
                </c:pt>
              </c:strCache>
            </c:strRef>
          </c:tx>
          <c:spPr>
            <a:solidFill>
              <a:srgbClr val="00A99A"/>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'Avoided health centers'!$A$3:$B$8</c:f>
              <c:multiLvlStrCache>
                <c:ptCount val="6"/>
                <c:lvl>
                  <c:pt idx="0">
                    <c:v>PNG (2016) *</c:v>
                  </c:pt>
                  <c:pt idx="1">
                    <c:v>Taiwan (2018)</c:v>
                  </c:pt>
                  <c:pt idx="2">
                    <c:v>South Korea (2016-17)</c:v>
                  </c:pt>
                  <c:pt idx="3">
                    <c:v>Viet Nam (2014)</c:v>
                  </c:pt>
                  <c:pt idx="4">
                    <c:v>PNG (2016) *</c:v>
                  </c:pt>
                  <c:pt idx="5">
                    <c:v>Viet Nam (2014)</c:v>
                  </c:pt>
                </c:lvl>
                <c:lvl>
                  <c:pt idx="0">
                    <c:v>Avoided going to local clinic</c:v>
                  </c:pt>
                  <c:pt idx="4">
                    <c:v>Avoided going to hospital</c:v>
                  </c:pt>
                </c:lvl>
              </c:multiLvlStrCache>
            </c:multiLvlStrRef>
          </c:cat>
          <c:val>
            <c:numRef>
              <c:f>'Avoided health centers'!$D$3:$D$8</c:f>
              <c:numCache>
                <c:formatCode>General</c:formatCode>
                <c:ptCount val="6"/>
                <c:pt idx="3">
                  <c:v>9.1999999999999993</c:v>
                </c:pt>
                <c:pt idx="5">
                  <c:v>21.8</c:v>
                </c:pt>
              </c:numCache>
            </c:numRef>
          </c:val>
          <c:extLst>
            <c:ext xmlns:c16="http://schemas.microsoft.com/office/drawing/2014/chart" uri="{C3380CC4-5D6E-409C-BE32-E72D297353CC}">
              <c16:uniqueId val="{00000001-CD28-46AF-937F-C16C3C0378D3}"/>
            </c:ext>
          </c:extLst>
        </c:ser>
        <c:ser>
          <c:idx val="2"/>
          <c:order val="2"/>
          <c:tx>
            <c:strRef>
              <c:f>'Avoided health centers'!$E$2</c:f>
              <c:strCache>
                <c:ptCount val="1"/>
                <c:pt idx="0">
                  <c:v>Total</c:v>
                </c:pt>
              </c:strCache>
            </c:strRef>
          </c:tx>
          <c:spPr>
            <a:pattFill prst="dkUpDiag">
              <a:fgClr>
                <a:srgbClr val="F26B73"/>
              </a:fgClr>
              <a:bgClr>
                <a:schemeClr val="bg1"/>
              </a:bgClr>
            </a:patt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'Avoided health centers'!$A$3:$B$8</c:f>
              <c:multiLvlStrCache>
                <c:ptCount val="6"/>
                <c:lvl>
                  <c:pt idx="0">
                    <c:v>PNG (2016) *</c:v>
                  </c:pt>
                  <c:pt idx="1">
                    <c:v>Taiwan (2018)</c:v>
                  </c:pt>
                  <c:pt idx="2">
                    <c:v>South Korea (2016-17)</c:v>
                  </c:pt>
                  <c:pt idx="3">
                    <c:v>Viet Nam (2014)</c:v>
                  </c:pt>
                  <c:pt idx="4">
                    <c:v>PNG (2016) *</c:v>
                  </c:pt>
                  <c:pt idx="5">
                    <c:v>Viet Nam (2014)</c:v>
                  </c:pt>
                </c:lvl>
                <c:lvl>
                  <c:pt idx="0">
                    <c:v>Avoided going to local clinic</c:v>
                  </c:pt>
                  <c:pt idx="4">
                    <c:v>Avoided going to hospital</c:v>
                  </c:pt>
                </c:lvl>
              </c:multiLvlStrCache>
            </c:multiLvlStrRef>
          </c:cat>
          <c:val>
            <c:numRef>
              <c:f>'Avoided health centers'!$E$3:$E$8</c:f>
              <c:numCache>
                <c:formatCode>0</c:formatCode>
                <c:ptCount val="6"/>
                <c:pt idx="0">
                  <c:v>7.5</c:v>
                </c:pt>
                <c:pt idx="1">
                  <c:v>15.3</c:v>
                </c:pt>
                <c:pt idx="2">
                  <c:v>29.8</c:v>
                </c:pt>
                <c:pt idx="3">
                  <c:v>11.2</c:v>
                </c:pt>
                <c:pt idx="4">
                  <c:v>12.5</c:v>
                </c:pt>
                <c:pt idx="5">
                  <c:v>18.8</c:v>
                </c:pt>
              </c:numCache>
            </c:numRef>
          </c:val>
          <c:extLst>
            <c:ext xmlns:c16="http://schemas.microsoft.com/office/drawing/2014/chart" uri="{C3380CC4-5D6E-409C-BE32-E72D297353CC}">
              <c16:uniqueId val="{00000002-CD28-46AF-937F-C16C3C0378D3}"/>
            </c:ext>
          </c:extLst>
        </c:ser>
        <c:dLbls>
          <c:showLegendKey val="0"/>
          <c:showVal val="0"/>
          <c:showCatName val="0"/>
          <c:showSerName val="0"/>
          <c:showPercent val="0"/>
          <c:showBubbleSize val="0"/>
        </c:dLbls>
        <c:gapWidth val="219"/>
        <c:axId val="281706095"/>
        <c:axId val="246970271"/>
      </c:barChart>
      <c:catAx>
        <c:axId val="281706095"/>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6970271"/>
        <c:crosses val="autoZero"/>
        <c:auto val="1"/>
        <c:lblAlgn val="ctr"/>
        <c:lblOffset val="100"/>
        <c:noMultiLvlLbl val="0"/>
      </c:catAx>
      <c:valAx>
        <c:axId val="246970271"/>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8.4192867459171195E-3"/>
              <c:y val="2.9296624634180582E-3"/>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170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609427609427613E-3"/>
          <c:y val="3.2001869583935111E-2"/>
          <c:w val="0.9947390572390572"/>
          <c:h val="0.54626764560882135"/>
        </c:manualLayout>
      </c:layout>
      <c:barChart>
        <c:barDir val="col"/>
        <c:grouping val="clustered"/>
        <c:varyColors val="0"/>
        <c:ser>
          <c:idx val="0"/>
          <c:order val="0"/>
          <c:tx>
            <c:strRef>
              <c:f>'Internalized stigma'!$C$2</c:f>
              <c:strCache>
                <c:ptCount val="1"/>
                <c:pt idx="0">
                  <c:v>Male</c:v>
                </c:pt>
              </c:strCache>
            </c:strRef>
          </c:tx>
          <c:spPr>
            <a:solidFill>
              <a:srgbClr val="63CDF6"/>
            </a:solidFill>
            <a:ln>
              <a:noFill/>
            </a:ln>
            <a:effectLst/>
          </c:spPr>
          <c:invertIfNegative val="0"/>
          <c:cat>
            <c:multiLvlStrRef>
              <c:f>'Internalized stigma'!$A$3:$B$29</c:f>
              <c:multiLvlStrCache>
                <c:ptCount val="27"/>
                <c:lvl>
                  <c:pt idx="0">
                    <c:v>Cambodia (2019)</c:v>
                  </c:pt>
                  <c:pt idx="1">
                    <c:v>*Pacific countries (2018)</c:v>
                  </c:pt>
                  <c:pt idx="2">
                    <c:v>** PNG (2016)</c:v>
                  </c:pt>
                  <c:pt idx="3">
                    <c:v>South Korea (2016-17)</c:v>
                  </c:pt>
                  <c:pt idx="4">
                    <c:v>Viet Nam (2014)</c:v>
                  </c:pt>
                  <c:pt idx="5">
                    <c:v>*Pacific countries (2018)</c:v>
                  </c:pt>
                  <c:pt idx="6">
                    <c:v>** PNG (2016)</c:v>
                  </c:pt>
                  <c:pt idx="7">
                    <c:v>South Korea (2016-17)</c:v>
                  </c:pt>
                  <c:pt idx="8">
                    <c:v>Viet Nam (2014)</c:v>
                  </c:pt>
                  <c:pt idx="9">
                    <c:v>South Korea (2016-17)</c:v>
                  </c:pt>
                  <c:pt idx="10">
                    <c:v>*Pacific countries (2018)</c:v>
                  </c:pt>
                  <c:pt idx="11">
                    <c:v>** PNG (2016)</c:v>
                  </c:pt>
                  <c:pt idx="12">
                    <c:v>Viet Nam (2014)</c:v>
                  </c:pt>
                  <c:pt idx="13">
                    <c:v>Cambodia (2019)</c:v>
                  </c:pt>
                  <c:pt idx="14">
                    <c:v>** PNG (2016)</c:v>
                  </c:pt>
                  <c:pt idx="15">
                    <c:v>*Pacific countries (2018)</c:v>
                  </c:pt>
                  <c:pt idx="16">
                    <c:v>South Korea (2016-17)</c:v>
                  </c:pt>
                  <c:pt idx="17">
                    <c:v>Viet Nam (2014)</c:v>
                  </c:pt>
                  <c:pt idx="18">
                    <c:v>** PNG (2016)</c:v>
                  </c:pt>
                  <c:pt idx="19">
                    <c:v>South Korea (2016-17)</c:v>
                  </c:pt>
                  <c:pt idx="20">
                    <c:v>*Pacific countries (2018)</c:v>
                  </c:pt>
                  <c:pt idx="21">
                    <c:v>Viet Nam (2014)</c:v>
                  </c:pt>
                  <c:pt idx="22">
                    <c:v>Cambodia (2019)</c:v>
                  </c:pt>
                  <c:pt idx="23">
                    <c:v>*Pacific countries (2018)</c:v>
                  </c:pt>
                  <c:pt idx="24">
                    <c:v>South Korea (2016-17)</c:v>
                  </c:pt>
                  <c:pt idx="25">
                    <c:v>** PNG (2016)</c:v>
                  </c:pt>
                  <c:pt idx="26">
                    <c:v>Viet Nam (2014)</c:v>
                  </c:pt>
                </c:lvl>
                <c:lvl>
                  <c:pt idx="0">
                    <c:v>Ashamed</c:v>
                  </c:pt>
                  <c:pt idx="5">
                    <c:v>Blame others</c:v>
                  </c:pt>
                  <c:pt idx="9">
                    <c:v>Self blame</c:v>
                  </c:pt>
                  <c:pt idx="13">
                    <c:v>Feel guilty</c:v>
                  </c:pt>
                  <c:pt idx="18">
                    <c:v>Suicidal thoughts</c:v>
                  </c:pt>
                  <c:pt idx="23">
                    <c:v>Low self esteem</c:v>
                  </c:pt>
                </c:lvl>
              </c:multiLvlStrCache>
            </c:multiLvlStrRef>
          </c:cat>
          <c:val>
            <c:numRef>
              <c:f>'Internalized stigma'!$C$3:$C$29</c:f>
              <c:numCache>
                <c:formatCode>General</c:formatCode>
                <c:ptCount val="27"/>
                <c:pt idx="0" formatCode="0">
                  <c:v>68.3</c:v>
                </c:pt>
                <c:pt idx="4" formatCode="0">
                  <c:v>48.5</c:v>
                </c:pt>
                <c:pt idx="8" formatCode="0">
                  <c:v>6.8</c:v>
                </c:pt>
                <c:pt idx="12" formatCode="0">
                  <c:v>56</c:v>
                </c:pt>
                <c:pt idx="13" formatCode="0">
                  <c:v>69.8</c:v>
                </c:pt>
                <c:pt idx="17" formatCode="0">
                  <c:v>49</c:v>
                </c:pt>
                <c:pt idx="21" formatCode="0">
                  <c:v>12.1</c:v>
                </c:pt>
                <c:pt idx="22" formatCode="0">
                  <c:v>47.3</c:v>
                </c:pt>
                <c:pt idx="26" formatCode="0">
                  <c:v>27.9</c:v>
                </c:pt>
              </c:numCache>
            </c:numRef>
          </c:val>
          <c:extLst>
            <c:ext xmlns:c16="http://schemas.microsoft.com/office/drawing/2014/chart" uri="{C3380CC4-5D6E-409C-BE32-E72D297353CC}">
              <c16:uniqueId val="{00000000-D74B-4CDA-AC8E-F10628770985}"/>
            </c:ext>
          </c:extLst>
        </c:ser>
        <c:ser>
          <c:idx val="1"/>
          <c:order val="1"/>
          <c:tx>
            <c:strRef>
              <c:f>'Internalized stigma'!$D$2</c:f>
              <c:strCache>
                <c:ptCount val="1"/>
                <c:pt idx="0">
                  <c:v>Female</c:v>
                </c:pt>
              </c:strCache>
            </c:strRef>
          </c:tx>
          <c:spPr>
            <a:solidFill>
              <a:srgbClr val="F26B7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'Internalized stigma'!$A$3:$B$29</c:f>
              <c:multiLvlStrCache>
                <c:ptCount val="27"/>
                <c:lvl>
                  <c:pt idx="0">
                    <c:v>Cambodia (2019)</c:v>
                  </c:pt>
                  <c:pt idx="1">
                    <c:v>*Pacific countries (2018)</c:v>
                  </c:pt>
                  <c:pt idx="2">
                    <c:v>** PNG (2016)</c:v>
                  </c:pt>
                  <c:pt idx="3">
                    <c:v>South Korea (2016-17)</c:v>
                  </c:pt>
                  <c:pt idx="4">
                    <c:v>Viet Nam (2014)</c:v>
                  </c:pt>
                  <c:pt idx="5">
                    <c:v>*Pacific countries (2018)</c:v>
                  </c:pt>
                  <c:pt idx="6">
                    <c:v>** PNG (2016)</c:v>
                  </c:pt>
                  <c:pt idx="7">
                    <c:v>South Korea (2016-17)</c:v>
                  </c:pt>
                  <c:pt idx="8">
                    <c:v>Viet Nam (2014)</c:v>
                  </c:pt>
                  <c:pt idx="9">
                    <c:v>South Korea (2016-17)</c:v>
                  </c:pt>
                  <c:pt idx="10">
                    <c:v>*Pacific countries (2018)</c:v>
                  </c:pt>
                  <c:pt idx="11">
                    <c:v>** PNG (2016)</c:v>
                  </c:pt>
                  <c:pt idx="12">
                    <c:v>Viet Nam (2014)</c:v>
                  </c:pt>
                  <c:pt idx="13">
                    <c:v>Cambodia (2019)</c:v>
                  </c:pt>
                  <c:pt idx="14">
                    <c:v>** PNG (2016)</c:v>
                  </c:pt>
                  <c:pt idx="15">
                    <c:v>*Pacific countries (2018)</c:v>
                  </c:pt>
                  <c:pt idx="16">
                    <c:v>South Korea (2016-17)</c:v>
                  </c:pt>
                  <c:pt idx="17">
                    <c:v>Viet Nam (2014)</c:v>
                  </c:pt>
                  <c:pt idx="18">
                    <c:v>** PNG (2016)</c:v>
                  </c:pt>
                  <c:pt idx="19">
                    <c:v>South Korea (2016-17)</c:v>
                  </c:pt>
                  <c:pt idx="20">
                    <c:v>*Pacific countries (2018)</c:v>
                  </c:pt>
                  <c:pt idx="21">
                    <c:v>Viet Nam (2014)</c:v>
                  </c:pt>
                  <c:pt idx="22">
                    <c:v>Cambodia (2019)</c:v>
                  </c:pt>
                  <c:pt idx="23">
                    <c:v>*Pacific countries (2018)</c:v>
                  </c:pt>
                  <c:pt idx="24">
                    <c:v>South Korea (2016-17)</c:v>
                  </c:pt>
                  <c:pt idx="25">
                    <c:v>** PNG (2016)</c:v>
                  </c:pt>
                  <c:pt idx="26">
                    <c:v>Viet Nam (2014)</c:v>
                  </c:pt>
                </c:lvl>
                <c:lvl>
                  <c:pt idx="0">
                    <c:v>Ashamed</c:v>
                  </c:pt>
                  <c:pt idx="5">
                    <c:v>Blame others</c:v>
                  </c:pt>
                  <c:pt idx="9">
                    <c:v>Self blame</c:v>
                  </c:pt>
                  <c:pt idx="13">
                    <c:v>Feel guilty</c:v>
                  </c:pt>
                  <c:pt idx="18">
                    <c:v>Suicidal thoughts</c:v>
                  </c:pt>
                  <c:pt idx="23">
                    <c:v>Low self esteem</c:v>
                  </c:pt>
                </c:lvl>
              </c:multiLvlStrCache>
            </c:multiLvlStrRef>
          </c:cat>
          <c:val>
            <c:numRef>
              <c:f>'Internalized stigma'!$D$3:$D$29</c:f>
              <c:numCache>
                <c:formatCode>General</c:formatCode>
                <c:ptCount val="27"/>
                <c:pt idx="0" formatCode="0">
                  <c:v>73.599999999999994</c:v>
                </c:pt>
                <c:pt idx="4" formatCode="0">
                  <c:v>37.299999999999997</c:v>
                </c:pt>
                <c:pt idx="8" formatCode="0">
                  <c:v>13.4</c:v>
                </c:pt>
                <c:pt idx="12" formatCode="0">
                  <c:v>38.799999999999997</c:v>
                </c:pt>
                <c:pt idx="13" formatCode="0">
                  <c:v>56.4</c:v>
                </c:pt>
                <c:pt idx="17" formatCode="0">
                  <c:v>28.2</c:v>
                </c:pt>
                <c:pt idx="21" formatCode="0">
                  <c:v>7.5</c:v>
                </c:pt>
                <c:pt idx="22" formatCode="0">
                  <c:v>55</c:v>
                </c:pt>
                <c:pt idx="26" formatCode="0">
                  <c:v>28.9</c:v>
                </c:pt>
              </c:numCache>
            </c:numRef>
          </c:val>
          <c:extLst>
            <c:ext xmlns:c16="http://schemas.microsoft.com/office/drawing/2014/chart" uri="{C3380CC4-5D6E-409C-BE32-E72D297353CC}">
              <c16:uniqueId val="{00000001-D74B-4CDA-AC8E-F10628770985}"/>
            </c:ext>
          </c:extLst>
        </c:ser>
        <c:ser>
          <c:idx val="2"/>
          <c:order val="2"/>
          <c:tx>
            <c:strRef>
              <c:f>'Internalized stigma'!$E$2</c:f>
              <c:strCache>
                <c:ptCount val="1"/>
                <c:pt idx="0">
                  <c:v>Total</c:v>
                </c:pt>
              </c:strCache>
            </c:strRef>
          </c:tx>
          <c:spPr>
            <a:pattFill prst="dkUpDiag">
              <a:fgClr>
                <a:srgbClr val="CDC884"/>
              </a:fgClr>
              <a:bgClr>
                <a:schemeClr val="bg1"/>
              </a:bgClr>
            </a:pattFill>
            <a:ln>
              <a:solidFill>
                <a:srgbClr val="CDC884"/>
              </a:solidFill>
            </a:ln>
            <a:effectLst/>
          </c:spPr>
          <c:invertIfNegative val="0"/>
          <c:dLbls>
            <c:dLbl>
              <c:idx val="26"/>
              <c:layout>
                <c:manualLayout>
                  <c:x val="1.6477856809500276E-3"/>
                  <c:y val="1.2070912332860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4B-4CDA-AC8E-F10628770985}"/>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'Internalized stigma'!$A$3:$B$29</c:f>
              <c:multiLvlStrCache>
                <c:ptCount val="27"/>
                <c:lvl>
                  <c:pt idx="0">
                    <c:v>Cambodia (2019)</c:v>
                  </c:pt>
                  <c:pt idx="1">
                    <c:v>*Pacific countries (2018)</c:v>
                  </c:pt>
                  <c:pt idx="2">
                    <c:v>** PNG (2016)</c:v>
                  </c:pt>
                  <c:pt idx="3">
                    <c:v>South Korea (2016-17)</c:v>
                  </c:pt>
                  <c:pt idx="4">
                    <c:v>Viet Nam (2014)</c:v>
                  </c:pt>
                  <c:pt idx="5">
                    <c:v>*Pacific countries (2018)</c:v>
                  </c:pt>
                  <c:pt idx="6">
                    <c:v>** PNG (2016)</c:v>
                  </c:pt>
                  <c:pt idx="7">
                    <c:v>South Korea (2016-17)</c:v>
                  </c:pt>
                  <c:pt idx="8">
                    <c:v>Viet Nam (2014)</c:v>
                  </c:pt>
                  <c:pt idx="9">
                    <c:v>South Korea (2016-17)</c:v>
                  </c:pt>
                  <c:pt idx="10">
                    <c:v>*Pacific countries (2018)</c:v>
                  </c:pt>
                  <c:pt idx="11">
                    <c:v>** PNG (2016)</c:v>
                  </c:pt>
                  <c:pt idx="12">
                    <c:v>Viet Nam (2014)</c:v>
                  </c:pt>
                  <c:pt idx="13">
                    <c:v>Cambodia (2019)</c:v>
                  </c:pt>
                  <c:pt idx="14">
                    <c:v>** PNG (2016)</c:v>
                  </c:pt>
                  <c:pt idx="15">
                    <c:v>*Pacific countries (2018)</c:v>
                  </c:pt>
                  <c:pt idx="16">
                    <c:v>South Korea (2016-17)</c:v>
                  </c:pt>
                  <c:pt idx="17">
                    <c:v>Viet Nam (2014)</c:v>
                  </c:pt>
                  <c:pt idx="18">
                    <c:v>** PNG (2016)</c:v>
                  </c:pt>
                  <c:pt idx="19">
                    <c:v>South Korea (2016-17)</c:v>
                  </c:pt>
                  <c:pt idx="20">
                    <c:v>*Pacific countries (2018)</c:v>
                  </c:pt>
                  <c:pt idx="21">
                    <c:v>Viet Nam (2014)</c:v>
                  </c:pt>
                  <c:pt idx="22">
                    <c:v>Cambodia (2019)</c:v>
                  </c:pt>
                  <c:pt idx="23">
                    <c:v>*Pacific countries (2018)</c:v>
                  </c:pt>
                  <c:pt idx="24">
                    <c:v>South Korea (2016-17)</c:v>
                  </c:pt>
                  <c:pt idx="25">
                    <c:v>** PNG (2016)</c:v>
                  </c:pt>
                  <c:pt idx="26">
                    <c:v>Viet Nam (2014)</c:v>
                  </c:pt>
                </c:lvl>
                <c:lvl>
                  <c:pt idx="0">
                    <c:v>Ashamed</c:v>
                  </c:pt>
                  <c:pt idx="5">
                    <c:v>Blame others</c:v>
                  </c:pt>
                  <c:pt idx="9">
                    <c:v>Self blame</c:v>
                  </c:pt>
                  <c:pt idx="13">
                    <c:v>Feel guilty</c:v>
                  </c:pt>
                  <c:pt idx="18">
                    <c:v>Suicidal thoughts</c:v>
                  </c:pt>
                  <c:pt idx="23">
                    <c:v>Low self esteem</c:v>
                  </c:pt>
                </c:lvl>
              </c:multiLvlStrCache>
            </c:multiLvlStrRef>
          </c:cat>
          <c:val>
            <c:numRef>
              <c:f>'Internalized stigma'!$E$3:$E$29</c:f>
              <c:numCache>
                <c:formatCode>0.0</c:formatCode>
                <c:ptCount val="27"/>
                <c:pt idx="1">
                  <c:v>81.25</c:v>
                </c:pt>
                <c:pt idx="2">
                  <c:v>72.5</c:v>
                </c:pt>
                <c:pt idx="3" formatCode="0">
                  <c:v>51</c:v>
                </c:pt>
                <c:pt idx="4" formatCode="0">
                  <c:v>44.2</c:v>
                </c:pt>
                <c:pt idx="5">
                  <c:v>34.375</c:v>
                </c:pt>
                <c:pt idx="6">
                  <c:v>30</c:v>
                </c:pt>
                <c:pt idx="7" formatCode="0">
                  <c:v>20.2</c:v>
                </c:pt>
                <c:pt idx="8" formatCode="0">
                  <c:v>9.6</c:v>
                </c:pt>
                <c:pt idx="9" formatCode="0">
                  <c:v>75</c:v>
                </c:pt>
                <c:pt idx="10">
                  <c:v>71.875</c:v>
                </c:pt>
                <c:pt idx="11">
                  <c:v>70</c:v>
                </c:pt>
                <c:pt idx="12" formatCode="0">
                  <c:v>49.1</c:v>
                </c:pt>
                <c:pt idx="14" formatCode="0">
                  <c:v>67.5</c:v>
                </c:pt>
                <c:pt idx="15">
                  <c:v>65.625</c:v>
                </c:pt>
                <c:pt idx="16" formatCode="0">
                  <c:v>64.400000000000006</c:v>
                </c:pt>
                <c:pt idx="17" formatCode="0">
                  <c:v>40.799999999999997</c:v>
                </c:pt>
                <c:pt idx="18" formatCode="General">
                  <c:v>45</c:v>
                </c:pt>
                <c:pt idx="19" formatCode="0">
                  <c:v>36.5</c:v>
                </c:pt>
                <c:pt idx="20" formatCode="0">
                  <c:v>21.9</c:v>
                </c:pt>
                <c:pt idx="21" formatCode="0">
                  <c:v>10.3</c:v>
                </c:pt>
                <c:pt idx="23" formatCode="0">
                  <c:v>62.5</c:v>
                </c:pt>
                <c:pt idx="24" formatCode="0">
                  <c:v>59.6</c:v>
                </c:pt>
                <c:pt idx="25" formatCode="0">
                  <c:v>45</c:v>
                </c:pt>
                <c:pt idx="26" formatCode="0">
                  <c:v>28.1</c:v>
                </c:pt>
              </c:numCache>
            </c:numRef>
          </c:val>
          <c:extLst>
            <c:ext xmlns:c16="http://schemas.microsoft.com/office/drawing/2014/chart" uri="{C3380CC4-5D6E-409C-BE32-E72D297353CC}">
              <c16:uniqueId val="{00000003-D74B-4CDA-AC8E-F10628770985}"/>
            </c:ext>
          </c:extLst>
        </c:ser>
        <c:dLbls>
          <c:showLegendKey val="0"/>
          <c:showVal val="0"/>
          <c:showCatName val="0"/>
          <c:showSerName val="0"/>
          <c:showPercent val="0"/>
          <c:showBubbleSize val="0"/>
        </c:dLbls>
        <c:gapWidth val="159"/>
        <c:axId val="1004256095"/>
        <c:axId val="1004236959"/>
      </c:barChart>
      <c:catAx>
        <c:axId val="1004256095"/>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04236959"/>
        <c:crosses val="autoZero"/>
        <c:auto val="1"/>
        <c:lblAlgn val="ctr"/>
        <c:lblOffset val="100"/>
        <c:noMultiLvlLbl val="0"/>
      </c:catAx>
      <c:valAx>
        <c:axId val="1004236959"/>
        <c:scaling>
          <c:orientation val="minMax"/>
        </c:scaling>
        <c:delete val="1"/>
        <c:axPos val="l"/>
        <c:numFmt formatCode="0" sourceLinked="1"/>
        <c:majorTickMark val="none"/>
        <c:minorTickMark val="none"/>
        <c:tickLblPos val="nextTo"/>
        <c:crossAx val="100425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E31837"/>
            </a:solidFill>
          </c:spPr>
          <c:invertIfNegative val="0"/>
          <c:dLbls>
            <c:spPr>
              <a:noFill/>
              <a:ln>
                <a:noFill/>
              </a:ln>
              <a:effectLst/>
            </c:spPr>
            <c:txPr>
              <a:bodyPr/>
              <a:lstStyle/>
              <a:p>
                <a:pP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'coerced to sterilized'!$H$28:$H$32</c:f>
              <c:strCache>
                <c:ptCount val="5"/>
                <c:pt idx="0">
                  <c:v>Lao PDR 
(2013)</c:v>
                </c:pt>
                <c:pt idx="1">
                  <c:v>Indonesia 
(2012-2013)</c:v>
                </c:pt>
                <c:pt idx="2">
                  <c:v>Philippines 
(2012-2013)</c:v>
                </c:pt>
                <c:pt idx="3">
                  <c:v>Pakistan
(2012-2013)</c:v>
                </c:pt>
                <c:pt idx="4">
                  <c:v>Nepal 
(2012-2013)</c:v>
                </c:pt>
              </c:strCache>
            </c:strRef>
          </c:cat>
          <c:val>
            <c:numRef>
              <c:f>'coerced to sterilized'!$I$28:$I$32</c:f>
              <c:numCache>
                <c:formatCode>0%</c:formatCode>
                <c:ptCount val="5"/>
                <c:pt idx="0">
                  <c:v>5.2999999999999999E-2</c:v>
                </c:pt>
                <c:pt idx="1">
                  <c:v>0.109</c:v>
                </c:pt>
                <c:pt idx="2">
                  <c:v>0.11</c:v>
                </c:pt>
                <c:pt idx="3">
                  <c:v>0.224</c:v>
                </c:pt>
                <c:pt idx="4">
                  <c:v>0.32600000000000001</c:v>
                </c:pt>
              </c:numCache>
            </c:numRef>
          </c:val>
          <c:extLst>
            <c:ext xmlns:c16="http://schemas.microsoft.com/office/drawing/2014/chart" uri="{C3380CC4-5D6E-409C-BE32-E72D297353CC}">
              <c16:uniqueId val="{00000000-7D90-46FC-8FD7-C81C5CBD3DDC}"/>
            </c:ext>
          </c:extLst>
        </c:ser>
        <c:dLbls>
          <c:dLblPos val="ctr"/>
          <c:showLegendKey val="0"/>
          <c:showVal val="1"/>
          <c:showCatName val="0"/>
          <c:showSerName val="0"/>
          <c:showPercent val="0"/>
          <c:showBubbleSize val="0"/>
        </c:dLbls>
        <c:gapWidth val="150"/>
        <c:axId val="200569216"/>
        <c:axId val="200571904"/>
      </c:barChart>
      <c:catAx>
        <c:axId val="200569216"/>
        <c:scaling>
          <c:orientation val="minMax"/>
        </c:scaling>
        <c:delete val="0"/>
        <c:axPos val="b"/>
        <c:numFmt formatCode="General" sourceLinked="0"/>
        <c:majorTickMark val="out"/>
        <c:minorTickMark val="none"/>
        <c:tickLblPos val="nextTo"/>
        <c:crossAx val="200571904"/>
        <c:crosses val="autoZero"/>
        <c:auto val="1"/>
        <c:lblAlgn val="ctr"/>
        <c:lblOffset val="100"/>
        <c:noMultiLvlLbl val="0"/>
      </c:catAx>
      <c:valAx>
        <c:axId val="200571904"/>
        <c:scaling>
          <c:orientation val="minMax"/>
          <c:max val="1"/>
        </c:scaling>
        <c:delete val="0"/>
        <c:axPos val="l"/>
        <c:numFmt formatCode="0%" sourceLinked="1"/>
        <c:majorTickMark val="out"/>
        <c:minorTickMark val="none"/>
        <c:tickLblPos val="nextTo"/>
        <c:crossAx val="200569216"/>
        <c:crosses val="autoZero"/>
        <c:crossBetween val="between"/>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313297422398595E-2"/>
          <c:y val="4.6273301634489401E-2"/>
          <c:w val="0.89947816579235895"/>
          <c:h val="0.77112402054267004"/>
        </c:manualLayout>
      </c:layout>
      <c:barChart>
        <c:barDir val="col"/>
        <c:grouping val="clustered"/>
        <c:varyColors val="0"/>
        <c:ser>
          <c:idx val="0"/>
          <c:order val="0"/>
          <c:spPr>
            <a:solidFill>
              <a:srgbClr val="EC008C"/>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'coerced to sterilized'!$M$68:$M$73</c:f>
              <c:strCache>
                <c:ptCount val="6"/>
                <c:pt idx="0">
                  <c:v>Nepal</c:v>
                </c:pt>
                <c:pt idx="1">
                  <c:v>Bangladesh</c:v>
                </c:pt>
                <c:pt idx="2">
                  <c:v>Viet Nam</c:v>
                </c:pt>
                <c:pt idx="3">
                  <c:v>Cambodia</c:v>
                </c:pt>
                <c:pt idx="4">
                  <c:v>India</c:v>
                </c:pt>
                <c:pt idx="5">
                  <c:v>Indonesia</c:v>
                </c:pt>
              </c:strCache>
            </c:strRef>
          </c:cat>
          <c:val>
            <c:numRef>
              <c:f>'coerced to sterilized'!$N$68:$N$73</c:f>
              <c:numCache>
                <c:formatCode>0%</c:formatCode>
                <c:ptCount val="6"/>
                <c:pt idx="0">
                  <c:v>0.15</c:v>
                </c:pt>
                <c:pt idx="1">
                  <c:v>0.152</c:v>
                </c:pt>
                <c:pt idx="2">
                  <c:v>0.17699999999999999</c:v>
                </c:pt>
                <c:pt idx="3">
                  <c:v>0.35</c:v>
                </c:pt>
                <c:pt idx="4">
                  <c:v>0.39</c:v>
                </c:pt>
                <c:pt idx="5">
                  <c:v>0.40400000000000003</c:v>
                </c:pt>
              </c:numCache>
            </c:numRef>
          </c:val>
          <c:extLst>
            <c:ext xmlns:c16="http://schemas.microsoft.com/office/drawing/2014/chart" uri="{C3380CC4-5D6E-409C-BE32-E72D297353CC}">
              <c16:uniqueId val="{00000000-756A-4B33-848A-174E26967D0F}"/>
            </c:ext>
          </c:extLst>
        </c:ser>
        <c:dLbls>
          <c:showLegendKey val="0"/>
          <c:showVal val="0"/>
          <c:showCatName val="0"/>
          <c:showSerName val="0"/>
          <c:showPercent val="0"/>
          <c:showBubbleSize val="0"/>
        </c:dLbls>
        <c:gapWidth val="89"/>
        <c:axId val="201310208"/>
        <c:axId val="201311744"/>
      </c:barChart>
      <c:catAx>
        <c:axId val="201310208"/>
        <c:scaling>
          <c:orientation val="minMax"/>
        </c:scaling>
        <c:delete val="0"/>
        <c:axPos val="b"/>
        <c:numFmt formatCode="General" sourceLinked="0"/>
        <c:majorTickMark val="out"/>
        <c:minorTickMark val="none"/>
        <c:tickLblPos val="nextTo"/>
        <c:crossAx val="201311744"/>
        <c:crosses val="autoZero"/>
        <c:auto val="1"/>
        <c:lblAlgn val="ctr"/>
        <c:lblOffset val="100"/>
        <c:noMultiLvlLbl val="0"/>
      </c:catAx>
      <c:valAx>
        <c:axId val="201311744"/>
        <c:scaling>
          <c:orientation val="minMax"/>
          <c:max val="0.5"/>
        </c:scaling>
        <c:delete val="0"/>
        <c:axPos val="l"/>
        <c:numFmt formatCode="0%" sourceLinked="1"/>
        <c:majorTickMark val="out"/>
        <c:minorTickMark val="none"/>
        <c:tickLblPos val="nextTo"/>
        <c:crossAx val="201310208"/>
        <c:crosses val="autoZero"/>
        <c:crossBetween val="between"/>
        <c:majorUnit val="0.1"/>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914802506913"/>
          <c:y val="4.85054861899357E-2"/>
          <c:w val="0.61969871998004999"/>
          <c:h val="0.64082094732483097"/>
        </c:manualLayout>
      </c:layout>
      <c:barChart>
        <c:barDir val="col"/>
        <c:grouping val="clustered"/>
        <c:varyColors val="0"/>
        <c:ser>
          <c:idx val="0"/>
          <c:order val="0"/>
          <c:tx>
            <c:strRef>
              <c:f>'coerced to sterilized'!$J$67</c:f>
              <c:strCache>
                <c:ptCount val="1"/>
                <c:pt idx="0">
                  <c:v>Asked to undergo sterilisation</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'coerced to sterilized'!$I$68:$I$73</c:f>
              <c:strCache>
                <c:ptCount val="6"/>
                <c:pt idx="0">
                  <c:v>Bangladesh</c:v>
                </c:pt>
                <c:pt idx="1">
                  <c:v>Cambodia</c:v>
                </c:pt>
                <c:pt idx="2">
                  <c:v>India</c:v>
                </c:pt>
                <c:pt idx="3">
                  <c:v>Indonesia</c:v>
                </c:pt>
                <c:pt idx="4">
                  <c:v>Nepal</c:v>
                </c:pt>
                <c:pt idx="5">
                  <c:v>Viet Nam</c:v>
                </c:pt>
              </c:strCache>
            </c:strRef>
          </c:cat>
          <c:val>
            <c:numRef>
              <c:f>'coerced to sterilized'!$J$68:$J$73</c:f>
              <c:numCache>
                <c:formatCode>General</c:formatCode>
                <c:ptCount val="6"/>
                <c:pt idx="0">
                  <c:v>5</c:v>
                </c:pt>
                <c:pt idx="1">
                  <c:v>70</c:v>
                </c:pt>
                <c:pt idx="2">
                  <c:v>67</c:v>
                </c:pt>
                <c:pt idx="3">
                  <c:v>44</c:v>
                </c:pt>
                <c:pt idx="4">
                  <c:v>6</c:v>
                </c:pt>
                <c:pt idx="5">
                  <c:v>36</c:v>
                </c:pt>
              </c:numCache>
            </c:numRef>
          </c:val>
          <c:extLst>
            <c:ext xmlns:c16="http://schemas.microsoft.com/office/drawing/2014/chart" uri="{C3380CC4-5D6E-409C-BE32-E72D297353CC}">
              <c16:uniqueId val="{00000000-2653-4F87-938A-D9E2647E8FB3}"/>
            </c:ext>
          </c:extLst>
        </c:ser>
        <c:ser>
          <c:idx val="1"/>
          <c:order val="1"/>
          <c:tx>
            <c:strRef>
              <c:f>'coerced to sterilized'!$K$67</c:f>
              <c:strCache>
                <c:ptCount val="1"/>
                <c:pt idx="0">
                  <c:v>Had the option to decline</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'coerced to sterilized'!$I$68:$I$73</c:f>
              <c:strCache>
                <c:ptCount val="6"/>
                <c:pt idx="0">
                  <c:v>Bangladesh</c:v>
                </c:pt>
                <c:pt idx="1">
                  <c:v>Cambodia</c:v>
                </c:pt>
                <c:pt idx="2">
                  <c:v>India</c:v>
                </c:pt>
                <c:pt idx="3">
                  <c:v>Indonesia</c:v>
                </c:pt>
                <c:pt idx="4">
                  <c:v>Nepal</c:v>
                </c:pt>
                <c:pt idx="5">
                  <c:v>Viet Nam</c:v>
                </c:pt>
              </c:strCache>
            </c:strRef>
          </c:cat>
          <c:val>
            <c:numRef>
              <c:f>'coerced to sterilized'!$K$68:$K$73</c:f>
              <c:numCache>
                <c:formatCode>General</c:formatCode>
                <c:ptCount val="6"/>
                <c:pt idx="0">
                  <c:v>2</c:v>
                </c:pt>
                <c:pt idx="1">
                  <c:v>34</c:v>
                </c:pt>
                <c:pt idx="2">
                  <c:v>39</c:v>
                </c:pt>
                <c:pt idx="3">
                  <c:v>39</c:v>
                </c:pt>
                <c:pt idx="4">
                  <c:v>1</c:v>
                </c:pt>
                <c:pt idx="5">
                  <c:v>25</c:v>
                </c:pt>
              </c:numCache>
            </c:numRef>
          </c:val>
          <c:extLst>
            <c:ext xmlns:c16="http://schemas.microsoft.com/office/drawing/2014/chart" uri="{C3380CC4-5D6E-409C-BE32-E72D297353CC}">
              <c16:uniqueId val="{00000001-2653-4F87-938A-D9E2647E8FB3}"/>
            </c:ext>
          </c:extLst>
        </c:ser>
        <c:dLbls>
          <c:showLegendKey val="0"/>
          <c:showVal val="0"/>
          <c:showCatName val="0"/>
          <c:showSerName val="0"/>
          <c:showPercent val="0"/>
          <c:showBubbleSize val="0"/>
        </c:dLbls>
        <c:gapWidth val="85"/>
        <c:axId val="201489792"/>
        <c:axId val="201520256"/>
      </c:barChart>
      <c:catAx>
        <c:axId val="201489792"/>
        <c:scaling>
          <c:orientation val="minMax"/>
        </c:scaling>
        <c:delete val="0"/>
        <c:axPos val="b"/>
        <c:numFmt formatCode="General" sourceLinked="0"/>
        <c:majorTickMark val="out"/>
        <c:minorTickMark val="none"/>
        <c:tickLblPos val="nextTo"/>
        <c:crossAx val="201520256"/>
        <c:crosses val="autoZero"/>
        <c:auto val="1"/>
        <c:lblAlgn val="ctr"/>
        <c:lblOffset val="100"/>
        <c:noMultiLvlLbl val="0"/>
      </c:catAx>
      <c:valAx>
        <c:axId val="201520256"/>
        <c:scaling>
          <c:orientation val="minMax"/>
        </c:scaling>
        <c:delete val="0"/>
        <c:axPos val="l"/>
        <c:title>
          <c:tx>
            <c:rich>
              <a:bodyPr rot="-5400000" vert="horz"/>
              <a:lstStyle/>
              <a:p>
                <a:pPr>
                  <a:defRPr/>
                </a:pPr>
                <a:r>
                  <a:rPr lang="en-GB"/>
                  <a:t>Number of HIV-positive</a:t>
                </a:r>
                <a:r>
                  <a:rPr lang="en-GB" baseline="0"/>
                  <a:t> pregnant women</a:t>
                </a:r>
                <a:endParaRPr lang="en-GB"/>
              </a:p>
            </c:rich>
          </c:tx>
          <c:layout>
            <c:manualLayout>
              <c:xMode val="edge"/>
              <c:yMode val="edge"/>
              <c:x val="1.16783450116783E-2"/>
              <c:y val="6.9994130983343297E-2"/>
            </c:manualLayout>
          </c:layout>
          <c:overlay val="0"/>
        </c:title>
        <c:numFmt formatCode="General" sourceLinked="1"/>
        <c:majorTickMark val="out"/>
        <c:minorTickMark val="none"/>
        <c:tickLblPos val="nextTo"/>
        <c:crossAx val="201489792"/>
        <c:crosses val="autoZero"/>
        <c:crossBetween val="between"/>
      </c:valAx>
    </c:plotArea>
    <c:legend>
      <c:legendPos val="r"/>
      <c:layout>
        <c:manualLayout>
          <c:xMode val="edge"/>
          <c:yMode val="edge"/>
          <c:x val="0.77021786409699999"/>
          <c:y val="0.12978127734033201"/>
          <c:w val="0.21885320108481099"/>
          <c:h val="0.59811714795582405"/>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5566230041409103"/>
          <c:y val="4.5236443800275798E-2"/>
          <c:w val="0.56899954678306597"/>
          <c:h val="0.82707373637482895"/>
        </c:manualLayout>
      </c:layout>
      <c:barChart>
        <c:barDir val="bar"/>
        <c:grouping val="clustered"/>
        <c:varyColors val="0"/>
        <c:ser>
          <c:idx val="0"/>
          <c:order val="0"/>
          <c:spPr>
            <a:solidFill>
              <a:srgbClr val="F78E1E"/>
            </a:solidFill>
          </c:spPr>
          <c:invertIfNegative val="0"/>
          <c:dLbls>
            <c:numFmt formatCode="#,##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'Violence during pregnancy'!$A$3:$A$12</c:f>
              <c:strCache>
                <c:ptCount val="10"/>
                <c:pt idx="0">
                  <c:v>Papua New Guinea (2016-18 )</c:v>
                </c:pt>
                <c:pt idx="1">
                  <c:v>Afghanistan (2015)</c:v>
                </c:pt>
                <c:pt idx="2">
                  <c:v>Pakistan (2017-18 )</c:v>
                </c:pt>
                <c:pt idx="3">
                  <c:v>Nepal (2016)</c:v>
                </c:pt>
                <c:pt idx="4">
                  <c:v>Cambodia (2014)</c:v>
                </c:pt>
                <c:pt idx="5">
                  <c:v>Maldives (2016-17 )</c:v>
                </c:pt>
                <c:pt idx="6">
                  <c:v>Myanmar (2015-16 )</c:v>
                </c:pt>
                <c:pt idx="7">
                  <c:v>India (2015-16 )</c:v>
                </c:pt>
                <c:pt idx="8">
                  <c:v>Philippines (2017)</c:v>
                </c:pt>
                <c:pt idx="9">
                  <c:v>Timor-Leste (2016)</c:v>
                </c:pt>
              </c:strCache>
            </c:strRef>
          </c:cat>
          <c:val>
            <c:numRef>
              <c:f>'Violence during pregnancy'!$B$3:$B$12</c:f>
              <c:numCache>
                <c:formatCode>General</c:formatCode>
                <c:ptCount val="10"/>
                <c:pt idx="0">
                  <c:v>17.600000000000001</c:v>
                </c:pt>
                <c:pt idx="1">
                  <c:v>15.7</c:v>
                </c:pt>
                <c:pt idx="2">
                  <c:v>7.4</c:v>
                </c:pt>
                <c:pt idx="3">
                  <c:v>5.8</c:v>
                </c:pt>
                <c:pt idx="4">
                  <c:v>4</c:v>
                </c:pt>
                <c:pt idx="5">
                  <c:v>3.6</c:v>
                </c:pt>
                <c:pt idx="6">
                  <c:v>3.4</c:v>
                </c:pt>
                <c:pt idx="7">
                  <c:v>3.3</c:v>
                </c:pt>
                <c:pt idx="8">
                  <c:v>2.9</c:v>
                </c:pt>
                <c:pt idx="9">
                  <c:v>2.2999999999999998</c:v>
                </c:pt>
              </c:numCache>
            </c:numRef>
          </c:val>
          <c:extLst>
            <c:ext xmlns:c16="http://schemas.microsoft.com/office/drawing/2014/chart" uri="{C3380CC4-5D6E-409C-BE32-E72D297353CC}">
              <c16:uniqueId val="{00000000-A7B2-4806-9D5E-024873A905D9}"/>
            </c:ext>
          </c:extLst>
        </c:ser>
        <c:dLbls>
          <c:showLegendKey val="0"/>
          <c:showVal val="0"/>
          <c:showCatName val="0"/>
          <c:showSerName val="0"/>
          <c:showPercent val="0"/>
          <c:showBubbleSize val="0"/>
        </c:dLbls>
        <c:gapWidth val="40"/>
        <c:axId val="202653696"/>
        <c:axId val="202655616"/>
      </c:barChart>
      <c:catAx>
        <c:axId val="202653696"/>
        <c:scaling>
          <c:orientation val="minMax"/>
        </c:scaling>
        <c:delete val="0"/>
        <c:axPos val="l"/>
        <c:title>
          <c:tx>
            <c:rich>
              <a:bodyPr rot="0" vert="horz"/>
              <a:lstStyle/>
              <a:p>
                <a:pPr>
                  <a:defRPr/>
                </a:pPr>
                <a:r>
                  <a:rPr lang="en-GB"/>
                  <a:t>%</a:t>
                </a:r>
              </a:p>
            </c:rich>
          </c:tx>
          <c:layout>
            <c:manualLayout>
              <c:xMode val="edge"/>
              <c:yMode val="edge"/>
              <c:x val="0.96665017641161499"/>
              <c:y val="0.86672961559060901"/>
            </c:manualLayout>
          </c:layout>
          <c:overlay val="0"/>
        </c:title>
        <c:numFmt formatCode="General" sourceLinked="0"/>
        <c:majorTickMark val="out"/>
        <c:minorTickMark val="none"/>
        <c:tickLblPos val="nextTo"/>
        <c:spPr>
          <a:ln>
            <a:noFill/>
          </a:ln>
        </c:spPr>
        <c:crossAx val="202655616"/>
        <c:crosses val="autoZero"/>
        <c:auto val="1"/>
        <c:lblAlgn val="ctr"/>
        <c:lblOffset val="100"/>
        <c:noMultiLvlLbl val="0"/>
      </c:catAx>
      <c:valAx>
        <c:axId val="202655616"/>
        <c:scaling>
          <c:orientation val="minMax"/>
          <c:min val="0"/>
        </c:scaling>
        <c:delete val="0"/>
        <c:axPos val="b"/>
        <c:numFmt formatCode="0" sourceLinked="0"/>
        <c:majorTickMark val="out"/>
        <c:minorTickMark val="none"/>
        <c:tickLblPos val="nextTo"/>
        <c:spPr>
          <a:ln w="38100">
            <a:solidFill>
              <a:srgbClr val="F78E1E"/>
            </a:solidFill>
          </a:ln>
        </c:spPr>
        <c:crossAx val="202653696"/>
        <c:crosses val="autoZero"/>
        <c:crossBetween val="between"/>
        <c:majorUnit val="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Sheet3!$C$1</c:f>
              <c:strCache>
                <c:ptCount val="1"/>
                <c:pt idx="0">
                  <c:v>Sexual violence</c:v>
                </c:pt>
              </c:strCache>
            </c:strRef>
          </c:tx>
          <c:spPr>
            <a:solidFill>
              <a:srgbClr val="F26B73"/>
            </a:solidFill>
            <a:ln w="19050">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Sheet3!$A$2:$A$11</c:f>
              <c:strCache>
                <c:ptCount val="10"/>
                <c:pt idx="0">
                  <c:v>Maldives (2016-17 )</c:v>
                </c:pt>
                <c:pt idx="1">
                  <c:v>Philippines (2017)</c:v>
                </c:pt>
                <c:pt idx="2">
                  <c:v>Myanmar (2015-16 )</c:v>
                </c:pt>
                <c:pt idx="3">
                  <c:v>Cambodia (2014)</c:v>
                </c:pt>
                <c:pt idx="4">
                  <c:v>Nepal (2016)</c:v>
                </c:pt>
                <c:pt idx="5">
                  <c:v>India (2015-16 )</c:v>
                </c:pt>
                <c:pt idx="6">
                  <c:v>Pakistan (2017-18 )</c:v>
                </c:pt>
                <c:pt idx="7">
                  <c:v>Timor-Leste (2016)</c:v>
                </c:pt>
                <c:pt idx="8">
                  <c:v>PNG (2016-18 )</c:v>
                </c:pt>
                <c:pt idx="9">
                  <c:v>Afghanistan (2015)</c:v>
                </c:pt>
              </c:strCache>
            </c:strRef>
          </c:cat>
          <c:val>
            <c:numRef>
              <c:f>Sheet3!$C$2:$C$11</c:f>
              <c:numCache>
                <c:formatCode>General</c:formatCode>
                <c:ptCount val="10"/>
                <c:pt idx="0">
                  <c:v>5.2</c:v>
                </c:pt>
                <c:pt idx="1">
                  <c:v>1.7</c:v>
                </c:pt>
                <c:pt idx="2">
                  <c:v>0.7</c:v>
                </c:pt>
                <c:pt idx="3">
                  <c:v>2.1</c:v>
                </c:pt>
                <c:pt idx="4">
                  <c:v>1.6</c:v>
                </c:pt>
                <c:pt idx="5">
                  <c:v>1.1000000000000001</c:v>
                </c:pt>
                <c:pt idx="6">
                  <c:v>0.8</c:v>
                </c:pt>
                <c:pt idx="7">
                  <c:v>1.5</c:v>
                </c:pt>
                <c:pt idx="8">
                  <c:v>3.3</c:v>
                </c:pt>
                <c:pt idx="9">
                  <c:v>0.2</c:v>
                </c:pt>
              </c:numCache>
            </c:numRef>
          </c:val>
          <c:extLst>
            <c:ext xmlns:c16="http://schemas.microsoft.com/office/drawing/2014/chart" uri="{C3380CC4-5D6E-409C-BE32-E72D297353CC}">
              <c16:uniqueId val="{00000000-F301-4EF7-9D3F-368F7EA62C4D}"/>
            </c:ext>
          </c:extLst>
        </c:ser>
        <c:ser>
          <c:idx val="0"/>
          <c:order val="1"/>
          <c:tx>
            <c:strRef>
              <c:f>Sheet3!$B$1</c:f>
              <c:strCache>
                <c:ptCount val="1"/>
                <c:pt idx="0">
                  <c:v>Physical violence</c:v>
                </c:pt>
              </c:strCache>
            </c:strRef>
          </c:tx>
          <c:spPr>
            <a:solidFill>
              <a:srgbClr val="63CDF6"/>
            </a:solidFill>
            <a:ln w="19050">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Sheet3!$A$2:$A$11</c:f>
              <c:strCache>
                <c:ptCount val="10"/>
                <c:pt idx="0">
                  <c:v>Maldives (2016-17 )</c:v>
                </c:pt>
                <c:pt idx="1">
                  <c:v>Philippines (2017)</c:v>
                </c:pt>
                <c:pt idx="2">
                  <c:v>Myanmar (2015-16 )</c:v>
                </c:pt>
                <c:pt idx="3">
                  <c:v>Cambodia (2014)</c:v>
                </c:pt>
                <c:pt idx="4">
                  <c:v>Nepal (2016)</c:v>
                </c:pt>
                <c:pt idx="5">
                  <c:v>India (2015-16 )</c:v>
                </c:pt>
                <c:pt idx="6">
                  <c:v>Pakistan (2017-18 )</c:v>
                </c:pt>
                <c:pt idx="7">
                  <c:v>Timor-Leste (2016)</c:v>
                </c:pt>
                <c:pt idx="8">
                  <c:v>PNG (2016-18 )</c:v>
                </c:pt>
                <c:pt idx="9">
                  <c:v>Afghanistan (2015)</c:v>
                </c:pt>
              </c:strCache>
            </c:strRef>
          </c:cat>
          <c:val>
            <c:numRef>
              <c:f>Sheet3!$B$2:$B$11</c:f>
              <c:numCache>
                <c:formatCode>General</c:formatCode>
                <c:ptCount val="10"/>
                <c:pt idx="0">
                  <c:v>-11</c:v>
                </c:pt>
                <c:pt idx="1">
                  <c:v>-13.3</c:v>
                </c:pt>
                <c:pt idx="2">
                  <c:v>-13.4</c:v>
                </c:pt>
                <c:pt idx="3">
                  <c:v>-16.100000000000001</c:v>
                </c:pt>
                <c:pt idx="4">
                  <c:v>-16.5</c:v>
                </c:pt>
                <c:pt idx="5">
                  <c:v>-22</c:v>
                </c:pt>
                <c:pt idx="6">
                  <c:v>-22.8</c:v>
                </c:pt>
                <c:pt idx="7">
                  <c:v>-29.5</c:v>
                </c:pt>
                <c:pt idx="8">
                  <c:v>-30.7</c:v>
                </c:pt>
                <c:pt idx="9">
                  <c:v>-45.6</c:v>
                </c:pt>
              </c:numCache>
            </c:numRef>
          </c:val>
          <c:extLst>
            <c:ext xmlns:c16="http://schemas.microsoft.com/office/drawing/2014/chart" uri="{C3380CC4-5D6E-409C-BE32-E72D297353CC}">
              <c16:uniqueId val="{00000001-F301-4EF7-9D3F-368F7EA62C4D}"/>
            </c:ext>
          </c:extLst>
        </c:ser>
        <c:dLbls>
          <c:showLegendKey val="0"/>
          <c:showVal val="0"/>
          <c:showCatName val="0"/>
          <c:showSerName val="0"/>
          <c:showPercent val="0"/>
          <c:showBubbleSize val="0"/>
        </c:dLbls>
        <c:gapWidth val="42"/>
        <c:overlap val="100"/>
        <c:axId val="304946640"/>
        <c:axId val="304943728"/>
      </c:barChart>
      <c:catAx>
        <c:axId val="304946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3728"/>
        <c:crosses val="autoZero"/>
        <c:auto val="1"/>
        <c:lblAlgn val="ctr"/>
        <c:lblOffset val="100"/>
        <c:noMultiLvlLbl val="0"/>
      </c:catAx>
      <c:valAx>
        <c:axId val="304943728"/>
        <c:scaling>
          <c:orientation val="minMax"/>
          <c:max val="100"/>
          <c:min val="-100"/>
        </c:scaling>
        <c:delete val="0"/>
        <c:axPos val="b"/>
        <c:majorGridlines>
          <c:spPr>
            <a:ln w="9525" cap="flat" cmpd="sng" algn="ctr">
              <a:solidFill>
                <a:schemeClr val="tx1">
                  <a:lumMod val="15000"/>
                  <a:lumOff val="85000"/>
                </a:schemeClr>
              </a:solidFill>
              <a:prstDash val="dashDot"/>
              <a:round/>
            </a:ln>
            <a:effectLst/>
          </c:spPr>
        </c:majorGridlines>
        <c:numFmt formatCode="#,##0;#,##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6640"/>
        <c:crosses val="autoZero"/>
        <c:crossBetween val="between"/>
        <c:majorUnit val="20"/>
      </c:valAx>
      <c:spPr>
        <a:noFill/>
        <a:ln>
          <a:noFill/>
        </a:ln>
        <a:effectLst/>
      </c:spPr>
    </c:plotArea>
    <c:legend>
      <c:legendPos val="t"/>
      <c:layout>
        <c:manualLayout>
          <c:xMode val="edge"/>
          <c:yMode val="edge"/>
          <c:x val="0.32833919106568354"/>
          <c:y val="1.9018472153887668E-2"/>
          <c:w val="0.56412177311639033"/>
          <c:h val="7.8282368205036104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F26B73"/>
      </a:solid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6049057107567E-2"/>
          <c:y val="7.9398592450415861E-2"/>
          <c:w val="0.90715130625075269"/>
          <c:h val="0.59160685869420659"/>
        </c:manualLayout>
      </c:layout>
      <c:barChart>
        <c:barDir val="col"/>
        <c:grouping val="clustered"/>
        <c:varyColors val="0"/>
        <c:ser>
          <c:idx val="0"/>
          <c:order val="0"/>
          <c:spPr>
            <a:solidFill>
              <a:srgbClr val="E31837"/>
            </a:solidFill>
          </c:spPr>
          <c:invertIfNegative val="0"/>
          <c:dLbls>
            <c:numFmt formatCode="#,##0" sourceLinked="0"/>
            <c:spPr>
              <a:noFill/>
              <a:ln>
                <a:noFill/>
              </a:ln>
              <a:effectLst/>
            </c:spPr>
            <c:txPr>
              <a:bodyPr/>
              <a:lstStyle/>
              <a:p>
                <a:pPr>
                  <a:defRPr>
                    <a:solidFill>
                      <a:sysClr val="windowText" lastClr="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Violence!$C$3:$C$9</c:f>
              <c:strCache>
                <c:ptCount val="7"/>
                <c:pt idx="0">
                  <c:v>Colombo
Sri Lanka 
(2014)</c:v>
                </c:pt>
                <c:pt idx="1">
                  <c:v>Kathmandu
Nepal 
(2017) #</c:v>
                </c:pt>
                <c:pt idx="2">
                  <c:v>Dhaka
Bangladesh 
(2013-14)</c:v>
                </c:pt>
                <c:pt idx="3">
                  <c:v>India
(2014-15)</c:v>
                </c:pt>
                <c:pt idx="4">
                  <c:v>Port Moresby
PNG
 (2016)</c:v>
                </c:pt>
                <c:pt idx="5">
                  <c:v>Suva
Fiji 
(2010) *</c:v>
                </c:pt>
                <c:pt idx="6">
                  <c:v>Kabul
Afghanistan 
(2012) **</c:v>
                </c:pt>
              </c:strCache>
            </c:strRef>
          </c:cat>
          <c:val>
            <c:numRef>
              <c:f>Violence!$D$3:$D$9</c:f>
              <c:numCache>
                <c:formatCode>General</c:formatCode>
                <c:ptCount val="7"/>
                <c:pt idx="0">
                  <c:v>2.8</c:v>
                </c:pt>
                <c:pt idx="1">
                  <c:v>5.8</c:v>
                </c:pt>
                <c:pt idx="2">
                  <c:v>8</c:v>
                </c:pt>
                <c:pt idx="3">
                  <c:v>11.9</c:v>
                </c:pt>
                <c:pt idx="4">
                  <c:v>19.7</c:v>
                </c:pt>
                <c:pt idx="5">
                  <c:v>31</c:v>
                </c:pt>
                <c:pt idx="6">
                  <c:v>43.8</c:v>
                </c:pt>
              </c:numCache>
            </c:numRef>
          </c:val>
          <c:extLst>
            <c:ext xmlns:c16="http://schemas.microsoft.com/office/drawing/2014/chart" uri="{C3380CC4-5D6E-409C-BE32-E72D297353CC}">
              <c16:uniqueId val="{00000000-65A0-41E7-B1A2-68B0B54BE5B3}"/>
            </c:ext>
          </c:extLst>
        </c:ser>
        <c:dLbls>
          <c:showLegendKey val="0"/>
          <c:showVal val="0"/>
          <c:showCatName val="0"/>
          <c:showSerName val="0"/>
          <c:showPercent val="0"/>
          <c:showBubbleSize val="0"/>
        </c:dLbls>
        <c:gapWidth val="99"/>
        <c:axId val="184480512"/>
        <c:axId val="184482048"/>
      </c:barChart>
      <c:catAx>
        <c:axId val="184480512"/>
        <c:scaling>
          <c:orientation val="minMax"/>
        </c:scaling>
        <c:delete val="0"/>
        <c:axPos val="b"/>
        <c:numFmt formatCode="General" sourceLinked="0"/>
        <c:majorTickMark val="out"/>
        <c:minorTickMark val="none"/>
        <c:tickLblPos val="nextTo"/>
        <c:txPr>
          <a:bodyPr rot="0" vert="horz"/>
          <a:lstStyle/>
          <a:p>
            <a:pPr>
              <a:defRPr sz="1200"/>
            </a:pPr>
            <a:endParaRPr lang="en-US"/>
          </a:p>
        </c:txPr>
        <c:crossAx val="184482048"/>
        <c:crosses val="autoZero"/>
        <c:auto val="1"/>
        <c:lblAlgn val="ctr"/>
        <c:lblOffset val="100"/>
        <c:noMultiLvlLbl val="0"/>
      </c:catAx>
      <c:valAx>
        <c:axId val="184482048"/>
        <c:scaling>
          <c:orientation val="minMax"/>
          <c:max val="100"/>
          <c:min val="0"/>
        </c:scaling>
        <c:delete val="0"/>
        <c:axPos val="l"/>
        <c:title>
          <c:tx>
            <c:rich>
              <a:bodyPr rot="0" vert="horz"/>
              <a:lstStyle/>
              <a:p>
                <a:pPr>
                  <a:defRPr/>
                </a:pPr>
                <a:r>
                  <a:rPr lang="en-GB"/>
                  <a:t>%</a:t>
                </a:r>
              </a:p>
            </c:rich>
          </c:tx>
          <c:layout>
            <c:manualLayout>
              <c:xMode val="edge"/>
              <c:yMode val="edge"/>
              <c:x val="5.3154458094758848E-2"/>
              <c:y val="3.7391542551916887E-2"/>
            </c:manualLayout>
          </c:layout>
          <c:overlay val="0"/>
        </c:title>
        <c:numFmt formatCode="General" sourceLinked="1"/>
        <c:majorTickMark val="out"/>
        <c:minorTickMark val="none"/>
        <c:tickLblPos val="nextTo"/>
        <c:crossAx val="184480512"/>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'Physical or sexual violence'!$C$30</c:f>
              <c:strCache>
                <c:ptCount val="1"/>
                <c:pt idx="0">
                  <c:v>physical or sexual violence</c:v>
                </c:pt>
              </c:strCache>
            </c:strRef>
          </c:tx>
          <c:spPr>
            <a:solidFill>
              <a:srgbClr val="00A99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'Physical or sexual violence'!$A$31:$A$41</c:f>
              <c:strCache>
                <c:ptCount val="11"/>
                <c:pt idx="0">
                  <c:v>Myanmar (2015-16 )</c:v>
                </c:pt>
                <c:pt idx="1">
                  <c:v>Philippines (2017)</c:v>
                </c:pt>
                <c:pt idx="2">
                  <c:v>Maldives (2016-17 )</c:v>
                </c:pt>
                <c:pt idx="3">
                  <c:v>Cambodia (2014)</c:v>
                </c:pt>
                <c:pt idx="4">
                  <c:v>Nepal (2016)</c:v>
                </c:pt>
                <c:pt idx="5">
                  <c:v>India (2015-16 )</c:v>
                </c:pt>
                <c:pt idx="6">
                  <c:v>Pakistan (2017-18 )</c:v>
                </c:pt>
                <c:pt idx="7">
                  <c:v>Timor-Leste (2016)</c:v>
                </c:pt>
                <c:pt idx="8">
                  <c:v>Afghanistan (2015)</c:v>
                </c:pt>
                <c:pt idx="9">
                  <c:v>Bangladesh (2007)</c:v>
                </c:pt>
                <c:pt idx="10">
                  <c:v>PNG (2016-18 )</c:v>
                </c:pt>
              </c:strCache>
            </c:strRef>
          </c:cat>
          <c:val>
            <c:numRef>
              <c:f>'Physical or sexual violence'!$C$31:$C$41</c:f>
              <c:numCache>
                <c:formatCode>General</c:formatCode>
                <c:ptCount val="11"/>
                <c:pt idx="0">
                  <c:v>16.100000000000001</c:v>
                </c:pt>
                <c:pt idx="1">
                  <c:v>18.5</c:v>
                </c:pt>
                <c:pt idx="2">
                  <c:v>21.8</c:v>
                </c:pt>
                <c:pt idx="3">
                  <c:v>22.2</c:v>
                </c:pt>
                <c:pt idx="4">
                  <c:v>23.4</c:v>
                </c:pt>
                <c:pt idx="5">
                  <c:v>28</c:v>
                </c:pt>
                <c:pt idx="6">
                  <c:v>28.4</c:v>
                </c:pt>
                <c:pt idx="7">
                  <c:v>34.200000000000003</c:v>
                </c:pt>
                <c:pt idx="8">
                  <c:v>53.2</c:v>
                </c:pt>
                <c:pt idx="9">
                  <c:v>53.3</c:v>
                </c:pt>
                <c:pt idx="10">
                  <c:v>58.9</c:v>
                </c:pt>
              </c:numCache>
            </c:numRef>
          </c:val>
          <c:extLst>
            <c:ext xmlns:c16="http://schemas.microsoft.com/office/drawing/2014/chart" uri="{C3380CC4-5D6E-409C-BE32-E72D297353CC}">
              <c16:uniqueId val="{00000000-8EDA-4C04-B5D7-836D53F45E81}"/>
            </c:ext>
          </c:extLst>
        </c:ser>
        <c:ser>
          <c:idx val="1"/>
          <c:order val="1"/>
          <c:tx>
            <c:strRef>
              <c:f>'Physical or sexual violence'!$B$30</c:f>
              <c:strCache>
                <c:ptCount val="1"/>
                <c:pt idx="0">
                  <c:v>physical and sexual violence</c:v>
                </c:pt>
              </c:strCache>
            </c:strRef>
          </c:tx>
          <c:spPr>
            <a:solidFill>
              <a:srgbClr val="CDC884"/>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'Physical or sexual violence'!$A$31:$A$41</c:f>
              <c:strCache>
                <c:ptCount val="11"/>
                <c:pt idx="0">
                  <c:v>Myanmar (2015-16 )</c:v>
                </c:pt>
                <c:pt idx="1">
                  <c:v>Philippines (2017)</c:v>
                </c:pt>
                <c:pt idx="2">
                  <c:v>Maldives (2016-17 )</c:v>
                </c:pt>
                <c:pt idx="3">
                  <c:v>Cambodia (2014)</c:v>
                </c:pt>
                <c:pt idx="4">
                  <c:v>Nepal (2016)</c:v>
                </c:pt>
                <c:pt idx="5">
                  <c:v>India (2015-16 )</c:v>
                </c:pt>
                <c:pt idx="6">
                  <c:v>Pakistan (2017-18 )</c:v>
                </c:pt>
                <c:pt idx="7">
                  <c:v>Timor-Leste (2016)</c:v>
                </c:pt>
                <c:pt idx="8">
                  <c:v>Afghanistan (2015)</c:v>
                </c:pt>
                <c:pt idx="9">
                  <c:v>Bangladesh (2007)</c:v>
                </c:pt>
                <c:pt idx="10">
                  <c:v>PNG (2016-18 )</c:v>
                </c:pt>
              </c:strCache>
            </c:strRef>
          </c:cat>
          <c:val>
            <c:numRef>
              <c:f>'Physical or sexual violence'!$B$31:$B$41</c:f>
              <c:numCache>
                <c:formatCode>General</c:formatCode>
                <c:ptCount val="11"/>
                <c:pt idx="0">
                  <c:v>-1.9</c:v>
                </c:pt>
                <c:pt idx="1">
                  <c:v>-3.5</c:v>
                </c:pt>
                <c:pt idx="2">
                  <c:v>-5.6</c:v>
                </c:pt>
                <c:pt idx="3">
                  <c:v>-4</c:v>
                </c:pt>
                <c:pt idx="4">
                  <c:v>-5.3</c:v>
                </c:pt>
                <c:pt idx="5">
                  <c:v>-4.9000000000000004</c:v>
                </c:pt>
                <c:pt idx="6">
                  <c:v>-4.8</c:v>
                </c:pt>
                <c:pt idx="7">
                  <c:v>-3.3</c:v>
                </c:pt>
                <c:pt idx="8">
                  <c:v>-7.3</c:v>
                </c:pt>
                <c:pt idx="9">
                  <c:v>-13.2</c:v>
                </c:pt>
                <c:pt idx="10">
                  <c:v>-24.9</c:v>
                </c:pt>
              </c:numCache>
            </c:numRef>
          </c:val>
          <c:extLst>
            <c:ext xmlns:c16="http://schemas.microsoft.com/office/drawing/2014/chart" uri="{C3380CC4-5D6E-409C-BE32-E72D297353CC}">
              <c16:uniqueId val="{00000001-8EDA-4C04-B5D7-836D53F45E81}"/>
            </c:ext>
          </c:extLst>
        </c:ser>
        <c:dLbls>
          <c:showLegendKey val="0"/>
          <c:showVal val="0"/>
          <c:showCatName val="0"/>
          <c:showSerName val="0"/>
          <c:showPercent val="0"/>
          <c:showBubbleSize val="0"/>
        </c:dLbls>
        <c:gapWidth val="42"/>
        <c:overlap val="100"/>
        <c:axId val="304946640"/>
        <c:axId val="304943728"/>
      </c:barChart>
      <c:catAx>
        <c:axId val="304946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3728"/>
        <c:crosses val="autoZero"/>
        <c:auto val="1"/>
        <c:lblAlgn val="ctr"/>
        <c:lblOffset val="100"/>
        <c:noMultiLvlLbl val="0"/>
      </c:catAx>
      <c:valAx>
        <c:axId val="304943728"/>
        <c:scaling>
          <c:orientation val="minMax"/>
          <c:max val="100"/>
          <c:min val="-100"/>
        </c:scaling>
        <c:delete val="0"/>
        <c:axPos val="b"/>
        <c:majorGridlines>
          <c:spPr>
            <a:ln w="9525" cap="flat" cmpd="sng" algn="ctr">
              <a:solidFill>
                <a:schemeClr val="tx1">
                  <a:lumMod val="15000"/>
                  <a:lumOff val="85000"/>
                </a:schemeClr>
              </a:solidFill>
              <a:prstDash val="dashDot"/>
              <a:round/>
            </a:ln>
            <a:effectLst/>
          </c:spPr>
        </c:majorGridlines>
        <c:numFmt formatCode="#,##0;#,##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6640"/>
        <c:crosses val="autoZero"/>
        <c:crossBetween val="between"/>
        <c:majorUnit val="20"/>
      </c:valAx>
      <c:spPr>
        <a:noFill/>
        <a:ln>
          <a:noFill/>
        </a:ln>
        <a:effectLst/>
      </c:spPr>
    </c:plotArea>
    <c:legend>
      <c:legendPos val="t"/>
      <c:layout>
        <c:manualLayout>
          <c:xMode val="edge"/>
          <c:yMode val="edge"/>
          <c:x val="0.1989369099384965"/>
          <c:y val="1.0780346439849446E-3"/>
          <c:w val="0.79710908671347602"/>
          <c:h val="7.8282368205036104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00A99A"/>
      </a:solid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518768940785903E-2"/>
          <c:y val="0.122752128741816"/>
          <c:w val="0.93703066840169003"/>
          <c:h val="0.73956353448503209"/>
        </c:manualLayout>
      </c:layout>
      <c:barChart>
        <c:barDir val="col"/>
        <c:grouping val="clustered"/>
        <c:varyColors val="0"/>
        <c:ser>
          <c:idx val="0"/>
          <c:order val="0"/>
          <c:tx>
            <c:strRef>
              <c:f>'Physical violence'!$C$2</c:f>
              <c:strCache>
                <c:ptCount val="1"/>
                <c:pt idx="0">
                  <c:v>%</c:v>
                </c:pt>
              </c:strCache>
            </c:strRef>
          </c:tx>
          <c:spPr>
            <a:solidFill>
              <a:srgbClr val="E31837"/>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'Physical violence'!$B$3:$B$12</c:f>
              <c:strCache>
                <c:ptCount val="10"/>
                <c:pt idx="0">
                  <c:v>Afghanistan
 (2015)</c:v>
                </c:pt>
                <c:pt idx="1">
                  <c:v>Timor-Leste
 (2016)</c:v>
                </c:pt>
                <c:pt idx="2">
                  <c:v>India 
(2015-16)</c:v>
                </c:pt>
                <c:pt idx="3">
                  <c:v>Bangladesh
 (2007)</c:v>
                </c:pt>
                <c:pt idx="4">
                  <c:v>Pakistan
 (2017-18)</c:v>
                </c:pt>
                <c:pt idx="5">
                  <c:v>Myanmar
 (2015-16)</c:v>
                </c:pt>
                <c:pt idx="6">
                  <c:v>Nepal 
(2016)</c:v>
                </c:pt>
                <c:pt idx="7">
                  <c:v>Cambodia
 (2014)</c:v>
                </c:pt>
                <c:pt idx="8">
                  <c:v>Maldives
 (2016-17)</c:v>
                </c:pt>
                <c:pt idx="9">
                  <c:v>Philippines
 (2017)</c:v>
                </c:pt>
              </c:strCache>
            </c:strRef>
          </c:cat>
          <c:val>
            <c:numRef>
              <c:f>'Physical violence'!$C$3:$C$12</c:f>
              <c:numCache>
                <c:formatCode>General</c:formatCode>
                <c:ptCount val="10"/>
                <c:pt idx="0">
                  <c:v>45.8</c:v>
                </c:pt>
                <c:pt idx="1">
                  <c:v>33.1</c:v>
                </c:pt>
                <c:pt idx="2">
                  <c:v>20.6</c:v>
                </c:pt>
                <c:pt idx="3">
                  <c:v>17.3</c:v>
                </c:pt>
                <c:pt idx="4">
                  <c:v>13.6</c:v>
                </c:pt>
                <c:pt idx="5">
                  <c:v>10.199999999999999</c:v>
                </c:pt>
                <c:pt idx="6">
                  <c:v>10</c:v>
                </c:pt>
                <c:pt idx="7">
                  <c:v>9.3000000000000007</c:v>
                </c:pt>
                <c:pt idx="8">
                  <c:v>5.5</c:v>
                </c:pt>
                <c:pt idx="9">
                  <c:v>4.4000000000000004</c:v>
                </c:pt>
              </c:numCache>
            </c:numRef>
          </c:val>
          <c:extLst>
            <c:ext xmlns:c16="http://schemas.microsoft.com/office/drawing/2014/chart" uri="{C3380CC4-5D6E-409C-BE32-E72D297353CC}">
              <c16:uniqueId val="{00000000-43F0-450A-BA50-B58F8CC5321F}"/>
            </c:ext>
          </c:extLst>
        </c:ser>
        <c:dLbls>
          <c:showLegendKey val="0"/>
          <c:showVal val="0"/>
          <c:showCatName val="0"/>
          <c:showSerName val="0"/>
          <c:showPercent val="0"/>
          <c:showBubbleSize val="0"/>
        </c:dLbls>
        <c:gapWidth val="150"/>
        <c:axId val="186489856"/>
        <c:axId val="186491648"/>
      </c:barChart>
      <c:catAx>
        <c:axId val="186489856"/>
        <c:scaling>
          <c:orientation val="minMax"/>
        </c:scaling>
        <c:delete val="0"/>
        <c:axPos val="b"/>
        <c:numFmt formatCode="General" sourceLinked="0"/>
        <c:majorTickMark val="out"/>
        <c:minorTickMark val="none"/>
        <c:tickLblPos val="nextTo"/>
        <c:crossAx val="186491648"/>
        <c:crosses val="autoZero"/>
        <c:auto val="1"/>
        <c:lblAlgn val="ctr"/>
        <c:lblOffset val="100"/>
        <c:noMultiLvlLbl val="0"/>
      </c:catAx>
      <c:valAx>
        <c:axId val="186491648"/>
        <c:scaling>
          <c:orientation val="minMax"/>
        </c:scaling>
        <c:delete val="0"/>
        <c:axPos val="l"/>
        <c:title>
          <c:tx>
            <c:rich>
              <a:bodyPr rot="0" vert="horz"/>
              <a:lstStyle/>
              <a:p>
                <a:pPr>
                  <a:defRPr/>
                </a:pPr>
                <a:r>
                  <a:rPr lang="en-GB"/>
                  <a:t>%</a:t>
                </a:r>
              </a:p>
            </c:rich>
          </c:tx>
          <c:layout>
            <c:manualLayout>
              <c:xMode val="edge"/>
              <c:yMode val="edge"/>
              <c:x val="8.3404357018316817E-4"/>
              <c:y val="8.6744795487520593E-2"/>
            </c:manualLayout>
          </c:layout>
          <c:overlay val="0"/>
        </c:title>
        <c:numFmt formatCode="General" sourceLinked="1"/>
        <c:majorTickMark val="out"/>
        <c:minorTickMark val="none"/>
        <c:tickLblPos val="nextTo"/>
        <c:crossAx val="186489856"/>
        <c:crosses val="autoZero"/>
        <c:crossBetween val="between"/>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518768940785903E-2"/>
          <c:y val="5.1008692066229926E-2"/>
          <c:w val="0.93703066840169003"/>
          <c:h val="0.57689541086771901"/>
        </c:manualLayout>
      </c:layout>
      <c:barChart>
        <c:barDir val="col"/>
        <c:grouping val="clustered"/>
        <c:varyColors val="0"/>
        <c:ser>
          <c:idx val="0"/>
          <c:order val="0"/>
          <c:tx>
            <c:strRef>
              <c:f>Sheet4!$C$2</c:f>
              <c:strCache>
                <c:ptCount val="1"/>
                <c:pt idx="0">
                  <c:v>Ever</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Sheet4!$B$3:$B$12</c:f>
              <c:strCache>
                <c:ptCount val="10"/>
                <c:pt idx="0">
                  <c:v>PNG (2016-18 )</c:v>
                </c:pt>
                <c:pt idx="1">
                  <c:v>Afghanistan (2015)</c:v>
                </c:pt>
                <c:pt idx="2">
                  <c:v>Nepal (2016)</c:v>
                </c:pt>
                <c:pt idx="3">
                  <c:v>India (2015-16 )</c:v>
                </c:pt>
                <c:pt idx="4">
                  <c:v>Cambodia (2014)</c:v>
                </c:pt>
                <c:pt idx="5">
                  <c:v>Timor-Leste (2016)</c:v>
                </c:pt>
                <c:pt idx="6">
                  <c:v>Pakistan (2017-18 )</c:v>
                </c:pt>
                <c:pt idx="7">
                  <c:v>Philippines (2017)</c:v>
                </c:pt>
                <c:pt idx="8">
                  <c:v>Myanmar (2015-16 )</c:v>
                </c:pt>
                <c:pt idx="9">
                  <c:v>Maldives (2016-17 )</c:v>
                </c:pt>
              </c:strCache>
            </c:strRef>
          </c:cat>
          <c:val>
            <c:numRef>
              <c:f>Sheet4!$C$3:$C$12</c:f>
              <c:numCache>
                <c:formatCode>0</c:formatCode>
                <c:ptCount val="10"/>
                <c:pt idx="0">
                  <c:v>29.2</c:v>
                </c:pt>
                <c:pt idx="1">
                  <c:v>7.4</c:v>
                </c:pt>
                <c:pt idx="2">
                  <c:v>7</c:v>
                </c:pt>
                <c:pt idx="3">
                  <c:v>6.7</c:v>
                </c:pt>
                <c:pt idx="4">
                  <c:v>5.5</c:v>
                </c:pt>
                <c:pt idx="5">
                  <c:v>5</c:v>
                </c:pt>
                <c:pt idx="6">
                  <c:v>4.8</c:v>
                </c:pt>
                <c:pt idx="7">
                  <c:v>4</c:v>
                </c:pt>
                <c:pt idx="8">
                  <c:v>3</c:v>
                </c:pt>
                <c:pt idx="9">
                  <c:v>2</c:v>
                </c:pt>
              </c:numCache>
            </c:numRef>
          </c:val>
          <c:extLst>
            <c:ext xmlns:c16="http://schemas.microsoft.com/office/drawing/2014/chart" uri="{C3380CC4-5D6E-409C-BE32-E72D297353CC}">
              <c16:uniqueId val="{00000000-60AD-4BE3-96F3-55E0D2AD4629}"/>
            </c:ext>
          </c:extLst>
        </c:ser>
        <c:ser>
          <c:idx val="1"/>
          <c:order val="1"/>
          <c:tx>
            <c:strRef>
              <c:f>Sheet4!$D$2</c:f>
              <c:strCache>
                <c:ptCount val="1"/>
                <c:pt idx="0">
                  <c:v>In the last 12 months</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Sheet4!$B$3:$B$12</c:f>
              <c:strCache>
                <c:ptCount val="10"/>
                <c:pt idx="0">
                  <c:v>PNG (2016-18 )</c:v>
                </c:pt>
                <c:pt idx="1">
                  <c:v>Afghanistan (2015)</c:v>
                </c:pt>
                <c:pt idx="2">
                  <c:v>Nepal (2016)</c:v>
                </c:pt>
                <c:pt idx="3">
                  <c:v>India (2015-16 )</c:v>
                </c:pt>
                <c:pt idx="4">
                  <c:v>Cambodia (2014)</c:v>
                </c:pt>
                <c:pt idx="5">
                  <c:v>Timor-Leste (2016)</c:v>
                </c:pt>
                <c:pt idx="6">
                  <c:v>Pakistan (2017-18 )</c:v>
                </c:pt>
                <c:pt idx="7">
                  <c:v>Philippines (2017)</c:v>
                </c:pt>
                <c:pt idx="8">
                  <c:v>Myanmar (2015-16 )</c:v>
                </c:pt>
                <c:pt idx="9">
                  <c:v>Maldives (2016-17 )</c:v>
                </c:pt>
              </c:strCache>
            </c:strRef>
          </c:cat>
          <c:val>
            <c:numRef>
              <c:f>Sheet4!$D$3:$D$12</c:f>
              <c:numCache>
                <c:formatCode>0</c:formatCode>
                <c:ptCount val="10"/>
                <c:pt idx="0">
                  <c:v>24.2</c:v>
                </c:pt>
                <c:pt idx="1">
                  <c:v>6.1</c:v>
                </c:pt>
                <c:pt idx="2">
                  <c:v>4</c:v>
                </c:pt>
                <c:pt idx="3">
                  <c:v>5.5</c:v>
                </c:pt>
                <c:pt idx="4">
                  <c:v>3.9</c:v>
                </c:pt>
                <c:pt idx="5">
                  <c:v>4.8</c:v>
                </c:pt>
                <c:pt idx="6">
                  <c:v>3.6</c:v>
                </c:pt>
                <c:pt idx="7">
                  <c:v>2.2000000000000002</c:v>
                </c:pt>
                <c:pt idx="8">
                  <c:v>2.2000000000000002</c:v>
                </c:pt>
                <c:pt idx="9">
                  <c:v>0.7</c:v>
                </c:pt>
              </c:numCache>
            </c:numRef>
          </c:val>
          <c:extLst>
            <c:ext xmlns:c16="http://schemas.microsoft.com/office/drawing/2014/chart" uri="{C3380CC4-5D6E-409C-BE32-E72D297353CC}">
              <c16:uniqueId val="{00000001-60AD-4BE3-96F3-55E0D2AD4629}"/>
            </c:ext>
          </c:extLst>
        </c:ser>
        <c:dLbls>
          <c:showLegendKey val="0"/>
          <c:showVal val="0"/>
          <c:showCatName val="0"/>
          <c:showSerName val="0"/>
          <c:showPercent val="0"/>
          <c:showBubbleSize val="0"/>
        </c:dLbls>
        <c:gapWidth val="150"/>
        <c:axId val="199954816"/>
        <c:axId val="199956352"/>
      </c:barChart>
      <c:catAx>
        <c:axId val="199954816"/>
        <c:scaling>
          <c:orientation val="minMax"/>
        </c:scaling>
        <c:delete val="0"/>
        <c:axPos val="b"/>
        <c:numFmt formatCode="General" sourceLinked="0"/>
        <c:majorTickMark val="out"/>
        <c:minorTickMark val="none"/>
        <c:tickLblPos val="nextTo"/>
        <c:txPr>
          <a:bodyPr rot="-2700000"/>
          <a:lstStyle/>
          <a:p>
            <a:pPr>
              <a:defRPr/>
            </a:pPr>
            <a:endParaRPr lang="en-US"/>
          </a:p>
        </c:txPr>
        <c:crossAx val="199956352"/>
        <c:crosses val="autoZero"/>
        <c:auto val="1"/>
        <c:lblAlgn val="ctr"/>
        <c:lblOffset val="100"/>
        <c:noMultiLvlLbl val="0"/>
      </c:catAx>
      <c:valAx>
        <c:axId val="199956352"/>
        <c:scaling>
          <c:orientation val="minMax"/>
          <c:max val="40"/>
        </c:scaling>
        <c:delete val="0"/>
        <c:axPos val="l"/>
        <c:title>
          <c:tx>
            <c:rich>
              <a:bodyPr rot="0" vert="horz"/>
              <a:lstStyle/>
              <a:p>
                <a:pPr>
                  <a:defRPr/>
                </a:pPr>
                <a:r>
                  <a:rPr lang="en-GB"/>
                  <a:t>%</a:t>
                </a:r>
              </a:p>
            </c:rich>
          </c:tx>
          <c:layout>
            <c:manualLayout>
              <c:xMode val="edge"/>
              <c:yMode val="edge"/>
              <c:x val="9.3394762637862613E-4"/>
              <c:y val="1.9035314343604011E-2"/>
            </c:manualLayout>
          </c:layout>
          <c:overlay val="0"/>
        </c:title>
        <c:numFmt formatCode="0" sourceLinked="1"/>
        <c:majorTickMark val="out"/>
        <c:minorTickMark val="none"/>
        <c:tickLblPos val="nextTo"/>
        <c:crossAx val="199954816"/>
        <c:crosses val="autoZero"/>
        <c:crossBetween val="between"/>
        <c:majorUnit val="10"/>
      </c:valAx>
    </c:plotArea>
    <c:legend>
      <c:legendPos val="t"/>
      <c:layout>
        <c:manualLayout>
          <c:xMode val="edge"/>
          <c:yMode val="edge"/>
          <c:x val="0.29114811128317569"/>
          <c:y val="6.8504629429121805E-2"/>
          <c:w val="0.42113212512145098"/>
          <c:h val="7.7048219734354495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566230041409103"/>
          <c:y val="4.5236443800275798E-2"/>
          <c:w val="0.56899954678306597"/>
          <c:h val="0.82707373637482895"/>
        </c:manualLayout>
      </c:layout>
      <c:barChart>
        <c:barDir val="bar"/>
        <c:grouping val="clustered"/>
        <c:varyColors val="0"/>
        <c:ser>
          <c:idx val="0"/>
          <c:order val="0"/>
          <c:tx>
            <c:strRef>
              <c:f>Sheet6!$C$3</c:f>
              <c:strCache>
                <c:ptCount val="1"/>
                <c:pt idx="0">
                  <c:v>%</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Sheet6!$B$4:$B$14</c:f>
              <c:strCache>
                <c:ptCount val="11"/>
                <c:pt idx="0">
                  <c:v>Philippines (2017)</c:v>
                </c:pt>
                <c:pt idx="1">
                  <c:v>Nepal (2016)</c:v>
                </c:pt>
                <c:pt idx="2">
                  <c:v>Maldives (2016-17 )</c:v>
                </c:pt>
                <c:pt idx="3">
                  <c:v>Myanmar (2015-16 )</c:v>
                </c:pt>
                <c:pt idx="4">
                  <c:v>Indonesia (2017)</c:v>
                </c:pt>
                <c:pt idx="5">
                  <c:v>India (2015-16 )</c:v>
                </c:pt>
                <c:pt idx="6">
                  <c:v>PNG (2016-18 )</c:v>
                </c:pt>
                <c:pt idx="7">
                  <c:v>Cambodia (2014)</c:v>
                </c:pt>
                <c:pt idx="8">
                  <c:v>Pakistan (2017-18 )</c:v>
                </c:pt>
                <c:pt idx="9">
                  <c:v>Afghanistan (2015)</c:v>
                </c:pt>
                <c:pt idx="10">
                  <c:v>Timor-Leste (2016)</c:v>
                </c:pt>
              </c:strCache>
            </c:strRef>
          </c:cat>
          <c:val>
            <c:numRef>
              <c:f>Sheet6!$C$4:$C$14</c:f>
              <c:numCache>
                <c:formatCode>0</c:formatCode>
                <c:ptCount val="11"/>
                <c:pt idx="0">
                  <c:v>85.9</c:v>
                </c:pt>
                <c:pt idx="1">
                  <c:v>82.5</c:v>
                </c:pt>
                <c:pt idx="2">
                  <c:v>80.8</c:v>
                </c:pt>
                <c:pt idx="3">
                  <c:v>80.5</c:v>
                </c:pt>
                <c:pt idx="4">
                  <c:v>79</c:v>
                </c:pt>
                <c:pt idx="5">
                  <c:v>77.400000000000006</c:v>
                </c:pt>
                <c:pt idx="6">
                  <c:v>72.599999999999994</c:v>
                </c:pt>
                <c:pt idx="7">
                  <c:v>72.400000000000006</c:v>
                </c:pt>
                <c:pt idx="8">
                  <c:v>57.5</c:v>
                </c:pt>
                <c:pt idx="9">
                  <c:v>53.9</c:v>
                </c:pt>
                <c:pt idx="10">
                  <c:v>11.7</c:v>
                </c:pt>
              </c:numCache>
            </c:numRef>
          </c:val>
          <c:extLst>
            <c:ext xmlns:c16="http://schemas.microsoft.com/office/drawing/2014/chart" uri="{C3380CC4-5D6E-409C-BE32-E72D297353CC}">
              <c16:uniqueId val="{00000000-7EF6-4A4F-9047-0DBF30808DAB}"/>
            </c:ext>
          </c:extLst>
        </c:ser>
        <c:dLbls>
          <c:showLegendKey val="0"/>
          <c:showVal val="0"/>
          <c:showCatName val="0"/>
          <c:showSerName val="0"/>
          <c:showPercent val="0"/>
          <c:showBubbleSize val="0"/>
        </c:dLbls>
        <c:gapWidth val="40"/>
        <c:axId val="202653696"/>
        <c:axId val="202655616"/>
      </c:barChart>
      <c:catAx>
        <c:axId val="202653696"/>
        <c:scaling>
          <c:orientation val="minMax"/>
        </c:scaling>
        <c:delete val="0"/>
        <c:axPos val="l"/>
        <c:title>
          <c:tx>
            <c:rich>
              <a:bodyPr rot="0" vert="horz"/>
              <a:lstStyle/>
              <a:p>
                <a:pPr>
                  <a:defRPr/>
                </a:pPr>
                <a:r>
                  <a:rPr lang="en-GB"/>
                  <a:t>%</a:t>
                </a:r>
              </a:p>
            </c:rich>
          </c:tx>
          <c:layout>
            <c:manualLayout>
              <c:xMode val="edge"/>
              <c:yMode val="edge"/>
              <c:x val="0.96665017641161499"/>
              <c:y val="0.86672961559060901"/>
            </c:manualLayout>
          </c:layout>
          <c:overlay val="0"/>
        </c:title>
        <c:numFmt formatCode="General" sourceLinked="0"/>
        <c:majorTickMark val="out"/>
        <c:minorTickMark val="none"/>
        <c:tickLblPos val="nextTo"/>
        <c:spPr>
          <a:ln>
            <a:noFill/>
          </a:ln>
        </c:spPr>
        <c:crossAx val="202655616"/>
        <c:crosses val="autoZero"/>
        <c:auto val="1"/>
        <c:lblAlgn val="ctr"/>
        <c:lblOffset val="100"/>
        <c:noMultiLvlLbl val="0"/>
      </c:catAx>
      <c:valAx>
        <c:axId val="202655616"/>
        <c:scaling>
          <c:orientation val="minMax"/>
          <c:max val="100"/>
          <c:min val="0"/>
        </c:scaling>
        <c:delete val="0"/>
        <c:axPos val="b"/>
        <c:numFmt formatCode="0" sourceLinked="0"/>
        <c:majorTickMark val="out"/>
        <c:minorTickMark val="none"/>
        <c:tickLblPos val="nextTo"/>
        <c:spPr>
          <a:ln w="38100">
            <a:solidFill>
              <a:srgbClr val="00A99A"/>
            </a:solidFill>
          </a:ln>
        </c:spPr>
        <c:crossAx val="202653696"/>
        <c:crosses val="autoZero"/>
        <c:crossBetween val="between"/>
        <c:majorUnit val="1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884581511071905E-2"/>
          <c:y val="6.9636419708155026E-2"/>
          <c:w val="0.9366710793586005"/>
          <c:h val="0.75908974673312157"/>
        </c:manualLayout>
      </c:layout>
      <c:barChart>
        <c:barDir val="col"/>
        <c:grouping val="clustered"/>
        <c:varyColors val="0"/>
        <c:ser>
          <c:idx val="0"/>
          <c:order val="0"/>
          <c:tx>
            <c:strRef>
              <c:f>'Husband hit wife'!$B$3</c:f>
              <c:strCache>
                <c:ptCount val="1"/>
                <c:pt idx="0">
                  <c:v>Urban</c:v>
                </c:pt>
              </c:strCache>
            </c:strRef>
          </c:tx>
          <c:spPr>
            <a:solidFill>
              <a:srgbClr val="F26B73"/>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'Husband hit wife'!$A$4:$A$13</c:f>
              <c:strCache>
                <c:ptCount val="10"/>
                <c:pt idx="0">
                  <c:v>Timor-Leste
 (2016)</c:v>
                </c:pt>
                <c:pt idx="1">
                  <c:v>Afghanistan
 (2015)</c:v>
                </c:pt>
                <c:pt idx="2">
                  <c:v>PNG
 (2016-18 )</c:v>
                </c:pt>
                <c:pt idx="3">
                  <c:v>Myanmar
 (2015-16 )</c:v>
                </c:pt>
                <c:pt idx="4">
                  <c:v>Pakistan
 (2017-18 )</c:v>
                </c:pt>
                <c:pt idx="5">
                  <c:v>India
 (2015-16 )</c:v>
                </c:pt>
                <c:pt idx="6">
                  <c:v>Maldives
 (2016-17 )</c:v>
                </c:pt>
                <c:pt idx="7">
                  <c:v>Cambodia
 (2014)</c:v>
                </c:pt>
                <c:pt idx="8">
                  <c:v>Nepal 
(2016)</c:v>
                </c:pt>
                <c:pt idx="9">
                  <c:v>Indonesia 
(2012)</c:v>
                </c:pt>
              </c:strCache>
            </c:strRef>
          </c:cat>
          <c:val>
            <c:numRef>
              <c:f>'Husband hit wife'!$B$4:$B$13</c:f>
              <c:numCache>
                <c:formatCode>0</c:formatCode>
                <c:ptCount val="10"/>
                <c:pt idx="0">
                  <c:v>35.6</c:v>
                </c:pt>
                <c:pt idx="1">
                  <c:v>12</c:v>
                </c:pt>
                <c:pt idx="2">
                  <c:v>12.8</c:v>
                </c:pt>
                <c:pt idx="3">
                  <c:v>11.6</c:v>
                </c:pt>
                <c:pt idx="4">
                  <c:v>3.8</c:v>
                </c:pt>
                <c:pt idx="5">
                  <c:v>7.8</c:v>
                </c:pt>
                <c:pt idx="6">
                  <c:v>4</c:v>
                </c:pt>
                <c:pt idx="7">
                  <c:v>1.6</c:v>
                </c:pt>
                <c:pt idx="8">
                  <c:v>3.2</c:v>
                </c:pt>
                <c:pt idx="9">
                  <c:v>2.1</c:v>
                </c:pt>
              </c:numCache>
            </c:numRef>
          </c:val>
          <c:extLst>
            <c:ext xmlns:c16="http://schemas.microsoft.com/office/drawing/2014/chart" uri="{C3380CC4-5D6E-409C-BE32-E72D297353CC}">
              <c16:uniqueId val="{00000000-849A-4989-B1F5-06E643366007}"/>
            </c:ext>
          </c:extLst>
        </c:ser>
        <c:ser>
          <c:idx val="1"/>
          <c:order val="1"/>
          <c:tx>
            <c:strRef>
              <c:f>'Husband hit wife'!$C$3</c:f>
              <c:strCache>
                <c:ptCount val="1"/>
                <c:pt idx="0">
                  <c:v>Rural</c:v>
                </c:pt>
              </c:strCache>
            </c:strRef>
          </c:tx>
          <c:spPr>
            <a:solidFill>
              <a:srgbClr val="63CDF6"/>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'Husband hit wife'!$A$4:$A$13</c:f>
              <c:strCache>
                <c:ptCount val="10"/>
                <c:pt idx="0">
                  <c:v>Timor-Leste
 (2016)</c:v>
                </c:pt>
                <c:pt idx="1">
                  <c:v>Afghanistan
 (2015)</c:v>
                </c:pt>
                <c:pt idx="2">
                  <c:v>PNG
 (2016-18 )</c:v>
                </c:pt>
                <c:pt idx="3">
                  <c:v>Myanmar
 (2015-16 )</c:v>
                </c:pt>
                <c:pt idx="4">
                  <c:v>Pakistan
 (2017-18 )</c:v>
                </c:pt>
                <c:pt idx="5">
                  <c:v>India
 (2015-16 )</c:v>
                </c:pt>
                <c:pt idx="6">
                  <c:v>Maldives
 (2016-17 )</c:v>
                </c:pt>
                <c:pt idx="7">
                  <c:v>Cambodia
 (2014)</c:v>
                </c:pt>
                <c:pt idx="8">
                  <c:v>Nepal 
(2016)</c:v>
                </c:pt>
                <c:pt idx="9">
                  <c:v>Indonesia 
(2012)</c:v>
                </c:pt>
              </c:strCache>
            </c:strRef>
          </c:cat>
          <c:val>
            <c:numRef>
              <c:f>'Husband hit wife'!$C$4:$C$13</c:f>
              <c:numCache>
                <c:formatCode>0</c:formatCode>
                <c:ptCount val="10"/>
                <c:pt idx="0">
                  <c:v>23.4</c:v>
                </c:pt>
                <c:pt idx="1">
                  <c:v>21.9</c:v>
                </c:pt>
                <c:pt idx="2">
                  <c:v>18.8</c:v>
                </c:pt>
                <c:pt idx="3">
                  <c:v>9.5</c:v>
                </c:pt>
                <c:pt idx="4">
                  <c:v>13.2</c:v>
                </c:pt>
                <c:pt idx="5">
                  <c:v>9.8000000000000007</c:v>
                </c:pt>
                <c:pt idx="6">
                  <c:v>5.0999999999999996</c:v>
                </c:pt>
                <c:pt idx="7">
                  <c:v>4.3</c:v>
                </c:pt>
                <c:pt idx="8">
                  <c:v>4.9000000000000004</c:v>
                </c:pt>
                <c:pt idx="9">
                  <c:v>4.3</c:v>
                </c:pt>
              </c:numCache>
            </c:numRef>
          </c:val>
          <c:extLst>
            <c:ext xmlns:c16="http://schemas.microsoft.com/office/drawing/2014/chart" uri="{C3380CC4-5D6E-409C-BE32-E72D297353CC}">
              <c16:uniqueId val="{00000001-849A-4989-B1F5-06E643366007}"/>
            </c:ext>
          </c:extLst>
        </c:ser>
        <c:ser>
          <c:idx val="2"/>
          <c:order val="2"/>
          <c:tx>
            <c:strRef>
              <c:f>'Husband hit wife'!$D$3</c:f>
              <c:strCache>
                <c:ptCount val="1"/>
                <c:pt idx="0">
                  <c:v>Total</c:v>
                </c:pt>
              </c:strCache>
            </c:strRef>
          </c:tx>
          <c:spPr>
            <a:pattFill prst="dkUpDiag">
              <a:fgClr>
                <a:srgbClr val="CDC884"/>
              </a:fgClr>
              <a:bgClr>
                <a:sysClr val="window" lastClr="FFFFFF"/>
              </a:bgClr>
            </a:patt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'Husband hit wife'!$A$4:$A$13</c:f>
              <c:strCache>
                <c:ptCount val="10"/>
                <c:pt idx="0">
                  <c:v>Timor-Leste
 (2016)</c:v>
                </c:pt>
                <c:pt idx="1">
                  <c:v>Afghanistan
 (2015)</c:v>
                </c:pt>
                <c:pt idx="2">
                  <c:v>PNG
 (2016-18 )</c:v>
                </c:pt>
                <c:pt idx="3">
                  <c:v>Myanmar
 (2015-16 )</c:v>
                </c:pt>
                <c:pt idx="4">
                  <c:v>Pakistan
 (2017-18 )</c:v>
                </c:pt>
                <c:pt idx="5">
                  <c:v>India
 (2015-16 )</c:v>
                </c:pt>
                <c:pt idx="6">
                  <c:v>Maldives
 (2016-17 )</c:v>
                </c:pt>
                <c:pt idx="7">
                  <c:v>Cambodia
 (2014)</c:v>
                </c:pt>
                <c:pt idx="8">
                  <c:v>Nepal 
(2016)</c:v>
                </c:pt>
                <c:pt idx="9">
                  <c:v>Indonesia 
(2012)</c:v>
                </c:pt>
              </c:strCache>
            </c:strRef>
          </c:cat>
          <c:val>
            <c:numRef>
              <c:f>'Husband hit wife'!$D$4:$D$13</c:f>
              <c:numCache>
                <c:formatCode>0</c:formatCode>
                <c:ptCount val="10"/>
                <c:pt idx="0">
                  <c:v>26.4</c:v>
                </c:pt>
                <c:pt idx="1">
                  <c:v>19.600000000000001</c:v>
                </c:pt>
                <c:pt idx="2">
                  <c:v>18</c:v>
                </c:pt>
                <c:pt idx="3">
                  <c:v>10.1</c:v>
                </c:pt>
                <c:pt idx="4">
                  <c:v>9.4</c:v>
                </c:pt>
                <c:pt idx="5">
                  <c:v>8.9</c:v>
                </c:pt>
                <c:pt idx="6">
                  <c:v>4.9000000000000004</c:v>
                </c:pt>
                <c:pt idx="7">
                  <c:v>3.9</c:v>
                </c:pt>
                <c:pt idx="8">
                  <c:v>3.8</c:v>
                </c:pt>
                <c:pt idx="9">
                  <c:v>3.1</c:v>
                </c:pt>
              </c:numCache>
            </c:numRef>
          </c:val>
          <c:extLst>
            <c:ext xmlns:c16="http://schemas.microsoft.com/office/drawing/2014/chart" uri="{C3380CC4-5D6E-409C-BE32-E72D297353CC}">
              <c16:uniqueId val="{00000002-849A-4989-B1F5-06E643366007}"/>
            </c:ext>
          </c:extLst>
        </c:ser>
        <c:dLbls>
          <c:dLblPos val="outEnd"/>
          <c:showLegendKey val="0"/>
          <c:showVal val="1"/>
          <c:showCatName val="0"/>
          <c:showSerName val="0"/>
          <c:showPercent val="0"/>
          <c:showBubbleSize val="0"/>
        </c:dLbls>
        <c:gapWidth val="150"/>
        <c:axId val="236066688"/>
        <c:axId val="236068224"/>
      </c:barChart>
      <c:catAx>
        <c:axId val="236066688"/>
        <c:scaling>
          <c:orientation val="minMax"/>
        </c:scaling>
        <c:delete val="0"/>
        <c:axPos val="b"/>
        <c:numFmt formatCode="General" sourceLinked="0"/>
        <c:majorTickMark val="none"/>
        <c:minorTickMark val="none"/>
        <c:tickLblPos val="nextTo"/>
        <c:crossAx val="236068224"/>
        <c:crosses val="autoZero"/>
        <c:auto val="1"/>
        <c:lblAlgn val="ctr"/>
        <c:lblOffset val="100"/>
        <c:noMultiLvlLbl val="0"/>
      </c:catAx>
      <c:valAx>
        <c:axId val="236068224"/>
        <c:scaling>
          <c:orientation val="minMax"/>
          <c:max val="50"/>
          <c:min val="0"/>
        </c:scaling>
        <c:delete val="0"/>
        <c:axPos val="l"/>
        <c:majorGridlines>
          <c:spPr>
            <a:ln w="6350">
              <a:solidFill>
                <a:schemeClr val="bg1">
                  <a:lumMod val="85000"/>
                </a:schemeClr>
              </a:solidFill>
              <a:prstDash val="sysDash"/>
            </a:ln>
          </c:spPr>
        </c:majorGridlines>
        <c:title>
          <c:tx>
            <c:rich>
              <a:bodyPr rot="0" vert="horz"/>
              <a:lstStyle/>
              <a:p>
                <a:pPr>
                  <a:defRPr/>
                </a:pPr>
                <a:r>
                  <a:rPr lang="en-GB"/>
                  <a:t>%</a:t>
                </a:r>
              </a:p>
            </c:rich>
          </c:tx>
          <c:layout>
            <c:manualLayout>
              <c:xMode val="edge"/>
              <c:yMode val="edge"/>
              <c:x val="0"/>
              <c:y val="4.2774461841404592E-2"/>
            </c:manualLayout>
          </c:layout>
          <c:overlay val="0"/>
        </c:title>
        <c:numFmt formatCode="0" sourceLinked="1"/>
        <c:majorTickMark val="out"/>
        <c:minorTickMark val="none"/>
        <c:tickLblPos val="nextTo"/>
        <c:spPr>
          <a:ln>
            <a:noFill/>
          </a:ln>
        </c:spPr>
        <c:crossAx val="236066688"/>
        <c:crosses val="autoZero"/>
        <c:crossBetween val="between"/>
        <c:majorUnit val="10"/>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dirty="0"/>
              <a:t>%</a:t>
            </a:r>
          </a:p>
        </c:rich>
      </c:tx>
      <c:layout>
        <c:manualLayout>
          <c:xMode val="edge"/>
          <c:yMode val="edge"/>
          <c:x val="0.95905525846702322"/>
          <c:y val="0.80979827089337175"/>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6467079315620307"/>
          <c:y val="0.11331412103746398"/>
          <c:w val="0.66460286047131811"/>
          <c:h val="0.71932673761601129"/>
        </c:manualLayout>
      </c:layout>
      <c:barChart>
        <c:barDir val="bar"/>
        <c:grouping val="clustered"/>
        <c:varyColors val="0"/>
        <c:ser>
          <c:idx val="0"/>
          <c:order val="0"/>
          <c:tx>
            <c:strRef>
              <c:f>Sheet5!$C$3</c:f>
              <c:strCache>
                <c:ptCount val="1"/>
                <c:pt idx="0">
                  <c:v>Women</c:v>
                </c:pt>
              </c:strCache>
            </c:strRef>
          </c:tx>
          <c:spPr>
            <a:solidFill>
              <a:srgbClr val="F26B73"/>
            </a:solidFill>
            <a:ln w="1905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Sheet5!$B$4:$B$15</c:f>
              <c:strCache>
                <c:ptCount val="12"/>
                <c:pt idx="0">
                  <c:v>Philippines (2017)</c:v>
                </c:pt>
                <c:pt idx="1">
                  <c:v>Nepal (2016)</c:v>
                </c:pt>
                <c:pt idx="2">
                  <c:v>Indonesia (2017)</c:v>
                </c:pt>
                <c:pt idx="3">
                  <c:v>Bangladesh (2014)</c:v>
                </c:pt>
                <c:pt idx="4">
                  <c:v>Maldives (2016-17 )</c:v>
                </c:pt>
                <c:pt idx="5">
                  <c:v>Myanmar (2015-16 )</c:v>
                </c:pt>
                <c:pt idx="6">
                  <c:v>Cambodia (2014)</c:v>
                </c:pt>
                <c:pt idx="7">
                  <c:v>India (2015-16 )</c:v>
                </c:pt>
                <c:pt idx="8">
                  <c:v>Pakistan (2017-18 )</c:v>
                </c:pt>
                <c:pt idx="9">
                  <c:v>PNG (2016-18 )</c:v>
                </c:pt>
                <c:pt idx="10">
                  <c:v>Afghanistan (2015)</c:v>
                </c:pt>
                <c:pt idx="11">
                  <c:v>Timor-Leste (2016)</c:v>
                </c:pt>
              </c:strCache>
            </c:strRef>
          </c:cat>
          <c:val>
            <c:numRef>
              <c:f>Sheet5!$C$4:$C$15</c:f>
              <c:numCache>
                <c:formatCode>General</c:formatCode>
                <c:ptCount val="12"/>
                <c:pt idx="0">
                  <c:v>1.3</c:v>
                </c:pt>
                <c:pt idx="1">
                  <c:v>3</c:v>
                </c:pt>
                <c:pt idx="2">
                  <c:v>6</c:v>
                </c:pt>
                <c:pt idx="3">
                  <c:v>7.2</c:v>
                </c:pt>
                <c:pt idx="4">
                  <c:v>10.1</c:v>
                </c:pt>
                <c:pt idx="5">
                  <c:v>10.4</c:v>
                </c:pt>
                <c:pt idx="6">
                  <c:v>12.8</c:v>
                </c:pt>
                <c:pt idx="7">
                  <c:v>13.3</c:v>
                </c:pt>
                <c:pt idx="8">
                  <c:v>27.4</c:v>
                </c:pt>
                <c:pt idx="9">
                  <c:v>32.1</c:v>
                </c:pt>
                <c:pt idx="10">
                  <c:v>33.4</c:v>
                </c:pt>
                <c:pt idx="11">
                  <c:v>35.6</c:v>
                </c:pt>
              </c:numCache>
            </c:numRef>
          </c:val>
          <c:extLst>
            <c:ext xmlns:c16="http://schemas.microsoft.com/office/drawing/2014/chart" uri="{C3380CC4-5D6E-409C-BE32-E72D297353CC}">
              <c16:uniqueId val="{00000000-F809-4492-BBEB-BED8546B2FCE}"/>
            </c:ext>
          </c:extLst>
        </c:ser>
        <c:ser>
          <c:idx val="1"/>
          <c:order val="1"/>
          <c:tx>
            <c:strRef>
              <c:f>Sheet5!$D$3</c:f>
              <c:strCache>
                <c:ptCount val="1"/>
                <c:pt idx="0">
                  <c:v>Men</c:v>
                </c:pt>
              </c:strCache>
            </c:strRef>
          </c:tx>
          <c:spPr>
            <a:solidFill>
              <a:srgbClr val="63CDF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F809-4492-BBEB-BED8546B2FCE}"/>
                </c:ext>
              </c:extLst>
            </c:dLbl>
            <c:dLbl>
              <c:idx val="2"/>
              <c:delete val="1"/>
              <c:extLst>
                <c:ext xmlns:c15="http://schemas.microsoft.com/office/drawing/2012/chart" uri="{CE6537A1-D6FC-4f65-9D91-7224C49458BB}"/>
                <c:ext xmlns:c16="http://schemas.microsoft.com/office/drawing/2014/chart" uri="{C3380CC4-5D6E-409C-BE32-E72D297353CC}">
                  <c16:uniqueId val="{00000002-F809-4492-BBEB-BED8546B2FCE}"/>
                </c:ext>
              </c:extLst>
            </c:dLbl>
            <c:dLbl>
              <c:idx val="3"/>
              <c:delete val="1"/>
              <c:extLst>
                <c:ext xmlns:c15="http://schemas.microsoft.com/office/drawing/2012/chart" uri="{CE6537A1-D6FC-4f65-9D91-7224C49458BB}"/>
                <c:ext xmlns:c16="http://schemas.microsoft.com/office/drawing/2014/chart" uri="{C3380CC4-5D6E-409C-BE32-E72D297353CC}">
                  <c16:uniqueId val="{00000003-F809-4492-BBEB-BED8546B2FC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Sheet5!$B$4:$B$15</c:f>
              <c:strCache>
                <c:ptCount val="12"/>
                <c:pt idx="0">
                  <c:v>Philippines (2017)</c:v>
                </c:pt>
                <c:pt idx="1">
                  <c:v>Nepal (2016)</c:v>
                </c:pt>
                <c:pt idx="2">
                  <c:v>Indonesia (2017)</c:v>
                </c:pt>
                <c:pt idx="3">
                  <c:v>Bangladesh (2014)</c:v>
                </c:pt>
                <c:pt idx="4">
                  <c:v>Maldives (2016-17 )</c:v>
                </c:pt>
                <c:pt idx="5">
                  <c:v>Myanmar (2015-16 )</c:v>
                </c:pt>
                <c:pt idx="6">
                  <c:v>Cambodia (2014)</c:v>
                </c:pt>
                <c:pt idx="7">
                  <c:v>India (2015-16 )</c:v>
                </c:pt>
                <c:pt idx="8">
                  <c:v>Pakistan (2017-18 )</c:v>
                </c:pt>
                <c:pt idx="9">
                  <c:v>PNG (2016-18 )</c:v>
                </c:pt>
                <c:pt idx="10">
                  <c:v>Afghanistan (2015)</c:v>
                </c:pt>
                <c:pt idx="11">
                  <c:v>Timor-Leste (2016)</c:v>
                </c:pt>
              </c:strCache>
            </c:strRef>
          </c:cat>
          <c:val>
            <c:numRef>
              <c:f>Sheet5!$D$4:$D$15</c:f>
              <c:numCache>
                <c:formatCode>General</c:formatCode>
                <c:ptCount val="12"/>
                <c:pt idx="1">
                  <c:v>-3.8</c:v>
                </c:pt>
                <c:pt idx="4">
                  <c:v>-4.9000000000000004</c:v>
                </c:pt>
                <c:pt idx="5">
                  <c:v>-10.1</c:v>
                </c:pt>
                <c:pt idx="6">
                  <c:v>-3.9</c:v>
                </c:pt>
                <c:pt idx="7">
                  <c:v>-8.9</c:v>
                </c:pt>
                <c:pt idx="8">
                  <c:v>-9.4</c:v>
                </c:pt>
                <c:pt idx="9">
                  <c:v>-18</c:v>
                </c:pt>
                <c:pt idx="10">
                  <c:v>-19.600000000000001</c:v>
                </c:pt>
                <c:pt idx="11">
                  <c:v>-26.4</c:v>
                </c:pt>
              </c:numCache>
            </c:numRef>
          </c:val>
          <c:extLst>
            <c:ext xmlns:c16="http://schemas.microsoft.com/office/drawing/2014/chart" uri="{C3380CC4-5D6E-409C-BE32-E72D297353CC}">
              <c16:uniqueId val="{00000004-F809-4492-BBEB-BED8546B2FCE}"/>
            </c:ext>
          </c:extLst>
        </c:ser>
        <c:dLbls>
          <c:showLegendKey val="0"/>
          <c:showVal val="0"/>
          <c:showCatName val="0"/>
          <c:showSerName val="0"/>
          <c:showPercent val="0"/>
          <c:showBubbleSize val="0"/>
        </c:dLbls>
        <c:gapWidth val="42"/>
        <c:overlap val="100"/>
        <c:axId val="304946640"/>
        <c:axId val="304943728"/>
      </c:barChart>
      <c:catAx>
        <c:axId val="304946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3728"/>
        <c:crosses val="autoZero"/>
        <c:auto val="1"/>
        <c:lblAlgn val="ctr"/>
        <c:lblOffset val="100"/>
        <c:noMultiLvlLbl val="0"/>
      </c:catAx>
      <c:valAx>
        <c:axId val="304943728"/>
        <c:scaling>
          <c:orientation val="minMax"/>
          <c:max val="100"/>
          <c:min val="-100"/>
        </c:scaling>
        <c:delete val="0"/>
        <c:axPos val="b"/>
        <c:majorGridlines>
          <c:spPr>
            <a:ln w="9525" cap="flat" cmpd="sng" algn="ctr">
              <a:solidFill>
                <a:schemeClr val="tx1">
                  <a:lumMod val="15000"/>
                  <a:lumOff val="85000"/>
                </a:schemeClr>
              </a:solidFill>
              <a:prstDash val="dashDot"/>
              <a:round/>
            </a:ln>
            <a:effectLst/>
          </c:spPr>
        </c:majorGridlines>
        <c:numFmt formatCode="#,##0;#,##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6640"/>
        <c:crosses val="autoZero"/>
        <c:crossBetween val="between"/>
        <c:majorUnit val="20"/>
      </c:valAx>
      <c:spPr>
        <a:noFill/>
        <a:ln>
          <a:noFill/>
        </a:ln>
        <a:effectLst/>
      </c:spPr>
    </c:plotArea>
    <c:legend>
      <c:legendPos val="t"/>
      <c:layout>
        <c:manualLayout>
          <c:xMode val="edge"/>
          <c:yMode val="edge"/>
          <c:x val="0.51422754642300728"/>
          <c:y val="2.5936599423631124E-2"/>
          <c:w val="0.22822939913259505"/>
          <c:h val="6.191245546756223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4766343060401"/>
          <c:y val="0.164979359475457"/>
          <c:w val="0.54171605896798902"/>
          <c:h val="0.83502064052454295"/>
        </c:manualLayout>
      </c:layout>
      <c:barChart>
        <c:barDir val="bar"/>
        <c:grouping val="clustered"/>
        <c:varyColors val="0"/>
        <c:ser>
          <c:idx val="0"/>
          <c:order val="0"/>
          <c:tx>
            <c:strRef>
              <c:f>Feuil1!$B$1</c:f>
              <c:strCache>
                <c:ptCount val="1"/>
                <c:pt idx="0">
                  <c:v>Men</c:v>
                </c:pt>
              </c:strCache>
            </c:strRef>
          </c:tx>
          <c:spPr>
            <a:solidFill>
              <a:srgbClr val="02AEF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Bangladesh (rural)</c:v>
                </c:pt>
                <c:pt idx="1">
                  <c:v>Bangladesh (urban)</c:v>
                </c:pt>
                <c:pt idx="2">
                  <c:v>Cambodia (national)</c:v>
                </c:pt>
                <c:pt idx="3">
                  <c:v>China (urban/rural)</c:v>
                </c:pt>
                <c:pt idx="4">
                  <c:v>PNG (Bougainville)</c:v>
                </c:pt>
                <c:pt idx="5">
                  <c:v>Sri Lanka (national)</c:v>
                </c:pt>
              </c:strCache>
            </c:strRef>
          </c:cat>
          <c:val>
            <c:numRef>
              <c:f>Feuil1!$B$2:$B$7</c:f>
              <c:numCache>
                <c:formatCode>General</c:formatCode>
                <c:ptCount val="6"/>
                <c:pt idx="0">
                  <c:v>56.9</c:v>
                </c:pt>
                <c:pt idx="1">
                  <c:v>54.9</c:v>
                </c:pt>
                <c:pt idx="2">
                  <c:v>32.799999999999997</c:v>
                </c:pt>
                <c:pt idx="3">
                  <c:v>51.5</c:v>
                </c:pt>
                <c:pt idx="4">
                  <c:v>80.400000000000006</c:v>
                </c:pt>
                <c:pt idx="5">
                  <c:v>32.9</c:v>
                </c:pt>
              </c:numCache>
            </c:numRef>
          </c:val>
          <c:extLst>
            <c:ext xmlns:c16="http://schemas.microsoft.com/office/drawing/2014/chart" uri="{C3380CC4-5D6E-409C-BE32-E72D297353CC}">
              <c16:uniqueId val="{00000000-7A70-4682-9393-6A47EDBDABE3}"/>
            </c:ext>
          </c:extLst>
        </c:ser>
        <c:ser>
          <c:idx val="1"/>
          <c:order val="1"/>
          <c:tx>
            <c:strRef>
              <c:f>Feuil1!$C$1</c:f>
              <c:strCache>
                <c:ptCount val="1"/>
                <c:pt idx="0">
                  <c:v>Women</c:v>
                </c:pt>
              </c:strCache>
            </c:strRef>
          </c:tx>
          <c:spPr>
            <a:solidFill>
              <a:srgbClr val="EC008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Bangladesh (rural)</c:v>
                </c:pt>
                <c:pt idx="1">
                  <c:v>Bangladesh (urban)</c:v>
                </c:pt>
                <c:pt idx="2">
                  <c:v>Cambodia (national)</c:v>
                </c:pt>
                <c:pt idx="3">
                  <c:v>China (urban/rural)</c:v>
                </c:pt>
                <c:pt idx="4">
                  <c:v>PNG (Bougainville)</c:v>
                </c:pt>
                <c:pt idx="5">
                  <c:v>Sri Lanka (national)</c:v>
                </c:pt>
              </c:strCache>
            </c:strRef>
          </c:cat>
          <c:val>
            <c:numRef>
              <c:f>Feuil1!$C$2:$C$7</c:f>
              <c:numCache>
                <c:formatCode>General</c:formatCode>
                <c:ptCount val="6"/>
                <c:pt idx="0">
                  <c:v>61.7</c:v>
                </c:pt>
                <c:pt idx="1">
                  <c:v>53.4</c:v>
                </c:pt>
                <c:pt idx="2">
                  <c:v>25.3</c:v>
                </c:pt>
                <c:pt idx="3">
                  <c:v>38.700000000000003</c:v>
                </c:pt>
                <c:pt idx="4">
                  <c:v>67.5</c:v>
                </c:pt>
                <c:pt idx="5">
                  <c:v>27.8</c:v>
                </c:pt>
              </c:numCache>
            </c:numRef>
          </c:val>
          <c:extLst>
            <c:ext xmlns:c16="http://schemas.microsoft.com/office/drawing/2014/chart" uri="{C3380CC4-5D6E-409C-BE32-E72D297353CC}">
              <c16:uniqueId val="{00000001-7A70-4682-9393-6A47EDBDABE3}"/>
            </c:ext>
          </c:extLst>
        </c:ser>
        <c:dLbls>
          <c:showLegendKey val="0"/>
          <c:showVal val="1"/>
          <c:showCatName val="0"/>
          <c:showSerName val="0"/>
          <c:showPercent val="0"/>
          <c:showBubbleSize val="0"/>
        </c:dLbls>
        <c:gapWidth val="39"/>
        <c:axId val="236098688"/>
        <c:axId val="236100224"/>
      </c:barChart>
      <c:catAx>
        <c:axId val="236098688"/>
        <c:scaling>
          <c:orientation val="minMax"/>
        </c:scaling>
        <c:delete val="0"/>
        <c:axPos val="l"/>
        <c:numFmt formatCode="General" sourceLinked="0"/>
        <c:majorTickMark val="none"/>
        <c:minorTickMark val="none"/>
        <c:tickLblPos val="nextTo"/>
        <c:crossAx val="236100224"/>
        <c:crosses val="autoZero"/>
        <c:auto val="1"/>
        <c:lblAlgn val="ctr"/>
        <c:lblOffset val="100"/>
        <c:noMultiLvlLbl val="0"/>
      </c:catAx>
      <c:valAx>
        <c:axId val="236100224"/>
        <c:scaling>
          <c:orientation val="minMax"/>
        </c:scaling>
        <c:delete val="1"/>
        <c:axPos val="b"/>
        <c:numFmt formatCode="General" sourceLinked="1"/>
        <c:majorTickMark val="out"/>
        <c:minorTickMark val="none"/>
        <c:tickLblPos val="nextTo"/>
        <c:crossAx val="236098688"/>
        <c:crosses val="autoZero"/>
        <c:crossBetween val="between"/>
      </c:valAx>
    </c:plotArea>
    <c:legend>
      <c:legendPos val="r"/>
      <c:layout>
        <c:manualLayout>
          <c:xMode val="edge"/>
          <c:yMode val="edge"/>
          <c:x val="0.82906515976989303"/>
          <c:y val="0.38491109811249602"/>
          <c:w val="0.10045389221986099"/>
          <c:h val="0.364552878416816"/>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MSW!$D$3</c:f>
              <c:strCache>
                <c:ptCount val="1"/>
                <c:pt idx="0">
                  <c:v>Bangladesh (2015)*</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MSW!$C$4:$C$12</c:f>
              <c:strCache>
                <c:ptCount val="9"/>
                <c:pt idx="0">
                  <c:v>Raped</c:v>
                </c:pt>
                <c:pt idx="3">
                  <c:v>Beaten</c:v>
                </c:pt>
                <c:pt idx="6">
                  <c:v>Forced to have sex </c:v>
                </c:pt>
                <c:pt idx="7">
                  <c:v>Arrested (last year)</c:v>
                </c:pt>
                <c:pt idx="8">
                  <c:v>Ever denied health care</c:v>
                </c:pt>
              </c:strCache>
            </c:strRef>
          </c:cat>
          <c:val>
            <c:numRef>
              <c:f>MSW!$D$4:$D$12</c:f>
              <c:numCache>
                <c:formatCode>General</c:formatCode>
                <c:ptCount val="9"/>
                <c:pt idx="0" formatCode="0">
                  <c:v>11.6</c:v>
                </c:pt>
                <c:pt idx="3" formatCode="0">
                  <c:v>15.4</c:v>
                </c:pt>
              </c:numCache>
            </c:numRef>
          </c:val>
          <c:extLst>
            <c:ext xmlns:c16="http://schemas.microsoft.com/office/drawing/2014/chart" uri="{C3380CC4-5D6E-409C-BE32-E72D297353CC}">
              <c16:uniqueId val="{00000000-F54D-43CD-9B3E-217F0F1D284E}"/>
            </c:ext>
          </c:extLst>
        </c:ser>
        <c:ser>
          <c:idx val="1"/>
          <c:order val="1"/>
          <c:tx>
            <c:strRef>
              <c:f>MSW!$E$3</c:f>
              <c:strCache>
                <c:ptCount val="1"/>
                <c:pt idx="0">
                  <c:v>Nepal (Kathmandu, 2017)*</c:v>
                </c:pt>
              </c:strCache>
            </c:strRef>
          </c:tx>
          <c:spPr>
            <a:solidFill>
              <a:srgbClr val="33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MSW!$C$4:$C$12</c:f>
              <c:strCache>
                <c:ptCount val="9"/>
                <c:pt idx="0">
                  <c:v>Raped</c:v>
                </c:pt>
                <c:pt idx="3">
                  <c:v>Beaten</c:v>
                </c:pt>
                <c:pt idx="6">
                  <c:v>Forced to have sex </c:v>
                </c:pt>
                <c:pt idx="7">
                  <c:v>Arrested (last year)</c:v>
                </c:pt>
                <c:pt idx="8">
                  <c:v>Ever denied health care</c:v>
                </c:pt>
              </c:strCache>
            </c:strRef>
          </c:cat>
          <c:val>
            <c:numRef>
              <c:f>MSW!$E$4:$E$12</c:f>
              <c:numCache>
                <c:formatCode>General</c:formatCode>
                <c:ptCount val="9"/>
                <c:pt idx="2" formatCode="0">
                  <c:v>17.3</c:v>
                </c:pt>
                <c:pt idx="6" formatCode="0">
                  <c:v>9.1</c:v>
                </c:pt>
              </c:numCache>
            </c:numRef>
          </c:val>
          <c:extLst>
            <c:ext xmlns:c16="http://schemas.microsoft.com/office/drawing/2014/chart" uri="{C3380CC4-5D6E-409C-BE32-E72D297353CC}">
              <c16:uniqueId val="{00000001-F54D-43CD-9B3E-217F0F1D284E}"/>
            </c:ext>
          </c:extLst>
        </c:ser>
        <c:ser>
          <c:idx val="2"/>
          <c:order val="2"/>
          <c:tx>
            <c:strRef>
              <c:f>MSW!$F$3</c:f>
              <c:strCache>
                <c:ptCount val="1"/>
                <c:pt idx="0">
                  <c:v>Nepal (Terai Highway Districts, 2016)*</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MSW!$C$4:$C$12</c:f>
              <c:strCache>
                <c:ptCount val="9"/>
                <c:pt idx="0">
                  <c:v>Raped</c:v>
                </c:pt>
                <c:pt idx="3">
                  <c:v>Beaten</c:v>
                </c:pt>
                <c:pt idx="6">
                  <c:v>Forced to have sex </c:v>
                </c:pt>
                <c:pt idx="7">
                  <c:v>Arrested (last year)</c:v>
                </c:pt>
                <c:pt idx="8">
                  <c:v>Ever denied health care</c:v>
                </c:pt>
              </c:strCache>
            </c:strRef>
          </c:cat>
          <c:val>
            <c:numRef>
              <c:f>MSW!$F$4:$F$12</c:f>
              <c:numCache>
                <c:formatCode>0</c:formatCode>
                <c:ptCount val="9"/>
                <c:pt idx="1">
                  <c:v>18.2</c:v>
                </c:pt>
                <c:pt idx="5">
                  <c:v>11.2</c:v>
                </c:pt>
              </c:numCache>
            </c:numRef>
          </c:val>
          <c:extLst>
            <c:ext xmlns:c16="http://schemas.microsoft.com/office/drawing/2014/chart" uri="{C3380CC4-5D6E-409C-BE32-E72D297353CC}">
              <c16:uniqueId val="{00000002-F54D-43CD-9B3E-217F0F1D284E}"/>
            </c:ext>
          </c:extLst>
        </c:ser>
        <c:ser>
          <c:idx val="3"/>
          <c:order val="3"/>
          <c:tx>
            <c:strRef>
              <c:f>MSW!$G$3</c:f>
              <c:strCache>
                <c:ptCount val="1"/>
                <c:pt idx="0">
                  <c:v>Pakistan (2016-17)**</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MSW!$C$4:$C$12</c:f>
              <c:strCache>
                <c:ptCount val="9"/>
                <c:pt idx="0">
                  <c:v>Raped</c:v>
                </c:pt>
                <c:pt idx="3">
                  <c:v>Beaten</c:v>
                </c:pt>
                <c:pt idx="6">
                  <c:v>Forced to have sex </c:v>
                </c:pt>
                <c:pt idx="7">
                  <c:v>Arrested (last year)</c:v>
                </c:pt>
                <c:pt idx="8">
                  <c:v>Ever denied health care</c:v>
                </c:pt>
              </c:strCache>
            </c:strRef>
          </c:cat>
          <c:val>
            <c:numRef>
              <c:f>MSW!$G$4:$G$12</c:f>
              <c:numCache>
                <c:formatCode>General</c:formatCode>
                <c:ptCount val="9"/>
                <c:pt idx="4" formatCode="0">
                  <c:v>52.5</c:v>
                </c:pt>
                <c:pt idx="7" formatCode="0">
                  <c:v>19.899999999999999</c:v>
                </c:pt>
                <c:pt idx="8" formatCode="0">
                  <c:v>6.7</c:v>
                </c:pt>
              </c:numCache>
            </c:numRef>
          </c:val>
          <c:extLst>
            <c:ext xmlns:c16="http://schemas.microsoft.com/office/drawing/2014/chart" uri="{C3380CC4-5D6E-409C-BE32-E72D297353CC}">
              <c16:uniqueId val="{00000003-F54D-43CD-9B3E-217F0F1D284E}"/>
            </c:ext>
          </c:extLst>
        </c:ser>
        <c:dLbls>
          <c:dLblPos val="inBase"/>
          <c:showLegendKey val="0"/>
          <c:showVal val="1"/>
          <c:showCatName val="0"/>
          <c:showSerName val="0"/>
          <c:showPercent val="0"/>
          <c:showBubbleSize val="0"/>
        </c:dLbls>
        <c:gapWidth val="0"/>
        <c:overlap val="90"/>
        <c:axId val="605810264"/>
        <c:axId val="605803048"/>
      </c:barChart>
      <c:catAx>
        <c:axId val="605810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5803048"/>
        <c:crosses val="autoZero"/>
        <c:auto val="1"/>
        <c:lblAlgn val="ctr"/>
        <c:lblOffset val="100"/>
        <c:noMultiLvlLbl val="0"/>
      </c:catAx>
      <c:valAx>
        <c:axId val="605803048"/>
        <c:scaling>
          <c:orientation val="minMax"/>
          <c:max val="60"/>
          <c:min val="0"/>
        </c:scaling>
        <c:delete val="0"/>
        <c:axPos val="b"/>
        <c:majorGridlines>
          <c:spPr>
            <a:ln w="15875" cap="flat" cmpd="sng" algn="ctr">
              <a:solidFill>
                <a:schemeClr val="bg1">
                  <a:lumMod val="7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0.66466251571816815"/>
              <c:y val="0.870927820406111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5810264"/>
        <c:crosses val="autoZero"/>
        <c:crossBetween val="between"/>
        <c:majorUnit val="15"/>
      </c:valAx>
      <c:spPr>
        <a:noFill/>
        <a:ln>
          <a:noFill/>
        </a:ln>
        <a:effectLst/>
      </c:spPr>
    </c:plotArea>
    <c:legend>
      <c:legendPos val="r"/>
      <c:layout>
        <c:manualLayout>
          <c:xMode val="edge"/>
          <c:yMode val="edge"/>
          <c:x val="0.71259267741445143"/>
          <c:y val="4.3162764928098618E-2"/>
          <c:w val="0.27595294497082018"/>
          <c:h val="0.8593300653297173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490615143695271E-2"/>
          <c:y val="0.1046060909053035"/>
          <c:w val="0.94893634619202016"/>
          <c:h val="0.50860684081156526"/>
        </c:manualLayout>
      </c:layout>
      <c:barChart>
        <c:barDir val="col"/>
        <c:grouping val="clustered"/>
        <c:varyColors val="0"/>
        <c:ser>
          <c:idx val="0"/>
          <c:order val="0"/>
          <c:tx>
            <c:strRef>
              <c:f>'MSM violence and discrimination'!$D$15</c:f>
              <c:strCache>
                <c:ptCount val="1"/>
                <c:pt idx="0">
                  <c:v>*Bangladesh (Dhaka), 2015</c:v>
                </c:pt>
              </c:strCache>
            </c:strRef>
          </c:tx>
          <c:spPr>
            <a:solidFill>
              <a:srgbClr val="63CDF6"/>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violence and discrimination'!$B$16:$C$24</c:f>
              <c:strCache>
                <c:ptCount val="9"/>
                <c:pt idx="0">
                  <c:v>Beaten</c:v>
                </c:pt>
                <c:pt idx="1">
                  <c:v>Beaten</c:v>
                </c:pt>
                <c:pt idx="2">
                  <c:v>Experienced physical violence</c:v>
                </c:pt>
                <c:pt idx="3">
                  <c:v>Hit or beaten</c:v>
                </c:pt>
                <c:pt idx="4">
                  <c:v>Reported being raped</c:v>
                </c:pt>
                <c:pt idx="5">
                  <c:v>Forced to have sex</c:v>
                </c:pt>
                <c:pt idx="6">
                  <c:v>Experienced stigma at health facility </c:v>
                </c:pt>
                <c:pt idx="7">
                  <c:v>Avoided seeking healthcare due to stigma</c:v>
                </c:pt>
                <c:pt idx="8">
                  <c:v>Ever attempted suicide </c:v>
                </c:pt>
              </c:strCache>
            </c:strRef>
          </c:cat>
          <c:val>
            <c:numRef>
              <c:f>'MSM violence and discrimination'!$D$16:$D$24</c:f>
              <c:numCache>
                <c:formatCode>General</c:formatCode>
                <c:ptCount val="9"/>
                <c:pt idx="0" formatCode="0">
                  <c:v>12</c:v>
                </c:pt>
                <c:pt idx="4" formatCode="0">
                  <c:v>2.9</c:v>
                </c:pt>
              </c:numCache>
            </c:numRef>
          </c:val>
          <c:extLst>
            <c:ext xmlns:c16="http://schemas.microsoft.com/office/drawing/2014/chart" uri="{C3380CC4-5D6E-409C-BE32-E72D297353CC}">
              <c16:uniqueId val="{00000000-073F-4AF2-A148-D82263863BEA}"/>
            </c:ext>
          </c:extLst>
        </c:ser>
        <c:ser>
          <c:idx val="1"/>
          <c:order val="1"/>
          <c:tx>
            <c:strRef>
              <c:f>'MSM violence and discrimination'!$E$15</c:f>
              <c:strCache>
                <c:ptCount val="1"/>
                <c:pt idx="0">
                  <c:v>*Nepal (Terai highway districts), 2016</c:v>
                </c:pt>
              </c:strCache>
            </c:strRef>
          </c:tx>
          <c:spPr>
            <a:solidFill>
              <a:srgbClr val="F26B9B"/>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violence and discrimination'!$B$16:$C$24</c:f>
              <c:strCache>
                <c:ptCount val="9"/>
                <c:pt idx="0">
                  <c:v>Beaten</c:v>
                </c:pt>
                <c:pt idx="1">
                  <c:v>Beaten</c:v>
                </c:pt>
                <c:pt idx="2">
                  <c:v>Experienced physical violence</c:v>
                </c:pt>
                <c:pt idx="3">
                  <c:v>Hit or beaten</c:v>
                </c:pt>
                <c:pt idx="4">
                  <c:v>Reported being raped</c:v>
                </c:pt>
                <c:pt idx="5">
                  <c:v>Forced to have sex</c:v>
                </c:pt>
                <c:pt idx="6">
                  <c:v>Experienced stigma at health facility </c:v>
                </c:pt>
                <c:pt idx="7">
                  <c:v>Avoided seeking healthcare due to stigma</c:v>
                </c:pt>
                <c:pt idx="8">
                  <c:v>Ever attempted suicide </c:v>
                </c:pt>
              </c:strCache>
            </c:strRef>
          </c:cat>
          <c:val>
            <c:numRef>
              <c:f>'MSM violence and discrimination'!$E$16:$E$24</c:f>
              <c:numCache>
                <c:formatCode>0</c:formatCode>
                <c:ptCount val="9"/>
                <c:pt idx="1">
                  <c:v>14.3</c:v>
                </c:pt>
                <c:pt idx="8">
                  <c:v>45.5</c:v>
                </c:pt>
              </c:numCache>
            </c:numRef>
          </c:val>
          <c:extLst>
            <c:ext xmlns:c16="http://schemas.microsoft.com/office/drawing/2014/chart" uri="{C3380CC4-5D6E-409C-BE32-E72D297353CC}">
              <c16:uniqueId val="{00000001-073F-4AF2-A148-D82263863BEA}"/>
            </c:ext>
          </c:extLst>
        </c:ser>
        <c:ser>
          <c:idx val="2"/>
          <c:order val="2"/>
          <c:tx>
            <c:strRef>
              <c:f>'MSM violence and discrimination'!$F$15</c:f>
              <c:strCache>
                <c:ptCount val="1"/>
                <c:pt idx="0">
                  <c:v>*India (2014-15)</c:v>
                </c:pt>
              </c:strCache>
            </c:strRef>
          </c:tx>
          <c:spPr>
            <a:solidFill>
              <a:srgbClr val="0CBCC1"/>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violence and discrimination'!$B$16:$C$24</c:f>
              <c:strCache>
                <c:ptCount val="9"/>
                <c:pt idx="0">
                  <c:v>Beaten</c:v>
                </c:pt>
                <c:pt idx="1">
                  <c:v>Beaten</c:v>
                </c:pt>
                <c:pt idx="2">
                  <c:v>Experienced physical violence</c:v>
                </c:pt>
                <c:pt idx="3">
                  <c:v>Hit or beaten</c:v>
                </c:pt>
                <c:pt idx="4">
                  <c:v>Reported being raped</c:v>
                </c:pt>
                <c:pt idx="5">
                  <c:v>Forced to have sex</c:v>
                </c:pt>
                <c:pt idx="6">
                  <c:v>Experienced stigma at health facility </c:v>
                </c:pt>
                <c:pt idx="7">
                  <c:v>Avoided seeking healthcare due to stigma</c:v>
                </c:pt>
                <c:pt idx="8">
                  <c:v>Ever attempted suicide </c:v>
                </c:pt>
              </c:strCache>
            </c:strRef>
          </c:cat>
          <c:val>
            <c:numRef>
              <c:f>'MSM violence and discrimination'!$F$16:$F$24</c:f>
              <c:numCache>
                <c:formatCode>General</c:formatCode>
                <c:ptCount val="9"/>
                <c:pt idx="2" formatCode="0">
                  <c:v>15.4</c:v>
                </c:pt>
                <c:pt idx="6" formatCode="0">
                  <c:v>12.9</c:v>
                </c:pt>
              </c:numCache>
            </c:numRef>
          </c:val>
          <c:extLst>
            <c:ext xmlns:c16="http://schemas.microsoft.com/office/drawing/2014/chart" uri="{C3380CC4-5D6E-409C-BE32-E72D297353CC}">
              <c16:uniqueId val="{00000002-073F-4AF2-A148-D82263863BEA}"/>
            </c:ext>
          </c:extLst>
        </c:ser>
        <c:ser>
          <c:idx val="3"/>
          <c:order val="3"/>
          <c:tx>
            <c:strRef>
              <c:f>'MSM violence and discrimination'!$G$15</c:f>
              <c:strCache>
                <c:ptCount val="1"/>
                <c:pt idx="0">
                  <c:v>*Myanmar (Yangon), 2015</c:v>
                </c:pt>
              </c:strCache>
            </c:strRef>
          </c:tx>
          <c:spPr>
            <a:solidFill>
              <a:srgbClr val="CDC88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violence and discrimination'!$B$16:$C$24</c:f>
              <c:strCache>
                <c:ptCount val="9"/>
                <c:pt idx="0">
                  <c:v>Beaten</c:v>
                </c:pt>
                <c:pt idx="1">
                  <c:v>Beaten</c:v>
                </c:pt>
                <c:pt idx="2">
                  <c:v>Experienced physical violence</c:v>
                </c:pt>
                <c:pt idx="3">
                  <c:v>Hit or beaten</c:v>
                </c:pt>
                <c:pt idx="4">
                  <c:v>Reported being raped</c:v>
                </c:pt>
                <c:pt idx="5">
                  <c:v>Forced to have sex</c:v>
                </c:pt>
                <c:pt idx="6">
                  <c:v>Experienced stigma at health facility </c:v>
                </c:pt>
                <c:pt idx="7">
                  <c:v>Avoided seeking healthcare due to stigma</c:v>
                </c:pt>
                <c:pt idx="8">
                  <c:v>Ever attempted suicide </c:v>
                </c:pt>
              </c:strCache>
            </c:strRef>
          </c:cat>
          <c:val>
            <c:numRef>
              <c:f>'MSM violence and discrimination'!$G$16:$G$24</c:f>
              <c:numCache>
                <c:formatCode>General</c:formatCode>
                <c:ptCount val="9"/>
                <c:pt idx="3" formatCode="0">
                  <c:v>17</c:v>
                </c:pt>
                <c:pt idx="5" formatCode="0">
                  <c:v>20</c:v>
                </c:pt>
                <c:pt idx="7" formatCode="0">
                  <c:v>38</c:v>
                </c:pt>
              </c:numCache>
            </c:numRef>
          </c:val>
          <c:extLst>
            <c:ext xmlns:c16="http://schemas.microsoft.com/office/drawing/2014/chart" uri="{C3380CC4-5D6E-409C-BE32-E72D297353CC}">
              <c16:uniqueId val="{00000003-073F-4AF2-A148-D82263863BEA}"/>
            </c:ext>
          </c:extLst>
        </c:ser>
        <c:dLbls>
          <c:showLegendKey val="0"/>
          <c:showVal val="1"/>
          <c:showCatName val="0"/>
          <c:showSerName val="0"/>
          <c:showPercent val="0"/>
          <c:showBubbleSize val="0"/>
        </c:dLbls>
        <c:gapWidth val="44"/>
        <c:overlap val="100"/>
        <c:axId val="185530240"/>
        <c:axId val="185531776"/>
      </c:barChart>
      <c:catAx>
        <c:axId val="185530240"/>
        <c:scaling>
          <c:orientation val="minMax"/>
        </c:scaling>
        <c:delete val="0"/>
        <c:axPos val="b"/>
        <c:numFmt formatCode="General" sourceLinked="0"/>
        <c:majorTickMark val="out"/>
        <c:minorTickMark val="none"/>
        <c:tickLblPos val="nextTo"/>
        <c:crossAx val="185531776"/>
        <c:crosses val="autoZero"/>
        <c:auto val="1"/>
        <c:lblAlgn val="ctr"/>
        <c:lblOffset val="200"/>
        <c:noMultiLvlLbl val="0"/>
      </c:catAx>
      <c:valAx>
        <c:axId val="185531776"/>
        <c:scaling>
          <c:orientation val="minMax"/>
        </c:scaling>
        <c:delete val="0"/>
        <c:axPos val="l"/>
        <c:title>
          <c:tx>
            <c:rich>
              <a:bodyPr rot="0" vert="horz"/>
              <a:lstStyle/>
              <a:p>
                <a:pPr>
                  <a:defRPr/>
                </a:pPr>
                <a:r>
                  <a:rPr lang="en-GB" dirty="0"/>
                  <a:t>%</a:t>
                </a:r>
              </a:p>
            </c:rich>
          </c:tx>
          <c:layout>
            <c:manualLayout>
              <c:xMode val="edge"/>
              <c:yMode val="edge"/>
              <c:x val="2.5210084033613446E-2"/>
              <c:y val="3.1330042078073571E-2"/>
            </c:manualLayout>
          </c:layout>
          <c:overlay val="0"/>
        </c:title>
        <c:numFmt formatCode="0" sourceLinked="1"/>
        <c:majorTickMark val="out"/>
        <c:minorTickMark val="none"/>
        <c:tickLblPos val="nextTo"/>
        <c:crossAx val="185530240"/>
        <c:crosses val="autoZero"/>
        <c:crossBetween val="between"/>
        <c:majorUnit val="25"/>
      </c:valAx>
    </c:plotArea>
    <c:legend>
      <c:legendPos val="r"/>
      <c:layout>
        <c:manualLayout>
          <c:xMode val="edge"/>
          <c:yMode val="edge"/>
          <c:x val="3.876401742574153E-2"/>
          <c:y val="0.78150460359121787"/>
          <c:w val="0.91184539701546286"/>
          <c:h val="0.12595508894721494"/>
        </c:manualLayout>
      </c:layout>
      <c:overlay val="0"/>
      <c:txPr>
        <a:bodyPr/>
        <a:lstStyle/>
        <a:p>
          <a:pPr>
            <a:defRPr sz="1200"/>
          </a:pPr>
          <a:endParaRPr lang="en-US"/>
        </a:p>
      </c:txPr>
    </c:legend>
    <c:plotVisOnly val="1"/>
    <c:dispBlanksAs val="gap"/>
    <c:showDLblsOverMax val="0"/>
  </c:chart>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185325075892503"/>
          <c:y val="2.4366607735639225E-2"/>
          <c:w val="0.36081905316441093"/>
          <c:h val="0.91467119548977027"/>
        </c:manualLayout>
      </c:layout>
      <c:barChart>
        <c:barDir val="bar"/>
        <c:grouping val="clustered"/>
        <c:varyColors val="0"/>
        <c:ser>
          <c:idx val="0"/>
          <c:order val="0"/>
          <c:tx>
            <c:strRef>
              <c:f>'TG stigma and violence'!$D$36</c:f>
              <c:strCache>
                <c:ptCount val="1"/>
                <c:pt idx="0">
                  <c:v>Bangladesh (2015)*</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violence'!$C$37:$C$49</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violence'!$D$37:$D$49</c:f>
              <c:numCache>
                <c:formatCode>General</c:formatCode>
                <c:ptCount val="13"/>
                <c:pt idx="0" formatCode="0">
                  <c:v>10</c:v>
                </c:pt>
                <c:pt idx="3" formatCode="0">
                  <c:v>32</c:v>
                </c:pt>
              </c:numCache>
            </c:numRef>
          </c:val>
          <c:extLst>
            <c:ext xmlns:c16="http://schemas.microsoft.com/office/drawing/2014/chart" uri="{C3380CC4-5D6E-409C-BE32-E72D297353CC}">
              <c16:uniqueId val="{00000000-9118-494C-BCC2-3069CFA7395B}"/>
            </c:ext>
          </c:extLst>
        </c:ser>
        <c:ser>
          <c:idx val="1"/>
          <c:order val="1"/>
          <c:tx>
            <c:strRef>
              <c:f>'TG stigma and violence'!$E$36</c:f>
              <c:strCache>
                <c:ptCount val="1"/>
                <c:pt idx="0">
                  <c:v>Cambodia (2016)</c:v>
                </c:pt>
              </c:strCache>
            </c:strRef>
          </c:tx>
          <c:spPr>
            <a:solidFill>
              <a:srgbClr val="33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violence'!$C$37:$C$49</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violence'!$E$37:$E$49</c:f>
              <c:numCache>
                <c:formatCode>General</c:formatCode>
                <c:ptCount val="13"/>
                <c:pt idx="6" formatCode="0">
                  <c:v>39.200000000000003</c:v>
                </c:pt>
                <c:pt idx="8" formatCode="0">
                  <c:v>23.6</c:v>
                </c:pt>
                <c:pt idx="10" formatCode="0">
                  <c:v>10.5</c:v>
                </c:pt>
              </c:numCache>
            </c:numRef>
          </c:val>
          <c:extLst>
            <c:ext xmlns:c16="http://schemas.microsoft.com/office/drawing/2014/chart" uri="{C3380CC4-5D6E-409C-BE32-E72D297353CC}">
              <c16:uniqueId val="{00000001-9118-494C-BCC2-3069CFA7395B}"/>
            </c:ext>
          </c:extLst>
        </c:ser>
        <c:ser>
          <c:idx val="2"/>
          <c:order val="2"/>
          <c:tx>
            <c:strRef>
              <c:f>'TG stigma and violence'!$F$36</c:f>
              <c:strCache>
                <c:ptCount val="1"/>
                <c:pt idx="0">
                  <c:v>Fiji (2012)*</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violence'!$C$37:$C$49</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violence'!$F$37:$F$49</c:f>
              <c:numCache>
                <c:formatCode>0</c:formatCode>
                <c:ptCount val="13"/>
                <c:pt idx="1">
                  <c:v>20</c:v>
                </c:pt>
              </c:numCache>
            </c:numRef>
          </c:val>
          <c:extLst>
            <c:ext xmlns:c16="http://schemas.microsoft.com/office/drawing/2014/chart" uri="{C3380CC4-5D6E-409C-BE32-E72D297353CC}">
              <c16:uniqueId val="{00000002-9118-494C-BCC2-3069CFA7395B}"/>
            </c:ext>
          </c:extLst>
        </c:ser>
        <c:ser>
          <c:idx val="3"/>
          <c:order val="3"/>
          <c:tx>
            <c:strRef>
              <c:f>'TG stigma and violence'!$G$36</c:f>
              <c:strCache>
                <c:ptCount val="1"/>
                <c:pt idx="0">
                  <c:v>Nepal (Kathmandu, 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violence'!$C$37:$C$49</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violence'!$G$37:$G$49</c:f>
              <c:numCache>
                <c:formatCode>General</c:formatCode>
                <c:ptCount val="13"/>
                <c:pt idx="2" formatCode="0">
                  <c:v>15.9</c:v>
                </c:pt>
                <c:pt idx="4" formatCode="0">
                  <c:v>7.9</c:v>
                </c:pt>
              </c:numCache>
            </c:numRef>
          </c:val>
          <c:extLst>
            <c:ext xmlns:c16="http://schemas.microsoft.com/office/drawing/2014/chart" uri="{C3380CC4-5D6E-409C-BE32-E72D297353CC}">
              <c16:uniqueId val="{00000003-9118-494C-BCC2-3069CFA7395B}"/>
            </c:ext>
          </c:extLst>
        </c:ser>
        <c:ser>
          <c:idx val="4"/>
          <c:order val="4"/>
          <c:tx>
            <c:strRef>
              <c:f>'TG stigma and violence'!$H$36</c:f>
              <c:strCache>
                <c:ptCount val="1"/>
                <c:pt idx="0">
                  <c:v>Pakistan (2016-17)</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violence'!$C$37:$C$49</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violence'!$H$37:$H$49</c:f>
              <c:numCache>
                <c:formatCode>General</c:formatCode>
                <c:ptCount val="13"/>
                <c:pt idx="7" formatCode="0">
                  <c:v>51.4</c:v>
                </c:pt>
                <c:pt idx="11" formatCode="0">
                  <c:v>19.899999999999999</c:v>
                </c:pt>
              </c:numCache>
            </c:numRef>
          </c:val>
          <c:extLst>
            <c:ext xmlns:c16="http://schemas.microsoft.com/office/drawing/2014/chart" uri="{C3380CC4-5D6E-409C-BE32-E72D297353CC}">
              <c16:uniqueId val="{00000004-9118-494C-BCC2-3069CFA7395B}"/>
            </c:ext>
          </c:extLst>
        </c:ser>
        <c:ser>
          <c:idx val="5"/>
          <c:order val="5"/>
          <c:tx>
            <c:strRef>
              <c:f>'TG stigma and violence'!$I$36</c:f>
              <c:strCache>
                <c:ptCount val="1"/>
                <c:pt idx="0">
                  <c:v>PNG (Port Moresby, 2016-17)</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violence'!$C$37:$C$49</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violence'!$I$37:$I$49</c:f>
              <c:numCache>
                <c:formatCode>General</c:formatCode>
                <c:ptCount val="13"/>
                <c:pt idx="5" formatCode="0">
                  <c:v>24.1</c:v>
                </c:pt>
                <c:pt idx="9" formatCode="0">
                  <c:v>58.5</c:v>
                </c:pt>
              </c:numCache>
            </c:numRef>
          </c:val>
          <c:extLst>
            <c:ext xmlns:c16="http://schemas.microsoft.com/office/drawing/2014/chart" uri="{C3380CC4-5D6E-409C-BE32-E72D297353CC}">
              <c16:uniqueId val="{00000005-9118-494C-BCC2-3069CFA7395B}"/>
            </c:ext>
          </c:extLst>
        </c:ser>
        <c:ser>
          <c:idx val="6"/>
          <c:order val="6"/>
          <c:tx>
            <c:strRef>
              <c:f>'TG stigma and violence'!$J$36</c:f>
              <c:strCache>
                <c:ptCount val="1"/>
                <c:pt idx="0">
                  <c:v>Philippines (Cebu City,2015)*</c:v>
                </c:pt>
              </c:strCache>
            </c:strRef>
          </c:tx>
          <c:spPr>
            <a:solidFill>
              <a:srgbClr val="BA91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violence'!$C$37:$C$49</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violence'!$J$37:$J$49</c:f>
              <c:numCache>
                <c:formatCode>General</c:formatCode>
                <c:ptCount val="13"/>
                <c:pt idx="12" formatCode="0">
                  <c:v>7</c:v>
                </c:pt>
              </c:numCache>
            </c:numRef>
          </c:val>
          <c:extLst>
            <c:ext xmlns:c16="http://schemas.microsoft.com/office/drawing/2014/chart" uri="{C3380CC4-5D6E-409C-BE32-E72D297353CC}">
              <c16:uniqueId val="{00000006-9118-494C-BCC2-3069CFA7395B}"/>
            </c:ext>
          </c:extLst>
        </c:ser>
        <c:dLbls>
          <c:dLblPos val="inBase"/>
          <c:showLegendKey val="0"/>
          <c:showVal val="1"/>
          <c:showCatName val="0"/>
          <c:showSerName val="0"/>
          <c:showPercent val="0"/>
          <c:showBubbleSize val="0"/>
        </c:dLbls>
        <c:gapWidth val="0"/>
        <c:overlap val="90"/>
        <c:axId val="190220544"/>
        <c:axId val="190226432"/>
      </c:barChart>
      <c:catAx>
        <c:axId val="190220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226432"/>
        <c:crosses val="autoZero"/>
        <c:auto val="1"/>
        <c:lblAlgn val="ctr"/>
        <c:lblOffset val="100"/>
        <c:noMultiLvlLbl val="0"/>
      </c:catAx>
      <c:valAx>
        <c:axId val="190226432"/>
        <c:scaling>
          <c:orientation val="minMax"/>
          <c:max val="60"/>
          <c:min val="0"/>
        </c:scaling>
        <c:delete val="0"/>
        <c:axPos val="b"/>
        <c:majorGridlines>
          <c:spPr>
            <a:ln w="15875" cap="flat" cmpd="sng" algn="ctr">
              <a:solidFill>
                <a:schemeClr val="bg1">
                  <a:lumMod val="7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0.71064826921653301"/>
              <c:y val="0.94906067862612264"/>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220544"/>
        <c:crosses val="autoZero"/>
        <c:crossBetween val="between"/>
        <c:majorUnit val="15"/>
      </c:valAx>
      <c:spPr>
        <a:noFill/>
        <a:ln>
          <a:noFill/>
        </a:ln>
        <a:effectLst/>
      </c:spPr>
    </c:plotArea>
    <c:legend>
      <c:legendPos val="r"/>
      <c:layout>
        <c:manualLayout>
          <c:xMode val="edge"/>
          <c:yMode val="edge"/>
          <c:x val="0.72539372029829574"/>
          <c:y val="4.3162764928098618E-2"/>
          <c:w val="0.26553604992994168"/>
          <c:h val="0.8358151842035430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F26B73"/>
              </a:solidFill>
              <a:ln w="31750">
                <a:solidFill>
                  <a:schemeClr val="bg1"/>
                </a:solidFill>
              </a:ln>
            </c:spPr>
            <c:extLst>
              <c:ext xmlns:c16="http://schemas.microsoft.com/office/drawing/2014/chart" uri="{C3380CC4-5D6E-409C-BE32-E72D297353CC}">
                <c16:uniqueId val="{00000001-DAE3-417F-881F-028F3A20D88F}"/>
              </c:ext>
            </c:extLst>
          </c:dPt>
          <c:val>
            <c:numRef>
              <c:f>Sheet7!$D$6:$E$6</c:f>
              <c:numCache>
                <c:formatCode>0</c:formatCode>
                <c:ptCount val="2"/>
                <c:pt idx="0">
                  <c:v>20.3</c:v>
                </c:pt>
                <c:pt idx="1">
                  <c:v>79.7</c:v>
                </c:pt>
              </c:numCache>
            </c:numRef>
          </c:val>
          <c:extLst>
            <c:ext xmlns:c16="http://schemas.microsoft.com/office/drawing/2014/chart" uri="{C3380CC4-5D6E-409C-BE32-E72D297353CC}">
              <c16:uniqueId val="{00000002-DAE3-417F-881F-028F3A20D88F}"/>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C54C3F"/>
              </a:solidFill>
              <a:ln w="31750">
                <a:solidFill>
                  <a:schemeClr val="bg1"/>
                </a:solidFill>
              </a:ln>
            </c:spPr>
            <c:extLst>
              <c:ext xmlns:c16="http://schemas.microsoft.com/office/drawing/2014/chart" uri="{C3380CC4-5D6E-409C-BE32-E72D297353CC}">
                <c16:uniqueId val="{00000001-3D30-43E2-A8B8-3C8C752DCD0B}"/>
              </c:ext>
            </c:extLst>
          </c:dPt>
          <c:val>
            <c:numRef>
              <c:f>Sheet7!$D$4:$E$4</c:f>
              <c:numCache>
                <c:formatCode>0</c:formatCode>
                <c:ptCount val="2"/>
                <c:pt idx="0">
                  <c:v>25.9</c:v>
                </c:pt>
                <c:pt idx="1">
                  <c:v>74.099999999999994</c:v>
                </c:pt>
              </c:numCache>
            </c:numRef>
          </c:val>
          <c:extLst>
            <c:ext xmlns:c16="http://schemas.microsoft.com/office/drawing/2014/chart" uri="{C3380CC4-5D6E-409C-BE32-E72D297353CC}">
              <c16:uniqueId val="{00000002-3D30-43E2-A8B8-3C8C752DCD0B}"/>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FF9900"/>
              </a:solidFill>
              <a:ln w="31750">
                <a:solidFill>
                  <a:schemeClr val="bg1"/>
                </a:solidFill>
              </a:ln>
            </c:spPr>
            <c:extLst>
              <c:ext xmlns:c16="http://schemas.microsoft.com/office/drawing/2014/chart" uri="{C3380CC4-5D6E-409C-BE32-E72D297353CC}">
                <c16:uniqueId val="{00000001-903F-4FF3-BBD4-BEAF5F99791A}"/>
              </c:ext>
            </c:extLst>
          </c:dPt>
          <c:val>
            <c:numRef>
              <c:f>Sheet7!$D$5:$E$5</c:f>
              <c:numCache>
                <c:formatCode>0</c:formatCode>
                <c:ptCount val="2"/>
                <c:pt idx="0">
                  <c:v>18.100000000000001</c:v>
                </c:pt>
                <c:pt idx="1">
                  <c:v>81.900000000000006</c:v>
                </c:pt>
              </c:numCache>
            </c:numRef>
          </c:val>
          <c:extLst>
            <c:ext xmlns:c16="http://schemas.microsoft.com/office/drawing/2014/chart" uri="{C3380CC4-5D6E-409C-BE32-E72D297353CC}">
              <c16:uniqueId val="{00000002-903F-4FF3-BBD4-BEAF5F99791A}"/>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E3AE8-2FBF-0F4E-ABBF-A6F5CD972A18}" type="doc">
      <dgm:prSet loTypeId="urn:microsoft.com/office/officeart/2005/8/layout/funnel1" loCatId="" qsTypeId="urn:microsoft.com/office/officeart/2005/8/quickstyle/simple1" qsCatId="simple" csTypeId="urn:microsoft.com/office/officeart/2005/8/colors/colorful5" csCatId="colorful" phldr="1"/>
      <dgm:spPr/>
      <dgm:t>
        <a:bodyPr/>
        <a:lstStyle/>
        <a:p>
          <a:endParaRPr lang="en-US"/>
        </a:p>
      </dgm:t>
    </dgm:pt>
    <dgm:pt modelId="{E018162E-BDA1-CC4E-84AA-B199BCDFB1D2}">
      <dgm:prSet phldrT="[Text]" custT="1"/>
      <dgm:spPr/>
      <dgm:t>
        <a:bodyPr/>
        <a:lstStyle/>
        <a:p>
          <a:r>
            <a:rPr lang="en-US" sz="1400" b="1" dirty="0">
              <a:latin typeface="Arial" panose="020B0604020202020204" pitchFamily="34" charset="0"/>
              <a:cs typeface="Arial" panose="020B0604020202020204" pitchFamily="34" charset="0"/>
            </a:rPr>
            <a:t>63% felt ashamed </a:t>
          </a:r>
        </a:p>
      </dgm:t>
    </dgm:pt>
    <dgm:pt modelId="{E398586E-1E84-4D47-AD80-5091A4CC4F1B}" type="parTrans" cxnId="{A6460C3E-41B7-8E45-B004-36574A5C9924}">
      <dgm:prSet/>
      <dgm:spPr/>
      <dgm:t>
        <a:bodyPr/>
        <a:lstStyle/>
        <a:p>
          <a:endParaRPr lang="en-US" sz="1600">
            <a:latin typeface="Arial" panose="020B0604020202020204" pitchFamily="34" charset="0"/>
            <a:cs typeface="Arial" panose="020B0604020202020204" pitchFamily="34" charset="0"/>
          </a:endParaRPr>
        </a:p>
      </dgm:t>
    </dgm:pt>
    <dgm:pt modelId="{8985F66D-5E0D-9848-A590-6674296E8DF4}" type="sibTrans" cxnId="{A6460C3E-41B7-8E45-B004-36574A5C9924}">
      <dgm:prSet/>
      <dgm:spPr/>
      <dgm:t>
        <a:bodyPr/>
        <a:lstStyle/>
        <a:p>
          <a:endParaRPr lang="en-US" sz="1600">
            <a:latin typeface="Arial" panose="020B0604020202020204" pitchFamily="34" charset="0"/>
            <a:cs typeface="Arial" panose="020B0604020202020204" pitchFamily="34" charset="0"/>
          </a:endParaRPr>
        </a:p>
      </dgm:t>
    </dgm:pt>
    <dgm:pt modelId="{ADDD8106-9FCA-BD4E-890A-616E6965373A}">
      <dgm:prSet phldrT="[Text]" custT="1"/>
      <dgm:spPr>
        <a:solidFill>
          <a:srgbClr val="FF7C80"/>
        </a:solidFill>
      </dgm:spPr>
      <dgm:t>
        <a:bodyPr/>
        <a:lstStyle/>
        <a:p>
          <a:r>
            <a:rPr lang="en-US" sz="1400" b="1" dirty="0">
              <a:latin typeface="Arial" panose="020B0604020202020204" pitchFamily="34" charset="0"/>
              <a:cs typeface="Arial" panose="020B0604020202020204" pitchFamily="34" charset="0"/>
            </a:rPr>
            <a:t>21% avoided going to local clinic</a:t>
          </a:r>
        </a:p>
      </dgm:t>
    </dgm:pt>
    <dgm:pt modelId="{EB7B6016-55BB-A24D-975A-3C0CF5BAF3DE}" type="parTrans" cxnId="{299A3073-B40D-484C-86A7-AAFE10D78D77}">
      <dgm:prSet/>
      <dgm:spPr/>
      <dgm:t>
        <a:bodyPr/>
        <a:lstStyle/>
        <a:p>
          <a:endParaRPr lang="en-US" sz="1600">
            <a:latin typeface="Arial" panose="020B0604020202020204" pitchFamily="34" charset="0"/>
            <a:cs typeface="Arial" panose="020B0604020202020204" pitchFamily="34" charset="0"/>
          </a:endParaRPr>
        </a:p>
      </dgm:t>
    </dgm:pt>
    <dgm:pt modelId="{721C9242-528B-C543-8511-A263AB423E81}" type="sibTrans" cxnId="{299A3073-B40D-484C-86A7-AAFE10D78D77}">
      <dgm:prSet/>
      <dgm:spPr/>
      <dgm:t>
        <a:bodyPr/>
        <a:lstStyle/>
        <a:p>
          <a:endParaRPr lang="en-US" sz="1600">
            <a:latin typeface="Arial" panose="020B0604020202020204" pitchFamily="34" charset="0"/>
            <a:cs typeface="Arial" panose="020B0604020202020204" pitchFamily="34" charset="0"/>
          </a:endParaRPr>
        </a:p>
      </dgm:t>
    </dgm:pt>
    <dgm:pt modelId="{58C9A981-2874-5F45-BBCF-6D1A84238D88}">
      <dgm:prSet phldrT="[Text]" custT="1"/>
      <dgm:spPr/>
      <dgm:t>
        <a:bodyPr/>
        <a:lstStyle/>
        <a:p>
          <a:r>
            <a:rPr lang="en-US" sz="1400" b="1" dirty="0">
              <a:latin typeface="Arial" panose="020B0604020202020204" pitchFamily="34" charset="0"/>
              <a:cs typeface="Arial" panose="020B0604020202020204" pitchFamily="34" charset="0"/>
            </a:rPr>
            <a:t>14% denied health services</a:t>
          </a:r>
        </a:p>
      </dgm:t>
    </dgm:pt>
    <dgm:pt modelId="{7DA50595-7844-6446-A1B1-1ACC9BC1CE2E}" type="parTrans" cxnId="{9E303B30-E2B5-8843-AF9D-8C713DD51AAA}">
      <dgm:prSet/>
      <dgm:spPr/>
      <dgm:t>
        <a:bodyPr/>
        <a:lstStyle/>
        <a:p>
          <a:endParaRPr lang="en-US" sz="1600">
            <a:latin typeface="Arial" panose="020B0604020202020204" pitchFamily="34" charset="0"/>
            <a:cs typeface="Arial" panose="020B0604020202020204" pitchFamily="34" charset="0"/>
          </a:endParaRPr>
        </a:p>
      </dgm:t>
    </dgm:pt>
    <dgm:pt modelId="{FF8F0A12-638C-C743-8F56-4DDEE95B0A39}" type="sibTrans" cxnId="{9E303B30-E2B5-8843-AF9D-8C713DD51AAA}">
      <dgm:prSet/>
      <dgm:spPr/>
      <dgm:t>
        <a:bodyPr/>
        <a:lstStyle/>
        <a:p>
          <a:endParaRPr lang="en-US" sz="1600">
            <a:latin typeface="Arial" panose="020B0604020202020204" pitchFamily="34" charset="0"/>
            <a:cs typeface="Arial" panose="020B0604020202020204" pitchFamily="34" charset="0"/>
          </a:endParaRPr>
        </a:p>
      </dgm:t>
    </dgm:pt>
    <dgm:pt modelId="{8088C341-C1C3-4C35-816D-0193CAF446F1}">
      <dgm:prSet phldrT="[Text]"/>
      <dgm:spPr/>
      <dgm:t>
        <a:bodyPr/>
        <a:lstStyle/>
        <a:p>
          <a:endParaRPr lang="en-GB" sz="1600" dirty="0">
            <a:latin typeface="Arial" panose="020B0604020202020204" pitchFamily="34" charset="0"/>
            <a:cs typeface="Arial" panose="020B0604020202020204" pitchFamily="34" charset="0"/>
          </a:endParaRPr>
        </a:p>
      </dgm:t>
    </dgm:pt>
    <dgm:pt modelId="{39469B83-C520-47AC-9DB1-1CF8BFD913A1}" type="parTrans" cxnId="{99924256-AAD2-4FB6-9980-9F94A1849C45}">
      <dgm:prSet/>
      <dgm:spPr/>
      <dgm:t>
        <a:bodyPr/>
        <a:lstStyle/>
        <a:p>
          <a:endParaRPr lang="en-GB" sz="1600">
            <a:latin typeface="Arial" panose="020B0604020202020204" pitchFamily="34" charset="0"/>
            <a:cs typeface="Arial" panose="020B0604020202020204" pitchFamily="34" charset="0"/>
          </a:endParaRPr>
        </a:p>
      </dgm:t>
    </dgm:pt>
    <dgm:pt modelId="{1553A76C-89CC-417C-8A46-E7F165AB6EB0}" type="sibTrans" cxnId="{99924256-AAD2-4FB6-9980-9F94A1849C45}">
      <dgm:prSet/>
      <dgm:spPr/>
      <dgm:t>
        <a:bodyPr/>
        <a:lstStyle/>
        <a:p>
          <a:endParaRPr lang="en-GB" sz="1600">
            <a:latin typeface="Arial" panose="020B0604020202020204" pitchFamily="34" charset="0"/>
            <a:cs typeface="Arial" panose="020B0604020202020204" pitchFamily="34" charset="0"/>
          </a:endParaRPr>
        </a:p>
      </dgm:t>
    </dgm:pt>
    <dgm:pt modelId="{655978C4-E93A-5B45-B743-042E4C3E256E}">
      <dgm:prSet phldrT="[Text]" custT="1"/>
      <dgm:spPr/>
      <dgm:t>
        <a:bodyPr/>
        <a:lstStyle/>
        <a:p>
          <a:r>
            <a:rPr lang="en-US" sz="2000" b="1" dirty="0">
              <a:latin typeface="Arial" panose="020B0604020202020204" pitchFamily="34" charset="0"/>
              <a:cs typeface="Arial" panose="020B0604020202020204" pitchFamily="34" charset="0"/>
            </a:rPr>
            <a:t>Access to health services</a:t>
          </a:r>
        </a:p>
        <a:p>
          <a:endParaRPr lang="en-US" sz="1600" dirty="0">
            <a:latin typeface="Arial" panose="020B0604020202020204" pitchFamily="34" charset="0"/>
            <a:cs typeface="Arial" panose="020B0604020202020204" pitchFamily="34" charset="0"/>
          </a:endParaRPr>
        </a:p>
      </dgm:t>
    </dgm:pt>
    <dgm:pt modelId="{C2A2CD94-69C7-394F-9DE0-78A7866B68EF}" type="sibTrans" cxnId="{1D1CDF26-16FD-E844-A7A9-84A29F0BC87D}">
      <dgm:prSet/>
      <dgm:spPr/>
      <dgm:t>
        <a:bodyPr/>
        <a:lstStyle/>
        <a:p>
          <a:endParaRPr lang="en-US" sz="1600">
            <a:latin typeface="Arial" panose="020B0604020202020204" pitchFamily="34" charset="0"/>
            <a:cs typeface="Arial" panose="020B0604020202020204" pitchFamily="34" charset="0"/>
          </a:endParaRPr>
        </a:p>
      </dgm:t>
    </dgm:pt>
    <dgm:pt modelId="{0115F372-E1BD-DA42-84BA-6C2AC8F11247}" type="parTrans" cxnId="{1D1CDF26-16FD-E844-A7A9-84A29F0BC87D}">
      <dgm:prSet/>
      <dgm:spPr/>
      <dgm:t>
        <a:bodyPr/>
        <a:lstStyle/>
        <a:p>
          <a:endParaRPr lang="en-US" sz="1600">
            <a:latin typeface="Arial" panose="020B0604020202020204" pitchFamily="34" charset="0"/>
            <a:cs typeface="Arial" panose="020B0604020202020204" pitchFamily="34" charset="0"/>
          </a:endParaRPr>
        </a:p>
      </dgm:t>
    </dgm:pt>
    <dgm:pt modelId="{C3317E38-9139-974D-8F87-1C768AF5513A}" type="pres">
      <dgm:prSet presAssocID="{F43E3AE8-2FBF-0F4E-ABBF-A6F5CD972A18}" presName="Name0" presStyleCnt="0">
        <dgm:presLayoutVars>
          <dgm:chMax val="4"/>
          <dgm:resizeHandles val="exact"/>
        </dgm:presLayoutVars>
      </dgm:prSet>
      <dgm:spPr/>
    </dgm:pt>
    <dgm:pt modelId="{AE20E124-7159-7D4A-B024-A240C66FF064}" type="pres">
      <dgm:prSet presAssocID="{F43E3AE8-2FBF-0F4E-ABBF-A6F5CD972A18}" presName="ellipse" presStyleLbl="trBgShp" presStyleIdx="0" presStyleCnt="1"/>
      <dgm:spPr>
        <a:noFill/>
      </dgm:spPr>
    </dgm:pt>
    <dgm:pt modelId="{716424FE-6633-8343-ADF6-FD58AEF95EE6}" type="pres">
      <dgm:prSet presAssocID="{F43E3AE8-2FBF-0F4E-ABBF-A6F5CD972A18}" presName="arrow1" presStyleLbl="fgShp" presStyleIdx="0" presStyleCnt="1" custScaleY="132529" custLinFactNeighborY="-26946"/>
      <dgm:spPr>
        <a:solidFill>
          <a:srgbClr val="FF0000"/>
        </a:solidFill>
      </dgm:spPr>
    </dgm:pt>
    <dgm:pt modelId="{52B13647-21B2-B848-8EAE-E6FE3D87B31A}" type="pres">
      <dgm:prSet presAssocID="{F43E3AE8-2FBF-0F4E-ABBF-A6F5CD972A18}" presName="rectangle" presStyleLbl="revTx" presStyleIdx="0" presStyleCnt="1" custScaleX="151817" custScaleY="84033" custLinFactNeighborY="5131">
        <dgm:presLayoutVars>
          <dgm:bulletEnabled val="1"/>
        </dgm:presLayoutVars>
      </dgm:prSet>
      <dgm:spPr/>
    </dgm:pt>
    <dgm:pt modelId="{36C7A937-C1AC-B849-8450-171D3AC480C9}" type="pres">
      <dgm:prSet presAssocID="{ADDD8106-9FCA-BD4E-890A-616E6965373A}" presName="item1" presStyleLbl="node1" presStyleIdx="0" presStyleCnt="3" custLinFactNeighborX="45296" custLinFactNeighborY="-2102">
        <dgm:presLayoutVars>
          <dgm:bulletEnabled val="1"/>
        </dgm:presLayoutVars>
      </dgm:prSet>
      <dgm:spPr/>
    </dgm:pt>
    <dgm:pt modelId="{36FF64DC-139B-994A-A515-D69468016EC5}" type="pres">
      <dgm:prSet presAssocID="{58C9A981-2874-5F45-BBCF-6D1A84238D88}" presName="item2" presStyleLbl="node1" presStyleIdx="1" presStyleCnt="3" custLinFactNeighborX="-68049" custLinFactNeighborY="-16602">
        <dgm:presLayoutVars>
          <dgm:bulletEnabled val="1"/>
        </dgm:presLayoutVars>
      </dgm:prSet>
      <dgm:spPr/>
    </dgm:pt>
    <dgm:pt modelId="{D17CE5BD-BEAE-0C49-BBD0-74326665D9BE}" type="pres">
      <dgm:prSet presAssocID="{655978C4-E93A-5B45-B743-042E4C3E256E}" presName="item3" presStyleLbl="node1" presStyleIdx="2" presStyleCnt="3" custScaleX="102799" custLinFactNeighborX="-39569" custLinFactNeighborY="-3263">
        <dgm:presLayoutVars>
          <dgm:bulletEnabled val="1"/>
        </dgm:presLayoutVars>
      </dgm:prSet>
      <dgm:spPr/>
    </dgm:pt>
    <dgm:pt modelId="{26EC5083-D174-9E40-A7F1-9A5298012827}" type="pres">
      <dgm:prSet presAssocID="{F43E3AE8-2FBF-0F4E-ABBF-A6F5CD972A18}" presName="funnel" presStyleLbl="trAlignAcc1" presStyleIdx="0" presStyleCnt="1" custScaleX="144865" custScaleY="100151" custLinFactNeighborX="2275" custLinFactNeighborY="-1683"/>
      <dgm:spPr>
        <a:ln>
          <a:solidFill>
            <a:srgbClr val="00B0F0"/>
          </a:solidFill>
        </a:ln>
      </dgm:spPr>
    </dgm:pt>
  </dgm:ptLst>
  <dgm:cxnLst>
    <dgm:cxn modelId="{1D1CDF26-16FD-E844-A7A9-84A29F0BC87D}" srcId="{F43E3AE8-2FBF-0F4E-ABBF-A6F5CD972A18}" destId="{655978C4-E93A-5B45-B743-042E4C3E256E}" srcOrd="3" destOrd="0" parTransId="{0115F372-E1BD-DA42-84BA-6C2AC8F11247}" sibTransId="{C2A2CD94-69C7-394F-9DE0-78A7866B68EF}"/>
    <dgm:cxn modelId="{9E303B30-E2B5-8843-AF9D-8C713DD51AAA}" srcId="{F43E3AE8-2FBF-0F4E-ABBF-A6F5CD972A18}" destId="{58C9A981-2874-5F45-BBCF-6D1A84238D88}" srcOrd="2" destOrd="0" parTransId="{7DA50595-7844-6446-A1B1-1ACC9BC1CE2E}" sibTransId="{FF8F0A12-638C-C743-8F56-4DDEE95B0A39}"/>
    <dgm:cxn modelId="{A6460C3E-41B7-8E45-B004-36574A5C9924}" srcId="{F43E3AE8-2FBF-0F4E-ABBF-A6F5CD972A18}" destId="{E018162E-BDA1-CC4E-84AA-B199BCDFB1D2}" srcOrd="0" destOrd="0" parTransId="{E398586E-1E84-4D47-AD80-5091A4CC4F1B}" sibTransId="{8985F66D-5E0D-9848-A590-6674296E8DF4}"/>
    <dgm:cxn modelId="{99924256-AAD2-4FB6-9980-9F94A1849C45}" srcId="{F43E3AE8-2FBF-0F4E-ABBF-A6F5CD972A18}" destId="{8088C341-C1C3-4C35-816D-0193CAF446F1}" srcOrd="4" destOrd="0" parTransId="{39469B83-C520-47AC-9DB1-1CF8BFD913A1}" sibTransId="{1553A76C-89CC-417C-8A46-E7F165AB6EB0}"/>
    <dgm:cxn modelId="{0583BB69-8932-4D9B-A36B-F75F1ACE39E7}" type="presOf" srcId="{655978C4-E93A-5B45-B743-042E4C3E256E}" destId="{52B13647-21B2-B848-8EAE-E6FE3D87B31A}" srcOrd="0" destOrd="0" presId="urn:microsoft.com/office/officeart/2005/8/layout/funnel1"/>
    <dgm:cxn modelId="{299A3073-B40D-484C-86A7-AAFE10D78D77}" srcId="{F43E3AE8-2FBF-0F4E-ABBF-A6F5CD972A18}" destId="{ADDD8106-9FCA-BD4E-890A-616E6965373A}" srcOrd="1" destOrd="0" parTransId="{EB7B6016-55BB-A24D-975A-3C0CF5BAF3DE}" sibTransId="{721C9242-528B-C543-8511-A263AB423E81}"/>
    <dgm:cxn modelId="{307B8ECC-5311-46AF-A6E7-2619F36F697E}" type="presOf" srcId="{58C9A981-2874-5F45-BBCF-6D1A84238D88}" destId="{36C7A937-C1AC-B849-8450-171D3AC480C9}" srcOrd="0" destOrd="0" presId="urn:microsoft.com/office/officeart/2005/8/layout/funnel1"/>
    <dgm:cxn modelId="{938172DB-157A-43D9-A45E-52D7E03EB38E}" type="presOf" srcId="{ADDD8106-9FCA-BD4E-890A-616E6965373A}" destId="{36FF64DC-139B-994A-A515-D69468016EC5}" srcOrd="0" destOrd="0" presId="urn:microsoft.com/office/officeart/2005/8/layout/funnel1"/>
    <dgm:cxn modelId="{C2A3D2EA-8E1F-4539-A83F-C0AFDD67020F}" type="presOf" srcId="{F43E3AE8-2FBF-0F4E-ABBF-A6F5CD972A18}" destId="{C3317E38-9139-974D-8F87-1C768AF5513A}" srcOrd="0" destOrd="0" presId="urn:microsoft.com/office/officeart/2005/8/layout/funnel1"/>
    <dgm:cxn modelId="{5E6DF9FB-840F-4297-BD1F-E78B45D2B5DD}" type="presOf" srcId="{E018162E-BDA1-CC4E-84AA-B199BCDFB1D2}" destId="{D17CE5BD-BEAE-0C49-BBD0-74326665D9BE}" srcOrd="0" destOrd="0" presId="urn:microsoft.com/office/officeart/2005/8/layout/funnel1"/>
    <dgm:cxn modelId="{EBA26BF3-1A59-45B8-A2B1-D8DB2F1099B9}" type="presParOf" srcId="{C3317E38-9139-974D-8F87-1C768AF5513A}" destId="{AE20E124-7159-7D4A-B024-A240C66FF064}" srcOrd="0" destOrd="0" presId="urn:microsoft.com/office/officeart/2005/8/layout/funnel1"/>
    <dgm:cxn modelId="{F1CC64B9-56A7-4954-9D2D-88446AD0BF4B}" type="presParOf" srcId="{C3317E38-9139-974D-8F87-1C768AF5513A}" destId="{716424FE-6633-8343-ADF6-FD58AEF95EE6}" srcOrd="1" destOrd="0" presId="urn:microsoft.com/office/officeart/2005/8/layout/funnel1"/>
    <dgm:cxn modelId="{5DBA816A-3704-4EC2-A0EB-90CDD8B7CF18}" type="presParOf" srcId="{C3317E38-9139-974D-8F87-1C768AF5513A}" destId="{52B13647-21B2-B848-8EAE-E6FE3D87B31A}" srcOrd="2" destOrd="0" presId="urn:microsoft.com/office/officeart/2005/8/layout/funnel1"/>
    <dgm:cxn modelId="{9004B728-8424-4332-8CF5-0ED5A5AA50A4}" type="presParOf" srcId="{C3317E38-9139-974D-8F87-1C768AF5513A}" destId="{36C7A937-C1AC-B849-8450-171D3AC480C9}" srcOrd="3" destOrd="0" presId="urn:microsoft.com/office/officeart/2005/8/layout/funnel1"/>
    <dgm:cxn modelId="{D5EA47DE-B0A0-446B-8162-69551928D981}" type="presParOf" srcId="{C3317E38-9139-974D-8F87-1C768AF5513A}" destId="{36FF64DC-139B-994A-A515-D69468016EC5}" srcOrd="4" destOrd="0" presId="urn:microsoft.com/office/officeart/2005/8/layout/funnel1"/>
    <dgm:cxn modelId="{B3177CCD-782D-4BE5-9F80-ED6E66410F66}" type="presParOf" srcId="{C3317E38-9139-974D-8F87-1C768AF5513A}" destId="{D17CE5BD-BEAE-0C49-BBD0-74326665D9BE}" srcOrd="5" destOrd="0" presId="urn:microsoft.com/office/officeart/2005/8/layout/funnel1"/>
    <dgm:cxn modelId="{08EA0D9E-21AB-4847-8649-0E7A0DE6A0BF}" type="presParOf" srcId="{C3317E38-9139-974D-8F87-1C768AF5513A}" destId="{26EC5083-D174-9E40-A7F1-9A5298012827}" srcOrd="6" destOrd="0" presId="urn:microsoft.com/office/officeart/2005/8/layout/funnel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0E124-7159-7D4A-B024-A240C66FF064}">
      <dsp:nvSpPr>
        <dsp:cNvPr id="0" name=""/>
        <dsp:cNvSpPr/>
      </dsp:nvSpPr>
      <dsp:spPr>
        <a:xfrm>
          <a:off x="3376490" y="198848"/>
          <a:ext cx="3314218" cy="1150984"/>
        </a:xfrm>
        <a:prstGeom prst="ellipse">
          <a:avLst/>
        </a:prstGeom>
        <a:noFill/>
        <a:ln>
          <a:noFill/>
        </a:ln>
        <a:effectLst/>
      </dsp:spPr>
      <dsp:style>
        <a:lnRef idx="0">
          <a:scrgbClr r="0" g="0" b="0"/>
        </a:lnRef>
        <a:fillRef idx="1">
          <a:scrgbClr r="0" g="0" b="0"/>
        </a:fillRef>
        <a:effectRef idx="0">
          <a:scrgbClr r="0" g="0" b="0"/>
        </a:effectRef>
        <a:fontRef idx="minor"/>
      </dsp:style>
    </dsp:sp>
    <dsp:sp modelId="{716424FE-6633-8343-ADF6-FD58AEF95EE6}">
      <dsp:nvSpPr>
        <dsp:cNvPr id="0" name=""/>
        <dsp:cNvSpPr/>
      </dsp:nvSpPr>
      <dsp:spPr>
        <a:xfrm>
          <a:off x="4717592" y="2839594"/>
          <a:ext cx="642290" cy="544781"/>
        </a:xfrm>
        <a:prstGeom prst="down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13647-21B2-B848-8EAE-E6FE3D87B31A}">
      <dsp:nvSpPr>
        <dsp:cNvPr id="0" name=""/>
        <dsp:cNvSpPr/>
      </dsp:nvSpPr>
      <dsp:spPr>
        <a:xfrm>
          <a:off x="2698483" y="3447150"/>
          <a:ext cx="4680508" cy="64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Access to health services</a:t>
          </a:r>
        </a:p>
        <a:p>
          <a:pPr marL="0" lvl="0" indent="0" algn="ctr" defTabSz="8890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a:off x="2698483" y="3447150"/>
        <a:ext cx="4680508" cy="647682"/>
      </dsp:txXfrm>
    </dsp:sp>
    <dsp:sp modelId="{36C7A937-C1AC-B849-8450-171D3AC480C9}">
      <dsp:nvSpPr>
        <dsp:cNvPr id="0" name=""/>
        <dsp:cNvSpPr/>
      </dsp:nvSpPr>
      <dsp:spPr>
        <a:xfrm>
          <a:off x="5105104" y="1414423"/>
          <a:ext cx="1156122" cy="115612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14% denied health services</a:t>
          </a:r>
        </a:p>
      </dsp:txBody>
      <dsp:txXfrm>
        <a:off x="5274414" y="1583733"/>
        <a:ext cx="817502" cy="817502"/>
      </dsp:txXfrm>
    </dsp:sp>
    <dsp:sp modelId="{36FF64DC-139B-994A-A515-D69468016EC5}">
      <dsp:nvSpPr>
        <dsp:cNvPr id="0" name=""/>
        <dsp:cNvSpPr/>
      </dsp:nvSpPr>
      <dsp:spPr>
        <a:xfrm>
          <a:off x="2967427" y="379436"/>
          <a:ext cx="1156122" cy="1156122"/>
        </a:xfrm>
        <a:prstGeom prst="ellipse">
          <a:avLst/>
        </a:prstGeom>
        <a:solidFill>
          <a:srgbClr val="FF7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21% avoided going to local clinic</a:t>
          </a:r>
        </a:p>
      </dsp:txBody>
      <dsp:txXfrm>
        <a:off x="3136737" y="548746"/>
        <a:ext cx="817502" cy="817502"/>
      </dsp:txXfrm>
    </dsp:sp>
    <dsp:sp modelId="{D17CE5BD-BEAE-0C49-BBD0-74326665D9BE}">
      <dsp:nvSpPr>
        <dsp:cNvPr id="0" name=""/>
        <dsp:cNvSpPr/>
      </dsp:nvSpPr>
      <dsp:spPr>
        <a:xfrm>
          <a:off x="4462324" y="254127"/>
          <a:ext cx="1188482" cy="1156122"/>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63% felt ashamed </a:t>
          </a:r>
        </a:p>
      </dsp:txBody>
      <dsp:txXfrm>
        <a:off x="4636373" y="423437"/>
        <a:ext cx="840384" cy="817502"/>
      </dsp:txXfrm>
    </dsp:sp>
    <dsp:sp modelId="{26EC5083-D174-9E40-A7F1-9A5298012827}">
      <dsp:nvSpPr>
        <dsp:cNvPr id="0" name=""/>
        <dsp:cNvSpPr/>
      </dsp:nvSpPr>
      <dsp:spPr>
        <a:xfrm>
          <a:off x="2515294" y="6944"/>
          <a:ext cx="5210541" cy="2881805"/>
        </a:xfrm>
        <a:prstGeom prst="funnel">
          <a:avLst/>
        </a:prstGeom>
        <a:solidFill>
          <a:schemeClr val="lt1">
            <a:alpha val="40000"/>
            <a:hueOff val="0"/>
            <a:satOff val="0"/>
            <a:lumOff val="0"/>
            <a:alphaOff val="0"/>
          </a:schemeClr>
        </a:solidFill>
        <a:ln w="9525" cap="flat" cmpd="sng" algn="ctr">
          <a:solidFill>
            <a:srgbClr val="00B0F0"/>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0.04544</cdr:x>
      <cdr:y>0.93712</cdr:y>
    </cdr:from>
    <cdr:to>
      <cdr:x>0.50123</cdr:x>
      <cdr:y>1</cdr:y>
    </cdr:to>
    <cdr:sp macro="" textlink="">
      <cdr:nvSpPr>
        <cdr:cNvPr id="3" name="TextBox 5"/>
        <cdr:cNvSpPr txBox="1"/>
      </cdr:nvSpPr>
      <cdr:spPr>
        <a:xfrm xmlns:a="http://schemas.openxmlformats.org/drawingml/2006/main">
          <a:off x="422639" y="3793568"/>
          <a:ext cx="4238897" cy="254557"/>
        </a:xfrm>
        <a:prstGeom xmlns:a="http://schemas.openxmlformats.org/drawingml/2006/main" prst="rect">
          <a:avLst/>
        </a:prstGeom>
        <a:noFill xmlns:a="http://schemas.openxmlformats.org/drawingml/2006/main"/>
        <a:ln xmlns:a="http://schemas.openxmlformats.org/drawingml/2006/main" w="9525">
          <a:solidFill>
            <a:schemeClr val="bg1">
              <a:lumMod val="50000"/>
            </a:schemeClr>
          </a:solid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pPr>
          <a:r>
            <a:rPr lang="en-US" sz="1100" dirty="0">
              <a:solidFill>
                <a:prstClr val="black"/>
              </a:solidFill>
              <a:latin typeface="Arial"/>
              <a:cs typeface="+mn-cs"/>
            </a:rPr>
            <a:t>* Female entertainment workers,</a:t>
          </a:r>
          <a:r>
            <a:rPr lang="en-US" sz="1100" baseline="0" dirty="0">
              <a:solidFill>
                <a:prstClr val="black"/>
              </a:solidFill>
              <a:latin typeface="Arial"/>
              <a:cs typeface="+mn-cs"/>
            </a:rPr>
            <a:t>   **</a:t>
          </a:r>
          <a:r>
            <a:rPr lang="en-US" sz="1100" dirty="0">
              <a:solidFill>
                <a:prstClr val="black"/>
              </a:solidFill>
              <a:latin typeface="Arial"/>
              <a:cs typeface="+mn-cs"/>
            </a:rPr>
            <a:t>Street-based FSW</a:t>
          </a:r>
          <a:endParaRPr lang="en-GB" sz="1100" dirty="0">
            <a:solidFill>
              <a:prstClr val="black"/>
            </a:solidFill>
            <a:latin typeface="Arial"/>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0.71721</cdr:x>
      <cdr:y>0.94836</cdr:y>
    </cdr:from>
    <cdr:to>
      <cdr:x>1</cdr:x>
      <cdr:y>1</cdr:y>
    </cdr:to>
    <cdr:sp macro="" textlink="">
      <cdr:nvSpPr>
        <cdr:cNvPr id="2" name="Rounded Rectangle 1"/>
        <cdr:cNvSpPr/>
      </cdr:nvSpPr>
      <cdr:spPr>
        <a:xfrm xmlns:a="http://schemas.openxmlformats.org/drawingml/2006/main">
          <a:off x="6350993" y="6432148"/>
          <a:ext cx="2160240" cy="288012"/>
        </a:xfrm>
        <a:prstGeom xmlns:a="http://schemas.openxmlformats.org/drawingml/2006/main" prst="roundRect">
          <a:avLst/>
        </a:prstGeom>
        <a:noFill xmlns:a="http://schemas.openxmlformats.org/drawingml/2006/main"/>
        <a:ln xmlns:a="http://schemas.openxmlformats.org/drawingml/2006/main" w="12700" cap="flat" cmpd="sng" algn="ctr">
          <a:solidFill>
            <a:schemeClr val="bg1">
              <a:lumMod val="65000"/>
            </a:schemeClr>
          </a:solidFill>
          <a:prstDash val="sysDot"/>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th-TH"/>
          </a:defPPr>
          <a:lvl1pPr algn="l" rtl="0" fontAlgn="base">
            <a:spcBef>
              <a:spcPct val="0"/>
            </a:spcBef>
            <a:spcAft>
              <a:spcPct val="0"/>
            </a:spcAft>
            <a:defRPr sz="2800" kern="1200">
              <a:solidFill>
                <a:schemeClr val="lt1"/>
              </a:solidFill>
              <a:latin typeface="+mn-lt"/>
              <a:ea typeface="+mn-ea"/>
              <a:cs typeface="+mn-cs"/>
            </a:defRPr>
          </a:lvl1pPr>
          <a:lvl2pPr marL="457200" algn="l" rtl="0" fontAlgn="base">
            <a:spcBef>
              <a:spcPct val="0"/>
            </a:spcBef>
            <a:spcAft>
              <a:spcPct val="0"/>
            </a:spcAft>
            <a:defRPr sz="2800" kern="1200">
              <a:solidFill>
                <a:schemeClr val="lt1"/>
              </a:solidFill>
              <a:latin typeface="+mn-lt"/>
              <a:ea typeface="+mn-ea"/>
              <a:cs typeface="+mn-cs"/>
            </a:defRPr>
          </a:lvl2pPr>
          <a:lvl3pPr marL="914400" algn="l" rtl="0" fontAlgn="base">
            <a:spcBef>
              <a:spcPct val="0"/>
            </a:spcBef>
            <a:spcAft>
              <a:spcPct val="0"/>
            </a:spcAft>
            <a:defRPr sz="2800" kern="1200">
              <a:solidFill>
                <a:schemeClr val="lt1"/>
              </a:solidFill>
              <a:latin typeface="+mn-lt"/>
              <a:ea typeface="+mn-ea"/>
              <a:cs typeface="+mn-cs"/>
            </a:defRPr>
          </a:lvl3pPr>
          <a:lvl4pPr marL="1371600" algn="l" rtl="0" fontAlgn="base">
            <a:spcBef>
              <a:spcPct val="0"/>
            </a:spcBef>
            <a:spcAft>
              <a:spcPct val="0"/>
            </a:spcAft>
            <a:defRPr sz="2800" kern="1200">
              <a:solidFill>
                <a:schemeClr val="lt1"/>
              </a:solidFill>
              <a:latin typeface="+mn-lt"/>
              <a:ea typeface="+mn-ea"/>
              <a:cs typeface="+mn-cs"/>
            </a:defRPr>
          </a:lvl4pPr>
          <a:lvl5pPr marL="1828800" algn="l" rtl="0" fontAlgn="base">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xmlns:a="http://schemas.openxmlformats.org/drawingml/2006/main">
          <a:pPr algn="l">
            <a:lnSpc>
              <a:spcPct val="150000"/>
            </a:lnSpc>
          </a:pPr>
          <a:r>
            <a:rPr lang="en-US" sz="900" dirty="0">
              <a:solidFill>
                <a:sysClr val="windowText" lastClr="000000"/>
              </a:solidFill>
              <a:latin typeface="Arial" pitchFamily="34" charset="0"/>
              <a:cs typeface="Arial" pitchFamily="34" charset="0"/>
            </a:rPr>
            <a:t>*ever beaten or forced to have sex</a:t>
          </a:r>
        </a:p>
      </cdr:txBody>
    </cdr:sp>
  </cdr:relSizeAnchor>
</c:userShapes>
</file>

<file path=ppt/drawings/drawing3.xml><?xml version="1.0" encoding="utf-8"?>
<c:userShapes xmlns:c="http://schemas.openxmlformats.org/drawingml/2006/chart">
  <cdr:relSizeAnchor xmlns:cdr="http://schemas.openxmlformats.org/drawingml/2006/chartDrawing">
    <cdr:from>
      <cdr:x>0.03558</cdr:x>
      <cdr:y>0.89699</cdr:y>
    </cdr:from>
    <cdr:to>
      <cdr:x>0.46241</cdr:x>
      <cdr:y>0.95994</cdr:y>
    </cdr:to>
    <cdr:sp macro="" textlink="">
      <cdr:nvSpPr>
        <cdr:cNvPr id="2" name="TextBox 5"/>
        <cdr:cNvSpPr txBox="1"/>
      </cdr:nvSpPr>
      <cdr:spPr>
        <a:xfrm xmlns:a="http://schemas.openxmlformats.org/drawingml/2006/main">
          <a:off x="420121" y="3617884"/>
          <a:ext cx="5039864" cy="253916"/>
        </a:xfrm>
        <a:prstGeom xmlns:a="http://schemas.openxmlformats.org/drawingml/2006/main" prst="rect">
          <a:avLst/>
        </a:prstGeom>
        <a:noFill xmlns:a="http://schemas.openxmlformats.org/drawingml/2006/main"/>
        <a:ln xmlns:a="http://schemas.openxmlformats.org/drawingml/2006/main" w="12700">
          <a:noFill/>
          <a:prstDash val="sysDash"/>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50" b="0" dirty="0">
              <a:solidFill>
                <a:prstClr val="black"/>
              </a:solidFill>
              <a:latin typeface="Arial" panose="020B0604020202020204" pitchFamily="34" charset="0"/>
              <a:cs typeface="Arial" panose="020B0604020202020204" pitchFamily="34" charset="0"/>
            </a:rPr>
            <a:t>* Last 6 months;  ** ever raped;    # mixed survey sample of MSM and TG</a:t>
          </a:r>
        </a:p>
      </cdr:txBody>
    </cdr:sp>
  </cdr:relSizeAnchor>
</c:userShapes>
</file>

<file path=ppt/drawings/drawing4.xml><?xml version="1.0" encoding="utf-8"?>
<c:userShapes xmlns:c="http://schemas.openxmlformats.org/drawingml/2006/chart">
  <cdr:relSizeAnchor xmlns:cdr="http://schemas.openxmlformats.org/drawingml/2006/chartDrawing">
    <cdr:from>
      <cdr:x>0.20322</cdr:x>
      <cdr:y>0.02512</cdr:y>
    </cdr:from>
    <cdr:to>
      <cdr:x>0.83829</cdr:x>
      <cdr:y>0.11804</cdr:y>
    </cdr:to>
    <cdr:sp macro="" textlink="">
      <cdr:nvSpPr>
        <cdr:cNvPr id="2" name="TextBox 1">
          <a:extLst xmlns:a="http://schemas.openxmlformats.org/drawingml/2006/main">
            <a:ext uri="{FF2B5EF4-FFF2-40B4-BE49-F238E27FC236}">
              <a16:creationId xmlns:a16="http://schemas.microsoft.com/office/drawing/2014/main" id="{E2D3FD01-46D9-4954-A836-5698B0F2102E}"/>
            </a:ext>
          </a:extLst>
        </cdr:cNvPr>
        <cdr:cNvSpPr txBox="1"/>
      </cdr:nvSpPr>
      <cdr:spPr>
        <a:xfrm xmlns:a="http://schemas.openxmlformats.org/drawingml/2006/main">
          <a:off x="1152128" y="106649"/>
          <a:ext cx="3600400" cy="394479"/>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00A99A"/>
              </a:solidFill>
              <a:latin typeface="Arial" panose="020B0604020202020204" pitchFamily="34" charset="0"/>
              <a:cs typeface="Arial" panose="020B0604020202020204" pitchFamily="34" charset="0"/>
            </a:rPr>
            <a:t>% who avoided seeking healthcare</a:t>
          </a:r>
        </a:p>
      </cdr:txBody>
    </cdr:sp>
  </cdr:relSizeAnchor>
</c:userShapes>
</file>

<file path=ppt/drawings/drawing5.xml><?xml version="1.0" encoding="utf-8"?>
<c:userShapes xmlns:c="http://schemas.openxmlformats.org/drawingml/2006/chart">
  <cdr:relSizeAnchor xmlns:cdr="http://schemas.openxmlformats.org/drawingml/2006/chartDrawing">
    <cdr:from>
      <cdr:x>0.10247</cdr:x>
      <cdr:y>0.02512</cdr:y>
    </cdr:from>
    <cdr:to>
      <cdr:x>0.84599</cdr:x>
      <cdr:y>0.10108</cdr:y>
    </cdr:to>
    <cdr:sp macro="" textlink="">
      <cdr:nvSpPr>
        <cdr:cNvPr id="2" name="TextBox 1">
          <a:extLst xmlns:a="http://schemas.openxmlformats.org/drawingml/2006/main">
            <a:ext uri="{FF2B5EF4-FFF2-40B4-BE49-F238E27FC236}">
              <a16:creationId xmlns:a16="http://schemas.microsoft.com/office/drawing/2014/main" id="{A6B0CB28-B372-4B7C-8469-EC77FEEC2E3F}"/>
            </a:ext>
          </a:extLst>
        </cdr:cNvPr>
        <cdr:cNvSpPr txBox="1"/>
      </cdr:nvSpPr>
      <cdr:spPr>
        <a:xfrm xmlns:a="http://schemas.openxmlformats.org/drawingml/2006/main">
          <a:off x="595416" y="106649"/>
          <a:ext cx="4320480" cy="3224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26B73"/>
              </a:solidFill>
              <a:latin typeface="Arial" panose="020B0604020202020204" pitchFamily="34" charset="0"/>
              <a:cs typeface="Arial" panose="020B0604020202020204" pitchFamily="34" charset="0"/>
            </a:rPr>
            <a:t>% who avoided seeking HIV testing services</a:t>
          </a:r>
        </a:p>
      </cdr:txBody>
    </cdr:sp>
  </cdr:relSizeAnchor>
</c:userShapes>
</file>

<file path=ppt/drawings/drawing6.xml><?xml version="1.0" encoding="utf-8"?>
<c:userShapes xmlns:c="http://schemas.openxmlformats.org/drawingml/2006/chart">
  <cdr:relSizeAnchor xmlns:cdr="http://schemas.openxmlformats.org/drawingml/2006/chartDrawing">
    <cdr:from>
      <cdr:x>0.56066</cdr:x>
      <cdr:y>0.85489</cdr:y>
    </cdr:from>
    <cdr:to>
      <cdr:x>0.99472</cdr:x>
      <cdr:y>0.99778</cdr:y>
    </cdr:to>
    <cdr:sp macro="" textlink="">
      <cdr:nvSpPr>
        <cdr:cNvPr id="2" name="TextBox 1">
          <a:extLst xmlns:a="http://schemas.openxmlformats.org/drawingml/2006/main">
            <a:ext uri="{FF2B5EF4-FFF2-40B4-BE49-F238E27FC236}">
              <a16:creationId xmlns:a16="http://schemas.microsoft.com/office/drawing/2014/main" id="{63B49211-3662-4690-92FD-0E78D301B775}"/>
            </a:ext>
          </a:extLst>
        </cdr:cNvPr>
        <cdr:cNvSpPr txBox="1"/>
      </cdr:nvSpPr>
      <cdr:spPr>
        <a:xfrm xmlns:a="http://schemas.openxmlformats.org/drawingml/2006/main">
          <a:off x="5934685" y="3662912"/>
          <a:ext cx="4594601" cy="6122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*7 Pacific</a:t>
          </a:r>
          <a:r>
            <a:rPr lang="en-US" sz="1100" baseline="0" dirty="0"/>
            <a:t> Islands including </a:t>
          </a:r>
          <a:r>
            <a:rPr lang="en-US" sz="1100" dirty="0"/>
            <a:t>Marshall Islands, Federated States of Micronesia, Kiribati, Vanuatu, Tonga, Samoa, Palau</a:t>
          </a:r>
        </a:p>
        <a:p xmlns:a="http://schemas.openxmlformats.org/drawingml/2006/main">
          <a:r>
            <a:rPr lang="en-US" sz="1100" dirty="0"/>
            <a:t># Data shown for PNG is for Western Highlands only</a:t>
          </a:r>
        </a:p>
      </cdr:txBody>
    </cdr:sp>
  </cdr:relSizeAnchor>
</c:userShapes>
</file>

<file path=ppt/drawings/drawing7.xml><?xml version="1.0" encoding="utf-8"?>
<c:userShapes xmlns:c="http://schemas.openxmlformats.org/drawingml/2006/chart">
  <cdr:relSizeAnchor xmlns:cdr="http://schemas.openxmlformats.org/drawingml/2006/chartDrawing">
    <cdr:from>
      <cdr:x>0.96474</cdr:x>
      <cdr:y>0.92076</cdr:y>
    </cdr:from>
    <cdr:to>
      <cdr:x>1</cdr:x>
      <cdr:y>0.98596</cdr:y>
    </cdr:to>
    <cdr:sp macro="" textlink="">
      <cdr:nvSpPr>
        <cdr:cNvPr id="2" name="TextBox 3">
          <a:extLst xmlns:a="http://schemas.openxmlformats.org/drawingml/2006/main">
            <a:ext uri="{FF2B5EF4-FFF2-40B4-BE49-F238E27FC236}">
              <a16:creationId xmlns:a16="http://schemas.microsoft.com/office/drawing/2014/main" id="{E7056A99-C918-4F2B-A911-1CED82AD2589}"/>
            </a:ext>
          </a:extLst>
        </cdr:cNvPr>
        <cdr:cNvSpPr txBox="1"/>
      </cdr:nvSpPr>
      <cdr:spPr>
        <a:xfrm xmlns:a="http://schemas.openxmlformats.org/drawingml/2006/main">
          <a:off x="5910456" y="3911838"/>
          <a:ext cx="21602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a:t>
          </a:r>
        </a:p>
      </cdr:txBody>
    </cdr:sp>
  </cdr:relSizeAnchor>
</c:userShapes>
</file>

<file path=ppt/drawings/drawing8.xml><?xml version="1.0" encoding="utf-8"?>
<c:userShapes xmlns:c="http://schemas.openxmlformats.org/drawingml/2006/chart">
  <cdr:relSizeAnchor xmlns:cdr="http://schemas.openxmlformats.org/drawingml/2006/chartDrawing">
    <cdr:from>
      <cdr:x>0.44842</cdr:x>
      <cdr:y>0.92893</cdr:y>
    </cdr:from>
    <cdr:to>
      <cdr:x>0.6266</cdr:x>
      <cdr:y>0.97563</cdr:y>
    </cdr:to>
    <cdr:sp macro="" textlink="">
      <cdr:nvSpPr>
        <cdr:cNvPr id="2" name="TextBox 1"/>
        <cdr:cNvSpPr txBox="1"/>
      </cdr:nvSpPr>
      <cdr:spPr>
        <a:xfrm xmlns:a="http://schemas.openxmlformats.org/drawingml/2006/main">
          <a:off x="4453467" y="3873500"/>
          <a:ext cx="1769533" cy="1947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9.xml><?xml version="1.0" encoding="utf-8"?>
<c:userShapes xmlns:c="http://schemas.openxmlformats.org/drawingml/2006/chart">
  <cdr:relSizeAnchor xmlns:cdr="http://schemas.openxmlformats.org/drawingml/2006/chartDrawing">
    <cdr:from>
      <cdr:x>0.44842</cdr:x>
      <cdr:y>0.92893</cdr:y>
    </cdr:from>
    <cdr:to>
      <cdr:x>0.6266</cdr:x>
      <cdr:y>0.97563</cdr:y>
    </cdr:to>
    <cdr:sp macro="" textlink="">
      <cdr:nvSpPr>
        <cdr:cNvPr id="2" name="TextBox 1"/>
        <cdr:cNvSpPr txBox="1"/>
      </cdr:nvSpPr>
      <cdr:spPr>
        <a:xfrm xmlns:a="http://schemas.openxmlformats.org/drawingml/2006/main">
          <a:off x="4453467" y="3873500"/>
          <a:ext cx="1769533" cy="1947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95432-E169-45E2-B783-D8AF6D9861AC}" type="datetimeFigureOut">
              <a:rPr lang="en-GB" smtClean="0"/>
              <a:t>18/01/2021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5155D2-FE66-43E9-A760-AE978E3D3911}" type="slidenum">
              <a:rPr lang="en-GB" smtClean="0"/>
              <a:t>‹#›</a:t>
            </a:fld>
            <a:endParaRPr lang="en-GB"/>
          </a:p>
        </p:txBody>
      </p:sp>
    </p:spTree>
    <p:extLst>
      <p:ext uri="{BB962C8B-B14F-4D97-AF65-F5344CB8AC3E}">
        <p14:creationId xmlns:p14="http://schemas.microsoft.com/office/powerpoint/2010/main" val="398917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75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791938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552282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63278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701067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740721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323887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0" dirty="0">
              <a:latin typeface="Arial" panose="020B0604020202020204" pitchFamily="34" charset="0"/>
              <a:cs typeface="Arial" panose="020B0604020202020204"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29017" indent="-280391" eaLnBrk="0" hangingPunct="0">
              <a:defRPr>
                <a:solidFill>
                  <a:schemeClr val="tx1"/>
                </a:solidFill>
                <a:latin typeface="Arial" charset="0"/>
                <a:ea typeface="ＭＳ Ｐゴシック" pitchFamily="34" charset="-128"/>
              </a:defRPr>
            </a:lvl2pPr>
            <a:lvl3pPr marL="1121564" indent="-224312" eaLnBrk="0" hangingPunct="0">
              <a:defRPr>
                <a:solidFill>
                  <a:schemeClr val="tx1"/>
                </a:solidFill>
                <a:latin typeface="Arial" charset="0"/>
                <a:ea typeface="ＭＳ Ｐゴシック" pitchFamily="34" charset="-128"/>
              </a:defRPr>
            </a:lvl3pPr>
            <a:lvl4pPr marL="1570189" indent="-224312" eaLnBrk="0" hangingPunct="0">
              <a:defRPr>
                <a:solidFill>
                  <a:schemeClr val="tx1"/>
                </a:solidFill>
                <a:latin typeface="Arial" charset="0"/>
                <a:ea typeface="ＭＳ Ｐゴシック" pitchFamily="34" charset="-128"/>
              </a:defRPr>
            </a:lvl4pPr>
            <a:lvl5pPr marL="2018816" indent="-224312" eaLnBrk="0" hangingPunct="0">
              <a:defRPr>
                <a:solidFill>
                  <a:schemeClr val="tx1"/>
                </a:solidFill>
                <a:latin typeface="Arial" charset="0"/>
                <a:ea typeface="ＭＳ Ｐゴシック" pitchFamily="34" charset="-128"/>
              </a:defRPr>
            </a:lvl5pPr>
            <a:lvl6pPr marL="2467441" indent="-224312" defTabSz="448625" eaLnBrk="0" fontAlgn="base" hangingPunct="0">
              <a:spcBef>
                <a:spcPct val="0"/>
              </a:spcBef>
              <a:spcAft>
                <a:spcPct val="0"/>
              </a:spcAft>
              <a:defRPr>
                <a:solidFill>
                  <a:schemeClr val="tx1"/>
                </a:solidFill>
                <a:latin typeface="Arial" charset="0"/>
                <a:ea typeface="ＭＳ Ｐゴシック" pitchFamily="34" charset="-128"/>
              </a:defRPr>
            </a:lvl6pPr>
            <a:lvl7pPr marL="2916065" indent="-224312" defTabSz="448625" eaLnBrk="0" fontAlgn="base" hangingPunct="0">
              <a:spcBef>
                <a:spcPct val="0"/>
              </a:spcBef>
              <a:spcAft>
                <a:spcPct val="0"/>
              </a:spcAft>
              <a:defRPr>
                <a:solidFill>
                  <a:schemeClr val="tx1"/>
                </a:solidFill>
                <a:latin typeface="Arial" charset="0"/>
                <a:ea typeface="ＭＳ Ｐゴシック" pitchFamily="34" charset="-128"/>
              </a:defRPr>
            </a:lvl7pPr>
            <a:lvl8pPr marL="3364692" indent="-224312" defTabSz="448625" eaLnBrk="0" fontAlgn="base" hangingPunct="0">
              <a:spcBef>
                <a:spcPct val="0"/>
              </a:spcBef>
              <a:spcAft>
                <a:spcPct val="0"/>
              </a:spcAft>
              <a:defRPr>
                <a:solidFill>
                  <a:schemeClr val="tx1"/>
                </a:solidFill>
                <a:latin typeface="Arial" charset="0"/>
                <a:ea typeface="ＭＳ Ｐゴシック" pitchFamily="34" charset="-128"/>
              </a:defRPr>
            </a:lvl8pPr>
            <a:lvl9pPr marL="3813317" indent="-224312" defTabSz="44862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A21BC0-1524-4E1C-9ADB-78F8FE51E67E}"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992647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155D2-FE66-43E9-A760-AE978E3D3911}" type="slidenum">
              <a:rPr lang="en-GB" smtClean="0"/>
              <a:t>18</a:t>
            </a:fld>
            <a:endParaRPr lang="en-GB"/>
          </a:p>
        </p:txBody>
      </p:sp>
    </p:spTree>
    <p:extLst>
      <p:ext uri="{BB962C8B-B14F-4D97-AF65-F5344CB8AC3E}">
        <p14:creationId xmlns:p14="http://schemas.microsoft.com/office/powerpoint/2010/main" val="2178056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905519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8064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0F5155D2-FE66-43E9-A760-AE978E3D3911}" type="slidenum">
              <a:rPr lang="en-GB" smtClean="0"/>
              <a:t>3</a:t>
            </a:fld>
            <a:endParaRPr lang="en-GB"/>
          </a:p>
        </p:txBody>
      </p:sp>
    </p:spTree>
    <p:extLst>
      <p:ext uri="{BB962C8B-B14F-4D97-AF65-F5344CB8AC3E}">
        <p14:creationId xmlns:p14="http://schemas.microsoft.com/office/powerpoint/2010/main" val="883403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816808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857214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826368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838290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781669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155D2-FE66-43E9-A760-AE978E3D3911}" type="slidenum">
              <a:rPr lang="en-GB" smtClean="0"/>
              <a:t>26</a:t>
            </a:fld>
            <a:endParaRPr lang="en-GB"/>
          </a:p>
        </p:txBody>
      </p:sp>
    </p:spTree>
    <p:extLst>
      <p:ext uri="{BB962C8B-B14F-4D97-AF65-F5344CB8AC3E}">
        <p14:creationId xmlns:p14="http://schemas.microsoft.com/office/powerpoint/2010/main" val="2427719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5155D2-FE66-43E9-A760-AE978E3D3911}" type="slidenum">
              <a:rPr lang="en-GB" smtClean="0"/>
              <a:t>29</a:t>
            </a:fld>
            <a:endParaRPr lang="en-GB"/>
          </a:p>
        </p:txBody>
      </p:sp>
    </p:spTree>
    <p:extLst>
      <p:ext uri="{BB962C8B-B14F-4D97-AF65-F5344CB8AC3E}">
        <p14:creationId xmlns:p14="http://schemas.microsoft.com/office/powerpoint/2010/main" val="3890140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0922F-6FD8-4216-A83E-7D602658BC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1483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577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04433" rtl="0" eaLnBrk="0" fontAlgn="base" latinLnBrk="0" hangingPunct="0">
              <a:lnSpc>
                <a:spcPct val="100000"/>
              </a:lnSpc>
              <a:spcBef>
                <a:spcPct val="30000"/>
              </a:spcBef>
              <a:spcAft>
                <a:spcPct val="0"/>
              </a:spcAft>
              <a:buClrTx/>
              <a:buSzTx/>
              <a:buFontTx/>
              <a:buNone/>
              <a:tabLst/>
              <a:defRPr/>
            </a:pPr>
            <a:endParaRPr lang="fr-FR" dirty="0">
              <a:ea typeface="ＭＳ Ｐゴシック" charset="0"/>
            </a:endParaRPr>
          </a:p>
        </p:txBody>
      </p:sp>
      <p:sp>
        <p:nvSpPr>
          <p:cNvPr id="4" name="Slide Number Placeholder 3"/>
          <p:cNvSpPr>
            <a:spLocks noGrp="1"/>
          </p:cNvSpPr>
          <p:nvPr>
            <p:ph type="sldNum" sz="quarter" idx="10"/>
          </p:nvPr>
        </p:nvSpPr>
        <p:spPr/>
        <p:txBody>
          <a:bodyPr/>
          <a:lstStyle/>
          <a:p>
            <a:pPr>
              <a:defRPr/>
            </a:pPr>
            <a:fld id="{13FED7C4-94FD-49F0-A560-E30CDC68C48D}" type="slidenum">
              <a:rPr lang="en-GB" smtClean="0"/>
              <a:pPr>
                <a:defRPr/>
              </a:pPr>
              <a:t>32</a:t>
            </a:fld>
            <a:endParaRPr lang="en-GB" dirty="0"/>
          </a:p>
        </p:txBody>
      </p:sp>
    </p:spTree>
    <p:extLst>
      <p:ext uri="{BB962C8B-B14F-4D97-AF65-F5344CB8AC3E}">
        <p14:creationId xmlns:p14="http://schemas.microsoft.com/office/powerpoint/2010/main" val="235110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5155D2-FE66-43E9-A760-AE978E3D3911}" type="slidenum">
              <a:rPr lang="en-GB" smtClean="0"/>
              <a:t>4</a:t>
            </a:fld>
            <a:endParaRPr lang="en-GB"/>
          </a:p>
        </p:txBody>
      </p:sp>
    </p:spTree>
    <p:extLst>
      <p:ext uri="{BB962C8B-B14F-4D97-AF65-F5344CB8AC3E}">
        <p14:creationId xmlns:p14="http://schemas.microsoft.com/office/powerpoint/2010/main" val="5538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155D2-FE66-43E9-A760-AE978E3D3911}" type="slidenum">
              <a:rPr lang="en-GB" smtClean="0"/>
              <a:t>33</a:t>
            </a:fld>
            <a:endParaRPr lang="en-GB"/>
          </a:p>
        </p:txBody>
      </p:sp>
    </p:spTree>
    <p:extLst>
      <p:ext uri="{BB962C8B-B14F-4D97-AF65-F5344CB8AC3E}">
        <p14:creationId xmlns:p14="http://schemas.microsoft.com/office/powerpoint/2010/main" val="1986591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155D2-FE66-43E9-A760-AE978E3D3911}" type="slidenum">
              <a:rPr lang="en-GB" smtClean="0"/>
              <a:t>34</a:t>
            </a:fld>
            <a:endParaRPr lang="en-GB"/>
          </a:p>
        </p:txBody>
      </p:sp>
    </p:spTree>
    <p:extLst>
      <p:ext uri="{BB962C8B-B14F-4D97-AF65-F5344CB8AC3E}">
        <p14:creationId xmlns:p14="http://schemas.microsoft.com/office/powerpoint/2010/main" val="1827648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F5155D2-FE66-43E9-A760-AE978E3D3911}" type="slidenum">
              <a:rPr lang="en-GB" smtClean="0"/>
              <a:t>35</a:t>
            </a:fld>
            <a:endParaRPr lang="en-GB"/>
          </a:p>
        </p:txBody>
      </p:sp>
    </p:spTree>
    <p:extLst>
      <p:ext uri="{BB962C8B-B14F-4D97-AF65-F5344CB8AC3E}">
        <p14:creationId xmlns:p14="http://schemas.microsoft.com/office/powerpoint/2010/main" val="1173039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155D2-FE66-43E9-A760-AE978E3D3911}" type="slidenum">
              <a:rPr lang="en-GB" smtClean="0"/>
              <a:t>36</a:t>
            </a:fld>
            <a:endParaRPr lang="en-GB"/>
          </a:p>
        </p:txBody>
      </p:sp>
    </p:spTree>
    <p:extLst>
      <p:ext uri="{BB962C8B-B14F-4D97-AF65-F5344CB8AC3E}">
        <p14:creationId xmlns:p14="http://schemas.microsoft.com/office/powerpoint/2010/main" val="1503531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F5155D2-FE66-43E9-A760-AE978E3D3911}" type="slidenum">
              <a:rPr lang="en-GB" smtClean="0"/>
              <a:t>37</a:t>
            </a:fld>
            <a:endParaRPr lang="en-GB"/>
          </a:p>
        </p:txBody>
      </p:sp>
    </p:spTree>
    <p:extLst>
      <p:ext uri="{BB962C8B-B14F-4D97-AF65-F5344CB8AC3E}">
        <p14:creationId xmlns:p14="http://schemas.microsoft.com/office/powerpoint/2010/main" val="1188088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155D2-FE66-43E9-A760-AE978E3D3911}" type="slidenum">
              <a:rPr lang="en-GB" smtClean="0"/>
              <a:t>38</a:t>
            </a:fld>
            <a:endParaRPr lang="en-GB"/>
          </a:p>
        </p:txBody>
      </p:sp>
    </p:spTree>
    <p:extLst>
      <p:ext uri="{BB962C8B-B14F-4D97-AF65-F5344CB8AC3E}">
        <p14:creationId xmlns:p14="http://schemas.microsoft.com/office/powerpoint/2010/main" val="3528093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13FED7C4-94FD-49F0-A560-E30CDC68C48D}" type="slidenum">
              <a:rPr lang="en-GB" smtClean="0"/>
              <a:pPr>
                <a:defRPr/>
              </a:pPr>
              <a:t>39</a:t>
            </a:fld>
            <a:endParaRPr lang="en-GB" dirty="0"/>
          </a:p>
        </p:txBody>
      </p:sp>
    </p:spTree>
    <p:extLst>
      <p:ext uri="{BB962C8B-B14F-4D97-AF65-F5344CB8AC3E}">
        <p14:creationId xmlns:p14="http://schemas.microsoft.com/office/powerpoint/2010/main" val="314274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0652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428136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155D2-FE66-43E9-A760-AE978E3D3911}" type="slidenum">
              <a:rPr lang="en-GB" smtClean="0"/>
              <a:t>7</a:t>
            </a:fld>
            <a:endParaRPr lang="en-GB"/>
          </a:p>
        </p:txBody>
      </p:sp>
    </p:spTree>
    <p:extLst>
      <p:ext uri="{BB962C8B-B14F-4D97-AF65-F5344CB8AC3E}">
        <p14:creationId xmlns:p14="http://schemas.microsoft.com/office/powerpoint/2010/main" val="426801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40229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973"/>
              </a:spcAft>
            </a:pPr>
            <a:endParaRPr lang="en-US" sz="140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C0151A-5CE7-4A3B-82F9-3E99DCA8BD3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5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9CD0B-D7B7-4982-97D9-A5CE0ADBFCD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8640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45266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896568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D78CD83-B227-46F0-92D7-D6EF6DE3E6EB}" type="datetime1">
              <a:rPr lang="en-US" smtClean="0"/>
              <a:pPr>
                <a:defRPr/>
              </a:pPr>
              <a:t>1/18/21</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89DB65F-5ABA-49E8-9C0A-2A039E2A47A1}" type="slidenum">
              <a:rPr lang="en-US"/>
              <a:pPr>
                <a:defRPr/>
              </a:pPr>
              <a:t>‹#›</a:t>
            </a:fld>
            <a:endParaRPr lang="en-US" dirty="0"/>
          </a:p>
        </p:txBody>
      </p:sp>
    </p:spTree>
    <p:extLst>
      <p:ext uri="{BB962C8B-B14F-4D97-AF65-F5344CB8AC3E}">
        <p14:creationId xmlns:p14="http://schemas.microsoft.com/office/powerpoint/2010/main" val="67463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CE34AF6-B99F-4998-9EFE-79F9FF7AED7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117087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72ADF5B-B043-4A3D-8754-79096499BEA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255410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066BFE7-352A-4516-B202-657E07A0671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6133463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E25B873-DB15-4E51-9128-A90C2DCF88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8880190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06B6320-1B31-421B-AC8C-36BA56882A7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5453746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44E7D12-1011-4EBE-8944-A53D5F2F039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3759563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F78ADB19-0AB1-4A20-BBA7-4782F3D7A3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7662998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FBD6B5F-59AD-422D-A325-F87DCFC640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140977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470756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5845613-47D0-4D7F-9152-CF8044F1764D}" type="datetime1">
              <a:rPr lang="en-US" smtClean="0">
                <a:ea typeface="ＭＳ Ｐゴシック" charset="-128"/>
                <a:cs typeface="Cordia New" pitchFamily="34" charset="-34"/>
              </a:rPr>
              <a:pPr defTabSz="457200" fontAlgn="base">
                <a:spcBef>
                  <a:spcPct val="0"/>
                </a:spcBef>
                <a:spcAft>
                  <a:spcPct val="0"/>
                </a:spcAft>
                <a:defRPr/>
              </a:pPr>
              <a:t>1/18/21</a:t>
            </a:fld>
            <a:endParaRPr lang="en-US">
              <a:ea typeface="ＭＳ Ｐゴシック" charset="-128"/>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defTabSz="457200" fontAlgn="base">
              <a:spcBef>
                <a:spcPct val="0"/>
              </a:spcBef>
              <a:spcAft>
                <a:spcPct val="0"/>
              </a:spcAft>
              <a:defRPr/>
            </a:pPr>
            <a:endParaRPr lang="en-US">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48997B0-05C9-4CF0-954B-59D54BCBC850}" type="slidenum">
              <a:rPr lang="en-US" sz="1800" smtClean="0">
                <a:ea typeface="ＭＳ Ｐゴシック" charset="-128"/>
              </a:rPr>
              <a:pPr defTabSz="457200" fontAlgn="base">
                <a:spcBef>
                  <a:spcPct val="0"/>
                </a:spcBef>
                <a:spcAft>
                  <a:spcPct val="0"/>
                </a:spcAft>
                <a:defRPr/>
              </a:pPr>
              <a:t>‹#›</a:t>
            </a:fld>
            <a:endParaRPr lang="en-US" sz="1800">
              <a:ea typeface="ＭＳ Ｐゴシック" charset="-128"/>
            </a:endParaRPr>
          </a:p>
        </p:txBody>
      </p:sp>
    </p:spTree>
    <p:extLst>
      <p:ext uri="{BB962C8B-B14F-4D97-AF65-F5344CB8AC3E}">
        <p14:creationId xmlns:p14="http://schemas.microsoft.com/office/powerpoint/2010/main" val="3400970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3057590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0001078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753430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5201827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5924086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3437101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626245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8483157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68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38649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2525046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8171584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7690658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579940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5612233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8285155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4427544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4475228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188941528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22635270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057121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429119853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251680603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359073406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415675162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406271557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296174525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98018915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91013561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425782054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155160970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2695196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32623432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150763659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208740816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185464759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8057" y="3083247"/>
            <a:ext cx="8189383"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cs typeface="Arial" charset="0"/>
              </a:rPr>
              <a:t>HIV and AIDS</a:t>
            </a:r>
            <a:endParaRPr lang="th-TH" sz="4299" b="1">
              <a:solidFill>
                <a:prstClr val="white"/>
              </a:solidFill>
            </a:endParaRPr>
          </a:p>
        </p:txBody>
      </p:sp>
      <p:sp>
        <p:nvSpPr>
          <p:cNvPr id="5" name="TextBox 4"/>
          <p:cNvSpPr txBox="1"/>
          <p:nvPr userDrawn="1"/>
        </p:nvSpPr>
        <p:spPr>
          <a:xfrm>
            <a:off x="359834" y="3570605"/>
            <a:ext cx="8191500" cy="765254"/>
          </a:xfrm>
          <a:prstGeom prst="rect">
            <a:avLst/>
          </a:prstGeom>
          <a:noFill/>
        </p:spPr>
        <p:txBody>
          <a:bodyPr lIns="117914" tIns="58960" rIns="117914" bIns="58960">
            <a:spAutoFit/>
          </a:bodyPr>
          <a:lstStyle/>
          <a:p>
            <a:pPr>
              <a:defRPr/>
            </a:pPr>
            <a:r>
              <a:rPr lang="en-US" sz="4199" kern="700" dirty="0">
                <a:solidFill>
                  <a:srgbClr val="21416C"/>
                </a:solidFill>
                <a:cs typeface="Arial" pitchFamily="34" charset="0"/>
              </a:rPr>
              <a:t>Data Hub for Asia-Pacific</a:t>
            </a:r>
            <a:endParaRPr lang="th-TH" sz="4199" kern="700" dirty="0">
              <a:solidFill>
                <a:srgbClr val="21416C"/>
              </a:solidFill>
            </a:endParaRPr>
          </a:p>
        </p:txBody>
      </p:sp>
      <p:sp>
        <p:nvSpPr>
          <p:cNvPr id="6" name="TextBox 5"/>
          <p:cNvSpPr txBox="1"/>
          <p:nvPr userDrawn="1"/>
        </p:nvSpPr>
        <p:spPr>
          <a:xfrm>
            <a:off x="359834" y="4025914"/>
            <a:ext cx="8191500" cy="596016"/>
          </a:xfrm>
          <a:prstGeom prst="rect">
            <a:avLst/>
          </a:prstGeom>
          <a:noFill/>
        </p:spPr>
        <p:txBody>
          <a:bodyPr lIns="117914" tIns="58960" rIns="117914" bIns="58960">
            <a:spAutoFit/>
          </a:bodyPr>
          <a:lstStyle/>
          <a:p>
            <a:pPr>
              <a:defRPr/>
            </a:pPr>
            <a:r>
              <a:rPr lang="en-US" sz="3099" kern="700" dirty="0">
                <a:solidFill>
                  <a:srgbClr val="21416C"/>
                </a:solidFill>
                <a:cs typeface="Arial" pitchFamily="34" charset="0"/>
              </a:rPr>
              <a:t>Review in slides</a:t>
            </a:r>
            <a:endParaRPr lang="th-TH" sz="3099" kern="700" dirty="0">
              <a:solidFill>
                <a:srgbClr val="21416C"/>
              </a:solidFill>
            </a:endParaRPr>
          </a:p>
        </p:txBody>
      </p:sp>
      <p:sp>
        <p:nvSpPr>
          <p:cNvPr id="7" name="Rectangle 6"/>
          <p:cNvSpPr/>
          <p:nvPr userDrawn="1"/>
        </p:nvSpPr>
        <p:spPr>
          <a:xfrm>
            <a:off x="304"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939" y="609600"/>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1066" y="4289395"/>
            <a:ext cx="10820437" cy="1357200"/>
          </a:xfrm>
          <a:prstGeom prst="rect">
            <a:avLst/>
          </a:prstGeom>
        </p:spPr>
        <p:txBody>
          <a:bodyPr lIns="108322" tIns="54157" rIns="108322" bIns="54157"/>
          <a:lstStyle>
            <a:lvl1pPr algn="l">
              <a:defRPr sz="7998"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2113764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304"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a:solidFill>
                <a:prstClr val="white"/>
              </a:solidFill>
            </a:endParaRPr>
          </a:p>
        </p:txBody>
      </p:sp>
      <p:sp>
        <p:nvSpPr>
          <p:cNvPr id="3" name="Title 6"/>
          <p:cNvSpPr>
            <a:spLocks noGrp="1"/>
          </p:cNvSpPr>
          <p:nvPr>
            <p:ph type="title"/>
          </p:nvPr>
        </p:nvSpPr>
        <p:spPr>
          <a:xfrm>
            <a:off x="301066" y="3390900"/>
            <a:ext cx="10820437" cy="1747850"/>
          </a:xfrm>
          <a:prstGeom prst="rect">
            <a:avLst/>
          </a:prstGeom>
        </p:spPr>
        <p:txBody>
          <a:bodyPr lIns="108322" tIns="54157" rIns="108322" bIns="54157"/>
          <a:lstStyle>
            <a:lvl1pPr algn="l">
              <a:defRPr sz="5999"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6764366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99" y="6356350"/>
            <a:ext cx="2844800" cy="365125"/>
          </a:xfrm>
          <a:prstGeom prst="rect">
            <a:avLst/>
          </a:prstGeom>
        </p:spPr>
        <p:txBody>
          <a:bodyPr vert="horz" wrap="square" lIns="108322" tIns="54157" rIns="108322" bIns="54157" numCol="1" anchor="t" anchorCtr="0" compatLnSpc="1">
            <a:prstTxWarp prst="textNoShape">
              <a:avLst/>
            </a:prstTxWarp>
          </a:bodyPr>
          <a:lstStyle>
            <a:lvl1pPr>
              <a:defRPr>
                <a:solidFill>
                  <a:prstClr val="black"/>
                </a:solidFill>
              </a:defRPr>
            </a:lvl1pPr>
          </a:lstStyle>
          <a:p>
            <a:pPr defTabSz="543206" fontAlgn="base">
              <a:spcBef>
                <a:spcPct val="0"/>
              </a:spcBef>
              <a:spcAft>
                <a:spcPct val="0"/>
              </a:spcAft>
              <a:defRPr/>
            </a:pPr>
            <a:fld id="{D5AC3E0F-2DFF-4CBC-84A3-0532AC50AC10}" type="datetime1">
              <a:rPr lang="en-US" smtClean="0">
                <a:ea typeface="ＭＳ Ｐゴシック" charset="-128"/>
              </a:rPr>
              <a:pPr defTabSz="543206" fontAlgn="base">
                <a:spcBef>
                  <a:spcPct val="0"/>
                </a:spcBef>
                <a:spcAft>
                  <a:spcPct val="0"/>
                </a:spcAft>
                <a:defRPr/>
              </a:pPr>
              <a:t>1/18/21</a:t>
            </a:fld>
            <a:endParaRPr lang="en-US">
              <a:ea typeface="ＭＳ Ｐゴシック" charset="-128"/>
            </a:endParaRPr>
          </a:p>
        </p:txBody>
      </p:sp>
      <p:sp>
        <p:nvSpPr>
          <p:cNvPr id="3" name="Footer Placeholder 4"/>
          <p:cNvSpPr>
            <a:spLocks noGrp="1"/>
          </p:cNvSpPr>
          <p:nvPr>
            <p:ph type="ftr" sz="quarter" idx="11"/>
          </p:nvPr>
        </p:nvSpPr>
        <p:spPr>
          <a:xfrm>
            <a:off x="4165904" y="6356350"/>
            <a:ext cx="3860800" cy="365125"/>
          </a:xfrm>
          <a:prstGeom prst="rect">
            <a:avLst/>
          </a:prstGeom>
        </p:spPr>
        <p:txBody>
          <a:bodyPr lIns="108322" tIns="54157" rIns="108322" bIns="54157"/>
          <a:lstStyle>
            <a:lvl1pPr>
              <a:defRPr>
                <a:solidFill>
                  <a:prstClr val="black"/>
                </a:solidFill>
                <a:cs typeface="ＭＳ Ｐゴシック" charset="-128"/>
              </a:defRPr>
            </a:lvl1pPr>
          </a:lstStyle>
          <a:p>
            <a:pPr defTabSz="543206" fontAlgn="base">
              <a:spcBef>
                <a:spcPct val="0"/>
              </a:spcBef>
              <a:spcAft>
                <a:spcPct val="0"/>
              </a:spcAft>
              <a:defRPr/>
            </a:pPr>
            <a:endParaRPr lang="en-US">
              <a:ea typeface="ＭＳ Ｐゴシック" charset="-128"/>
            </a:endParaRPr>
          </a:p>
        </p:txBody>
      </p:sp>
      <p:sp>
        <p:nvSpPr>
          <p:cNvPr id="4" name="Slide Number Placeholder 5"/>
          <p:cNvSpPr>
            <a:spLocks noGrp="1"/>
          </p:cNvSpPr>
          <p:nvPr>
            <p:ph type="sldNum" sz="quarter" idx="12"/>
          </p:nvPr>
        </p:nvSpPr>
        <p:spPr>
          <a:xfrm>
            <a:off x="8737601" y="6356350"/>
            <a:ext cx="2844800" cy="365125"/>
          </a:xfrm>
          <a:prstGeom prst="rect">
            <a:avLst/>
          </a:prstGeom>
        </p:spPr>
        <p:txBody>
          <a:bodyPr vert="horz" wrap="square" lIns="108322" tIns="54157" rIns="108322" bIns="54157" numCol="1" anchor="t" anchorCtr="0" compatLnSpc="1">
            <a:prstTxWarp prst="textNoShape">
              <a:avLst/>
            </a:prstTxWarp>
          </a:bodyPr>
          <a:lstStyle>
            <a:lvl1pPr>
              <a:defRPr>
                <a:solidFill>
                  <a:prstClr val="black"/>
                </a:solidFill>
              </a:defRPr>
            </a:lvl1pPr>
          </a:lstStyle>
          <a:p>
            <a:pPr defTabSz="543206" fontAlgn="base">
              <a:spcBef>
                <a:spcPct val="0"/>
              </a:spcBef>
              <a:spcAft>
                <a:spcPct val="0"/>
              </a:spcAft>
              <a:defRPr/>
            </a:pPr>
            <a:fld id="{55ABE95C-8C15-42F1-9190-9AA29157F801}" type="slidenum">
              <a:rPr lang="en-US" smtClean="0">
                <a:ea typeface="ＭＳ Ｐゴシック" charset="-128"/>
              </a:rPr>
              <a:pPr defTabSz="543206" fontAlgn="base">
                <a:spcBef>
                  <a:spcPct val="0"/>
                </a:spcBef>
                <a:spcAft>
                  <a:spcPct val="0"/>
                </a:spcAft>
                <a:defRPr/>
              </a:pPr>
              <a:t>‹#›</a:t>
            </a:fld>
            <a:endParaRPr lang="en-US">
              <a:ea typeface="ＭＳ Ｐゴシック" charset="-128"/>
            </a:endParaRPr>
          </a:p>
        </p:txBody>
      </p:sp>
    </p:spTree>
    <p:extLst>
      <p:ext uri="{BB962C8B-B14F-4D97-AF65-F5344CB8AC3E}">
        <p14:creationId xmlns:p14="http://schemas.microsoft.com/office/powerpoint/2010/main" val="7648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3021425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635496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9957559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24117894"/>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2212628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10493475"/>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88109389"/>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082662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632143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2134928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38741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8334609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3.png"/><Relationship Id="rId5" Type="http://schemas.openxmlformats.org/officeDocument/2006/relationships/slideLayout" Target="../slideLayouts/slideLayout25.xml"/><Relationship Id="rId10" Type="http://schemas.openxmlformats.org/officeDocument/2006/relationships/theme" Target="../theme/theme4.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4.png"/><Relationship Id="rId5" Type="http://schemas.openxmlformats.org/officeDocument/2006/relationships/slideLayout" Target="../slideLayouts/slideLayout34.xml"/><Relationship Id="rId10" Type="http://schemas.openxmlformats.org/officeDocument/2006/relationships/image" Target="../media/image3.pn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4.png"/><Relationship Id="rId5" Type="http://schemas.openxmlformats.org/officeDocument/2006/relationships/slideLayout" Target="../slideLayouts/slideLayout42.xml"/><Relationship Id="rId10" Type="http://schemas.openxmlformats.org/officeDocument/2006/relationships/image" Target="../media/image3.png"/><Relationship Id="rId4" Type="http://schemas.openxmlformats.org/officeDocument/2006/relationships/slideLayout" Target="../slideLayouts/slideLayout4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4.png"/><Relationship Id="rId5" Type="http://schemas.openxmlformats.org/officeDocument/2006/relationships/slideLayout" Target="../slideLayouts/slideLayout50.xml"/><Relationship Id="rId10" Type="http://schemas.openxmlformats.org/officeDocument/2006/relationships/image" Target="../media/image3.png"/><Relationship Id="rId4" Type="http://schemas.openxmlformats.org/officeDocument/2006/relationships/slideLayout" Target="../slideLayouts/slideLayout4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4.png"/><Relationship Id="rId5" Type="http://schemas.openxmlformats.org/officeDocument/2006/relationships/slideLayout" Target="../slideLayouts/slideLayout61.xml"/><Relationship Id="rId10" Type="http://schemas.openxmlformats.org/officeDocument/2006/relationships/image" Target="../media/image3.png"/><Relationship Id="rId4" Type="http://schemas.openxmlformats.org/officeDocument/2006/relationships/slideLayout" Target="../slideLayouts/slideLayout60.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69062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2957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83"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EF2A234-29C7-43D8-8E5B-39A7FBEA9AF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2"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9188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5738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a:defRPr/>
            </a:pPr>
            <a:endParaRPr lang="th-TH" sz="3299" dirty="0">
              <a:solidFill>
                <a:prstClr val="white"/>
              </a:solidFill>
            </a:endParaRPr>
          </a:p>
        </p:txBody>
      </p:sp>
      <p:cxnSp>
        <p:nvCxnSpPr>
          <p:cNvPr id="25" name="Straight Connector 24"/>
          <p:cNvCxnSpPr/>
          <p:nvPr userDrawn="1"/>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00" tIns="59250" rIns="118500" bIns="5925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userDrawn="1"/>
        </p:nvSpPr>
        <p:spPr>
          <a:xfrm>
            <a:off x="7147985" y="800403"/>
            <a:ext cx="4948766" cy="519675"/>
          </a:xfrm>
          <a:prstGeom prst="rect">
            <a:avLst/>
          </a:prstGeom>
          <a:noFill/>
        </p:spPr>
        <p:txBody>
          <a:bodyPr lIns="118500" tIns="59250" rIns="118500" bIns="59250">
            <a:spAutoFit/>
          </a:bodyPr>
          <a:lstStyle/>
          <a:p>
            <a:pPr defTabSz="914217">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81315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4142" algn="ctr" rtl="0" fontAlgn="base">
        <a:spcBef>
          <a:spcPct val="0"/>
        </a:spcBef>
        <a:spcAft>
          <a:spcPct val="0"/>
        </a:spcAft>
        <a:defRPr sz="5199">
          <a:solidFill>
            <a:schemeClr val="tx1"/>
          </a:solidFill>
          <a:latin typeface="Arial" charset="0"/>
          <a:cs typeface="Cordia New" pitchFamily="34" charset="-34"/>
        </a:defRPr>
      </a:lvl6pPr>
      <a:lvl7pPr marL="1088284" algn="ctr" rtl="0" fontAlgn="base">
        <a:spcBef>
          <a:spcPct val="0"/>
        </a:spcBef>
        <a:spcAft>
          <a:spcPct val="0"/>
        </a:spcAft>
        <a:defRPr sz="5199">
          <a:solidFill>
            <a:schemeClr val="tx1"/>
          </a:solidFill>
          <a:latin typeface="Arial" charset="0"/>
          <a:cs typeface="Cordia New" pitchFamily="34" charset="-34"/>
        </a:defRPr>
      </a:lvl7pPr>
      <a:lvl8pPr marL="1632426" algn="ctr" rtl="0" fontAlgn="base">
        <a:spcBef>
          <a:spcPct val="0"/>
        </a:spcBef>
        <a:spcAft>
          <a:spcPct val="0"/>
        </a:spcAft>
        <a:defRPr sz="5199">
          <a:solidFill>
            <a:schemeClr val="tx1"/>
          </a:solidFill>
          <a:latin typeface="Arial" charset="0"/>
          <a:cs typeface="Cordia New" pitchFamily="34" charset="-34"/>
        </a:defRPr>
      </a:lvl8pPr>
      <a:lvl9pPr marL="2176569" algn="ctr" rtl="0" fontAlgn="base">
        <a:spcBef>
          <a:spcPct val="0"/>
        </a:spcBef>
        <a:spcAft>
          <a:spcPct val="0"/>
        </a:spcAft>
        <a:defRPr sz="5199">
          <a:solidFill>
            <a:schemeClr val="tx1"/>
          </a:solidFill>
          <a:latin typeface="Arial" charset="0"/>
          <a:cs typeface="Cordia New" pitchFamily="34" charset="-34"/>
        </a:defRPr>
      </a:lvl9pPr>
    </p:titleStyle>
    <p:bodyStyle>
      <a:lvl1pPr marL="408106" indent="-408106"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44203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81468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sp>
        <p:nvSpPr>
          <p:cNvPr id="14" name="TextBox 13"/>
          <p:cNvSpPr txBox="1"/>
          <p:nvPr/>
        </p:nvSpPr>
        <p:spPr>
          <a:xfrm>
            <a:off x="9340851" y="6508771"/>
            <a:ext cx="2286000" cy="334466"/>
          </a:xfrm>
          <a:prstGeom prst="rect">
            <a:avLst/>
          </a:prstGeom>
          <a:noFill/>
        </p:spPr>
        <p:txBody>
          <a:bodyPr lIns="117914" tIns="58960" rIns="117914" bIns="58960">
            <a:spAutoFit/>
          </a:bodyPr>
          <a:lstStyle/>
          <a:p>
            <a:pPr algn="r">
              <a:defRPr/>
            </a:pPr>
            <a:r>
              <a:rPr lang="en-US" sz="1400" kern="700" dirty="0">
                <a:solidFill>
                  <a:srgbClr val="8782AF"/>
                </a:solidFill>
                <a:cs typeface="Arial" pitchFamily="34" charset="0"/>
              </a:rPr>
              <a:t>www.aidsdatahub.org</a:t>
            </a:r>
            <a:endParaRPr lang="th-TH" sz="1400" kern="700" dirty="0">
              <a:solidFill>
                <a:srgbClr val="8782AF"/>
              </a:solidFill>
            </a:endParaRPr>
          </a:p>
        </p:txBody>
      </p:sp>
      <p:pic>
        <p:nvPicPr>
          <p:cNvPr id="1028" name="Picture 3" descr="color-01.png"/>
          <p:cNvPicPr>
            <a:picLocks noChangeAspect="1"/>
          </p:cNvPicPr>
          <p:nvPr/>
        </p:nvPicPr>
        <p:blipFill>
          <a:blip r:embed="rId5" cstate="print">
            <a:extLst>
              <a:ext uri="{28A0092B-C50C-407E-A947-70E740481C1C}">
                <a14:useLocalDpi xmlns:a14="http://schemas.microsoft.com/office/drawing/2010/main" val="0"/>
              </a:ext>
            </a:extLst>
          </a:blip>
          <a:srcRect b="10271"/>
          <a:stretch>
            <a:fillRect/>
          </a:stretch>
        </p:blipFill>
        <p:spPr bwMode="auto">
          <a:xfrm>
            <a:off x="3327400" y="1189369"/>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15276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89558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50.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50.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50.xml"/><Relationship Id="rId5" Type="http://schemas.openxmlformats.org/officeDocument/2006/relationships/chart" Target="../charts/chart16.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50.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hyperlink" Target="https://timesofindia.indiatimes.com/realtime/sc_decriminalises_section_377_read_full_judgement.pdf" TargetMode="External"/><Relationship Id="rId5" Type="http://schemas.openxmlformats.org/officeDocument/2006/relationships/hyperlink" Target="http://www.aidsdatahub.org/" TargetMode="Externa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50.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50.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50.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50.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50.xml"/><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50.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50.xml"/><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61.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chart" Target="../charts/chart28.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chart" Target="../charts/chart30.xml"/><Relationship Id="rId4" Type="http://schemas.openxmlformats.org/officeDocument/2006/relationships/chart" Target="../charts/chart29.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25.xml"/><Relationship Id="rId4" Type="http://schemas.openxmlformats.org/officeDocument/2006/relationships/chart" Target="../charts/chart31.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61.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hyperlink" Target="http://www.aidsdatahub.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hyperlink" Target="http://www.aidsdatahub.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Stigma and discrimination, Gender-based violence and HIV </a:t>
            </a:r>
            <a:endParaRPr lang="en-GB" sz="4800" dirty="0"/>
          </a:p>
        </p:txBody>
      </p:sp>
      <p:sp>
        <p:nvSpPr>
          <p:cNvPr id="3" name="TextBox 2"/>
          <p:cNvSpPr txBox="1"/>
          <p:nvPr/>
        </p:nvSpPr>
        <p:spPr>
          <a:xfrm>
            <a:off x="5231904" y="5949280"/>
            <a:ext cx="6526365" cy="555519"/>
          </a:xfrm>
          <a:prstGeom prst="rect">
            <a:avLst/>
          </a:prstGeom>
          <a:noFill/>
        </p:spPr>
        <p:txBody>
          <a:bodyPr wrap="square" lIns="108297" tIns="54144" rIns="108297" bIns="54144" rtlCol="0">
            <a:spAutoFit/>
          </a:bodyPr>
          <a:lstStyle/>
          <a:p>
            <a:pPr algn="r" defTabSz="1086416"/>
            <a:r>
              <a:rPr lang="en-US" sz="2899" i="1" dirty="0">
                <a:solidFill>
                  <a:prstClr val="white"/>
                </a:solidFill>
                <a:latin typeface="Arial"/>
                <a:cs typeface="Arial" panose="020B0604020202020204" pitchFamily="34" charset="0"/>
              </a:rPr>
              <a:t>Last updated: January 2021</a:t>
            </a:r>
            <a:endParaRPr lang="en-GB" sz="2899" i="1" dirty="0">
              <a:solidFill>
                <a:prstClr val="white"/>
              </a:solidFill>
              <a:latin typeface="Arial"/>
              <a:cs typeface="Arial" panose="020B0604020202020204" pitchFamily="34" charset="0"/>
            </a:endParaRPr>
          </a:p>
        </p:txBody>
      </p:sp>
    </p:spTree>
    <p:extLst>
      <p:ext uri="{BB962C8B-B14F-4D97-AF65-F5344CB8AC3E}">
        <p14:creationId xmlns:p14="http://schemas.microsoft.com/office/powerpoint/2010/main" val="132254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13299" y="1628801"/>
            <a:ext cx="10365403" cy="720080"/>
            <a:chOff x="0" y="918974"/>
            <a:chExt cx="9058656" cy="816101"/>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4975"/>
              <a:ext cx="3790950" cy="8001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706" y="934975"/>
              <a:ext cx="3790950" cy="8001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392" y="918974"/>
              <a:ext cx="3790950" cy="800100"/>
            </a:xfrm>
            <a:prstGeom prst="rect">
              <a:avLst/>
            </a:prstGeom>
          </p:spPr>
        </p:pic>
      </p:grpSp>
      <p:sp>
        <p:nvSpPr>
          <p:cNvPr id="13" name="Oval 12"/>
          <p:cNvSpPr/>
          <p:nvPr/>
        </p:nvSpPr>
        <p:spPr>
          <a:xfrm>
            <a:off x="6480208" y="2613775"/>
            <a:ext cx="1567606" cy="1089331"/>
          </a:xfrm>
          <a:prstGeom prst="ellipse">
            <a:avLst/>
          </a:prstGeom>
          <a:solidFill>
            <a:srgbClr val="F60ADA"/>
          </a:solidFill>
          <a:ln>
            <a:noFill/>
          </a:ln>
        </p:spPr>
        <p:style>
          <a:lnRef idx="1">
            <a:schemeClr val="accent1"/>
          </a:lnRef>
          <a:fillRef idx="3">
            <a:schemeClr val="accent1"/>
          </a:fillRef>
          <a:effectRef idx="2">
            <a:schemeClr val="accent1"/>
          </a:effectRef>
          <a:fontRef idx="minor">
            <a:schemeClr val="lt1"/>
          </a:fontRef>
        </p:style>
        <p:txBody>
          <a:bodyPr lIns="108297" tIns="54144" rIns="108297" bIns="54144" rtlCol="0" anchor="ctr"/>
          <a:lstStyle/>
          <a:p>
            <a:pPr marL="0" marR="0" lvl="0" indent="0" algn="ctr" defTabSz="54320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idx="4294967295"/>
          </p:nvPr>
        </p:nvSpPr>
        <p:spPr>
          <a:xfrm>
            <a:off x="1009615" y="1268910"/>
            <a:ext cx="11548094" cy="774576"/>
          </a:xfrm>
          <a:prstGeom prst="rect">
            <a:avLst/>
          </a:prstGeom>
        </p:spPr>
        <p:txBody>
          <a:bodyPr lIns="108297" tIns="54144" rIns="108297" bIns="54144">
            <a:noAutofit/>
          </a:bodyPr>
          <a:lstStyle/>
          <a:p>
            <a:pPr algn="l"/>
            <a:r>
              <a:rPr lang="en-GB" sz="2899" b="1" dirty="0">
                <a:solidFill>
                  <a:srgbClr val="C00000"/>
                </a:solidFill>
              </a:rPr>
              <a:t>Stigma: a major barrier to HIV and health services</a:t>
            </a:r>
          </a:p>
        </p:txBody>
      </p:sp>
      <p:graphicFrame>
        <p:nvGraphicFramePr>
          <p:cNvPr id="4" name="Content Placeholder 3"/>
          <p:cNvGraphicFramePr>
            <a:graphicFrameLocks noGrp="1"/>
          </p:cNvGraphicFramePr>
          <p:nvPr>
            <p:ph idx="4294967295"/>
          </p:nvPr>
        </p:nvGraphicFramePr>
        <p:xfrm>
          <a:off x="529396" y="2348880"/>
          <a:ext cx="10077475" cy="41106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7248052" y="4522632"/>
            <a:ext cx="4782930" cy="955536"/>
          </a:xfrm>
          <a:prstGeom prst="rect">
            <a:avLst/>
          </a:prstGeom>
          <a:noFill/>
        </p:spPr>
        <p:txBody>
          <a:bodyPr wrap="square" lIns="108297" tIns="54144" rIns="108297" bIns="54144" rtlCol="0">
            <a:spAutoFit/>
          </a:bodyPr>
          <a:lstStyle/>
          <a:p>
            <a:pPr marL="0" marR="0" lvl="0" indent="0" algn="r" defTabSz="54320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99FF"/>
                </a:solidFill>
                <a:effectLst/>
                <a:uLnTx/>
                <a:uFillTx/>
                <a:latin typeface="Arial"/>
                <a:ea typeface="+mn-ea"/>
                <a:cs typeface="Arial"/>
              </a:rPr>
              <a:t>Averages from </a:t>
            </a:r>
            <a:r>
              <a:rPr kumimoji="0" lang="en-US" sz="1700" b="1" i="1" u="none" strike="noStrike" kern="1200" cap="none" spc="0" normalizeH="0" baseline="0" noProof="0" dirty="0">
                <a:ln>
                  <a:noFill/>
                </a:ln>
                <a:solidFill>
                  <a:srgbClr val="0099FF"/>
                </a:solidFill>
                <a:effectLst/>
                <a:uLnTx/>
                <a:uFillTx/>
                <a:latin typeface="Arial"/>
                <a:ea typeface="+mn-ea"/>
                <a:cs typeface="Arial"/>
              </a:rPr>
              <a:t>PLHIV Stigma Index </a:t>
            </a:r>
            <a:r>
              <a:rPr kumimoji="0" lang="en-US" sz="1700" b="1" i="0" u="none" strike="noStrike" kern="1200" cap="none" spc="0" normalizeH="0" baseline="0" noProof="0" dirty="0">
                <a:ln>
                  <a:noFill/>
                </a:ln>
                <a:solidFill>
                  <a:srgbClr val="0099FF"/>
                </a:solidFill>
                <a:effectLst/>
                <a:uLnTx/>
                <a:uFillTx/>
                <a:latin typeface="Arial"/>
                <a:ea typeface="+mn-ea"/>
                <a:cs typeface="Arial"/>
              </a:rPr>
              <a:t>in 14 countries in the region (2008-2014)</a:t>
            </a:r>
            <a:endParaRPr kumimoji="0" lang="en-US" sz="17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r" defTabSz="54320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037" y="6093296"/>
            <a:ext cx="4510871" cy="604376"/>
          </a:xfrm>
          <a:prstGeom prst="rect">
            <a:avLst/>
          </a:prstGeom>
        </p:spPr>
      </p:pic>
      <p:sp>
        <p:nvSpPr>
          <p:cNvPr id="14" name="TextBox 13"/>
          <p:cNvSpPr txBox="1"/>
          <p:nvPr/>
        </p:nvSpPr>
        <p:spPr>
          <a:xfrm>
            <a:off x="6576183" y="2762358"/>
            <a:ext cx="1425783" cy="893995"/>
          </a:xfrm>
          <a:prstGeom prst="rect">
            <a:avLst/>
          </a:prstGeom>
          <a:noFill/>
        </p:spPr>
        <p:txBody>
          <a:bodyPr wrap="square" lIns="108297" tIns="54144" rIns="108297" bIns="54144" rtlCol="0">
            <a:spAutoFit/>
          </a:bodyPr>
          <a:lstStyle/>
          <a:p>
            <a:pPr marL="0" marR="0" lvl="0" indent="0" algn="ctr" defTabSz="54320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 denied SRH services</a:t>
            </a:r>
            <a:endParaRPr kumimoji="0" lang="en-GB" sz="1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145795" y="4581146"/>
            <a:ext cx="3866764" cy="1570946"/>
          </a:xfrm>
          <a:prstGeom prst="rect">
            <a:avLst/>
          </a:prstGeom>
          <a:noFill/>
        </p:spPr>
        <p:txBody>
          <a:bodyPr wrap="square" lIns="108297" tIns="54144" rIns="108297" bIns="54144" rtlCol="0">
            <a:spAutoFit/>
          </a:bodyPr>
          <a:lstStyle/>
          <a:p>
            <a:pPr marL="0" marR="0" lvl="0" indent="0" algn="l" defTabSz="543206"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Arial"/>
                <a:ea typeface="+mn-ea"/>
                <a:cs typeface="Arial"/>
              </a:rPr>
              <a:t>Multiple layers of stigma also experienced by sex workers, MSM, TG, people who use drugs, migrants.</a:t>
            </a:r>
          </a:p>
          <a:p>
            <a:pPr marL="0" marR="0" lvl="0" indent="0" algn="l" defTabSz="543206"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5" name="Group 14"/>
          <p:cNvGrpSpPr/>
          <p:nvPr/>
        </p:nvGrpSpPr>
        <p:grpSpPr>
          <a:xfrm>
            <a:off x="4272352" y="3573016"/>
            <a:ext cx="1535616" cy="1156192"/>
            <a:chOff x="3456385" y="216030"/>
            <a:chExt cx="1358734" cy="1358734"/>
          </a:xfrm>
        </p:grpSpPr>
        <p:sp>
          <p:nvSpPr>
            <p:cNvPr id="16" name="Oval 15"/>
            <p:cNvSpPr/>
            <p:nvPr/>
          </p:nvSpPr>
          <p:spPr>
            <a:xfrm>
              <a:off x="3456385" y="216030"/>
              <a:ext cx="1358734" cy="1358734"/>
            </a:xfrm>
            <a:prstGeom prst="ellipse">
              <a:avLst/>
            </a:prstGeom>
            <a:solidFill>
              <a:srgbClr val="DC3D2C"/>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8" name="Oval 4"/>
            <p:cNvSpPr/>
            <p:nvPr/>
          </p:nvSpPr>
          <p:spPr>
            <a:xfrm>
              <a:off x="3492069" y="444749"/>
              <a:ext cx="1238129" cy="960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15" tIns="20315" rIns="20315" bIns="20315" numCol="1" spcCol="1270" anchor="ctr" anchorCtr="0">
              <a:noAutofit/>
            </a:bodyPr>
            <a:lstStyle/>
            <a:p>
              <a:pPr marL="0" marR="0" lvl="0" indent="0" algn="ctr" defTabSz="844980" rtl="0" eaLnBrk="1" fontAlgn="auto" latinLnBrk="0" hangingPunct="1">
                <a:lnSpc>
                  <a:spcPct val="90000"/>
                </a:lnSpc>
                <a:spcBef>
                  <a:spcPct val="0"/>
                </a:spcBef>
                <a:spcAft>
                  <a:spcPct val="35000"/>
                </a:spcAft>
                <a:buClrTx/>
                <a:buSzTx/>
                <a:buFontTx/>
                <a:buNone/>
                <a:tabLst/>
                <a:defRPr/>
              </a:pPr>
              <a:r>
                <a:rPr kumimoji="0" lang="en-US" sz="28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32</a:t>
              </a: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late diagnosis</a:t>
              </a:r>
              <a:r>
                <a:rPr kumimoji="0" lang="en-US" sz="1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p:sp>
        <p:nvSpPr>
          <p:cNvPr id="3" name="TextBox 2"/>
          <p:cNvSpPr txBox="1"/>
          <p:nvPr/>
        </p:nvSpPr>
        <p:spPr>
          <a:xfrm>
            <a:off x="8933859" y="5173746"/>
            <a:ext cx="2920698" cy="970921"/>
          </a:xfrm>
          <a:prstGeom prst="rect">
            <a:avLst/>
          </a:prstGeom>
          <a:noFill/>
        </p:spPr>
        <p:txBody>
          <a:bodyPr wrap="square" lIns="108297" tIns="54144" rIns="108297" bIns="54144"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*Late diagnosis- CD4&lt;200 at the time of diagnosis </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(based on treatment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data)</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440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484784"/>
            <a:ext cx="11449272" cy="504000"/>
          </a:xfrm>
        </p:spPr>
        <p:txBody>
          <a:bodyPr>
            <a:noAutofit/>
          </a:bodyPr>
          <a:lstStyle/>
          <a:p>
            <a:r>
              <a:rPr lang="en-US" dirty="0"/>
              <a:t>Proportion of key populations who avoided seeking healthcare in the last 12 months due to fear of stigma, countries where data is available, 2017-2019</a:t>
            </a:r>
            <a:endParaRPr lang="th-TH" dirty="0"/>
          </a:p>
        </p:txBody>
      </p:sp>
      <p:sp>
        <p:nvSpPr>
          <p:cNvPr id="6" name="Title 1"/>
          <p:cNvSpPr txBox="1">
            <a:spLocks/>
          </p:cNvSpPr>
          <p:nvPr/>
        </p:nvSpPr>
        <p:spPr>
          <a:xfrm>
            <a:off x="119336" y="6597352"/>
            <a:ext cx="8402672" cy="19170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Integrated Behavioral and Surveillance Surveys and Global AIDS Monitoring (GAM)</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5" name="Chart 4">
            <a:extLst>
              <a:ext uri="{FF2B5EF4-FFF2-40B4-BE49-F238E27FC236}">
                <a16:creationId xmlns:a16="http://schemas.microsoft.com/office/drawing/2014/main" id="{2D0E2F05-1928-4635-B17F-CFEFCB6F6B1F}"/>
              </a:ext>
            </a:extLst>
          </p:cNvPr>
          <p:cNvGraphicFramePr>
            <a:graphicFrameLocks/>
          </p:cNvGraphicFramePr>
          <p:nvPr>
            <p:extLst>
              <p:ext uri="{D42A27DB-BD31-4B8C-83A1-F6EECF244321}">
                <p14:modId xmlns:p14="http://schemas.microsoft.com/office/powerpoint/2010/main" val="1790731124"/>
              </p:ext>
            </p:extLst>
          </p:nvPr>
        </p:nvGraphicFramePr>
        <p:xfrm>
          <a:off x="371364" y="2348879"/>
          <a:ext cx="11449272" cy="41254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63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484784"/>
            <a:ext cx="11449272" cy="504000"/>
          </a:xfrm>
        </p:spPr>
        <p:txBody>
          <a:bodyPr>
            <a:noAutofit/>
          </a:bodyPr>
          <a:lstStyle/>
          <a:p>
            <a:r>
              <a:rPr lang="en-US" dirty="0"/>
              <a:t>Proportion of key population who avoided seeking healthcare in the last 12 months due to fear of stigma, </a:t>
            </a:r>
            <a:r>
              <a:rPr lang="en-US" u="sng" dirty="0"/>
              <a:t>sub-national data </a:t>
            </a:r>
            <a:r>
              <a:rPr lang="en-US" dirty="0"/>
              <a:t>in countries where data is available, 2019</a:t>
            </a:r>
            <a:endParaRPr lang="th-TH" dirty="0"/>
          </a:p>
        </p:txBody>
      </p:sp>
      <p:sp>
        <p:nvSpPr>
          <p:cNvPr id="6" name="Title 1"/>
          <p:cNvSpPr txBox="1">
            <a:spLocks/>
          </p:cNvSpPr>
          <p:nvPr/>
        </p:nvSpPr>
        <p:spPr>
          <a:xfrm>
            <a:off x="119336" y="6597352"/>
            <a:ext cx="8402672" cy="19170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Integrated Behavioral and Surveillance Surveys and Global AIDS Monitoring (GAM)</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7" name="Chart 6">
            <a:extLst>
              <a:ext uri="{FF2B5EF4-FFF2-40B4-BE49-F238E27FC236}">
                <a16:creationId xmlns:a16="http://schemas.microsoft.com/office/drawing/2014/main" id="{42B8495C-ED11-47AB-8FB6-2BC382D3CE30}"/>
              </a:ext>
            </a:extLst>
          </p:cNvPr>
          <p:cNvGraphicFramePr>
            <a:graphicFrameLocks/>
          </p:cNvGraphicFramePr>
          <p:nvPr>
            <p:extLst>
              <p:ext uri="{D42A27DB-BD31-4B8C-83A1-F6EECF244321}">
                <p14:modId xmlns:p14="http://schemas.microsoft.com/office/powerpoint/2010/main" val="2999488108"/>
              </p:ext>
            </p:extLst>
          </p:nvPr>
        </p:nvGraphicFramePr>
        <p:xfrm>
          <a:off x="659396" y="2420888"/>
          <a:ext cx="10873208" cy="4176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1773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484784"/>
            <a:ext cx="11089232" cy="504000"/>
          </a:xfrm>
        </p:spPr>
        <p:txBody>
          <a:bodyPr>
            <a:noAutofit/>
          </a:bodyPr>
          <a:lstStyle/>
          <a:p>
            <a:r>
              <a:rPr lang="en-US" dirty="0"/>
              <a:t>Proportion of key populations who avoided HIV testing in the last 12 months due to fear of stigma, countries where data is available, 2017-2019</a:t>
            </a:r>
            <a:endParaRPr lang="th-TH" dirty="0"/>
          </a:p>
        </p:txBody>
      </p:sp>
      <p:sp>
        <p:nvSpPr>
          <p:cNvPr id="6" name="Title 1"/>
          <p:cNvSpPr txBox="1">
            <a:spLocks/>
          </p:cNvSpPr>
          <p:nvPr/>
        </p:nvSpPr>
        <p:spPr>
          <a:xfrm>
            <a:off x="119336" y="6597352"/>
            <a:ext cx="8402672" cy="19170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Integrated Behavioral and Surveillance Surveys and Global AIDS Monitoring (GAM)</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5" name="Chart 4">
            <a:extLst>
              <a:ext uri="{FF2B5EF4-FFF2-40B4-BE49-F238E27FC236}">
                <a16:creationId xmlns:a16="http://schemas.microsoft.com/office/drawing/2014/main" id="{B4B74096-82C3-4012-BC56-9E71484D73AC}"/>
              </a:ext>
            </a:extLst>
          </p:cNvPr>
          <p:cNvGraphicFramePr>
            <a:graphicFrameLocks/>
          </p:cNvGraphicFramePr>
          <p:nvPr>
            <p:extLst>
              <p:ext uri="{D42A27DB-BD31-4B8C-83A1-F6EECF244321}">
                <p14:modId xmlns:p14="http://schemas.microsoft.com/office/powerpoint/2010/main" val="3950792980"/>
              </p:ext>
            </p:extLst>
          </p:nvPr>
        </p:nvGraphicFramePr>
        <p:xfrm>
          <a:off x="1822450" y="2263477"/>
          <a:ext cx="8547100" cy="43338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019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484784"/>
            <a:ext cx="11089232" cy="504000"/>
          </a:xfrm>
        </p:spPr>
        <p:txBody>
          <a:bodyPr>
            <a:noAutofit/>
          </a:bodyPr>
          <a:lstStyle/>
          <a:p>
            <a:r>
              <a:rPr lang="en-US" dirty="0"/>
              <a:t>Proportion of key populations who avoided HIV testing in the last 12 months due to fear of stigma, </a:t>
            </a:r>
            <a:r>
              <a:rPr lang="en-US" u="sng" dirty="0"/>
              <a:t>sub-national data </a:t>
            </a:r>
            <a:r>
              <a:rPr lang="en-US" dirty="0"/>
              <a:t>in countries where data is available, 2018-2019</a:t>
            </a:r>
            <a:endParaRPr lang="th-TH" dirty="0"/>
          </a:p>
        </p:txBody>
      </p:sp>
      <p:sp>
        <p:nvSpPr>
          <p:cNvPr id="6" name="Title 1"/>
          <p:cNvSpPr txBox="1">
            <a:spLocks/>
          </p:cNvSpPr>
          <p:nvPr/>
        </p:nvSpPr>
        <p:spPr>
          <a:xfrm>
            <a:off x="119336" y="6597352"/>
            <a:ext cx="8402672" cy="19170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Integrated Behavioral and Surveillance Surveys and Global AIDS Monitoring (GAM)</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7" name="Chart 6">
            <a:extLst>
              <a:ext uri="{FF2B5EF4-FFF2-40B4-BE49-F238E27FC236}">
                <a16:creationId xmlns:a16="http://schemas.microsoft.com/office/drawing/2014/main" id="{EA5CC1C8-64F6-4F7F-B2C7-89C47720A404}"/>
              </a:ext>
            </a:extLst>
          </p:cNvPr>
          <p:cNvGraphicFramePr>
            <a:graphicFrameLocks/>
          </p:cNvGraphicFramePr>
          <p:nvPr>
            <p:extLst>
              <p:ext uri="{D42A27DB-BD31-4B8C-83A1-F6EECF244321}">
                <p14:modId xmlns:p14="http://schemas.microsoft.com/office/powerpoint/2010/main" val="967741030"/>
              </p:ext>
            </p:extLst>
          </p:nvPr>
        </p:nvGraphicFramePr>
        <p:xfrm>
          <a:off x="659397" y="2636912"/>
          <a:ext cx="10873207" cy="38781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1294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484784"/>
            <a:ext cx="11449272" cy="504000"/>
          </a:xfrm>
        </p:spPr>
        <p:txBody>
          <a:bodyPr>
            <a:noAutofit/>
          </a:bodyPr>
          <a:lstStyle/>
          <a:p>
            <a:r>
              <a:rPr lang="en-US" dirty="0"/>
              <a:t>Proportion of MSM and FSW who avoided seeking healthcare/HIV testing services in the last 12 months due to fear of stigma, 2017-2019</a:t>
            </a:r>
            <a:endParaRPr lang="th-TH" dirty="0"/>
          </a:p>
        </p:txBody>
      </p:sp>
      <p:sp>
        <p:nvSpPr>
          <p:cNvPr id="6" name="Title 1"/>
          <p:cNvSpPr txBox="1">
            <a:spLocks/>
          </p:cNvSpPr>
          <p:nvPr/>
        </p:nvSpPr>
        <p:spPr>
          <a:xfrm>
            <a:off x="119336" y="6597352"/>
            <a:ext cx="8402672" cy="19170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Integrated Behavioral and Surveillance Surveys and Global AIDS Monitoring (GAM)</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7" name="Chart 6">
            <a:extLst>
              <a:ext uri="{FF2B5EF4-FFF2-40B4-BE49-F238E27FC236}">
                <a16:creationId xmlns:a16="http://schemas.microsoft.com/office/drawing/2014/main" id="{E96E9E67-BF50-4C53-8429-E185F839A234}"/>
              </a:ext>
            </a:extLst>
          </p:cNvPr>
          <p:cNvGraphicFramePr>
            <a:graphicFrameLocks/>
          </p:cNvGraphicFramePr>
          <p:nvPr>
            <p:extLst>
              <p:ext uri="{D42A27DB-BD31-4B8C-83A1-F6EECF244321}">
                <p14:modId xmlns:p14="http://schemas.microsoft.com/office/powerpoint/2010/main" val="2914130804"/>
              </p:ext>
            </p:extLst>
          </p:nvPr>
        </p:nvGraphicFramePr>
        <p:xfrm>
          <a:off x="191344" y="2279800"/>
          <a:ext cx="5669280" cy="4245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DBD191EE-E29A-42F1-9C0E-52A5FAF6C87D}"/>
              </a:ext>
            </a:extLst>
          </p:cNvPr>
          <p:cNvGraphicFramePr>
            <a:graphicFrameLocks/>
          </p:cNvGraphicFramePr>
          <p:nvPr>
            <p:extLst>
              <p:ext uri="{D42A27DB-BD31-4B8C-83A1-F6EECF244321}">
                <p14:modId xmlns:p14="http://schemas.microsoft.com/office/powerpoint/2010/main" val="542816311"/>
              </p:ext>
            </p:extLst>
          </p:nvPr>
        </p:nvGraphicFramePr>
        <p:xfrm>
          <a:off x="6148656" y="2279800"/>
          <a:ext cx="5810799" cy="4245544"/>
        </p:xfrm>
        <a:graphic>
          <a:graphicData uri="http://schemas.openxmlformats.org/drawingml/2006/chart">
            <c:chart xmlns:c="http://schemas.openxmlformats.org/drawingml/2006/chart" xmlns:r="http://schemas.openxmlformats.org/officeDocument/2006/relationships" r:id="rId5"/>
          </a:graphicData>
        </a:graphic>
      </p:graphicFrame>
      <p:grpSp>
        <p:nvGrpSpPr>
          <p:cNvPr id="9" name="Group 8">
            <a:extLst>
              <a:ext uri="{FF2B5EF4-FFF2-40B4-BE49-F238E27FC236}">
                <a16:creationId xmlns:a16="http://schemas.microsoft.com/office/drawing/2014/main" id="{E2BF2476-7299-4B88-B3DF-FCB3EE2D4504}"/>
              </a:ext>
            </a:extLst>
          </p:cNvPr>
          <p:cNvGrpSpPr/>
          <p:nvPr/>
        </p:nvGrpSpPr>
        <p:grpSpPr>
          <a:xfrm>
            <a:off x="5879976" y="2276872"/>
            <a:ext cx="241727" cy="4297680"/>
            <a:chOff x="6045779" y="2853814"/>
            <a:chExt cx="241727" cy="3328652"/>
          </a:xfrm>
        </p:grpSpPr>
        <p:cxnSp>
          <p:nvCxnSpPr>
            <p:cNvPr id="10" name="Straight Connector 9">
              <a:extLst>
                <a:ext uri="{FF2B5EF4-FFF2-40B4-BE49-F238E27FC236}">
                  <a16:creationId xmlns:a16="http://schemas.microsoft.com/office/drawing/2014/main" id="{99F45DA2-31D1-42B1-8355-610C10D8EEFC}"/>
                </a:ext>
              </a:extLst>
            </p:cNvPr>
            <p:cNvCxnSpPr/>
            <p:nvPr/>
          </p:nvCxnSpPr>
          <p:spPr>
            <a:xfrm flipH="1">
              <a:off x="6173420" y="2938684"/>
              <a:ext cx="0" cy="3096717"/>
            </a:xfrm>
            <a:prstGeom prst="line">
              <a:avLst/>
            </a:prstGeom>
            <a:solidFill>
              <a:sysClr val="window" lastClr="FFFFFF">
                <a:lumMod val="75000"/>
              </a:sysClr>
            </a:solidFill>
            <a:ln w="28575" cap="flat" cmpd="sng" algn="ctr">
              <a:solidFill>
                <a:sysClr val="window" lastClr="FFFFFF">
                  <a:lumMod val="65000"/>
                </a:sysClr>
              </a:solidFill>
              <a:prstDash val="sysDot"/>
            </a:ln>
            <a:effectLst/>
          </p:spPr>
        </p:cxnSp>
        <p:sp>
          <p:nvSpPr>
            <p:cNvPr id="11" name="Oval 10">
              <a:extLst>
                <a:ext uri="{FF2B5EF4-FFF2-40B4-BE49-F238E27FC236}">
                  <a16:creationId xmlns:a16="http://schemas.microsoft.com/office/drawing/2014/main" id="{96B01F42-8735-4798-A188-1EA0FB10A543}"/>
                </a:ext>
              </a:extLst>
            </p:cNvPr>
            <p:cNvSpPr/>
            <p:nvPr/>
          </p:nvSpPr>
          <p:spPr>
            <a:xfrm flipH="1">
              <a:off x="6047537" y="6002424"/>
              <a:ext cx="239969" cy="180042"/>
            </a:xfrm>
            <a:prstGeom prst="ellipse">
              <a:avLst/>
            </a:prstGeom>
            <a:solidFill>
              <a:schemeClr val="bg1">
                <a:lumMod val="65000"/>
              </a:schemeClr>
            </a:solidFill>
            <a:ln w="25400" cap="flat" cmpd="sng" algn="ctr">
              <a:solidFill>
                <a:schemeClr val="bg1">
                  <a:lumMod val="65000"/>
                </a:schemeClr>
              </a:solidFill>
              <a:prstDash val="solid"/>
            </a:ln>
            <a:effectLst/>
          </p:spPr>
          <p:txBody>
            <a:bodyPr lIns="108322" tIns="54157" rIns="108322" bIns="54157" rtlCol="0" anchor="ctr"/>
            <a:lstStyle/>
            <a:p>
              <a:pPr algn="r">
                <a:defRPr/>
              </a:pPr>
              <a:endParaRPr lang="en-GB" kern="0">
                <a:solidFill>
                  <a:prstClr val="white"/>
                </a:solidFill>
                <a:latin typeface="Calibri" panose="020F0502020204030204"/>
              </a:endParaRPr>
            </a:p>
          </p:txBody>
        </p:sp>
        <p:sp>
          <p:nvSpPr>
            <p:cNvPr id="12" name="Oval 11">
              <a:extLst>
                <a:ext uri="{FF2B5EF4-FFF2-40B4-BE49-F238E27FC236}">
                  <a16:creationId xmlns:a16="http://schemas.microsoft.com/office/drawing/2014/main" id="{D756D6AA-8468-4DB6-9BFC-93A3DC1CF735}"/>
                </a:ext>
              </a:extLst>
            </p:cNvPr>
            <p:cNvSpPr/>
            <p:nvPr/>
          </p:nvSpPr>
          <p:spPr>
            <a:xfrm rot="5400000">
              <a:off x="6075743" y="2823850"/>
              <a:ext cx="180042" cy="239969"/>
            </a:xfrm>
            <a:prstGeom prst="ellipse">
              <a:avLst/>
            </a:prstGeom>
            <a:solidFill>
              <a:schemeClr val="bg1">
                <a:lumMod val="65000"/>
              </a:schemeClr>
            </a:solidFill>
            <a:ln w="25400" cap="flat" cmpd="sng" algn="ctr">
              <a:solidFill>
                <a:schemeClr val="bg1">
                  <a:lumMod val="65000"/>
                </a:schemeClr>
              </a:solidFill>
              <a:prstDash val="solid"/>
            </a:ln>
            <a:effectLst/>
          </p:spPr>
          <p:txBody>
            <a:bodyPr lIns="108322" tIns="54157" rIns="108322" bIns="54157" rtlCol="0" anchor="ctr"/>
            <a:lstStyle/>
            <a:p>
              <a:pPr algn="r">
                <a:defRPr/>
              </a:pPr>
              <a:endParaRPr lang="en-GB" kern="0">
                <a:solidFill>
                  <a:prstClr val="white"/>
                </a:solidFill>
                <a:latin typeface="Calibri" panose="020F0502020204030204"/>
              </a:endParaRPr>
            </a:p>
          </p:txBody>
        </p:sp>
      </p:grpSp>
    </p:spTree>
    <p:extLst>
      <p:ext uri="{BB962C8B-B14F-4D97-AF65-F5344CB8AC3E}">
        <p14:creationId xmlns:p14="http://schemas.microsoft.com/office/powerpoint/2010/main" val="394590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74" y="1484784"/>
            <a:ext cx="11953328" cy="792088"/>
          </a:xfrm>
        </p:spPr>
        <p:txBody>
          <a:bodyPr>
            <a:noAutofit/>
          </a:bodyPr>
          <a:lstStyle/>
          <a:p>
            <a:r>
              <a:rPr lang="en-US" dirty="0"/>
              <a:t>Proportion of key populations who avoided HIV testing services for fear of stigma Versus HIV testing coverage, countries where data is available</a:t>
            </a:r>
            <a:r>
              <a:rPr lang="en-US"/>
              <a:t>, 2017-2018</a:t>
            </a:r>
            <a:endParaRPr lang="th-TH" dirty="0"/>
          </a:p>
        </p:txBody>
      </p:sp>
      <p:sp>
        <p:nvSpPr>
          <p:cNvPr id="6" name="Title 1"/>
          <p:cNvSpPr txBox="1">
            <a:spLocks/>
          </p:cNvSpPr>
          <p:nvPr/>
        </p:nvSpPr>
        <p:spPr>
          <a:xfrm>
            <a:off x="119336" y="6597352"/>
            <a:ext cx="8402672" cy="19170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Integrated Behavioral and Surveillance Surveys and Global AIDS Monitoring (GAM)</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8" name="Chart 7">
            <a:extLst>
              <a:ext uri="{FF2B5EF4-FFF2-40B4-BE49-F238E27FC236}">
                <a16:creationId xmlns:a16="http://schemas.microsoft.com/office/drawing/2014/main" id="{95853FC5-5AAA-4D7B-A044-B100CA8E87B3}"/>
              </a:ext>
            </a:extLst>
          </p:cNvPr>
          <p:cNvGraphicFramePr>
            <a:graphicFrameLocks/>
          </p:cNvGraphicFramePr>
          <p:nvPr/>
        </p:nvGraphicFramePr>
        <p:xfrm>
          <a:off x="875420" y="2348880"/>
          <a:ext cx="10441160" cy="41044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4779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31433" y="2133157"/>
            <a:ext cx="11984465" cy="75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297" tIns="54144" rIns="108297" bIns="54144">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543206"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Legal barriers to the HIV response remain in </a:t>
            </a:r>
            <a:r>
              <a:rPr kumimoji="0" lang="en-GB" sz="2100" b="1" i="0" u="none" strike="noStrike" kern="1200" cap="all" spc="0" normalizeH="0" baseline="0" noProof="0" dirty="0">
                <a:ln>
                  <a:noFill/>
                </a:ln>
                <a:solidFill>
                  <a:prstClr val="black"/>
                </a:solidFill>
                <a:effectLst/>
                <a:uLnTx/>
                <a:uFillTx/>
                <a:latin typeface="Arial" pitchFamily="34" charset="0"/>
                <a:ea typeface="ＭＳ Ｐゴシック" charset="-128"/>
                <a:cs typeface="Arial" pitchFamily="34" charset="0"/>
              </a:rPr>
              <a:t>38 UN </a:t>
            </a:r>
            <a:r>
              <a:rPr kumimoji="0" lang="en-US" sz="21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Member States in </a:t>
            </a:r>
          </a:p>
          <a:p>
            <a:pPr marL="0" marR="0" lvl="0" indent="0" algn="ctr" defTabSz="543206"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Asia and the Pacific</a:t>
            </a:r>
          </a:p>
        </p:txBody>
      </p:sp>
      <p:sp>
        <p:nvSpPr>
          <p:cNvPr id="15" name="Footer Placeholder 4"/>
          <p:cNvSpPr txBox="1">
            <a:spLocks/>
          </p:cNvSpPr>
          <p:nvPr/>
        </p:nvSpPr>
        <p:spPr>
          <a:xfrm>
            <a:off x="10325402" y="6556673"/>
            <a:ext cx="2021550" cy="365125"/>
          </a:xfrm>
          <a:prstGeom prst="rect">
            <a:avLst/>
          </a:prstGeom>
        </p:spPr>
        <p:txBody>
          <a:bodyPr vert="horz" lIns="108297" tIns="54144" rIns="108297" bIns="54144" rtlCol="0" anchor="ctr"/>
          <a:lstStyle>
            <a:defPPr>
              <a:defRPr lang="en-US"/>
            </a:defPPr>
            <a:lvl1pPr marL="0" algn="ct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ysClr val="window" lastClr="FFFFFF">
                    <a:lumMod val="65000"/>
                  </a:sysClr>
                </a:solidFill>
                <a:effectLst/>
                <a:uLnTx/>
                <a:uFillTx/>
                <a:latin typeface="Arial" panose="020B0604020202020204" pitchFamily="34" charset="0"/>
                <a:ea typeface="+mn-ea"/>
                <a:cs typeface="Arial" panose="020B0604020202020204" pitchFamily="34" charset="0"/>
              </a:rPr>
              <a:t>Asia and the Pacific</a:t>
            </a:r>
            <a:endParaRPr kumimoji="0" lang="en-GB" sz="1200" b="0" i="0" u="none" strike="noStrike" kern="1200" cap="none" spc="0" normalizeH="0" baseline="0" noProof="0" dirty="0">
              <a:ln>
                <a:noFill/>
              </a:ln>
              <a:solidFill>
                <a:sysClr val="window" lastClr="FFFFFF">
                  <a:lumMod val="65000"/>
                </a:sysClr>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32132" y="0"/>
            <a:ext cx="12157968" cy="992922"/>
          </a:xfrm>
          <a:prstGeom prst="rect">
            <a:avLst/>
          </a:prstGeom>
        </p:spPr>
        <p:txBody>
          <a:bodyPr vert="horz" lIns="108297" tIns="54144" rIns="108297" bIns="54144" rtlCol="0" anchor="ctr">
            <a:noAutofit/>
          </a:bodyPr>
          <a:lstStyle/>
          <a:p>
            <a:pPr marL="0" marR="0" lvl="0" indent="0" algn="ctr" defTabSz="1086416" rtl="0" eaLnBrk="1" fontAlgn="auto" latinLnBrk="0" hangingPunct="1">
              <a:lnSpc>
                <a:spcPct val="100000"/>
              </a:lnSpc>
              <a:spcBef>
                <a:spcPct val="0"/>
              </a:spcBef>
              <a:spcAft>
                <a:spcPts val="0"/>
              </a:spcAft>
              <a:buClrTx/>
              <a:buSzTx/>
              <a:buFontTx/>
              <a:buNone/>
              <a:tabLst/>
              <a:defRPr/>
            </a:pPr>
            <a:endParaRPr kumimoji="0" lang="en-US" sz="3299" b="1" i="0" u="none" strike="noStrike" kern="1200" cap="none" spc="0" normalizeH="0" baseline="0" noProof="0" dirty="0">
              <a:ln>
                <a:noFill/>
              </a:ln>
              <a:solidFill>
                <a:srgbClr val="00AEEF"/>
              </a:solidFill>
              <a:effectLst/>
              <a:uLnTx/>
              <a:uFillTx/>
              <a:latin typeface="Arial" pitchFamily="34" charset="0"/>
              <a:ea typeface="+mn-ea"/>
              <a:cs typeface="Arial" pitchFamily="34" charset="0"/>
            </a:endParaRPr>
          </a:p>
        </p:txBody>
      </p:sp>
      <p:sp>
        <p:nvSpPr>
          <p:cNvPr id="3" name="Title 2"/>
          <p:cNvSpPr>
            <a:spLocks noGrp="1"/>
          </p:cNvSpPr>
          <p:nvPr>
            <p:ph type="title"/>
          </p:nvPr>
        </p:nvSpPr>
        <p:spPr>
          <a:xfrm>
            <a:off x="241467" y="1269261"/>
            <a:ext cx="11199512" cy="504000"/>
          </a:xfrm>
        </p:spPr>
        <p:txBody>
          <a:bodyPr/>
          <a:lstStyle/>
          <a:p>
            <a:r>
              <a:rPr lang="en-US" dirty="0"/>
              <a:t>Support countries to put in place guarantees against discrimination in law, policies, and regulations</a:t>
            </a:r>
            <a:br>
              <a:rPr lang="en-US" dirty="0"/>
            </a:br>
            <a:endParaRPr lang="en-GB" dirty="0"/>
          </a:p>
        </p:txBody>
      </p:sp>
      <p:grpSp>
        <p:nvGrpSpPr>
          <p:cNvPr id="38" name="Group 37">
            <a:extLst>
              <a:ext uri="{FF2B5EF4-FFF2-40B4-BE49-F238E27FC236}">
                <a16:creationId xmlns:a16="http://schemas.microsoft.com/office/drawing/2014/main" id="{06A69611-674B-4715-98AC-359805448A3E}"/>
              </a:ext>
            </a:extLst>
          </p:cNvPr>
          <p:cNvGrpSpPr/>
          <p:nvPr/>
        </p:nvGrpSpPr>
        <p:grpSpPr>
          <a:xfrm>
            <a:off x="1972151" y="2565104"/>
            <a:ext cx="8247700" cy="4171150"/>
            <a:chOff x="1203682" y="2565698"/>
            <a:chExt cx="8249609" cy="4172116"/>
          </a:xfrm>
        </p:grpSpPr>
        <p:grpSp>
          <p:nvGrpSpPr>
            <p:cNvPr id="40" name="Group 39">
              <a:extLst>
                <a:ext uri="{FF2B5EF4-FFF2-40B4-BE49-F238E27FC236}">
                  <a16:creationId xmlns:a16="http://schemas.microsoft.com/office/drawing/2014/main" id="{83402F95-89EE-45EC-B7F0-E3DF85CF9582}"/>
                </a:ext>
              </a:extLst>
            </p:cNvPr>
            <p:cNvGrpSpPr/>
            <p:nvPr/>
          </p:nvGrpSpPr>
          <p:grpSpPr>
            <a:xfrm>
              <a:off x="1203682" y="2565698"/>
              <a:ext cx="5124106" cy="4172116"/>
              <a:chOff x="-68741" y="1547357"/>
              <a:chExt cx="5612620" cy="4859484"/>
            </a:xfrm>
          </p:grpSpPr>
          <p:pic>
            <p:nvPicPr>
              <p:cNvPr id="41" name="Picture 40" descr="Asia-Pacific">
                <a:extLst>
                  <a:ext uri="{FF2B5EF4-FFF2-40B4-BE49-F238E27FC236}">
                    <a16:creationId xmlns:a16="http://schemas.microsoft.com/office/drawing/2014/main" id="{979439FE-18D6-41E7-AC57-35889A25E438}"/>
                  </a:ext>
                </a:extLst>
              </p:cNvPr>
              <p:cNvPicPr>
                <a:picLocks noChangeAspect="1" noChangeArrowheads="1"/>
              </p:cNvPicPr>
              <p:nvPr/>
            </p:nvPicPr>
            <p:blipFill>
              <a:blip r:embed="rId3">
                <a:duotone>
                  <a:srgbClr val="EEECE1">
                    <a:shade val="45000"/>
                    <a:satMod val="135000"/>
                  </a:srgbClr>
                  <a:prstClr val="white"/>
                </a:duotone>
                <a:extLst>
                  <a:ext uri="{BEBA8EAE-BF5A-486C-A8C5-ECC9F3942E4B}">
                    <a14:imgProps xmlns:a14="http://schemas.microsoft.com/office/drawing/2010/main">
                      <a14:imgLayer r:embed="rId4">
                        <a14:imgEffect>
                          <a14:backgroundRemoval t="487" b="99513" l="0" r="99773">
                            <a14:foregroundMark x1="67273" y1="73479" x2="67273" y2="73479"/>
                            <a14:foregroundMark x1="69318" y1="59367" x2="69318" y2="59367"/>
                            <a14:foregroundMark x1="74545" y1="58881" x2="74545" y2="58881"/>
                            <a14:foregroundMark x1="67045" y1="24818" x2="67045" y2="24818"/>
                            <a14:foregroundMark x1="72045" y1="16788" x2="72045" y2="16788"/>
                            <a14:foregroundMark x1="74091" y1="15328" x2="74091" y2="15328"/>
                            <a14:foregroundMark x1="75227" y1="14599" x2="75227" y2="14599"/>
                            <a14:foregroundMark x1="25455" y1="48905" x2="25455" y2="48905"/>
                            <a14:foregroundMark x1="20909" y1="52555" x2="20909" y2="52555"/>
                            <a14:foregroundMark x1="20909" y1="50365" x2="20909" y2="50365"/>
                            <a14:foregroundMark x1="20909" y1="49392" x2="20909" y2="49392"/>
                            <a14:foregroundMark x1="20909" y1="54988" x2="20909" y2="54988"/>
                            <a14:foregroundMark x1="49773" y1="54258" x2="49773" y2="54258"/>
                            <a14:foregroundMark x1="53864" y1="42579" x2="53864" y2="42579"/>
                            <a14:foregroundMark x1="53182" y1="36010" x2="53182" y2="36010"/>
                            <a14:foregroundMark x1="51364" y1="47202" x2="51364" y2="47202"/>
                            <a14:foregroundMark x1="52045" y1="46472" x2="52045" y2="46472"/>
                            <a14:foregroundMark x1="52500" y1="45985" x2="52500" y2="45985"/>
                            <a14:foregroundMark x1="53182" y1="50608" x2="53182" y2="50608"/>
                            <a14:foregroundMark x1="54091" y1="49392" x2="54091" y2="49392"/>
                            <a14:foregroundMark x1="54318" y1="49148" x2="54318" y2="49148"/>
                            <a14:foregroundMark x1="55000" y1="53285" x2="55000" y2="53285"/>
                            <a14:foregroundMark x1="58864" y1="53285" x2="58864" y2="53285"/>
                            <a14:foregroundMark x1="59318" y1="56691" x2="59318" y2="56691"/>
                            <a14:foregroundMark x1="47273" y1="60827" x2="47273" y2="60827"/>
                            <a14:foregroundMark x1="50455" y1="61071" x2="50455" y2="61071"/>
                            <a14:foregroundMark x1="56364" y1="61800" x2="56364" y2="61800"/>
                            <a14:foregroundMark x1="57500" y1="61071" x2="57500" y2="61071"/>
                            <a14:foregroundMark x1="88864" y1="92457" x2="88864" y2="92457"/>
                            <a14:foregroundMark x1="72045" y1="89294" x2="72045" y2="89294"/>
                            <a14:foregroundMark x1="76364" y1="62044" x2="76364" y2="62044"/>
                            <a14:foregroundMark x1="78409" y1="63504" x2="78409" y2="63504"/>
                            <a14:foregroundMark x1="78864" y1="63990" x2="78864" y2="63990"/>
                            <a14:foregroundMark x1="84773" y1="70073" x2="84773" y2="70073"/>
                            <a14:foregroundMark x1="87500" y1="68856" x2="87500" y2="68856"/>
                            <a14:foregroundMark x1="93409" y1="68856" x2="93409" y2="68856"/>
                            <a14:foregroundMark x1="80000" y1="77129" x2="80000" y2="77129"/>
                            <a14:foregroundMark x1="81591" y1="78589" x2="81591" y2="78589"/>
                            <a14:foregroundMark x1="81136" y1="80292" x2="81136" y2="80292"/>
                            <a14:foregroundMark x1="80682" y1="81752" x2="80682" y2="81752"/>
                            <a14:foregroundMark x1="79545" y1="83212" x2="79545" y2="83212"/>
                            <a14:foregroundMark x1="77500" y1="80292" x2="77500" y2="80292"/>
                            <a14:foregroundMark x1="72727" y1="54745" x2="72727" y2="54745"/>
                            <a14:foregroundMark x1="76591" y1="54501" x2="76591" y2="54501"/>
                            <a14:foregroundMark x1="75000" y1="54988" x2="75000" y2="54988"/>
                            <a14:foregroundMark x1="77500" y1="54988" x2="77500" y2="54988"/>
                            <a14:foregroundMark x1="80000" y1="55474" x2="80000" y2="55474"/>
                            <a14:foregroundMark x1="80455" y1="55718" x2="80455" y2="55718"/>
                            <a14:foregroundMark x1="83409" y1="56691" x2="83409" y2="56691"/>
                            <a14:foregroundMark x1="85909" y1="56691" x2="85909" y2="56691"/>
                            <a14:foregroundMark x1="86591" y1="59124" x2="86591" y2="59124"/>
                            <a14:foregroundMark x1="84773" y1="54988" x2="84773" y2="54988"/>
                            <a14:foregroundMark x1="83409" y1="55231" x2="83409" y2="55231"/>
                            <a14:foregroundMark x1="82727" y1="56691" x2="82727" y2="56691"/>
                          </a14:backgroundRemoval>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741" y="1713529"/>
                <a:ext cx="5054806" cy="4693205"/>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CD4E5D0A-1141-43C2-B3D7-D5D5DE366141}"/>
                  </a:ext>
                </a:extLst>
              </p:cNvPr>
              <p:cNvGrpSpPr/>
              <p:nvPr/>
            </p:nvGrpSpPr>
            <p:grpSpPr>
              <a:xfrm>
                <a:off x="182846" y="1547357"/>
                <a:ext cx="909900" cy="4859484"/>
                <a:chOff x="-2249559" y="1644084"/>
                <a:chExt cx="909900" cy="4859484"/>
              </a:xfrm>
            </p:grpSpPr>
            <p:grpSp>
              <p:nvGrpSpPr>
                <p:cNvPr id="48" name="Group 47">
                  <a:extLst>
                    <a:ext uri="{FF2B5EF4-FFF2-40B4-BE49-F238E27FC236}">
                      <a16:creationId xmlns:a16="http://schemas.microsoft.com/office/drawing/2014/main" id="{E373D122-7A0B-4EB4-B318-1EF359DCCE8C}"/>
                    </a:ext>
                  </a:extLst>
                </p:cNvPr>
                <p:cNvGrpSpPr/>
                <p:nvPr/>
              </p:nvGrpSpPr>
              <p:grpSpPr>
                <a:xfrm>
                  <a:off x="-2249559" y="1644084"/>
                  <a:ext cx="900000" cy="906475"/>
                  <a:chOff x="-2249559" y="1644084"/>
                  <a:chExt cx="900000" cy="906475"/>
                </a:xfrm>
              </p:grpSpPr>
              <p:sp>
                <p:nvSpPr>
                  <p:cNvPr id="66" name="Oval 65">
                    <a:extLst>
                      <a:ext uri="{FF2B5EF4-FFF2-40B4-BE49-F238E27FC236}">
                        <a16:creationId xmlns:a16="http://schemas.microsoft.com/office/drawing/2014/main" id="{585F8EB3-D96C-4CB0-BAB9-8B88B1AF2E07}"/>
                      </a:ext>
                    </a:extLst>
                  </p:cNvPr>
                  <p:cNvSpPr/>
                  <p:nvPr/>
                </p:nvSpPr>
                <p:spPr>
                  <a:xfrm>
                    <a:off x="-2244159" y="1661359"/>
                    <a:ext cx="889200" cy="889200"/>
                  </a:xfrm>
                  <a:prstGeom prst="ellipse">
                    <a:avLst/>
                  </a:prstGeom>
                  <a:solidFill>
                    <a:srgbClr val="FFCC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342797"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prstClr val="white"/>
                      </a:solidFill>
                      <a:effectLst/>
                      <a:uLnTx/>
                      <a:uFillTx/>
                      <a:latin typeface="Calibri"/>
                      <a:ea typeface="+mn-ea"/>
                      <a:cs typeface="+mn-cs"/>
                    </a:endParaRPr>
                  </a:p>
                </p:txBody>
              </p:sp>
              <p:sp>
                <p:nvSpPr>
                  <p:cNvPr id="67" name="Oval 66">
                    <a:extLst>
                      <a:ext uri="{FF2B5EF4-FFF2-40B4-BE49-F238E27FC236}">
                        <a16:creationId xmlns:a16="http://schemas.microsoft.com/office/drawing/2014/main" id="{38BB7372-BF0D-46AA-A187-62F1BE9C54DF}"/>
                      </a:ext>
                    </a:extLst>
                  </p:cNvPr>
                  <p:cNvSpPr/>
                  <p:nvPr/>
                </p:nvSpPr>
                <p:spPr>
                  <a:xfrm>
                    <a:off x="-2249559" y="1644084"/>
                    <a:ext cx="900000" cy="900000"/>
                  </a:xfrm>
                  <a:prstGeom prst="ellipse">
                    <a:avLst/>
                  </a:prstGeom>
                  <a:noFill/>
                  <a:ln w="25400" cap="flat" cmpd="sng" algn="ctr">
                    <a:solidFill>
                      <a:sysClr val="window" lastClr="FFFFFF">
                        <a:lumMod val="50000"/>
                      </a:sysClr>
                    </a:solidFill>
                    <a:prstDash val="sysDot"/>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063"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49" name="Group 48">
                  <a:extLst>
                    <a:ext uri="{FF2B5EF4-FFF2-40B4-BE49-F238E27FC236}">
                      <a16:creationId xmlns:a16="http://schemas.microsoft.com/office/drawing/2014/main" id="{8D4D7FDA-3C4D-4403-87C8-B045B012D296}"/>
                    </a:ext>
                  </a:extLst>
                </p:cNvPr>
                <p:cNvGrpSpPr/>
                <p:nvPr/>
              </p:nvGrpSpPr>
              <p:grpSpPr>
                <a:xfrm>
                  <a:off x="-2249559" y="2593398"/>
                  <a:ext cx="900000" cy="903188"/>
                  <a:chOff x="-2249559" y="2593398"/>
                  <a:chExt cx="900000" cy="903188"/>
                </a:xfrm>
              </p:grpSpPr>
              <p:sp>
                <p:nvSpPr>
                  <p:cNvPr id="64" name="Oval 63">
                    <a:extLst>
                      <a:ext uri="{FF2B5EF4-FFF2-40B4-BE49-F238E27FC236}">
                        <a16:creationId xmlns:a16="http://schemas.microsoft.com/office/drawing/2014/main" id="{4233C8E7-9B02-4B76-8E76-27AFE534257F}"/>
                      </a:ext>
                    </a:extLst>
                  </p:cNvPr>
                  <p:cNvSpPr/>
                  <p:nvPr/>
                </p:nvSpPr>
                <p:spPr>
                  <a:xfrm>
                    <a:off x="-2093859" y="2913386"/>
                    <a:ext cx="583200" cy="583200"/>
                  </a:xfrm>
                  <a:prstGeom prst="ellipse">
                    <a:avLst/>
                  </a:prstGeom>
                  <a:solidFill>
                    <a:srgbClr val="F9AD59"/>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342797"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prstClr val="white"/>
                      </a:solidFill>
                      <a:effectLst/>
                      <a:uLnTx/>
                      <a:uFillTx/>
                      <a:latin typeface="Calibri"/>
                      <a:ea typeface="+mn-ea"/>
                      <a:cs typeface="+mn-cs"/>
                    </a:endParaRPr>
                  </a:p>
                </p:txBody>
              </p:sp>
              <p:sp>
                <p:nvSpPr>
                  <p:cNvPr id="65" name="Oval 64">
                    <a:extLst>
                      <a:ext uri="{FF2B5EF4-FFF2-40B4-BE49-F238E27FC236}">
                        <a16:creationId xmlns:a16="http://schemas.microsoft.com/office/drawing/2014/main" id="{4854FDDF-AD0A-45CE-AAFA-82A5CC176B91}"/>
                      </a:ext>
                    </a:extLst>
                  </p:cNvPr>
                  <p:cNvSpPr/>
                  <p:nvPr/>
                </p:nvSpPr>
                <p:spPr>
                  <a:xfrm>
                    <a:off x="-2249559" y="2593398"/>
                    <a:ext cx="900000" cy="900000"/>
                  </a:xfrm>
                  <a:prstGeom prst="ellipse">
                    <a:avLst/>
                  </a:prstGeom>
                  <a:noFill/>
                  <a:ln w="25400" cap="flat" cmpd="sng" algn="ctr">
                    <a:solidFill>
                      <a:sysClr val="window" lastClr="FFFFFF">
                        <a:lumMod val="50000"/>
                      </a:sysClr>
                    </a:solidFill>
                    <a:prstDash val="sysDot"/>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063"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50" name="Group 49">
                  <a:extLst>
                    <a:ext uri="{FF2B5EF4-FFF2-40B4-BE49-F238E27FC236}">
                      <a16:creationId xmlns:a16="http://schemas.microsoft.com/office/drawing/2014/main" id="{9CA45418-72B6-4E23-9A9E-FACC3E0A81FA}"/>
                    </a:ext>
                  </a:extLst>
                </p:cNvPr>
                <p:cNvGrpSpPr/>
                <p:nvPr/>
              </p:nvGrpSpPr>
              <p:grpSpPr>
                <a:xfrm>
                  <a:off x="-2249559" y="3554227"/>
                  <a:ext cx="900000" cy="900000"/>
                  <a:chOff x="-2249559" y="3554227"/>
                  <a:chExt cx="900000" cy="900000"/>
                </a:xfrm>
              </p:grpSpPr>
              <p:sp>
                <p:nvSpPr>
                  <p:cNvPr id="62" name="Oval 61">
                    <a:extLst>
                      <a:ext uri="{FF2B5EF4-FFF2-40B4-BE49-F238E27FC236}">
                        <a16:creationId xmlns:a16="http://schemas.microsoft.com/office/drawing/2014/main" id="{BF94CA34-CC9C-45D7-8FDD-B276F502A722}"/>
                      </a:ext>
                    </a:extLst>
                  </p:cNvPr>
                  <p:cNvSpPr/>
                  <p:nvPr/>
                </p:nvSpPr>
                <p:spPr>
                  <a:xfrm>
                    <a:off x="-2045259" y="3968089"/>
                    <a:ext cx="486000" cy="486000"/>
                  </a:xfrm>
                  <a:prstGeom prst="ellipse">
                    <a:avLst/>
                  </a:prstGeom>
                  <a:solidFill>
                    <a:srgbClr val="33CCCC"/>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342797"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dirty="0">
                      <a:ln>
                        <a:noFill/>
                      </a:ln>
                      <a:solidFill>
                        <a:prstClr val="white"/>
                      </a:solidFill>
                      <a:effectLst/>
                      <a:uLnTx/>
                      <a:uFillTx/>
                      <a:latin typeface="Calibri"/>
                      <a:ea typeface="+mn-ea"/>
                      <a:cs typeface="+mn-cs"/>
                    </a:endParaRPr>
                  </a:p>
                </p:txBody>
              </p:sp>
              <p:sp>
                <p:nvSpPr>
                  <p:cNvPr id="63" name="Oval 62">
                    <a:extLst>
                      <a:ext uri="{FF2B5EF4-FFF2-40B4-BE49-F238E27FC236}">
                        <a16:creationId xmlns:a16="http://schemas.microsoft.com/office/drawing/2014/main" id="{3BE48801-DA51-4E41-A1F2-AF981E22DEA5}"/>
                      </a:ext>
                    </a:extLst>
                  </p:cNvPr>
                  <p:cNvSpPr/>
                  <p:nvPr/>
                </p:nvSpPr>
                <p:spPr>
                  <a:xfrm>
                    <a:off x="-2249559" y="3554227"/>
                    <a:ext cx="900000" cy="900000"/>
                  </a:xfrm>
                  <a:prstGeom prst="ellipse">
                    <a:avLst/>
                  </a:prstGeom>
                  <a:noFill/>
                  <a:ln w="25400" cap="flat" cmpd="sng" algn="ctr">
                    <a:solidFill>
                      <a:sysClr val="window" lastClr="FFFFFF">
                        <a:lumMod val="50000"/>
                      </a:sysClr>
                    </a:solidFill>
                    <a:prstDash val="sysDot"/>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063"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51" name="Group 50">
                  <a:extLst>
                    <a:ext uri="{FF2B5EF4-FFF2-40B4-BE49-F238E27FC236}">
                      <a16:creationId xmlns:a16="http://schemas.microsoft.com/office/drawing/2014/main" id="{020FF98A-26F1-4675-A81B-C77D65101A8E}"/>
                    </a:ext>
                  </a:extLst>
                </p:cNvPr>
                <p:cNvGrpSpPr/>
                <p:nvPr/>
              </p:nvGrpSpPr>
              <p:grpSpPr>
                <a:xfrm>
                  <a:off x="-2249559" y="4503198"/>
                  <a:ext cx="900000" cy="913834"/>
                  <a:chOff x="-2249559" y="4503198"/>
                  <a:chExt cx="900000" cy="913834"/>
                </a:xfrm>
              </p:grpSpPr>
              <p:sp>
                <p:nvSpPr>
                  <p:cNvPr id="60" name="Oval 59">
                    <a:extLst>
                      <a:ext uri="{FF2B5EF4-FFF2-40B4-BE49-F238E27FC236}">
                        <a16:creationId xmlns:a16="http://schemas.microsoft.com/office/drawing/2014/main" id="{7400F2ED-08E5-4E9C-B5E7-BAB5A2BA121C}"/>
                      </a:ext>
                    </a:extLst>
                  </p:cNvPr>
                  <p:cNvSpPr/>
                  <p:nvPr/>
                </p:nvSpPr>
                <p:spPr>
                  <a:xfrm>
                    <a:off x="-2075859" y="4851832"/>
                    <a:ext cx="565200" cy="565200"/>
                  </a:xfrm>
                  <a:prstGeom prst="ellipse">
                    <a:avLst/>
                  </a:prstGeom>
                  <a:solidFill>
                    <a:srgbClr val="FF5050"/>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342797"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prstClr val="white"/>
                      </a:solidFill>
                      <a:effectLst/>
                      <a:uLnTx/>
                      <a:uFillTx/>
                      <a:latin typeface="Calibri"/>
                      <a:ea typeface="+mn-ea"/>
                      <a:cs typeface="+mn-cs"/>
                    </a:endParaRPr>
                  </a:p>
                </p:txBody>
              </p:sp>
              <p:sp>
                <p:nvSpPr>
                  <p:cNvPr id="61" name="Oval 60">
                    <a:extLst>
                      <a:ext uri="{FF2B5EF4-FFF2-40B4-BE49-F238E27FC236}">
                        <a16:creationId xmlns:a16="http://schemas.microsoft.com/office/drawing/2014/main" id="{CD950C5F-7C06-49EC-8E59-0A271C3E9BBD}"/>
                      </a:ext>
                    </a:extLst>
                  </p:cNvPr>
                  <p:cNvSpPr/>
                  <p:nvPr/>
                </p:nvSpPr>
                <p:spPr>
                  <a:xfrm>
                    <a:off x="-2249559" y="4503198"/>
                    <a:ext cx="900000" cy="900000"/>
                  </a:xfrm>
                  <a:prstGeom prst="ellipse">
                    <a:avLst/>
                  </a:prstGeom>
                  <a:noFill/>
                  <a:ln w="25400" cap="flat" cmpd="sng" algn="ctr">
                    <a:solidFill>
                      <a:sysClr val="window" lastClr="FFFFFF">
                        <a:lumMod val="50000"/>
                      </a:sysClr>
                    </a:solidFill>
                    <a:prstDash val="sysDot"/>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063"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52" name="Group 51">
                  <a:extLst>
                    <a:ext uri="{FF2B5EF4-FFF2-40B4-BE49-F238E27FC236}">
                      <a16:creationId xmlns:a16="http://schemas.microsoft.com/office/drawing/2014/main" id="{E50EC666-FC68-4559-8D6D-16F15A95117F}"/>
                    </a:ext>
                  </a:extLst>
                </p:cNvPr>
                <p:cNvGrpSpPr/>
                <p:nvPr/>
              </p:nvGrpSpPr>
              <p:grpSpPr>
                <a:xfrm>
                  <a:off x="-2239659" y="5452307"/>
                  <a:ext cx="900000" cy="900000"/>
                  <a:chOff x="-2239659" y="5452307"/>
                  <a:chExt cx="900000" cy="900000"/>
                </a:xfrm>
              </p:grpSpPr>
              <p:sp>
                <p:nvSpPr>
                  <p:cNvPr id="58" name="Oval 57">
                    <a:extLst>
                      <a:ext uri="{FF2B5EF4-FFF2-40B4-BE49-F238E27FC236}">
                        <a16:creationId xmlns:a16="http://schemas.microsoft.com/office/drawing/2014/main" id="{DB41BFE2-F559-458B-81DB-BE2064F8635F}"/>
                      </a:ext>
                    </a:extLst>
                  </p:cNvPr>
                  <p:cNvSpPr/>
                  <p:nvPr/>
                </p:nvSpPr>
                <p:spPr>
                  <a:xfrm>
                    <a:off x="-2020059" y="5891507"/>
                    <a:ext cx="460800" cy="460800"/>
                  </a:xfrm>
                  <a:prstGeom prst="ellipse">
                    <a:avLst/>
                  </a:prstGeom>
                  <a:solidFill>
                    <a:srgbClr val="00CC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342797"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dirty="0">
                      <a:ln>
                        <a:noFill/>
                      </a:ln>
                      <a:solidFill>
                        <a:prstClr val="white"/>
                      </a:solidFill>
                      <a:effectLst/>
                      <a:uLnTx/>
                      <a:uFillTx/>
                      <a:latin typeface="Calibri"/>
                      <a:ea typeface="+mn-ea"/>
                      <a:cs typeface="+mn-cs"/>
                    </a:endParaRPr>
                  </a:p>
                </p:txBody>
              </p:sp>
              <p:sp>
                <p:nvSpPr>
                  <p:cNvPr id="59" name="Oval 58">
                    <a:extLst>
                      <a:ext uri="{FF2B5EF4-FFF2-40B4-BE49-F238E27FC236}">
                        <a16:creationId xmlns:a16="http://schemas.microsoft.com/office/drawing/2014/main" id="{214E6E22-D435-468B-9EBB-DF0DFF5607B6}"/>
                      </a:ext>
                    </a:extLst>
                  </p:cNvPr>
                  <p:cNvSpPr/>
                  <p:nvPr/>
                </p:nvSpPr>
                <p:spPr>
                  <a:xfrm>
                    <a:off x="-2239659" y="5452307"/>
                    <a:ext cx="900000" cy="900000"/>
                  </a:xfrm>
                  <a:prstGeom prst="ellipse">
                    <a:avLst/>
                  </a:prstGeom>
                  <a:noFill/>
                  <a:ln w="25400" cap="flat" cmpd="sng" algn="ctr">
                    <a:solidFill>
                      <a:sysClr val="window" lastClr="FFFFFF">
                        <a:lumMod val="50000"/>
                      </a:sysClr>
                    </a:solidFill>
                    <a:prstDash val="sysDot"/>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063"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3" name="TextBox 147">
                  <a:extLst>
                    <a:ext uri="{FF2B5EF4-FFF2-40B4-BE49-F238E27FC236}">
                      <a16:creationId xmlns:a16="http://schemas.microsoft.com/office/drawing/2014/main" id="{C7C8B06D-175A-4489-B9CC-0C4EC4A4A4A5}"/>
                    </a:ext>
                  </a:extLst>
                </p:cNvPr>
                <p:cNvSpPr txBox="1"/>
                <p:nvPr/>
              </p:nvSpPr>
              <p:spPr>
                <a:xfrm>
                  <a:off x="-2217050" y="2899193"/>
                  <a:ext cx="816095" cy="741165"/>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063" rtl="0" eaLnBrk="0" fontAlgn="base" latinLnBrk="0" hangingPunct="0">
                    <a:lnSpc>
                      <a:spcPct val="100000"/>
                    </a:lnSpc>
                    <a:spcBef>
                      <a:spcPct val="0"/>
                    </a:spcBef>
                    <a:spcAft>
                      <a:spcPct val="0"/>
                    </a:spcAft>
                    <a:buClrTx/>
                    <a:buSzTx/>
                    <a:buFontTx/>
                    <a:buNone/>
                    <a:tabLst/>
                    <a:defRPr/>
                  </a:pPr>
                  <a:r>
                    <a:rPr kumimoji="0" lang="en-GB" sz="2100" b="1" i="0" u="none" strike="noStrike" kern="0" cap="none" spc="0" normalizeH="0" baseline="0" noProof="0" dirty="0">
                      <a:ln>
                        <a:noFill/>
                      </a:ln>
                      <a:solidFill>
                        <a:sysClr val="windowText" lastClr="000000"/>
                      </a:solidFill>
                      <a:effectLst/>
                      <a:uLnTx/>
                      <a:uFillTx/>
                      <a:latin typeface="Calibri" panose="020F0502020204030204"/>
                      <a:ea typeface="+mn-ea"/>
                      <a:cs typeface="Arial" pitchFamily="34" charset="0"/>
                    </a:rPr>
                    <a:t>16</a:t>
                  </a:r>
                </a:p>
              </p:txBody>
            </p:sp>
            <p:sp>
              <p:nvSpPr>
                <p:cNvPr id="54" name="TextBox 147">
                  <a:extLst>
                    <a:ext uri="{FF2B5EF4-FFF2-40B4-BE49-F238E27FC236}">
                      <a16:creationId xmlns:a16="http://schemas.microsoft.com/office/drawing/2014/main" id="{4FA731A3-37B0-413F-9443-A55A6EB595F1}"/>
                    </a:ext>
                  </a:extLst>
                </p:cNvPr>
                <p:cNvSpPr txBox="1"/>
                <p:nvPr/>
              </p:nvSpPr>
              <p:spPr>
                <a:xfrm>
                  <a:off x="-2217495" y="3877085"/>
                  <a:ext cx="816095" cy="741165"/>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063" rtl="0" eaLnBrk="0" fontAlgn="base" latinLnBrk="0" hangingPunct="0">
                    <a:lnSpc>
                      <a:spcPct val="100000"/>
                    </a:lnSpc>
                    <a:spcBef>
                      <a:spcPct val="0"/>
                    </a:spcBef>
                    <a:spcAft>
                      <a:spcPct val="0"/>
                    </a:spcAft>
                    <a:buClrTx/>
                    <a:buSzTx/>
                    <a:buFontTx/>
                    <a:buNone/>
                    <a:tabLst/>
                    <a:defRPr/>
                  </a:pPr>
                  <a:r>
                    <a:rPr kumimoji="0" lang="en-GB" sz="2100" b="1" i="0" u="none" strike="noStrike" kern="0" cap="none" spc="0" normalizeH="0" baseline="0" noProof="0" dirty="0">
                      <a:ln>
                        <a:noFill/>
                      </a:ln>
                      <a:solidFill>
                        <a:sysClr val="windowText" lastClr="000000"/>
                      </a:solidFill>
                      <a:effectLst/>
                      <a:uLnTx/>
                      <a:uFillTx/>
                      <a:latin typeface="Calibri" panose="020F0502020204030204"/>
                      <a:ea typeface="+mn-ea"/>
                      <a:cs typeface="Arial" pitchFamily="34" charset="0"/>
                    </a:rPr>
                    <a:t>11</a:t>
                  </a:r>
                </a:p>
              </p:txBody>
            </p:sp>
            <p:sp>
              <p:nvSpPr>
                <p:cNvPr id="55" name="TextBox 147">
                  <a:extLst>
                    <a:ext uri="{FF2B5EF4-FFF2-40B4-BE49-F238E27FC236}">
                      <a16:creationId xmlns:a16="http://schemas.microsoft.com/office/drawing/2014/main" id="{90AEE0D9-4D0D-4FD4-A9F4-860EF653C450}"/>
                    </a:ext>
                  </a:extLst>
                </p:cNvPr>
                <p:cNvSpPr txBox="1"/>
                <p:nvPr/>
              </p:nvSpPr>
              <p:spPr>
                <a:xfrm>
                  <a:off x="-2218645" y="4821590"/>
                  <a:ext cx="816095" cy="741165"/>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063" rtl="0" eaLnBrk="0" fontAlgn="base" latinLnBrk="0" hangingPunct="0">
                    <a:lnSpc>
                      <a:spcPct val="100000"/>
                    </a:lnSpc>
                    <a:spcBef>
                      <a:spcPct val="0"/>
                    </a:spcBef>
                    <a:spcAft>
                      <a:spcPct val="0"/>
                    </a:spcAft>
                    <a:buClrTx/>
                    <a:buSzTx/>
                    <a:buFontTx/>
                    <a:buNone/>
                    <a:tabLst/>
                    <a:defRPr/>
                  </a:pPr>
                  <a:r>
                    <a:rPr kumimoji="0" lang="en-GB" sz="2100" b="1" i="0" u="none" strike="noStrike" kern="0" cap="none" spc="0" normalizeH="0" baseline="0" noProof="0" dirty="0">
                      <a:ln>
                        <a:noFill/>
                      </a:ln>
                      <a:solidFill>
                        <a:sysClr val="windowText" lastClr="000000"/>
                      </a:solidFill>
                      <a:effectLst/>
                      <a:uLnTx/>
                      <a:uFillTx/>
                      <a:latin typeface="Calibri" panose="020F0502020204030204"/>
                      <a:ea typeface="+mn-ea"/>
                      <a:cs typeface="Arial" pitchFamily="34" charset="0"/>
                    </a:rPr>
                    <a:t>15</a:t>
                  </a:r>
                </a:p>
              </p:txBody>
            </p:sp>
            <p:sp>
              <p:nvSpPr>
                <p:cNvPr id="56" name="TextBox 147">
                  <a:extLst>
                    <a:ext uri="{FF2B5EF4-FFF2-40B4-BE49-F238E27FC236}">
                      <a16:creationId xmlns:a16="http://schemas.microsoft.com/office/drawing/2014/main" id="{1E7876B8-9225-4D17-B0B4-D49619FF1BD1}"/>
                    </a:ext>
                  </a:extLst>
                </p:cNvPr>
                <p:cNvSpPr txBox="1"/>
                <p:nvPr/>
              </p:nvSpPr>
              <p:spPr>
                <a:xfrm>
                  <a:off x="-2189435" y="1975044"/>
                  <a:ext cx="816095" cy="741165"/>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063" rtl="0" eaLnBrk="0" fontAlgn="base" latinLnBrk="0" hangingPunct="0">
                    <a:lnSpc>
                      <a:spcPct val="100000"/>
                    </a:lnSpc>
                    <a:spcBef>
                      <a:spcPct val="0"/>
                    </a:spcBef>
                    <a:spcAft>
                      <a:spcPct val="0"/>
                    </a:spcAft>
                    <a:buClrTx/>
                    <a:buSzTx/>
                    <a:buFontTx/>
                    <a:buNone/>
                    <a:tabLst/>
                    <a:defRPr/>
                  </a:pPr>
                  <a:r>
                    <a:rPr kumimoji="0" lang="en-GB" sz="2100" b="1" i="0" u="none" strike="noStrike" kern="0" cap="none" spc="0" normalizeH="0" baseline="0" noProof="0" dirty="0">
                      <a:ln>
                        <a:noFill/>
                      </a:ln>
                      <a:solidFill>
                        <a:sysClr val="windowText" lastClr="000000"/>
                      </a:solidFill>
                      <a:effectLst/>
                      <a:uLnTx/>
                      <a:uFillTx/>
                      <a:latin typeface="Calibri" panose="020F0502020204030204"/>
                      <a:ea typeface="+mn-ea"/>
                      <a:cs typeface="Arial" pitchFamily="34" charset="0"/>
                    </a:rPr>
                    <a:t>37</a:t>
                  </a:r>
                </a:p>
              </p:txBody>
            </p:sp>
            <p:sp>
              <p:nvSpPr>
                <p:cNvPr id="57" name="TextBox 147">
                  <a:extLst>
                    <a:ext uri="{FF2B5EF4-FFF2-40B4-BE49-F238E27FC236}">
                      <a16:creationId xmlns:a16="http://schemas.microsoft.com/office/drawing/2014/main" id="{AE18812B-ABB0-4F77-B191-3B5D17A68FFE}"/>
                    </a:ext>
                  </a:extLst>
                </p:cNvPr>
                <p:cNvSpPr txBox="1"/>
                <p:nvPr/>
              </p:nvSpPr>
              <p:spPr>
                <a:xfrm>
                  <a:off x="-2215912" y="5762403"/>
                  <a:ext cx="816095" cy="741165"/>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063" rtl="0" eaLnBrk="0" fontAlgn="base" latinLnBrk="0" hangingPunct="0">
                    <a:lnSpc>
                      <a:spcPct val="100000"/>
                    </a:lnSpc>
                    <a:spcBef>
                      <a:spcPct val="0"/>
                    </a:spcBef>
                    <a:spcAft>
                      <a:spcPct val="0"/>
                    </a:spcAft>
                    <a:buClrTx/>
                    <a:buSzTx/>
                    <a:buFontTx/>
                    <a:buNone/>
                    <a:tabLst/>
                    <a:defRPr/>
                  </a:pPr>
                  <a:r>
                    <a:rPr kumimoji="0" lang="en-GB" sz="2100" b="1" i="0" u="none" strike="noStrike" kern="0" cap="none" spc="0" normalizeH="0" baseline="0" noProof="0" dirty="0">
                      <a:ln>
                        <a:noFill/>
                      </a:ln>
                      <a:solidFill>
                        <a:sysClr val="windowText" lastClr="000000"/>
                      </a:solidFill>
                      <a:effectLst/>
                      <a:uLnTx/>
                      <a:uFillTx/>
                      <a:latin typeface="Calibri" panose="020F0502020204030204"/>
                      <a:ea typeface="+mn-ea"/>
                      <a:cs typeface="Arial" pitchFamily="34" charset="0"/>
                    </a:rPr>
                    <a:t>10</a:t>
                  </a:r>
                </a:p>
              </p:txBody>
            </p:sp>
          </p:grpSp>
          <p:sp>
            <p:nvSpPr>
              <p:cNvPr id="43" name="TextBox 127">
                <a:extLst>
                  <a:ext uri="{FF2B5EF4-FFF2-40B4-BE49-F238E27FC236}">
                    <a16:creationId xmlns:a16="http://schemas.microsoft.com/office/drawing/2014/main" id="{744004DB-5495-4968-8112-ACF0E35635CB}"/>
                  </a:ext>
                </a:extLst>
              </p:cNvPr>
              <p:cNvSpPr txBox="1"/>
              <p:nvPr/>
            </p:nvSpPr>
            <p:spPr>
              <a:xfrm>
                <a:off x="1107345" y="1652965"/>
                <a:ext cx="3873924" cy="711733"/>
              </a:xfrm>
              <a:prstGeom prst="rect">
                <a:avLst/>
              </a:prstGeom>
              <a:noFill/>
              <a:ln>
                <a:noFill/>
              </a:ln>
              <a:effectLst/>
            </p:spPr>
            <p:txBody>
              <a:bodyPr wrap="square" rtlCol="0" anchor="ctr">
                <a:noAutofit/>
              </a:bodyPr>
              <a:lstStyle>
                <a:defPPr>
                  <a:defRPr lang="en-US"/>
                </a:defPPr>
                <a:lvl1pPr marR="0" lvl="0" indent="0" defTabSz="914400" fontAlgn="auto">
                  <a:lnSpc>
                    <a:spcPct val="100000"/>
                  </a:lnSpc>
                  <a:spcBef>
                    <a:spcPts val="0"/>
                  </a:spcBef>
                  <a:spcAft>
                    <a:spcPts val="0"/>
                  </a:spcAft>
                  <a:buClrTx/>
                  <a:buSzTx/>
                  <a:buFontTx/>
                  <a:buNone/>
                  <a:tabLst/>
                  <a:defRPr kumimoji="0" sz="1400" b="1" i="0" u="none" strike="noStrike" kern="0" cap="none" spc="0" normalizeH="0" baseline="0">
                    <a:ln>
                      <a:noFill/>
                    </a:ln>
                    <a:solidFill>
                      <a:sysClr val="windowText" lastClr="000000"/>
                    </a:solidFill>
                    <a:effectLst/>
                    <a:uLnTx/>
                    <a:uFillTx/>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l" defTabSz="914126" rtl="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ea typeface="ＭＳ Ｐゴシック" panose="020B0600070205080204" pitchFamily="34" charset="-128"/>
                    <a:cs typeface="Arial" pitchFamily="34" charset="0"/>
                  </a:rPr>
                  <a:t>criminalize some aspect of sex work</a:t>
                </a:r>
              </a:p>
            </p:txBody>
          </p:sp>
          <p:sp>
            <p:nvSpPr>
              <p:cNvPr id="44" name="TextBox 128">
                <a:extLst>
                  <a:ext uri="{FF2B5EF4-FFF2-40B4-BE49-F238E27FC236}">
                    <a16:creationId xmlns:a16="http://schemas.microsoft.com/office/drawing/2014/main" id="{01A68B96-BC5C-407F-AF45-52A94C4EF32F}"/>
                  </a:ext>
                </a:extLst>
              </p:cNvPr>
              <p:cNvSpPr txBox="1"/>
              <p:nvPr/>
            </p:nvSpPr>
            <p:spPr>
              <a:xfrm>
                <a:off x="1107345" y="2654859"/>
                <a:ext cx="4130307" cy="505267"/>
              </a:xfrm>
              <a:prstGeom prst="rect">
                <a:avLst/>
              </a:prstGeom>
              <a:noFill/>
              <a:ln>
                <a:noFill/>
              </a:ln>
              <a:effectLst/>
            </p:spPr>
            <p:txBody>
              <a:bodyPr wrap="square" rtlCol="0" anchor="ctr">
                <a:noAutofit/>
              </a:bodyPr>
              <a:lstStyle>
                <a:defPPr>
                  <a:defRPr lang="en-US"/>
                </a:defPPr>
                <a:lvl1pPr marR="0" lvl="0" indent="0" defTabSz="914400" fontAlgn="auto">
                  <a:lnSpc>
                    <a:spcPct val="100000"/>
                  </a:lnSpc>
                  <a:spcBef>
                    <a:spcPts val="0"/>
                  </a:spcBef>
                  <a:spcAft>
                    <a:spcPts val="0"/>
                  </a:spcAft>
                  <a:buClrTx/>
                  <a:buSzTx/>
                  <a:buFontTx/>
                  <a:buNone/>
                  <a:tabLst/>
                  <a:defRPr kumimoji="0" sz="1400" b="1" i="0" u="none" strike="noStrike" kern="0" cap="none" spc="0" normalizeH="0" baseline="0">
                    <a:ln>
                      <a:noFill/>
                    </a:ln>
                    <a:solidFill>
                      <a:sysClr val="windowText" lastClr="000000"/>
                    </a:solidFill>
                    <a:effectLst/>
                    <a:uLnTx/>
                    <a:uFillTx/>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l" defTabSz="914126" rtl="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ea typeface="ＭＳ Ｐゴシック" panose="020B0600070205080204" pitchFamily="34" charset="-128"/>
                    <a:cs typeface="Arial" pitchFamily="34" charset="0"/>
                  </a:rPr>
                  <a:t>criminalize same-sex relations</a:t>
                </a:r>
              </a:p>
            </p:txBody>
          </p:sp>
          <p:sp>
            <p:nvSpPr>
              <p:cNvPr id="45" name="TextBox 129">
                <a:extLst>
                  <a:ext uri="{FF2B5EF4-FFF2-40B4-BE49-F238E27FC236}">
                    <a16:creationId xmlns:a16="http://schemas.microsoft.com/office/drawing/2014/main" id="{ACCC53A2-095B-4E88-B424-758CDBB96110}"/>
                  </a:ext>
                </a:extLst>
              </p:cNvPr>
              <p:cNvSpPr txBox="1"/>
              <p:nvPr/>
            </p:nvSpPr>
            <p:spPr>
              <a:xfrm>
                <a:off x="1107345" y="3543024"/>
                <a:ext cx="4130307" cy="629331"/>
              </a:xfrm>
              <a:prstGeom prst="rect">
                <a:avLst/>
              </a:prstGeom>
              <a:noFill/>
              <a:ln>
                <a:noFill/>
              </a:ln>
              <a:effectLst/>
            </p:spPr>
            <p:txBody>
              <a:bodyPr wrap="square" rtlCol="0" anchor="ctr">
                <a:noAutofit/>
              </a:bodyPr>
              <a:lstStyle>
                <a:defPPr>
                  <a:defRPr lang="en-US"/>
                </a:defPPr>
                <a:lvl1pPr marR="0" lvl="0" indent="0" defTabSz="914400" fontAlgn="auto">
                  <a:lnSpc>
                    <a:spcPct val="100000"/>
                  </a:lnSpc>
                  <a:spcBef>
                    <a:spcPts val="0"/>
                  </a:spcBef>
                  <a:spcAft>
                    <a:spcPts val="0"/>
                  </a:spcAft>
                  <a:buClrTx/>
                  <a:buSzTx/>
                  <a:buFontTx/>
                  <a:buNone/>
                  <a:tabLst/>
                  <a:defRPr kumimoji="0" sz="1400" b="1" i="0" u="none" strike="noStrike" kern="0" cap="none" spc="0" normalizeH="0" baseline="0">
                    <a:ln>
                      <a:noFill/>
                    </a:ln>
                    <a:solidFill>
                      <a:sysClr val="windowText" lastClr="000000"/>
                    </a:solidFill>
                    <a:effectLst/>
                    <a:uLnTx/>
                    <a:uFillTx/>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l" defTabSz="914126" rtl="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ea typeface="ＭＳ Ｐゴシック" panose="020B0600070205080204" pitchFamily="34" charset="-128"/>
                    <a:cs typeface="Arial" pitchFamily="34" charset="0"/>
                  </a:rPr>
                  <a:t>confine people who use drugs in compulsory detention centres </a:t>
                </a:r>
              </a:p>
            </p:txBody>
          </p:sp>
          <p:sp>
            <p:nvSpPr>
              <p:cNvPr id="46" name="TextBox 130">
                <a:extLst>
                  <a:ext uri="{FF2B5EF4-FFF2-40B4-BE49-F238E27FC236}">
                    <a16:creationId xmlns:a16="http://schemas.microsoft.com/office/drawing/2014/main" id="{F17E4606-0C04-4CB1-8DB2-934178B8FDEB}"/>
                  </a:ext>
                </a:extLst>
              </p:cNvPr>
              <p:cNvSpPr txBox="1"/>
              <p:nvPr/>
            </p:nvSpPr>
            <p:spPr>
              <a:xfrm>
                <a:off x="1107344" y="4488931"/>
                <a:ext cx="4048355" cy="735080"/>
              </a:xfrm>
              <a:prstGeom prst="rect">
                <a:avLst/>
              </a:prstGeom>
              <a:noFill/>
              <a:ln>
                <a:noFill/>
              </a:ln>
              <a:effectLst/>
            </p:spPr>
            <p:txBody>
              <a:bodyPr wrap="square" rtlCol="0" anchor="ctr">
                <a:noAutofit/>
              </a:bodyPr>
              <a:lstStyle>
                <a:defPPr>
                  <a:defRPr lang="en-US"/>
                </a:defPPr>
                <a:lvl1pPr marR="0" lvl="0" indent="0" algn="ctr" defTabSz="914400" fontAlgn="auto">
                  <a:lnSpc>
                    <a:spcPct val="100000"/>
                  </a:lnSpc>
                  <a:spcBef>
                    <a:spcPts val="0"/>
                  </a:spcBef>
                  <a:spcAft>
                    <a:spcPts val="0"/>
                  </a:spcAft>
                  <a:buClrTx/>
                  <a:buSzTx/>
                  <a:buFontTx/>
                  <a:buNone/>
                  <a:tabLst/>
                  <a:defRPr kumimoji="0" sz="1400" b="1" i="0" u="none" strike="noStrike" kern="0" cap="none" spc="0" normalizeH="0" baseline="0">
                    <a:ln>
                      <a:noFill/>
                    </a:ln>
                    <a:solidFill>
                      <a:sysClr val="windowText" lastClr="000000"/>
                    </a:solidFill>
                    <a:effectLst/>
                    <a:uLnTx/>
                    <a:uFillTx/>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l" defTabSz="914126" rtl="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ea typeface="ＭＳ Ｐゴシック" panose="020B0600070205080204" pitchFamily="34" charset="-128"/>
                    <a:cs typeface="Arial" pitchFamily="34" charset="0"/>
                  </a:rPr>
                  <a:t>impose death penalty for drug-related offences</a:t>
                </a:r>
              </a:p>
            </p:txBody>
          </p:sp>
          <p:sp>
            <p:nvSpPr>
              <p:cNvPr id="47" name="TextBox 131">
                <a:extLst>
                  <a:ext uri="{FF2B5EF4-FFF2-40B4-BE49-F238E27FC236}">
                    <a16:creationId xmlns:a16="http://schemas.microsoft.com/office/drawing/2014/main" id="{884BF957-6A82-47EB-98AA-1CC0335076BD}"/>
                  </a:ext>
                </a:extLst>
              </p:cNvPr>
              <p:cNvSpPr txBox="1"/>
              <p:nvPr/>
            </p:nvSpPr>
            <p:spPr>
              <a:xfrm>
                <a:off x="1107345" y="5435078"/>
                <a:ext cx="4436534" cy="676650"/>
              </a:xfrm>
              <a:prstGeom prst="rect">
                <a:avLst/>
              </a:prstGeom>
              <a:noFill/>
              <a:ln>
                <a:noFill/>
              </a:ln>
              <a:effectLst/>
            </p:spPr>
            <p:txBody>
              <a:bodyPr wrap="square" rtlCol="0" anchor="ctr">
                <a:noAutofit/>
              </a:bodyPr>
              <a:lstStyle>
                <a:defPPr>
                  <a:defRPr lang="en-US"/>
                </a:defPPr>
                <a:lvl1pPr marR="0" lvl="0" indent="0" defTabSz="914400" fontAlgn="auto">
                  <a:lnSpc>
                    <a:spcPct val="100000"/>
                  </a:lnSpc>
                  <a:spcBef>
                    <a:spcPts val="0"/>
                  </a:spcBef>
                  <a:spcAft>
                    <a:spcPts val="0"/>
                  </a:spcAft>
                  <a:buClrTx/>
                  <a:buSzTx/>
                  <a:buFontTx/>
                  <a:buNone/>
                  <a:tabLst/>
                  <a:defRPr kumimoji="0" sz="1400" b="1" i="0" u="none" strike="noStrike" kern="0" cap="none" spc="0" normalizeH="0" baseline="0">
                    <a:ln>
                      <a:noFill/>
                    </a:ln>
                    <a:solidFill>
                      <a:sysClr val="windowText" lastClr="000000"/>
                    </a:solidFill>
                    <a:effectLst/>
                    <a:uLnTx/>
                    <a:uFillTx/>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l" defTabSz="914126" rtl="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ea typeface="ＭＳ Ｐゴシック" panose="020B0600070205080204" pitchFamily="34" charset="-128"/>
                    <a:cs typeface="Arial" pitchFamily="34" charset="0"/>
                  </a:rPr>
                  <a:t>impose some form of HIV-related restriction on entry, stay or residence</a:t>
                </a:r>
              </a:p>
            </p:txBody>
          </p:sp>
        </p:grpSp>
        <p:grpSp>
          <p:nvGrpSpPr>
            <p:cNvPr id="73" name="Group 72">
              <a:extLst>
                <a:ext uri="{FF2B5EF4-FFF2-40B4-BE49-F238E27FC236}">
                  <a16:creationId xmlns:a16="http://schemas.microsoft.com/office/drawing/2014/main" id="{AB2FF829-3FF3-47A9-9B8D-A5F4FD317B43}"/>
                </a:ext>
              </a:extLst>
            </p:cNvPr>
            <p:cNvGrpSpPr/>
            <p:nvPr/>
          </p:nvGrpSpPr>
          <p:grpSpPr>
            <a:xfrm>
              <a:off x="6690820" y="4600100"/>
              <a:ext cx="2762471" cy="380568"/>
              <a:chOff x="-3091160" y="5133639"/>
              <a:chExt cx="3683775" cy="507491"/>
            </a:xfrm>
          </p:grpSpPr>
          <p:sp>
            <p:nvSpPr>
              <p:cNvPr id="74" name="Oval 73">
                <a:extLst>
                  <a:ext uri="{FF2B5EF4-FFF2-40B4-BE49-F238E27FC236}">
                    <a16:creationId xmlns:a16="http://schemas.microsoft.com/office/drawing/2014/main" id="{27CA992F-40CF-4B67-9D6E-D33663661F49}"/>
                  </a:ext>
                </a:extLst>
              </p:cNvPr>
              <p:cNvSpPr/>
              <p:nvPr/>
            </p:nvSpPr>
            <p:spPr>
              <a:xfrm>
                <a:off x="88615" y="5133639"/>
                <a:ext cx="504000" cy="504000"/>
              </a:xfrm>
              <a:prstGeom prst="ellipse">
                <a:avLst/>
              </a:prstGeom>
              <a:noFill/>
              <a:ln w="25400" cap="flat" cmpd="sng" algn="ctr">
                <a:solidFill>
                  <a:sysClr val="window" lastClr="FFFFFF">
                    <a:lumMod val="50000"/>
                  </a:sysClr>
                </a:solidFill>
                <a:prstDash val="sysDot"/>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063" rtl="0" eaLnBrk="0" fontAlgn="base" latinLnBrk="0" hangingPunct="0">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5" name="TextBox 116">
                <a:extLst>
                  <a:ext uri="{FF2B5EF4-FFF2-40B4-BE49-F238E27FC236}">
                    <a16:creationId xmlns:a16="http://schemas.microsoft.com/office/drawing/2014/main" id="{18A6A055-FA6E-4D56-83B9-E45675E9EBAE}"/>
                  </a:ext>
                </a:extLst>
              </p:cNvPr>
              <p:cNvSpPr txBox="1"/>
              <p:nvPr/>
            </p:nvSpPr>
            <p:spPr>
              <a:xfrm>
                <a:off x="-3091160" y="5143340"/>
                <a:ext cx="3022751" cy="254557"/>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457063" rtl="0" eaLnBrk="0" fontAlgn="base" latinLnBrk="0" hangingPunct="0">
                  <a:lnSpc>
                    <a:spcPct val="100000"/>
                  </a:lnSpc>
                  <a:spcBef>
                    <a:spcPct val="0"/>
                  </a:spcBef>
                  <a:spcAft>
                    <a:spcPct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Arial"/>
                    <a:ea typeface="+mn-ea"/>
                    <a:cs typeface="Arial" pitchFamily="34" charset="0"/>
                  </a:rPr>
                  <a:t>38 countries in Asia and the Pacific region</a:t>
                </a:r>
              </a:p>
            </p:txBody>
          </p:sp>
          <p:sp>
            <p:nvSpPr>
              <p:cNvPr id="76" name="TextBox 117">
                <a:extLst>
                  <a:ext uri="{FF2B5EF4-FFF2-40B4-BE49-F238E27FC236}">
                    <a16:creationId xmlns:a16="http://schemas.microsoft.com/office/drawing/2014/main" id="{D513A051-16D7-4A47-85FA-7E8047D11E03}"/>
                  </a:ext>
                </a:extLst>
              </p:cNvPr>
              <p:cNvSpPr txBox="1"/>
              <p:nvPr/>
            </p:nvSpPr>
            <p:spPr>
              <a:xfrm>
                <a:off x="-2098945" y="5369563"/>
                <a:ext cx="2089418" cy="254556"/>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457063" rtl="0" eaLnBrk="0" fontAlgn="base" latinLnBrk="0" hangingPunct="0">
                  <a:lnSpc>
                    <a:spcPct val="100000"/>
                  </a:lnSpc>
                  <a:spcBef>
                    <a:spcPct val="0"/>
                  </a:spcBef>
                  <a:spcAft>
                    <a:spcPct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Arial"/>
                    <a:ea typeface="+mn-ea"/>
                    <a:cs typeface="Arial" pitchFamily="34" charset="0"/>
                  </a:rPr>
                  <a:t>Countries with punitive laws</a:t>
                </a:r>
              </a:p>
            </p:txBody>
          </p:sp>
          <p:sp>
            <p:nvSpPr>
              <p:cNvPr id="77" name="Oval 76">
                <a:extLst>
                  <a:ext uri="{FF2B5EF4-FFF2-40B4-BE49-F238E27FC236}">
                    <a16:creationId xmlns:a16="http://schemas.microsoft.com/office/drawing/2014/main" id="{F80FD79E-56A1-4EFA-B27C-6C869399A560}"/>
                  </a:ext>
                </a:extLst>
              </p:cNvPr>
              <p:cNvSpPr/>
              <p:nvPr/>
            </p:nvSpPr>
            <p:spPr>
              <a:xfrm>
                <a:off x="178615" y="5317130"/>
                <a:ext cx="324000" cy="324000"/>
              </a:xfrm>
              <a:prstGeom prst="ellipse">
                <a:avLst/>
              </a:prstGeom>
              <a:solidFill>
                <a:sysClr val="window" lastClr="FFFFFF">
                  <a:lumMod val="65000"/>
                </a:sysClr>
              </a:solidFill>
              <a:ln w="2540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063" rtl="0" eaLnBrk="0" fontAlgn="base" latinLnBrk="0" hangingPunct="0">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sysClr val="window" lastClr="FFFFFF"/>
                  </a:solidFill>
                  <a:effectLst/>
                  <a:uLnTx/>
                  <a:uFillTx/>
                  <a:latin typeface="Calibri"/>
                  <a:ea typeface="+mn-ea"/>
                  <a:cs typeface="+mn-cs"/>
                </a:endParaRPr>
              </a:p>
            </p:txBody>
          </p:sp>
        </p:grpSp>
      </p:grpSp>
      <p:cxnSp>
        <p:nvCxnSpPr>
          <p:cNvPr id="78" name="Straight Connector 77">
            <a:extLst>
              <a:ext uri="{FF2B5EF4-FFF2-40B4-BE49-F238E27FC236}">
                <a16:creationId xmlns:a16="http://schemas.microsoft.com/office/drawing/2014/main" id="{A90BA857-3619-44CC-90DA-4A1D5C3A8A5C}"/>
              </a:ext>
            </a:extLst>
          </p:cNvPr>
          <p:cNvCxnSpPr/>
          <p:nvPr/>
        </p:nvCxnSpPr>
        <p:spPr>
          <a:xfrm>
            <a:off x="9732068" y="4882419"/>
            <a:ext cx="215922" cy="0"/>
          </a:xfrm>
          <a:prstGeom prst="line">
            <a:avLst/>
          </a:prstGeom>
          <a:noFill/>
          <a:ln w="12700" cap="flat" cmpd="sng" algn="ctr">
            <a:solidFill>
              <a:sysClr val="windowText" lastClr="000000"/>
            </a:solidFill>
            <a:prstDash val="sysDash"/>
          </a:ln>
          <a:effectLst/>
        </p:spPr>
      </p:cxnSp>
      <p:cxnSp>
        <p:nvCxnSpPr>
          <p:cNvPr id="79" name="Straight Connector 78">
            <a:extLst>
              <a:ext uri="{FF2B5EF4-FFF2-40B4-BE49-F238E27FC236}">
                <a16:creationId xmlns:a16="http://schemas.microsoft.com/office/drawing/2014/main" id="{E1B1FB23-F466-4820-A112-61C6B662A394}"/>
              </a:ext>
            </a:extLst>
          </p:cNvPr>
          <p:cNvCxnSpPr/>
          <p:nvPr/>
        </p:nvCxnSpPr>
        <p:spPr>
          <a:xfrm>
            <a:off x="9654991" y="4725283"/>
            <a:ext cx="161942" cy="0"/>
          </a:xfrm>
          <a:prstGeom prst="line">
            <a:avLst/>
          </a:prstGeom>
          <a:noFill/>
          <a:ln w="12700" cap="flat" cmpd="sng" algn="ctr">
            <a:solidFill>
              <a:sysClr val="windowText" lastClr="000000"/>
            </a:solidFill>
            <a:prstDash val="sysDash"/>
          </a:ln>
          <a:effectLst/>
        </p:spPr>
      </p:cxnSp>
      <p:sp>
        <p:nvSpPr>
          <p:cNvPr id="81" name="TextBox 6">
            <a:extLst>
              <a:ext uri="{FF2B5EF4-FFF2-40B4-BE49-F238E27FC236}">
                <a16:creationId xmlns:a16="http://schemas.microsoft.com/office/drawing/2014/main" id="{EC561EF6-8CE6-407E-A0B5-DF4CF71CC239}"/>
              </a:ext>
            </a:extLst>
          </p:cNvPr>
          <p:cNvSpPr txBox="1">
            <a:spLocks noChangeArrowheads="1"/>
          </p:cNvSpPr>
          <p:nvPr/>
        </p:nvSpPr>
        <p:spPr bwMode="auto">
          <a:xfrm>
            <a:off x="120719" y="6597199"/>
            <a:ext cx="11864929" cy="21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marL="0" marR="0" lvl="0" indent="0" algn="l" defTabSz="457063"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Source: Prepared by </a:t>
            </a:r>
            <a:r>
              <a:rPr kumimoji="0" lang="en-US" sz="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hlinkClick r:id="rId5"/>
              </a:rPr>
              <a:t>www.aidsdatahub.org</a:t>
            </a:r>
            <a:r>
              <a:rPr kumimoji="0" lang="en-US" sz="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ＭＳ Ｐゴシック" panose="020B0600070205080204" pitchFamily="34" charset="-128"/>
                <a:cs typeface="Cordia New" pitchFamily="34" charset="-34"/>
              </a:rPr>
              <a:t>UNAIDS, Punitive Laws Hindering the HIV Response in Asia and the Pacific (as of June 2016); and </a:t>
            </a:r>
            <a:r>
              <a:rPr kumimoji="0" lang="en-US" sz="800" b="0" i="0" u="none" strike="noStrike" kern="1200" cap="none" spc="0" normalizeH="0" baseline="0" noProof="0" dirty="0">
                <a:ln>
                  <a:noFill/>
                </a:ln>
                <a:solidFill>
                  <a:prstClr val="black"/>
                </a:solidFill>
                <a:effectLst/>
                <a:uLnTx/>
                <a:uFillTx/>
                <a:latin typeface="Arial" charset="0"/>
                <a:ea typeface="ＭＳ Ｐゴシック" panose="020B0600070205080204" pitchFamily="34" charset="-128"/>
                <a:cs typeface="Cordia New" pitchFamily="34" charset="-34"/>
                <a:hlinkClick r:id="rId6"/>
              </a:rPr>
              <a:t>https://timesofindia.indiatimes.com/realtime/sc_decriminalises_section_377_read_full_judgement.pdf</a:t>
            </a:r>
            <a:r>
              <a:rPr kumimoji="0" lang="en-US" sz="800" b="0" i="0" u="none" strike="noStrike" kern="1200" cap="none" spc="0" normalizeH="0" baseline="0" noProof="0" dirty="0">
                <a:ln>
                  <a:noFill/>
                </a:ln>
                <a:solidFill>
                  <a:prstClr val="black"/>
                </a:solidFill>
                <a:effectLst/>
                <a:uLnTx/>
                <a:uFillTx/>
                <a:latin typeface="Arial" charset="0"/>
                <a:ea typeface="ＭＳ Ｐゴシック" panose="020B0600070205080204" pitchFamily="34" charset="-128"/>
                <a:cs typeface="Cordia New" pitchFamily="34" charset="-34"/>
              </a:rPr>
              <a:t> </a:t>
            </a:r>
            <a:endParaRPr kumimoji="0" lang="en-GB" sz="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endParaRPr>
          </a:p>
        </p:txBody>
      </p:sp>
    </p:spTree>
    <p:extLst>
      <p:ext uri="{BB962C8B-B14F-4D97-AF65-F5344CB8AC3E}">
        <p14:creationId xmlns:p14="http://schemas.microsoft.com/office/powerpoint/2010/main" val="180298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1775520" y="2924944"/>
            <a:ext cx="8115300" cy="24143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t>Violence, stigma and   discrimination against people living with HIV</a:t>
            </a:r>
            <a:endParaRPr lang="th-TH" dirty="0"/>
          </a:p>
        </p:txBody>
      </p:sp>
    </p:spTree>
    <p:extLst>
      <p:ext uri="{BB962C8B-B14F-4D97-AF65-F5344CB8AC3E}">
        <p14:creationId xmlns:p14="http://schemas.microsoft.com/office/powerpoint/2010/main" val="165467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484784"/>
            <a:ext cx="11089232" cy="504000"/>
          </a:xfrm>
        </p:spPr>
        <p:txBody>
          <a:bodyPr>
            <a:noAutofit/>
          </a:bodyPr>
          <a:lstStyle/>
          <a:p>
            <a:r>
              <a:rPr lang="en-US" dirty="0"/>
              <a:t>Proportion of adults (15-49 </a:t>
            </a:r>
            <a:r>
              <a:rPr lang="en-US" dirty="0" err="1"/>
              <a:t>yr</a:t>
            </a:r>
            <a:r>
              <a:rPr lang="en-US" dirty="0"/>
              <a:t>) with discriminatory attitudes towards PLHIV, 2015-2019</a:t>
            </a:r>
            <a:endParaRPr lang="th-TH" dirty="0"/>
          </a:p>
        </p:txBody>
      </p:sp>
      <p:sp>
        <p:nvSpPr>
          <p:cNvPr id="6" name="Title 1"/>
          <p:cNvSpPr txBox="1">
            <a:spLocks/>
          </p:cNvSpPr>
          <p:nvPr/>
        </p:nvSpPr>
        <p:spPr>
          <a:xfrm>
            <a:off x="119336" y="6580584"/>
            <a:ext cx="10441160" cy="20847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Demographic and Health Surveys, Multiple Indicator Cluster Surveys and Global AIDS Monitoring (GAM)</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9" name="Chart 8">
            <a:extLst>
              <a:ext uri="{FF2B5EF4-FFF2-40B4-BE49-F238E27FC236}">
                <a16:creationId xmlns:a16="http://schemas.microsoft.com/office/drawing/2014/main" id="{28C7DBFB-7244-4963-A4A3-7F02F4701291}"/>
              </a:ext>
            </a:extLst>
          </p:cNvPr>
          <p:cNvGraphicFramePr>
            <a:graphicFrameLocks/>
          </p:cNvGraphicFramePr>
          <p:nvPr/>
        </p:nvGraphicFramePr>
        <p:xfrm>
          <a:off x="1055440" y="2404120"/>
          <a:ext cx="7848872"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7CBCA7F-D5A9-49D7-A031-70D98F59E91F}"/>
              </a:ext>
            </a:extLst>
          </p:cNvPr>
          <p:cNvSpPr txBox="1"/>
          <p:nvPr/>
        </p:nvSpPr>
        <p:spPr>
          <a:xfrm>
            <a:off x="8735347" y="2731181"/>
            <a:ext cx="2808312" cy="2862322"/>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Note</a:t>
            </a:r>
            <a:r>
              <a:rPr kumimoji="0" lang="en-US" sz="1200" b="0" i="0" u="none" strike="noStrike" kern="1200" cap="none" spc="0" normalizeH="0" baseline="0" noProof="0" dirty="0">
                <a:ln>
                  <a:noFill/>
                </a:ln>
                <a:solidFill>
                  <a:prstClr val="black"/>
                </a:solidFill>
                <a:effectLst/>
                <a:uLnTx/>
                <a:uFillTx/>
                <a:latin typeface="Arial"/>
                <a:ea typeface="+mn-ea"/>
                <a:cs typeface="+mn-cs"/>
              </a:rPr>
              <a:t>: The proportion of adults 15–49 years old with discriminatory attitudes towards PLHIV is a composite indicator constructed based on respondents indicating ‘No’ to either of the two questions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Would you buy fresh vegetables from a shopkeeper or vendor if you knew that this person had HIV?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Do you think that children living with HIV should be able to attend school with children who are HIV negative?</a:t>
            </a:r>
          </a:p>
        </p:txBody>
      </p:sp>
      <p:sp>
        <p:nvSpPr>
          <p:cNvPr id="4" name="TextBox 3">
            <a:extLst>
              <a:ext uri="{FF2B5EF4-FFF2-40B4-BE49-F238E27FC236}">
                <a16:creationId xmlns:a16="http://schemas.microsoft.com/office/drawing/2014/main" id="{76238E3A-C421-4D78-8F08-5C554C7FC1F9}"/>
              </a:ext>
            </a:extLst>
          </p:cNvPr>
          <p:cNvSpPr txBox="1"/>
          <p:nvPr/>
        </p:nvSpPr>
        <p:spPr>
          <a:xfrm>
            <a:off x="8735347" y="6225142"/>
            <a:ext cx="3600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373490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263352" y="3415410"/>
            <a:ext cx="11017224" cy="16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t>Violence, stigma and discrimination against key populations</a:t>
            </a:r>
            <a:endParaRPr lang="th-TH" dirty="0"/>
          </a:p>
        </p:txBody>
      </p:sp>
    </p:spTree>
    <p:extLst>
      <p:ext uri="{BB962C8B-B14F-4D97-AF65-F5344CB8AC3E}">
        <p14:creationId xmlns:p14="http://schemas.microsoft.com/office/powerpoint/2010/main" val="1587873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484784"/>
            <a:ext cx="11089232" cy="504000"/>
          </a:xfrm>
        </p:spPr>
        <p:txBody>
          <a:bodyPr>
            <a:noAutofit/>
          </a:bodyPr>
          <a:lstStyle/>
          <a:p>
            <a:r>
              <a:rPr lang="en-US" dirty="0"/>
              <a:t>Proportion of adults (15-49 </a:t>
            </a:r>
            <a:r>
              <a:rPr lang="en-US" dirty="0" err="1"/>
              <a:t>yr</a:t>
            </a:r>
            <a:r>
              <a:rPr lang="en-US" dirty="0"/>
              <a:t>) who would </a:t>
            </a:r>
            <a:r>
              <a:rPr lang="en-US" u="sng" dirty="0"/>
              <a:t>NOT</a:t>
            </a:r>
            <a:r>
              <a:rPr lang="en-US" dirty="0"/>
              <a:t> buy fresh vegetables from a shopkeeper or vendor who is HIV positive, 2012-2018</a:t>
            </a:r>
            <a:endParaRPr lang="th-TH" dirty="0"/>
          </a:p>
        </p:txBody>
      </p:sp>
      <p:sp>
        <p:nvSpPr>
          <p:cNvPr id="6" name="Title 1"/>
          <p:cNvSpPr txBox="1">
            <a:spLocks/>
          </p:cNvSpPr>
          <p:nvPr/>
        </p:nvSpPr>
        <p:spPr>
          <a:xfrm>
            <a:off x="119336" y="6580584"/>
            <a:ext cx="10441160" cy="20847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Demographic and Health Surveys, Multiple Indicator Cluster Surveys and Global AIDS Monitoring (GAM)</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5" name="Chart 4">
            <a:extLst>
              <a:ext uri="{FF2B5EF4-FFF2-40B4-BE49-F238E27FC236}">
                <a16:creationId xmlns:a16="http://schemas.microsoft.com/office/drawing/2014/main" id="{F6AF4B32-28F3-4573-A32A-45F729CC3366}"/>
              </a:ext>
            </a:extLst>
          </p:cNvPr>
          <p:cNvGraphicFramePr>
            <a:graphicFrameLocks/>
          </p:cNvGraphicFramePr>
          <p:nvPr/>
        </p:nvGraphicFramePr>
        <p:xfrm>
          <a:off x="407368" y="2147254"/>
          <a:ext cx="11377264" cy="43251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9936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484784"/>
            <a:ext cx="11809312" cy="504000"/>
          </a:xfrm>
        </p:spPr>
        <p:txBody>
          <a:bodyPr>
            <a:noAutofit/>
          </a:bodyPr>
          <a:lstStyle/>
          <a:p>
            <a:r>
              <a:rPr lang="en-US" dirty="0"/>
              <a:t>Proportion of adults (15-49 </a:t>
            </a:r>
            <a:r>
              <a:rPr lang="en-US" dirty="0" err="1"/>
              <a:t>yr</a:t>
            </a:r>
            <a:r>
              <a:rPr lang="en-US" dirty="0"/>
              <a:t>) who believe that children living with HIV should </a:t>
            </a:r>
            <a:r>
              <a:rPr lang="en-US" u="sng" dirty="0"/>
              <a:t>NOT</a:t>
            </a:r>
            <a:r>
              <a:rPr lang="en-US" dirty="0"/>
              <a:t> be allowed to attend school with children who are HIV negative, 2015-2019</a:t>
            </a:r>
            <a:endParaRPr lang="th-TH" dirty="0"/>
          </a:p>
        </p:txBody>
      </p:sp>
      <p:sp>
        <p:nvSpPr>
          <p:cNvPr id="6" name="Title 1"/>
          <p:cNvSpPr txBox="1">
            <a:spLocks/>
          </p:cNvSpPr>
          <p:nvPr/>
        </p:nvSpPr>
        <p:spPr>
          <a:xfrm>
            <a:off x="119336" y="6580584"/>
            <a:ext cx="10441160" cy="20847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Demographic and Health Surveys, Multiple Indicator Cluster Surveys and Global AIDS Monitoring (GAM)</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7" name="Chart 6">
            <a:extLst>
              <a:ext uri="{FF2B5EF4-FFF2-40B4-BE49-F238E27FC236}">
                <a16:creationId xmlns:a16="http://schemas.microsoft.com/office/drawing/2014/main" id="{7E10FDD1-80F2-4684-A680-34B982F5B12C}"/>
              </a:ext>
            </a:extLst>
          </p:cNvPr>
          <p:cNvGraphicFramePr>
            <a:graphicFrameLocks/>
          </p:cNvGraphicFramePr>
          <p:nvPr/>
        </p:nvGraphicFramePr>
        <p:xfrm>
          <a:off x="371364" y="2236647"/>
          <a:ext cx="11449272" cy="44481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1650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484784"/>
            <a:ext cx="11593288" cy="785140"/>
          </a:xfrm>
        </p:spPr>
        <p:txBody>
          <a:bodyPr>
            <a:noAutofit/>
          </a:bodyPr>
          <a:lstStyle/>
          <a:p>
            <a:r>
              <a:rPr lang="en-US" dirty="0"/>
              <a:t>Proportion of PLHIV who experienced HIV-related stigma and discrimination in health-care settings during the past 12 months</a:t>
            </a:r>
            <a:endParaRPr lang="th-TH" dirty="0"/>
          </a:p>
        </p:txBody>
      </p:sp>
      <p:sp>
        <p:nvSpPr>
          <p:cNvPr id="6" name="Title 1"/>
          <p:cNvSpPr txBox="1">
            <a:spLocks/>
          </p:cNvSpPr>
          <p:nvPr/>
        </p:nvSpPr>
        <p:spPr>
          <a:xfrm>
            <a:off x="119336" y="6597352"/>
            <a:ext cx="8402672" cy="19170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Integrated Behavioral and Surveillance Surveys and Global AIDS Monitoring (GAM)</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5" name="Chart 4">
            <a:extLst>
              <a:ext uri="{FF2B5EF4-FFF2-40B4-BE49-F238E27FC236}">
                <a16:creationId xmlns:a16="http://schemas.microsoft.com/office/drawing/2014/main" id="{9B20EE59-F5A6-4B28-AC53-2549864105DD}"/>
              </a:ext>
            </a:extLst>
          </p:cNvPr>
          <p:cNvGraphicFramePr>
            <a:graphicFrameLocks/>
          </p:cNvGraphicFramePr>
          <p:nvPr/>
        </p:nvGraphicFramePr>
        <p:xfrm>
          <a:off x="1894665" y="2269924"/>
          <a:ext cx="8402671" cy="367935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5B77538-FD89-4B53-8204-A410015E2CE0}"/>
              </a:ext>
            </a:extLst>
          </p:cNvPr>
          <p:cNvSpPr txBox="1"/>
          <p:nvPr/>
        </p:nvSpPr>
        <p:spPr>
          <a:xfrm>
            <a:off x="3071664" y="6073496"/>
            <a:ext cx="726131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 Respondent identifies with at least one key population </a:t>
            </a:r>
          </a:p>
        </p:txBody>
      </p:sp>
    </p:spTree>
    <p:extLst>
      <p:ext uri="{BB962C8B-B14F-4D97-AF65-F5344CB8AC3E}">
        <p14:creationId xmlns:p14="http://schemas.microsoft.com/office/powerpoint/2010/main" val="1193381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484784"/>
            <a:ext cx="11809312" cy="504000"/>
          </a:xfrm>
        </p:spPr>
        <p:txBody>
          <a:bodyPr>
            <a:noAutofit/>
          </a:bodyPr>
          <a:lstStyle/>
          <a:p>
            <a:r>
              <a:rPr lang="en-US" dirty="0"/>
              <a:t>Proportion of PLHIV who reported that they were denied health services and employment opportunities because of their HIV status, 2014-2018</a:t>
            </a:r>
            <a:endParaRPr lang="th-TH" dirty="0"/>
          </a:p>
        </p:txBody>
      </p:sp>
      <p:sp>
        <p:nvSpPr>
          <p:cNvPr id="6" name="Title 1"/>
          <p:cNvSpPr txBox="1">
            <a:spLocks/>
          </p:cNvSpPr>
          <p:nvPr/>
        </p:nvSpPr>
        <p:spPr>
          <a:xfrm>
            <a:off x="119336" y="6580584"/>
            <a:ext cx="10441160" cy="20847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People Living With HIV Stigma Index Reports</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5" name="Chart 4">
            <a:extLst>
              <a:ext uri="{FF2B5EF4-FFF2-40B4-BE49-F238E27FC236}">
                <a16:creationId xmlns:a16="http://schemas.microsoft.com/office/drawing/2014/main" id="{6AECFAD6-FA68-49C2-BA67-F439FB2DA671}"/>
              </a:ext>
            </a:extLst>
          </p:cNvPr>
          <p:cNvGraphicFramePr>
            <a:graphicFrameLocks/>
          </p:cNvGraphicFramePr>
          <p:nvPr/>
        </p:nvGraphicFramePr>
        <p:xfrm>
          <a:off x="803412" y="2142352"/>
          <a:ext cx="10585176" cy="42846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65718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484784"/>
            <a:ext cx="11809312" cy="504000"/>
          </a:xfrm>
        </p:spPr>
        <p:txBody>
          <a:bodyPr>
            <a:noAutofit/>
          </a:bodyPr>
          <a:lstStyle/>
          <a:p>
            <a:r>
              <a:rPr lang="en-US" dirty="0"/>
              <a:t>Proportion of PLHIV who reported that they avoided seeking health services for fear of stigma due of their HIV status, 2014-2018</a:t>
            </a:r>
            <a:endParaRPr lang="th-TH" dirty="0"/>
          </a:p>
        </p:txBody>
      </p:sp>
      <p:sp>
        <p:nvSpPr>
          <p:cNvPr id="6" name="Title 1"/>
          <p:cNvSpPr txBox="1">
            <a:spLocks/>
          </p:cNvSpPr>
          <p:nvPr/>
        </p:nvSpPr>
        <p:spPr>
          <a:xfrm>
            <a:off x="119336" y="6580584"/>
            <a:ext cx="10441160" cy="20847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People Living With HIV Stigma Index Reports</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7" name="Chart 6">
            <a:extLst>
              <a:ext uri="{FF2B5EF4-FFF2-40B4-BE49-F238E27FC236}">
                <a16:creationId xmlns:a16="http://schemas.microsoft.com/office/drawing/2014/main" id="{D54A7C88-CB3A-4FD4-B235-419E1FEEA435}"/>
              </a:ext>
            </a:extLst>
          </p:cNvPr>
          <p:cNvGraphicFramePr>
            <a:graphicFrameLocks/>
          </p:cNvGraphicFramePr>
          <p:nvPr/>
        </p:nvGraphicFramePr>
        <p:xfrm>
          <a:off x="1595500" y="2276871"/>
          <a:ext cx="9001000" cy="386153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420DA4F5-784C-4EE4-99D3-C74BB5FF23BC}"/>
              </a:ext>
            </a:extLst>
          </p:cNvPr>
          <p:cNvSpPr txBox="1"/>
          <p:nvPr/>
        </p:nvSpPr>
        <p:spPr>
          <a:xfrm>
            <a:off x="8455090" y="6420881"/>
            <a:ext cx="1800200" cy="2598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 Western Highlands</a:t>
            </a:r>
          </a:p>
        </p:txBody>
      </p:sp>
    </p:spTree>
    <p:extLst>
      <p:ext uri="{BB962C8B-B14F-4D97-AF65-F5344CB8AC3E}">
        <p14:creationId xmlns:p14="http://schemas.microsoft.com/office/powerpoint/2010/main" val="3658480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484784"/>
            <a:ext cx="11809312" cy="504000"/>
          </a:xfrm>
        </p:spPr>
        <p:txBody>
          <a:bodyPr>
            <a:noAutofit/>
          </a:bodyPr>
          <a:lstStyle/>
          <a:p>
            <a:r>
              <a:rPr lang="en-US" dirty="0"/>
              <a:t>Proportion of PLHIV reporting different forms of internalized stigma, 2014-2019</a:t>
            </a:r>
            <a:endParaRPr lang="th-TH" dirty="0"/>
          </a:p>
        </p:txBody>
      </p:sp>
      <p:sp>
        <p:nvSpPr>
          <p:cNvPr id="6" name="Title 1"/>
          <p:cNvSpPr txBox="1">
            <a:spLocks/>
          </p:cNvSpPr>
          <p:nvPr/>
        </p:nvSpPr>
        <p:spPr>
          <a:xfrm>
            <a:off x="119336" y="6580584"/>
            <a:ext cx="5904656" cy="27741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People Living With HIV Stigma Index Reports</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5" name="Chart 4">
            <a:extLst>
              <a:ext uri="{FF2B5EF4-FFF2-40B4-BE49-F238E27FC236}">
                <a16:creationId xmlns:a16="http://schemas.microsoft.com/office/drawing/2014/main" id="{50AB858A-A9BD-40FE-AC9A-521223641CBF}"/>
              </a:ext>
            </a:extLst>
          </p:cNvPr>
          <p:cNvGraphicFramePr>
            <a:graphicFrameLocks/>
          </p:cNvGraphicFramePr>
          <p:nvPr>
            <p:extLst>
              <p:ext uri="{D42A27DB-BD31-4B8C-83A1-F6EECF244321}">
                <p14:modId xmlns:p14="http://schemas.microsoft.com/office/powerpoint/2010/main" val="1840801816"/>
              </p:ext>
            </p:extLst>
          </p:nvPr>
        </p:nvGraphicFramePr>
        <p:xfrm>
          <a:off x="60960" y="1916832"/>
          <a:ext cx="12070080"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6F73EE8E-74FE-4673-B89E-6D36DFFAA1EB}"/>
              </a:ext>
            </a:extLst>
          </p:cNvPr>
          <p:cNvSpPr txBox="1"/>
          <p:nvPr/>
        </p:nvSpPr>
        <p:spPr>
          <a:xfrm>
            <a:off x="1343472" y="6237312"/>
            <a:ext cx="9505056" cy="3697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*7 Pacific</a:t>
            </a:r>
            <a:r>
              <a:rPr lang="en-US" sz="1100" baseline="0" dirty="0"/>
              <a:t> Islands including </a:t>
            </a:r>
            <a:r>
              <a:rPr lang="en-US" sz="1100" dirty="0"/>
              <a:t>Marshall Islands, Federated States of Micronesia, Kiribati, Vanuatu, Tonga, Samoa, Palau            ** Western Highlands</a:t>
            </a:r>
          </a:p>
        </p:txBody>
      </p:sp>
    </p:spTree>
    <p:extLst>
      <p:ext uri="{BB962C8B-B14F-4D97-AF65-F5344CB8AC3E}">
        <p14:creationId xmlns:p14="http://schemas.microsoft.com/office/powerpoint/2010/main" val="1779271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1412776"/>
            <a:ext cx="10945216" cy="504000"/>
          </a:xfrm>
        </p:spPr>
        <p:txBody>
          <a:bodyPr/>
          <a:lstStyle/>
          <a:p>
            <a:r>
              <a:rPr lang="en-US" dirty="0"/>
              <a:t>Proportion of women living with HIV who had a desire to have children reported being coerced to undergo sterilization, 2012-2013</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2293300509"/>
              </p:ext>
            </p:extLst>
          </p:nvPr>
        </p:nvGraphicFramePr>
        <p:xfrm>
          <a:off x="1703512" y="2420888"/>
          <a:ext cx="8784976" cy="40145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6"/>
          <p:cNvSpPr txBox="1">
            <a:spLocks noChangeArrowheads="1"/>
          </p:cNvSpPr>
          <p:nvPr/>
        </p:nvSpPr>
        <p:spPr bwMode="auto">
          <a:xfrm>
            <a:off x="88506" y="6627169"/>
            <a:ext cx="68762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cs typeface="Arial" charset="0"/>
              </a:rPr>
              <a:t>Source: </a:t>
            </a:r>
            <a:r>
              <a:rPr lang="en-US" sz="900" dirty="0">
                <a:solidFill>
                  <a:srgbClr val="000000"/>
                </a:solidFill>
                <a:ea typeface="ＭＳ Ｐゴシック" pitchFamily="34" charset="-128"/>
                <a:cs typeface="Arial" charset="0"/>
              </a:rPr>
              <a:t>Prepared by </a:t>
            </a:r>
            <a:r>
              <a:rPr lang="en-US" sz="900" dirty="0">
                <a:solidFill>
                  <a:srgbClr val="000000"/>
                </a:solidFill>
                <a:ea typeface="ＭＳ Ｐゴシック" pitchFamily="34" charset="-128"/>
                <a:cs typeface="Arial" charset="0"/>
                <a:hlinkClick r:id="rId4"/>
              </a:rPr>
              <a:t>www.aidsdatahub.org</a:t>
            </a:r>
            <a:r>
              <a:rPr lang="en-US" sz="900" dirty="0">
                <a:solidFill>
                  <a:srgbClr val="000000"/>
                </a:solidFill>
                <a:ea typeface="ＭＳ Ｐゴシック" pitchFamily="34" charset="-128"/>
                <a:cs typeface="Arial" charset="0"/>
              </a:rPr>
              <a:t> based on http://apnmata.org/country-profiles/ </a:t>
            </a:r>
            <a:endParaRPr lang="en-GB" sz="900" dirty="0">
              <a:solidFill>
                <a:srgbClr val="000000"/>
              </a:solidFill>
              <a:cs typeface="Arial" charset="0"/>
            </a:endParaRPr>
          </a:p>
        </p:txBody>
      </p:sp>
    </p:spTree>
    <p:extLst>
      <p:ext uri="{BB962C8B-B14F-4D97-AF65-F5344CB8AC3E}">
        <p14:creationId xmlns:p14="http://schemas.microsoft.com/office/powerpoint/2010/main" val="1081727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surveyed HIV-positive pregnant women who were asked to undergo sterilization, 2011</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1920021136"/>
              </p:ext>
            </p:extLst>
          </p:nvPr>
        </p:nvGraphicFramePr>
        <p:xfrm>
          <a:off x="2279576" y="2564904"/>
          <a:ext cx="7272808"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6"/>
          <p:cNvSpPr txBox="1">
            <a:spLocks noChangeArrowheads="1"/>
          </p:cNvSpPr>
          <p:nvPr/>
        </p:nvSpPr>
        <p:spPr bwMode="auto">
          <a:xfrm>
            <a:off x="47328" y="6499974"/>
            <a:ext cx="12025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cs typeface="Arial" charset="0"/>
              </a:rPr>
              <a:t>Source: </a:t>
            </a:r>
            <a:r>
              <a:rPr lang="en-US" sz="900" dirty="0">
                <a:solidFill>
                  <a:srgbClr val="000000"/>
                </a:solidFill>
                <a:ea typeface="ＭＳ Ｐゴシック" pitchFamily="34" charset="-128"/>
                <a:cs typeface="Arial" charset="0"/>
              </a:rPr>
              <a:t>Prepared by </a:t>
            </a:r>
            <a:r>
              <a:rPr lang="en-US" sz="900" dirty="0">
                <a:solidFill>
                  <a:srgbClr val="000000"/>
                </a:solidFill>
                <a:ea typeface="ＭＳ Ｐゴシック" pitchFamily="34" charset="-128"/>
                <a:cs typeface="Arial" charset="0"/>
                <a:hlinkClick r:id="rId3"/>
              </a:rPr>
              <a:t>www.aidsdatahub.org</a:t>
            </a:r>
            <a:r>
              <a:rPr lang="en-US" sz="900" dirty="0">
                <a:solidFill>
                  <a:srgbClr val="000000"/>
                </a:solidFill>
                <a:ea typeface="ＭＳ Ｐゴシック" pitchFamily="34" charset="-128"/>
                <a:cs typeface="Arial" charset="0"/>
              </a:rPr>
              <a:t> based on Women of the Asia Pacific Network of People Living with HIV (APN+). (2012). </a:t>
            </a:r>
            <a:r>
              <a:rPr lang="en-US" sz="900" i="1" dirty="0">
                <a:solidFill>
                  <a:srgbClr val="000000"/>
                </a:solidFill>
                <a:ea typeface="ＭＳ Ｐゴシック" pitchFamily="34" charset="-128"/>
                <a:cs typeface="Arial" charset="0"/>
              </a:rPr>
              <a:t>Positive and Pregnant. How Dare You. A study on access to reproductive and maternal health care for women living with HIV in Asia. </a:t>
            </a:r>
            <a:r>
              <a:rPr lang="en-US" sz="900" dirty="0">
                <a:solidFill>
                  <a:srgbClr val="000000"/>
                </a:solidFill>
                <a:ea typeface="ＭＳ Ｐゴシック" pitchFamily="34" charset="-128"/>
                <a:cs typeface="Arial" charset="0"/>
              </a:rPr>
              <a:t>Bangkok.</a:t>
            </a:r>
            <a:endParaRPr lang="en-GB" sz="900" dirty="0">
              <a:solidFill>
                <a:srgbClr val="000000"/>
              </a:solidFill>
              <a:cs typeface="Arial" charset="0"/>
            </a:endParaRPr>
          </a:p>
        </p:txBody>
      </p:sp>
    </p:spTree>
    <p:extLst>
      <p:ext uri="{BB962C8B-B14F-4D97-AF65-F5344CB8AC3E}">
        <p14:creationId xmlns:p14="http://schemas.microsoft.com/office/powerpoint/2010/main" val="805429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571612"/>
            <a:ext cx="11305256" cy="504000"/>
          </a:xfrm>
        </p:spPr>
        <p:txBody>
          <a:bodyPr/>
          <a:lstStyle/>
          <a:p>
            <a:r>
              <a:rPr lang="en-US" dirty="0"/>
              <a:t>Number of HIV-positive pregnant women who were asked to undergo sterilization and had the option to decline, 2011 </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568527308"/>
              </p:ext>
            </p:extLst>
          </p:nvPr>
        </p:nvGraphicFramePr>
        <p:xfrm>
          <a:off x="1847528" y="2420888"/>
          <a:ext cx="8116436" cy="378865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6"/>
          <p:cNvSpPr txBox="1">
            <a:spLocks noChangeArrowheads="1"/>
          </p:cNvSpPr>
          <p:nvPr/>
        </p:nvSpPr>
        <p:spPr bwMode="auto">
          <a:xfrm>
            <a:off x="191344" y="6406589"/>
            <a:ext cx="11809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cs typeface="Arial" charset="0"/>
              </a:rPr>
              <a:t>Source: </a:t>
            </a:r>
            <a:r>
              <a:rPr lang="en-US" sz="900" dirty="0">
                <a:solidFill>
                  <a:srgbClr val="000000"/>
                </a:solidFill>
                <a:ea typeface="ＭＳ Ｐゴシック" pitchFamily="34" charset="-128"/>
                <a:cs typeface="Arial" charset="0"/>
              </a:rPr>
              <a:t>Prepared by </a:t>
            </a:r>
            <a:r>
              <a:rPr lang="en-US" sz="900" dirty="0">
                <a:solidFill>
                  <a:srgbClr val="000000"/>
                </a:solidFill>
                <a:ea typeface="ＭＳ Ｐゴシック" pitchFamily="34" charset="-128"/>
                <a:cs typeface="Arial" charset="0"/>
                <a:hlinkClick r:id="rId3"/>
              </a:rPr>
              <a:t>www.aidsdatahub.org</a:t>
            </a:r>
            <a:r>
              <a:rPr lang="en-US" sz="900" dirty="0">
                <a:solidFill>
                  <a:srgbClr val="000000"/>
                </a:solidFill>
                <a:ea typeface="ＭＳ Ｐゴシック" pitchFamily="34" charset="-128"/>
                <a:cs typeface="Arial" charset="0"/>
              </a:rPr>
              <a:t> based on Women of the Asia Pacific Network of People Living with HIV. (2012). </a:t>
            </a:r>
            <a:r>
              <a:rPr lang="en-US" sz="900" i="1" dirty="0">
                <a:solidFill>
                  <a:srgbClr val="000000"/>
                </a:solidFill>
                <a:ea typeface="ＭＳ Ｐゴシック" pitchFamily="34" charset="-128"/>
                <a:cs typeface="Arial" charset="0"/>
              </a:rPr>
              <a:t>‘Positive and Pregnant. How Dare You. A study on access to reproductive and maternal health care for women living with HIV in Asia. </a:t>
            </a:r>
            <a:r>
              <a:rPr lang="en-US" sz="900" dirty="0">
                <a:solidFill>
                  <a:srgbClr val="000000"/>
                </a:solidFill>
                <a:ea typeface="ＭＳ Ｐゴシック" pitchFamily="34" charset="-128"/>
                <a:cs typeface="Arial" charset="0"/>
              </a:rPr>
              <a:t>Bangkok.</a:t>
            </a:r>
            <a:endParaRPr lang="en-GB" sz="900" dirty="0">
              <a:solidFill>
                <a:srgbClr val="000000"/>
              </a:solidFill>
              <a:cs typeface="Arial" charset="0"/>
            </a:endParaRPr>
          </a:p>
        </p:txBody>
      </p:sp>
    </p:spTree>
    <p:extLst>
      <p:ext uri="{BB962C8B-B14F-4D97-AF65-F5344CB8AC3E}">
        <p14:creationId xmlns:p14="http://schemas.microsoft.com/office/powerpoint/2010/main" val="3764440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1775520" y="3284984"/>
            <a:ext cx="8115300" cy="16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dirty="0"/>
              <a:t>Violence against women in the general population</a:t>
            </a:r>
            <a:endParaRPr lang="th-TH" dirty="0"/>
          </a:p>
        </p:txBody>
      </p:sp>
    </p:spTree>
    <p:extLst>
      <p:ext uri="{BB962C8B-B14F-4D97-AF65-F5344CB8AC3E}">
        <p14:creationId xmlns:p14="http://schemas.microsoft.com/office/powerpoint/2010/main" val="217622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71612"/>
            <a:ext cx="11846189" cy="504000"/>
          </a:xfrm>
        </p:spPr>
        <p:txBody>
          <a:bodyPr/>
          <a:lstStyle/>
          <a:p>
            <a:r>
              <a:rPr lang="en-US" dirty="0"/>
              <a:t>Proportion of female sex workers who experienced physical violence, 2012-2017</a:t>
            </a:r>
          </a:p>
        </p:txBody>
      </p:sp>
      <p:sp>
        <p:nvSpPr>
          <p:cNvPr id="5" name="TextBox 6"/>
          <p:cNvSpPr txBox="1">
            <a:spLocks noChangeArrowheads="1"/>
          </p:cNvSpPr>
          <p:nvPr/>
        </p:nvSpPr>
        <p:spPr bwMode="auto">
          <a:xfrm>
            <a:off x="119336" y="6625927"/>
            <a:ext cx="8272985" cy="230832"/>
          </a:xfrm>
          <a:prstGeom prst="rect">
            <a:avLst/>
          </a:prstGeom>
          <a:noFill/>
          <a:ln>
            <a:noFill/>
          </a:ln>
        </p:spPr>
        <p:txBody>
          <a:bodyPr wrap="square">
            <a:spAutoFit/>
          </a:bodyPr>
          <a:lstStyle>
            <a:lvl1pPr eaLnBrk="0" hangingPunct="0">
              <a:defRPr sz="2800">
                <a:solidFill>
                  <a:schemeClr val="tx1"/>
                </a:solidFill>
                <a:uFillTx/>
                <a:latin typeface="Arial" charset="0"/>
                <a:cs typeface="Cordia New" pitchFamily="34" charset="-34"/>
              </a:defRPr>
            </a:lvl1pPr>
            <a:lvl2pPr marL="742950" indent="-285750" eaLnBrk="0" hangingPunct="0">
              <a:defRPr sz="2800">
                <a:solidFill>
                  <a:schemeClr val="tx1"/>
                </a:solidFill>
                <a:uFillTx/>
                <a:latin typeface="Arial" charset="0"/>
                <a:cs typeface="Cordia New" pitchFamily="34" charset="-34"/>
              </a:defRPr>
            </a:lvl2pPr>
            <a:lvl3pPr marL="1143000" indent="-228600" eaLnBrk="0" hangingPunct="0">
              <a:defRPr sz="2800">
                <a:solidFill>
                  <a:schemeClr val="tx1"/>
                </a:solidFill>
                <a:uFillTx/>
                <a:latin typeface="Arial" charset="0"/>
                <a:cs typeface="Cordia New" pitchFamily="34" charset="-34"/>
              </a:defRPr>
            </a:lvl3pPr>
            <a:lvl4pPr marL="1600200" indent="-228600" eaLnBrk="0" hangingPunct="0">
              <a:defRPr sz="2800">
                <a:solidFill>
                  <a:schemeClr val="tx1"/>
                </a:solidFill>
                <a:uFillTx/>
                <a:latin typeface="Arial" charset="0"/>
                <a:cs typeface="Cordia New" pitchFamily="34" charset="-34"/>
              </a:defRPr>
            </a:lvl4pPr>
            <a:lvl5pPr marL="2057400" indent="-228600" eaLnBrk="0" hangingPunct="0">
              <a:defRPr sz="2800">
                <a:solidFill>
                  <a:schemeClr val="tx1"/>
                </a:solidFill>
                <a:uFillTx/>
                <a:latin typeface="Arial" charset="0"/>
                <a:cs typeface="Cordia New" pitchFamily="34" charset="-34"/>
              </a:defRPr>
            </a:lvl5pPr>
            <a:lvl6pPr marL="2514600" indent="-228600" eaLnBrk="0" fontAlgn="base" hangingPunct="0">
              <a:spcBef>
                <a:spcPct val="0"/>
              </a:spcBef>
              <a:spcAft>
                <a:spcPct val="0"/>
              </a:spcAft>
              <a:defRPr sz="2800">
                <a:solidFill>
                  <a:schemeClr val="tx1"/>
                </a:solidFill>
                <a:uFillTx/>
                <a:latin typeface="Arial" charset="0"/>
                <a:cs typeface="Cordia New" pitchFamily="34" charset="-34"/>
              </a:defRPr>
            </a:lvl6pPr>
            <a:lvl7pPr marL="2971800" indent="-228600" eaLnBrk="0" fontAlgn="base" hangingPunct="0">
              <a:spcBef>
                <a:spcPct val="0"/>
              </a:spcBef>
              <a:spcAft>
                <a:spcPct val="0"/>
              </a:spcAft>
              <a:defRPr sz="2800">
                <a:solidFill>
                  <a:schemeClr val="tx1"/>
                </a:solidFill>
                <a:uFillTx/>
                <a:latin typeface="Arial" charset="0"/>
                <a:cs typeface="Cordia New" pitchFamily="34" charset="-34"/>
              </a:defRPr>
            </a:lvl7pPr>
            <a:lvl8pPr marL="3429000" indent="-228600" eaLnBrk="0" fontAlgn="base" hangingPunct="0">
              <a:spcBef>
                <a:spcPct val="0"/>
              </a:spcBef>
              <a:spcAft>
                <a:spcPct val="0"/>
              </a:spcAft>
              <a:defRPr sz="2800">
                <a:solidFill>
                  <a:schemeClr val="tx1"/>
                </a:solidFill>
                <a:uFillTx/>
                <a:latin typeface="Arial" charset="0"/>
                <a:cs typeface="Cordia New" pitchFamily="34" charset="-34"/>
              </a:defRPr>
            </a:lvl8pPr>
            <a:lvl9pPr marL="3886200" indent="-228600" eaLnBrk="0" fontAlgn="base" hangingPunct="0">
              <a:spcBef>
                <a:spcPct val="0"/>
              </a:spcBef>
              <a:spcAft>
                <a:spcPct val="0"/>
              </a:spcAft>
              <a:defRPr sz="2800">
                <a:solidFill>
                  <a:schemeClr val="tx1"/>
                </a:solidFill>
                <a:uFillTx/>
                <a:latin typeface="Arial" charset="0"/>
                <a:cs typeface="Cordia New" pitchFamily="34" charset="-3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Source: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Prepared by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 based on Behavioral Surveys and Integrated Biological and Behavioral Surveys</a:t>
            </a:r>
            <a:endParaRPr kumimoji="0" lang="en-GB" sz="900" b="0" i="0" u="none" strike="noStrike" kern="1200" cap="none" spc="0" normalizeH="0" baseline="0" noProof="0" dirty="0">
              <a:ln>
                <a:noFill/>
              </a:ln>
              <a:solidFill>
                <a:srgbClr val="000000"/>
              </a:solidFill>
              <a:effectLst/>
              <a:uLnTx/>
              <a:uFillTx/>
              <a:latin typeface="Arial" charset="0"/>
              <a:ea typeface="+mn-ea"/>
              <a:cs typeface="Arial" charset="0"/>
            </a:endParaRP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p:cNvGraphicFramePr>
          <p:nvPr/>
        </p:nvGraphicFramePr>
        <p:xfrm>
          <a:off x="1469409" y="2348881"/>
          <a:ext cx="9300210" cy="40481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3906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10C5E8-700C-40DF-8FCE-849A01357B55}"/>
              </a:ext>
            </a:extLst>
          </p:cNvPr>
          <p:cNvPicPr>
            <a:picLocks noChangeAspect="1"/>
          </p:cNvPicPr>
          <p:nvPr/>
        </p:nvPicPr>
        <p:blipFill rotWithShape="1">
          <a:blip r:embed="rId3"/>
          <a:srcRect l="18578" t="11769" r="13872" b="8820"/>
          <a:stretch/>
        </p:blipFill>
        <p:spPr>
          <a:xfrm>
            <a:off x="2414830" y="1845774"/>
            <a:ext cx="7856667" cy="5002842"/>
          </a:xfrm>
          <a:prstGeom prst="rect">
            <a:avLst/>
          </a:prstGeom>
        </p:spPr>
      </p:pic>
      <p:sp>
        <p:nvSpPr>
          <p:cNvPr id="2" name="Title 1"/>
          <p:cNvSpPr>
            <a:spLocks noGrp="1"/>
          </p:cNvSpPr>
          <p:nvPr>
            <p:ph type="title"/>
          </p:nvPr>
        </p:nvSpPr>
        <p:spPr>
          <a:xfrm>
            <a:off x="241467" y="1197269"/>
            <a:ext cx="11199512" cy="504000"/>
          </a:xfrm>
        </p:spPr>
        <p:txBody>
          <a:bodyPr>
            <a:noAutofit/>
          </a:bodyPr>
          <a:lstStyle/>
          <a:p>
            <a:r>
              <a:rPr lang="en-US" dirty="0"/>
              <a:t>Women who experienced intimate partner violence in Asia and the Pacific, 2000-2019</a:t>
            </a:r>
          </a:p>
        </p:txBody>
      </p:sp>
      <p:sp>
        <p:nvSpPr>
          <p:cNvPr id="7" name="Rectangle 6"/>
          <p:cNvSpPr/>
          <p:nvPr/>
        </p:nvSpPr>
        <p:spPr>
          <a:xfrm>
            <a:off x="1776520" y="5228784"/>
            <a:ext cx="2510175"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rtlCol="0" anchor="ctr"/>
          <a:lstStyle/>
          <a:p>
            <a:pPr algn="ctr" defTabSz="1086416">
              <a:defRPr/>
            </a:pPr>
            <a:endParaRPr lang="en-US" sz="2100">
              <a:solidFill>
                <a:prstClr val="white"/>
              </a:solidFill>
              <a:latin typeface="Arial"/>
            </a:endParaRPr>
          </a:p>
        </p:txBody>
      </p:sp>
      <p:sp>
        <p:nvSpPr>
          <p:cNvPr id="3" name="Rectangle 2">
            <a:extLst>
              <a:ext uri="{FF2B5EF4-FFF2-40B4-BE49-F238E27FC236}">
                <a16:creationId xmlns:a16="http://schemas.microsoft.com/office/drawing/2014/main" id="{2BF5DDEB-94B7-49A1-860A-ADF234ED7168}"/>
              </a:ext>
            </a:extLst>
          </p:cNvPr>
          <p:cNvSpPr/>
          <p:nvPr/>
        </p:nvSpPr>
        <p:spPr>
          <a:xfrm>
            <a:off x="1451938" y="5063835"/>
            <a:ext cx="2510175"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rtlCol="0" anchor="ctr"/>
          <a:lstStyle/>
          <a:p>
            <a:pPr algn="ctr" defTabSz="1086416">
              <a:defRPr/>
            </a:pPr>
            <a:endParaRPr lang="en-US" sz="2100">
              <a:solidFill>
                <a:prstClr val="white"/>
              </a:solidFill>
              <a:latin typeface="Arial"/>
            </a:endParaRPr>
          </a:p>
        </p:txBody>
      </p:sp>
      <p:grpSp>
        <p:nvGrpSpPr>
          <p:cNvPr id="10" name="Group 9">
            <a:extLst>
              <a:ext uri="{FF2B5EF4-FFF2-40B4-BE49-F238E27FC236}">
                <a16:creationId xmlns:a16="http://schemas.microsoft.com/office/drawing/2014/main" id="{C2D9EF43-A986-47C8-9FE6-2981C9C9CD93}"/>
              </a:ext>
            </a:extLst>
          </p:cNvPr>
          <p:cNvGrpSpPr/>
          <p:nvPr/>
        </p:nvGrpSpPr>
        <p:grpSpPr>
          <a:xfrm>
            <a:off x="71188" y="4940817"/>
            <a:ext cx="4462967" cy="1811967"/>
            <a:chOff x="68999" y="4941961"/>
            <a:chExt cx="4464000" cy="1812386"/>
          </a:xfrm>
        </p:grpSpPr>
        <p:grpSp>
          <p:nvGrpSpPr>
            <p:cNvPr id="14" name="Group 13">
              <a:extLst>
                <a:ext uri="{FF2B5EF4-FFF2-40B4-BE49-F238E27FC236}">
                  <a16:creationId xmlns:a16="http://schemas.microsoft.com/office/drawing/2014/main" id="{91D26663-FBB9-4885-A3D0-9190B5F43BAE}"/>
                </a:ext>
              </a:extLst>
            </p:cNvPr>
            <p:cNvGrpSpPr/>
            <p:nvPr/>
          </p:nvGrpSpPr>
          <p:grpSpPr>
            <a:xfrm>
              <a:off x="68999" y="4941961"/>
              <a:ext cx="4464000" cy="1467425"/>
              <a:chOff x="51756" y="5298375"/>
              <a:chExt cx="3910644" cy="1639229"/>
            </a:xfrm>
          </p:grpSpPr>
          <p:sp>
            <p:nvSpPr>
              <p:cNvPr id="15" name="Oval 14">
                <a:extLst>
                  <a:ext uri="{FF2B5EF4-FFF2-40B4-BE49-F238E27FC236}">
                    <a16:creationId xmlns:a16="http://schemas.microsoft.com/office/drawing/2014/main" id="{04E4C563-E9F2-4C08-8FEF-BA23DA87D75A}"/>
                  </a:ext>
                </a:extLst>
              </p:cNvPr>
              <p:cNvSpPr/>
              <p:nvPr/>
            </p:nvSpPr>
            <p:spPr>
              <a:xfrm>
                <a:off x="62151" y="6324600"/>
                <a:ext cx="365760" cy="365760"/>
              </a:xfrm>
              <a:prstGeom prst="ellipse">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416">
                  <a:defRPr/>
                </a:pPr>
                <a:endParaRPr lang="en-US">
                  <a:solidFill>
                    <a:prstClr val="white"/>
                  </a:solidFill>
                  <a:latin typeface="Arial"/>
                </a:endParaRPr>
              </a:p>
            </p:txBody>
          </p:sp>
          <p:sp>
            <p:nvSpPr>
              <p:cNvPr id="19" name="Oval 18">
                <a:extLst>
                  <a:ext uri="{FF2B5EF4-FFF2-40B4-BE49-F238E27FC236}">
                    <a16:creationId xmlns:a16="http://schemas.microsoft.com/office/drawing/2014/main" id="{6B7A0D9D-F9F6-4003-BC57-A7F9DDD1837F}"/>
                  </a:ext>
                </a:extLst>
              </p:cNvPr>
              <p:cNvSpPr/>
              <p:nvPr/>
            </p:nvSpPr>
            <p:spPr>
              <a:xfrm>
                <a:off x="51756" y="5486400"/>
                <a:ext cx="365760" cy="365760"/>
              </a:xfrm>
              <a:prstGeom prst="ellipse">
                <a:avLst/>
              </a:prstGeom>
              <a:solidFill>
                <a:srgbClr val="CCB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416">
                  <a:defRPr/>
                </a:pPr>
                <a:endParaRPr lang="en-US">
                  <a:solidFill>
                    <a:prstClr val="white"/>
                  </a:solidFill>
                  <a:latin typeface="Arial"/>
                </a:endParaRPr>
              </a:p>
            </p:txBody>
          </p:sp>
          <p:sp>
            <p:nvSpPr>
              <p:cNvPr id="21" name="Rectangle 20">
                <a:extLst>
                  <a:ext uri="{FF2B5EF4-FFF2-40B4-BE49-F238E27FC236}">
                    <a16:creationId xmlns:a16="http://schemas.microsoft.com/office/drawing/2014/main" id="{34D2945E-BE86-4BB5-8832-2C81A3C6CBCE}"/>
                  </a:ext>
                </a:extLst>
              </p:cNvPr>
              <p:cNvSpPr/>
              <p:nvPr/>
            </p:nvSpPr>
            <p:spPr>
              <a:xfrm>
                <a:off x="361255" y="5298375"/>
                <a:ext cx="3296346" cy="825146"/>
              </a:xfrm>
              <a:prstGeom prst="rect">
                <a:avLst/>
              </a:prstGeom>
            </p:spPr>
            <p:txBody>
              <a:bodyPr wrap="square">
                <a:spAutoFit/>
              </a:bodyPr>
              <a:lstStyle/>
              <a:p>
                <a:pPr defTabSz="1086416">
                  <a:defRPr/>
                </a:pPr>
                <a:r>
                  <a:rPr lang="en-US" sz="1400" dirty="0">
                    <a:solidFill>
                      <a:prstClr val="black"/>
                    </a:solidFill>
                    <a:latin typeface="Arial" pitchFamily="34" charset="0"/>
                    <a:cs typeface="Arial" pitchFamily="34" charset="0"/>
                  </a:rPr>
                  <a:t>% of women who reported experience of physical or sexual violence, or both, by an intimate partner </a:t>
                </a:r>
                <a:r>
                  <a:rPr lang="en-US" sz="1400" u="sng" dirty="0">
                    <a:solidFill>
                      <a:prstClr val="black"/>
                    </a:solidFill>
                    <a:latin typeface="Arial" pitchFamily="34" charset="0"/>
                    <a:cs typeface="Arial" pitchFamily="34" charset="0"/>
                  </a:rPr>
                  <a:t>in their lifetime</a:t>
                </a:r>
              </a:p>
            </p:txBody>
          </p:sp>
          <p:sp>
            <p:nvSpPr>
              <p:cNvPr id="23" name="Rectangle 22">
                <a:extLst>
                  <a:ext uri="{FF2B5EF4-FFF2-40B4-BE49-F238E27FC236}">
                    <a16:creationId xmlns:a16="http://schemas.microsoft.com/office/drawing/2014/main" id="{8EF04096-99FB-4FEF-AE16-A01A3D5369F2}"/>
                  </a:ext>
                </a:extLst>
              </p:cNvPr>
              <p:cNvSpPr/>
              <p:nvPr/>
            </p:nvSpPr>
            <p:spPr>
              <a:xfrm>
                <a:off x="391060" y="6112458"/>
                <a:ext cx="3571340" cy="825146"/>
              </a:xfrm>
              <a:prstGeom prst="rect">
                <a:avLst/>
              </a:prstGeom>
            </p:spPr>
            <p:txBody>
              <a:bodyPr wrap="square">
                <a:spAutoFit/>
              </a:bodyPr>
              <a:lstStyle/>
              <a:p>
                <a:pPr defTabSz="1086416">
                  <a:defRPr/>
                </a:pPr>
                <a:r>
                  <a:rPr lang="en-US" sz="1400" dirty="0">
                    <a:solidFill>
                      <a:prstClr val="black"/>
                    </a:solidFill>
                    <a:latin typeface="Arial" pitchFamily="34" charset="0"/>
                    <a:cs typeface="Arial" pitchFamily="34" charset="0"/>
                  </a:rPr>
                  <a:t>% of women who reported experience of physical or sexual violence, or both, by an intimate partner </a:t>
                </a:r>
                <a:r>
                  <a:rPr lang="en-US" sz="1400" u="sng" dirty="0">
                    <a:solidFill>
                      <a:prstClr val="black"/>
                    </a:solidFill>
                    <a:latin typeface="Arial" pitchFamily="34" charset="0"/>
                    <a:cs typeface="Arial" pitchFamily="34" charset="0"/>
                  </a:rPr>
                  <a:t>in the last 12 months</a:t>
                </a:r>
                <a:r>
                  <a:rPr lang="en-US" sz="1400" dirty="0">
                    <a:solidFill>
                      <a:prstClr val="black"/>
                    </a:solidFill>
                    <a:latin typeface="Arial" pitchFamily="34" charset="0"/>
                    <a:cs typeface="Arial" pitchFamily="34" charset="0"/>
                  </a:rPr>
                  <a:t>.</a:t>
                </a:r>
              </a:p>
            </p:txBody>
          </p:sp>
        </p:grpSp>
        <p:sp>
          <p:nvSpPr>
            <p:cNvPr id="4" name="TextBox 3">
              <a:extLst>
                <a:ext uri="{FF2B5EF4-FFF2-40B4-BE49-F238E27FC236}">
                  <a16:creationId xmlns:a16="http://schemas.microsoft.com/office/drawing/2014/main" id="{BA1BF5FC-5914-4842-95EB-0725F614C75A}"/>
                </a:ext>
              </a:extLst>
            </p:cNvPr>
            <p:cNvSpPr txBox="1"/>
            <p:nvPr/>
          </p:nvSpPr>
          <p:spPr>
            <a:xfrm>
              <a:off x="423937" y="6443826"/>
              <a:ext cx="3879960" cy="307777"/>
            </a:xfrm>
            <a:prstGeom prst="rect">
              <a:avLst/>
            </a:prstGeom>
            <a:noFill/>
            <a:ln>
              <a:noFill/>
            </a:ln>
          </p:spPr>
          <p:txBody>
            <a:bodyPr wrap="square" rtlCol="0">
              <a:spAutoFit/>
            </a:bodyPr>
            <a:lstStyle/>
            <a:p>
              <a:pPr defTabSz="1086416"/>
              <a:r>
                <a:rPr lang="en-GB" sz="1400" dirty="0">
                  <a:solidFill>
                    <a:prstClr val="black"/>
                  </a:solidFill>
                  <a:latin typeface="Arial" pitchFamily="34" charset="0"/>
                  <a:cs typeface="Arial" pitchFamily="34" charset="0"/>
                </a:rPr>
                <a:t>Subnational data</a:t>
              </a:r>
            </a:p>
          </p:txBody>
        </p:sp>
        <p:pic>
          <p:nvPicPr>
            <p:cNvPr id="9" name="Picture 8">
              <a:extLst>
                <a:ext uri="{FF2B5EF4-FFF2-40B4-BE49-F238E27FC236}">
                  <a16:creationId xmlns:a16="http://schemas.microsoft.com/office/drawing/2014/main" id="{163AFB54-F122-4460-A16E-F1A006F4100D}"/>
                </a:ext>
              </a:extLst>
            </p:cNvPr>
            <p:cNvPicPr>
              <a:picLocks noChangeAspect="1"/>
            </p:cNvPicPr>
            <p:nvPr/>
          </p:nvPicPr>
          <p:blipFill rotWithShape="1">
            <a:blip r:embed="rId4"/>
            <a:srcRect l="7002" t="4429" r="70105" b="42865"/>
            <a:stretch/>
          </p:blipFill>
          <p:spPr>
            <a:xfrm>
              <a:off x="140037" y="6453133"/>
              <a:ext cx="322728" cy="301214"/>
            </a:xfrm>
            <a:prstGeom prst="rect">
              <a:avLst/>
            </a:prstGeom>
          </p:spPr>
        </p:pic>
      </p:grpSp>
      <p:sp>
        <p:nvSpPr>
          <p:cNvPr id="25" name="Subtitle 2">
            <a:extLst>
              <a:ext uri="{FF2B5EF4-FFF2-40B4-BE49-F238E27FC236}">
                <a16:creationId xmlns:a16="http://schemas.microsoft.com/office/drawing/2014/main" id="{025D311B-899B-4B08-B61E-14F405C14C38}"/>
              </a:ext>
            </a:extLst>
          </p:cNvPr>
          <p:cNvSpPr txBox="1">
            <a:spLocks/>
          </p:cNvSpPr>
          <p:nvPr/>
        </p:nvSpPr>
        <p:spPr>
          <a:xfrm>
            <a:off x="10250009" y="6022950"/>
            <a:ext cx="1799783" cy="710895"/>
          </a:xfrm>
          <a:prstGeom prst="rect">
            <a:avLst/>
          </a:prstGeom>
        </p:spPr>
        <p:txBody>
          <a:bodyPr>
            <a:noAutofit/>
          </a:bodyPr>
          <a:lstStyle>
            <a:lvl1pPr marL="407481" indent="-407481"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2890" indent="-339566"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58281" indent="-271650"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1588" indent="-2716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4909" indent="-2716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8205" indent="-271650" algn="l" defTabSz="108663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1523" indent="-271650" algn="l" defTabSz="108663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836" indent="-271650" algn="l" defTabSz="108663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8145" indent="-271650" algn="l" defTabSz="1086633"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defTabSz="914217">
              <a:buNone/>
            </a:pPr>
            <a:r>
              <a:rPr lang="en-GB" sz="1050">
                <a:solidFill>
                  <a:prstClr val="black"/>
                </a:solidFill>
                <a:latin typeface="Arial" panose="020B0604020202020204" pitchFamily="34" charset="0"/>
                <a:cs typeface="Arial" panose="020B0604020202020204" pitchFamily="34" charset="0"/>
              </a:rPr>
              <a:t>Source: </a:t>
            </a:r>
            <a:r>
              <a:rPr lang="en-US" sz="1050">
                <a:solidFill>
                  <a:prstClr val="black"/>
                </a:solidFill>
                <a:latin typeface="Arial" panose="020B0604020202020204" pitchFamily="34" charset="0"/>
                <a:cs typeface="Arial" panose="020B0604020202020204" pitchFamily="34" charset="0"/>
              </a:rPr>
              <a:t>Violence Against Women - Regional Snapshot. </a:t>
            </a:r>
            <a:r>
              <a:rPr lang="en-GB" sz="1050">
                <a:solidFill>
                  <a:prstClr val="black"/>
                </a:solidFill>
                <a:latin typeface="Arial" panose="020B0604020202020204" pitchFamily="34" charset="0"/>
                <a:cs typeface="Arial" panose="020B0604020202020204" pitchFamily="34" charset="0"/>
              </a:rPr>
              <a:t>kNOwVAWdata. (July 2020). </a:t>
            </a:r>
            <a:endParaRPr lang="en-GB" sz="10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359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412776"/>
            <a:ext cx="11203562" cy="504000"/>
          </a:xfrm>
        </p:spPr>
        <p:txBody>
          <a:bodyPr/>
          <a:lstStyle/>
          <a:p>
            <a:r>
              <a:rPr lang="en-US" dirty="0"/>
              <a:t>Proportion of women (15-49) who experienced violence from intimate partners during pregnancy, 2014-2018</a:t>
            </a:r>
            <a:endParaRPr lang="en-GB" dirty="0"/>
          </a:p>
        </p:txBody>
      </p:sp>
      <p:sp>
        <p:nvSpPr>
          <p:cNvPr id="5" name="TextBox 6"/>
          <p:cNvSpPr txBox="1">
            <a:spLocks noChangeArrowheads="1"/>
          </p:cNvSpPr>
          <p:nvPr/>
        </p:nvSpPr>
        <p:spPr bwMode="auto">
          <a:xfrm>
            <a:off x="2204" y="6579483"/>
            <a:ext cx="12187592" cy="26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297" tIns="54144" rIns="108297" bIns="5414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defTabSz="1086416" eaLnBrk="1" hangingPunct="1"/>
            <a:r>
              <a:rPr lang="en-US" sz="1000" dirty="0">
                <a:solidFill>
                  <a:srgbClr val="000000"/>
                </a:solidFill>
                <a:cs typeface="Arial" charset="0"/>
              </a:rPr>
              <a:t>Sources: </a:t>
            </a:r>
            <a:r>
              <a:rPr lang="en-US" sz="1000" dirty="0">
                <a:solidFill>
                  <a:srgbClr val="000000"/>
                </a:solidFill>
                <a:ea typeface="ＭＳ Ｐゴシック" pitchFamily="34" charset="-128"/>
                <a:cs typeface="Arial" charset="0"/>
              </a:rPr>
              <a:t>Prepared by </a:t>
            </a:r>
            <a:r>
              <a:rPr lang="en-US" sz="1000" dirty="0">
                <a:solidFill>
                  <a:srgbClr val="000000"/>
                </a:solidFill>
                <a:ea typeface="ＭＳ Ｐゴシック" pitchFamily="34" charset="-128"/>
                <a:cs typeface="Arial" charset="0"/>
                <a:hlinkClick r:id="rId3"/>
              </a:rPr>
              <a:t>www.aidsdatahub.org</a:t>
            </a:r>
            <a:r>
              <a:rPr lang="en-US" sz="1000" dirty="0">
                <a:solidFill>
                  <a:srgbClr val="000000"/>
                </a:solidFill>
                <a:ea typeface="ＭＳ Ｐゴシック" pitchFamily="34" charset="-128"/>
                <a:cs typeface="Arial" charset="0"/>
              </a:rPr>
              <a:t> based on Demographic and Health Surveys</a:t>
            </a:r>
            <a:endParaRPr lang="en-US" sz="1000" dirty="0">
              <a:solidFill>
                <a:prstClr val="black"/>
              </a:solidFill>
            </a:endParaRPr>
          </a:p>
        </p:txBody>
      </p:sp>
      <p:graphicFrame>
        <p:nvGraphicFramePr>
          <p:cNvPr id="7" name="Chart 6">
            <a:extLst>
              <a:ext uri="{FF2B5EF4-FFF2-40B4-BE49-F238E27FC236}">
                <a16:creationId xmlns:a16="http://schemas.microsoft.com/office/drawing/2014/main" id="{3D5DDAEC-E42B-4CC5-9127-5EE99FC8034C}"/>
              </a:ext>
            </a:extLst>
          </p:cNvPr>
          <p:cNvGraphicFramePr>
            <a:graphicFrameLocks/>
          </p:cNvGraphicFramePr>
          <p:nvPr>
            <p:extLst>
              <p:ext uri="{D42A27DB-BD31-4B8C-83A1-F6EECF244321}">
                <p14:modId xmlns:p14="http://schemas.microsoft.com/office/powerpoint/2010/main" val="2380019849"/>
              </p:ext>
            </p:extLst>
          </p:nvPr>
        </p:nvGraphicFramePr>
        <p:xfrm>
          <a:off x="1271464" y="2420889"/>
          <a:ext cx="9649072" cy="4158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6397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484785"/>
            <a:ext cx="7772400" cy="699567"/>
          </a:xfrm>
        </p:spPr>
        <p:txBody>
          <a:bodyPr/>
          <a:lstStyle/>
          <a:p>
            <a:pPr algn="ctr"/>
            <a:r>
              <a:rPr lang="en-US" sz="3200" cap="none" dirty="0">
                <a:solidFill>
                  <a:srgbClr val="C00000"/>
                </a:solidFill>
                <a:latin typeface="Arial" panose="020B0604020202020204" pitchFamily="34" charset="0"/>
                <a:cs typeface="Arial" panose="020B0604020202020204" pitchFamily="34" charset="0"/>
              </a:rPr>
              <a:t>Sexual violence against women</a:t>
            </a:r>
          </a:p>
        </p:txBody>
      </p:sp>
      <p:pic>
        <p:nvPicPr>
          <p:cNvPr id="4098" name="Picture 2" descr="http://www.un.org/News/dh/photos/large/2013/September/rape-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76873"/>
            <a:ext cx="8686800" cy="37152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
          <p:cNvSpPr txBox="1"/>
          <p:nvPr/>
        </p:nvSpPr>
        <p:spPr>
          <a:xfrm>
            <a:off x="119336" y="6474822"/>
            <a:ext cx="11881320" cy="369332"/>
          </a:xfrm>
          <a:prstGeom prst="rect">
            <a:avLst/>
          </a:prstGeom>
          <a:noFill/>
        </p:spPr>
        <p:txBody>
          <a:bodyPr wrap="square" rtlCol="0">
            <a:spAutoFit/>
          </a:bodyPr>
          <a:lstStyle/>
          <a:p>
            <a:r>
              <a:rPr lang="en-US" sz="900" dirty="0"/>
              <a:t>Source: </a:t>
            </a:r>
            <a:r>
              <a:rPr lang="fr-FR" sz="900" dirty="0"/>
              <a:t>Fulu, E., Warner, X., </a:t>
            </a:r>
            <a:r>
              <a:rPr lang="fr-FR" sz="900" dirty="0" err="1"/>
              <a:t>Miedema</a:t>
            </a:r>
            <a:r>
              <a:rPr lang="fr-FR" sz="900" dirty="0"/>
              <a:t>, S., </a:t>
            </a:r>
            <a:r>
              <a:rPr lang="fr-FR" sz="900" dirty="0" err="1"/>
              <a:t>Jewkes</a:t>
            </a:r>
            <a:r>
              <a:rPr lang="fr-FR" sz="900" dirty="0"/>
              <a:t> R., </a:t>
            </a:r>
            <a:r>
              <a:rPr lang="fr-FR" sz="900" dirty="0" err="1"/>
              <a:t>Roselli</a:t>
            </a:r>
            <a:r>
              <a:rPr lang="fr-FR" sz="900" dirty="0"/>
              <a:t>, </a:t>
            </a:r>
            <a:r>
              <a:rPr lang="fr-FR" sz="900" dirty="0" err="1"/>
              <a:t>T</a:t>
            </a:r>
            <a:r>
              <a:rPr lang="fr-FR" sz="900" dirty="0"/>
              <a:t>., Lang, J. (2013). </a:t>
            </a:r>
            <a:r>
              <a:rPr lang="fr-FR" sz="900" i="1" dirty="0" err="1"/>
              <a:t>Why</a:t>
            </a:r>
            <a:r>
              <a:rPr lang="fr-FR" sz="900" i="1" dirty="0"/>
              <a:t> Do </a:t>
            </a:r>
            <a:r>
              <a:rPr lang="fr-FR" sz="900" i="1" dirty="0" err="1"/>
              <a:t>Some</a:t>
            </a:r>
            <a:r>
              <a:rPr lang="fr-FR" sz="900" i="1" dirty="0"/>
              <a:t> Men Use Violence Against  </a:t>
            </a:r>
            <a:r>
              <a:rPr lang="fr-FR" sz="900" i="1" dirty="0" err="1"/>
              <a:t>Women</a:t>
            </a:r>
            <a:r>
              <a:rPr lang="fr-FR" sz="900" i="1" dirty="0"/>
              <a:t> and How Can </a:t>
            </a:r>
            <a:r>
              <a:rPr lang="fr-FR" sz="900" i="1" dirty="0" err="1"/>
              <a:t>We</a:t>
            </a:r>
            <a:r>
              <a:rPr lang="fr-FR" sz="900" i="1" dirty="0"/>
              <a:t> </a:t>
            </a:r>
            <a:r>
              <a:rPr lang="fr-FR" sz="900" i="1" dirty="0" err="1"/>
              <a:t>Prevent</a:t>
            </a:r>
            <a:r>
              <a:rPr lang="fr-FR" sz="900" i="1" dirty="0"/>
              <a:t> It? Quantitative </a:t>
            </a:r>
            <a:r>
              <a:rPr lang="fr-FR" sz="900" i="1" dirty="0" err="1"/>
              <a:t>Findings</a:t>
            </a:r>
            <a:r>
              <a:rPr lang="fr-FR" sz="900" i="1" dirty="0"/>
              <a:t>  </a:t>
            </a:r>
            <a:r>
              <a:rPr lang="fr-FR" sz="900" i="1" dirty="0" err="1"/>
              <a:t>from</a:t>
            </a:r>
            <a:r>
              <a:rPr lang="fr-FR" sz="900" i="1" dirty="0"/>
              <a:t> the United Nations Multi-country </a:t>
            </a:r>
            <a:r>
              <a:rPr lang="fr-FR" sz="900" i="1" dirty="0" err="1"/>
              <a:t>Study</a:t>
            </a:r>
            <a:r>
              <a:rPr lang="fr-FR" sz="900" i="1" dirty="0"/>
              <a:t> on Men and Violence in Asia and the Pacific.</a:t>
            </a:r>
            <a:r>
              <a:rPr lang="fr-FR" sz="900" dirty="0"/>
              <a:t> Bangkok: UNDP, UNFPA, UN </a:t>
            </a:r>
            <a:r>
              <a:rPr lang="fr-FR" sz="900" dirty="0" err="1"/>
              <a:t>Women</a:t>
            </a:r>
            <a:r>
              <a:rPr lang="fr-FR" sz="900" dirty="0"/>
              <a:t> and UNV.</a:t>
            </a:r>
            <a:endParaRPr lang="en-US" sz="900" dirty="0"/>
          </a:p>
        </p:txBody>
      </p:sp>
    </p:spTree>
    <p:extLst>
      <p:ext uri="{BB962C8B-B14F-4D97-AF65-F5344CB8AC3E}">
        <p14:creationId xmlns:p14="http://schemas.microsoft.com/office/powerpoint/2010/main" val="1603846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women (15-49) who have ever experienced different forms of  violence, 2015-2018</a:t>
            </a:r>
            <a:endParaRPr lang="en-GB" dirty="0"/>
          </a:p>
        </p:txBody>
      </p:sp>
      <p:sp>
        <p:nvSpPr>
          <p:cNvPr id="5" name="TextBox 6"/>
          <p:cNvSpPr txBox="1">
            <a:spLocks noChangeArrowheads="1"/>
          </p:cNvSpPr>
          <p:nvPr/>
        </p:nvSpPr>
        <p:spPr bwMode="auto">
          <a:xfrm>
            <a:off x="158080" y="6597352"/>
            <a:ext cx="68762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cs typeface="Arial" charset="0"/>
              </a:rPr>
              <a:t>Source: </a:t>
            </a:r>
            <a:r>
              <a:rPr lang="en-US" sz="900" dirty="0">
                <a:solidFill>
                  <a:srgbClr val="000000"/>
                </a:solidFill>
                <a:ea typeface="ＭＳ Ｐゴシック" pitchFamily="34" charset="-128"/>
                <a:cs typeface="Arial" charset="0"/>
              </a:rPr>
              <a:t>Prepared by </a:t>
            </a:r>
            <a:r>
              <a:rPr lang="en-US" sz="900" dirty="0">
                <a:solidFill>
                  <a:srgbClr val="000000"/>
                </a:solidFill>
                <a:ea typeface="ＭＳ Ｐゴシック" pitchFamily="34" charset="-128"/>
                <a:cs typeface="Arial" charset="0"/>
                <a:hlinkClick r:id="rId3"/>
              </a:rPr>
              <a:t>www.aidsdatahub.org</a:t>
            </a:r>
            <a:r>
              <a:rPr lang="en-US" sz="900" dirty="0">
                <a:solidFill>
                  <a:srgbClr val="000000"/>
                </a:solidFill>
                <a:ea typeface="ＭＳ Ｐゴシック" pitchFamily="34" charset="-128"/>
                <a:cs typeface="Arial" charset="0"/>
              </a:rPr>
              <a:t> based on Demographic and Health Surveys</a:t>
            </a:r>
            <a:endParaRPr lang="en-GB" sz="900" dirty="0">
              <a:solidFill>
                <a:srgbClr val="000000"/>
              </a:solidFill>
              <a:cs typeface="Arial" charset="0"/>
            </a:endParaRPr>
          </a:p>
        </p:txBody>
      </p:sp>
      <p:graphicFrame>
        <p:nvGraphicFramePr>
          <p:cNvPr id="7" name="Chart 6">
            <a:extLst>
              <a:ext uri="{FF2B5EF4-FFF2-40B4-BE49-F238E27FC236}">
                <a16:creationId xmlns:a16="http://schemas.microsoft.com/office/drawing/2014/main" id="{FCAEA9C7-3759-4D30-A894-F6D9A939774C}"/>
              </a:ext>
            </a:extLst>
          </p:cNvPr>
          <p:cNvGraphicFramePr>
            <a:graphicFrameLocks/>
          </p:cNvGraphicFramePr>
          <p:nvPr>
            <p:extLst>
              <p:ext uri="{D42A27DB-BD31-4B8C-83A1-F6EECF244321}">
                <p14:modId xmlns:p14="http://schemas.microsoft.com/office/powerpoint/2010/main" val="358222134"/>
              </p:ext>
            </p:extLst>
          </p:nvPr>
        </p:nvGraphicFramePr>
        <p:xfrm>
          <a:off x="170006" y="2348880"/>
          <a:ext cx="5669280" cy="4248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D3BB377E-B3FF-4F46-89A9-633F81320A22}"/>
              </a:ext>
            </a:extLst>
          </p:cNvPr>
          <p:cNvGraphicFramePr>
            <a:graphicFrameLocks/>
          </p:cNvGraphicFramePr>
          <p:nvPr>
            <p:extLst>
              <p:ext uri="{D42A27DB-BD31-4B8C-83A1-F6EECF244321}">
                <p14:modId xmlns:p14="http://schemas.microsoft.com/office/powerpoint/2010/main" val="2125955034"/>
              </p:ext>
            </p:extLst>
          </p:nvPr>
        </p:nvGraphicFramePr>
        <p:xfrm>
          <a:off x="5895515" y="2348880"/>
          <a:ext cx="6126480" cy="4248472"/>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E7056A99-C918-4F2B-A911-1CED82AD2589}"/>
              </a:ext>
            </a:extLst>
          </p:cNvPr>
          <p:cNvSpPr txBox="1"/>
          <p:nvPr/>
        </p:nvSpPr>
        <p:spPr>
          <a:xfrm>
            <a:off x="5612232" y="6297270"/>
            <a:ext cx="216024" cy="276999"/>
          </a:xfrm>
          <a:prstGeom prst="rect">
            <a:avLst/>
          </a:prstGeom>
          <a:noFill/>
        </p:spPr>
        <p:txBody>
          <a:bodyPr wrap="square" rtlCol="0">
            <a:spAutoFit/>
          </a:bodyPr>
          <a:lstStyle/>
          <a:p>
            <a:r>
              <a:rPr lang="en-US" sz="1200" dirty="0"/>
              <a:t>%</a:t>
            </a:r>
          </a:p>
        </p:txBody>
      </p:sp>
    </p:spTree>
    <p:extLst>
      <p:ext uri="{BB962C8B-B14F-4D97-AF65-F5344CB8AC3E}">
        <p14:creationId xmlns:p14="http://schemas.microsoft.com/office/powerpoint/2010/main" val="828581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99" dirty="0"/>
              <a:t>Proportion of women (15-49) who experienced physical violence from an intimate partner in the last 12 months, 2007-2018</a:t>
            </a:r>
            <a:endParaRPr lang="en-GB" sz="2799" dirty="0"/>
          </a:p>
        </p:txBody>
      </p:sp>
      <p:sp>
        <p:nvSpPr>
          <p:cNvPr id="5" name="TextBox 6"/>
          <p:cNvSpPr txBox="1">
            <a:spLocks noChangeArrowheads="1"/>
          </p:cNvSpPr>
          <p:nvPr/>
        </p:nvSpPr>
        <p:spPr bwMode="auto">
          <a:xfrm>
            <a:off x="49856" y="6597368"/>
            <a:ext cx="9165027" cy="26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297" tIns="54144" rIns="108297" bIns="5414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defTabSz="1086416" eaLnBrk="1" hangingPunct="1"/>
            <a:r>
              <a:rPr lang="en-US" sz="1000" dirty="0">
                <a:solidFill>
                  <a:srgbClr val="000000"/>
                </a:solidFill>
                <a:cs typeface="Arial" charset="0"/>
              </a:rPr>
              <a:t>Source: </a:t>
            </a:r>
            <a:r>
              <a:rPr lang="en-US" sz="1000" dirty="0">
                <a:solidFill>
                  <a:srgbClr val="000000"/>
                </a:solidFill>
                <a:ea typeface="ＭＳ Ｐゴシック" pitchFamily="34" charset="-128"/>
                <a:cs typeface="Arial" charset="0"/>
              </a:rPr>
              <a:t>Prepared by </a:t>
            </a:r>
            <a:r>
              <a:rPr lang="en-US" sz="1000" dirty="0">
                <a:solidFill>
                  <a:srgbClr val="000000"/>
                </a:solidFill>
                <a:ea typeface="ＭＳ Ｐゴシック" pitchFamily="34" charset="-128"/>
                <a:cs typeface="Arial" charset="0"/>
                <a:hlinkClick r:id="rId3"/>
              </a:rPr>
              <a:t>www.aidsdatahub.org</a:t>
            </a:r>
            <a:r>
              <a:rPr lang="en-US" sz="1000" dirty="0">
                <a:solidFill>
                  <a:srgbClr val="000000"/>
                </a:solidFill>
                <a:ea typeface="ＭＳ Ｐゴシック" pitchFamily="34" charset="-128"/>
                <a:cs typeface="Arial" charset="0"/>
              </a:rPr>
              <a:t> based on Demographic and Health Surveys</a:t>
            </a:r>
            <a:endParaRPr lang="en-GB" sz="1000" dirty="0">
              <a:solidFill>
                <a:srgbClr val="000000"/>
              </a:solidFill>
              <a:cs typeface="Arial" charset="0"/>
            </a:endParaRPr>
          </a:p>
        </p:txBody>
      </p:sp>
      <p:graphicFrame>
        <p:nvGraphicFramePr>
          <p:cNvPr id="6" name="Chart 5">
            <a:extLst>
              <a:ext uri="{FF2B5EF4-FFF2-40B4-BE49-F238E27FC236}">
                <a16:creationId xmlns:a16="http://schemas.microsoft.com/office/drawing/2014/main" id="{7B49A6B3-37EE-4F9D-8E45-E567DE904163}"/>
              </a:ext>
            </a:extLst>
          </p:cNvPr>
          <p:cNvGraphicFramePr>
            <a:graphicFrameLocks/>
          </p:cNvGraphicFramePr>
          <p:nvPr>
            <p:extLst>
              <p:ext uri="{D42A27DB-BD31-4B8C-83A1-F6EECF244321}">
                <p14:modId xmlns:p14="http://schemas.microsoft.com/office/powerpoint/2010/main" val="2328869976"/>
              </p:ext>
            </p:extLst>
          </p:nvPr>
        </p:nvGraphicFramePr>
        <p:xfrm>
          <a:off x="385259" y="2565104"/>
          <a:ext cx="11421483" cy="37820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5587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412776"/>
            <a:ext cx="11665296" cy="504000"/>
          </a:xfrm>
        </p:spPr>
        <p:txBody>
          <a:bodyPr/>
          <a:lstStyle/>
          <a:p>
            <a:r>
              <a:rPr lang="en-US" dirty="0"/>
              <a:t>Proportion of women who have experienced sexual violence by spouse or intimate partner, 2015-2018</a:t>
            </a:r>
            <a:endParaRPr lang="en-GB" dirty="0"/>
          </a:p>
        </p:txBody>
      </p:sp>
      <p:sp>
        <p:nvSpPr>
          <p:cNvPr id="6" name="TextBox 6"/>
          <p:cNvSpPr txBox="1">
            <a:spLocks noChangeArrowheads="1"/>
          </p:cNvSpPr>
          <p:nvPr/>
        </p:nvSpPr>
        <p:spPr bwMode="auto">
          <a:xfrm>
            <a:off x="141648" y="6547860"/>
            <a:ext cx="116652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cs typeface="Arial" charset="0"/>
              </a:rPr>
              <a:t>Source: </a:t>
            </a:r>
            <a:r>
              <a:rPr lang="en-US" sz="900" dirty="0">
                <a:solidFill>
                  <a:srgbClr val="000000"/>
                </a:solidFill>
                <a:ea typeface="ＭＳ Ｐゴシック" pitchFamily="34" charset="-128"/>
                <a:cs typeface="Arial" charset="0"/>
              </a:rPr>
              <a:t>Prepared by </a:t>
            </a:r>
            <a:r>
              <a:rPr lang="en-US" sz="900" dirty="0">
                <a:solidFill>
                  <a:srgbClr val="000000"/>
                </a:solidFill>
                <a:ea typeface="ＭＳ Ｐゴシック" pitchFamily="34" charset="-128"/>
                <a:cs typeface="Arial" charset="0"/>
                <a:hlinkClick r:id="rId3"/>
              </a:rPr>
              <a:t>www.aidsdatahub.org</a:t>
            </a:r>
            <a:r>
              <a:rPr lang="en-US" sz="900" dirty="0">
                <a:solidFill>
                  <a:srgbClr val="000000"/>
                </a:solidFill>
                <a:ea typeface="ＭＳ Ｐゴシック" pitchFamily="34" charset="-128"/>
                <a:cs typeface="Arial" charset="0"/>
              </a:rPr>
              <a:t> based on Demographic and Health Surveys</a:t>
            </a:r>
            <a:endParaRPr lang="en-US" sz="900" dirty="0"/>
          </a:p>
        </p:txBody>
      </p:sp>
      <p:graphicFrame>
        <p:nvGraphicFramePr>
          <p:cNvPr id="9" name="Chart 8">
            <a:extLst>
              <a:ext uri="{FF2B5EF4-FFF2-40B4-BE49-F238E27FC236}">
                <a16:creationId xmlns:a16="http://schemas.microsoft.com/office/drawing/2014/main" id="{47719A56-7621-4340-ADE0-722DEE167EA5}"/>
              </a:ext>
            </a:extLst>
          </p:cNvPr>
          <p:cNvGraphicFramePr>
            <a:graphicFrameLocks/>
          </p:cNvGraphicFramePr>
          <p:nvPr>
            <p:extLst>
              <p:ext uri="{D42A27DB-BD31-4B8C-83A1-F6EECF244321}">
                <p14:modId xmlns:p14="http://schemas.microsoft.com/office/powerpoint/2010/main" val="3641439348"/>
              </p:ext>
            </p:extLst>
          </p:nvPr>
        </p:nvGraphicFramePr>
        <p:xfrm>
          <a:off x="803412" y="2204864"/>
          <a:ext cx="10585176" cy="4248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1925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571612"/>
            <a:ext cx="11593288" cy="921284"/>
          </a:xfrm>
        </p:spPr>
        <p:txBody>
          <a:bodyPr/>
          <a:lstStyle/>
          <a:p>
            <a:r>
              <a:rPr lang="en-US" dirty="0"/>
              <a:t>Proportion of women who believe that a wife is justified in refusing sex with her husband if she knows the husband has sex with other women, 2015-2018</a:t>
            </a:r>
            <a:endParaRPr lang="en-GB" dirty="0"/>
          </a:p>
        </p:txBody>
      </p:sp>
      <p:sp>
        <p:nvSpPr>
          <p:cNvPr id="5" name="TextBox 6"/>
          <p:cNvSpPr txBox="1">
            <a:spLocks noChangeArrowheads="1"/>
          </p:cNvSpPr>
          <p:nvPr/>
        </p:nvSpPr>
        <p:spPr bwMode="auto">
          <a:xfrm>
            <a:off x="88506" y="6567534"/>
            <a:ext cx="68762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cs typeface="Arial" charset="0"/>
              </a:rPr>
              <a:t>Source: </a:t>
            </a:r>
            <a:r>
              <a:rPr lang="en-US" sz="900" dirty="0">
                <a:solidFill>
                  <a:srgbClr val="000000"/>
                </a:solidFill>
                <a:ea typeface="ＭＳ Ｐゴシック" pitchFamily="34" charset="-128"/>
                <a:cs typeface="Arial" charset="0"/>
              </a:rPr>
              <a:t>Prepared by </a:t>
            </a:r>
            <a:r>
              <a:rPr lang="en-US" sz="900" dirty="0">
                <a:solidFill>
                  <a:srgbClr val="000000"/>
                </a:solidFill>
                <a:ea typeface="ＭＳ Ｐゴシック" pitchFamily="34" charset="-128"/>
                <a:cs typeface="Arial" charset="0"/>
                <a:hlinkClick r:id="rId3"/>
              </a:rPr>
              <a:t>www.aidsdatahub.org</a:t>
            </a:r>
            <a:r>
              <a:rPr lang="en-US" sz="900" dirty="0">
                <a:solidFill>
                  <a:srgbClr val="000000"/>
                </a:solidFill>
                <a:ea typeface="ＭＳ Ｐゴシック" pitchFamily="34" charset="-128"/>
                <a:cs typeface="Arial" charset="0"/>
              </a:rPr>
              <a:t> based on Demographic and Health Surveys</a:t>
            </a:r>
            <a:endParaRPr lang="en-GB" sz="900" dirty="0">
              <a:solidFill>
                <a:srgbClr val="000000"/>
              </a:solidFill>
              <a:cs typeface="Arial" charset="0"/>
            </a:endParaRPr>
          </a:p>
        </p:txBody>
      </p:sp>
      <p:graphicFrame>
        <p:nvGraphicFramePr>
          <p:cNvPr id="8" name="Chart 7">
            <a:extLst>
              <a:ext uri="{FF2B5EF4-FFF2-40B4-BE49-F238E27FC236}">
                <a16:creationId xmlns:a16="http://schemas.microsoft.com/office/drawing/2014/main" id="{B61E91FC-6BE7-43E8-B048-53554702B296}"/>
              </a:ext>
            </a:extLst>
          </p:cNvPr>
          <p:cNvGraphicFramePr>
            <a:graphicFrameLocks/>
          </p:cNvGraphicFramePr>
          <p:nvPr>
            <p:extLst>
              <p:ext uri="{D42A27DB-BD31-4B8C-83A1-F6EECF244321}">
                <p14:modId xmlns:p14="http://schemas.microsoft.com/office/powerpoint/2010/main" val="534504205"/>
              </p:ext>
            </p:extLst>
          </p:nvPr>
        </p:nvGraphicFramePr>
        <p:xfrm>
          <a:off x="1811524" y="2276872"/>
          <a:ext cx="8568952"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9912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571612"/>
            <a:ext cx="11593288" cy="1209316"/>
          </a:xfrm>
        </p:spPr>
        <p:txBody>
          <a:bodyPr/>
          <a:lstStyle/>
          <a:p>
            <a:r>
              <a:rPr lang="en-US" dirty="0"/>
              <a:t>Proportion of men (15-49) who agree that a husband is justified in hitting or beating his wife if she refuses to have sexual intercourse with him, 2012-2018</a:t>
            </a:r>
            <a:endParaRPr lang="en-GB" dirty="0"/>
          </a:p>
        </p:txBody>
      </p:sp>
      <p:sp>
        <p:nvSpPr>
          <p:cNvPr id="5" name="TextBox 6"/>
          <p:cNvSpPr txBox="1">
            <a:spLocks noChangeArrowheads="1"/>
          </p:cNvSpPr>
          <p:nvPr/>
        </p:nvSpPr>
        <p:spPr bwMode="auto">
          <a:xfrm>
            <a:off x="98444" y="6627169"/>
            <a:ext cx="68762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cs typeface="Arial" charset="0"/>
              </a:rPr>
              <a:t>Source: </a:t>
            </a:r>
            <a:r>
              <a:rPr lang="en-US" sz="900" dirty="0">
                <a:solidFill>
                  <a:srgbClr val="000000"/>
                </a:solidFill>
                <a:ea typeface="ＭＳ Ｐゴシック" pitchFamily="34" charset="-128"/>
                <a:cs typeface="Arial" charset="0"/>
              </a:rPr>
              <a:t>Prepared by </a:t>
            </a:r>
            <a:r>
              <a:rPr lang="en-US" sz="900" dirty="0">
                <a:solidFill>
                  <a:srgbClr val="000000"/>
                </a:solidFill>
                <a:ea typeface="ＭＳ Ｐゴシック" pitchFamily="34" charset="-128"/>
                <a:cs typeface="Arial" charset="0"/>
                <a:hlinkClick r:id="rId3"/>
              </a:rPr>
              <a:t>www.aidsdatahub.org</a:t>
            </a:r>
            <a:r>
              <a:rPr lang="en-US" sz="900" dirty="0">
                <a:solidFill>
                  <a:srgbClr val="000000"/>
                </a:solidFill>
                <a:ea typeface="ＭＳ Ｐゴシック" pitchFamily="34" charset="-128"/>
                <a:cs typeface="Arial" charset="0"/>
              </a:rPr>
              <a:t> based on Demographic and Health Surveys</a:t>
            </a:r>
            <a:endParaRPr lang="en-GB" sz="900" dirty="0">
              <a:solidFill>
                <a:srgbClr val="000000"/>
              </a:solidFill>
              <a:cs typeface="Arial" charset="0"/>
            </a:endParaRPr>
          </a:p>
        </p:txBody>
      </p:sp>
      <p:graphicFrame>
        <p:nvGraphicFramePr>
          <p:cNvPr id="7" name="Chart 6">
            <a:extLst>
              <a:ext uri="{FF2B5EF4-FFF2-40B4-BE49-F238E27FC236}">
                <a16:creationId xmlns:a16="http://schemas.microsoft.com/office/drawing/2014/main" id="{72AF1F72-01EE-4145-BFDB-8EA26EF033ED}"/>
              </a:ext>
            </a:extLst>
          </p:cNvPr>
          <p:cNvGraphicFramePr>
            <a:graphicFrameLocks/>
          </p:cNvGraphicFramePr>
          <p:nvPr>
            <p:extLst>
              <p:ext uri="{D42A27DB-BD31-4B8C-83A1-F6EECF244321}">
                <p14:modId xmlns:p14="http://schemas.microsoft.com/office/powerpoint/2010/main" val="2109369236"/>
              </p:ext>
            </p:extLst>
          </p:nvPr>
        </p:nvGraphicFramePr>
        <p:xfrm>
          <a:off x="255272" y="2348880"/>
          <a:ext cx="11681456" cy="4176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3691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571612"/>
            <a:ext cx="11593288" cy="921284"/>
          </a:xfrm>
        </p:spPr>
        <p:txBody>
          <a:bodyPr/>
          <a:lstStyle/>
          <a:p>
            <a:r>
              <a:rPr lang="en-US" dirty="0"/>
              <a:t>Proportion of adults (15-49) who agree that a husband is justified in hitting or beating his wife if she refuses to have sexual intercourse with him, 2015-2018</a:t>
            </a:r>
            <a:endParaRPr lang="en-GB" dirty="0"/>
          </a:p>
        </p:txBody>
      </p:sp>
      <p:sp>
        <p:nvSpPr>
          <p:cNvPr id="5" name="TextBox 6"/>
          <p:cNvSpPr txBox="1">
            <a:spLocks noChangeArrowheads="1"/>
          </p:cNvSpPr>
          <p:nvPr/>
        </p:nvSpPr>
        <p:spPr bwMode="auto">
          <a:xfrm>
            <a:off x="88506" y="6567534"/>
            <a:ext cx="68762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cs typeface="Arial" charset="0"/>
              </a:rPr>
              <a:t>Source: </a:t>
            </a:r>
            <a:r>
              <a:rPr lang="en-US" sz="900" dirty="0">
                <a:solidFill>
                  <a:srgbClr val="000000"/>
                </a:solidFill>
                <a:ea typeface="ＭＳ Ｐゴシック" pitchFamily="34" charset="-128"/>
                <a:cs typeface="Arial" charset="0"/>
              </a:rPr>
              <a:t>Prepared by </a:t>
            </a:r>
            <a:r>
              <a:rPr lang="en-US" sz="900" dirty="0">
                <a:solidFill>
                  <a:srgbClr val="000000"/>
                </a:solidFill>
                <a:ea typeface="ＭＳ Ｐゴシック" pitchFamily="34" charset="-128"/>
                <a:cs typeface="Arial" charset="0"/>
                <a:hlinkClick r:id="rId3"/>
              </a:rPr>
              <a:t>www.aidsdatahub.org</a:t>
            </a:r>
            <a:r>
              <a:rPr lang="en-US" sz="900" dirty="0">
                <a:solidFill>
                  <a:srgbClr val="000000"/>
                </a:solidFill>
                <a:ea typeface="ＭＳ Ｐゴシック" pitchFamily="34" charset="-128"/>
                <a:cs typeface="Arial" charset="0"/>
              </a:rPr>
              <a:t> based on Demographic and Health Surveys</a:t>
            </a:r>
            <a:endParaRPr lang="en-GB" sz="900" dirty="0">
              <a:solidFill>
                <a:srgbClr val="000000"/>
              </a:solidFill>
              <a:cs typeface="Arial" charset="0"/>
            </a:endParaRPr>
          </a:p>
        </p:txBody>
      </p:sp>
      <p:graphicFrame>
        <p:nvGraphicFramePr>
          <p:cNvPr id="7" name="Chart 6">
            <a:extLst>
              <a:ext uri="{FF2B5EF4-FFF2-40B4-BE49-F238E27FC236}">
                <a16:creationId xmlns:a16="http://schemas.microsoft.com/office/drawing/2014/main" id="{A458DA8C-2059-441F-9D26-E32BEF36AC23}"/>
              </a:ext>
            </a:extLst>
          </p:cNvPr>
          <p:cNvGraphicFramePr>
            <a:graphicFrameLocks/>
          </p:cNvGraphicFramePr>
          <p:nvPr/>
        </p:nvGraphicFramePr>
        <p:xfrm>
          <a:off x="2533650" y="2376078"/>
          <a:ext cx="7124700" cy="4406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2138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335360" y="1412776"/>
            <a:ext cx="9761168" cy="504000"/>
          </a:xfrm>
        </p:spPr>
        <p:txBody>
          <a:bodyPr/>
          <a:lstStyle/>
          <a:p>
            <a:r>
              <a:rPr lang="fr-FR" b="1" dirty="0" err="1">
                <a:latin typeface="Arial" panose="020B0604020202020204" pitchFamily="34" charset="0"/>
                <a:cs typeface="Arial" panose="020B0604020202020204" pitchFamily="34" charset="0"/>
              </a:rPr>
              <a:t>Acceptance</a:t>
            </a:r>
            <a:r>
              <a:rPr lang="fr-FR" b="1" dirty="0">
                <a:latin typeface="Arial" panose="020B0604020202020204" pitchFamily="34" charset="0"/>
                <a:cs typeface="Arial" panose="020B0604020202020204" pitchFamily="34" charset="0"/>
              </a:rPr>
              <a:t> of violence </a:t>
            </a:r>
            <a:r>
              <a:rPr lang="fr-FR" b="1" dirty="0" err="1">
                <a:latin typeface="Arial" panose="020B0604020202020204" pitchFamily="34" charset="0"/>
                <a:cs typeface="Arial" panose="020B0604020202020204" pitchFamily="34" charset="0"/>
              </a:rPr>
              <a:t>prevents</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women</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from</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reporting</a:t>
            </a:r>
            <a:r>
              <a:rPr lang="fr-FR" b="1" dirty="0">
                <a:latin typeface="Arial" panose="020B0604020202020204" pitchFamily="34" charset="0"/>
                <a:cs typeface="Arial" panose="020B0604020202020204" pitchFamily="34" charset="0"/>
              </a:rPr>
              <a:t> violence </a:t>
            </a:r>
            <a:endParaRPr lang="en-US" b="1" dirty="0">
              <a:latin typeface="Arial" panose="020B0604020202020204" pitchFamily="34" charset="0"/>
              <a:cs typeface="Arial" panose="020B0604020202020204" pitchFamily="34" charset="0"/>
            </a:endParaRPr>
          </a:p>
        </p:txBody>
      </p:sp>
      <p:graphicFrame>
        <p:nvGraphicFramePr>
          <p:cNvPr id="5" name="Espace réservé du contenu 4"/>
          <p:cNvGraphicFramePr>
            <a:graphicFrameLocks noGrp="1"/>
          </p:cNvGraphicFramePr>
          <p:nvPr>
            <p:ph idx="4294967295"/>
            <p:extLst>
              <p:ext uri="{D42A27DB-BD31-4B8C-83A1-F6EECF244321}">
                <p14:modId xmlns:p14="http://schemas.microsoft.com/office/powerpoint/2010/main" val="482486908"/>
              </p:ext>
            </p:extLst>
          </p:nvPr>
        </p:nvGraphicFramePr>
        <p:xfrm>
          <a:off x="1631504" y="2233165"/>
          <a:ext cx="8928992" cy="39354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2"/>
          <p:cNvSpPr txBox="1"/>
          <p:nvPr/>
        </p:nvSpPr>
        <p:spPr>
          <a:xfrm>
            <a:off x="191344" y="6488668"/>
            <a:ext cx="11809312" cy="369332"/>
          </a:xfrm>
          <a:prstGeom prst="rect">
            <a:avLst/>
          </a:prstGeom>
          <a:noFill/>
        </p:spPr>
        <p:txBody>
          <a:bodyPr wrap="square" rtlCol="0">
            <a:spAutoFit/>
          </a:bodyPr>
          <a:lstStyle/>
          <a:p>
            <a:r>
              <a:rPr lang="en-US" sz="900" dirty="0"/>
              <a:t>Source: </a:t>
            </a:r>
            <a:r>
              <a:rPr lang="fr-FR" sz="900" dirty="0"/>
              <a:t>Fulu, E., Warner, X., </a:t>
            </a:r>
            <a:r>
              <a:rPr lang="fr-FR" sz="900" dirty="0" err="1"/>
              <a:t>Miedema</a:t>
            </a:r>
            <a:r>
              <a:rPr lang="fr-FR" sz="900" dirty="0"/>
              <a:t>, S., </a:t>
            </a:r>
            <a:r>
              <a:rPr lang="fr-FR" sz="900" dirty="0" err="1"/>
              <a:t>Jewkes</a:t>
            </a:r>
            <a:r>
              <a:rPr lang="fr-FR" sz="900" dirty="0"/>
              <a:t> R., </a:t>
            </a:r>
            <a:r>
              <a:rPr lang="fr-FR" sz="900" dirty="0" err="1"/>
              <a:t>Roselli</a:t>
            </a:r>
            <a:r>
              <a:rPr lang="fr-FR" sz="900" dirty="0"/>
              <a:t>, </a:t>
            </a:r>
            <a:r>
              <a:rPr lang="fr-FR" sz="900" dirty="0" err="1"/>
              <a:t>T</a:t>
            </a:r>
            <a:r>
              <a:rPr lang="fr-FR" sz="900" dirty="0"/>
              <a:t>., Lang, J. (2013). </a:t>
            </a:r>
            <a:r>
              <a:rPr lang="fr-FR" sz="900" i="1" dirty="0" err="1"/>
              <a:t>Why</a:t>
            </a:r>
            <a:r>
              <a:rPr lang="fr-FR" sz="900" i="1" dirty="0"/>
              <a:t> Do </a:t>
            </a:r>
            <a:r>
              <a:rPr lang="fr-FR" sz="900" i="1" dirty="0" err="1"/>
              <a:t>Some</a:t>
            </a:r>
            <a:r>
              <a:rPr lang="fr-FR" sz="900" i="1" dirty="0"/>
              <a:t> Men Use Violence </a:t>
            </a:r>
            <a:r>
              <a:rPr lang="fr-FR" sz="900" i="1" dirty="0" err="1"/>
              <a:t>Against</a:t>
            </a:r>
            <a:r>
              <a:rPr lang="fr-FR" sz="900" i="1" dirty="0"/>
              <a:t> </a:t>
            </a:r>
            <a:r>
              <a:rPr lang="fr-FR" sz="900" i="1" dirty="0" err="1"/>
              <a:t>Women</a:t>
            </a:r>
            <a:r>
              <a:rPr lang="fr-FR" sz="900" i="1" dirty="0"/>
              <a:t> and How Can </a:t>
            </a:r>
            <a:r>
              <a:rPr lang="fr-FR" sz="900" i="1" dirty="0" err="1"/>
              <a:t>We</a:t>
            </a:r>
            <a:r>
              <a:rPr lang="fr-FR" sz="900" i="1" dirty="0"/>
              <a:t> </a:t>
            </a:r>
            <a:r>
              <a:rPr lang="fr-FR" sz="900" i="1" dirty="0" err="1"/>
              <a:t>Prevent</a:t>
            </a:r>
            <a:r>
              <a:rPr lang="fr-FR" sz="900" i="1" dirty="0"/>
              <a:t> It? Quantitative </a:t>
            </a:r>
            <a:r>
              <a:rPr lang="fr-FR" sz="900" i="1" dirty="0" err="1"/>
              <a:t>Findings</a:t>
            </a:r>
            <a:r>
              <a:rPr lang="fr-FR" sz="900" i="1" dirty="0"/>
              <a:t> </a:t>
            </a:r>
            <a:r>
              <a:rPr lang="fr-FR" sz="900" i="1" dirty="0" err="1"/>
              <a:t>from</a:t>
            </a:r>
            <a:r>
              <a:rPr lang="fr-FR" sz="900" i="1" dirty="0"/>
              <a:t> the United Nations Multi-country </a:t>
            </a:r>
            <a:r>
              <a:rPr lang="fr-FR" sz="900" i="1" dirty="0" err="1"/>
              <a:t>Study</a:t>
            </a:r>
            <a:r>
              <a:rPr lang="fr-FR" sz="900" i="1" dirty="0"/>
              <a:t> on Men and Violence in </a:t>
            </a:r>
            <a:r>
              <a:rPr lang="fr-FR" sz="900" i="1" dirty="0" err="1"/>
              <a:t>Asia</a:t>
            </a:r>
            <a:r>
              <a:rPr lang="fr-FR" sz="900" i="1" dirty="0"/>
              <a:t> and the Pacific.</a:t>
            </a:r>
            <a:r>
              <a:rPr lang="fr-FR" sz="900" dirty="0"/>
              <a:t> Bangkok: UNDP, UNFPA, UN </a:t>
            </a:r>
            <a:r>
              <a:rPr lang="fr-FR" sz="900" dirty="0" err="1"/>
              <a:t>Women</a:t>
            </a:r>
            <a:r>
              <a:rPr lang="fr-FR" sz="900" dirty="0"/>
              <a:t> and UNV.</a:t>
            </a:r>
            <a:endParaRPr lang="en-US" sz="900" dirty="0"/>
          </a:p>
        </p:txBody>
      </p:sp>
      <p:sp>
        <p:nvSpPr>
          <p:cNvPr id="2" name="TextBox 1"/>
          <p:cNvSpPr txBox="1"/>
          <p:nvPr/>
        </p:nvSpPr>
        <p:spPr>
          <a:xfrm>
            <a:off x="2463680" y="2233165"/>
            <a:ext cx="7632848"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Reported prevalence of physical and/or sexual intimate partner violence </a:t>
            </a:r>
          </a:p>
          <a:p>
            <a:pPr algn="ctr"/>
            <a:r>
              <a:rPr lang="en-US" sz="1600" b="1" dirty="0">
                <a:latin typeface="Arial" panose="020B0604020202020204" pitchFamily="34" charset="0"/>
                <a:cs typeface="Arial" panose="020B0604020202020204" pitchFamily="34" charset="0"/>
              </a:rPr>
              <a:t>by site, comparison of men (perpetrated) and women (experienced) reports</a:t>
            </a:r>
          </a:p>
        </p:txBody>
      </p:sp>
    </p:spTree>
    <p:extLst>
      <p:ext uri="{BB962C8B-B14F-4D97-AF65-F5344CB8AC3E}">
        <p14:creationId xmlns:p14="http://schemas.microsoft.com/office/powerpoint/2010/main" val="129484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03" y="1550444"/>
            <a:ext cx="11558157" cy="504000"/>
          </a:xfrm>
        </p:spPr>
        <p:txBody>
          <a:bodyPr/>
          <a:lstStyle/>
          <a:p>
            <a:r>
              <a:rPr lang="en-US" dirty="0"/>
              <a:t>Proportion of female sex workers who were forced to have sex in the 12 months, 2014-2017</a:t>
            </a:r>
          </a:p>
        </p:txBody>
      </p:sp>
      <p:sp>
        <p:nvSpPr>
          <p:cNvPr id="5" name="TextBox 6"/>
          <p:cNvSpPr txBox="1">
            <a:spLocks noChangeArrowheads="1"/>
          </p:cNvSpPr>
          <p:nvPr/>
        </p:nvSpPr>
        <p:spPr bwMode="auto">
          <a:xfrm>
            <a:off x="226476" y="6625927"/>
            <a:ext cx="8165846" cy="230832"/>
          </a:xfrm>
          <a:prstGeom prst="rect">
            <a:avLst/>
          </a:prstGeom>
          <a:noFill/>
          <a:ln>
            <a:noFill/>
          </a:ln>
        </p:spPr>
        <p:txBody>
          <a:bodyPr wrap="square">
            <a:spAutoFit/>
          </a:bodyPr>
          <a:lstStyle>
            <a:lvl1pPr eaLnBrk="0" hangingPunct="0">
              <a:defRPr sz="2800">
                <a:solidFill>
                  <a:schemeClr val="tx1"/>
                </a:solidFill>
                <a:uFillTx/>
                <a:latin typeface="Arial" charset="0"/>
                <a:cs typeface="Cordia New" pitchFamily="34" charset="-34"/>
              </a:defRPr>
            </a:lvl1pPr>
            <a:lvl2pPr marL="742950" indent="-285750" eaLnBrk="0" hangingPunct="0">
              <a:defRPr sz="2800">
                <a:solidFill>
                  <a:schemeClr val="tx1"/>
                </a:solidFill>
                <a:uFillTx/>
                <a:latin typeface="Arial" charset="0"/>
                <a:cs typeface="Cordia New" pitchFamily="34" charset="-34"/>
              </a:defRPr>
            </a:lvl2pPr>
            <a:lvl3pPr marL="1143000" indent="-228600" eaLnBrk="0" hangingPunct="0">
              <a:defRPr sz="2800">
                <a:solidFill>
                  <a:schemeClr val="tx1"/>
                </a:solidFill>
                <a:uFillTx/>
                <a:latin typeface="Arial" charset="0"/>
                <a:cs typeface="Cordia New" pitchFamily="34" charset="-34"/>
              </a:defRPr>
            </a:lvl3pPr>
            <a:lvl4pPr marL="1600200" indent="-228600" eaLnBrk="0" hangingPunct="0">
              <a:defRPr sz="2800">
                <a:solidFill>
                  <a:schemeClr val="tx1"/>
                </a:solidFill>
                <a:uFillTx/>
                <a:latin typeface="Arial" charset="0"/>
                <a:cs typeface="Cordia New" pitchFamily="34" charset="-34"/>
              </a:defRPr>
            </a:lvl4pPr>
            <a:lvl5pPr marL="2057400" indent="-228600" eaLnBrk="0" hangingPunct="0">
              <a:defRPr sz="2800">
                <a:solidFill>
                  <a:schemeClr val="tx1"/>
                </a:solidFill>
                <a:uFillTx/>
                <a:latin typeface="Arial" charset="0"/>
                <a:cs typeface="Cordia New" pitchFamily="34" charset="-34"/>
              </a:defRPr>
            </a:lvl5pPr>
            <a:lvl6pPr marL="2514600" indent="-228600" eaLnBrk="0" fontAlgn="base" hangingPunct="0">
              <a:spcBef>
                <a:spcPct val="0"/>
              </a:spcBef>
              <a:spcAft>
                <a:spcPct val="0"/>
              </a:spcAft>
              <a:defRPr sz="2800">
                <a:solidFill>
                  <a:schemeClr val="tx1"/>
                </a:solidFill>
                <a:uFillTx/>
                <a:latin typeface="Arial" charset="0"/>
                <a:cs typeface="Cordia New" pitchFamily="34" charset="-34"/>
              </a:defRPr>
            </a:lvl6pPr>
            <a:lvl7pPr marL="2971800" indent="-228600" eaLnBrk="0" fontAlgn="base" hangingPunct="0">
              <a:spcBef>
                <a:spcPct val="0"/>
              </a:spcBef>
              <a:spcAft>
                <a:spcPct val="0"/>
              </a:spcAft>
              <a:defRPr sz="2800">
                <a:solidFill>
                  <a:schemeClr val="tx1"/>
                </a:solidFill>
                <a:uFillTx/>
                <a:latin typeface="Arial" charset="0"/>
                <a:cs typeface="Cordia New" pitchFamily="34" charset="-34"/>
              </a:defRPr>
            </a:lvl7pPr>
            <a:lvl8pPr marL="3429000" indent="-228600" eaLnBrk="0" fontAlgn="base" hangingPunct="0">
              <a:spcBef>
                <a:spcPct val="0"/>
              </a:spcBef>
              <a:spcAft>
                <a:spcPct val="0"/>
              </a:spcAft>
              <a:defRPr sz="2800">
                <a:solidFill>
                  <a:schemeClr val="tx1"/>
                </a:solidFill>
                <a:uFillTx/>
                <a:latin typeface="Arial" charset="0"/>
                <a:cs typeface="Cordia New" pitchFamily="34" charset="-34"/>
              </a:defRPr>
            </a:lvl8pPr>
            <a:lvl9pPr marL="3886200" indent="-228600" eaLnBrk="0" fontAlgn="base" hangingPunct="0">
              <a:spcBef>
                <a:spcPct val="0"/>
              </a:spcBef>
              <a:spcAft>
                <a:spcPct val="0"/>
              </a:spcAft>
              <a:defRPr sz="2800">
                <a:solidFill>
                  <a:schemeClr val="tx1"/>
                </a:solidFill>
                <a:uFillTx/>
                <a:latin typeface="Arial" charset="0"/>
                <a:cs typeface="Cordia New" pitchFamily="34" charset="-3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Source: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Prepared by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 based on Behavioral Surveys and Integrated Biological and Behavioral Surveys</a:t>
            </a:r>
            <a:endParaRPr kumimoji="0" lang="en-GB" sz="900" b="0" i="0" u="none" strike="noStrike" kern="1200" cap="none" spc="0" normalizeH="0" baseline="0" noProof="0" dirty="0">
              <a:ln>
                <a:noFill/>
              </a:ln>
              <a:solidFill>
                <a:srgbClr val="000000"/>
              </a:solidFill>
              <a:effectLst/>
              <a:uLnTx/>
              <a:uFillTx/>
              <a:latin typeface="Arial" charset="0"/>
              <a:ea typeface="+mn-ea"/>
              <a:cs typeface="Arial" charset="0"/>
            </a:endParaRPr>
          </a:p>
        </p:txBody>
      </p:sp>
      <p:graphicFrame>
        <p:nvGraphicFramePr>
          <p:cNvPr id="7" name="Chart 6">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1488403336"/>
              </p:ext>
            </p:extLst>
          </p:nvPr>
        </p:nvGraphicFramePr>
        <p:xfrm>
          <a:off x="1024685" y="2348880"/>
          <a:ext cx="10142630" cy="41325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1726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txBox="1">
            <a:spLocks noChangeArrowheads="1"/>
          </p:cNvSpPr>
          <p:nvPr/>
        </p:nvSpPr>
        <p:spPr bwMode="auto">
          <a:xfrm>
            <a:off x="1981200" y="1741488"/>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fontAlgn="base" hangingPunct="1">
              <a:spcBef>
                <a:spcPct val="20000"/>
              </a:spcBef>
              <a:spcAft>
                <a:spcPct val="0"/>
              </a:spcAft>
            </a:pPr>
            <a:r>
              <a:rPr lang="en-US" sz="4000" dirty="0">
                <a:solidFill>
                  <a:srgbClr val="C00000"/>
                </a:solidFill>
              </a:rPr>
              <a:t>THANK YOU</a:t>
            </a:r>
          </a:p>
          <a:p>
            <a:pPr algn="ctr" eaLnBrk="1" fontAlgn="base" hangingPunct="1">
              <a:spcBef>
                <a:spcPct val="20000"/>
              </a:spcBef>
              <a:spcAft>
                <a:spcPct val="0"/>
              </a:spcAft>
            </a:pPr>
            <a:endParaRPr lang="en-US" sz="4000" dirty="0">
              <a:solidFill>
                <a:srgbClr val="C00000"/>
              </a:solidFill>
            </a:endParaRPr>
          </a:p>
          <a:p>
            <a:pPr algn="ctr" eaLnBrk="1" fontAlgn="base" hangingPunct="1">
              <a:spcBef>
                <a:spcPct val="20000"/>
              </a:spcBef>
              <a:spcAft>
                <a:spcPct val="0"/>
              </a:spcAft>
            </a:pPr>
            <a:r>
              <a:rPr lang="en-US" dirty="0">
                <a:solidFill>
                  <a:srgbClr val="C00000"/>
                </a:solidFill>
              </a:rPr>
              <a:t>slides compiled by </a:t>
            </a:r>
            <a:r>
              <a:rPr lang="en-US" dirty="0">
                <a:solidFill>
                  <a:srgbClr val="C00000"/>
                </a:solidFill>
                <a:hlinkClick r:id="rId2"/>
              </a:rPr>
              <a:t>www.aidsdatahub.org</a:t>
            </a:r>
            <a:r>
              <a:rPr lang="en-US" dirty="0">
                <a:solidFill>
                  <a:srgbClr val="C00000"/>
                </a:solidFill>
              </a:rPr>
              <a:t> and UNAIDS Regional Support Team for Asia and the Pacific</a:t>
            </a:r>
          </a:p>
          <a:p>
            <a:pPr algn="ctr" eaLnBrk="1" fontAlgn="base" hangingPunct="1">
              <a:spcBef>
                <a:spcPct val="20000"/>
              </a:spcBef>
              <a:spcAft>
                <a:spcPct val="0"/>
              </a:spcAft>
            </a:pPr>
            <a:endParaRPr lang="en-US" sz="1400" u="sng" dirty="0">
              <a:solidFill>
                <a:srgbClr val="C00000"/>
              </a:solidFill>
            </a:endParaRPr>
          </a:p>
          <a:p>
            <a:pPr algn="ctr" eaLnBrk="1" fontAlgn="base" hangingPunct="1">
              <a:spcBef>
                <a:spcPct val="20000"/>
              </a:spcBef>
              <a:spcAft>
                <a:spcPct val="0"/>
              </a:spcAft>
            </a:pPr>
            <a:endParaRPr lang="en-US" sz="1400" i="1" dirty="0">
              <a:solidFill>
                <a:srgbClr val="C00000"/>
              </a:solidFill>
            </a:endParaRPr>
          </a:p>
          <a:p>
            <a:pPr algn="ctr" eaLnBrk="1" fontAlgn="base" hangingPunct="1">
              <a:spcBef>
                <a:spcPct val="20000"/>
              </a:spcBef>
              <a:spcAft>
                <a:spcPct val="0"/>
              </a:spcAft>
            </a:pPr>
            <a:endParaRPr lang="en-US" sz="1400" i="1" dirty="0">
              <a:solidFill>
                <a:srgbClr val="C00000"/>
              </a:solidFill>
            </a:endParaRPr>
          </a:p>
          <a:p>
            <a:pPr algn="ctr" eaLnBrk="1" fontAlgn="base" hangingPunct="1">
              <a:spcBef>
                <a:spcPct val="20000"/>
              </a:spcBef>
              <a:spcAft>
                <a:spcPct val="0"/>
              </a:spcAft>
            </a:pPr>
            <a:endParaRPr lang="en-US" sz="1400" i="1" dirty="0">
              <a:solidFill>
                <a:srgbClr val="C00000"/>
              </a:solidFill>
            </a:endParaRPr>
          </a:p>
          <a:p>
            <a:pPr algn="ctr" eaLnBrk="1" fontAlgn="base" hangingPunct="1">
              <a:spcBef>
                <a:spcPct val="20000"/>
              </a:spcBef>
              <a:spcAft>
                <a:spcPct val="0"/>
              </a:spcAft>
            </a:pPr>
            <a:endParaRPr lang="en-US" sz="1400" i="1" dirty="0">
              <a:solidFill>
                <a:srgbClr val="C00000"/>
              </a:solidFill>
            </a:endParaRPr>
          </a:p>
          <a:p>
            <a:pPr algn="ctr" eaLnBrk="1" fontAlgn="base" hangingPunct="1">
              <a:spcBef>
                <a:spcPct val="20000"/>
              </a:spcBef>
              <a:spcAft>
                <a:spcPct val="0"/>
              </a:spcAft>
            </a:pPr>
            <a:endParaRPr lang="en-US" sz="1400" i="1" dirty="0">
              <a:solidFill>
                <a:srgbClr val="C00000"/>
              </a:solidFill>
            </a:endParaRPr>
          </a:p>
          <a:p>
            <a:pPr algn="ctr" eaLnBrk="1" fontAlgn="base" hangingPunct="1">
              <a:spcBef>
                <a:spcPct val="20000"/>
              </a:spcBef>
              <a:spcAft>
                <a:spcPct val="0"/>
              </a:spcAft>
            </a:pPr>
            <a:r>
              <a:rPr lang="en-US" sz="1400" i="1" dirty="0">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dirty="0">
                <a:solidFill>
                  <a:srgbClr val="C00000"/>
                </a:solidFill>
              </a:rPr>
              <a:t>Please acknowledge </a:t>
            </a:r>
            <a:r>
              <a:rPr lang="en-US" sz="1400" i="1" dirty="0">
                <a:solidFill>
                  <a:srgbClr val="C00000"/>
                </a:solidFill>
                <a:hlinkClick r:id="rId3"/>
              </a:rPr>
              <a:t>www.aidsdatahub.org</a:t>
            </a:r>
            <a:r>
              <a:rPr lang="en-US" sz="1400" i="1" dirty="0">
                <a:solidFill>
                  <a:srgbClr val="C00000"/>
                </a:solidFill>
              </a:rPr>
              <a:t> if slides are lifted directly from this site.</a:t>
            </a:r>
          </a:p>
          <a:p>
            <a:pPr algn="ctr" eaLnBrk="1" fontAlgn="base" hangingPunct="1">
              <a:spcBef>
                <a:spcPct val="20000"/>
              </a:spcBef>
              <a:spcAft>
                <a:spcPct val="0"/>
              </a:spcAft>
            </a:pPr>
            <a:endParaRPr lang="en-US" sz="3200" dirty="0">
              <a:solidFill>
                <a:srgbClr val="C00000"/>
              </a:solidFill>
            </a:endParaRPr>
          </a:p>
        </p:txBody>
      </p:sp>
    </p:spTree>
    <p:extLst>
      <p:ext uri="{BB962C8B-B14F-4D97-AF65-F5344CB8AC3E}">
        <p14:creationId xmlns:p14="http://schemas.microsoft.com/office/powerpoint/2010/main" val="425065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31" y="1447800"/>
            <a:ext cx="11199512" cy="504000"/>
          </a:xfrm>
        </p:spPr>
        <p:txBody>
          <a:bodyPr/>
          <a:lstStyle/>
          <a:p>
            <a:r>
              <a:rPr lang="en-US" dirty="0"/>
              <a:t>Proportion of MSM who had been raped/forced to have sex in the last 12 months, 2010-2017</a:t>
            </a:r>
            <a:endParaRPr lang="en-GB" dirty="0"/>
          </a:p>
        </p:txBody>
      </p:sp>
      <p:sp>
        <p:nvSpPr>
          <p:cNvPr id="5" name="Slide Number Placeholder 4"/>
          <p:cNvSpPr>
            <a:spLocks noGrp="1"/>
          </p:cNvSpPr>
          <p:nvPr>
            <p:ph type="sldNum" sz="quarter" idx="15"/>
          </p:nvPr>
        </p:nvSpPr>
        <p:spPr/>
        <p:txBody>
          <a:bodyPr/>
          <a:lstStyle/>
          <a:p>
            <a:pPr defTabSz="1086416">
              <a:defRPr/>
            </a:pPr>
            <a:fld id="{4B334E0E-B3E3-4A5F-A422-1FB579838C00}" type="slidenum">
              <a:rPr lang="th-TH">
                <a:solidFill>
                  <a:prstClr val="black">
                    <a:tint val="75000"/>
                  </a:prstClr>
                </a:solidFill>
                <a:latin typeface="Arial"/>
                <a:cs typeface="Cordia New" panose="020B0304020202020204" pitchFamily="34" charset="-34"/>
              </a:rPr>
              <a:pPr defTabSz="1086416">
                <a:defRPr/>
              </a:pPr>
              <a:t>5</a:t>
            </a:fld>
            <a:endParaRPr lang="th-TH">
              <a:solidFill>
                <a:prstClr val="black">
                  <a:tint val="75000"/>
                </a:prstClr>
              </a:solidFill>
              <a:latin typeface="Arial"/>
              <a:cs typeface="Cordia New" panose="020B0304020202020204" pitchFamily="34" charset="-34"/>
            </a:endParaRPr>
          </a:p>
        </p:txBody>
      </p:sp>
      <p:graphicFrame>
        <p:nvGraphicFramePr>
          <p:cNvPr id="4" name="Chart 3"/>
          <p:cNvGraphicFramePr>
            <a:graphicFrameLocks/>
          </p:cNvGraphicFramePr>
          <p:nvPr/>
        </p:nvGraphicFramePr>
        <p:xfrm>
          <a:off x="205331" y="2362200"/>
          <a:ext cx="11805042" cy="403244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0048" y="6569081"/>
            <a:ext cx="11325162" cy="278585"/>
          </a:xfrm>
          <a:prstGeom prst="rect">
            <a:avLst/>
          </a:prstGeom>
          <a:noFill/>
        </p:spPr>
        <p:txBody>
          <a:bodyPr wrap="square" lIns="108297" tIns="54144" rIns="108297" bIns="54144" rtlCol="0">
            <a:spAutoFit/>
          </a:bodyPr>
          <a:lstStyle/>
          <a:p>
            <a:pPr defTabSz="1086416">
              <a:defRPr/>
            </a:pPr>
            <a:r>
              <a:rPr lang="en-US" sz="1100" kern="0" dirty="0">
                <a:solidFill>
                  <a:prstClr val="black"/>
                </a:solidFill>
                <a:latin typeface="Arial"/>
                <a:cs typeface="Cordia New" pitchFamily="34" charset="-34"/>
              </a:rPr>
              <a:t>Source: Prepared by </a:t>
            </a:r>
            <a:r>
              <a:rPr lang="en-US" sz="1100" kern="0" dirty="0">
                <a:solidFill>
                  <a:prstClr val="black"/>
                </a:solidFill>
                <a:latin typeface="Arial"/>
                <a:cs typeface="Cordia New" pitchFamily="34" charset="-34"/>
                <a:hlinkClick r:id="rId4"/>
              </a:rPr>
              <a:t>www.aidsdatahub.org</a:t>
            </a:r>
            <a:r>
              <a:rPr lang="en-US" sz="1100" kern="0" dirty="0">
                <a:solidFill>
                  <a:prstClr val="black"/>
                </a:solidFill>
                <a:latin typeface="Arial"/>
                <a:cs typeface="Cordia New" pitchFamily="34" charset="-34"/>
              </a:rPr>
              <a:t> based on 1) Integrated Biological and Behavioral Surveys ; and 2. Behavioral  Surveillance Surveys</a:t>
            </a:r>
            <a:endParaRPr lang="en-GB" sz="1100" kern="0" dirty="0">
              <a:solidFill>
                <a:prstClr val="black"/>
              </a:solidFill>
              <a:latin typeface="Arial"/>
              <a:cs typeface="Cordia New" pitchFamily="34" charset="-34"/>
            </a:endParaRPr>
          </a:p>
        </p:txBody>
      </p:sp>
    </p:spTree>
    <p:extLst>
      <p:ext uri="{BB962C8B-B14F-4D97-AF65-F5344CB8AC3E}">
        <p14:creationId xmlns:p14="http://schemas.microsoft.com/office/powerpoint/2010/main" val="102736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412776"/>
            <a:ext cx="11449272" cy="504000"/>
          </a:xfrm>
        </p:spPr>
        <p:txBody>
          <a:bodyPr>
            <a:noAutofit/>
          </a:bodyPr>
          <a:lstStyle/>
          <a:p>
            <a:r>
              <a:rPr lang="en-US" dirty="0"/>
              <a:t>Prevailing stigma, discrimination and violence against MSW, countries where data is available, 2015-2017</a:t>
            </a:r>
            <a:endParaRPr lang="th-TH" dirty="0"/>
          </a:p>
        </p:txBody>
      </p:sp>
      <p:sp>
        <p:nvSpPr>
          <p:cNvPr id="6" name="Title 1"/>
          <p:cNvSpPr txBox="1">
            <a:spLocks/>
          </p:cNvSpPr>
          <p:nvPr/>
        </p:nvSpPr>
        <p:spPr>
          <a:xfrm>
            <a:off x="119336" y="6609617"/>
            <a:ext cx="8402672" cy="19170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Integrated Behavioral and Surveillance Surveys</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5" name="TextBox 1">
            <a:extLst>
              <a:ext uri="{FF2B5EF4-FFF2-40B4-BE49-F238E27FC236}">
                <a16:creationId xmlns:a16="http://schemas.microsoft.com/office/drawing/2014/main" id="{BFE3DDB5-2ED8-47DD-A15E-6AFB922E646E}"/>
              </a:ext>
            </a:extLst>
          </p:cNvPr>
          <p:cNvSpPr txBox="1"/>
          <p:nvPr/>
        </p:nvSpPr>
        <p:spPr>
          <a:xfrm>
            <a:off x="8193217" y="6289615"/>
            <a:ext cx="2376264" cy="504000"/>
          </a:xfrm>
          <a:prstGeom prst="rect">
            <a:avLst/>
          </a:prstGeom>
          <a:ln w="19050">
            <a:solidFill>
              <a:schemeClr val="bg1">
                <a:lumMod val="75000"/>
              </a:schemeClr>
            </a:solidFill>
            <a:prstDash val="sysDot"/>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Experienced  in the last 12 months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Ever beaten or forced to have sex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h-TH" sz="1000" b="0" i="0" u="none" strike="noStrike" kern="1200" cap="none" spc="0" normalizeH="0" baseline="0" noProof="0" dirty="0">
              <a:ln>
                <a:noFill/>
              </a:ln>
              <a:solidFill>
                <a:prstClr val="black"/>
              </a:solidFill>
              <a:effectLst/>
              <a:uLnTx/>
              <a:uFillTx/>
              <a:latin typeface="Arial" panose="020B0604020202020204" pitchFamily="34" charset="0"/>
              <a:ea typeface="+mn-ea"/>
              <a:cs typeface="Cordia New" panose="020B0304020202020204" pitchFamily="34" charset="-34"/>
            </a:endParaRPr>
          </a:p>
        </p:txBody>
      </p:sp>
      <p:graphicFrame>
        <p:nvGraphicFramePr>
          <p:cNvPr id="7" name="Chart 6">
            <a:extLst>
              <a:ext uri="{FF2B5EF4-FFF2-40B4-BE49-F238E27FC236}">
                <a16:creationId xmlns:a16="http://schemas.microsoft.com/office/drawing/2014/main" id="{A5C09EE0-7258-4C16-B5E8-E46EA266B75E}"/>
              </a:ext>
            </a:extLst>
          </p:cNvPr>
          <p:cNvGraphicFramePr>
            <a:graphicFrameLocks/>
          </p:cNvGraphicFramePr>
          <p:nvPr/>
        </p:nvGraphicFramePr>
        <p:xfrm>
          <a:off x="2151520" y="2305273"/>
          <a:ext cx="7888960"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09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11583" y="2493199"/>
            <a:ext cx="11307375" cy="2446862"/>
            <a:chOff x="457200" y="1904997"/>
            <a:chExt cx="8483598" cy="2446861"/>
          </a:xfrm>
        </p:grpSpPr>
        <p:sp>
          <p:nvSpPr>
            <p:cNvPr id="5" name="Rectangle 4"/>
            <p:cNvSpPr/>
            <p:nvPr/>
          </p:nvSpPr>
          <p:spPr>
            <a:xfrm>
              <a:off x="457200" y="1905000"/>
              <a:ext cx="3657600" cy="2438400"/>
            </a:xfrm>
            <a:prstGeom prst="rect">
              <a:avLst/>
            </a:prstGeom>
            <a:solidFill>
              <a:schemeClr val="bg1">
                <a:lumMod val="95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en-GB" sz="3299" b="0" i="0" u="none" strike="noStrike" kern="1200" cap="none" spc="0" normalizeH="0" baseline="0" noProof="0">
                <a:ln>
                  <a:noFill/>
                </a:ln>
                <a:solidFill>
                  <a:srgbClr val="EEECE1"/>
                </a:solidFill>
                <a:effectLst/>
                <a:uLnTx/>
                <a:uFillTx/>
                <a:latin typeface="Calibri"/>
                <a:ea typeface="+mn-ea"/>
                <a:cs typeface="+mn-cs"/>
              </a:endParaRPr>
            </a:p>
          </p:txBody>
        </p:sp>
        <p:sp>
          <p:nvSpPr>
            <p:cNvPr id="6" name="Rectangle 5"/>
            <p:cNvSpPr/>
            <p:nvPr/>
          </p:nvSpPr>
          <p:spPr>
            <a:xfrm>
              <a:off x="4191001" y="1904997"/>
              <a:ext cx="1921932" cy="2438400"/>
            </a:xfrm>
            <a:prstGeom prst="rect">
              <a:avLst/>
            </a:prstGeom>
            <a:solidFill>
              <a:schemeClr val="accent4">
                <a:lumMod val="20000"/>
                <a:lumOff val="80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en-GB" sz="3299" b="0" i="0" u="none" strike="noStrike" kern="1200" cap="none" spc="0" normalizeH="0" baseline="0" noProof="0">
                <a:ln>
                  <a:noFill/>
                </a:ln>
                <a:solidFill>
                  <a:srgbClr val="8064A2">
                    <a:lumMod val="20000"/>
                    <a:lumOff val="80000"/>
                  </a:srgbClr>
                </a:solidFill>
                <a:effectLst/>
                <a:uLnTx/>
                <a:uFillTx/>
                <a:latin typeface="Calibri"/>
                <a:ea typeface="+mn-ea"/>
                <a:cs typeface="+mn-cs"/>
              </a:endParaRPr>
            </a:p>
          </p:txBody>
        </p:sp>
        <p:sp>
          <p:nvSpPr>
            <p:cNvPr id="7" name="Rectangle 6"/>
            <p:cNvSpPr/>
            <p:nvPr/>
          </p:nvSpPr>
          <p:spPr>
            <a:xfrm>
              <a:off x="6180666" y="1913458"/>
              <a:ext cx="2760132" cy="2438400"/>
            </a:xfrm>
            <a:prstGeom prst="rect">
              <a:avLst/>
            </a:prstGeom>
            <a:solidFill>
              <a:schemeClr val="accent1">
                <a:lumMod val="20000"/>
                <a:lumOff val="80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en-GB" sz="3299" b="0" i="0" u="none" strike="noStrike" kern="1200" cap="none" spc="0" normalizeH="0" baseline="0" noProof="0">
                <a:ln>
                  <a:noFill/>
                </a:ln>
                <a:solidFill>
                  <a:srgbClr val="8064A2">
                    <a:lumMod val="20000"/>
                    <a:lumOff val="80000"/>
                  </a:srgbClr>
                </a:solidFill>
                <a:effectLst/>
                <a:uLnTx/>
                <a:uFillTx/>
                <a:latin typeface="Calibri"/>
                <a:ea typeface="+mn-ea"/>
                <a:cs typeface="+mn-cs"/>
              </a:endParaRPr>
            </a:p>
          </p:txBody>
        </p:sp>
      </p:grpSp>
      <p:sp>
        <p:nvSpPr>
          <p:cNvPr id="13" name="Title 1"/>
          <p:cNvSpPr>
            <a:spLocks noGrp="1"/>
          </p:cNvSpPr>
          <p:nvPr>
            <p:ph type="title"/>
          </p:nvPr>
        </p:nvSpPr>
        <p:spPr>
          <a:xfrm>
            <a:off x="306946" y="1412836"/>
            <a:ext cx="11852353" cy="504000"/>
          </a:xfrm>
        </p:spPr>
        <p:txBody>
          <a:bodyPr>
            <a:noAutofit/>
          </a:bodyPr>
          <a:lstStyle/>
          <a:p>
            <a:r>
              <a:rPr lang="en-US" dirty="0"/>
              <a:t>Prevailing stigma, discrimination and violence against MSM</a:t>
            </a:r>
            <a:endParaRPr lang="th-TH" dirty="0"/>
          </a:p>
        </p:txBody>
      </p:sp>
      <p:graphicFrame>
        <p:nvGraphicFramePr>
          <p:cNvPr id="4" name="Content Placeholder 3"/>
          <p:cNvGraphicFramePr>
            <a:graphicFrameLocks noGrp="1"/>
          </p:cNvGraphicFramePr>
          <p:nvPr>
            <p:ph idx="4294967295"/>
          </p:nvPr>
        </p:nvGraphicFramePr>
        <p:xfrm>
          <a:off x="52986" y="1978686"/>
          <a:ext cx="12086028" cy="4800601"/>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1278521" y="2005813"/>
            <a:ext cx="10852574" cy="415402"/>
            <a:chOff x="976429" y="1588120"/>
            <a:chExt cx="8142374" cy="415401"/>
          </a:xfrm>
        </p:grpSpPr>
        <p:sp>
          <p:nvSpPr>
            <p:cNvPr id="10" name="TextBox 9"/>
            <p:cNvSpPr txBox="1"/>
            <p:nvPr/>
          </p:nvSpPr>
          <p:spPr>
            <a:xfrm>
              <a:off x="976429" y="1588120"/>
              <a:ext cx="2472274" cy="415401"/>
            </a:xfrm>
            <a:prstGeom prst="rect">
              <a:avLst/>
            </a:prstGeom>
            <a:noFill/>
          </p:spPr>
          <p:txBody>
            <a:bodyPr wrap="square" rtlCol="0">
              <a:spAutoFit/>
            </a:bodyPr>
            <a:lstStyle>
              <a:defPPr>
                <a:defRPr lang="th-TH"/>
              </a:defPPr>
              <a:lvl1pPr algn="ctr">
                <a:defRPr sz="1800" b="1">
                  <a:solidFill>
                    <a:srgbClr val="E31837"/>
                  </a:solidFill>
                  <a:latin typeface="Arial" panose="020B0604020202020204" pitchFamily="34" charset="0"/>
                  <a:cs typeface="Arial" panose="020B0604020202020204" pitchFamily="34" charset="0"/>
                </a:defRPr>
              </a:lvl1pPr>
            </a:lstStyle>
            <a:p>
              <a:pPr marL="0" marR="0" lvl="0" indent="0" algn="ctr" defTabSz="108828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Physical violence</a:t>
              </a:r>
              <a:endParaRPr kumimoji="0" lang="en-GB" sz="2100" b="1"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4114800" y="1588120"/>
              <a:ext cx="2057400" cy="415401"/>
            </a:xfrm>
            <a:prstGeom prst="rect">
              <a:avLst/>
            </a:prstGeom>
            <a:noFill/>
          </p:spPr>
          <p:txBody>
            <a:bodyPr wrap="square" rtlCol="0">
              <a:spAutoFit/>
            </a:bodyPr>
            <a:lstStyle>
              <a:defPPr>
                <a:defRPr lang="th-TH"/>
              </a:defPPr>
              <a:lvl1pPr algn="ctr">
                <a:defRPr sz="1800" b="1">
                  <a:solidFill>
                    <a:srgbClr val="E31837"/>
                  </a:solidFill>
                  <a:latin typeface="Arial" panose="020B0604020202020204" pitchFamily="34" charset="0"/>
                  <a:cs typeface="Arial" panose="020B0604020202020204" pitchFamily="34" charset="0"/>
                </a:defRPr>
              </a:lvl1pPr>
            </a:lstStyle>
            <a:p>
              <a:pPr marL="0" marR="0" lvl="0" indent="0" algn="ctr" defTabSz="108828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Sexual violence</a:t>
              </a:r>
              <a:endParaRPr kumimoji="0" lang="en-GB" sz="2100" b="1"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6045405" y="1588120"/>
              <a:ext cx="3073398" cy="415401"/>
            </a:xfrm>
            <a:prstGeom prst="rect">
              <a:avLst/>
            </a:prstGeom>
            <a:noFill/>
          </p:spPr>
          <p:txBody>
            <a:bodyPr wrap="square" rtlCol="0">
              <a:spAutoFit/>
            </a:bodyPr>
            <a:lstStyle/>
            <a:p>
              <a:pPr marL="0" marR="0" lvl="0" indent="0" algn="ctr" defTabSz="108828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E31837"/>
                  </a:solidFill>
                  <a:effectLst/>
                  <a:uLnTx/>
                  <a:uFillTx/>
                  <a:latin typeface="Arial"/>
                  <a:ea typeface="+mn-ea"/>
                  <a:cs typeface="Arial" panose="020B0604020202020204" pitchFamily="34" charset="0"/>
                </a:rPr>
                <a:t>Stigma and mental health</a:t>
              </a:r>
              <a:endParaRPr kumimoji="0" lang="en-GB" sz="2100" b="1" i="0" u="none" strike="noStrike" kern="1200" cap="none" spc="0" normalizeH="0" baseline="0" noProof="0" dirty="0">
                <a:ln>
                  <a:noFill/>
                </a:ln>
                <a:solidFill>
                  <a:srgbClr val="E31837"/>
                </a:solidFill>
                <a:effectLst/>
                <a:uLnTx/>
                <a:uFillTx/>
                <a:latin typeface="Arial"/>
                <a:ea typeface="+mn-ea"/>
                <a:cs typeface="Arial" panose="020B0604020202020204" pitchFamily="34" charset="0"/>
              </a:endParaRPr>
            </a:p>
          </p:txBody>
        </p:sp>
      </p:grpSp>
      <p:sp>
        <p:nvSpPr>
          <p:cNvPr id="14" name="Title 1"/>
          <p:cNvSpPr txBox="1">
            <a:spLocks/>
          </p:cNvSpPr>
          <p:nvPr/>
        </p:nvSpPr>
        <p:spPr>
          <a:xfrm>
            <a:off x="104071" y="6553201"/>
            <a:ext cx="10562580" cy="329004"/>
          </a:xfrm>
          <a:prstGeom prst="rect">
            <a:avLst/>
          </a:prstGeom>
        </p:spPr>
        <p:txBody>
          <a:bodyPr lIns="108825" tIns="54412" rIns="108825" bIns="54412"/>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544142"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a:ea typeface="ＭＳ Ｐゴシック" charset="-128"/>
                <a:cs typeface="Arial"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a:ea typeface="ＭＳ Ｐゴシック" charset="-128"/>
                <a:cs typeface="Arial" charset="0"/>
              </a:rPr>
              <a:t> based on Integrated Behavioral and Surveillance Surveys</a:t>
            </a:r>
            <a:endParaRPr kumimoji="0" lang="th-TH" sz="900" b="0" i="0" u="none" strike="noStrike" kern="1200" cap="none" spc="0" normalizeH="0" baseline="0" noProof="0" dirty="0">
              <a:ln>
                <a:noFill/>
              </a:ln>
              <a:solidFill>
                <a:prstClr val="black"/>
              </a:solidFill>
              <a:effectLst/>
              <a:uLnTx/>
              <a:uFillTx/>
              <a:latin typeface="Arial"/>
              <a:ea typeface="ＭＳ Ｐゴシック" charset="-128"/>
              <a:cs typeface="Arial" charset="0"/>
            </a:endParaRPr>
          </a:p>
        </p:txBody>
      </p:sp>
      <p:sp>
        <p:nvSpPr>
          <p:cNvPr id="17" name="TextBox 16"/>
          <p:cNvSpPr txBox="1"/>
          <p:nvPr/>
        </p:nvSpPr>
        <p:spPr>
          <a:xfrm>
            <a:off x="3181675" y="6310099"/>
            <a:ext cx="6093796" cy="309896"/>
          </a:xfrm>
          <a:prstGeom prst="rect">
            <a:avLst/>
          </a:prstGeom>
          <a:noFill/>
        </p:spPr>
        <p:txBody>
          <a:bodyPr wrap="square" lIns="108825" tIns="54412" rIns="108825" bIns="54412" rtlCol="0">
            <a:spAutoFit/>
          </a:bodyPr>
          <a:lstStyle/>
          <a:p>
            <a:pPr marL="0" marR="0" lvl="0" indent="0" algn="ctr" defTabSz="1088284"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Experienced violence or rape in the last year </a:t>
            </a:r>
            <a:endParaRPr kumimoji="0" lang="en-GB" sz="13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857080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1484784"/>
            <a:ext cx="11377264" cy="504000"/>
          </a:xfrm>
        </p:spPr>
        <p:txBody>
          <a:bodyPr>
            <a:noAutofit/>
          </a:bodyPr>
          <a:lstStyle/>
          <a:p>
            <a:r>
              <a:rPr lang="en-US" dirty="0"/>
              <a:t>Prevailing stigma, discrimination and violence against transgender people</a:t>
            </a:r>
            <a:endParaRPr lang="th-TH" dirty="0"/>
          </a:p>
        </p:txBody>
      </p:sp>
      <p:sp>
        <p:nvSpPr>
          <p:cNvPr id="6" name="Title 1"/>
          <p:cNvSpPr txBox="1">
            <a:spLocks/>
          </p:cNvSpPr>
          <p:nvPr/>
        </p:nvSpPr>
        <p:spPr>
          <a:xfrm>
            <a:off x="5709862" y="6589471"/>
            <a:ext cx="6120680" cy="26710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Integrated Behavioral and Surveillance Surveys</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5" name="TextBox 1">
            <a:extLst>
              <a:ext uri="{FF2B5EF4-FFF2-40B4-BE49-F238E27FC236}">
                <a16:creationId xmlns:a16="http://schemas.microsoft.com/office/drawing/2014/main" id="{BFE3DDB5-2ED8-47DD-A15E-6AFB922E646E}"/>
              </a:ext>
            </a:extLst>
          </p:cNvPr>
          <p:cNvSpPr txBox="1"/>
          <p:nvPr/>
        </p:nvSpPr>
        <p:spPr>
          <a:xfrm>
            <a:off x="335360" y="6332041"/>
            <a:ext cx="5054565" cy="435080"/>
          </a:xfrm>
          <a:prstGeom prst="rect">
            <a:avLst/>
          </a:prstGeom>
          <a:ln w="19050">
            <a:solidFill>
              <a:schemeClr val="bg1">
                <a:lumMod val="75000"/>
              </a:schemeClr>
            </a:solidFill>
            <a:prstDash val="sysDot"/>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Experienced  in the last 12 months; Arrested – ever arrested in Cambodia and last 12 months in Pakistan Data reported for PNG is a mixed survey sample of MSM and TG   </a:t>
            </a:r>
            <a:endParaRPr kumimoji="0" lang="th-TH" sz="1000" b="0" i="0" u="none" strike="noStrike" kern="1200" cap="none" spc="0" normalizeH="0" baseline="0" noProof="0" dirty="0">
              <a:ln>
                <a:noFill/>
              </a:ln>
              <a:solidFill>
                <a:prstClr val="black"/>
              </a:solidFill>
              <a:effectLst/>
              <a:uLnTx/>
              <a:uFillTx/>
              <a:latin typeface="Arial" panose="020B0604020202020204" pitchFamily="34" charset="0"/>
              <a:ea typeface="+mn-ea"/>
              <a:cs typeface="Cordia New" panose="020B0304020202020204" pitchFamily="34" charset="-34"/>
            </a:endParaRPr>
          </a:p>
        </p:txBody>
      </p:sp>
      <p:graphicFrame>
        <p:nvGraphicFramePr>
          <p:cNvPr id="9" name="Chart 8">
            <a:extLst>
              <a:ext uri="{FF2B5EF4-FFF2-40B4-BE49-F238E27FC236}">
                <a16:creationId xmlns:a16="http://schemas.microsoft.com/office/drawing/2014/main" id="{5C9C6FD2-14A6-4889-B32E-3304F493FBD4}"/>
              </a:ext>
            </a:extLst>
          </p:cNvPr>
          <p:cNvGraphicFramePr>
            <a:graphicFrameLocks/>
          </p:cNvGraphicFramePr>
          <p:nvPr/>
        </p:nvGraphicFramePr>
        <p:xfrm>
          <a:off x="659396" y="1988784"/>
          <a:ext cx="10873208" cy="4398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350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1368" y="2170787"/>
            <a:ext cx="10941258" cy="4642920"/>
            <a:chOff x="736166" y="908720"/>
            <a:chExt cx="8407834" cy="6011072"/>
          </a:xfrm>
        </p:grpSpPr>
        <p:graphicFrame>
          <p:nvGraphicFramePr>
            <p:cNvPr id="7" name="Chart 6"/>
            <p:cNvGraphicFramePr>
              <a:graphicFrameLocks/>
            </p:cNvGraphicFramePr>
            <p:nvPr/>
          </p:nvGraphicFramePr>
          <p:xfrm>
            <a:off x="736166" y="1052736"/>
            <a:ext cx="1404000" cy="140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736166" y="2540421"/>
            <a:ext cx="1404000" cy="140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nvGraphicFramePr>
          <p:xfrm>
            <a:off x="736166" y="4028106"/>
            <a:ext cx="1404000" cy="140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nvGraphicFramePr>
          <p:xfrm>
            <a:off x="736166" y="5515792"/>
            <a:ext cx="1404000" cy="1404000"/>
          </p:xfrm>
          <a:graphic>
            <a:graphicData uri="http://schemas.openxmlformats.org/drawingml/2006/chart">
              <c:chart xmlns:c="http://schemas.openxmlformats.org/drawingml/2006/chart" xmlns:r="http://schemas.openxmlformats.org/officeDocument/2006/relationships" r:id="rId6"/>
            </a:graphicData>
          </a:graphic>
        </p:graphicFrame>
        <p:cxnSp>
          <p:nvCxnSpPr>
            <p:cNvPr id="12" name="Straight Connector 11"/>
            <p:cNvCxnSpPr/>
            <p:nvPr/>
          </p:nvCxnSpPr>
          <p:spPr>
            <a:xfrm>
              <a:off x="994450" y="2420888"/>
              <a:ext cx="590400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4450" y="5373216"/>
              <a:ext cx="590400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4450" y="3915841"/>
              <a:ext cx="590400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5576" y="908720"/>
              <a:ext cx="1728191" cy="458135"/>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a:ea typeface="+mn-ea"/>
                  <a:cs typeface="+mn-cs"/>
                </a:rPr>
                <a:t>In India…</a:t>
              </a:r>
              <a:endParaRPr kumimoji="0" lang="en-GB" sz="17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p:cNvSpPr txBox="1"/>
            <p:nvPr/>
          </p:nvSpPr>
          <p:spPr>
            <a:xfrm>
              <a:off x="770190" y="2401142"/>
              <a:ext cx="1728191" cy="458135"/>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a:ea typeface="+mn-ea"/>
                  <a:cs typeface="+mn-cs"/>
                </a:rPr>
                <a:t>In Bangladesh…</a:t>
              </a:r>
              <a:endParaRPr kumimoji="0" lang="en-GB" sz="1700" b="1"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p:cNvSpPr txBox="1"/>
            <p:nvPr/>
          </p:nvSpPr>
          <p:spPr>
            <a:xfrm>
              <a:off x="768102" y="3891406"/>
              <a:ext cx="1728191" cy="458135"/>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a:ea typeface="+mn-ea"/>
                  <a:cs typeface="+mn-cs"/>
                </a:rPr>
                <a:t>In Cambodia…</a:t>
              </a:r>
              <a:endParaRPr kumimoji="0" lang="en-GB" sz="17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extBox 17"/>
            <p:cNvSpPr txBox="1"/>
            <p:nvPr/>
          </p:nvSpPr>
          <p:spPr>
            <a:xfrm>
              <a:off x="768102" y="5378522"/>
              <a:ext cx="1728191" cy="458135"/>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a:ea typeface="+mn-ea"/>
                  <a:cs typeface="+mn-cs"/>
                </a:rPr>
                <a:t>In Pakistan…</a:t>
              </a:r>
              <a:endParaRPr kumimoji="0" lang="en-GB" sz="1700" b="1" i="0" u="none" strike="noStrike" kern="1200" cap="none" spc="0" normalizeH="0" baseline="0" noProof="0" dirty="0">
                <a:ln>
                  <a:noFill/>
                </a:ln>
                <a:solidFill>
                  <a:prstClr val="black"/>
                </a:solidFill>
                <a:effectLst/>
                <a:uLnTx/>
                <a:uFillTx/>
                <a:latin typeface="Arial"/>
                <a:ea typeface="+mn-ea"/>
                <a:cs typeface="+mn-cs"/>
              </a:endParaRPr>
            </a:p>
          </p:txBody>
        </p:sp>
        <p:sp>
          <p:nvSpPr>
            <p:cNvPr id="19" name="TextBox 18"/>
            <p:cNvSpPr txBox="1"/>
            <p:nvPr/>
          </p:nvSpPr>
          <p:spPr>
            <a:xfrm>
              <a:off x="2412804" y="1046066"/>
              <a:ext cx="2232248" cy="1414243"/>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F26B73"/>
                  </a:solidFill>
                  <a:effectLst/>
                  <a:uLnTx/>
                  <a:uFillTx/>
                  <a:latin typeface="Arial"/>
                  <a:ea typeface="+mn-ea"/>
                  <a:cs typeface="+mn-cs"/>
                </a:rPr>
                <a:t>1 </a:t>
              </a:r>
              <a:r>
                <a:rPr kumimoji="0" lang="en-US" sz="3299" b="1" i="0" u="none" strike="noStrike" kern="1200" cap="none" spc="0" normalizeH="0" baseline="0" noProof="0" dirty="0">
                  <a:ln>
                    <a:noFill/>
                  </a:ln>
                  <a:solidFill>
                    <a:srgbClr val="F26B73"/>
                  </a:solidFill>
                  <a:effectLst/>
                  <a:uLnTx/>
                  <a:uFillTx/>
                  <a:latin typeface="Arial"/>
                  <a:ea typeface="+mn-ea"/>
                  <a:cs typeface="+mn-cs"/>
                </a:rPr>
                <a:t>in</a:t>
              </a:r>
              <a:r>
                <a:rPr kumimoji="0" lang="en-US" sz="4799" b="1" i="0" u="none" strike="noStrike" kern="1200" cap="none" spc="0" normalizeH="0" baseline="0" noProof="0" dirty="0">
                  <a:ln>
                    <a:noFill/>
                  </a:ln>
                  <a:solidFill>
                    <a:srgbClr val="F26B73"/>
                  </a:solidFill>
                  <a:effectLst/>
                  <a:uLnTx/>
                  <a:uFillTx/>
                  <a:latin typeface="Arial"/>
                  <a:ea typeface="+mn-ea"/>
                  <a:cs typeface="+mn-cs"/>
                </a:rPr>
                <a:t> 5</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lumMod val="50000"/>
                    </a:prstClr>
                  </a:solidFill>
                  <a:effectLst/>
                  <a:uLnTx/>
                  <a:uFillTx/>
                  <a:latin typeface="Arial"/>
                  <a:ea typeface="+mn-ea"/>
                  <a:cs typeface="+mn-cs"/>
                </a:rPr>
                <a:t>Transgender women</a:t>
              </a:r>
              <a:endParaRPr kumimoji="0" lang="en-GB" sz="17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0" name="TextBox 19"/>
            <p:cNvSpPr txBox="1"/>
            <p:nvPr/>
          </p:nvSpPr>
          <p:spPr>
            <a:xfrm>
              <a:off x="2412804" y="2444470"/>
              <a:ext cx="2232248" cy="1414243"/>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C54C3F"/>
                  </a:solidFill>
                  <a:effectLst/>
                  <a:uLnTx/>
                  <a:uFillTx/>
                  <a:latin typeface="Arial"/>
                  <a:ea typeface="+mn-ea"/>
                  <a:cs typeface="+mn-cs"/>
                </a:rPr>
                <a:t>1 </a:t>
              </a:r>
              <a:r>
                <a:rPr kumimoji="0" lang="en-US" sz="3299" b="1" i="0" u="none" strike="noStrike" kern="1200" cap="none" spc="0" normalizeH="0" baseline="0" noProof="0" dirty="0">
                  <a:ln>
                    <a:noFill/>
                  </a:ln>
                  <a:solidFill>
                    <a:srgbClr val="C54C3F"/>
                  </a:solidFill>
                  <a:effectLst/>
                  <a:uLnTx/>
                  <a:uFillTx/>
                  <a:latin typeface="Arial"/>
                  <a:ea typeface="+mn-ea"/>
                  <a:cs typeface="+mn-cs"/>
                </a:rPr>
                <a:t>in</a:t>
              </a:r>
              <a:r>
                <a:rPr kumimoji="0" lang="en-US" sz="4799" b="1" i="0" u="none" strike="noStrike" kern="1200" cap="none" spc="0" normalizeH="0" baseline="0" noProof="0" dirty="0">
                  <a:ln>
                    <a:noFill/>
                  </a:ln>
                  <a:solidFill>
                    <a:srgbClr val="C54C3F"/>
                  </a:solidFill>
                  <a:effectLst/>
                  <a:uLnTx/>
                  <a:uFillTx/>
                  <a:latin typeface="Arial"/>
                  <a:ea typeface="+mn-ea"/>
                  <a:cs typeface="+mn-cs"/>
                </a:rPr>
                <a:t> 4</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lumMod val="50000"/>
                    </a:prstClr>
                  </a:solidFill>
                  <a:effectLst/>
                  <a:uLnTx/>
                  <a:uFillTx/>
                  <a:latin typeface="Arial"/>
                  <a:ea typeface="+mn-ea"/>
                  <a:cs typeface="+mn-cs"/>
                </a:rPr>
                <a:t>Transgender women</a:t>
              </a:r>
              <a:endParaRPr kumimoji="0" lang="en-GB" sz="17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1" name="TextBox 20"/>
            <p:cNvSpPr txBox="1"/>
            <p:nvPr/>
          </p:nvSpPr>
          <p:spPr>
            <a:xfrm>
              <a:off x="2412804" y="3936101"/>
              <a:ext cx="2232248" cy="1414243"/>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FF9900"/>
                  </a:solidFill>
                  <a:effectLst/>
                  <a:uLnTx/>
                  <a:uFillTx/>
                  <a:latin typeface="Arial"/>
                  <a:ea typeface="+mn-ea"/>
                  <a:cs typeface="+mn-cs"/>
                </a:rPr>
                <a:t>1 </a:t>
              </a:r>
              <a:r>
                <a:rPr kumimoji="0" lang="en-US" sz="3299" b="1" i="0" u="none" strike="noStrike" kern="1200" cap="none" spc="0" normalizeH="0" baseline="0" noProof="0" dirty="0">
                  <a:ln>
                    <a:noFill/>
                  </a:ln>
                  <a:solidFill>
                    <a:srgbClr val="FF9900"/>
                  </a:solidFill>
                  <a:effectLst/>
                  <a:uLnTx/>
                  <a:uFillTx/>
                  <a:latin typeface="Arial"/>
                  <a:ea typeface="+mn-ea"/>
                  <a:cs typeface="+mn-cs"/>
                </a:rPr>
                <a:t>in</a:t>
              </a:r>
              <a:r>
                <a:rPr kumimoji="0" lang="en-US" sz="4799" b="1" i="0" u="none" strike="noStrike" kern="1200" cap="none" spc="0" normalizeH="0" baseline="0" noProof="0" dirty="0">
                  <a:ln>
                    <a:noFill/>
                  </a:ln>
                  <a:solidFill>
                    <a:srgbClr val="FF9900"/>
                  </a:solidFill>
                  <a:effectLst/>
                  <a:uLnTx/>
                  <a:uFillTx/>
                  <a:latin typeface="Arial"/>
                  <a:ea typeface="+mn-ea"/>
                  <a:cs typeface="+mn-cs"/>
                </a:rPr>
                <a:t> 5</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lumMod val="50000"/>
                    </a:prstClr>
                  </a:solidFill>
                  <a:effectLst/>
                  <a:uLnTx/>
                  <a:uFillTx/>
                  <a:latin typeface="Arial"/>
                  <a:ea typeface="+mn-ea"/>
                  <a:cs typeface="+mn-cs"/>
                </a:rPr>
                <a:t>Transgender women</a:t>
              </a:r>
              <a:endParaRPr kumimoji="0" lang="en-GB" sz="17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2" name="TextBox 21"/>
            <p:cNvSpPr txBox="1"/>
            <p:nvPr/>
          </p:nvSpPr>
          <p:spPr>
            <a:xfrm>
              <a:off x="2412804" y="5427732"/>
              <a:ext cx="2232248" cy="1414243"/>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FB5033"/>
                  </a:solidFill>
                  <a:effectLst/>
                  <a:uLnTx/>
                  <a:uFillTx/>
                  <a:latin typeface="Arial"/>
                  <a:ea typeface="+mn-ea"/>
                  <a:cs typeface="+mn-cs"/>
                </a:rPr>
                <a:t>1 </a:t>
              </a:r>
              <a:r>
                <a:rPr kumimoji="0" lang="en-US" sz="3299" b="1" i="0" u="none" strike="noStrike" kern="1200" cap="none" spc="0" normalizeH="0" baseline="0" noProof="0" dirty="0">
                  <a:ln>
                    <a:noFill/>
                  </a:ln>
                  <a:solidFill>
                    <a:srgbClr val="FB5033"/>
                  </a:solidFill>
                  <a:effectLst/>
                  <a:uLnTx/>
                  <a:uFillTx/>
                  <a:latin typeface="Arial"/>
                  <a:ea typeface="+mn-ea"/>
                  <a:cs typeface="+mn-cs"/>
                </a:rPr>
                <a:t>in</a:t>
              </a:r>
              <a:r>
                <a:rPr kumimoji="0" lang="en-US" sz="4799" b="1" i="0" u="none" strike="noStrike" kern="1200" cap="none" spc="0" normalizeH="0" baseline="0" noProof="0" dirty="0">
                  <a:ln>
                    <a:noFill/>
                  </a:ln>
                  <a:solidFill>
                    <a:srgbClr val="FB5033"/>
                  </a:solidFill>
                  <a:effectLst/>
                  <a:uLnTx/>
                  <a:uFillTx/>
                  <a:latin typeface="Arial"/>
                  <a:ea typeface="+mn-ea"/>
                  <a:cs typeface="+mn-cs"/>
                </a:rPr>
                <a:t> 6</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lumMod val="50000"/>
                    </a:prstClr>
                  </a:solidFill>
                  <a:effectLst/>
                  <a:uLnTx/>
                  <a:uFillTx/>
                  <a:latin typeface="Arial"/>
                  <a:ea typeface="+mn-ea"/>
                  <a:cs typeface="+mn-cs"/>
                </a:rPr>
                <a:t>Transgender women</a:t>
              </a:r>
              <a:endParaRPr kumimoji="0" lang="en-GB" sz="17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 name="TextBox 1"/>
            <p:cNvSpPr txBox="1"/>
            <p:nvPr/>
          </p:nvSpPr>
          <p:spPr>
            <a:xfrm>
              <a:off x="4645052" y="1340770"/>
              <a:ext cx="4031405" cy="1175216"/>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experienced </a:t>
              </a:r>
              <a:r>
                <a:rPr kumimoji="0" lang="en-US" sz="2899" b="1" i="0" u="none" strike="noStrike" kern="1200" cap="none" spc="0" normalizeH="0" baseline="0" noProof="0" dirty="0">
                  <a:ln>
                    <a:noFill/>
                  </a:ln>
                  <a:solidFill>
                    <a:srgbClr val="F26B73"/>
                  </a:solidFill>
                  <a:effectLst/>
                  <a:uLnTx/>
                  <a:uFillTx/>
                  <a:latin typeface="Arial"/>
                  <a:ea typeface="+mn-ea"/>
                  <a:cs typeface="+mn-cs"/>
                </a:rPr>
                <a:t>sexual violence </a:t>
              </a:r>
              <a:r>
                <a:rPr kumimoji="0" lang="en-US" sz="2400" b="0" i="0" u="none" strike="noStrike" kern="1200" cap="none" spc="0" normalizeH="0" baseline="0" noProof="0" dirty="0">
                  <a:ln>
                    <a:noFill/>
                  </a:ln>
                  <a:solidFill>
                    <a:prstClr val="black"/>
                  </a:solidFill>
                  <a:effectLst/>
                  <a:uLnTx/>
                  <a:uFillTx/>
                  <a:latin typeface="Arial"/>
                  <a:ea typeface="+mn-ea"/>
                  <a:cs typeface="+mn-cs"/>
                </a:rPr>
                <a:t>in last 12 months </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p:cNvSpPr txBox="1"/>
            <p:nvPr/>
          </p:nvSpPr>
          <p:spPr>
            <a:xfrm>
              <a:off x="4644008" y="2708920"/>
              <a:ext cx="4031405" cy="1175216"/>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reported being</a:t>
              </a:r>
              <a:r>
                <a:rPr kumimoji="0" lang="en-US" sz="2899" b="1" i="0" u="none" strike="noStrike" kern="1200" cap="none" spc="0" normalizeH="0" baseline="0" noProof="0" dirty="0">
                  <a:ln>
                    <a:noFill/>
                  </a:ln>
                  <a:solidFill>
                    <a:srgbClr val="C54C3F"/>
                  </a:solidFill>
                  <a:effectLst/>
                  <a:uLnTx/>
                  <a:uFillTx/>
                  <a:latin typeface="Arial"/>
                  <a:ea typeface="+mn-ea"/>
                  <a:cs typeface="+mn-cs"/>
                </a:rPr>
                <a:t> raped </a:t>
              </a:r>
              <a:r>
                <a:rPr kumimoji="0" lang="en-US" sz="2400" b="0" i="0" u="none" strike="noStrike" kern="1200" cap="none" spc="0" normalizeH="0" baseline="0" noProof="0" dirty="0">
                  <a:ln>
                    <a:noFill/>
                  </a:ln>
                  <a:solidFill>
                    <a:prstClr val="black"/>
                  </a:solidFill>
                  <a:effectLst/>
                  <a:uLnTx/>
                  <a:uFillTx/>
                  <a:latin typeface="Arial"/>
                  <a:ea typeface="+mn-ea"/>
                  <a:cs typeface="+mn-cs"/>
                </a:rPr>
                <a:t>in last 12 months </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p:cNvSpPr txBox="1"/>
            <p:nvPr/>
          </p:nvSpPr>
          <p:spPr>
            <a:xfrm>
              <a:off x="4644008" y="4243735"/>
              <a:ext cx="4392488" cy="1175216"/>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have been </a:t>
              </a:r>
              <a:r>
                <a:rPr kumimoji="0" lang="en-US" sz="2899" b="1" i="0" u="none" strike="noStrike" kern="1200" cap="none" spc="0" normalizeH="0" baseline="0" noProof="0" dirty="0">
                  <a:ln>
                    <a:noFill/>
                  </a:ln>
                  <a:solidFill>
                    <a:srgbClr val="FF9900"/>
                  </a:solidFill>
                  <a:effectLst/>
                  <a:uLnTx/>
                  <a:uFillTx/>
                  <a:latin typeface="Arial"/>
                  <a:ea typeface="+mn-ea"/>
                  <a:cs typeface="+mn-cs"/>
                </a:rPr>
                <a:t>denied/thrown out </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of a housing in their life time</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p:cNvSpPr txBox="1"/>
            <p:nvPr/>
          </p:nvSpPr>
          <p:spPr>
            <a:xfrm>
              <a:off x="4646096" y="5683895"/>
              <a:ext cx="4497904" cy="1175216"/>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have been </a:t>
              </a:r>
              <a:r>
                <a:rPr kumimoji="0" lang="en-US" sz="2899" b="1" i="0" u="none" strike="noStrike" kern="1200" cap="none" spc="0" normalizeH="0" baseline="0" noProof="0" dirty="0">
                  <a:ln>
                    <a:noFill/>
                  </a:ln>
                  <a:solidFill>
                    <a:srgbClr val="FB5033"/>
                  </a:solidFill>
                  <a:effectLst/>
                  <a:uLnTx/>
                  <a:uFillTx/>
                  <a:latin typeface="Arial"/>
                  <a:ea typeface="+mn-ea"/>
                  <a:cs typeface="+mn-cs"/>
                </a:rPr>
                <a:t>denied healthcare</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in their life time</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 name="TextBox 25"/>
          <p:cNvSpPr txBox="1"/>
          <p:nvPr/>
        </p:nvSpPr>
        <p:spPr>
          <a:xfrm>
            <a:off x="5087879" y="6627196"/>
            <a:ext cx="7054910" cy="247845"/>
          </a:xfrm>
          <a:prstGeom prst="rect">
            <a:avLst/>
          </a:prstGeom>
          <a:noFill/>
        </p:spPr>
        <p:txBody>
          <a:bodyPr wrap="square" lIns="108297" tIns="54144" rIns="108297" bIns="54144" rtlCol="0">
            <a:spAutoFit/>
          </a:bodyPr>
          <a:lstStyle/>
          <a:p>
            <a:pPr marL="0" marR="0" lvl="0" indent="0" algn="r" defTabSz="108641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hlinkClick r:id="rId7"/>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based on Integrated Biological and Behavioral Surveys </a:t>
            </a:r>
            <a:endParaRPr kumimoji="0" lang="en-GB"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4" name="Rectangle 3"/>
          <p:cNvSpPr/>
          <p:nvPr/>
        </p:nvSpPr>
        <p:spPr>
          <a:xfrm>
            <a:off x="27682" y="-747134"/>
            <a:ext cx="12476874" cy="918592"/>
          </a:xfrm>
          <a:prstGeom prst="rect">
            <a:avLst/>
          </a:prstGeom>
          <a:noFill/>
        </p:spPr>
        <p:txBody>
          <a:bodyPr lIns="108297" tIns="54144" rIns="108297" bIns="54144"/>
          <a:lstStyle/>
          <a:p>
            <a:pPr marL="0" marR="0" lvl="0" indent="0" algn="ctr" defTabSz="1086416" rtl="0" eaLnBrk="1" fontAlgn="auto" latinLnBrk="0" hangingPunct="1">
              <a:lnSpc>
                <a:spcPct val="100000"/>
              </a:lnSpc>
              <a:spcBef>
                <a:spcPct val="0"/>
              </a:spcBef>
              <a:spcAft>
                <a:spcPts val="0"/>
              </a:spcAft>
              <a:buClrTx/>
              <a:buSzTx/>
              <a:buFontTx/>
              <a:buNone/>
              <a:tabLst/>
              <a:defRPr/>
            </a:pPr>
            <a:endParaRPr kumimoji="0" lang="en-GB" sz="2899" b="1" i="0" u="none" strike="noStrike" kern="1200" cap="none" spc="0" normalizeH="0" baseline="0" noProof="0" dirty="0">
              <a:ln>
                <a:noFill/>
              </a:ln>
              <a:solidFill>
                <a:srgbClr val="00B0F0"/>
              </a:solidFill>
              <a:effectLst/>
              <a:uLnTx/>
              <a:uFillTx/>
              <a:latin typeface="Arial"/>
              <a:ea typeface="+mn-ea"/>
              <a:cs typeface="Arial" pitchFamily="34" charset="0"/>
            </a:endParaRPr>
          </a:p>
        </p:txBody>
      </p:sp>
      <p:sp>
        <p:nvSpPr>
          <p:cNvPr id="5" name="Title 4"/>
          <p:cNvSpPr>
            <a:spLocks noGrp="1"/>
          </p:cNvSpPr>
          <p:nvPr>
            <p:ph type="title"/>
          </p:nvPr>
        </p:nvSpPr>
        <p:spPr>
          <a:xfrm>
            <a:off x="241467" y="1269091"/>
            <a:ext cx="11199512" cy="504000"/>
          </a:xfrm>
        </p:spPr>
        <p:txBody>
          <a:bodyPr/>
          <a:lstStyle/>
          <a:p>
            <a:r>
              <a:rPr lang="en-GB" dirty="0"/>
              <a:t>Social justice and human rights are fundamental to address the public health needs of transgender women</a:t>
            </a:r>
            <a:br>
              <a:rPr lang="en-GB" dirty="0"/>
            </a:br>
            <a:endParaRPr lang="en-GB" dirty="0"/>
          </a:p>
        </p:txBody>
      </p:sp>
    </p:spTree>
    <p:extLst>
      <p:ext uri="{BB962C8B-B14F-4D97-AF65-F5344CB8AC3E}">
        <p14:creationId xmlns:p14="http://schemas.microsoft.com/office/powerpoint/2010/main" val="3571662974"/>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19219</TotalTime>
  <Words>2252</Words>
  <Application>Microsoft Macintosh PowerPoint</Application>
  <PresentationFormat>Widescreen</PresentationFormat>
  <Paragraphs>217</Paragraphs>
  <Slides>40</Slides>
  <Notes>36</Notes>
  <HiddenSlides>0</HiddenSlides>
  <MMClips>0</MMClips>
  <ScaleCrop>false</ScaleCrop>
  <HeadingPairs>
    <vt:vector size="6" baseType="variant">
      <vt:variant>
        <vt:lpstr>Fonts Used</vt:lpstr>
      </vt:variant>
      <vt:variant>
        <vt:i4>2</vt:i4>
      </vt:variant>
      <vt:variant>
        <vt:lpstr>Theme</vt:lpstr>
      </vt:variant>
      <vt:variant>
        <vt:i4>9</vt:i4>
      </vt:variant>
      <vt:variant>
        <vt:lpstr>Slide Titles</vt:lpstr>
      </vt:variant>
      <vt:variant>
        <vt:i4>40</vt:i4>
      </vt:variant>
    </vt:vector>
  </HeadingPairs>
  <TitlesOfParts>
    <vt:vector size="51" baseType="lpstr">
      <vt:lpstr>Arial</vt:lpstr>
      <vt:lpstr>Calibri</vt:lpstr>
      <vt:lpstr>1_Cover Design</vt:lpstr>
      <vt:lpstr>1_Layout</vt:lpstr>
      <vt:lpstr>Layout</vt:lpstr>
      <vt:lpstr>28_Layout</vt:lpstr>
      <vt:lpstr>15_Layout</vt:lpstr>
      <vt:lpstr>2_Layout</vt:lpstr>
      <vt:lpstr>3_Layout</vt:lpstr>
      <vt:lpstr>2_Cover Design</vt:lpstr>
      <vt:lpstr>4_Layout</vt:lpstr>
      <vt:lpstr>Stigma and discrimination, Gender-based violence and HIV </vt:lpstr>
      <vt:lpstr>Violence, stigma and discrimination against key populations</vt:lpstr>
      <vt:lpstr>Proportion of female sex workers who experienced physical violence, 2012-2017</vt:lpstr>
      <vt:lpstr>Proportion of female sex workers who were forced to have sex in the 12 months, 2014-2017</vt:lpstr>
      <vt:lpstr>Proportion of MSM who had been raped/forced to have sex in the last 12 months, 2010-2017</vt:lpstr>
      <vt:lpstr>Prevailing stigma, discrimination and violence against MSW, countries where data is available, 2015-2017</vt:lpstr>
      <vt:lpstr>Prevailing stigma, discrimination and violence against MSM</vt:lpstr>
      <vt:lpstr>Prevailing stigma, discrimination and violence against transgender people</vt:lpstr>
      <vt:lpstr>Social justice and human rights are fundamental to address the public health needs of transgender women </vt:lpstr>
      <vt:lpstr>Stigma: a major barrier to HIV and health services</vt:lpstr>
      <vt:lpstr>Proportion of key populations who avoided seeking healthcare in the last 12 months due to fear of stigma, countries where data is available, 2017-2019</vt:lpstr>
      <vt:lpstr>Proportion of key population who avoided seeking healthcare in the last 12 months due to fear of stigma, sub-national data in countries where data is available, 2019</vt:lpstr>
      <vt:lpstr>Proportion of key populations who avoided HIV testing in the last 12 months due to fear of stigma, countries where data is available, 2017-2019</vt:lpstr>
      <vt:lpstr>Proportion of key populations who avoided HIV testing in the last 12 months due to fear of stigma, sub-national data in countries where data is available, 2018-2019</vt:lpstr>
      <vt:lpstr>Proportion of MSM and FSW who avoided seeking healthcare/HIV testing services in the last 12 months due to fear of stigma, 2017-2019</vt:lpstr>
      <vt:lpstr>Proportion of key populations who avoided HIV testing services for fear of stigma Versus HIV testing coverage, countries where data is available, 2017-2018</vt:lpstr>
      <vt:lpstr>Support countries to put in place guarantees against discrimination in law, policies, and regulations </vt:lpstr>
      <vt:lpstr>Violence, stigma and   discrimination against people living with HIV</vt:lpstr>
      <vt:lpstr>Proportion of adults (15-49 yr) with discriminatory attitudes towards PLHIV, 2015-2019</vt:lpstr>
      <vt:lpstr>Proportion of adults (15-49 yr) who would NOT buy fresh vegetables from a shopkeeper or vendor who is HIV positive, 2012-2018</vt:lpstr>
      <vt:lpstr>Proportion of adults (15-49 yr) who believe that children living with HIV should NOT be allowed to attend school with children who are HIV negative, 2015-2019</vt:lpstr>
      <vt:lpstr>Proportion of PLHIV who experienced HIV-related stigma and discrimination in health-care settings during the past 12 months</vt:lpstr>
      <vt:lpstr>Proportion of PLHIV who reported that they were denied health services and employment opportunities because of their HIV status, 2014-2018</vt:lpstr>
      <vt:lpstr>Proportion of PLHIV who reported that they avoided seeking health services for fear of stigma due of their HIV status, 2014-2018</vt:lpstr>
      <vt:lpstr>Proportion of PLHIV reporting different forms of internalized stigma, 2014-2019</vt:lpstr>
      <vt:lpstr>Proportion of women living with HIV who had a desire to have children reported being coerced to undergo sterilization, 2012-2013</vt:lpstr>
      <vt:lpstr>Proportion of surveyed HIV-positive pregnant women who were asked to undergo sterilization, 2011</vt:lpstr>
      <vt:lpstr>Number of HIV-positive pregnant women who were asked to undergo sterilization and had the option to decline, 2011 </vt:lpstr>
      <vt:lpstr>Violence against women in the general population</vt:lpstr>
      <vt:lpstr>Women who experienced intimate partner violence in Asia and the Pacific, 2000-2019</vt:lpstr>
      <vt:lpstr>Proportion of women (15-49) who experienced violence from intimate partners during pregnancy, 2014-2018</vt:lpstr>
      <vt:lpstr>Sexual violence against women</vt:lpstr>
      <vt:lpstr>Proportion of women (15-49) who have ever experienced different forms of  violence, 2015-2018</vt:lpstr>
      <vt:lpstr>Proportion of women (15-49) who experienced physical violence from an intimate partner in the last 12 months, 2007-2018</vt:lpstr>
      <vt:lpstr>Proportion of women who have experienced sexual violence by spouse or intimate partner, 2015-2018</vt:lpstr>
      <vt:lpstr>Proportion of women who believe that a wife is justified in refusing sex with her husband if she knows the husband has sex with other women, 2015-2018</vt:lpstr>
      <vt:lpstr>Proportion of men (15-49) who agree that a husband is justified in hitting or beating his wife if she refuses to have sexual intercourse with him, 2012-2018</vt:lpstr>
      <vt:lpstr>Proportion of adults (15-49) who agree that a husband is justified in hitting or beating his wife if she refuses to have sexual intercourse with him, 2015-2018</vt:lpstr>
      <vt:lpstr>Acceptance of violence prevents women from reporting violence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prevalence and  epidemiology</dc:title>
  <dc:creator>Data Hub</dc:creator>
  <cp:lastModifiedBy>pro6738</cp:lastModifiedBy>
  <cp:revision>259</cp:revision>
  <dcterms:created xsi:type="dcterms:W3CDTF">2014-11-24T12:33:04Z</dcterms:created>
  <dcterms:modified xsi:type="dcterms:W3CDTF">2021-01-18T05:08:16Z</dcterms:modified>
</cp:coreProperties>
</file>