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Ex2.xml" ContentType="application/vnd.ms-office.chartex+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charts/chartEx3.xml" ContentType="application/vnd.ms-office.chartex+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Ex4.xml" ContentType="application/vnd.ms-office.chartex+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11.xml" ContentType="application/vnd.openxmlformats-officedocument.themeOverride+xml"/>
  <Override PartName="/ppt/charts/chart8.xml" ContentType="application/vnd.openxmlformats-officedocument.drawingml.chart+xml"/>
  <Override PartName="/ppt/theme/themeOverride12.xml" ContentType="application/vnd.openxmlformats-officedocument.themeOverride+xml"/>
  <Override PartName="/ppt/charts/chart9.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4.xml" ContentType="application/vnd.openxmlformats-officedocument.themeOverride+xml"/>
  <Override PartName="/ppt/charts/chart11.xml" ContentType="application/vnd.openxmlformats-officedocument.drawingml.chart+xml"/>
  <Override PartName="/ppt/theme/themeOverride15.xml" ContentType="application/vnd.openxmlformats-officedocument.themeOverride+xml"/>
  <Override PartName="/ppt/charts/chart12.xml" ContentType="application/vnd.openxmlformats-officedocument.drawingml.chart+xml"/>
  <Override PartName="/ppt/theme/themeOverride16.xml" ContentType="application/vnd.openxmlformats-officedocument.themeOverride+xml"/>
  <Override PartName="/ppt/charts/chart13.xml" ContentType="application/vnd.openxmlformats-officedocument.drawingml.chart+xml"/>
  <Override PartName="/ppt/theme/themeOverride17.xml" ContentType="application/vnd.openxmlformats-officedocument.themeOverride+xml"/>
  <Override PartName="/ppt/charts/chart14.xml" ContentType="application/vnd.openxmlformats-officedocument.drawingml.chart+xml"/>
  <Override PartName="/ppt/theme/themeOverride1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theme/themeOverride20.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theme/themeOverride21.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theme/themeOverride22.xml" ContentType="application/vnd.openxmlformats-officedocument.themeOverride+xml"/>
  <Override PartName="/ppt/charts/chart19.xml" ContentType="application/vnd.openxmlformats-officedocument.drawingml.chart+xml"/>
  <Override PartName="/ppt/theme/themeOverride23.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797" r:id="rId3"/>
    <p:sldMasterId id="2147484195" r:id="rId4"/>
    <p:sldMasterId id="2147484198" r:id="rId5"/>
    <p:sldMasterId id="2147484277" r:id="rId6"/>
    <p:sldMasterId id="2147484353" r:id="rId7"/>
    <p:sldMasterId id="2147484366" r:id="rId8"/>
    <p:sldMasterId id="2147484375" r:id="rId9"/>
    <p:sldMasterId id="2147484384" r:id="rId10"/>
    <p:sldMasterId id="2147484393" r:id="rId11"/>
    <p:sldMasterId id="2147484413" r:id="rId12"/>
  </p:sldMasterIdLst>
  <p:notesMasterIdLst>
    <p:notesMasterId r:id="rId48"/>
  </p:notesMasterIdLst>
  <p:handoutMasterIdLst>
    <p:handoutMasterId r:id="rId49"/>
  </p:handoutMasterIdLst>
  <p:sldIdLst>
    <p:sldId id="266" r:id="rId13"/>
    <p:sldId id="258" r:id="rId14"/>
    <p:sldId id="530" r:id="rId15"/>
    <p:sldId id="529" r:id="rId16"/>
    <p:sldId id="528" r:id="rId17"/>
    <p:sldId id="527" r:id="rId18"/>
    <p:sldId id="526" r:id="rId19"/>
    <p:sldId id="525" r:id="rId20"/>
    <p:sldId id="524" r:id="rId21"/>
    <p:sldId id="519" r:id="rId22"/>
    <p:sldId id="520" r:id="rId23"/>
    <p:sldId id="521" r:id="rId24"/>
    <p:sldId id="522" r:id="rId25"/>
    <p:sldId id="523" r:id="rId26"/>
    <p:sldId id="430" r:id="rId27"/>
    <p:sldId id="287" r:id="rId28"/>
    <p:sldId id="416" r:id="rId29"/>
    <p:sldId id="417" r:id="rId30"/>
    <p:sldId id="418" r:id="rId31"/>
    <p:sldId id="419" r:id="rId32"/>
    <p:sldId id="420" r:id="rId33"/>
    <p:sldId id="421" r:id="rId34"/>
    <p:sldId id="424" r:id="rId35"/>
    <p:sldId id="394" r:id="rId36"/>
    <p:sldId id="292" r:id="rId37"/>
    <p:sldId id="364" r:id="rId38"/>
    <p:sldId id="413" r:id="rId39"/>
    <p:sldId id="422" r:id="rId40"/>
    <p:sldId id="423" r:id="rId41"/>
    <p:sldId id="345" r:id="rId42"/>
    <p:sldId id="426" r:id="rId43"/>
    <p:sldId id="427" r:id="rId44"/>
    <p:sldId id="428" r:id="rId45"/>
    <p:sldId id="429" r:id="rId46"/>
    <p:sldId id="329" r:id="rId47"/>
  </p:sldIdLst>
  <p:sldSz cx="9144000" cy="6858000" type="screen4x3"/>
  <p:notesSz cx="6797675" cy="9926638"/>
  <p:defaultTextStyle>
    <a:defPPr>
      <a:defRPr lang="th-TH"/>
    </a:defPPr>
    <a:lvl1pPr algn="l" rtl="0" fontAlgn="base">
      <a:spcBef>
        <a:spcPct val="0"/>
      </a:spcBef>
      <a:spcAft>
        <a:spcPct val="0"/>
      </a:spcAft>
      <a:defRPr sz="2800" kern="1200">
        <a:solidFill>
          <a:schemeClr val="tx1"/>
        </a:solidFill>
        <a:latin typeface="Arial" charset="0"/>
        <a:ea typeface="ＭＳ Ｐゴシック" charset="0"/>
        <a:cs typeface="Cordia New" charset="0"/>
      </a:defRPr>
    </a:lvl1pPr>
    <a:lvl2pPr marL="457200" algn="l" rtl="0" fontAlgn="base">
      <a:spcBef>
        <a:spcPct val="0"/>
      </a:spcBef>
      <a:spcAft>
        <a:spcPct val="0"/>
      </a:spcAft>
      <a:defRPr sz="2800" kern="1200">
        <a:solidFill>
          <a:schemeClr val="tx1"/>
        </a:solidFill>
        <a:latin typeface="Arial" charset="0"/>
        <a:ea typeface="ＭＳ Ｐゴシック" charset="0"/>
        <a:cs typeface="Cordia New" charset="0"/>
      </a:defRPr>
    </a:lvl2pPr>
    <a:lvl3pPr marL="914400" algn="l" rtl="0" fontAlgn="base">
      <a:spcBef>
        <a:spcPct val="0"/>
      </a:spcBef>
      <a:spcAft>
        <a:spcPct val="0"/>
      </a:spcAft>
      <a:defRPr sz="2800" kern="1200">
        <a:solidFill>
          <a:schemeClr val="tx1"/>
        </a:solidFill>
        <a:latin typeface="Arial" charset="0"/>
        <a:ea typeface="ＭＳ Ｐゴシック" charset="0"/>
        <a:cs typeface="Cordia New" charset="0"/>
      </a:defRPr>
    </a:lvl3pPr>
    <a:lvl4pPr marL="1371600" algn="l" rtl="0" fontAlgn="base">
      <a:spcBef>
        <a:spcPct val="0"/>
      </a:spcBef>
      <a:spcAft>
        <a:spcPct val="0"/>
      </a:spcAft>
      <a:defRPr sz="2800" kern="1200">
        <a:solidFill>
          <a:schemeClr val="tx1"/>
        </a:solidFill>
        <a:latin typeface="Arial" charset="0"/>
        <a:ea typeface="ＭＳ Ｐゴシック" charset="0"/>
        <a:cs typeface="Cordia New" charset="0"/>
      </a:defRPr>
    </a:lvl4pPr>
    <a:lvl5pPr marL="1828800" algn="l" rtl="0" fontAlgn="base">
      <a:spcBef>
        <a:spcPct val="0"/>
      </a:spcBef>
      <a:spcAft>
        <a:spcPct val="0"/>
      </a:spcAft>
      <a:defRPr sz="2800" kern="1200">
        <a:solidFill>
          <a:schemeClr val="tx1"/>
        </a:solidFill>
        <a:latin typeface="Arial" charset="0"/>
        <a:ea typeface="ＭＳ Ｐゴシック" charset="0"/>
        <a:cs typeface="Cordia New" charset="0"/>
      </a:defRPr>
    </a:lvl5pPr>
    <a:lvl6pPr marL="2286000" algn="l" defTabSz="457200" rtl="0" eaLnBrk="1" latinLnBrk="0" hangingPunct="1">
      <a:defRPr sz="2800" kern="1200">
        <a:solidFill>
          <a:schemeClr val="tx1"/>
        </a:solidFill>
        <a:latin typeface="Arial" charset="0"/>
        <a:ea typeface="ＭＳ Ｐゴシック" charset="0"/>
        <a:cs typeface="Cordia New" charset="0"/>
      </a:defRPr>
    </a:lvl6pPr>
    <a:lvl7pPr marL="2743200" algn="l" defTabSz="457200" rtl="0" eaLnBrk="1" latinLnBrk="0" hangingPunct="1">
      <a:defRPr sz="2800" kern="1200">
        <a:solidFill>
          <a:schemeClr val="tx1"/>
        </a:solidFill>
        <a:latin typeface="Arial" charset="0"/>
        <a:ea typeface="ＭＳ Ｐゴシック" charset="0"/>
        <a:cs typeface="Cordia New" charset="0"/>
      </a:defRPr>
    </a:lvl7pPr>
    <a:lvl8pPr marL="3200400" algn="l" defTabSz="457200" rtl="0" eaLnBrk="1" latinLnBrk="0" hangingPunct="1">
      <a:defRPr sz="2800" kern="1200">
        <a:solidFill>
          <a:schemeClr val="tx1"/>
        </a:solidFill>
        <a:latin typeface="Arial" charset="0"/>
        <a:ea typeface="ＭＳ Ｐゴシック" charset="0"/>
        <a:cs typeface="Cordia New" charset="0"/>
      </a:defRPr>
    </a:lvl8pPr>
    <a:lvl9pPr marL="3657600" algn="l" defTabSz="457200" rtl="0" eaLnBrk="1" latinLnBrk="0" hangingPunct="1">
      <a:defRPr sz="2800" kern="1200">
        <a:solidFill>
          <a:schemeClr val="tx1"/>
        </a:solidFill>
        <a:latin typeface="Arial" charset="0"/>
        <a:ea typeface="ＭＳ Ｐゴシック" charset="0"/>
        <a:cs typeface="Cordia New"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EC008C"/>
    <a:srgbClr val="00AEEF"/>
    <a:srgbClr val="FAF400"/>
    <a:srgbClr val="F78E1E"/>
    <a:srgbClr val="88C540"/>
    <a:srgbClr val="A7A7A7"/>
    <a:srgbClr val="D7D200"/>
    <a:srgbClr val="E18FE3"/>
    <a:srgbClr val="E6A2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5" autoAdjust="0"/>
    <p:restoredTop sz="92003" autoAdjust="0"/>
  </p:normalViewPr>
  <p:slideViewPr>
    <p:cSldViewPr>
      <p:cViewPr varScale="1">
        <p:scale>
          <a:sx n="97" d="100"/>
          <a:sy n="97" d="100"/>
        </p:scale>
        <p:origin x="21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2" d="100"/>
          <a:sy n="52" d="100"/>
        </p:scale>
        <p:origin x="-259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2.xml.rels><?xml version="1.0" encoding="UTF-8" standalone="yes"?>
<Relationships xmlns="http://schemas.openxmlformats.org/package/2006/relationships"><Relationship Id="rId2" Type="http://schemas.openxmlformats.org/officeDocument/2006/relationships/oleObject" Target="file:////E:\!!\Putat%20to%20passport\Data%20availability%20and%20size%20esimates\Data%20availability\2015\DA%20working%20file_Feb_2015.xlsx" TargetMode="External"/><Relationship Id="rId1" Type="http://schemas.openxmlformats.org/officeDocument/2006/relationships/themeOverride" Target="../theme/themeOverride16.xml"/></Relationships>
</file>

<file path=ppt/charts/_rels/chart13.xml.rels><?xml version="1.0" encoding="UTF-8" standalone="yes"?>
<Relationships xmlns="http://schemas.openxmlformats.org/package/2006/relationships"><Relationship Id="rId2" Type="http://schemas.openxmlformats.org/officeDocument/2006/relationships/oleObject" Target="file:////E:\!!\Putat%20to%20passport\Data%20availability%20and%20size%20esimates\Data%20availability\2015\DA%20working%20file_Feb_2015.xlsx" TargetMode="External"/><Relationship Id="rId1" Type="http://schemas.openxmlformats.org/officeDocument/2006/relationships/themeOverride" Target="../theme/themeOverride1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9.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0.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E:\!\Data%20availability%20and%20size%20esimates\Data%20availability\Surviellance%20list%20and%20surveillance%20shift_March_2019.xlsx" TargetMode="External"/><Relationship Id="rId4" Type="http://schemas.openxmlformats.org/officeDocument/2006/relationships/themeOverride" Target="../theme/themeOverride4.xm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E:\!\Data%20availability%20and%20size%20esimates\Data%20availability\Surviellance%20list%20and%20surveillance%20shift_March_2019.xlsx" TargetMode="External"/><Relationship Id="rId4" Type="http://schemas.openxmlformats.org/officeDocument/2006/relationships/themeOverride" Target="../theme/themeOverride5.xml"/></Relationships>
</file>

<file path=ppt/charts/_rels/chartEx3.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E:\!\Data%20availability%20and%20size%20esimates\Data%20availability\Surviellance%20list%20and%20surveillance%20shift_March_2019.xlsx" TargetMode="External"/><Relationship Id="rId4" Type="http://schemas.openxmlformats.org/officeDocument/2006/relationships/themeOverride" Target="../theme/themeOverride7.xml"/></Relationships>
</file>

<file path=ppt/charts/_rels/chartEx4.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E:\!\Data%20availability%20and%20size%20esimates\Data%20availability\Surviellance%20list%20and%20surveillance%20shift_March_2019.xlsx" TargetMode="External"/><Relationship Id="rId4"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97387472458292E-2"/>
          <c:y val="3.3912812755878485E-2"/>
          <c:w val="0.64294478770890173"/>
          <c:h val="0.85700136589913056"/>
        </c:manualLayout>
      </c:layout>
      <c:barChart>
        <c:barDir val="col"/>
        <c:grouping val="percentStacked"/>
        <c:varyColors val="0"/>
        <c:ser>
          <c:idx val="0"/>
          <c:order val="0"/>
          <c:tx>
            <c:strRef>
              <c:f>'periodicity by pop'!$C$4</c:f>
              <c:strCache>
                <c:ptCount val="1"/>
                <c:pt idx="0">
                  <c:v>Annual</c:v>
                </c:pt>
              </c:strCache>
            </c:strRef>
          </c:tx>
          <c:spPr>
            <a:solidFill>
              <a:srgbClr val="00999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32E-4C25-9384-2FCA122C23B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'periodicity by pop'!$B$5:$B$8</c:f>
              <c:strCache>
                <c:ptCount val="4"/>
                <c:pt idx="0">
                  <c:v>FSW</c:v>
                </c:pt>
                <c:pt idx="1">
                  <c:v>MSM</c:v>
                </c:pt>
                <c:pt idx="2">
                  <c:v>TG</c:v>
                </c:pt>
                <c:pt idx="3">
                  <c:v>PWID</c:v>
                </c:pt>
              </c:strCache>
            </c:strRef>
          </c:cat>
          <c:val>
            <c:numRef>
              <c:f>'periodicity by pop'!$C$5:$C$8</c:f>
              <c:numCache>
                <c:formatCode>General</c:formatCode>
                <c:ptCount val="4"/>
                <c:pt idx="0">
                  <c:v>2</c:v>
                </c:pt>
                <c:pt idx="1">
                  <c:v>2</c:v>
                </c:pt>
                <c:pt idx="2">
                  <c:v>0</c:v>
                </c:pt>
                <c:pt idx="3">
                  <c:v>2</c:v>
                </c:pt>
              </c:numCache>
            </c:numRef>
          </c:val>
          <c:extLst>
            <c:ext xmlns:c16="http://schemas.microsoft.com/office/drawing/2014/chart" uri="{C3380CC4-5D6E-409C-BE32-E72D297353CC}">
              <c16:uniqueId val="{00000001-332E-4C25-9384-2FCA122C23B5}"/>
            </c:ext>
          </c:extLst>
        </c:ser>
        <c:ser>
          <c:idx val="1"/>
          <c:order val="1"/>
          <c:tx>
            <c:strRef>
              <c:f>'periodicity by pop'!$D$4</c:f>
              <c:strCache>
                <c:ptCount val="1"/>
                <c:pt idx="0">
                  <c:v>≥ 3 times in the last 5 year</c:v>
                </c:pt>
              </c:strCache>
            </c:strRef>
          </c:tx>
          <c:spPr>
            <a:solidFill>
              <a:srgbClr val="6699FF"/>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2E-4C25-9384-2FCA122C23B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'periodicity by pop'!$B$5:$B$8</c:f>
              <c:strCache>
                <c:ptCount val="4"/>
                <c:pt idx="0">
                  <c:v>FSW</c:v>
                </c:pt>
                <c:pt idx="1">
                  <c:v>MSM</c:v>
                </c:pt>
                <c:pt idx="2">
                  <c:v>TG</c:v>
                </c:pt>
                <c:pt idx="3">
                  <c:v>PWID</c:v>
                </c:pt>
              </c:strCache>
            </c:strRef>
          </c:cat>
          <c:val>
            <c:numRef>
              <c:f>'periodicity by pop'!$D$5:$D$8</c:f>
              <c:numCache>
                <c:formatCode>General</c:formatCode>
                <c:ptCount val="4"/>
                <c:pt idx="0">
                  <c:v>2</c:v>
                </c:pt>
                <c:pt idx="1">
                  <c:v>2</c:v>
                </c:pt>
                <c:pt idx="2">
                  <c:v>1</c:v>
                </c:pt>
                <c:pt idx="3">
                  <c:v>2</c:v>
                </c:pt>
              </c:numCache>
            </c:numRef>
          </c:val>
          <c:extLst>
            <c:ext xmlns:c16="http://schemas.microsoft.com/office/drawing/2014/chart" uri="{C3380CC4-5D6E-409C-BE32-E72D297353CC}">
              <c16:uniqueId val="{00000003-332E-4C25-9384-2FCA122C23B5}"/>
            </c:ext>
          </c:extLst>
        </c:ser>
        <c:ser>
          <c:idx val="2"/>
          <c:order val="2"/>
          <c:tx>
            <c:strRef>
              <c:f>'periodicity by pop'!$E$4</c:f>
              <c:strCache>
                <c:ptCount val="1"/>
                <c:pt idx="0">
                  <c:v>Every 2-3 years</c:v>
                </c:pt>
              </c:strCache>
            </c:strRef>
          </c:tx>
          <c:spPr>
            <a:solidFill>
              <a:srgbClr val="FFBF0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'periodicity by pop'!$B$5:$B$8</c:f>
              <c:strCache>
                <c:ptCount val="4"/>
                <c:pt idx="0">
                  <c:v>FSW</c:v>
                </c:pt>
                <c:pt idx="1">
                  <c:v>MSM</c:v>
                </c:pt>
                <c:pt idx="2">
                  <c:v>TG</c:v>
                </c:pt>
                <c:pt idx="3">
                  <c:v>PWID</c:v>
                </c:pt>
              </c:strCache>
            </c:strRef>
          </c:cat>
          <c:val>
            <c:numRef>
              <c:f>'periodicity by pop'!$E$5:$E$8</c:f>
              <c:numCache>
                <c:formatCode>General</c:formatCode>
                <c:ptCount val="4"/>
                <c:pt idx="0">
                  <c:v>7</c:v>
                </c:pt>
                <c:pt idx="1">
                  <c:v>9</c:v>
                </c:pt>
                <c:pt idx="2">
                  <c:v>6</c:v>
                </c:pt>
                <c:pt idx="3">
                  <c:v>5</c:v>
                </c:pt>
              </c:numCache>
            </c:numRef>
          </c:val>
          <c:extLst>
            <c:ext xmlns:c16="http://schemas.microsoft.com/office/drawing/2014/chart" uri="{C3380CC4-5D6E-409C-BE32-E72D297353CC}">
              <c16:uniqueId val="{00000004-332E-4C25-9384-2FCA122C23B5}"/>
            </c:ext>
          </c:extLst>
        </c:ser>
        <c:ser>
          <c:idx val="3"/>
          <c:order val="3"/>
          <c:tx>
            <c:strRef>
              <c:f>'periodicity by pop'!$F$4</c:f>
              <c:strCache>
                <c:ptCount val="1"/>
                <c:pt idx="0">
                  <c:v>At least once</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'periodicity by pop'!$B$5:$B$8</c:f>
              <c:strCache>
                <c:ptCount val="4"/>
                <c:pt idx="0">
                  <c:v>FSW</c:v>
                </c:pt>
                <c:pt idx="1">
                  <c:v>MSM</c:v>
                </c:pt>
                <c:pt idx="2">
                  <c:v>TG</c:v>
                </c:pt>
                <c:pt idx="3">
                  <c:v>PWID</c:v>
                </c:pt>
              </c:strCache>
            </c:strRef>
          </c:cat>
          <c:val>
            <c:numRef>
              <c:f>'periodicity by pop'!$F$5:$F$8</c:f>
              <c:numCache>
                <c:formatCode>General</c:formatCode>
                <c:ptCount val="4"/>
                <c:pt idx="0">
                  <c:v>7</c:v>
                </c:pt>
                <c:pt idx="1">
                  <c:v>5</c:v>
                </c:pt>
                <c:pt idx="2">
                  <c:v>5</c:v>
                </c:pt>
                <c:pt idx="3">
                  <c:v>5</c:v>
                </c:pt>
              </c:numCache>
            </c:numRef>
          </c:val>
          <c:extLst>
            <c:ext xmlns:c16="http://schemas.microsoft.com/office/drawing/2014/chart" uri="{C3380CC4-5D6E-409C-BE32-E72D297353CC}">
              <c16:uniqueId val="{00000005-332E-4C25-9384-2FCA122C23B5}"/>
            </c:ext>
          </c:extLst>
        </c:ser>
        <c:ser>
          <c:idx val="4"/>
          <c:order val="4"/>
          <c:tx>
            <c:strRef>
              <c:f>'periodicity by pop'!$G$4</c:f>
              <c:strCache>
                <c:ptCount val="1"/>
                <c:pt idx="0">
                  <c:v>No survey</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'periodicity by pop'!$B$5:$B$8</c:f>
              <c:strCache>
                <c:ptCount val="4"/>
                <c:pt idx="0">
                  <c:v>FSW</c:v>
                </c:pt>
                <c:pt idx="1">
                  <c:v>MSM</c:v>
                </c:pt>
                <c:pt idx="2">
                  <c:v>TG</c:v>
                </c:pt>
                <c:pt idx="3">
                  <c:v>PWID</c:v>
                </c:pt>
              </c:strCache>
            </c:strRef>
          </c:cat>
          <c:val>
            <c:numRef>
              <c:f>'periodicity by pop'!$G$5:$G$8</c:f>
              <c:numCache>
                <c:formatCode>General</c:formatCode>
                <c:ptCount val="4"/>
                <c:pt idx="0">
                  <c:v>7</c:v>
                </c:pt>
                <c:pt idx="1">
                  <c:v>7</c:v>
                </c:pt>
                <c:pt idx="2">
                  <c:v>13</c:v>
                </c:pt>
                <c:pt idx="3">
                  <c:v>11</c:v>
                </c:pt>
              </c:numCache>
            </c:numRef>
          </c:val>
          <c:extLst>
            <c:ext xmlns:c16="http://schemas.microsoft.com/office/drawing/2014/chart" uri="{C3380CC4-5D6E-409C-BE32-E72D297353CC}">
              <c16:uniqueId val="{00000006-332E-4C25-9384-2FCA122C23B5}"/>
            </c:ext>
          </c:extLst>
        </c:ser>
        <c:dLbls>
          <c:dLblPos val="ctr"/>
          <c:showLegendKey val="0"/>
          <c:showVal val="1"/>
          <c:showCatName val="0"/>
          <c:showSerName val="0"/>
          <c:showPercent val="0"/>
          <c:showBubbleSize val="0"/>
        </c:dLbls>
        <c:gapWidth val="79"/>
        <c:overlap val="100"/>
        <c:axId val="445548792"/>
        <c:axId val="445551744"/>
      </c:barChart>
      <c:catAx>
        <c:axId val="445548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445551744"/>
        <c:crosses val="autoZero"/>
        <c:auto val="1"/>
        <c:lblAlgn val="ctr"/>
        <c:lblOffset val="100"/>
        <c:noMultiLvlLbl val="0"/>
      </c:catAx>
      <c:valAx>
        <c:axId val="445551744"/>
        <c:scaling>
          <c:orientation val="minMax"/>
        </c:scaling>
        <c:delete val="1"/>
        <c:axPos val="l"/>
        <c:title>
          <c:tx>
            <c:rich>
              <a:bodyPr rot="-5400000" spcFirstLastPara="1" vertOverflow="ellipsis" vert="horz" wrap="square" anchor="ctr" anchorCtr="1"/>
              <a:lstStyle/>
              <a:p>
                <a:pPr>
                  <a:defRPr sz="1400" b="1" i="0" u="none" strike="noStrike" kern="1200" cap="all" baseline="0">
                    <a:solidFill>
                      <a:schemeClr val="tx1"/>
                    </a:solidFill>
                    <a:latin typeface="Arial" panose="020B0604020202020204" pitchFamily="34" charset="0"/>
                    <a:ea typeface="+mn-ea"/>
                    <a:cs typeface="Arial" panose="020B0604020202020204" pitchFamily="34" charset="0"/>
                  </a:defRPr>
                </a:pPr>
                <a:r>
                  <a:rPr lang="en-US"/>
                  <a:t>Number of countries</a:t>
                </a:r>
              </a:p>
            </c:rich>
          </c:tx>
          <c:layout>
            <c:manualLayout>
              <c:xMode val="edge"/>
              <c:yMode val="edge"/>
              <c:x val="4.1615714557017734E-3"/>
              <c:y val="0.21768985092058549"/>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445548792"/>
        <c:crosses val="autoZero"/>
        <c:crossBetween val="between"/>
      </c:valAx>
      <c:spPr>
        <a:noFill/>
        <a:ln>
          <a:noFill/>
        </a:ln>
        <a:effectLst/>
      </c:spPr>
    </c:plotArea>
    <c:legend>
      <c:legendPos val="r"/>
      <c:layout>
        <c:manualLayout>
          <c:xMode val="edge"/>
          <c:yMode val="edge"/>
          <c:x val="0.67941310452340764"/>
          <c:y val="6.6744563915663805E-3"/>
          <c:w val="0.3044747310268936"/>
          <c:h val="0.922035966519287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377174307959783"/>
          <c:y val="0.13359601505761945"/>
          <c:w val="0.32467838908789914"/>
          <c:h val="0.83726733698337463"/>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Data&amp;Graph'!$B$2:$C$7</c:f>
              <c:multiLvlStrCache>
                <c:ptCount val="6"/>
                <c:lvl>
                  <c:pt idx="0">
                    <c:v>Conducted between 2009-2013</c:v>
                  </c:pt>
                  <c:pt idx="1">
                    <c:v>Survey report available </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HIV sentinel surveillance surveys</c:v>
                  </c:pt>
                </c:lvl>
              </c:multiLvlStrCache>
            </c:multiLvlStrRef>
          </c:cat>
          <c:val>
            <c:numRef>
              <c:f>'PWID Data&amp;Graph'!$D$2:$D$7</c:f>
              <c:numCache>
                <c:formatCode>General</c:formatCode>
                <c:ptCount val="6"/>
                <c:pt idx="0">
                  <c:v>6</c:v>
                </c:pt>
                <c:pt idx="1">
                  <c:v>5</c:v>
                </c:pt>
              </c:numCache>
            </c:numRef>
          </c:val>
          <c:extLst>
            <c:ext xmlns:c16="http://schemas.microsoft.com/office/drawing/2014/chart" uri="{C3380CC4-5D6E-409C-BE32-E72D297353CC}">
              <c16:uniqueId val="{00000000-6B54-42A0-9A02-4F1690860A0A}"/>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Data&amp;Graph'!$B$2:$C$7</c:f>
              <c:multiLvlStrCache>
                <c:ptCount val="6"/>
                <c:lvl>
                  <c:pt idx="0">
                    <c:v>Conducted between 2009-2013</c:v>
                  </c:pt>
                  <c:pt idx="1">
                    <c:v>Survey report available </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HIV sentinel surveillance surveys</c:v>
                  </c:pt>
                </c:lvl>
              </c:multiLvlStrCache>
            </c:multiLvlStrRef>
          </c:cat>
          <c:val>
            <c:numRef>
              <c:f>'PWID Data&amp;Graph'!$E$2:$E$7</c:f>
              <c:numCache>
                <c:formatCode>General</c:formatCode>
                <c:ptCount val="6"/>
                <c:pt idx="2">
                  <c:v>4</c:v>
                </c:pt>
                <c:pt idx="3">
                  <c:v>2</c:v>
                </c:pt>
              </c:numCache>
            </c:numRef>
          </c:val>
          <c:extLst>
            <c:ext xmlns:c16="http://schemas.microsoft.com/office/drawing/2014/chart" uri="{C3380CC4-5D6E-409C-BE32-E72D297353CC}">
              <c16:uniqueId val="{00000001-6B54-42A0-9A02-4F1690860A0A}"/>
            </c:ext>
          </c:extLst>
        </c:ser>
        <c:ser>
          <c:idx val="2"/>
          <c:order val="2"/>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Data&amp;Graph'!$B$2:$C$7</c:f>
              <c:multiLvlStrCache>
                <c:ptCount val="6"/>
                <c:lvl>
                  <c:pt idx="0">
                    <c:v>Conducted between 2009-2013</c:v>
                  </c:pt>
                  <c:pt idx="1">
                    <c:v>Survey report available </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HIV sentinel surveillance surveys</c:v>
                  </c:pt>
                </c:lvl>
              </c:multiLvlStrCache>
            </c:multiLvlStrRef>
          </c:cat>
          <c:val>
            <c:numRef>
              <c:f>'PWID Data&amp;Graph'!$F$2:$F$7</c:f>
              <c:numCache>
                <c:formatCode>General</c:formatCode>
                <c:ptCount val="6"/>
                <c:pt idx="4">
                  <c:v>4</c:v>
                </c:pt>
                <c:pt idx="5">
                  <c:v>0</c:v>
                </c:pt>
              </c:numCache>
            </c:numRef>
          </c:val>
          <c:extLst>
            <c:ext xmlns:c16="http://schemas.microsoft.com/office/drawing/2014/chart" uri="{C3380CC4-5D6E-409C-BE32-E72D297353CC}">
              <c16:uniqueId val="{00000002-6B54-42A0-9A02-4F1690860A0A}"/>
            </c:ext>
          </c:extLst>
        </c:ser>
        <c:dLbls>
          <c:showLegendKey val="0"/>
          <c:showVal val="0"/>
          <c:showCatName val="0"/>
          <c:showSerName val="0"/>
          <c:showPercent val="0"/>
          <c:showBubbleSize val="0"/>
        </c:dLbls>
        <c:gapWidth val="50"/>
        <c:overlap val="100"/>
        <c:axId val="275455360"/>
        <c:axId val="275473536"/>
      </c:barChart>
      <c:catAx>
        <c:axId val="275455360"/>
        <c:scaling>
          <c:orientation val="maxMin"/>
        </c:scaling>
        <c:delete val="0"/>
        <c:axPos val="l"/>
        <c:majorGridlines>
          <c:spPr>
            <a:ln w="12700">
              <a:solidFill>
                <a:sysClr val="window" lastClr="FFFFFF">
                  <a:lumMod val="75000"/>
                </a:sysClr>
              </a:solidFill>
              <a:prstDash val="sysDash"/>
            </a:ln>
          </c:spPr>
        </c:majorGridlines>
        <c:numFmt formatCode="General" sourceLinked="0"/>
        <c:majorTickMark val="out"/>
        <c:minorTickMark val="none"/>
        <c:tickLblPos val="nextTo"/>
        <c:crossAx val="275473536"/>
        <c:crosses val="autoZero"/>
        <c:auto val="1"/>
        <c:lblAlgn val="ctr"/>
        <c:lblOffset val="100"/>
        <c:noMultiLvlLbl val="0"/>
      </c:catAx>
      <c:valAx>
        <c:axId val="275473536"/>
        <c:scaling>
          <c:orientation val="minMax"/>
          <c:max val="26"/>
        </c:scaling>
        <c:delete val="0"/>
        <c:axPos val="t"/>
        <c:majorGridlines>
          <c:spPr>
            <a:ln w="12700">
              <a:solidFill>
                <a:sysClr val="window" lastClr="FFFFFF">
                  <a:lumMod val="75000"/>
                </a:sysClr>
              </a:solidFill>
              <a:prstDash val="sysDash"/>
            </a:ln>
          </c:spPr>
        </c:majorGridlines>
        <c:title>
          <c:tx>
            <c:rich>
              <a:bodyPr/>
              <a:lstStyle/>
              <a:p>
                <a:pPr>
                  <a:defRPr/>
                </a:pPr>
                <a:r>
                  <a:rPr lang="en-US" dirty="0"/>
                  <a:t>Number of countries assessed</a:t>
                </a:r>
              </a:p>
            </c:rich>
          </c:tx>
          <c:layout>
            <c:manualLayout>
              <c:xMode val="edge"/>
              <c:yMode val="edge"/>
              <c:x val="0.51590839256098675"/>
              <c:y val="2.1364963279942072E-3"/>
            </c:manualLayout>
          </c:layout>
          <c:overlay val="0"/>
        </c:title>
        <c:numFmt formatCode="General" sourceLinked="1"/>
        <c:majorTickMark val="out"/>
        <c:minorTickMark val="none"/>
        <c:tickLblPos val="nextTo"/>
        <c:spPr>
          <a:ln w="12700">
            <a:solidFill>
              <a:sysClr val="window" lastClr="FFFFFF">
                <a:lumMod val="75000"/>
              </a:sysClr>
            </a:solidFill>
            <a:prstDash val="sysDash"/>
          </a:ln>
        </c:spPr>
        <c:crossAx val="275455360"/>
        <c:crosses val="autoZero"/>
        <c:crossBetween val="between"/>
        <c:majorUnit val="26"/>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5580453766351345"/>
          <c:y val="0.13359601505761945"/>
          <c:w val="0.41134744742462442"/>
          <c:h val="0.83726733698337463"/>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Data&amp;Graph'!$B$8:$C$13</c:f>
              <c:multiLvlStrCache>
                <c:ptCount val="6"/>
                <c:lvl>
                  <c:pt idx="0">
                    <c:v>Conducted between 2009-2013</c:v>
                  </c:pt>
                  <c:pt idx="1">
                    <c:v>Survey report available</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Behavioural surveys including IBBS</c:v>
                  </c:pt>
                </c:lvl>
              </c:multiLvlStrCache>
            </c:multiLvlStrRef>
          </c:cat>
          <c:val>
            <c:numRef>
              <c:f>'PWID Data&amp;Graph'!$D$8:$D$13</c:f>
              <c:numCache>
                <c:formatCode>General</c:formatCode>
                <c:ptCount val="6"/>
                <c:pt idx="0">
                  <c:v>11</c:v>
                </c:pt>
                <c:pt idx="1">
                  <c:v>8</c:v>
                </c:pt>
              </c:numCache>
            </c:numRef>
          </c:val>
          <c:extLst>
            <c:ext xmlns:c16="http://schemas.microsoft.com/office/drawing/2014/chart" uri="{C3380CC4-5D6E-409C-BE32-E72D297353CC}">
              <c16:uniqueId val="{00000000-64B6-44E2-88C8-8DC1CC6DCA17}"/>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Data&amp;Graph'!$B$8:$C$13</c:f>
              <c:multiLvlStrCache>
                <c:ptCount val="6"/>
                <c:lvl>
                  <c:pt idx="0">
                    <c:v>Conducted between 2009-2013</c:v>
                  </c:pt>
                  <c:pt idx="1">
                    <c:v>Survey report available</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Behavioural surveys including IBBS</c:v>
                  </c:pt>
                </c:lvl>
              </c:multiLvlStrCache>
            </c:multiLvlStrRef>
          </c:cat>
          <c:val>
            <c:numRef>
              <c:f>'PWID Data&amp;Graph'!$E$8:$E$13</c:f>
              <c:numCache>
                <c:formatCode>General</c:formatCode>
                <c:ptCount val="6"/>
                <c:pt idx="2">
                  <c:v>9</c:v>
                </c:pt>
                <c:pt idx="3">
                  <c:v>2</c:v>
                </c:pt>
              </c:numCache>
            </c:numRef>
          </c:val>
          <c:extLst>
            <c:ext xmlns:c16="http://schemas.microsoft.com/office/drawing/2014/chart" uri="{C3380CC4-5D6E-409C-BE32-E72D297353CC}">
              <c16:uniqueId val="{00000001-64B6-44E2-88C8-8DC1CC6DCA17}"/>
            </c:ext>
          </c:extLst>
        </c:ser>
        <c:ser>
          <c:idx val="2"/>
          <c:order val="2"/>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Data&amp;Graph'!$B$8:$C$13</c:f>
              <c:multiLvlStrCache>
                <c:ptCount val="6"/>
                <c:lvl>
                  <c:pt idx="0">
                    <c:v>Conducted between 2009-2013</c:v>
                  </c:pt>
                  <c:pt idx="1">
                    <c:v>Survey report available</c:v>
                  </c:pt>
                  <c:pt idx="2">
                    <c:v>Age disaggregated data reported in global AIDS reporting</c:v>
                  </c:pt>
                  <c:pt idx="3">
                    <c:v>Age disaggregated data available from survey reports</c:v>
                  </c:pt>
                  <c:pt idx="4">
                    <c:v>Gender disaggregated data reported in global AIDS reporting</c:v>
                  </c:pt>
                  <c:pt idx="5">
                    <c:v>Gender disaggregated data available from survey reports</c:v>
                  </c:pt>
                </c:lvl>
                <c:lvl>
                  <c:pt idx="0">
                    <c:v>Behavioural surveys including IBBS</c:v>
                  </c:pt>
                </c:lvl>
              </c:multiLvlStrCache>
            </c:multiLvlStrRef>
          </c:cat>
          <c:val>
            <c:numRef>
              <c:f>'PWID Data&amp;Graph'!$F$8:$F$13</c:f>
              <c:numCache>
                <c:formatCode>General</c:formatCode>
                <c:ptCount val="6"/>
                <c:pt idx="4">
                  <c:v>8</c:v>
                </c:pt>
                <c:pt idx="5">
                  <c:v>1</c:v>
                </c:pt>
              </c:numCache>
            </c:numRef>
          </c:val>
          <c:extLst>
            <c:ext xmlns:c16="http://schemas.microsoft.com/office/drawing/2014/chart" uri="{C3380CC4-5D6E-409C-BE32-E72D297353CC}">
              <c16:uniqueId val="{00000002-64B6-44E2-88C8-8DC1CC6DCA17}"/>
            </c:ext>
          </c:extLst>
        </c:ser>
        <c:dLbls>
          <c:showLegendKey val="0"/>
          <c:showVal val="0"/>
          <c:showCatName val="0"/>
          <c:showSerName val="0"/>
          <c:showPercent val="0"/>
          <c:showBubbleSize val="0"/>
        </c:dLbls>
        <c:gapWidth val="50"/>
        <c:overlap val="100"/>
        <c:axId val="275725696"/>
        <c:axId val="275731584"/>
      </c:barChart>
      <c:catAx>
        <c:axId val="275725696"/>
        <c:scaling>
          <c:orientation val="maxMin"/>
        </c:scaling>
        <c:delete val="0"/>
        <c:axPos val="l"/>
        <c:majorGridlines>
          <c:spPr>
            <a:ln w="12700">
              <a:solidFill>
                <a:sysClr val="window" lastClr="FFFFFF">
                  <a:lumMod val="75000"/>
                </a:sysClr>
              </a:solidFill>
              <a:prstDash val="sysDash"/>
            </a:ln>
          </c:spPr>
        </c:majorGridlines>
        <c:numFmt formatCode="General" sourceLinked="0"/>
        <c:majorTickMark val="out"/>
        <c:minorTickMark val="none"/>
        <c:tickLblPos val="nextTo"/>
        <c:crossAx val="275731584"/>
        <c:crosses val="autoZero"/>
        <c:auto val="1"/>
        <c:lblAlgn val="ctr"/>
        <c:lblOffset val="100"/>
        <c:noMultiLvlLbl val="0"/>
      </c:catAx>
      <c:valAx>
        <c:axId val="275731584"/>
        <c:scaling>
          <c:orientation val="minMax"/>
          <c:max val="26"/>
        </c:scaling>
        <c:delete val="0"/>
        <c:axPos val="t"/>
        <c:majorGridlines>
          <c:spPr>
            <a:ln w="12700">
              <a:solidFill>
                <a:sysClr val="window" lastClr="FFFFFF">
                  <a:lumMod val="75000"/>
                </a:sysClr>
              </a:solidFill>
              <a:prstDash val="sysDash"/>
            </a:ln>
          </c:spPr>
        </c:majorGridlines>
        <c:title>
          <c:tx>
            <c:rich>
              <a:bodyPr/>
              <a:lstStyle/>
              <a:p>
                <a:pPr>
                  <a:defRPr/>
                </a:pPr>
                <a:r>
                  <a:rPr lang="en-US" dirty="0"/>
                  <a:t>Number of countries</a:t>
                </a:r>
                <a:r>
                  <a:rPr lang="en-US" baseline="0" dirty="0"/>
                  <a:t> assessed</a:t>
                </a:r>
                <a:endParaRPr lang="en-US" dirty="0"/>
              </a:p>
            </c:rich>
          </c:tx>
          <c:layout>
            <c:manualLayout>
              <c:xMode val="edge"/>
              <c:yMode val="edge"/>
              <c:x val="0.56708055988948092"/>
              <c:y val="1.7573191010729902E-2"/>
            </c:manualLayout>
          </c:layout>
          <c:overlay val="0"/>
        </c:title>
        <c:numFmt formatCode="General" sourceLinked="1"/>
        <c:majorTickMark val="out"/>
        <c:minorTickMark val="none"/>
        <c:tickLblPos val="nextTo"/>
        <c:spPr>
          <a:ln w="12700">
            <a:solidFill>
              <a:sysClr val="window" lastClr="FFFFFF">
                <a:lumMod val="75000"/>
              </a:sysClr>
            </a:solidFill>
            <a:prstDash val="sysDash"/>
          </a:ln>
        </c:spPr>
        <c:crossAx val="275725696"/>
        <c:crosses val="autoZero"/>
        <c:crossBetween val="between"/>
        <c:majorUnit val="26"/>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rgbClr val="00AEEF"/>
                </a:solidFill>
              </a:defRPr>
            </a:pPr>
            <a:r>
              <a:rPr lang="en-GB" sz="1200" b="1" i="0" u="none" strike="noStrike" baseline="0" dirty="0">
                <a:solidFill>
                  <a:srgbClr val="00AEEF"/>
                </a:solidFill>
                <a:effectLst/>
              </a:rPr>
              <a:t>Number of countries with HIV prevalence surveys *conducted  among key populations</a:t>
            </a:r>
            <a:endParaRPr lang="en-GB" sz="1200" dirty="0">
              <a:solidFill>
                <a:srgbClr val="00AEEF"/>
              </a:solidFill>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15581551061863E-2"/>
          <c:y val="4.3205829230274391E-2"/>
          <c:w val="0.93688368978762737"/>
          <c:h val="0.58746164980082649"/>
        </c:manualLayout>
      </c:layout>
      <c:bar3DChart>
        <c:barDir val="col"/>
        <c:grouping val="stacked"/>
        <c:varyColors val="0"/>
        <c:ser>
          <c:idx val="0"/>
          <c:order val="0"/>
          <c:tx>
            <c:strRef>
              <c:f>'data availability master'!$AM$57</c:f>
              <c:strCache>
                <c:ptCount val="1"/>
                <c:pt idx="0">
                  <c:v>At least FSW, MSM, PWID</c:v>
                </c:pt>
              </c:strCache>
            </c:strRef>
          </c:tx>
          <c:spPr>
            <a:solidFill>
              <a:srgbClr val="88C540"/>
            </a:solidFill>
          </c:spPr>
          <c:invertIfNegative val="0"/>
          <c:val>
            <c:numRef>
              <c:f>'data availability master'!$AM$58</c:f>
              <c:numCache>
                <c:formatCode>General</c:formatCode>
                <c:ptCount val="1"/>
                <c:pt idx="0">
                  <c:v>11</c:v>
                </c:pt>
              </c:numCache>
            </c:numRef>
          </c:val>
          <c:extLst>
            <c:ext xmlns:c16="http://schemas.microsoft.com/office/drawing/2014/chart" uri="{C3380CC4-5D6E-409C-BE32-E72D297353CC}">
              <c16:uniqueId val="{00000000-3599-402C-8419-5C4959FB690B}"/>
            </c:ext>
          </c:extLst>
        </c:ser>
        <c:ser>
          <c:idx val="1"/>
          <c:order val="1"/>
          <c:tx>
            <c:strRef>
              <c:f>'data availability master'!$AL$57</c:f>
              <c:strCache>
                <c:ptCount val="1"/>
                <c:pt idx="0">
                  <c:v>At least 2 groups among FSW, MSM, PWID </c:v>
                </c:pt>
              </c:strCache>
            </c:strRef>
          </c:tx>
          <c:spPr>
            <a:solidFill>
              <a:srgbClr val="00AEEF"/>
            </a:solidFill>
          </c:spPr>
          <c:invertIfNegative val="0"/>
          <c:val>
            <c:numRef>
              <c:f>'data availability master'!$AL$58</c:f>
              <c:numCache>
                <c:formatCode>General</c:formatCode>
                <c:ptCount val="1"/>
                <c:pt idx="0">
                  <c:v>11</c:v>
                </c:pt>
              </c:numCache>
            </c:numRef>
          </c:val>
          <c:extLst>
            <c:ext xmlns:c16="http://schemas.microsoft.com/office/drawing/2014/chart" uri="{C3380CC4-5D6E-409C-BE32-E72D297353CC}">
              <c16:uniqueId val="{00000001-3599-402C-8419-5C4959FB690B}"/>
            </c:ext>
          </c:extLst>
        </c:ser>
        <c:ser>
          <c:idx val="2"/>
          <c:order val="2"/>
          <c:tx>
            <c:strRef>
              <c:f>'data availability master'!$AK$57</c:f>
              <c:strCache>
                <c:ptCount val="1"/>
                <c:pt idx="0">
                  <c:v>At least one group among FSW, MSM, PWID </c:v>
                </c:pt>
              </c:strCache>
            </c:strRef>
          </c:tx>
          <c:spPr>
            <a:solidFill>
              <a:srgbClr val="F78E1E"/>
            </a:solidFill>
          </c:spPr>
          <c:invertIfNegative val="0"/>
          <c:val>
            <c:numRef>
              <c:f>'data availability master'!$AK$58</c:f>
              <c:numCache>
                <c:formatCode>General</c:formatCode>
                <c:ptCount val="1"/>
                <c:pt idx="0">
                  <c:v>0</c:v>
                </c:pt>
              </c:numCache>
            </c:numRef>
          </c:val>
          <c:extLst>
            <c:ext xmlns:c16="http://schemas.microsoft.com/office/drawing/2014/chart" uri="{C3380CC4-5D6E-409C-BE32-E72D297353CC}">
              <c16:uniqueId val="{00000002-3599-402C-8419-5C4959FB690B}"/>
            </c:ext>
          </c:extLst>
        </c:ser>
        <c:ser>
          <c:idx val="3"/>
          <c:order val="3"/>
          <c:tx>
            <c:strRef>
              <c:f>'data availability master'!$AJ$57</c:f>
              <c:strCache>
                <c:ptCount val="1"/>
                <c:pt idx="0">
                  <c:v>No survey</c:v>
                </c:pt>
              </c:strCache>
            </c:strRef>
          </c:tx>
          <c:spPr>
            <a:solidFill>
              <a:srgbClr val="E31837"/>
            </a:solidFill>
          </c:spPr>
          <c:invertIfNegative val="0"/>
          <c:val>
            <c:numRef>
              <c:f>'data availability master'!$AJ$58</c:f>
              <c:numCache>
                <c:formatCode>General</c:formatCode>
                <c:ptCount val="1"/>
                <c:pt idx="0">
                  <c:v>4</c:v>
                </c:pt>
              </c:numCache>
            </c:numRef>
          </c:val>
          <c:extLst>
            <c:ext xmlns:c16="http://schemas.microsoft.com/office/drawing/2014/chart" uri="{C3380CC4-5D6E-409C-BE32-E72D297353CC}">
              <c16:uniqueId val="{00000003-3599-402C-8419-5C4959FB690B}"/>
            </c:ext>
          </c:extLst>
        </c:ser>
        <c:dLbls>
          <c:showLegendKey val="0"/>
          <c:showVal val="0"/>
          <c:showCatName val="0"/>
          <c:showSerName val="0"/>
          <c:showPercent val="0"/>
          <c:showBubbleSize val="0"/>
        </c:dLbls>
        <c:gapWidth val="150"/>
        <c:shape val="pyramid"/>
        <c:axId val="270258560"/>
        <c:axId val="270267520"/>
        <c:axId val="0"/>
      </c:bar3DChart>
      <c:catAx>
        <c:axId val="270258560"/>
        <c:scaling>
          <c:orientation val="minMax"/>
        </c:scaling>
        <c:delete val="1"/>
        <c:axPos val="b"/>
        <c:title>
          <c:tx>
            <c:rich>
              <a:bodyPr/>
              <a:lstStyle/>
              <a:p>
                <a:pPr>
                  <a:defRPr/>
                </a:pPr>
                <a:r>
                  <a:rPr lang="en-GB"/>
                  <a:t>26 countries </a:t>
                </a:r>
              </a:p>
            </c:rich>
          </c:tx>
          <c:overlay val="0"/>
        </c:title>
        <c:majorTickMark val="out"/>
        <c:minorTickMark val="none"/>
        <c:tickLblPos val="nextTo"/>
        <c:crossAx val="270267520"/>
        <c:crosses val="autoZero"/>
        <c:auto val="1"/>
        <c:lblAlgn val="ctr"/>
        <c:lblOffset val="100"/>
        <c:noMultiLvlLbl val="0"/>
      </c:catAx>
      <c:valAx>
        <c:axId val="270267520"/>
        <c:scaling>
          <c:orientation val="minMax"/>
        </c:scaling>
        <c:delete val="1"/>
        <c:axPos val="l"/>
        <c:numFmt formatCode="General" sourceLinked="1"/>
        <c:majorTickMark val="out"/>
        <c:minorTickMark val="none"/>
        <c:tickLblPos val="nextTo"/>
        <c:crossAx val="270258560"/>
        <c:crosses val="autoZero"/>
        <c:crossBetween val="between"/>
      </c:valAx>
    </c:plotArea>
    <c:legend>
      <c:legendPos val="b"/>
      <c:layout>
        <c:manualLayout>
          <c:xMode val="edge"/>
          <c:yMode val="edge"/>
          <c:x val="0.11831823270717014"/>
          <c:y val="0.71089949773610117"/>
          <c:w val="0.76336353458565975"/>
          <c:h val="0.26553368632011276"/>
        </c:manualLayout>
      </c:layout>
      <c:overlay val="0"/>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GB" sz="1200" b="1" i="0" u="none" strike="noStrike" kern="1200" baseline="0" dirty="0">
                <a:solidFill>
                  <a:srgbClr val="00AEEF"/>
                </a:solidFill>
                <a:effectLst/>
                <a:latin typeface="Arial" pitchFamily="34" charset="0"/>
                <a:ea typeface="+mn-ea"/>
                <a:cs typeface="Arial" pitchFamily="34" charset="0"/>
              </a:defRPr>
            </a:pPr>
            <a:r>
              <a:rPr lang="en-GB" sz="1200" b="1" i="0" u="none" strike="noStrike" kern="1200" baseline="0" dirty="0">
                <a:solidFill>
                  <a:srgbClr val="00AEEF"/>
                </a:solidFill>
                <a:effectLst/>
                <a:latin typeface="Arial" pitchFamily="34" charset="0"/>
                <a:ea typeface="+mn-ea"/>
                <a:cs typeface="Arial" pitchFamily="34" charset="0"/>
              </a:rPr>
              <a:t>Number of countries with HIV sentinel surveillance surveys conducted among key populations</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2184512867699994E-2"/>
          <c:y val="4.3299583214391209E-2"/>
          <c:w val="0.93563097426459996"/>
          <c:h val="0.58656646702986248"/>
        </c:manualLayout>
      </c:layout>
      <c:bar3DChart>
        <c:barDir val="col"/>
        <c:grouping val="stacked"/>
        <c:varyColors val="0"/>
        <c:ser>
          <c:idx val="3"/>
          <c:order val="0"/>
          <c:tx>
            <c:strRef>
              <c:f>'data availability master'!$AV$58</c:f>
              <c:strCache>
                <c:ptCount val="1"/>
                <c:pt idx="0">
                  <c:v>At least FSW, MSM, PWID</c:v>
                </c:pt>
              </c:strCache>
            </c:strRef>
          </c:tx>
          <c:spPr>
            <a:solidFill>
              <a:srgbClr val="88C540"/>
            </a:solidFill>
          </c:spPr>
          <c:invertIfNegative val="0"/>
          <c:val>
            <c:numRef>
              <c:f>'data availability master'!$AV$59</c:f>
              <c:numCache>
                <c:formatCode>General</c:formatCode>
                <c:ptCount val="1"/>
                <c:pt idx="0">
                  <c:v>5</c:v>
                </c:pt>
              </c:numCache>
            </c:numRef>
          </c:val>
          <c:extLst>
            <c:ext xmlns:c16="http://schemas.microsoft.com/office/drawing/2014/chart" uri="{C3380CC4-5D6E-409C-BE32-E72D297353CC}">
              <c16:uniqueId val="{00000000-DC4B-48A9-82DE-FCB0B534E1E0}"/>
            </c:ext>
          </c:extLst>
        </c:ser>
        <c:ser>
          <c:idx val="0"/>
          <c:order val="1"/>
          <c:tx>
            <c:strRef>
              <c:f>'data availability master'!$AU$58</c:f>
              <c:strCache>
                <c:ptCount val="1"/>
                <c:pt idx="0">
                  <c:v>At least 2 groups among FSW, MSM, PWID </c:v>
                </c:pt>
              </c:strCache>
            </c:strRef>
          </c:tx>
          <c:spPr>
            <a:solidFill>
              <a:srgbClr val="00AEEF"/>
            </a:solidFill>
          </c:spPr>
          <c:invertIfNegative val="0"/>
          <c:val>
            <c:numRef>
              <c:f>'data availability master'!$AU$59</c:f>
              <c:numCache>
                <c:formatCode>General</c:formatCode>
                <c:ptCount val="1"/>
                <c:pt idx="0">
                  <c:v>2</c:v>
                </c:pt>
              </c:numCache>
            </c:numRef>
          </c:val>
          <c:extLst>
            <c:ext xmlns:c16="http://schemas.microsoft.com/office/drawing/2014/chart" uri="{C3380CC4-5D6E-409C-BE32-E72D297353CC}">
              <c16:uniqueId val="{00000001-DC4B-48A9-82DE-FCB0B534E1E0}"/>
            </c:ext>
          </c:extLst>
        </c:ser>
        <c:ser>
          <c:idx val="1"/>
          <c:order val="2"/>
          <c:tx>
            <c:strRef>
              <c:f>'data availability master'!$AT$58</c:f>
              <c:strCache>
                <c:ptCount val="1"/>
                <c:pt idx="0">
                  <c:v>At least one group among FSW, MSM, PWID </c:v>
                </c:pt>
              </c:strCache>
            </c:strRef>
          </c:tx>
          <c:spPr>
            <a:solidFill>
              <a:srgbClr val="F78E1E"/>
            </a:solidFill>
          </c:spPr>
          <c:invertIfNegative val="0"/>
          <c:val>
            <c:numRef>
              <c:f>'data availability master'!$AT$59</c:f>
              <c:numCache>
                <c:formatCode>General</c:formatCode>
                <c:ptCount val="1"/>
                <c:pt idx="0">
                  <c:v>2</c:v>
                </c:pt>
              </c:numCache>
            </c:numRef>
          </c:val>
          <c:extLst>
            <c:ext xmlns:c16="http://schemas.microsoft.com/office/drawing/2014/chart" uri="{C3380CC4-5D6E-409C-BE32-E72D297353CC}">
              <c16:uniqueId val="{00000002-DC4B-48A9-82DE-FCB0B534E1E0}"/>
            </c:ext>
          </c:extLst>
        </c:ser>
        <c:ser>
          <c:idx val="2"/>
          <c:order val="3"/>
          <c:tx>
            <c:strRef>
              <c:f>'data availability master'!$AS$58</c:f>
              <c:strCache>
                <c:ptCount val="1"/>
                <c:pt idx="0">
                  <c:v>No HSS</c:v>
                </c:pt>
              </c:strCache>
            </c:strRef>
          </c:tx>
          <c:spPr>
            <a:solidFill>
              <a:srgbClr val="E31837"/>
            </a:solidFill>
          </c:spPr>
          <c:invertIfNegative val="0"/>
          <c:val>
            <c:numRef>
              <c:f>'data availability master'!$AS$59</c:f>
              <c:numCache>
                <c:formatCode>General</c:formatCode>
                <c:ptCount val="1"/>
                <c:pt idx="0">
                  <c:v>17</c:v>
                </c:pt>
              </c:numCache>
            </c:numRef>
          </c:val>
          <c:extLst>
            <c:ext xmlns:c16="http://schemas.microsoft.com/office/drawing/2014/chart" uri="{C3380CC4-5D6E-409C-BE32-E72D297353CC}">
              <c16:uniqueId val="{00000003-DC4B-48A9-82DE-FCB0B534E1E0}"/>
            </c:ext>
          </c:extLst>
        </c:ser>
        <c:dLbls>
          <c:showLegendKey val="0"/>
          <c:showVal val="0"/>
          <c:showCatName val="0"/>
          <c:showSerName val="0"/>
          <c:showPercent val="0"/>
          <c:showBubbleSize val="0"/>
        </c:dLbls>
        <c:gapWidth val="150"/>
        <c:shape val="pyramid"/>
        <c:axId val="270324864"/>
        <c:axId val="270326784"/>
        <c:axId val="0"/>
      </c:bar3DChart>
      <c:catAx>
        <c:axId val="270324864"/>
        <c:scaling>
          <c:orientation val="minMax"/>
        </c:scaling>
        <c:delete val="1"/>
        <c:axPos val="b"/>
        <c:title>
          <c:tx>
            <c:rich>
              <a:bodyPr/>
              <a:lstStyle/>
              <a:p>
                <a:pPr>
                  <a:defRPr/>
                </a:pPr>
                <a:r>
                  <a:rPr lang="en-GB"/>
                  <a:t>26 countries </a:t>
                </a:r>
              </a:p>
            </c:rich>
          </c:tx>
          <c:overlay val="0"/>
        </c:title>
        <c:majorTickMark val="out"/>
        <c:minorTickMark val="none"/>
        <c:tickLblPos val="nextTo"/>
        <c:crossAx val="270326784"/>
        <c:crosses val="autoZero"/>
        <c:auto val="1"/>
        <c:lblAlgn val="ctr"/>
        <c:lblOffset val="100"/>
        <c:noMultiLvlLbl val="0"/>
      </c:catAx>
      <c:valAx>
        <c:axId val="270326784"/>
        <c:scaling>
          <c:orientation val="minMax"/>
        </c:scaling>
        <c:delete val="1"/>
        <c:axPos val="l"/>
        <c:numFmt formatCode="General" sourceLinked="1"/>
        <c:majorTickMark val="out"/>
        <c:minorTickMark val="none"/>
        <c:tickLblPos val="nextTo"/>
        <c:crossAx val="270324864"/>
        <c:crosses val="autoZero"/>
        <c:crossBetween val="between"/>
      </c:valAx>
    </c:plotArea>
    <c:legend>
      <c:legendPos val="b"/>
      <c:layout>
        <c:manualLayout>
          <c:xMode val="edge"/>
          <c:yMode val="edge"/>
          <c:x val="0.11074260061461591"/>
          <c:y val="0.71027216748043231"/>
          <c:w val="0.7785145683877126"/>
          <c:h val="0.26610987803899067"/>
        </c:manualLayout>
      </c:layout>
      <c:overlay val="0"/>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28117203784541E-2"/>
          <c:y val="8.830574990038105E-2"/>
          <c:w val="0.62167214753916233"/>
          <c:h val="0.7913645828574305"/>
        </c:manualLayout>
      </c:layout>
      <c:barChart>
        <c:barDir val="col"/>
        <c:grouping val="percentStacked"/>
        <c:varyColors val="0"/>
        <c:ser>
          <c:idx val="0"/>
          <c:order val="0"/>
          <c:tx>
            <c:strRef>
              <c:f>'summary by periodicity_2015'!$K$4</c:f>
              <c:strCache>
                <c:ptCount val="1"/>
                <c:pt idx="0">
                  <c:v>Annual</c:v>
                </c:pt>
              </c:strCache>
            </c:strRef>
          </c:tx>
          <c:spPr>
            <a:solidFill>
              <a:srgbClr val="88C540"/>
            </a:solidFill>
          </c:spPr>
          <c:invertIfNegative val="0"/>
          <c:dLbls>
            <c:spPr>
              <a:noFill/>
              <a:ln>
                <a:noFill/>
              </a:ln>
              <a:effectLst/>
            </c:spPr>
            <c:txPr>
              <a:bodyPr/>
              <a:lstStyle/>
              <a:p>
                <a:pPr>
                  <a:defRPr sz="14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by periodicity_2015'!$J$5:$J$8</c:f>
              <c:strCache>
                <c:ptCount val="4"/>
                <c:pt idx="0">
                  <c:v>ANC attendees</c:v>
                </c:pt>
                <c:pt idx="1">
                  <c:v>Sex workers</c:v>
                </c:pt>
                <c:pt idx="2">
                  <c:v>MSM</c:v>
                </c:pt>
                <c:pt idx="3">
                  <c:v>PWID</c:v>
                </c:pt>
              </c:strCache>
            </c:strRef>
          </c:cat>
          <c:val>
            <c:numRef>
              <c:f>'summary by periodicity_2015'!$K$5:$K$8</c:f>
              <c:numCache>
                <c:formatCode>General</c:formatCode>
                <c:ptCount val="4"/>
                <c:pt idx="0">
                  <c:v>11</c:v>
                </c:pt>
                <c:pt idx="1">
                  <c:v>8</c:v>
                </c:pt>
                <c:pt idx="2">
                  <c:v>7</c:v>
                </c:pt>
                <c:pt idx="3">
                  <c:v>6</c:v>
                </c:pt>
              </c:numCache>
            </c:numRef>
          </c:val>
          <c:extLst>
            <c:ext xmlns:c16="http://schemas.microsoft.com/office/drawing/2014/chart" uri="{C3380CC4-5D6E-409C-BE32-E72D297353CC}">
              <c16:uniqueId val="{00000000-40DF-49D2-8DDD-C9A91922ADFA}"/>
            </c:ext>
          </c:extLst>
        </c:ser>
        <c:ser>
          <c:idx val="1"/>
          <c:order val="1"/>
          <c:tx>
            <c:strRef>
              <c:f>'summary by periodicity_2015'!$L$4</c:f>
              <c:strCache>
                <c:ptCount val="1"/>
                <c:pt idx="0">
                  <c:v>Every 2-3 years</c:v>
                </c:pt>
              </c:strCache>
            </c:strRef>
          </c:tx>
          <c:spPr>
            <a:solidFill>
              <a:srgbClr val="00AEEF"/>
            </a:solidFill>
          </c:spPr>
          <c:invertIfNegative val="0"/>
          <c:dLbls>
            <c:spPr>
              <a:noFill/>
              <a:ln>
                <a:noFill/>
              </a:ln>
              <a:effectLst/>
            </c:spPr>
            <c:txPr>
              <a:bodyPr/>
              <a:lstStyle/>
              <a:p>
                <a:pPr>
                  <a:defRPr sz="14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by periodicity_2015'!$J$5:$J$8</c:f>
              <c:strCache>
                <c:ptCount val="4"/>
                <c:pt idx="0">
                  <c:v>ANC attendees</c:v>
                </c:pt>
                <c:pt idx="1">
                  <c:v>Sex workers</c:v>
                </c:pt>
                <c:pt idx="2">
                  <c:v>MSM</c:v>
                </c:pt>
                <c:pt idx="3">
                  <c:v>PWID</c:v>
                </c:pt>
              </c:strCache>
            </c:strRef>
          </c:cat>
          <c:val>
            <c:numRef>
              <c:f>'summary by periodicity_2015'!$L$5:$L$8</c:f>
              <c:numCache>
                <c:formatCode>General</c:formatCode>
                <c:ptCount val="4"/>
                <c:pt idx="0">
                  <c:v>2</c:v>
                </c:pt>
                <c:pt idx="1">
                  <c:v>10</c:v>
                </c:pt>
                <c:pt idx="2">
                  <c:v>8</c:v>
                </c:pt>
                <c:pt idx="3">
                  <c:v>7</c:v>
                </c:pt>
              </c:numCache>
            </c:numRef>
          </c:val>
          <c:extLst>
            <c:ext xmlns:c16="http://schemas.microsoft.com/office/drawing/2014/chart" uri="{C3380CC4-5D6E-409C-BE32-E72D297353CC}">
              <c16:uniqueId val="{00000001-40DF-49D2-8DDD-C9A91922ADFA}"/>
            </c:ext>
          </c:extLst>
        </c:ser>
        <c:ser>
          <c:idx val="2"/>
          <c:order val="2"/>
          <c:tx>
            <c:strRef>
              <c:f>'summary by periodicity_2015'!$M$4</c:f>
              <c:strCache>
                <c:ptCount val="1"/>
                <c:pt idx="0">
                  <c:v>Undefined periodicity</c:v>
                </c:pt>
              </c:strCache>
            </c:strRef>
          </c:tx>
          <c:spPr>
            <a:solidFill>
              <a:srgbClr val="F78E1E"/>
            </a:solidFill>
          </c:spPr>
          <c:invertIfNegative val="0"/>
          <c:dLbls>
            <c:spPr>
              <a:noFill/>
              <a:ln>
                <a:noFill/>
              </a:ln>
              <a:effectLst/>
            </c:spPr>
            <c:txPr>
              <a:bodyPr/>
              <a:lstStyle/>
              <a:p>
                <a:pPr>
                  <a:defRPr sz="14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by periodicity_2015'!$J$5:$J$8</c:f>
              <c:strCache>
                <c:ptCount val="4"/>
                <c:pt idx="0">
                  <c:v>ANC attendees</c:v>
                </c:pt>
                <c:pt idx="1">
                  <c:v>Sex workers</c:v>
                </c:pt>
                <c:pt idx="2">
                  <c:v>MSM</c:v>
                </c:pt>
                <c:pt idx="3">
                  <c:v>PWID</c:v>
                </c:pt>
              </c:strCache>
            </c:strRef>
          </c:cat>
          <c:val>
            <c:numRef>
              <c:f>'summary by periodicity_2015'!$M$5:$M$8</c:f>
              <c:numCache>
                <c:formatCode>General</c:formatCode>
                <c:ptCount val="4"/>
                <c:pt idx="0">
                  <c:v>2</c:v>
                </c:pt>
                <c:pt idx="1">
                  <c:v>4</c:v>
                </c:pt>
                <c:pt idx="2">
                  <c:v>6</c:v>
                </c:pt>
                <c:pt idx="3">
                  <c:v>2</c:v>
                </c:pt>
              </c:numCache>
            </c:numRef>
          </c:val>
          <c:extLst>
            <c:ext xmlns:c16="http://schemas.microsoft.com/office/drawing/2014/chart" uri="{C3380CC4-5D6E-409C-BE32-E72D297353CC}">
              <c16:uniqueId val="{00000002-40DF-49D2-8DDD-C9A91922ADFA}"/>
            </c:ext>
          </c:extLst>
        </c:ser>
        <c:ser>
          <c:idx val="3"/>
          <c:order val="3"/>
          <c:tx>
            <c:strRef>
              <c:f>'summary by periodicity_2015'!$N$4</c:f>
              <c:strCache>
                <c:ptCount val="1"/>
                <c:pt idx="0">
                  <c:v>No survey/ Not available</c:v>
                </c:pt>
              </c:strCache>
            </c:strRef>
          </c:tx>
          <c:spPr>
            <a:solidFill>
              <a:srgbClr val="E31837"/>
            </a:solidFill>
          </c:spPr>
          <c:invertIfNegative val="0"/>
          <c:dLbls>
            <c:spPr>
              <a:noFill/>
              <a:ln>
                <a:noFill/>
              </a:ln>
              <a:effectLst/>
            </c:spPr>
            <c:txPr>
              <a:bodyPr/>
              <a:lstStyle/>
              <a:p>
                <a:pPr>
                  <a:defRPr sz="14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by periodicity_2015'!$J$5:$J$8</c:f>
              <c:strCache>
                <c:ptCount val="4"/>
                <c:pt idx="0">
                  <c:v>ANC attendees</c:v>
                </c:pt>
                <c:pt idx="1">
                  <c:v>Sex workers</c:v>
                </c:pt>
                <c:pt idx="2">
                  <c:v>MSM</c:v>
                </c:pt>
                <c:pt idx="3">
                  <c:v>PWID</c:v>
                </c:pt>
              </c:strCache>
            </c:strRef>
          </c:cat>
          <c:val>
            <c:numRef>
              <c:f>'summary by periodicity_2015'!$N$5:$N$8</c:f>
              <c:numCache>
                <c:formatCode>General</c:formatCode>
                <c:ptCount val="4"/>
                <c:pt idx="0">
                  <c:v>11</c:v>
                </c:pt>
                <c:pt idx="1">
                  <c:v>4</c:v>
                </c:pt>
                <c:pt idx="2">
                  <c:v>5</c:v>
                </c:pt>
                <c:pt idx="3">
                  <c:v>11</c:v>
                </c:pt>
              </c:numCache>
            </c:numRef>
          </c:val>
          <c:extLst>
            <c:ext xmlns:c16="http://schemas.microsoft.com/office/drawing/2014/chart" uri="{C3380CC4-5D6E-409C-BE32-E72D297353CC}">
              <c16:uniqueId val="{00000003-40DF-49D2-8DDD-C9A91922ADFA}"/>
            </c:ext>
          </c:extLst>
        </c:ser>
        <c:dLbls>
          <c:showLegendKey val="0"/>
          <c:showVal val="0"/>
          <c:showCatName val="0"/>
          <c:showSerName val="0"/>
          <c:showPercent val="0"/>
          <c:showBubbleSize val="0"/>
        </c:dLbls>
        <c:gapWidth val="33"/>
        <c:overlap val="100"/>
        <c:axId val="276032128"/>
        <c:axId val="276169088"/>
      </c:barChart>
      <c:catAx>
        <c:axId val="276032128"/>
        <c:scaling>
          <c:orientation val="minMax"/>
        </c:scaling>
        <c:delete val="0"/>
        <c:axPos val="b"/>
        <c:numFmt formatCode="General" sourceLinked="1"/>
        <c:majorTickMark val="out"/>
        <c:minorTickMark val="none"/>
        <c:tickLblPos val="nextTo"/>
        <c:txPr>
          <a:bodyPr rot="0" vert="horz"/>
          <a:lstStyle/>
          <a:p>
            <a:pPr>
              <a:defRPr sz="1400" b="1" i="0" u="none" strike="noStrike" baseline="0">
                <a:solidFill>
                  <a:srgbClr val="000000"/>
                </a:solidFill>
                <a:latin typeface="Arial"/>
                <a:ea typeface="Arial"/>
                <a:cs typeface="Arial"/>
              </a:defRPr>
            </a:pPr>
            <a:endParaRPr lang="en-US"/>
          </a:p>
        </c:txPr>
        <c:crossAx val="276169088"/>
        <c:crosses val="autoZero"/>
        <c:auto val="1"/>
        <c:lblAlgn val="ctr"/>
        <c:lblOffset val="100"/>
        <c:noMultiLvlLbl val="0"/>
      </c:catAx>
      <c:valAx>
        <c:axId val="276169088"/>
        <c:scaling>
          <c:orientation val="minMax"/>
        </c:scaling>
        <c:delete val="0"/>
        <c:axPos val="l"/>
        <c:numFmt formatCode="0%" sourceLinked="1"/>
        <c:majorTickMark val="out"/>
        <c:minorTickMark val="none"/>
        <c:tickLblPos val="nextTo"/>
        <c:txPr>
          <a:bodyPr rot="0" vert="horz"/>
          <a:lstStyle/>
          <a:p>
            <a:pPr>
              <a:defRPr sz="1400" b="1" i="0" u="none" strike="noStrike" baseline="0">
                <a:solidFill>
                  <a:srgbClr val="000000"/>
                </a:solidFill>
                <a:latin typeface="Arial"/>
                <a:ea typeface="Arial"/>
                <a:cs typeface="Arial"/>
              </a:defRPr>
            </a:pPr>
            <a:endParaRPr lang="en-US"/>
          </a:p>
        </c:txPr>
        <c:crossAx val="276032128"/>
        <c:crosses val="autoZero"/>
        <c:crossBetween val="between"/>
      </c:valAx>
    </c:plotArea>
    <c:legend>
      <c:legendPos val="r"/>
      <c:layout>
        <c:manualLayout>
          <c:xMode val="edge"/>
          <c:yMode val="edge"/>
          <c:x val="0.71052305567051988"/>
          <c:y val="0.15707682780560275"/>
          <c:w val="0.27536760482083811"/>
          <c:h val="0.70318667886746333"/>
        </c:manualLayout>
      </c:layout>
      <c:overlay val="0"/>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95269618829069"/>
          <c:y val="0"/>
          <c:w val="0.49464491174033026"/>
          <c:h val="1"/>
        </c:manualLayout>
      </c:layout>
      <c:doughnutChart>
        <c:varyColors val="1"/>
        <c:ser>
          <c:idx val="0"/>
          <c:order val="0"/>
          <c:spPr>
            <a:solidFill>
              <a:srgbClr val="E31837"/>
            </a:solidFill>
          </c:spPr>
          <c:dPt>
            <c:idx val="0"/>
            <c:bubble3D val="0"/>
            <c:extLst>
              <c:ext xmlns:c16="http://schemas.microsoft.com/office/drawing/2014/chart" uri="{C3380CC4-5D6E-409C-BE32-E72D297353CC}">
                <c16:uniqueId val="{00000000-1055-4ACA-8F2A-DCB5E1185EEA}"/>
              </c:ext>
            </c:extLst>
          </c:dPt>
          <c:dPt>
            <c:idx val="1"/>
            <c:bubble3D val="0"/>
            <c:spPr>
              <a:solidFill>
                <a:srgbClr val="F78E1E"/>
              </a:solidFill>
            </c:spPr>
            <c:extLst>
              <c:ext xmlns:c16="http://schemas.microsoft.com/office/drawing/2014/chart" uri="{C3380CC4-5D6E-409C-BE32-E72D297353CC}">
                <c16:uniqueId val="{00000002-1055-4ACA-8F2A-DCB5E1185EEA}"/>
              </c:ext>
            </c:extLst>
          </c:dPt>
          <c:dPt>
            <c:idx val="2"/>
            <c:bubble3D val="0"/>
            <c:spPr>
              <a:solidFill>
                <a:srgbClr val="00AEEF"/>
              </a:solidFill>
            </c:spPr>
            <c:extLst>
              <c:ext xmlns:c16="http://schemas.microsoft.com/office/drawing/2014/chart" uri="{C3380CC4-5D6E-409C-BE32-E72D297353CC}">
                <c16:uniqueId val="{00000004-1055-4ACA-8F2A-DCB5E1185EEA}"/>
              </c:ext>
            </c:extLst>
          </c:dPt>
          <c:dPt>
            <c:idx val="3"/>
            <c:bubble3D val="0"/>
            <c:spPr>
              <a:solidFill>
                <a:srgbClr val="88C540"/>
              </a:solidFill>
            </c:spPr>
            <c:extLst>
              <c:ext xmlns:c16="http://schemas.microsoft.com/office/drawing/2014/chart" uri="{C3380CC4-5D6E-409C-BE32-E72D297353CC}">
                <c16:uniqueId val="{00000006-1055-4ACA-8F2A-DCB5E1185EEA}"/>
              </c:ext>
            </c:extLst>
          </c:dPt>
          <c:dLbls>
            <c:dLbl>
              <c:idx val="0"/>
              <c:tx>
                <c:rich>
                  <a:bodyPr/>
                  <a:lstStyle/>
                  <a:p>
                    <a:r>
                      <a:rPr lang="en-US"/>
                      <a:t>6 countries, 23%</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055-4ACA-8F2A-DCB5E1185EEA}"/>
                </c:ext>
              </c:extLst>
            </c:dLbl>
            <c:dLbl>
              <c:idx val="1"/>
              <c:tx>
                <c:rich>
                  <a:bodyPr/>
                  <a:lstStyle/>
                  <a:p>
                    <a:r>
                      <a:rPr lang="en-US"/>
                      <a:t>1 country, 4%</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055-4ACA-8F2A-DCB5E1185EEA}"/>
                </c:ext>
              </c:extLst>
            </c:dLbl>
            <c:dLbl>
              <c:idx val="2"/>
              <c:tx>
                <c:rich>
                  <a:bodyPr/>
                  <a:lstStyle/>
                  <a:p>
                    <a:r>
                      <a:rPr lang="en-US"/>
                      <a:t>8 countries, 31%</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055-4ACA-8F2A-DCB5E1185EEA}"/>
                </c:ext>
              </c:extLst>
            </c:dLbl>
            <c:dLbl>
              <c:idx val="3"/>
              <c:tx>
                <c:rich>
                  <a:bodyPr/>
                  <a:lstStyle/>
                  <a:p>
                    <a:r>
                      <a:rPr lang="en-US"/>
                      <a:t>11countries, 42%</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055-4ACA-8F2A-DCB5E1185EEA}"/>
                </c:ext>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'Behaviour survey_2014'!$AB$22:$AE$22</c:f>
              <c:strCache>
                <c:ptCount val="4"/>
                <c:pt idx="0">
                  <c:v>No survey among FSW, PWID, MSM</c:v>
                </c:pt>
                <c:pt idx="1">
                  <c:v>At least one group among FSW, PWID, MSM</c:v>
                </c:pt>
                <c:pt idx="2">
                  <c:v>At least 2 groups among FSW, PWID, MSM</c:v>
                </c:pt>
                <c:pt idx="3">
                  <c:v>At least FSW, PWID, MSM</c:v>
                </c:pt>
              </c:strCache>
            </c:strRef>
          </c:cat>
          <c:val>
            <c:numRef>
              <c:f>'Behaviour survey_2014'!$AB$23:$AE$23</c:f>
              <c:numCache>
                <c:formatCode>General</c:formatCode>
                <c:ptCount val="4"/>
                <c:pt idx="0">
                  <c:v>6</c:v>
                </c:pt>
                <c:pt idx="1">
                  <c:v>1</c:v>
                </c:pt>
                <c:pt idx="2">
                  <c:v>8</c:v>
                </c:pt>
                <c:pt idx="3">
                  <c:v>11</c:v>
                </c:pt>
              </c:numCache>
            </c:numRef>
          </c:val>
          <c:extLst>
            <c:ext xmlns:c16="http://schemas.microsoft.com/office/drawing/2014/chart" uri="{C3380CC4-5D6E-409C-BE32-E72D297353CC}">
              <c16:uniqueId val="{00000007-1055-4ACA-8F2A-DCB5E1185EEA}"/>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3522337566888176"/>
          <c:y val="3.7793839960809178E-2"/>
          <c:w val="0.35261329327266444"/>
          <c:h val="0.937658695569788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069950950409725E-2"/>
          <c:y val="4.7153500973668612E-2"/>
          <c:w val="0.91290646213456872"/>
          <c:h val="0.60797773262213195"/>
        </c:manualLayout>
      </c:layout>
      <c:barChart>
        <c:barDir val="col"/>
        <c:grouping val="clustered"/>
        <c:varyColors val="0"/>
        <c:ser>
          <c:idx val="0"/>
          <c:order val="0"/>
          <c:tx>
            <c:strRef>
              <c:f>'2014 SE progress update'!$D$30</c:f>
              <c:strCache>
                <c:ptCount val="1"/>
                <c:pt idx="0">
                  <c:v>Data from 2005-2009</c:v>
                </c:pt>
              </c:strCache>
            </c:strRef>
          </c:tx>
          <c:spPr>
            <a:solidFill>
              <a:srgbClr val="E31837"/>
            </a:solidFill>
            <a:ln>
              <a:noFill/>
            </a:ln>
          </c:spPr>
          <c:invertIfNegative val="0"/>
          <c:cat>
            <c:multiLvlStrRef>
              <c:f>'2014 SE progress update'!$B$31:$C$38</c:f>
              <c:multiLvlStrCache>
                <c:ptCount val="8"/>
                <c:lvl>
                  <c:pt idx="0">
                    <c:v>No size estimates of any key populations</c:v>
                  </c:pt>
                  <c:pt idx="1">
                    <c:v>Size estimates of ≥ 2 key populations</c:v>
                  </c:pt>
                  <c:pt idx="2">
                    <c:v>PWID</c:v>
                  </c:pt>
                  <c:pt idx="3">
                    <c:v>FSW</c:v>
                  </c:pt>
                  <c:pt idx="4">
                    <c:v>Clients of FSW</c:v>
                  </c:pt>
                  <c:pt idx="5">
                    <c:v>MSM</c:v>
                  </c:pt>
                  <c:pt idx="6">
                    <c:v>MSW/TG</c:v>
                  </c:pt>
                  <c:pt idx="7">
                    <c:v>No size estimates in last 5 yrs</c:v>
                  </c:pt>
                </c:lvl>
                <c:lvl>
                  <c:pt idx="0">
                    <c:v>-</c:v>
                  </c:pt>
                  <c:pt idx="2">
                    <c:v>Size estimates by key populations</c:v>
                  </c:pt>
                  <c:pt idx="7">
                    <c:v>-</c:v>
                  </c:pt>
                </c:lvl>
              </c:multiLvlStrCache>
            </c:multiLvlStrRef>
          </c:cat>
          <c:val>
            <c:numRef>
              <c:f>'2014 SE progress update'!$D$31:$D$38</c:f>
              <c:numCache>
                <c:formatCode>General</c:formatCode>
                <c:ptCount val="8"/>
                <c:pt idx="0">
                  <c:v>10</c:v>
                </c:pt>
                <c:pt idx="1">
                  <c:v>15</c:v>
                </c:pt>
                <c:pt idx="2">
                  <c:v>13</c:v>
                </c:pt>
                <c:pt idx="3">
                  <c:v>16</c:v>
                </c:pt>
                <c:pt idx="4">
                  <c:v>8</c:v>
                </c:pt>
                <c:pt idx="5">
                  <c:v>12</c:v>
                </c:pt>
                <c:pt idx="6">
                  <c:v>4</c:v>
                </c:pt>
                <c:pt idx="7">
                  <c:v>10</c:v>
                </c:pt>
              </c:numCache>
            </c:numRef>
          </c:val>
          <c:extLst>
            <c:ext xmlns:c16="http://schemas.microsoft.com/office/drawing/2014/chart" uri="{C3380CC4-5D6E-409C-BE32-E72D297353CC}">
              <c16:uniqueId val="{00000000-E04A-4750-9B0E-74AE306A4ADA}"/>
            </c:ext>
          </c:extLst>
        </c:ser>
        <c:ser>
          <c:idx val="1"/>
          <c:order val="1"/>
          <c:tx>
            <c:strRef>
              <c:f>'2014 SE progress update'!$E$30</c:f>
              <c:strCache>
                <c:ptCount val="1"/>
                <c:pt idx="0">
                  <c:v>Data from 2005-2014</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'2014 SE progress update'!$B$31:$C$38</c:f>
              <c:multiLvlStrCache>
                <c:ptCount val="8"/>
                <c:lvl>
                  <c:pt idx="0">
                    <c:v>No size estimates of any key populations</c:v>
                  </c:pt>
                  <c:pt idx="1">
                    <c:v>Size estimates of ≥ 2 key populations</c:v>
                  </c:pt>
                  <c:pt idx="2">
                    <c:v>PWID</c:v>
                  </c:pt>
                  <c:pt idx="3">
                    <c:v>FSW</c:v>
                  </c:pt>
                  <c:pt idx="4">
                    <c:v>Clients of FSW</c:v>
                  </c:pt>
                  <c:pt idx="5">
                    <c:v>MSM</c:v>
                  </c:pt>
                  <c:pt idx="6">
                    <c:v>MSW/TG</c:v>
                  </c:pt>
                  <c:pt idx="7">
                    <c:v>No size estimates in last 5 yrs</c:v>
                  </c:pt>
                </c:lvl>
                <c:lvl>
                  <c:pt idx="0">
                    <c:v>-</c:v>
                  </c:pt>
                  <c:pt idx="2">
                    <c:v>Size estimates by key populations</c:v>
                  </c:pt>
                  <c:pt idx="7">
                    <c:v>-</c:v>
                  </c:pt>
                </c:lvl>
              </c:multiLvlStrCache>
            </c:multiLvlStrRef>
          </c:cat>
          <c:val>
            <c:numRef>
              <c:f>'2014 SE progress update'!$E$31:$E$38</c:f>
              <c:numCache>
                <c:formatCode>General</c:formatCode>
                <c:ptCount val="8"/>
                <c:pt idx="0">
                  <c:v>4</c:v>
                </c:pt>
                <c:pt idx="1">
                  <c:v>19</c:v>
                </c:pt>
                <c:pt idx="2">
                  <c:v>17</c:v>
                </c:pt>
                <c:pt idx="3">
                  <c:v>20</c:v>
                </c:pt>
                <c:pt idx="4">
                  <c:v>12</c:v>
                </c:pt>
                <c:pt idx="5">
                  <c:v>19</c:v>
                </c:pt>
                <c:pt idx="6">
                  <c:v>11</c:v>
                </c:pt>
                <c:pt idx="7">
                  <c:v>7</c:v>
                </c:pt>
              </c:numCache>
            </c:numRef>
          </c:val>
          <c:extLst>
            <c:ext xmlns:c16="http://schemas.microsoft.com/office/drawing/2014/chart" uri="{C3380CC4-5D6E-409C-BE32-E72D297353CC}">
              <c16:uniqueId val="{00000001-E04A-4750-9B0E-74AE306A4ADA}"/>
            </c:ext>
          </c:extLst>
        </c:ser>
        <c:dLbls>
          <c:showLegendKey val="0"/>
          <c:showVal val="0"/>
          <c:showCatName val="0"/>
          <c:showSerName val="0"/>
          <c:showPercent val="0"/>
          <c:showBubbleSize val="0"/>
        </c:dLbls>
        <c:gapWidth val="150"/>
        <c:overlap val="-10"/>
        <c:axId val="201493120"/>
        <c:axId val="279766528"/>
      </c:barChart>
      <c:catAx>
        <c:axId val="201493120"/>
        <c:scaling>
          <c:orientation val="minMax"/>
        </c:scaling>
        <c:delete val="0"/>
        <c:axPos val="b"/>
        <c:numFmt formatCode="General" sourceLinked="1"/>
        <c:majorTickMark val="out"/>
        <c:minorTickMark val="none"/>
        <c:tickLblPos val="nextTo"/>
        <c:crossAx val="279766528"/>
        <c:crosses val="autoZero"/>
        <c:auto val="1"/>
        <c:lblAlgn val="ctr"/>
        <c:lblOffset val="100"/>
        <c:noMultiLvlLbl val="0"/>
      </c:catAx>
      <c:valAx>
        <c:axId val="279766528"/>
        <c:scaling>
          <c:orientation val="minMax"/>
          <c:max val="26"/>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US"/>
                  <a:t>Number of countries</a:t>
                </a:r>
              </a:p>
            </c:rich>
          </c:tx>
          <c:layout>
            <c:manualLayout>
              <c:xMode val="edge"/>
              <c:yMode val="edge"/>
              <c:x val="3.3560099460670297E-2"/>
              <c:y val="0.18588561510456356"/>
            </c:manualLayout>
          </c:layout>
          <c:overlay val="0"/>
        </c:title>
        <c:numFmt formatCode="General" sourceLinked="1"/>
        <c:majorTickMark val="out"/>
        <c:minorTickMark val="none"/>
        <c:tickLblPos val="nextTo"/>
        <c:crossAx val="201493120"/>
        <c:crosses val="autoZero"/>
        <c:crossBetween val="between"/>
        <c:majorUnit val="26"/>
      </c:valAx>
    </c:plotArea>
    <c:legend>
      <c:legendPos val="r"/>
      <c:layout>
        <c:manualLayout>
          <c:xMode val="edge"/>
          <c:yMode val="edge"/>
          <c:x val="0.74933028486964848"/>
          <c:y val="4.9523960714588096E-2"/>
          <c:w val="0.22595290337826515"/>
          <c:h val="0.1762352891372449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180502932624343"/>
          <c:y val="3.3713244840691041E-2"/>
          <c:w val="0.4796338481548027"/>
          <c:h val="0.78186420488385944"/>
        </c:manualLayout>
      </c:layout>
      <c:barChart>
        <c:barDir val="bar"/>
        <c:grouping val="clustered"/>
        <c:varyColors val="0"/>
        <c:ser>
          <c:idx val="0"/>
          <c:order val="0"/>
          <c:tx>
            <c:strRef>
              <c:f>'text axis cht_2014'!$C$35</c:f>
              <c:strCache>
                <c:ptCount val="1"/>
                <c:pt idx="0">
                  <c:v>Updated or became available between 2011-2014</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'text axis cht_2014'!$B$36:$B$40</c:f>
              <c:strCache>
                <c:ptCount val="5"/>
                <c:pt idx="0">
                  <c:v># of countries with size estimates of MSW and/or TG available</c:v>
                </c:pt>
                <c:pt idx="1">
                  <c:v># of countries with size estimates of clients of FSW available</c:v>
                </c:pt>
                <c:pt idx="2">
                  <c:v># of countries with size estimates of PWID available </c:v>
                </c:pt>
                <c:pt idx="3">
                  <c:v># of countries with size estimates of MSM  available</c:v>
                </c:pt>
                <c:pt idx="4">
                  <c:v># of countries with size estimates of FSW  available</c:v>
                </c:pt>
              </c:strCache>
            </c:strRef>
          </c:cat>
          <c:val>
            <c:numRef>
              <c:f>'text axis cht_2014'!$C$36:$C$40</c:f>
              <c:numCache>
                <c:formatCode>General</c:formatCode>
                <c:ptCount val="5"/>
                <c:pt idx="0">
                  <c:v>6</c:v>
                </c:pt>
                <c:pt idx="1">
                  <c:v>3</c:v>
                </c:pt>
                <c:pt idx="2">
                  <c:v>11</c:v>
                </c:pt>
                <c:pt idx="3">
                  <c:v>12</c:v>
                </c:pt>
                <c:pt idx="4">
                  <c:v>9</c:v>
                </c:pt>
              </c:numCache>
            </c:numRef>
          </c:val>
          <c:extLst>
            <c:ext xmlns:c16="http://schemas.microsoft.com/office/drawing/2014/chart" uri="{C3380CC4-5D6E-409C-BE32-E72D297353CC}">
              <c16:uniqueId val="{00000000-5980-40CE-A19B-5B814A0D1611}"/>
            </c:ext>
          </c:extLst>
        </c:ser>
        <c:ser>
          <c:idx val="1"/>
          <c:order val="1"/>
          <c:tx>
            <c:strRef>
              <c:f>'text axis cht_2014'!$D$35</c:f>
              <c:strCache>
                <c:ptCount val="1"/>
                <c:pt idx="0">
                  <c:v>Available (2005-2014)</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'text axis cht_2014'!$B$36:$B$40</c:f>
              <c:strCache>
                <c:ptCount val="5"/>
                <c:pt idx="0">
                  <c:v># of countries with size estimates of MSW and/or TG available</c:v>
                </c:pt>
                <c:pt idx="1">
                  <c:v># of countries with size estimates of clients of FSW available</c:v>
                </c:pt>
                <c:pt idx="2">
                  <c:v># of countries with size estimates of PWID available </c:v>
                </c:pt>
                <c:pt idx="3">
                  <c:v># of countries with size estimates of MSM  available</c:v>
                </c:pt>
                <c:pt idx="4">
                  <c:v># of countries with size estimates of FSW  available</c:v>
                </c:pt>
              </c:strCache>
            </c:strRef>
          </c:cat>
          <c:val>
            <c:numRef>
              <c:f>'text axis cht_2014'!$D$36:$D$40</c:f>
              <c:numCache>
                <c:formatCode>General</c:formatCode>
                <c:ptCount val="5"/>
                <c:pt idx="0">
                  <c:v>11</c:v>
                </c:pt>
                <c:pt idx="1">
                  <c:v>12</c:v>
                </c:pt>
                <c:pt idx="2">
                  <c:v>17</c:v>
                </c:pt>
                <c:pt idx="3">
                  <c:v>19</c:v>
                </c:pt>
                <c:pt idx="4">
                  <c:v>20</c:v>
                </c:pt>
              </c:numCache>
            </c:numRef>
          </c:val>
          <c:extLst>
            <c:ext xmlns:c16="http://schemas.microsoft.com/office/drawing/2014/chart" uri="{C3380CC4-5D6E-409C-BE32-E72D297353CC}">
              <c16:uniqueId val="{00000001-5980-40CE-A19B-5B814A0D1611}"/>
            </c:ext>
          </c:extLst>
        </c:ser>
        <c:dLbls>
          <c:showLegendKey val="0"/>
          <c:showVal val="0"/>
          <c:showCatName val="0"/>
          <c:showSerName val="0"/>
          <c:showPercent val="0"/>
          <c:showBubbleSize val="0"/>
        </c:dLbls>
        <c:gapWidth val="63"/>
        <c:axId val="294268928"/>
        <c:axId val="294272000"/>
      </c:barChart>
      <c:catAx>
        <c:axId val="294268928"/>
        <c:scaling>
          <c:orientation val="minMax"/>
        </c:scaling>
        <c:delete val="0"/>
        <c:axPos val="l"/>
        <c:numFmt formatCode="General" sourceLinked="1"/>
        <c:majorTickMark val="out"/>
        <c:minorTickMark val="none"/>
        <c:tickLblPos val="nextTo"/>
        <c:txPr>
          <a:bodyPr rot="0" vert="horz"/>
          <a:lstStyle/>
          <a:p>
            <a:pPr>
              <a:defRPr/>
            </a:pPr>
            <a:endParaRPr lang="en-US"/>
          </a:p>
        </c:txPr>
        <c:crossAx val="294272000"/>
        <c:crosses val="autoZero"/>
        <c:auto val="1"/>
        <c:lblAlgn val="ctr"/>
        <c:lblOffset val="100"/>
        <c:noMultiLvlLbl val="0"/>
      </c:catAx>
      <c:valAx>
        <c:axId val="294272000"/>
        <c:scaling>
          <c:orientation val="minMax"/>
        </c:scaling>
        <c:delete val="0"/>
        <c:axPos val="b"/>
        <c:title>
          <c:tx>
            <c:rich>
              <a:bodyPr/>
              <a:lstStyle/>
              <a:p>
                <a:pPr>
                  <a:defRPr/>
                </a:pPr>
                <a:r>
                  <a:rPr lang="en-GB" dirty="0"/>
                  <a:t>Number of countries</a:t>
                </a:r>
              </a:p>
            </c:rich>
          </c:tx>
          <c:layout>
            <c:manualLayout>
              <c:xMode val="edge"/>
              <c:yMode val="edge"/>
              <c:x val="0.21516167743813905"/>
              <c:y val="0.83112729175253852"/>
            </c:manualLayout>
          </c:layout>
          <c:overlay val="0"/>
        </c:title>
        <c:numFmt formatCode="General" sourceLinked="1"/>
        <c:majorTickMark val="out"/>
        <c:minorTickMark val="none"/>
        <c:tickLblPos val="nextTo"/>
        <c:txPr>
          <a:bodyPr rot="0" vert="horz"/>
          <a:lstStyle/>
          <a:p>
            <a:pPr>
              <a:defRPr/>
            </a:pPr>
            <a:endParaRPr lang="en-US"/>
          </a:p>
        </c:txPr>
        <c:crossAx val="294268928"/>
        <c:crosses val="autoZero"/>
        <c:crossBetween val="between"/>
      </c:valAx>
    </c:plotArea>
    <c:legend>
      <c:legendPos val="b"/>
      <c:overlay val="0"/>
    </c:legend>
    <c:plotVisOnly val="1"/>
    <c:dispBlanksAs val="gap"/>
    <c:showDLblsOverMax val="0"/>
  </c:chart>
  <c:txPr>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21858736442209E-2"/>
          <c:y val="0.10301048421520416"/>
          <c:w val="0.87285769317224426"/>
          <c:h val="0.42290366859822592"/>
        </c:manualLayout>
      </c:layout>
      <c:barChart>
        <c:barDir val="col"/>
        <c:grouping val="stacked"/>
        <c:varyColors val="0"/>
        <c:ser>
          <c:idx val="0"/>
          <c:order val="0"/>
          <c:tx>
            <c:strRef>
              <c:f>'text axis cht_2014'!$V$2</c:f>
              <c:strCache>
                <c:ptCount val="1"/>
                <c:pt idx="0">
                  <c:v>Size estimates of PWID</c:v>
                </c:pt>
              </c:strCache>
            </c:strRef>
          </c:tx>
          <c:spPr>
            <a:solidFill>
              <a:srgbClr val="00B0F0"/>
            </a:solidFill>
          </c:spPr>
          <c:invertIfNegative val="0"/>
          <c:dPt>
            <c:idx val="2"/>
            <c:invertIfNegative val="0"/>
            <c:bubble3D val="0"/>
            <c:spPr>
              <a:noFill/>
            </c:spPr>
            <c:extLst>
              <c:ext xmlns:c16="http://schemas.microsoft.com/office/drawing/2014/chart" uri="{C3380CC4-5D6E-409C-BE32-E72D297353CC}">
                <c16:uniqueId val="{00000001-F592-44F2-974A-7F7FFE2E548A}"/>
              </c:ext>
            </c:extLst>
          </c:dPt>
          <c:dPt>
            <c:idx val="4"/>
            <c:invertIfNegative val="0"/>
            <c:bubble3D val="0"/>
            <c:spPr>
              <a:solidFill>
                <a:srgbClr val="00AEEF"/>
              </a:solidFill>
            </c:spPr>
            <c:extLst>
              <c:ext xmlns:c16="http://schemas.microsoft.com/office/drawing/2014/chart" uri="{C3380CC4-5D6E-409C-BE32-E72D297353CC}">
                <c16:uniqueId val="{00000003-F592-44F2-974A-7F7FFE2E548A}"/>
              </c:ext>
            </c:extLst>
          </c:dPt>
          <c:dPt>
            <c:idx val="5"/>
            <c:invertIfNegative val="0"/>
            <c:bubble3D val="0"/>
            <c:spPr>
              <a:noFill/>
            </c:spPr>
            <c:extLst>
              <c:ext xmlns:c16="http://schemas.microsoft.com/office/drawing/2014/chart" uri="{C3380CC4-5D6E-409C-BE32-E72D297353CC}">
                <c16:uniqueId val="{00000005-F592-44F2-974A-7F7FFE2E548A}"/>
              </c:ext>
            </c:extLst>
          </c:dPt>
          <c:dPt>
            <c:idx val="9"/>
            <c:invertIfNegative val="0"/>
            <c:bubble3D val="0"/>
            <c:extLst>
              <c:ext xmlns:c16="http://schemas.microsoft.com/office/drawing/2014/chart" uri="{C3380CC4-5D6E-409C-BE32-E72D297353CC}">
                <c16:uniqueId val="{00000006-F592-44F2-974A-7F7FFE2E548A}"/>
              </c:ext>
            </c:extLst>
          </c:dPt>
          <c:dPt>
            <c:idx val="10"/>
            <c:invertIfNegative val="0"/>
            <c:bubble3D val="0"/>
            <c:spPr>
              <a:solidFill>
                <a:srgbClr val="00AEEF"/>
              </a:solidFill>
            </c:spPr>
            <c:extLst>
              <c:ext xmlns:c16="http://schemas.microsoft.com/office/drawing/2014/chart" uri="{C3380CC4-5D6E-409C-BE32-E72D297353CC}">
                <c16:uniqueId val="{00000008-F592-44F2-974A-7F7FFE2E548A}"/>
              </c:ext>
            </c:extLst>
          </c:dPt>
          <c:dPt>
            <c:idx val="11"/>
            <c:invertIfNegative val="0"/>
            <c:bubble3D val="0"/>
            <c:spPr>
              <a:noFill/>
            </c:spPr>
            <c:extLst>
              <c:ext xmlns:c16="http://schemas.microsoft.com/office/drawing/2014/chart" uri="{C3380CC4-5D6E-409C-BE32-E72D297353CC}">
                <c16:uniqueId val="{0000000A-F592-44F2-974A-7F7FFE2E548A}"/>
              </c:ext>
            </c:extLst>
          </c:dPt>
          <c:dPt>
            <c:idx val="12"/>
            <c:invertIfNegative val="0"/>
            <c:bubble3D val="0"/>
            <c:extLst>
              <c:ext xmlns:c16="http://schemas.microsoft.com/office/drawing/2014/chart" uri="{C3380CC4-5D6E-409C-BE32-E72D297353CC}">
                <c16:uniqueId val="{0000000B-F592-44F2-974A-7F7FFE2E548A}"/>
              </c:ext>
            </c:extLst>
          </c:dPt>
          <c:dPt>
            <c:idx val="13"/>
            <c:invertIfNegative val="0"/>
            <c:bubble3D val="0"/>
            <c:spPr>
              <a:solidFill>
                <a:srgbClr val="00AEEF"/>
              </a:solidFill>
            </c:spPr>
            <c:extLst>
              <c:ext xmlns:c16="http://schemas.microsoft.com/office/drawing/2014/chart" uri="{C3380CC4-5D6E-409C-BE32-E72D297353CC}">
                <c16:uniqueId val="{0000000D-F592-44F2-974A-7F7FFE2E548A}"/>
              </c:ext>
            </c:extLst>
          </c:dPt>
          <c:dPt>
            <c:idx val="14"/>
            <c:invertIfNegative val="0"/>
            <c:bubble3D val="0"/>
            <c:spPr>
              <a:noFill/>
            </c:spPr>
            <c:extLst>
              <c:ext xmlns:c16="http://schemas.microsoft.com/office/drawing/2014/chart" uri="{C3380CC4-5D6E-409C-BE32-E72D297353CC}">
                <c16:uniqueId val="{0000000F-F592-44F2-974A-7F7FFE2E548A}"/>
              </c:ext>
            </c:extLst>
          </c:dPt>
          <c:dPt>
            <c:idx val="15"/>
            <c:invertIfNegative val="0"/>
            <c:bubble3D val="0"/>
            <c:extLst>
              <c:ext xmlns:c16="http://schemas.microsoft.com/office/drawing/2014/chart" uri="{C3380CC4-5D6E-409C-BE32-E72D297353CC}">
                <c16:uniqueId val="{00000010-F592-44F2-974A-7F7FFE2E548A}"/>
              </c:ext>
            </c:extLst>
          </c:dPt>
          <c:dPt>
            <c:idx val="16"/>
            <c:invertIfNegative val="0"/>
            <c:bubble3D val="0"/>
            <c:spPr>
              <a:solidFill>
                <a:srgbClr val="00AEEF"/>
              </a:solidFill>
            </c:spPr>
            <c:extLst>
              <c:ext xmlns:c16="http://schemas.microsoft.com/office/drawing/2014/chart" uri="{C3380CC4-5D6E-409C-BE32-E72D297353CC}">
                <c16:uniqueId val="{00000012-F592-44F2-974A-7F7FFE2E548A}"/>
              </c:ext>
            </c:extLst>
          </c:dPt>
          <c:dPt>
            <c:idx val="17"/>
            <c:invertIfNegative val="0"/>
            <c:bubble3D val="0"/>
            <c:spPr>
              <a:noFill/>
            </c:spPr>
            <c:extLst>
              <c:ext xmlns:c16="http://schemas.microsoft.com/office/drawing/2014/chart" uri="{C3380CC4-5D6E-409C-BE32-E72D297353CC}">
                <c16:uniqueId val="{00000014-F592-44F2-974A-7F7FFE2E548A}"/>
              </c:ext>
            </c:extLst>
          </c:dPt>
          <c:dPt>
            <c:idx val="18"/>
            <c:invertIfNegative val="0"/>
            <c:bubble3D val="0"/>
            <c:extLst>
              <c:ext xmlns:c16="http://schemas.microsoft.com/office/drawing/2014/chart" uri="{C3380CC4-5D6E-409C-BE32-E72D297353CC}">
                <c16:uniqueId val="{00000015-F592-44F2-974A-7F7FFE2E548A}"/>
              </c:ext>
            </c:extLst>
          </c:dPt>
          <c:cat>
            <c:strRef>
              <c:f>'text axis cht_2014'!$U$3:$U$24</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cht_2014'!$V$3:$V$24</c:f>
              <c:numCache>
                <c:formatCode>General</c:formatCode>
                <c:ptCount val="22"/>
                <c:pt idx="0">
                  <c:v>1</c:v>
                </c:pt>
                <c:pt idx="1">
                  <c:v>1</c:v>
                </c:pt>
                <c:pt idx="2">
                  <c:v>0.99</c:v>
                </c:pt>
                <c:pt idx="3">
                  <c:v>1</c:v>
                </c:pt>
                <c:pt idx="4">
                  <c:v>1</c:v>
                </c:pt>
                <c:pt idx="5">
                  <c:v>0.99</c:v>
                </c:pt>
                <c:pt idx="6">
                  <c:v>1</c:v>
                </c:pt>
                <c:pt idx="7">
                  <c:v>1</c:v>
                </c:pt>
                <c:pt idx="8">
                  <c:v>1</c:v>
                </c:pt>
                <c:pt idx="9">
                  <c:v>1</c:v>
                </c:pt>
                <c:pt idx="10">
                  <c:v>1</c:v>
                </c:pt>
                <c:pt idx="11">
                  <c:v>0.99</c:v>
                </c:pt>
                <c:pt idx="12">
                  <c:v>1</c:v>
                </c:pt>
                <c:pt idx="13">
                  <c:v>1</c:v>
                </c:pt>
                <c:pt idx="14">
                  <c:v>0.99</c:v>
                </c:pt>
                <c:pt idx="15">
                  <c:v>1</c:v>
                </c:pt>
                <c:pt idx="16">
                  <c:v>1</c:v>
                </c:pt>
                <c:pt idx="17">
                  <c:v>0.99</c:v>
                </c:pt>
                <c:pt idx="18">
                  <c:v>1</c:v>
                </c:pt>
                <c:pt idx="19">
                  <c:v>1</c:v>
                </c:pt>
                <c:pt idx="20">
                  <c:v>1</c:v>
                </c:pt>
                <c:pt idx="21">
                  <c:v>1</c:v>
                </c:pt>
              </c:numCache>
            </c:numRef>
          </c:val>
          <c:extLst>
            <c:ext xmlns:c16="http://schemas.microsoft.com/office/drawing/2014/chart" uri="{C3380CC4-5D6E-409C-BE32-E72D297353CC}">
              <c16:uniqueId val="{00000016-F592-44F2-974A-7F7FFE2E548A}"/>
            </c:ext>
          </c:extLst>
        </c:ser>
        <c:ser>
          <c:idx val="1"/>
          <c:order val="1"/>
          <c:tx>
            <c:strRef>
              <c:f>'text axis cht_2014'!$W$2</c:f>
              <c:strCache>
                <c:ptCount val="1"/>
                <c:pt idx="0">
                  <c:v>Size estimates of FSW</c:v>
                </c:pt>
              </c:strCache>
            </c:strRef>
          </c:tx>
          <c:spPr>
            <a:solidFill>
              <a:srgbClr val="E31837"/>
            </a:solidFill>
          </c:spPr>
          <c:invertIfNegative val="0"/>
          <c:dPt>
            <c:idx val="2"/>
            <c:invertIfNegative val="0"/>
            <c:bubble3D val="0"/>
            <c:spPr>
              <a:noFill/>
            </c:spPr>
            <c:extLst>
              <c:ext xmlns:c16="http://schemas.microsoft.com/office/drawing/2014/chart" uri="{C3380CC4-5D6E-409C-BE32-E72D297353CC}">
                <c16:uniqueId val="{00000018-F592-44F2-974A-7F7FFE2E548A}"/>
              </c:ext>
            </c:extLst>
          </c:dPt>
          <c:dPt>
            <c:idx val="16"/>
            <c:invertIfNegative val="0"/>
            <c:bubble3D val="0"/>
            <c:extLst>
              <c:ext xmlns:c16="http://schemas.microsoft.com/office/drawing/2014/chart" uri="{C3380CC4-5D6E-409C-BE32-E72D297353CC}">
                <c16:uniqueId val="{00000019-F592-44F2-974A-7F7FFE2E548A}"/>
              </c:ext>
            </c:extLst>
          </c:dPt>
          <c:dPt>
            <c:idx val="17"/>
            <c:invertIfNegative val="0"/>
            <c:bubble3D val="0"/>
            <c:spPr>
              <a:noFill/>
            </c:spPr>
            <c:extLst>
              <c:ext xmlns:c16="http://schemas.microsoft.com/office/drawing/2014/chart" uri="{C3380CC4-5D6E-409C-BE32-E72D297353CC}">
                <c16:uniqueId val="{0000001B-F592-44F2-974A-7F7FFE2E548A}"/>
              </c:ext>
            </c:extLst>
          </c:dPt>
          <c:cat>
            <c:strRef>
              <c:f>'text axis cht_2014'!$U$3:$U$24</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cht_2014'!$W$3:$W$24</c:f>
              <c:numCache>
                <c:formatCode>General</c:formatCode>
                <c:ptCount val="22"/>
                <c:pt idx="0">
                  <c:v>1</c:v>
                </c:pt>
                <c:pt idx="1">
                  <c:v>1</c:v>
                </c:pt>
                <c:pt idx="2">
                  <c:v>0.99</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0.99</c:v>
                </c:pt>
                <c:pt idx="18">
                  <c:v>1</c:v>
                </c:pt>
                <c:pt idx="19">
                  <c:v>1</c:v>
                </c:pt>
                <c:pt idx="20">
                  <c:v>1</c:v>
                </c:pt>
                <c:pt idx="21">
                  <c:v>1</c:v>
                </c:pt>
              </c:numCache>
            </c:numRef>
          </c:val>
          <c:extLst>
            <c:ext xmlns:c16="http://schemas.microsoft.com/office/drawing/2014/chart" uri="{C3380CC4-5D6E-409C-BE32-E72D297353CC}">
              <c16:uniqueId val="{0000001C-F592-44F2-974A-7F7FFE2E548A}"/>
            </c:ext>
          </c:extLst>
        </c:ser>
        <c:ser>
          <c:idx val="2"/>
          <c:order val="2"/>
          <c:tx>
            <c:strRef>
              <c:f>'text axis cht_2014'!$X$2</c:f>
              <c:strCache>
                <c:ptCount val="1"/>
                <c:pt idx="0">
                  <c:v>Size estimates of MSM</c:v>
                </c:pt>
              </c:strCache>
            </c:strRef>
          </c:tx>
          <c:spPr>
            <a:solidFill>
              <a:srgbClr val="88C540"/>
            </a:solidFill>
          </c:spPr>
          <c:invertIfNegative val="0"/>
          <c:dPt>
            <c:idx val="0"/>
            <c:invertIfNegative val="0"/>
            <c:bubble3D val="0"/>
            <c:extLst>
              <c:ext xmlns:c16="http://schemas.microsoft.com/office/drawing/2014/chart" uri="{C3380CC4-5D6E-409C-BE32-E72D297353CC}">
                <c16:uniqueId val="{0000001D-F592-44F2-974A-7F7FFE2E548A}"/>
              </c:ext>
            </c:extLst>
          </c:dPt>
          <c:dPt>
            <c:idx val="4"/>
            <c:invertIfNegative val="0"/>
            <c:bubble3D val="0"/>
            <c:extLst>
              <c:ext xmlns:c16="http://schemas.microsoft.com/office/drawing/2014/chart" uri="{C3380CC4-5D6E-409C-BE32-E72D297353CC}">
                <c16:uniqueId val="{0000001E-F592-44F2-974A-7F7FFE2E548A}"/>
              </c:ext>
            </c:extLst>
          </c:dPt>
          <c:dPt>
            <c:idx val="5"/>
            <c:invertIfNegative val="0"/>
            <c:bubble3D val="0"/>
            <c:spPr>
              <a:noFill/>
            </c:spPr>
            <c:extLst>
              <c:ext xmlns:c16="http://schemas.microsoft.com/office/drawing/2014/chart" uri="{C3380CC4-5D6E-409C-BE32-E72D297353CC}">
                <c16:uniqueId val="{00000020-F592-44F2-974A-7F7FFE2E548A}"/>
              </c:ext>
            </c:extLst>
          </c:dPt>
          <c:dPt>
            <c:idx val="12"/>
            <c:invertIfNegative val="0"/>
            <c:bubble3D val="0"/>
            <c:extLst>
              <c:ext xmlns:c16="http://schemas.microsoft.com/office/drawing/2014/chart" uri="{C3380CC4-5D6E-409C-BE32-E72D297353CC}">
                <c16:uniqueId val="{00000021-F592-44F2-974A-7F7FFE2E548A}"/>
              </c:ext>
            </c:extLst>
          </c:dPt>
          <c:dPt>
            <c:idx val="13"/>
            <c:invertIfNegative val="0"/>
            <c:bubble3D val="0"/>
            <c:extLst>
              <c:ext xmlns:c16="http://schemas.microsoft.com/office/drawing/2014/chart" uri="{C3380CC4-5D6E-409C-BE32-E72D297353CC}">
                <c16:uniqueId val="{00000022-F592-44F2-974A-7F7FFE2E548A}"/>
              </c:ext>
            </c:extLst>
          </c:dPt>
          <c:dPt>
            <c:idx val="14"/>
            <c:invertIfNegative val="0"/>
            <c:bubble3D val="0"/>
            <c:spPr>
              <a:noFill/>
            </c:spPr>
            <c:extLst>
              <c:ext xmlns:c16="http://schemas.microsoft.com/office/drawing/2014/chart" uri="{C3380CC4-5D6E-409C-BE32-E72D297353CC}">
                <c16:uniqueId val="{00000024-F592-44F2-974A-7F7FFE2E548A}"/>
              </c:ext>
            </c:extLst>
          </c:dPt>
          <c:dPt>
            <c:idx val="15"/>
            <c:invertIfNegative val="0"/>
            <c:bubble3D val="0"/>
            <c:spPr>
              <a:noFill/>
            </c:spPr>
            <c:extLst>
              <c:ext xmlns:c16="http://schemas.microsoft.com/office/drawing/2014/chart" uri="{C3380CC4-5D6E-409C-BE32-E72D297353CC}">
                <c16:uniqueId val="{00000026-F592-44F2-974A-7F7FFE2E548A}"/>
              </c:ext>
            </c:extLst>
          </c:dPt>
          <c:cat>
            <c:strRef>
              <c:f>'text axis cht_2014'!$U$3:$U$24</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cht_2014'!$X$3:$X$24</c:f>
              <c:numCache>
                <c:formatCode>General</c:formatCode>
                <c:ptCount val="22"/>
                <c:pt idx="0">
                  <c:v>1</c:v>
                </c:pt>
                <c:pt idx="1">
                  <c:v>1</c:v>
                </c:pt>
                <c:pt idx="2">
                  <c:v>1</c:v>
                </c:pt>
                <c:pt idx="3">
                  <c:v>1</c:v>
                </c:pt>
                <c:pt idx="4">
                  <c:v>1</c:v>
                </c:pt>
                <c:pt idx="5">
                  <c:v>0.99</c:v>
                </c:pt>
                <c:pt idx="6">
                  <c:v>1</c:v>
                </c:pt>
                <c:pt idx="7">
                  <c:v>1</c:v>
                </c:pt>
                <c:pt idx="8">
                  <c:v>1</c:v>
                </c:pt>
                <c:pt idx="9">
                  <c:v>1</c:v>
                </c:pt>
                <c:pt idx="10">
                  <c:v>1</c:v>
                </c:pt>
                <c:pt idx="11">
                  <c:v>1</c:v>
                </c:pt>
                <c:pt idx="12">
                  <c:v>1</c:v>
                </c:pt>
                <c:pt idx="13">
                  <c:v>1</c:v>
                </c:pt>
                <c:pt idx="14">
                  <c:v>0.99</c:v>
                </c:pt>
                <c:pt idx="15">
                  <c:v>0.99</c:v>
                </c:pt>
                <c:pt idx="16">
                  <c:v>1</c:v>
                </c:pt>
                <c:pt idx="17">
                  <c:v>1</c:v>
                </c:pt>
                <c:pt idx="18">
                  <c:v>1</c:v>
                </c:pt>
                <c:pt idx="19">
                  <c:v>1</c:v>
                </c:pt>
                <c:pt idx="20">
                  <c:v>1</c:v>
                </c:pt>
                <c:pt idx="21">
                  <c:v>1</c:v>
                </c:pt>
              </c:numCache>
            </c:numRef>
          </c:val>
          <c:extLst>
            <c:ext xmlns:c16="http://schemas.microsoft.com/office/drawing/2014/chart" uri="{C3380CC4-5D6E-409C-BE32-E72D297353CC}">
              <c16:uniqueId val="{00000027-F592-44F2-974A-7F7FFE2E548A}"/>
            </c:ext>
          </c:extLst>
        </c:ser>
        <c:ser>
          <c:idx val="3"/>
          <c:order val="3"/>
          <c:tx>
            <c:strRef>
              <c:f>'text axis cht_2014'!$Y$2</c:f>
              <c:strCache>
                <c:ptCount val="1"/>
                <c:pt idx="0">
                  <c:v>Size estimates of MSW/TG</c:v>
                </c:pt>
              </c:strCache>
            </c:strRef>
          </c:tx>
          <c:spPr>
            <a:solidFill>
              <a:srgbClr val="F78E1E"/>
            </a:solidFill>
          </c:spPr>
          <c:invertIfNegative val="0"/>
          <c:dPt>
            <c:idx val="0"/>
            <c:invertIfNegative val="0"/>
            <c:bubble3D val="0"/>
            <c:spPr>
              <a:noFill/>
            </c:spPr>
            <c:extLst>
              <c:ext xmlns:c16="http://schemas.microsoft.com/office/drawing/2014/chart" uri="{C3380CC4-5D6E-409C-BE32-E72D297353CC}">
                <c16:uniqueId val="{00000029-F592-44F2-974A-7F7FFE2E548A}"/>
              </c:ext>
            </c:extLst>
          </c:dPt>
          <c:dPt>
            <c:idx val="2"/>
            <c:invertIfNegative val="0"/>
            <c:bubble3D val="0"/>
            <c:spPr>
              <a:noFill/>
            </c:spPr>
            <c:extLst>
              <c:ext xmlns:c16="http://schemas.microsoft.com/office/drawing/2014/chart" uri="{C3380CC4-5D6E-409C-BE32-E72D297353CC}">
                <c16:uniqueId val="{0000002B-F592-44F2-974A-7F7FFE2E548A}"/>
              </c:ext>
            </c:extLst>
          </c:dPt>
          <c:dPt>
            <c:idx val="3"/>
            <c:invertIfNegative val="0"/>
            <c:bubble3D val="0"/>
            <c:spPr>
              <a:noFill/>
            </c:spPr>
            <c:extLst>
              <c:ext xmlns:c16="http://schemas.microsoft.com/office/drawing/2014/chart" uri="{C3380CC4-5D6E-409C-BE32-E72D297353CC}">
                <c16:uniqueId val="{0000002D-F592-44F2-974A-7F7FFE2E548A}"/>
              </c:ext>
            </c:extLst>
          </c:dPt>
          <c:dPt>
            <c:idx val="4"/>
            <c:invertIfNegative val="0"/>
            <c:bubble3D val="0"/>
            <c:spPr>
              <a:noFill/>
            </c:spPr>
            <c:extLst>
              <c:ext xmlns:c16="http://schemas.microsoft.com/office/drawing/2014/chart" uri="{C3380CC4-5D6E-409C-BE32-E72D297353CC}">
                <c16:uniqueId val="{0000002F-F592-44F2-974A-7F7FFE2E548A}"/>
              </c:ext>
            </c:extLst>
          </c:dPt>
          <c:dPt>
            <c:idx val="7"/>
            <c:invertIfNegative val="0"/>
            <c:bubble3D val="0"/>
            <c:extLst>
              <c:ext xmlns:c16="http://schemas.microsoft.com/office/drawing/2014/chart" uri="{C3380CC4-5D6E-409C-BE32-E72D297353CC}">
                <c16:uniqueId val="{00000030-F592-44F2-974A-7F7FFE2E548A}"/>
              </c:ext>
            </c:extLst>
          </c:dPt>
          <c:dPt>
            <c:idx val="8"/>
            <c:invertIfNegative val="0"/>
            <c:bubble3D val="0"/>
            <c:extLst>
              <c:ext xmlns:c16="http://schemas.microsoft.com/office/drawing/2014/chart" uri="{C3380CC4-5D6E-409C-BE32-E72D297353CC}">
                <c16:uniqueId val="{00000031-F592-44F2-974A-7F7FFE2E548A}"/>
              </c:ext>
            </c:extLst>
          </c:dPt>
          <c:dPt>
            <c:idx val="9"/>
            <c:invertIfNegative val="0"/>
            <c:bubble3D val="0"/>
            <c:extLst>
              <c:ext xmlns:c16="http://schemas.microsoft.com/office/drawing/2014/chart" uri="{C3380CC4-5D6E-409C-BE32-E72D297353CC}">
                <c16:uniqueId val="{00000032-F592-44F2-974A-7F7FFE2E548A}"/>
              </c:ext>
            </c:extLst>
          </c:dPt>
          <c:dPt>
            <c:idx val="10"/>
            <c:invertIfNegative val="0"/>
            <c:bubble3D val="0"/>
            <c:extLst>
              <c:ext xmlns:c16="http://schemas.microsoft.com/office/drawing/2014/chart" uri="{C3380CC4-5D6E-409C-BE32-E72D297353CC}">
                <c16:uniqueId val="{00000033-F592-44F2-974A-7F7FFE2E548A}"/>
              </c:ext>
            </c:extLst>
          </c:dPt>
          <c:dPt>
            <c:idx val="11"/>
            <c:invertIfNegative val="0"/>
            <c:bubble3D val="0"/>
            <c:spPr>
              <a:noFill/>
            </c:spPr>
            <c:extLst>
              <c:ext xmlns:c16="http://schemas.microsoft.com/office/drawing/2014/chart" uri="{C3380CC4-5D6E-409C-BE32-E72D297353CC}">
                <c16:uniqueId val="{00000035-F592-44F2-974A-7F7FFE2E548A}"/>
              </c:ext>
            </c:extLst>
          </c:dPt>
          <c:dPt>
            <c:idx val="12"/>
            <c:invertIfNegative val="0"/>
            <c:bubble3D val="0"/>
            <c:spPr>
              <a:noFill/>
            </c:spPr>
            <c:extLst>
              <c:ext xmlns:c16="http://schemas.microsoft.com/office/drawing/2014/chart" uri="{C3380CC4-5D6E-409C-BE32-E72D297353CC}">
                <c16:uniqueId val="{00000037-F592-44F2-974A-7F7FFE2E548A}"/>
              </c:ext>
            </c:extLst>
          </c:dPt>
          <c:dPt>
            <c:idx val="13"/>
            <c:invertIfNegative val="0"/>
            <c:bubble3D val="0"/>
            <c:extLst>
              <c:ext xmlns:c16="http://schemas.microsoft.com/office/drawing/2014/chart" uri="{C3380CC4-5D6E-409C-BE32-E72D297353CC}">
                <c16:uniqueId val="{00000038-F592-44F2-974A-7F7FFE2E548A}"/>
              </c:ext>
            </c:extLst>
          </c:dPt>
          <c:dPt>
            <c:idx val="14"/>
            <c:invertIfNegative val="0"/>
            <c:bubble3D val="0"/>
            <c:spPr>
              <a:noFill/>
            </c:spPr>
            <c:extLst>
              <c:ext xmlns:c16="http://schemas.microsoft.com/office/drawing/2014/chart" uri="{C3380CC4-5D6E-409C-BE32-E72D297353CC}">
                <c16:uniqueId val="{0000003A-F592-44F2-974A-7F7FFE2E548A}"/>
              </c:ext>
            </c:extLst>
          </c:dPt>
          <c:dPt>
            <c:idx val="15"/>
            <c:invertIfNegative val="0"/>
            <c:bubble3D val="0"/>
            <c:extLst>
              <c:ext xmlns:c16="http://schemas.microsoft.com/office/drawing/2014/chart" uri="{C3380CC4-5D6E-409C-BE32-E72D297353CC}">
                <c16:uniqueId val="{0000003B-F592-44F2-974A-7F7FFE2E548A}"/>
              </c:ext>
            </c:extLst>
          </c:dPt>
          <c:dPt>
            <c:idx val="16"/>
            <c:invertIfNegative val="0"/>
            <c:bubble3D val="0"/>
            <c:extLst>
              <c:ext xmlns:c16="http://schemas.microsoft.com/office/drawing/2014/chart" uri="{C3380CC4-5D6E-409C-BE32-E72D297353CC}">
                <c16:uniqueId val="{0000003C-F592-44F2-974A-7F7FFE2E548A}"/>
              </c:ext>
            </c:extLst>
          </c:dPt>
          <c:dPt>
            <c:idx val="17"/>
            <c:invertIfNegative val="0"/>
            <c:bubble3D val="0"/>
            <c:spPr>
              <a:noFill/>
            </c:spPr>
            <c:extLst>
              <c:ext xmlns:c16="http://schemas.microsoft.com/office/drawing/2014/chart" uri="{C3380CC4-5D6E-409C-BE32-E72D297353CC}">
                <c16:uniqueId val="{0000003E-F592-44F2-974A-7F7FFE2E548A}"/>
              </c:ext>
            </c:extLst>
          </c:dPt>
          <c:dPt>
            <c:idx val="18"/>
            <c:invertIfNegative val="0"/>
            <c:bubble3D val="0"/>
            <c:spPr>
              <a:noFill/>
            </c:spPr>
            <c:extLst>
              <c:ext xmlns:c16="http://schemas.microsoft.com/office/drawing/2014/chart" uri="{C3380CC4-5D6E-409C-BE32-E72D297353CC}">
                <c16:uniqueId val="{00000040-F592-44F2-974A-7F7FFE2E548A}"/>
              </c:ext>
            </c:extLst>
          </c:dPt>
          <c:dPt>
            <c:idx val="19"/>
            <c:invertIfNegative val="0"/>
            <c:bubble3D val="0"/>
            <c:extLst>
              <c:ext xmlns:c16="http://schemas.microsoft.com/office/drawing/2014/chart" uri="{C3380CC4-5D6E-409C-BE32-E72D297353CC}">
                <c16:uniqueId val="{00000041-F592-44F2-974A-7F7FFE2E548A}"/>
              </c:ext>
            </c:extLst>
          </c:dPt>
          <c:dPt>
            <c:idx val="20"/>
            <c:invertIfNegative val="0"/>
            <c:bubble3D val="0"/>
            <c:extLst>
              <c:ext xmlns:c16="http://schemas.microsoft.com/office/drawing/2014/chart" uri="{C3380CC4-5D6E-409C-BE32-E72D297353CC}">
                <c16:uniqueId val="{00000042-F592-44F2-974A-7F7FFE2E548A}"/>
              </c:ext>
            </c:extLst>
          </c:dPt>
          <c:dPt>
            <c:idx val="21"/>
            <c:invertIfNegative val="0"/>
            <c:bubble3D val="0"/>
            <c:spPr>
              <a:noFill/>
            </c:spPr>
            <c:extLst>
              <c:ext xmlns:c16="http://schemas.microsoft.com/office/drawing/2014/chart" uri="{C3380CC4-5D6E-409C-BE32-E72D297353CC}">
                <c16:uniqueId val="{00000044-F592-44F2-974A-7F7FFE2E548A}"/>
              </c:ext>
            </c:extLst>
          </c:dPt>
          <c:cat>
            <c:strRef>
              <c:f>'text axis cht_2014'!$U$3:$U$24</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cht_2014'!$Y$3:$Y$24</c:f>
              <c:numCache>
                <c:formatCode>General</c:formatCode>
                <c:ptCount val="22"/>
                <c:pt idx="0">
                  <c:v>0.99</c:v>
                </c:pt>
                <c:pt idx="1">
                  <c:v>1</c:v>
                </c:pt>
                <c:pt idx="2">
                  <c:v>0.99</c:v>
                </c:pt>
                <c:pt idx="3">
                  <c:v>0.99</c:v>
                </c:pt>
                <c:pt idx="4">
                  <c:v>0.99</c:v>
                </c:pt>
                <c:pt idx="5">
                  <c:v>1</c:v>
                </c:pt>
                <c:pt idx="6">
                  <c:v>1</c:v>
                </c:pt>
                <c:pt idx="7">
                  <c:v>1</c:v>
                </c:pt>
                <c:pt idx="8">
                  <c:v>1</c:v>
                </c:pt>
                <c:pt idx="10">
                  <c:v>1</c:v>
                </c:pt>
                <c:pt idx="11">
                  <c:v>0.99</c:v>
                </c:pt>
                <c:pt idx="12">
                  <c:v>0.99</c:v>
                </c:pt>
                <c:pt idx="13">
                  <c:v>1</c:v>
                </c:pt>
                <c:pt idx="14">
                  <c:v>0.99</c:v>
                </c:pt>
                <c:pt idx="15">
                  <c:v>1</c:v>
                </c:pt>
                <c:pt idx="16">
                  <c:v>1</c:v>
                </c:pt>
                <c:pt idx="18">
                  <c:v>0.99</c:v>
                </c:pt>
                <c:pt idx="19">
                  <c:v>1</c:v>
                </c:pt>
                <c:pt idx="20">
                  <c:v>1</c:v>
                </c:pt>
                <c:pt idx="21">
                  <c:v>0.99</c:v>
                </c:pt>
              </c:numCache>
            </c:numRef>
          </c:val>
          <c:extLst>
            <c:ext xmlns:c16="http://schemas.microsoft.com/office/drawing/2014/chart" uri="{C3380CC4-5D6E-409C-BE32-E72D297353CC}">
              <c16:uniqueId val="{00000045-F592-44F2-974A-7F7FFE2E548A}"/>
            </c:ext>
          </c:extLst>
        </c:ser>
        <c:ser>
          <c:idx val="4"/>
          <c:order val="4"/>
          <c:tx>
            <c:strRef>
              <c:f>'text axis cht_2014'!$Z$2</c:f>
              <c:strCache>
                <c:ptCount val="1"/>
                <c:pt idx="0">
                  <c:v>Size estimates of clients</c:v>
                </c:pt>
              </c:strCache>
            </c:strRef>
          </c:tx>
          <c:spPr>
            <a:solidFill>
              <a:srgbClr val="EC008C"/>
            </a:solidFill>
          </c:spPr>
          <c:invertIfNegative val="0"/>
          <c:dPt>
            <c:idx val="0"/>
            <c:invertIfNegative val="0"/>
            <c:bubble3D val="0"/>
            <c:spPr>
              <a:noFill/>
            </c:spPr>
            <c:extLst>
              <c:ext xmlns:c16="http://schemas.microsoft.com/office/drawing/2014/chart" uri="{C3380CC4-5D6E-409C-BE32-E72D297353CC}">
                <c16:uniqueId val="{00000047-F592-44F2-974A-7F7FFE2E548A}"/>
              </c:ext>
            </c:extLst>
          </c:dPt>
          <c:dPt>
            <c:idx val="2"/>
            <c:invertIfNegative val="0"/>
            <c:bubble3D val="0"/>
            <c:spPr>
              <a:noFill/>
            </c:spPr>
            <c:extLst>
              <c:ext xmlns:c16="http://schemas.microsoft.com/office/drawing/2014/chart" uri="{C3380CC4-5D6E-409C-BE32-E72D297353CC}">
                <c16:uniqueId val="{00000049-F592-44F2-974A-7F7FFE2E548A}"/>
              </c:ext>
            </c:extLst>
          </c:dPt>
          <c:dPt>
            <c:idx val="4"/>
            <c:invertIfNegative val="0"/>
            <c:bubble3D val="0"/>
            <c:extLst>
              <c:ext xmlns:c16="http://schemas.microsoft.com/office/drawing/2014/chart" uri="{C3380CC4-5D6E-409C-BE32-E72D297353CC}">
                <c16:uniqueId val="{0000004A-F592-44F2-974A-7F7FFE2E548A}"/>
              </c:ext>
            </c:extLst>
          </c:dPt>
          <c:dPt>
            <c:idx val="5"/>
            <c:invertIfNegative val="0"/>
            <c:bubble3D val="0"/>
            <c:spPr>
              <a:noFill/>
            </c:spPr>
            <c:extLst>
              <c:ext xmlns:c16="http://schemas.microsoft.com/office/drawing/2014/chart" uri="{C3380CC4-5D6E-409C-BE32-E72D297353CC}">
                <c16:uniqueId val="{0000004C-F592-44F2-974A-7F7FFE2E548A}"/>
              </c:ext>
            </c:extLst>
          </c:dPt>
          <c:dPt>
            <c:idx val="6"/>
            <c:invertIfNegative val="0"/>
            <c:bubble3D val="0"/>
            <c:spPr>
              <a:noFill/>
            </c:spPr>
            <c:extLst>
              <c:ext xmlns:c16="http://schemas.microsoft.com/office/drawing/2014/chart" uri="{C3380CC4-5D6E-409C-BE32-E72D297353CC}">
                <c16:uniqueId val="{0000004E-F592-44F2-974A-7F7FFE2E548A}"/>
              </c:ext>
            </c:extLst>
          </c:dPt>
          <c:dPt>
            <c:idx val="7"/>
            <c:invertIfNegative val="0"/>
            <c:bubble3D val="0"/>
            <c:extLst>
              <c:ext xmlns:c16="http://schemas.microsoft.com/office/drawing/2014/chart" uri="{C3380CC4-5D6E-409C-BE32-E72D297353CC}">
                <c16:uniqueId val="{0000004F-F592-44F2-974A-7F7FFE2E548A}"/>
              </c:ext>
            </c:extLst>
          </c:dPt>
          <c:dPt>
            <c:idx val="8"/>
            <c:invertIfNegative val="0"/>
            <c:bubble3D val="0"/>
            <c:extLst>
              <c:ext xmlns:c16="http://schemas.microsoft.com/office/drawing/2014/chart" uri="{C3380CC4-5D6E-409C-BE32-E72D297353CC}">
                <c16:uniqueId val="{00000050-F592-44F2-974A-7F7FFE2E548A}"/>
              </c:ext>
            </c:extLst>
          </c:dPt>
          <c:dPt>
            <c:idx val="9"/>
            <c:invertIfNegative val="0"/>
            <c:bubble3D val="0"/>
            <c:extLst>
              <c:ext xmlns:c16="http://schemas.microsoft.com/office/drawing/2014/chart" uri="{C3380CC4-5D6E-409C-BE32-E72D297353CC}">
                <c16:uniqueId val="{00000051-F592-44F2-974A-7F7FFE2E548A}"/>
              </c:ext>
            </c:extLst>
          </c:dPt>
          <c:dPt>
            <c:idx val="10"/>
            <c:invertIfNegative val="0"/>
            <c:bubble3D val="0"/>
            <c:extLst>
              <c:ext xmlns:c16="http://schemas.microsoft.com/office/drawing/2014/chart" uri="{C3380CC4-5D6E-409C-BE32-E72D297353CC}">
                <c16:uniqueId val="{00000052-F592-44F2-974A-7F7FFE2E548A}"/>
              </c:ext>
            </c:extLst>
          </c:dPt>
          <c:dPt>
            <c:idx val="11"/>
            <c:invertIfNegative val="0"/>
            <c:bubble3D val="0"/>
            <c:spPr>
              <a:noFill/>
            </c:spPr>
            <c:extLst>
              <c:ext xmlns:c16="http://schemas.microsoft.com/office/drawing/2014/chart" uri="{C3380CC4-5D6E-409C-BE32-E72D297353CC}">
                <c16:uniqueId val="{00000054-F592-44F2-974A-7F7FFE2E548A}"/>
              </c:ext>
            </c:extLst>
          </c:dPt>
          <c:dPt>
            <c:idx val="12"/>
            <c:invertIfNegative val="0"/>
            <c:bubble3D val="0"/>
            <c:extLst>
              <c:ext xmlns:c16="http://schemas.microsoft.com/office/drawing/2014/chart" uri="{C3380CC4-5D6E-409C-BE32-E72D297353CC}">
                <c16:uniqueId val="{00000055-F592-44F2-974A-7F7FFE2E548A}"/>
              </c:ext>
            </c:extLst>
          </c:dPt>
          <c:dPt>
            <c:idx val="13"/>
            <c:invertIfNegative val="0"/>
            <c:bubble3D val="0"/>
            <c:extLst>
              <c:ext xmlns:c16="http://schemas.microsoft.com/office/drawing/2014/chart" uri="{C3380CC4-5D6E-409C-BE32-E72D297353CC}">
                <c16:uniqueId val="{00000056-F592-44F2-974A-7F7FFE2E548A}"/>
              </c:ext>
            </c:extLst>
          </c:dPt>
          <c:dPt>
            <c:idx val="14"/>
            <c:invertIfNegative val="0"/>
            <c:bubble3D val="0"/>
            <c:spPr>
              <a:noFill/>
            </c:spPr>
            <c:extLst>
              <c:ext xmlns:c16="http://schemas.microsoft.com/office/drawing/2014/chart" uri="{C3380CC4-5D6E-409C-BE32-E72D297353CC}">
                <c16:uniqueId val="{00000058-F592-44F2-974A-7F7FFE2E548A}"/>
              </c:ext>
            </c:extLst>
          </c:dPt>
          <c:dPt>
            <c:idx val="15"/>
            <c:invertIfNegative val="0"/>
            <c:bubble3D val="0"/>
            <c:spPr>
              <a:noFill/>
            </c:spPr>
            <c:extLst>
              <c:ext xmlns:c16="http://schemas.microsoft.com/office/drawing/2014/chart" uri="{C3380CC4-5D6E-409C-BE32-E72D297353CC}">
                <c16:uniqueId val="{0000005A-F592-44F2-974A-7F7FFE2E548A}"/>
              </c:ext>
            </c:extLst>
          </c:dPt>
          <c:dPt>
            <c:idx val="16"/>
            <c:invertIfNegative val="0"/>
            <c:bubble3D val="0"/>
            <c:extLst>
              <c:ext xmlns:c16="http://schemas.microsoft.com/office/drawing/2014/chart" uri="{C3380CC4-5D6E-409C-BE32-E72D297353CC}">
                <c16:uniqueId val="{0000005B-F592-44F2-974A-7F7FFE2E548A}"/>
              </c:ext>
            </c:extLst>
          </c:dPt>
          <c:dPt>
            <c:idx val="17"/>
            <c:invertIfNegative val="0"/>
            <c:bubble3D val="0"/>
            <c:extLst>
              <c:ext xmlns:c16="http://schemas.microsoft.com/office/drawing/2014/chart" uri="{C3380CC4-5D6E-409C-BE32-E72D297353CC}">
                <c16:uniqueId val="{0000005C-F592-44F2-974A-7F7FFE2E548A}"/>
              </c:ext>
            </c:extLst>
          </c:dPt>
          <c:dPt>
            <c:idx val="18"/>
            <c:invertIfNegative val="0"/>
            <c:bubble3D val="0"/>
            <c:extLst>
              <c:ext xmlns:c16="http://schemas.microsoft.com/office/drawing/2014/chart" uri="{C3380CC4-5D6E-409C-BE32-E72D297353CC}">
                <c16:uniqueId val="{0000005D-F592-44F2-974A-7F7FFE2E548A}"/>
              </c:ext>
            </c:extLst>
          </c:dPt>
          <c:cat>
            <c:strRef>
              <c:f>'text axis cht_2014'!$U$3:$U$24</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cht_2014'!$Z$3:$Z$24</c:f>
              <c:numCache>
                <c:formatCode>General</c:formatCode>
                <c:ptCount val="22"/>
                <c:pt idx="0">
                  <c:v>0.99</c:v>
                </c:pt>
                <c:pt idx="1">
                  <c:v>1</c:v>
                </c:pt>
                <c:pt idx="2">
                  <c:v>0.99</c:v>
                </c:pt>
                <c:pt idx="3">
                  <c:v>1</c:v>
                </c:pt>
                <c:pt idx="4">
                  <c:v>1</c:v>
                </c:pt>
                <c:pt idx="5">
                  <c:v>0.99</c:v>
                </c:pt>
                <c:pt idx="6">
                  <c:v>0.99</c:v>
                </c:pt>
                <c:pt idx="7">
                  <c:v>1</c:v>
                </c:pt>
                <c:pt idx="8">
                  <c:v>1</c:v>
                </c:pt>
                <c:pt idx="10">
                  <c:v>1</c:v>
                </c:pt>
                <c:pt idx="11">
                  <c:v>0.99</c:v>
                </c:pt>
                <c:pt idx="12">
                  <c:v>1</c:v>
                </c:pt>
                <c:pt idx="13">
                  <c:v>1</c:v>
                </c:pt>
                <c:pt idx="14">
                  <c:v>0.99</c:v>
                </c:pt>
                <c:pt idx="15">
                  <c:v>0.99</c:v>
                </c:pt>
                <c:pt idx="16">
                  <c:v>1</c:v>
                </c:pt>
                <c:pt idx="18">
                  <c:v>1</c:v>
                </c:pt>
                <c:pt idx="20">
                  <c:v>1</c:v>
                </c:pt>
                <c:pt idx="21">
                  <c:v>1</c:v>
                </c:pt>
              </c:numCache>
            </c:numRef>
          </c:val>
          <c:extLst>
            <c:ext xmlns:c16="http://schemas.microsoft.com/office/drawing/2014/chart" uri="{C3380CC4-5D6E-409C-BE32-E72D297353CC}">
              <c16:uniqueId val="{0000005E-F592-44F2-974A-7F7FFE2E548A}"/>
            </c:ext>
          </c:extLst>
        </c:ser>
        <c:dLbls>
          <c:showLegendKey val="0"/>
          <c:showVal val="0"/>
          <c:showCatName val="0"/>
          <c:showSerName val="0"/>
          <c:showPercent val="0"/>
          <c:showBubbleSize val="0"/>
        </c:dLbls>
        <c:gapWidth val="41"/>
        <c:overlap val="100"/>
        <c:axId val="330705920"/>
        <c:axId val="330715904"/>
      </c:barChart>
      <c:barChart>
        <c:barDir val="bar"/>
        <c:grouping val="clustered"/>
        <c:varyColors val="0"/>
        <c:ser>
          <c:idx val="5"/>
          <c:order val="5"/>
          <c:tx>
            <c:strRef>
              <c:f>'text axis cht_2014'!$AC$2</c:f>
              <c:strCache>
                <c:ptCount val="1"/>
                <c:pt idx="0">
                  <c:v>Rating </c:v>
                </c:pt>
              </c:strCache>
            </c:strRef>
          </c:tx>
          <c:spPr>
            <a:noFill/>
            <a:ln>
              <a:noFill/>
            </a:ln>
          </c:spPr>
          <c:invertIfNegative val="0"/>
          <c:cat>
            <c:strRef>
              <c:f>'text axis cht_2014'!$AB$3:$AB$7</c:f>
              <c:strCache>
                <c:ptCount val="5"/>
                <c:pt idx="0">
                  <c:v>PWID</c:v>
                </c:pt>
                <c:pt idx="1">
                  <c:v>FSW</c:v>
                </c:pt>
                <c:pt idx="2">
                  <c:v>MSM</c:v>
                </c:pt>
                <c:pt idx="3">
                  <c:v>MSW/TG</c:v>
                </c:pt>
                <c:pt idx="4">
                  <c:v>Clients</c:v>
                </c:pt>
              </c:strCache>
            </c:strRef>
          </c:cat>
          <c:val>
            <c:numRef>
              <c:f>'text axis cht_2014'!$AC$3:$AC$7</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5F-F592-44F2-974A-7F7FFE2E548A}"/>
            </c:ext>
          </c:extLst>
        </c:ser>
        <c:dLbls>
          <c:showLegendKey val="0"/>
          <c:showVal val="0"/>
          <c:showCatName val="0"/>
          <c:showSerName val="0"/>
          <c:showPercent val="0"/>
          <c:showBubbleSize val="0"/>
        </c:dLbls>
        <c:gapWidth val="45"/>
        <c:overlap val="35"/>
        <c:axId val="330717440"/>
        <c:axId val="332820480"/>
      </c:barChart>
      <c:catAx>
        <c:axId val="330705920"/>
        <c:scaling>
          <c:orientation val="minMax"/>
        </c:scaling>
        <c:delete val="0"/>
        <c:axPos val="b"/>
        <c:numFmt formatCode="[=1]\ &quot;PWID&quot;;[=2]\ &quot;FSW&quot;" sourceLinked="0"/>
        <c:majorTickMark val="out"/>
        <c:minorTickMark val="none"/>
        <c:tickLblPos val="nextTo"/>
        <c:txPr>
          <a:bodyPr rot="-2700000" vert="horz"/>
          <a:lstStyle/>
          <a:p>
            <a:pPr>
              <a:defRPr/>
            </a:pPr>
            <a:endParaRPr lang="en-US"/>
          </a:p>
        </c:txPr>
        <c:crossAx val="330715904"/>
        <c:crosses val="autoZero"/>
        <c:auto val="1"/>
        <c:lblAlgn val="ctr"/>
        <c:lblOffset val="100"/>
        <c:noMultiLvlLbl val="0"/>
      </c:catAx>
      <c:valAx>
        <c:axId val="330715904"/>
        <c:scaling>
          <c:orientation val="minMax"/>
          <c:max val="5"/>
        </c:scaling>
        <c:delete val="0"/>
        <c:axPos val="r"/>
        <c:numFmt formatCode="General" sourceLinked="1"/>
        <c:majorTickMark val="none"/>
        <c:minorTickMark val="none"/>
        <c:tickLblPos val="none"/>
        <c:crossAx val="330705920"/>
        <c:crosses val="max"/>
        <c:crossBetween val="between"/>
      </c:valAx>
      <c:catAx>
        <c:axId val="330717440"/>
        <c:scaling>
          <c:orientation val="minMax"/>
        </c:scaling>
        <c:delete val="0"/>
        <c:axPos val="l"/>
        <c:majorGridlines>
          <c:spPr>
            <a:ln>
              <a:solidFill>
                <a:schemeClr val="accent6">
                  <a:lumMod val="75000"/>
                </a:schemeClr>
              </a:solidFill>
              <a:prstDash val="sysDash"/>
            </a:ln>
          </c:spPr>
        </c:majorGridlines>
        <c:numFmt formatCode="General" sourceLinked="1"/>
        <c:majorTickMark val="none"/>
        <c:minorTickMark val="none"/>
        <c:tickLblPos val="low"/>
        <c:txPr>
          <a:bodyPr rot="0" vert="horz"/>
          <a:lstStyle/>
          <a:p>
            <a:pPr>
              <a:defRPr/>
            </a:pPr>
            <a:endParaRPr lang="en-US"/>
          </a:p>
        </c:txPr>
        <c:crossAx val="332820480"/>
        <c:crosses val="autoZero"/>
        <c:auto val="1"/>
        <c:lblAlgn val="ctr"/>
        <c:lblOffset val="100"/>
        <c:noMultiLvlLbl val="0"/>
      </c:catAx>
      <c:valAx>
        <c:axId val="332820480"/>
        <c:scaling>
          <c:orientation val="minMax"/>
        </c:scaling>
        <c:delete val="1"/>
        <c:axPos val="t"/>
        <c:numFmt formatCode="General" sourceLinked="1"/>
        <c:majorTickMark val="out"/>
        <c:minorTickMark val="none"/>
        <c:tickLblPos val="nextTo"/>
        <c:crossAx val="330717440"/>
        <c:crosses val="max"/>
        <c:crossBetween val="between"/>
      </c:valAx>
    </c:plotArea>
    <c:legend>
      <c:legendPos val="b"/>
      <c:legendEntry>
        <c:idx val="5"/>
        <c:delete val="1"/>
      </c:legendEntry>
      <c:layout>
        <c:manualLayout>
          <c:xMode val="edge"/>
          <c:yMode val="edge"/>
          <c:x val="0"/>
          <c:y val="0.7640273156783749"/>
          <c:w val="1"/>
          <c:h val="0.13631528021434311"/>
        </c:manualLayout>
      </c:layout>
      <c:overlay val="0"/>
    </c:legend>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19496167496729E-2"/>
          <c:y val="0.19503612501836715"/>
          <c:w val="0.89464968105256093"/>
          <c:h val="0.45237222745859779"/>
        </c:manualLayout>
      </c:layout>
      <c:barChart>
        <c:barDir val="col"/>
        <c:grouping val="stacked"/>
        <c:varyColors val="0"/>
        <c:ser>
          <c:idx val="0"/>
          <c:order val="0"/>
          <c:tx>
            <c:strRef>
              <c:f>'text axis cht_2014'!$C$44</c:f>
              <c:strCache>
                <c:ptCount val="1"/>
                <c:pt idx="0">
                  <c:v>Size estimates of PWID</c:v>
                </c:pt>
              </c:strCache>
            </c:strRef>
          </c:tx>
          <c:spPr>
            <a:solidFill>
              <a:srgbClr val="00B0F0"/>
            </a:solidFill>
          </c:spPr>
          <c:invertIfNegative val="0"/>
          <c:dPt>
            <c:idx val="1"/>
            <c:invertIfNegative val="0"/>
            <c:bubble3D val="0"/>
            <c:spPr>
              <a:noFill/>
            </c:spPr>
            <c:extLst>
              <c:ext xmlns:c16="http://schemas.microsoft.com/office/drawing/2014/chart" uri="{C3380CC4-5D6E-409C-BE32-E72D297353CC}">
                <c16:uniqueId val="{00000001-4644-4B98-8968-794ECB6A1967}"/>
              </c:ext>
            </c:extLst>
          </c:dPt>
          <c:dPt>
            <c:idx val="2"/>
            <c:invertIfNegative val="0"/>
            <c:bubble3D val="0"/>
            <c:spPr>
              <a:noFill/>
            </c:spPr>
            <c:extLst>
              <c:ext xmlns:c16="http://schemas.microsoft.com/office/drawing/2014/chart" uri="{C3380CC4-5D6E-409C-BE32-E72D297353CC}">
                <c16:uniqueId val="{00000003-4644-4B98-8968-794ECB6A1967}"/>
              </c:ext>
            </c:extLst>
          </c:dPt>
          <c:dPt>
            <c:idx val="4"/>
            <c:invertIfNegative val="0"/>
            <c:bubble3D val="0"/>
            <c:spPr>
              <a:solidFill>
                <a:srgbClr val="00AEEF"/>
              </a:solidFill>
            </c:spPr>
            <c:extLst>
              <c:ext xmlns:c16="http://schemas.microsoft.com/office/drawing/2014/chart" uri="{C3380CC4-5D6E-409C-BE32-E72D297353CC}">
                <c16:uniqueId val="{00000005-4644-4B98-8968-794ECB6A1967}"/>
              </c:ext>
            </c:extLst>
          </c:dPt>
          <c:dPt>
            <c:idx val="5"/>
            <c:invertIfNegative val="0"/>
            <c:bubble3D val="0"/>
            <c:spPr>
              <a:noFill/>
            </c:spPr>
            <c:extLst>
              <c:ext xmlns:c16="http://schemas.microsoft.com/office/drawing/2014/chart" uri="{C3380CC4-5D6E-409C-BE32-E72D297353CC}">
                <c16:uniqueId val="{00000007-4644-4B98-8968-794ECB6A1967}"/>
              </c:ext>
            </c:extLst>
          </c:dPt>
          <c:dPt>
            <c:idx val="8"/>
            <c:invertIfNegative val="0"/>
            <c:bubble3D val="0"/>
            <c:spPr>
              <a:solidFill>
                <a:srgbClr val="00AEEF"/>
              </a:solidFill>
            </c:spPr>
            <c:extLst>
              <c:ext xmlns:c16="http://schemas.microsoft.com/office/drawing/2014/chart" uri="{C3380CC4-5D6E-409C-BE32-E72D297353CC}">
                <c16:uniqueId val="{00000009-4644-4B98-8968-794ECB6A1967}"/>
              </c:ext>
            </c:extLst>
          </c:dPt>
          <c:dPt>
            <c:idx val="9"/>
            <c:invertIfNegative val="0"/>
            <c:bubble3D val="0"/>
            <c:extLst>
              <c:ext xmlns:c16="http://schemas.microsoft.com/office/drawing/2014/chart" uri="{C3380CC4-5D6E-409C-BE32-E72D297353CC}">
                <c16:uniqueId val="{0000000A-4644-4B98-8968-794ECB6A1967}"/>
              </c:ext>
            </c:extLst>
          </c:dPt>
          <c:dPt>
            <c:idx val="10"/>
            <c:invertIfNegative val="0"/>
            <c:bubble3D val="0"/>
            <c:spPr>
              <a:noFill/>
            </c:spPr>
            <c:extLst>
              <c:ext xmlns:c16="http://schemas.microsoft.com/office/drawing/2014/chart" uri="{C3380CC4-5D6E-409C-BE32-E72D297353CC}">
                <c16:uniqueId val="{0000000C-4644-4B98-8968-794ECB6A1967}"/>
              </c:ext>
            </c:extLst>
          </c:dPt>
          <c:dPt>
            <c:idx val="11"/>
            <c:invertIfNegative val="0"/>
            <c:bubble3D val="0"/>
            <c:spPr>
              <a:noFill/>
            </c:spPr>
            <c:extLst>
              <c:ext xmlns:c16="http://schemas.microsoft.com/office/drawing/2014/chart" uri="{C3380CC4-5D6E-409C-BE32-E72D297353CC}">
                <c16:uniqueId val="{0000000E-4644-4B98-8968-794ECB6A1967}"/>
              </c:ext>
            </c:extLst>
          </c:dPt>
          <c:dPt>
            <c:idx val="12"/>
            <c:invertIfNegative val="0"/>
            <c:bubble3D val="0"/>
            <c:extLst>
              <c:ext xmlns:c16="http://schemas.microsoft.com/office/drawing/2014/chart" uri="{C3380CC4-5D6E-409C-BE32-E72D297353CC}">
                <c16:uniqueId val="{0000000F-4644-4B98-8968-794ECB6A1967}"/>
              </c:ext>
            </c:extLst>
          </c:dPt>
          <c:dPt>
            <c:idx val="13"/>
            <c:invertIfNegative val="0"/>
            <c:bubble3D val="0"/>
            <c:spPr>
              <a:solidFill>
                <a:srgbClr val="00AEEF"/>
              </a:solidFill>
            </c:spPr>
            <c:extLst>
              <c:ext xmlns:c16="http://schemas.microsoft.com/office/drawing/2014/chart" uri="{C3380CC4-5D6E-409C-BE32-E72D297353CC}">
                <c16:uniqueId val="{00000011-4644-4B98-8968-794ECB6A1967}"/>
              </c:ext>
            </c:extLst>
          </c:dPt>
          <c:dPt>
            <c:idx val="15"/>
            <c:invertIfNegative val="0"/>
            <c:bubble3D val="0"/>
            <c:extLst>
              <c:ext xmlns:c16="http://schemas.microsoft.com/office/drawing/2014/chart" uri="{C3380CC4-5D6E-409C-BE32-E72D297353CC}">
                <c16:uniqueId val="{00000012-4644-4B98-8968-794ECB6A1967}"/>
              </c:ext>
            </c:extLst>
          </c:dPt>
          <c:dPt>
            <c:idx val="16"/>
            <c:invertIfNegative val="0"/>
            <c:bubble3D val="0"/>
            <c:spPr>
              <a:solidFill>
                <a:srgbClr val="00AEEF"/>
              </a:solidFill>
            </c:spPr>
            <c:extLst>
              <c:ext xmlns:c16="http://schemas.microsoft.com/office/drawing/2014/chart" uri="{C3380CC4-5D6E-409C-BE32-E72D297353CC}">
                <c16:uniqueId val="{00000014-4644-4B98-8968-794ECB6A1967}"/>
              </c:ext>
            </c:extLst>
          </c:dPt>
          <c:dPt>
            <c:idx val="17"/>
            <c:invertIfNegative val="0"/>
            <c:bubble3D val="0"/>
            <c:spPr>
              <a:noFill/>
            </c:spPr>
            <c:extLst>
              <c:ext xmlns:c16="http://schemas.microsoft.com/office/drawing/2014/chart" uri="{C3380CC4-5D6E-409C-BE32-E72D297353CC}">
                <c16:uniqueId val="{00000016-4644-4B98-8968-794ECB6A1967}"/>
              </c:ext>
            </c:extLst>
          </c:dPt>
          <c:dPt>
            <c:idx val="18"/>
            <c:invertIfNegative val="0"/>
            <c:bubble3D val="0"/>
            <c:extLst>
              <c:ext xmlns:c16="http://schemas.microsoft.com/office/drawing/2014/chart" uri="{C3380CC4-5D6E-409C-BE32-E72D297353CC}">
                <c16:uniqueId val="{00000017-4644-4B98-8968-794ECB6A1967}"/>
              </c:ext>
            </c:extLst>
          </c:dPt>
          <c:cat>
            <c:strRef>
              <c:f>'text axis cht_2014'!$B$45:$B$66</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cht_2014'!$C$45:$C$66</c:f>
              <c:numCache>
                <c:formatCode>General</c:formatCode>
                <c:ptCount val="22"/>
                <c:pt idx="0">
                  <c:v>1</c:v>
                </c:pt>
                <c:pt idx="1">
                  <c:v>0.99</c:v>
                </c:pt>
                <c:pt idx="2">
                  <c:v>0.99</c:v>
                </c:pt>
                <c:pt idx="3">
                  <c:v>1</c:v>
                </c:pt>
                <c:pt idx="4">
                  <c:v>1</c:v>
                </c:pt>
                <c:pt idx="5">
                  <c:v>0.99</c:v>
                </c:pt>
                <c:pt idx="6">
                  <c:v>1</c:v>
                </c:pt>
                <c:pt idx="7">
                  <c:v>1</c:v>
                </c:pt>
                <c:pt idx="8">
                  <c:v>1</c:v>
                </c:pt>
                <c:pt idx="13">
                  <c:v>1</c:v>
                </c:pt>
                <c:pt idx="16">
                  <c:v>1</c:v>
                </c:pt>
                <c:pt idx="17">
                  <c:v>0.99</c:v>
                </c:pt>
                <c:pt idx="18">
                  <c:v>1</c:v>
                </c:pt>
                <c:pt idx="19">
                  <c:v>0.99</c:v>
                </c:pt>
                <c:pt idx="21">
                  <c:v>1</c:v>
                </c:pt>
              </c:numCache>
            </c:numRef>
          </c:val>
          <c:extLst>
            <c:ext xmlns:c16="http://schemas.microsoft.com/office/drawing/2014/chart" uri="{C3380CC4-5D6E-409C-BE32-E72D297353CC}">
              <c16:uniqueId val="{00000018-4644-4B98-8968-794ECB6A1967}"/>
            </c:ext>
          </c:extLst>
        </c:ser>
        <c:ser>
          <c:idx val="1"/>
          <c:order val="1"/>
          <c:tx>
            <c:strRef>
              <c:f>'text axis cht_2014'!$D$44</c:f>
              <c:strCache>
                <c:ptCount val="1"/>
                <c:pt idx="0">
                  <c:v>Size estimates of FSW</c:v>
                </c:pt>
              </c:strCache>
            </c:strRef>
          </c:tx>
          <c:spPr>
            <a:solidFill>
              <a:srgbClr val="E31837"/>
            </a:solidFill>
          </c:spPr>
          <c:invertIfNegative val="0"/>
          <c:dPt>
            <c:idx val="1"/>
            <c:invertIfNegative val="0"/>
            <c:bubble3D val="0"/>
            <c:spPr>
              <a:noFill/>
            </c:spPr>
            <c:extLst>
              <c:ext xmlns:c16="http://schemas.microsoft.com/office/drawing/2014/chart" uri="{C3380CC4-5D6E-409C-BE32-E72D297353CC}">
                <c16:uniqueId val="{0000001A-4644-4B98-8968-794ECB6A1967}"/>
              </c:ext>
            </c:extLst>
          </c:dPt>
          <c:dPt>
            <c:idx val="2"/>
            <c:invertIfNegative val="0"/>
            <c:bubble3D val="0"/>
            <c:spPr>
              <a:noFill/>
            </c:spPr>
            <c:extLst>
              <c:ext xmlns:c16="http://schemas.microsoft.com/office/drawing/2014/chart" uri="{C3380CC4-5D6E-409C-BE32-E72D297353CC}">
                <c16:uniqueId val="{0000001C-4644-4B98-8968-794ECB6A1967}"/>
              </c:ext>
            </c:extLst>
          </c:dPt>
          <c:dPt>
            <c:idx val="8"/>
            <c:invertIfNegative val="0"/>
            <c:bubble3D val="0"/>
            <c:spPr>
              <a:noFill/>
            </c:spPr>
            <c:extLst>
              <c:ext xmlns:c16="http://schemas.microsoft.com/office/drawing/2014/chart" uri="{C3380CC4-5D6E-409C-BE32-E72D297353CC}">
                <c16:uniqueId val="{0000001E-4644-4B98-8968-794ECB6A1967}"/>
              </c:ext>
            </c:extLst>
          </c:dPt>
          <c:dPt>
            <c:idx val="13"/>
            <c:invertIfNegative val="0"/>
            <c:bubble3D val="0"/>
            <c:spPr>
              <a:noFill/>
            </c:spPr>
            <c:extLst>
              <c:ext xmlns:c16="http://schemas.microsoft.com/office/drawing/2014/chart" uri="{C3380CC4-5D6E-409C-BE32-E72D297353CC}">
                <c16:uniqueId val="{00000020-4644-4B98-8968-794ECB6A1967}"/>
              </c:ext>
            </c:extLst>
          </c:dPt>
          <c:dPt>
            <c:idx val="16"/>
            <c:invertIfNegative val="0"/>
            <c:bubble3D val="0"/>
            <c:extLst>
              <c:ext xmlns:c16="http://schemas.microsoft.com/office/drawing/2014/chart" uri="{C3380CC4-5D6E-409C-BE32-E72D297353CC}">
                <c16:uniqueId val="{00000021-4644-4B98-8968-794ECB6A1967}"/>
              </c:ext>
            </c:extLst>
          </c:dPt>
          <c:dPt>
            <c:idx val="17"/>
            <c:invertIfNegative val="0"/>
            <c:bubble3D val="0"/>
            <c:spPr>
              <a:noFill/>
            </c:spPr>
            <c:extLst>
              <c:ext xmlns:c16="http://schemas.microsoft.com/office/drawing/2014/chart" uri="{C3380CC4-5D6E-409C-BE32-E72D297353CC}">
                <c16:uniqueId val="{00000023-4644-4B98-8968-794ECB6A1967}"/>
              </c:ext>
            </c:extLst>
          </c:dPt>
          <c:cat>
            <c:strRef>
              <c:f>'text axis cht_2014'!$B$45:$B$66</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cht_2014'!$D$45:$D$66</c:f>
              <c:numCache>
                <c:formatCode>General</c:formatCode>
                <c:ptCount val="22"/>
                <c:pt idx="0">
                  <c:v>1</c:v>
                </c:pt>
                <c:pt idx="1">
                  <c:v>0.99</c:v>
                </c:pt>
                <c:pt idx="2">
                  <c:v>0.99</c:v>
                </c:pt>
                <c:pt idx="4">
                  <c:v>1</c:v>
                </c:pt>
                <c:pt idx="5">
                  <c:v>1</c:v>
                </c:pt>
                <c:pt idx="6">
                  <c:v>1</c:v>
                </c:pt>
                <c:pt idx="7">
                  <c:v>1</c:v>
                </c:pt>
                <c:pt idx="8">
                  <c:v>0.99</c:v>
                </c:pt>
                <c:pt idx="13">
                  <c:v>0.99</c:v>
                </c:pt>
                <c:pt idx="16">
                  <c:v>1</c:v>
                </c:pt>
                <c:pt idx="17">
                  <c:v>0.99</c:v>
                </c:pt>
                <c:pt idx="18">
                  <c:v>1</c:v>
                </c:pt>
                <c:pt idx="19">
                  <c:v>1</c:v>
                </c:pt>
                <c:pt idx="21">
                  <c:v>1</c:v>
                </c:pt>
              </c:numCache>
            </c:numRef>
          </c:val>
          <c:extLst>
            <c:ext xmlns:c16="http://schemas.microsoft.com/office/drawing/2014/chart" uri="{C3380CC4-5D6E-409C-BE32-E72D297353CC}">
              <c16:uniqueId val="{00000024-4644-4B98-8968-794ECB6A1967}"/>
            </c:ext>
          </c:extLst>
        </c:ser>
        <c:ser>
          <c:idx val="2"/>
          <c:order val="2"/>
          <c:tx>
            <c:strRef>
              <c:f>'text axis cht_2014'!$E$44</c:f>
              <c:strCache>
                <c:ptCount val="1"/>
                <c:pt idx="0">
                  <c:v>Size estimates of MSM</c:v>
                </c:pt>
              </c:strCache>
            </c:strRef>
          </c:tx>
          <c:spPr>
            <a:solidFill>
              <a:srgbClr val="88C540"/>
            </a:solidFill>
          </c:spPr>
          <c:invertIfNegative val="0"/>
          <c:dPt>
            <c:idx val="0"/>
            <c:invertIfNegative val="0"/>
            <c:bubble3D val="0"/>
            <c:extLst>
              <c:ext xmlns:c16="http://schemas.microsoft.com/office/drawing/2014/chart" uri="{C3380CC4-5D6E-409C-BE32-E72D297353CC}">
                <c16:uniqueId val="{00000025-4644-4B98-8968-794ECB6A1967}"/>
              </c:ext>
            </c:extLst>
          </c:dPt>
          <c:dPt>
            <c:idx val="1"/>
            <c:invertIfNegative val="0"/>
            <c:bubble3D val="0"/>
            <c:spPr>
              <a:noFill/>
            </c:spPr>
            <c:extLst>
              <c:ext xmlns:c16="http://schemas.microsoft.com/office/drawing/2014/chart" uri="{C3380CC4-5D6E-409C-BE32-E72D297353CC}">
                <c16:uniqueId val="{00000027-4644-4B98-8968-794ECB6A1967}"/>
              </c:ext>
            </c:extLst>
          </c:dPt>
          <c:dPt>
            <c:idx val="4"/>
            <c:invertIfNegative val="0"/>
            <c:bubble3D val="0"/>
            <c:extLst>
              <c:ext xmlns:c16="http://schemas.microsoft.com/office/drawing/2014/chart" uri="{C3380CC4-5D6E-409C-BE32-E72D297353CC}">
                <c16:uniqueId val="{00000028-4644-4B98-8968-794ECB6A1967}"/>
              </c:ext>
            </c:extLst>
          </c:dPt>
          <c:dPt>
            <c:idx val="5"/>
            <c:invertIfNegative val="0"/>
            <c:bubble3D val="0"/>
            <c:spPr>
              <a:noFill/>
            </c:spPr>
            <c:extLst>
              <c:ext xmlns:c16="http://schemas.microsoft.com/office/drawing/2014/chart" uri="{C3380CC4-5D6E-409C-BE32-E72D297353CC}">
                <c16:uniqueId val="{0000002A-4644-4B98-8968-794ECB6A1967}"/>
              </c:ext>
            </c:extLst>
          </c:dPt>
          <c:dPt>
            <c:idx val="12"/>
            <c:invertIfNegative val="0"/>
            <c:bubble3D val="0"/>
            <c:extLst>
              <c:ext xmlns:c16="http://schemas.microsoft.com/office/drawing/2014/chart" uri="{C3380CC4-5D6E-409C-BE32-E72D297353CC}">
                <c16:uniqueId val="{0000002B-4644-4B98-8968-794ECB6A1967}"/>
              </c:ext>
            </c:extLst>
          </c:dPt>
          <c:dPt>
            <c:idx val="13"/>
            <c:invertIfNegative val="0"/>
            <c:bubble3D val="0"/>
            <c:extLst>
              <c:ext xmlns:c16="http://schemas.microsoft.com/office/drawing/2014/chart" uri="{C3380CC4-5D6E-409C-BE32-E72D297353CC}">
                <c16:uniqueId val="{0000002C-4644-4B98-8968-794ECB6A1967}"/>
              </c:ext>
            </c:extLst>
          </c:dPt>
          <c:dPt>
            <c:idx val="14"/>
            <c:invertIfNegative val="0"/>
            <c:bubble3D val="0"/>
            <c:extLst>
              <c:ext xmlns:c16="http://schemas.microsoft.com/office/drawing/2014/chart" uri="{C3380CC4-5D6E-409C-BE32-E72D297353CC}">
                <c16:uniqueId val="{0000002D-4644-4B98-8968-794ECB6A1967}"/>
              </c:ext>
            </c:extLst>
          </c:dPt>
          <c:cat>
            <c:strRef>
              <c:f>'text axis cht_2014'!$B$45:$B$66</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cht_2014'!$E$45:$E$66</c:f>
              <c:numCache>
                <c:formatCode>General</c:formatCode>
                <c:ptCount val="22"/>
                <c:pt idx="0">
                  <c:v>1</c:v>
                </c:pt>
                <c:pt idx="1">
                  <c:v>0.99</c:v>
                </c:pt>
                <c:pt idx="2">
                  <c:v>1</c:v>
                </c:pt>
                <c:pt idx="4">
                  <c:v>1</c:v>
                </c:pt>
                <c:pt idx="5">
                  <c:v>0.99</c:v>
                </c:pt>
                <c:pt idx="6">
                  <c:v>1</c:v>
                </c:pt>
                <c:pt idx="7">
                  <c:v>1</c:v>
                </c:pt>
                <c:pt idx="8">
                  <c:v>1</c:v>
                </c:pt>
                <c:pt idx="13">
                  <c:v>1</c:v>
                </c:pt>
                <c:pt idx="16">
                  <c:v>1</c:v>
                </c:pt>
                <c:pt idx="17">
                  <c:v>1</c:v>
                </c:pt>
                <c:pt idx="18">
                  <c:v>1</c:v>
                </c:pt>
                <c:pt idx="19">
                  <c:v>1</c:v>
                </c:pt>
                <c:pt idx="21">
                  <c:v>1</c:v>
                </c:pt>
              </c:numCache>
            </c:numRef>
          </c:val>
          <c:extLst>
            <c:ext xmlns:c16="http://schemas.microsoft.com/office/drawing/2014/chart" uri="{C3380CC4-5D6E-409C-BE32-E72D297353CC}">
              <c16:uniqueId val="{0000002E-4644-4B98-8968-794ECB6A1967}"/>
            </c:ext>
          </c:extLst>
        </c:ser>
        <c:ser>
          <c:idx val="3"/>
          <c:order val="3"/>
          <c:tx>
            <c:strRef>
              <c:f>'text axis cht_2014'!$F$44</c:f>
              <c:strCache>
                <c:ptCount val="1"/>
                <c:pt idx="0">
                  <c:v>Size estimates of MSW/TG</c:v>
                </c:pt>
              </c:strCache>
            </c:strRef>
          </c:tx>
          <c:spPr>
            <a:solidFill>
              <a:srgbClr val="F78E1E"/>
            </a:solidFill>
          </c:spPr>
          <c:invertIfNegative val="0"/>
          <c:dPt>
            <c:idx val="0"/>
            <c:invertIfNegative val="0"/>
            <c:bubble3D val="0"/>
            <c:spPr>
              <a:noFill/>
            </c:spPr>
            <c:extLst>
              <c:ext xmlns:c16="http://schemas.microsoft.com/office/drawing/2014/chart" uri="{C3380CC4-5D6E-409C-BE32-E72D297353CC}">
                <c16:uniqueId val="{00000030-4644-4B98-8968-794ECB6A1967}"/>
              </c:ext>
            </c:extLst>
          </c:dPt>
          <c:dPt>
            <c:idx val="2"/>
            <c:invertIfNegative val="0"/>
            <c:bubble3D val="0"/>
            <c:spPr>
              <a:noFill/>
            </c:spPr>
            <c:extLst>
              <c:ext xmlns:c16="http://schemas.microsoft.com/office/drawing/2014/chart" uri="{C3380CC4-5D6E-409C-BE32-E72D297353CC}">
                <c16:uniqueId val="{00000032-4644-4B98-8968-794ECB6A1967}"/>
              </c:ext>
            </c:extLst>
          </c:dPt>
          <c:dPt>
            <c:idx val="3"/>
            <c:invertIfNegative val="0"/>
            <c:bubble3D val="0"/>
            <c:spPr>
              <a:noFill/>
            </c:spPr>
            <c:extLst>
              <c:ext xmlns:c16="http://schemas.microsoft.com/office/drawing/2014/chart" uri="{C3380CC4-5D6E-409C-BE32-E72D297353CC}">
                <c16:uniqueId val="{00000034-4644-4B98-8968-794ECB6A1967}"/>
              </c:ext>
            </c:extLst>
          </c:dPt>
          <c:dPt>
            <c:idx val="7"/>
            <c:invertIfNegative val="0"/>
            <c:bubble3D val="0"/>
            <c:extLst>
              <c:ext xmlns:c16="http://schemas.microsoft.com/office/drawing/2014/chart" uri="{C3380CC4-5D6E-409C-BE32-E72D297353CC}">
                <c16:uniqueId val="{00000035-4644-4B98-8968-794ECB6A1967}"/>
              </c:ext>
            </c:extLst>
          </c:dPt>
          <c:dPt>
            <c:idx val="8"/>
            <c:invertIfNegative val="0"/>
            <c:bubble3D val="0"/>
            <c:spPr>
              <a:noFill/>
            </c:spPr>
            <c:extLst>
              <c:ext xmlns:c16="http://schemas.microsoft.com/office/drawing/2014/chart" uri="{C3380CC4-5D6E-409C-BE32-E72D297353CC}">
                <c16:uniqueId val="{00000037-4644-4B98-8968-794ECB6A1967}"/>
              </c:ext>
            </c:extLst>
          </c:dPt>
          <c:dPt>
            <c:idx val="9"/>
            <c:invertIfNegative val="0"/>
            <c:bubble3D val="0"/>
            <c:extLst>
              <c:ext xmlns:c16="http://schemas.microsoft.com/office/drawing/2014/chart" uri="{C3380CC4-5D6E-409C-BE32-E72D297353CC}">
                <c16:uniqueId val="{00000038-4644-4B98-8968-794ECB6A1967}"/>
              </c:ext>
            </c:extLst>
          </c:dPt>
          <c:dPt>
            <c:idx val="10"/>
            <c:invertIfNegative val="0"/>
            <c:bubble3D val="0"/>
            <c:spPr>
              <a:noFill/>
            </c:spPr>
            <c:extLst>
              <c:ext xmlns:c16="http://schemas.microsoft.com/office/drawing/2014/chart" uri="{C3380CC4-5D6E-409C-BE32-E72D297353CC}">
                <c16:uniqueId val="{0000003A-4644-4B98-8968-794ECB6A1967}"/>
              </c:ext>
            </c:extLst>
          </c:dPt>
          <c:dPt>
            <c:idx val="11"/>
            <c:invertIfNegative val="0"/>
            <c:bubble3D val="0"/>
            <c:spPr>
              <a:noFill/>
            </c:spPr>
            <c:extLst>
              <c:ext xmlns:c16="http://schemas.microsoft.com/office/drawing/2014/chart" uri="{C3380CC4-5D6E-409C-BE32-E72D297353CC}">
                <c16:uniqueId val="{0000003C-4644-4B98-8968-794ECB6A1967}"/>
              </c:ext>
            </c:extLst>
          </c:dPt>
          <c:dPt>
            <c:idx val="12"/>
            <c:invertIfNegative val="0"/>
            <c:bubble3D val="0"/>
            <c:extLst>
              <c:ext xmlns:c16="http://schemas.microsoft.com/office/drawing/2014/chart" uri="{C3380CC4-5D6E-409C-BE32-E72D297353CC}">
                <c16:uniqueId val="{0000003D-4644-4B98-8968-794ECB6A1967}"/>
              </c:ext>
            </c:extLst>
          </c:dPt>
          <c:dPt>
            <c:idx val="13"/>
            <c:invertIfNegative val="0"/>
            <c:bubble3D val="0"/>
            <c:extLst>
              <c:ext xmlns:c16="http://schemas.microsoft.com/office/drawing/2014/chart" uri="{C3380CC4-5D6E-409C-BE32-E72D297353CC}">
                <c16:uniqueId val="{0000003E-4644-4B98-8968-794ECB6A1967}"/>
              </c:ext>
            </c:extLst>
          </c:dPt>
          <c:dPt>
            <c:idx val="14"/>
            <c:invertIfNegative val="0"/>
            <c:bubble3D val="0"/>
            <c:extLst>
              <c:ext xmlns:c16="http://schemas.microsoft.com/office/drawing/2014/chart" uri="{C3380CC4-5D6E-409C-BE32-E72D297353CC}">
                <c16:uniqueId val="{0000003F-4644-4B98-8968-794ECB6A1967}"/>
              </c:ext>
            </c:extLst>
          </c:dPt>
          <c:dPt>
            <c:idx val="15"/>
            <c:invertIfNegative val="0"/>
            <c:bubble3D val="0"/>
            <c:spPr>
              <a:noFill/>
            </c:spPr>
            <c:extLst>
              <c:ext xmlns:c16="http://schemas.microsoft.com/office/drawing/2014/chart" uri="{C3380CC4-5D6E-409C-BE32-E72D297353CC}">
                <c16:uniqueId val="{00000041-4644-4B98-8968-794ECB6A1967}"/>
              </c:ext>
            </c:extLst>
          </c:dPt>
          <c:dPt>
            <c:idx val="16"/>
            <c:invertIfNegative val="0"/>
            <c:bubble3D val="0"/>
            <c:extLst>
              <c:ext xmlns:c16="http://schemas.microsoft.com/office/drawing/2014/chart" uri="{C3380CC4-5D6E-409C-BE32-E72D297353CC}">
                <c16:uniqueId val="{00000042-4644-4B98-8968-794ECB6A1967}"/>
              </c:ext>
            </c:extLst>
          </c:dPt>
          <c:dPt>
            <c:idx val="17"/>
            <c:invertIfNegative val="0"/>
            <c:bubble3D val="0"/>
            <c:spPr>
              <a:noFill/>
            </c:spPr>
            <c:extLst>
              <c:ext xmlns:c16="http://schemas.microsoft.com/office/drawing/2014/chart" uri="{C3380CC4-5D6E-409C-BE32-E72D297353CC}">
                <c16:uniqueId val="{00000044-4644-4B98-8968-794ECB6A1967}"/>
              </c:ext>
            </c:extLst>
          </c:dPt>
          <c:dPt>
            <c:idx val="18"/>
            <c:invertIfNegative val="0"/>
            <c:bubble3D val="0"/>
            <c:spPr>
              <a:noFill/>
            </c:spPr>
            <c:extLst>
              <c:ext xmlns:c16="http://schemas.microsoft.com/office/drawing/2014/chart" uri="{C3380CC4-5D6E-409C-BE32-E72D297353CC}">
                <c16:uniqueId val="{00000046-4644-4B98-8968-794ECB6A1967}"/>
              </c:ext>
            </c:extLst>
          </c:dPt>
          <c:dPt>
            <c:idx val="19"/>
            <c:invertIfNegative val="0"/>
            <c:bubble3D val="0"/>
            <c:extLst>
              <c:ext xmlns:c16="http://schemas.microsoft.com/office/drawing/2014/chart" uri="{C3380CC4-5D6E-409C-BE32-E72D297353CC}">
                <c16:uniqueId val="{00000047-4644-4B98-8968-794ECB6A1967}"/>
              </c:ext>
            </c:extLst>
          </c:dPt>
          <c:dPt>
            <c:idx val="20"/>
            <c:invertIfNegative val="0"/>
            <c:bubble3D val="0"/>
            <c:spPr>
              <a:noFill/>
            </c:spPr>
            <c:extLst>
              <c:ext xmlns:c16="http://schemas.microsoft.com/office/drawing/2014/chart" uri="{C3380CC4-5D6E-409C-BE32-E72D297353CC}">
                <c16:uniqueId val="{00000049-4644-4B98-8968-794ECB6A1967}"/>
              </c:ext>
            </c:extLst>
          </c:dPt>
          <c:dPt>
            <c:idx val="21"/>
            <c:invertIfNegative val="0"/>
            <c:bubble3D val="0"/>
            <c:spPr>
              <a:noFill/>
            </c:spPr>
            <c:extLst>
              <c:ext xmlns:c16="http://schemas.microsoft.com/office/drawing/2014/chart" uri="{C3380CC4-5D6E-409C-BE32-E72D297353CC}">
                <c16:uniqueId val="{0000004B-4644-4B98-8968-794ECB6A1967}"/>
              </c:ext>
            </c:extLst>
          </c:dPt>
          <c:cat>
            <c:strRef>
              <c:f>'text axis cht_2014'!$B$45:$B$66</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cht_2014'!$F$45:$F$66</c:f>
              <c:numCache>
                <c:formatCode>General</c:formatCode>
                <c:ptCount val="22"/>
                <c:pt idx="1">
                  <c:v>1</c:v>
                </c:pt>
                <c:pt idx="2">
                  <c:v>0.99</c:v>
                </c:pt>
                <c:pt idx="5">
                  <c:v>1</c:v>
                </c:pt>
                <c:pt idx="7">
                  <c:v>1</c:v>
                </c:pt>
                <c:pt idx="8">
                  <c:v>0.99</c:v>
                </c:pt>
                <c:pt idx="13">
                  <c:v>1</c:v>
                </c:pt>
                <c:pt idx="16">
                  <c:v>1</c:v>
                </c:pt>
                <c:pt idx="19">
                  <c:v>0.99</c:v>
                </c:pt>
                <c:pt idx="21">
                  <c:v>0.99</c:v>
                </c:pt>
              </c:numCache>
            </c:numRef>
          </c:val>
          <c:extLst>
            <c:ext xmlns:c16="http://schemas.microsoft.com/office/drawing/2014/chart" uri="{C3380CC4-5D6E-409C-BE32-E72D297353CC}">
              <c16:uniqueId val="{0000004C-4644-4B98-8968-794ECB6A1967}"/>
            </c:ext>
          </c:extLst>
        </c:ser>
        <c:ser>
          <c:idx val="4"/>
          <c:order val="4"/>
          <c:tx>
            <c:strRef>
              <c:f>'text axis cht_2014'!$G$44</c:f>
              <c:strCache>
                <c:ptCount val="1"/>
                <c:pt idx="0">
                  <c:v>Size estimates of clients</c:v>
                </c:pt>
              </c:strCache>
            </c:strRef>
          </c:tx>
          <c:spPr>
            <a:solidFill>
              <a:srgbClr val="EC008C"/>
            </a:solidFill>
          </c:spPr>
          <c:invertIfNegative val="0"/>
          <c:dPt>
            <c:idx val="0"/>
            <c:invertIfNegative val="0"/>
            <c:bubble3D val="0"/>
            <c:spPr>
              <a:noFill/>
            </c:spPr>
            <c:extLst>
              <c:ext xmlns:c16="http://schemas.microsoft.com/office/drawing/2014/chart" uri="{C3380CC4-5D6E-409C-BE32-E72D297353CC}">
                <c16:uniqueId val="{0000004E-4644-4B98-8968-794ECB6A1967}"/>
              </c:ext>
            </c:extLst>
          </c:dPt>
          <c:dPt>
            <c:idx val="1"/>
            <c:invertIfNegative val="0"/>
            <c:bubble3D val="0"/>
            <c:spPr>
              <a:noFill/>
            </c:spPr>
            <c:extLst>
              <c:ext xmlns:c16="http://schemas.microsoft.com/office/drawing/2014/chart" uri="{C3380CC4-5D6E-409C-BE32-E72D297353CC}">
                <c16:uniqueId val="{00000050-4644-4B98-8968-794ECB6A1967}"/>
              </c:ext>
            </c:extLst>
          </c:dPt>
          <c:dPt>
            <c:idx val="4"/>
            <c:invertIfNegative val="0"/>
            <c:bubble3D val="0"/>
            <c:spPr>
              <a:noFill/>
            </c:spPr>
            <c:extLst>
              <c:ext xmlns:c16="http://schemas.microsoft.com/office/drawing/2014/chart" uri="{C3380CC4-5D6E-409C-BE32-E72D297353CC}">
                <c16:uniqueId val="{00000052-4644-4B98-8968-794ECB6A1967}"/>
              </c:ext>
            </c:extLst>
          </c:dPt>
          <c:dPt>
            <c:idx val="5"/>
            <c:invertIfNegative val="0"/>
            <c:bubble3D val="0"/>
            <c:spPr>
              <a:noFill/>
            </c:spPr>
            <c:extLst>
              <c:ext xmlns:c16="http://schemas.microsoft.com/office/drawing/2014/chart" uri="{C3380CC4-5D6E-409C-BE32-E72D297353CC}">
                <c16:uniqueId val="{00000054-4644-4B98-8968-794ECB6A1967}"/>
              </c:ext>
            </c:extLst>
          </c:dPt>
          <c:dPt>
            <c:idx val="7"/>
            <c:invertIfNegative val="0"/>
            <c:bubble3D val="0"/>
            <c:extLst>
              <c:ext xmlns:c16="http://schemas.microsoft.com/office/drawing/2014/chart" uri="{C3380CC4-5D6E-409C-BE32-E72D297353CC}">
                <c16:uniqueId val="{00000055-4644-4B98-8968-794ECB6A1967}"/>
              </c:ext>
            </c:extLst>
          </c:dPt>
          <c:dPt>
            <c:idx val="8"/>
            <c:invertIfNegative val="0"/>
            <c:bubble3D val="0"/>
            <c:spPr>
              <a:noFill/>
            </c:spPr>
            <c:extLst>
              <c:ext xmlns:c16="http://schemas.microsoft.com/office/drawing/2014/chart" uri="{C3380CC4-5D6E-409C-BE32-E72D297353CC}">
                <c16:uniqueId val="{00000057-4644-4B98-8968-794ECB6A1967}"/>
              </c:ext>
            </c:extLst>
          </c:dPt>
          <c:dPt>
            <c:idx val="9"/>
            <c:invertIfNegative val="0"/>
            <c:bubble3D val="0"/>
            <c:extLst>
              <c:ext xmlns:c16="http://schemas.microsoft.com/office/drawing/2014/chart" uri="{C3380CC4-5D6E-409C-BE32-E72D297353CC}">
                <c16:uniqueId val="{00000058-4644-4B98-8968-794ECB6A1967}"/>
              </c:ext>
            </c:extLst>
          </c:dPt>
          <c:dPt>
            <c:idx val="10"/>
            <c:invertIfNegative val="0"/>
            <c:bubble3D val="0"/>
            <c:spPr>
              <a:noFill/>
            </c:spPr>
            <c:extLst>
              <c:ext xmlns:c16="http://schemas.microsoft.com/office/drawing/2014/chart" uri="{C3380CC4-5D6E-409C-BE32-E72D297353CC}">
                <c16:uniqueId val="{0000005A-4644-4B98-8968-794ECB6A1967}"/>
              </c:ext>
            </c:extLst>
          </c:dPt>
          <c:dPt>
            <c:idx val="12"/>
            <c:invertIfNegative val="0"/>
            <c:bubble3D val="0"/>
            <c:extLst>
              <c:ext xmlns:c16="http://schemas.microsoft.com/office/drawing/2014/chart" uri="{C3380CC4-5D6E-409C-BE32-E72D297353CC}">
                <c16:uniqueId val="{0000005B-4644-4B98-8968-794ECB6A1967}"/>
              </c:ext>
            </c:extLst>
          </c:dPt>
          <c:dPt>
            <c:idx val="13"/>
            <c:invertIfNegative val="0"/>
            <c:bubble3D val="0"/>
            <c:spPr>
              <a:noFill/>
            </c:spPr>
            <c:extLst>
              <c:ext xmlns:c16="http://schemas.microsoft.com/office/drawing/2014/chart" uri="{C3380CC4-5D6E-409C-BE32-E72D297353CC}">
                <c16:uniqueId val="{0000005D-4644-4B98-8968-794ECB6A1967}"/>
              </c:ext>
            </c:extLst>
          </c:dPt>
          <c:dPt>
            <c:idx val="14"/>
            <c:invertIfNegative val="0"/>
            <c:bubble3D val="0"/>
            <c:spPr>
              <a:noFill/>
            </c:spPr>
            <c:extLst>
              <c:ext xmlns:c16="http://schemas.microsoft.com/office/drawing/2014/chart" uri="{C3380CC4-5D6E-409C-BE32-E72D297353CC}">
                <c16:uniqueId val="{0000005F-4644-4B98-8968-794ECB6A1967}"/>
              </c:ext>
            </c:extLst>
          </c:dPt>
          <c:dPt>
            <c:idx val="16"/>
            <c:invertIfNegative val="0"/>
            <c:bubble3D val="0"/>
            <c:extLst>
              <c:ext xmlns:c16="http://schemas.microsoft.com/office/drawing/2014/chart" uri="{C3380CC4-5D6E-409C-BE32-E72D297353CC}">
                <c16:uniqueId val="{00000060-4644-4B98-8968-794ECB6A1967}"/>
              </c:ext>
            </c:extLst>
          </c:dPt>
          <c:dPt>
            <c:idx val="17"/>
            <c:invertIfNegative val="0"/>
            <c:bubble3D val="0"/>
            <c:extLst>
              <c:ext xmlns:c16="http://schemas.microsoft.com/office/drawing/2014/chart" uri="{C3380CC4-5D6E-409C-BE32-E72D297353CC}">
                <c16:uniqueId val="{00000061-4644-4B98-8968-794ECB6A1967}"/>
              </c:ext>
            </c:extLst>
          </c:dPt>
          <c:dPt>
            <c:idx val="18"/>
            <c:invertIfNegative val="0"/>
            <c:bubble3D val="0"/>
            <c:spPr>
              <a:noFill/>
            </c:spPr>
            <c:extLst>
              <c:ext xmlns:c16="http://schemas.microsoft.com/office/drawing/2014/chart" uri="{C3380CC4-5D6E-409C-BE32-E72D297353CC}">
                <c16:uniqueId val="{00000063-4644-4B98-8968-794ECB6A1967}"/>
              </c:ext>
            </c:extLst>
          </c:dPt>
          <c:cat>
            <c:strRef>
              <c:f>'text axis cht_2014'!$B$45:$B$66</c:f>
              <c:strCache>
                <c:ptCount val="22"/>
                <c:pt idx="0">
                  <c:v>Afghanistan</c:v>
                </c:pt>
                <c:pt idx="1">
                  <c:v>Bangladesh</c:v>
                </c:pt>
                <c:pt idx="2">
                  <c:v>Bhutan</c:v>
                </c:pt>
                <c:pt idx="3">
                  <c:v>Cambodia</c:v>
                </c:pt>
                <c:pt idx="4">
                  <c:v>China</c:v>
                </c:pt>
                <c:pt idx="5">
                  <c:v>Fiji</c:v>
                </c:pt>
                <c:pt idx="6">
                  <c:v>India</c:v>
                </c:pt>
                <c:pt idx="7">
                  <c:v>Indonesia</c:v>
                </c:pt>
                <c:pt idx="8">
                  <c:v>Lao PDR</c:v>
                </c:pt>
                <c:pt idx="9">
                  <c:v>Maldives</c:v>
                </c:pt>
                <c:pt idx="10">
                  <c:v>Malaysia</c:v>
                </c:pt>
                <c:pt idx="11">
                  <c:v>Mongolia</c:v>
                </c:pt>
                <c:pt idx="12">
                  <c:v>Myanmar</c:v>
                </c:pt>
                <c:pt idx="13">
                  <c:v>Nepal</c:v>
                </c:pt>
                <c:pt idx="14">
                  <c:v>PNG</c:v>
                </c:pt>
                <c:pt idx="15">
                  <c:v>Pakistan</c:v>
                </c:pt>
                <c:pt idx="16">
                  <c:v>Philippines</c:v>
                </c:pt>
                <c:pt idx="17">
                  <c:v>Singapore</c:v>
                </c:pt>
                <c:pt idx="18">
                  <c:v>Sri Lanka</c:v>
                </c:pt>
                <c:pt idx="19">
                  <c:v>Timor-Leste</c:v>
                </c:pt>
                <c:pt idx="20">
                  <c:v>Thailand</c:v>
                </c:pt>
                <c:pt idx="21">
                  <c:v>Viet Nam</c:v>
                </c:pt>
              </c:strCache>
            </c:strRef>
          </c:cat>
          <c:val>
            <c:numRef>
              <c:f>'text axis cht_2014'!$G$45:$G$66</c:f>
              <c:numCache>
                <c:formatCode>General</c:formatCode>
                <c:ptCount val="22"/>
                <c:pt idx="1">
                  <c:v>0.99</c:v>
                </c:pt>
                <c:pt idx="7">
                  <c:v>1</c:v>
                </c:pt>
                <c:pt idx="8">
                  <c:v>0.99</c:v>
                </c:pt>
                <c:pt idx="13">
                  <c:v>0.99</c:v>
                </c:pt>
                <c:pt idx="15">
                  <c:v>0</c:v>
                </c:pt>
                <c:pt idx="16">
                  <c:v>1</c:v>
                </c:pt>
                <c:pt idx="19">
                  <c:v>0</c:v>
                </c:pt>
                <c:pt idx="21">
                  <c:v>1</c:v>
                </c:pt>
              </c:numCache>
            </c:numRef>
          </c:val>
          <c:extLst>
            <c:ext xmlns:c16="http://schemas.microsoft.com/office/drawing/2014/chart" uri="{C3380CC4-5D6E-409C-BE32-E72D297353CC}">
              <c16:uniqueId val="{00000064-4644-4B98-8968-794ECB6A1967}"/>
            </c:ext>
          </c:extLst>
        </c:ser>
        <c:dLbls>
          <c:showLegendKey val="0"/>
          <c:showVal val="0"/>
          <c:showCatName val="0"/>
          <c:showSerName val="0"/>
          <c:showPercent val="0"/>
          <c:showBubbleSize val="0"/>
        </c:dLbls>
        <c:gapWidth val="41"/>
        <c:overlap val="100"/>
        <c:axId val="214630400"/>
        <c:axId val="214631936"/>
      </c:barChart>
      <c:barChart>
        <c:barDir val="bar"/>
        <c:grouping val="clustered"/>
        <c:varyColors val="0"/>
        <c:ser>
          <c:idx val="5"/>
          <c:order val="5"/>
          <c:tx>
            <c:strRef>
              <c:f>'text axis cht_2014'!$AD$45</c:f>
              <c:strCache>
                <c:ptCount val="1"/>
                <c:pt idx="0">
                  <c:v>Rating </c:v>
                </c:pt>
              </c:strCache>
            </c:strRef>
          </c:tx>
          <c:spPr>
            <a:noFill/>
            <a:ln>
              <a:noFill/>
            </a:ln>
          </c:spPr>
          <c:invertIfNegative val="0"/>
          <c:cat>
            <c:strRef>
              <c:f>'text axis cht_2014'!$AC$46:$AC$50</c:f>
              <c:strCache>
                <c:ptCount val="5"/>
                <c:pt idx="0">
                  <c:v>PWID</c:v>
                </c:pt>
                <c:pt idx="1">
                  <c:v>FSW</c:v>
                </c:pt>
                <c:pt idx="2">
                  <c:v>MSM</c:v>
                </c:pt>
                <c:pt idx="3">
                  <c:v>MSW/TG</c:v>
                </c:pt>
                <c:pt idx="4">
                  <c:v>Clients</c:v>
                </c:pt>
              </c:strCache>
            </c:strRef>
          </c:cat>
          <c:val>
            <c:numRef>
              <c:f>'text axis cht_2014'!$AD$46:$AD$50</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65-4644-4B98-8968-794ECB6A1967}"/>
            </c:ext>
          </c:extLst>
        </c:ser>
        <c:dLbls>
          <c:showLegendKey val="0"/>
          <c:showVal val="0"/>
          <c:showCatName val="0"/>
          <c:showSerName val="0"/>
          <c:showPercent val="0"/>
          <c:showBubbleSize val="0"/>
        </c:dLbls>
        <c:gapWidth val="45"/>
        <c:overlap val="35"/>
        <c:axId val="214633472"/>
        <c:axId val="214635264"/>
      </c:barChart>
      <c:catAx>
        <c:axId val="214630400"/>
        <c:scaling>
          <c:orientation val="minMax"/>
        </c:scaling>
        <c:delete val="0"/>
        <c:axPos val="b"/>
        <c:numFmt formatCode="[=1]\ &quot;PWID&quot;;[=2]\ &quot;FSW&quot;" sourceLinked="0"/>
        <c:majorTickMark val="out"/>
        <c:minorTickMark val="none"/>
        <c:tickLblPos val="nextTo"/>
        <c:txPr>
          <a:bodyPr rot="-2700000" vert="horz"/>
          <a:lstStyle/>
          <a:p>
            <a:pPr>
              <a:defRPr/>
            </a:pPr>
            <a:endParaRPr lang="en-US"/>
          </a:p>
        </c:txPr>
        <c:crossAx val="214631936"/>
        <c:crosses val="autoZero"/>
        <c:auto val="1"/>
        <c:lblAlgn val="ctr"/>
        <c:lblOffset val="100"/>
        <c:noMultiLvlLbl val="0"/>
      </c:catAx>
      <c:valAx>
        <c:axId val="214631936"/>
        <c:scaling>
          <c:orientation val="minMax"/>
          <c:max val="5"/>
        </c:scaling>
        <c:delete val="0"/>
        <c:axPos val="r"/>
        <c:numFmt formatCode="General" sourceLinked="1"/>
        <c:majorTickMark val="none"/>
        <c:minorTickMark val="none"/>
        <c:tickLblPos val="none"/>
        <c:crossAx val="214630400"/>
        <c:crosses val="max"/>
        <c:crossBetween val="between"/>
      </c:valAx>
      <c:catAx>
        <c:axId val="214633472"/>
        <c:scaling>
          <c:orientation val="minMax"/>
        </c:scaling>
        <c:delete val="0"/>
        <c:axPos val="l"/>
        <c:majorGridlines>
          <c:spPr>
            <a:ln>
              <a:solidFill>
                <a:schemeClr val="accent6">
                  <a:lumMod val="75000"/>
                </a:schemeClr>
              </a:solidFill>
              <a:prstDash val="sysDash"/>
            </a:ln>
          </c:spPr>
        </c:majorGridlines>
        <c:numFmt formatCode="General" sourceLinked="1"/>
        <c:majorTickMark val="none"/>
        <c:minorTickMark val="none"/>
        <c:tickLblPos val="low"/>
        <c:txPr>
          <a:bodyPr rot="0" vert="horz"/>
          <a:lstStyle/>
          <a:p>
            <a:pPr>
              <a:defRPr/>
            </a:pPr>
            <a:endParaRPr lang="en-US"/>
          </a:p>
        </c:txPr>
        <c:crossAx val="214635264"/>
        <c:crosses val="autoZero"/>
        <c:auto val="1"/>
        <c:lblAlgn val="ctr"/>
        <c:lblOffset val="100"/>
        <c:noMultiLvlLbl val="0"/>
      </c:catAx>
      <c:valAx>
        <c:axId val="214635264"/>
        <c:scaling>
          <c:orientation val="minMax"/>
        </c:scaling>
        <c:delete val="1"/>
        <c:axPos val="t"/>
        <c:numFmt formatCode="General" sourceLinked="1"/>
        <c:majorTickMark val="out"/>
        <c:minorTickMark val="none"/>
        <c:tickLblPos val="nextTo"/>
        <c:crossAx val="214633472"/>
        <c:crosses val="max"/>
        <c:crossBetween val="between"/>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95139831658968E-2"/>
          <c:y val="3.867269984917044E-2"/>
          <c:w val="0.60885642742932999"/>
          <c:h val="0.86904977375565606"/>
        </c:manualLayout>
      </c:layout>
      <c:barChart>
        <c:barDir val="col"/>
        <c:grouping val="percentStacked"/>
        <c:varyColors val="0"/>
        <c:ser>
          <c:idx val="0"/>
          <c:order val="0"/>
          <c:tx>
            <c:strRef>
              <c:f>Sheet3!$C$3</c:f>
              <c:strCache>
                <c:ptCount val="1"/>
                <c:pt idx="0">
                  <c:v>IBBS only</c:v>
                </c:pt>
              </c:strCache>
            </c:strRef>
          </c:tx>
          <c:spPr>
            <a:solidFill>
              <a:srgbClr val="0099FF"/>
            </a:solidFill>
            <a:ln>
              <a:noFill/>
            </a:ln>
            <a:effectLst/>
          </c:spPr>
          <c:invertIfNegative val="0"/>
          <c:dLbls>
            <c:dLbl>
              <c:idx val="0"/>
              <c:tx>
                <c:rich>
                  <a:bodyPr/>
                  <a:lstStyle/>
                  <a:p>
                    <a:fld id="{65A9E1C3-C0EB-44DD-9F6F-B727D4B4A6AB}" type="VALUE">
                      <a:rPr lang="en-US"/>
                      <a:pPr/>
                      <a:t>[VALUE]</a:t>
                    </a:fld>
                    <a:r>
                      <a:rPr lang="en-US"/>
                      <a:t> </a:t>
                    </a:r>
                    <a:r>
                      <a:rPr lang="en-US" sz="110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80-4BCE-8DF7-1156AFFF0DEE}"/>
                </c:ext>
              </c:extLst>
            </c:dLbl>
            <c:dLbl>
              <c:idx val="1"/>
              <c:tx>
                <c:rich>
                  <a:bodyPr/>
                  <a:lstStyle/>
                  <a:p>
                    <a:fld id="{7B3D40A8-F989-43A2-B7EF-8B491CAAA7C3}" type="VALUE">
                      <a:rPr lang="en-US"/>
                      <a:pPr/>
                      <a:t>[VALUE]</a:t>
                    </a:fld>
                    <a:r>
                      <a:rPr lang="en-US"/>
                      <a:t> </a:t>
                    </a:r>
                    <a:r>
                      <a:rPr lang="en-US" sz="110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80-4BCE-8DF7-1156AFFF0DE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Sheet3!$B$4:$B$5</c:f>
              <c:strCache>
                <c:ptCount val="2"/>
                <c:pt idx="0">
                  <c:v>SEARO region</c:v>
                </c:pt>
                <c:pt idx="1">
                  <c:v>WPRO region</c:v>
                </c:pt>
              </c:strCache>
            </c:strRef>
          </c:cat>
          <c:val>
            <c:numRef>
              <c:f>Sheet3!$C$4:$C$5</c:f>
              <c:numCache>
                <c:formatCode>General</c:formatCode>
                <c:ptCount val="2"/>
                <c:pt idx="0">
                  <c:v>5</c:v>
                </c:pt>
                <c:pt idx="1">
                  <c:v>5</c:v>
                </c:pt>
              </c:numCache>
            </c:numRef>
          </c:val>
          <c:extLst>
            <c:ext xmlns:c16="http://schemas.microsoft.com/office/drawing/2014/chart" uri="{C3380CC4-5D6E-409C-BE32-E72D297353CC}">
              <c16:uniqueId val="{00000002-0980-4BCE-8DF7-1156AFFF0DEE}"/>
            </c:ext>
          </c:extLst>
        </c:ser>
        <c:ser>
          <c:idx val="1"/>
          <c:order val="1"/>
          <c:tx>
            <c:strRef>
              <c:f>Sheet3!$D$3</c:f>
              <c:strCache>
                <c:ptCount val="1"/>
                <c:pt idx="0">
                  <c:v>HSS+ only</c:v>
                </c:pt>
              </c:strCache>
            </c:strRef>
          </c:tx>
          <c:spPr>
            <a:solidFill>
              <a:schemeClr val="accent2"/>
            </a:solidFill>
            <a:ln>
              <a:noFill/>
            </a:ln>
            <a:effectLst/>
          </c:spPr>
          <c:invertIfNegative val="0"/>
          <c:dLbls>
            <c:dLbl>
              <c:idx val="1"/>
              <c:tx>
                <c:rich>
                  <a:bodyPr/>
                  <a:lstStyle/>
                  <a:p>
                    <a:fld id="{53E910DE-8ED0-43D7-B3CB-E3F4DEF812F7}" type="VALUE">
                      <a:rPr lang="en-US"/>
                      <a:pPr/>
                      <a:t>[VALUE]</a:t>
                    </a:fld>
                    <a:r>
                      <a:rPr lang="en-US"/>
                      <a:t> </a:t>
                    </a:r>
                    <a:r>
                      <a:rPr lang="en-US" sz="110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80-4BCE-8DF7-1156AFFF0DE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Sheet3!$B$4:$B$5</c:f>
              <c:strCache>
                <c:ptCount val="2"/>
                <c:pt idx="0">
                  <c:v>SEARO region</c:v>
                </c:pt>
                <c:pt idx="1">
                  <c:v>WPRO region</c:v>
                </c:pt>
              </c:strCache>
            </c:strRef>
          </c:cat>
          <c:val>
            <c:numRef>
              <c:f>Sheet3!$D$4:$D$5</c:f>
              <c:numCache>
                <c:formatCode>General</c:formatCode>
                <c:ptCount val="2"/>
                <c:pt idx="1">
                  <c:v>2</c:v>
                </c:pt>
              </c:numCache>
            </c:numRef>
          </c:val>
          <c:extLst>
            <c:ext xmlns:c16="http://schemas.microsoft.com/office/drawing/2014/chart" uri="{C3380CC4-5D6E-409C-BE32-E72D297353CC}">
              <c16:uniqueId val="{00000004-0980-4BCE-8DF7-1156AFFF0DEE}"/>
            </c:ext>
          </c:extLst>
        </c:ser>
        <c:ser>
          <c:idx val="2"/>
          <c:order val="2"/>
          <c:tx>
            <c:strRef>
              <c:f>Sheet3!$E$3</c:f>
              <c:strCache>
                <c:ptCount val="1"/>
                <c:pt idx="0">
                  <c:v>HSS and IBBS </c:v>
                </c:pt>
              </c:strCache>
            </c:strRef>
          </c:tx>
          <c:spPr>
            <a:solidFill>
              <a:srgbClr val="FFBF09"/>
            </a:solidFill>
            <a:ln>
              <a:noFill/>
            </a:ln>
            <a:effectLst/>
          </c:spPr>
          <c:invertIfNegative val="0"/>
          <c:dLbls>
            <c:dLbl>
              <c:idx val="0"/>
              <c:tx>
                <c:rich>
                  <a:bodyPr/>
                  <a:lstStyle/>
                  <a:p>
                    <a:fld id="{205B7312-5E2A-44D2-AA6E-E5567C9CCD77}" type="VALUE">
                      <a:rPr lang="en-US"/>
                      <a:pPr/>
                      <a:t>[VALUE]</a:t>
                    </a:fld>
                    <a:r>
                      <a:rPr lang="en-US"/>
                      <a:t> </a:t>
                    </a:r>
                    <a:r>
                      <a:rPr lang="en-US" sz="110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80-4BCE-8DF7-1156AFFF0DEE}"/>
                </c:ext>
              </c:extLst>
            </c:dLbl>
            <c:dLbl>
              <c:idx val="1"/>
              <c:tx>
                <c:rich>
                  <a:bodyPr/>
                  <a:lstStyle/>
                  <a:p>
                    <a:fld id="{DB813F50-A7AE-4E75-A959-1065BA164FF7}" type="VALUE">
                      <a:rPr lang="en-US"/>
                      <a:pPr/>
                      <a:t>[VALUE]</a:t>
                    </a:fld>
                    <a:r>
                      <a:rPr lang="en-US"/>
                      <a:t> </a:t>
                    </a:r>
                    <a:r>
                      <a:rPr lang="en-US" sz="1100"/>
                      <a:t>country</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980-4BCE-8DF7-1156AFFF0DE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Sheet3!$B$4:$B$5</c:f>
              <c:strCache>
                <c:ptCount val="2"/>
                <c:pt idx="0">
                  <c:v>SEARO region</c:v>
                </c:pt>
                <c:pt idx="1">
                  <c:v>WPRO region</c:v>
                </c:pt>
              </c:strCache>
            </c:strRef>
          </c:cat>
          <c:val>
            <c:numRef>
              <c:f>Sheet3!$E$4:$E$5</c:f>
              <c:numCache>
                <c:formatCode>General</c:formatCode>
                <c:ptCount val="2"/>
                <c:pt idx="0">
                  <c:v>4</c:v>
                </c:pt>
                <c:pt idx="1">
                  <c:v>1</c:v>
                </c:pt>
              </c:numCache>
            </c:numRef>
          </c:val>
          <c:extLst>
            <c:ext xmlns:c16="http://schemas.microsoft.com/office/drawing/2014/chart" uri="{C3380CC4-5D6E-409C-BE32-E72D297353CC}">
              <c16:uniqueId val="{00000007-0980-4BCE-8DF7-1156AFFF0DEE}"/>
            </c:ext>
          </c:extLst>
        </c:ser>
        <c:ser>
          <c:idx val="3"/>
          <c:order val="3"/>
          <c:tx>
            <c:strRef>
              <c:f>Sheet3!$F$3</c:f>
              <c:strCache>
                <c:ptCount val="1"/>
                <c:pt idx="0">
                  <c:v>No survey</c:v>
                </c:pt>
              </c:strCache>
            </c:strRef>
          </c:tx>
          <c:spPr>
            <a:solidFill>
              <a:schemeClr val="bg1">
                <a:lumMod val="65000"/>
              </a:schemeClr>
            </a:solidFill>
            <a:ln>
              <a:noFill/>
            </a:ln>
            <a:effectLst/>
          </c:spPr>
          <c:invertIfNegative val="0"/>
          <c:dLbls>
            <c:dLbl>
              <c:idx val="0"/>
              <c:tx>
                <c:rich>
                  <a:bodyPr/>
                  <a:lstStyle/>
                  <a:p>
                    <a:fld id="{7FA19966-1CDB-49B3-9095-04DB5B5BA19A}" type="VALUE">
                      <a:rPr lang="en-US"/>
                      <a:pPr/>
                      <a:t>[VALUE]</a:t>
                    </a:fld>
                    <a:r>
                      <a:rPr lang="en-US"/>
                      <a:t> </a:t>
                    </a:r>
                    <a:r>
                      <a:rPr lang="en-US" sz="110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980-4BCE-8DF7-1156AFFF0DEE}"/>
                </c:ext>
              </c:extLst>
            </c:dLbl>
            <c:dLbl>
              <c:idx val="1"/>
              <c:tx>
                <c:rich>
                  <a:bodyPr/>
                  <a:lstStyle/>
                  <a:p>
                    <a:fld id="{7E197D6F-B18C-4EB9-9320-42934A76E933}" type="VALUE">
                      <a:rPr lang="en-US"/>
                      <a:pPr/>
                      <a:t>[VALUE]</a:t>
                    </a:fld>
                    <a:r>
                      <a:rPr lang="en-US"/>
                      <a:t> </a:t>
                    </a:r>
                    <a:r>
                      <a:rPr lang="en-US" sz="110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980-4BCE-8DF7-1156AFFF0DE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Sheet3!$B$4:$B$5</c:f>
              <c:strCache>
                <c:ptCount val="2"/>
                <c:pt idx="0">
                  <c:v>SEARO region</c:v>
                </c:pt>
                <c:pt idx="1">
                  <c:v>WPRO region</c:v>
                </c:pt>
              </c:strCache>
            </c:strRef>
          </c:cat>
          <c:val>
            <c:numRef>
              <c:f>Sheet3!$F$4:$F$5</c:f>
              <c:numCache>
                <c:formatCode>General</c:formatCode>
                <c:ptCount val="2"/>
                <c:pt idx="0">
                  <c:v>2</c:v>
                </c:pt>
                <c:pt idx="1">
                  <c:v>4</c:v>
                </c:pt>
              </c:numCache>
            </c:numRef>
          </c:val>
          <c:extLst>
            <c:ext xmlns:c16="http://schemas.microsoft.com/office/drawing/2014/chart" uri="{C3380CC4-5D6E-409C-BE32-E72D297353CC}">
              <c16:uniqueId val="{0000000A-0980-4BCE-8DF7-1156AFFF0DEE}"/>
            </c:ext>
          </c:extLst>
        </c:ser>
        <c:dLbls>
          <c:showLegendKey val="0"/>
          <c:showVal val="0"/>
          <c:showCatName val="0"/>
          <c:showSerName val="0"/>
          <c:showPercent val="0"/>
          <c:showBubbleSize val="0"/>
        </c:dLbls>
        <c:gapWidth val="110"/>
        <c:overlap val="100"/>
        <c:axId val="634382368"/>
        <c:axId val="634383024"/>
      </c:barChart>
      <c:catAx>
        <c:axId val="6343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4383024"/>
        <c:crosses val="autoZero"/>
        <c:auto val="1"/>
        <c:lblAlgn val="ctr"/>
        <c:lblOffset val="100"/>
        <c:noMultiLvlLbl val="0"/>
      </c:catAx>
      <c:valAx>
        <c:axId val="634383024"/>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4382368"/>
        <c:crosses val="autoZero"/>
        <c:crossBetween val="between"/>
        <c:majorUnit val="0.2"/>
      </c:valAx>
      <c:spPr>
        <a:noFill/>
        <a:ln>
          <a:noFill/>
        </a:ln>
        <a:effectLst/>
      </c:spPr>
    </c:plotArea>
    <c:legend>
      <c:legendPos val="r"/>
      <c:layout>
        <c:manualLayout>
          <c:xMode val="edge"/>
          <c:yMode val="edge"/>
          <c:x val="0.70286471775798998"/>
          <c:y val="1.9546086150995828E-2"/>
          <c:w val="0.28285806629911892"/>
          <c:h val="0.8868885167634588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95859344220451"/>
          <c:y val="3.1338793494186723E-2"/>
          <c:w val="0.83503365461981105"/>
          <c:h val="0.72358975325278685"/>
        </c:manualLayout>
      </c:layout>
      <c:barChart>
        <c:barDir val="col"/>
        <c:grouping val="percentStacked"/>
        <c:varyColors val="0"/>
        <c:ser>
          <c:idx val="0"/>
          <c:order val="0"/>
          <c:tx>
            <c:strRef>
              <c:f>Sheet3!$C$3</c:f>
              <c:strCache>
                <c:ptCount val="1"/>
                <c:pt idx="0">
                  <c:v>IBBS only</c:v>
                </c:pt>
              </c:strCache>
            </c:strRef>
          </c:tx>
          <c:spPr>
            <a:solidFill>
              <a:srgbClr val="0099FF"/>
            </a:solidFill>
            <a:ln>
              <a:noFill/>
            </a:ln>
            <a:effectLst/>
          </c:spPr>
          <c:invertIfNegative val="0"/>
          <c:dLbls>
            <c:dLbl>
              <c:idx val="0"/>
              <c:tx>
                <c:rich>
                  <a:bodyPr/>
                  <a:lstStyle/>
                  <a:p>
                    <a:fld id="{A5830256-2ECC-4A4F-ABC2-80F3DFDEF28D}" type="VALUE">
                      <a:rPr lang="en-US"/>
                      <a:pPr/>
                      <a:t>[VALUE]</a:t>
                    </a:fld>
                    <a:r>
                      <a:rPr lang="en-US" dirty="0"/>
                      <a:t> </a:t>
                    </a:r>
                    <a:r>
                      <a:rPr lang="en-US" sz="800" dirty="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8A-420E-BAE5-3ACA6AECA62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c:f>
              <c:strCache>
                <c:ptCount val="1"/>
                <c:pt idx="0">
                  <c:v>SEARO region</c:v>
                </c:pt>
              </c:strCache>
            </c:strRef>
          </c:cat>
          <c:val>
            <c:numRef>
              <c:f>Sheet3!$C$4</c:f>
              <c:numCache>
                <c:formatCode>General</c:formatCode>
                <c:ptCount val="1"/>
                <c:pt idx="0">
                  <c:v>5</c:v>
                </c:pt>
              </c:numCache>
            </c:numRef>
          </c:val>
          <c:extLst>
            <c:ext xmlns:c16="http://schemas.microsoft.com/office/drawing/2014/chart" uri="{C3380CC4-5D6E-409C-BE32-E72D297353CC}">
              <c16:uniqueId val="{00000001-CA8A-420E-BAE5-3ACA6AECA625}"/>
            </c:ext>
          </c:extLst>
        </c:ser>
        <c:ser>
          <c:idx val="1"/>
          <c:order val="1"/>
          <c:tx>
            <c:strRef>
              <c:f>Sheet3!$D$3</c:f>
              <c:strCache>
                <c:ptCount val="1"/>
                <c:pt idx="0">
                  <c:v>HSS+ only</c:v>
                </c:pt>
              </c:strCache>
            </c:strRef>
          </c:tx>
          <c:spPr>
            <a:solidFill>
              <a:schemeClr val="accent2"/>
            </a:solidFill>
            <a:ln>
              <a:noFill/>
            </a:ln>
            <a:effectLst/>
          </c:spPr>
          <c:invertIfNegative val="0"/>
          <c:cat>
            <c:strRef>
              <c:f>Sheet3!$B$4</c:f>
              <c:strCache>
                <c:ptCount val="1"/>
                <c:pt idx="0">
                  <c:v>SEARO region</c:v>
                </c:pt>
              </c:strCache>
            </c:strRef>
          </c:cat>
          <c:val>
            <c:numRef>
              <c:f>Sheet3!$D$4</c:f>
              <c:numCache>
                <c:formatCode>General</c:formatCode>
                <c:ptCount val="1"/>
              </c:numCache>
            </c:numRef>
          </c:val>
          <c:extLst>
            <c:ext xmlns:c16="http://schemas.microsoft.com/office/drawing/2014/chart" uri="{C3380CC4-5D6E-409C-BE32-E72D297353CC}">
              <c16:uniqueId val="{00000002-CA8A-420E-BAE5-3ACA6AECA625}"/>
            </c:ext>
          </c:extLst>
        </c:ser>
        <c:ser>
          <c:idx val="2"/>
          <c:order val="2"/>
          <c:tx>
            <c:strRef>
              <c:f>Sheet3!$E$3</c:f>
              <c:strCache>
                <c:ptCount val="1"/>
                <c:pt idx="0">
                  <c:v>HSS and IBBS </c:v>
                </c:pt>
              </c:strCache>
            </c:strRef>
          </c:tx>
          <c:spPr>
            <a:solidFill>
              <a:srgbClr val="FFBF09"/>
            </a:solidFill>
            <a:ln>
              <a:noFill/>
            </a:ln>
            <a:effectLst/>
          </c:spPr>
          <c:invertIfNegative val="0"/>
          <c:dLbls>
            <c:dLbl>
              <c:idx val="0"/>
              <c:tx>
                <c:rich>
                  <a:bodyPr/>
                  <a:lstStyle/>
                  <a:p>
                    <a:fld id="{47F623EA-B250-4E14-8422-2ACB7DBDDB86}" type="VALUE">
                      <a:rPr lang="en-US"/>
                      <a:pPr/>
                      <a:t>[VALUE]</a:t>
                    </a:fld>
                    <a:r>
                      <a:rPr lang="en-US" dirty="0"/>
                      <a:t> </a:t>
                    </a:r>
                    <a:r>
                      <a:rPr lang="en-US" sz="800" dirty="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8A-420E-BAE5-3ACA6AECA62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c:f>
              <c:strCache>
                <c:ptCount val="1"/>
                <c:pt idx="0">
                  <c:v>SEARO region</c:v>
                </c:pt>
              </c:strCache>
            </c:strRef>
          </c:cat>
          <c:val>
            <c:numRef>
              <c:f>Sheet3!$E$4</c:f>
              <c:numCache>
                <c:formatCode>General</c:formatCode>
                <c:ptCount val="1"/>
                <c:pt idx="0">
                  <c:v>4</c:v>
                </c:pt>
              </c:numCache>
            </c:numRef>
          </c:val>
          <c:extLst>
            <c:ext xmlns:c16="http://schemas.microsoft.com/office/drawing/2014/chart" uri="{C3380CC4-5D6E-409C-BE32-E72D297353CC}">
              <c16:uniqueId val="{00000004-CA8A-420E-BAE5-3ACA6AECA625}"/>
            </c:ext>
          </c:extLst>
        </c:ser>
        <c:ser>
          <c:idx val="3"/>
          <c:order val="3"/>
          <c:tx>
            <c:strRef>
              <c:f>Sheet3!$F$3</c:f>
              <c:strCache>
                <c:ptCount val="1"/>
                <c:pt idx="0">
                  <c:v>No survey</c:v>
                </c:pt>
              </c:strCache>
            </c:strRef>
          </c:tx>
          <c:spPr>
            <a:solidFill>
              <a:schemeClr val="bg1">
                <a:lumMod val="65000"/>
              </a:schemeClr>
            </a:solidFill>
            <a:ln>
              <a:noFill/>
            </a:ln>
            <a:effectLst/>
          </c:spPr>
          <c:invertIfNegative val="0"/>
          <c:dLbls>
            <c:dLbl>
              <c:idx val="0"/>
              <c:tx>
                <c:rich>
                  <a:bodyPr/>
                  <a:lstStyle/>
                  <a:p>
                    <a:fld id="{C9C4B8AF-38F4-426F-96C8-477A84DBFCE2}" type="VALUE">
                      <a:rPr lang="en-US"/>
                      <a:pPr/>
                      <a:t>[VALUE]</a:t>
                    </a:fld>
                    <a:r>
                      <a:rPr lang="en-US" dirty="0"/>
                      <a:t> </a:t>
                    </a:r>
                    <a:r>
                      <a:rPr lang="en-US" sz="800" dirty="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A8A-420E-BAE5-3ACA6AECA62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c:f>
              <c:strCache>
                <c:ptCount val="1"/>
                <c:pt idx="0">
                  <c:v>SEARO region</c:v>
                </c:pt>
              </c:strCache>
            </c:strRef>
          </c:cat>
          <c:val>
            <c:numRef>
              <c:f>Sheet3!$F$4</c:f>
              <c:numCache>
                <c:formatCode>General</c:formatCode>
                <c:ptCount val="1"/>
                <c:pt idx="0">
                  <c:v>2</c:v>
                </c:pt>
              </c:numCache>
            </c:numRef>
          </c:val>
          <c:extLst>
            <c:ext xmlns:c16="http://schemas.microsoft.com/office/drawing/2014/chart" uri="{C3380CC4-5D6E-409C-BE32-E72D297353CC}">
              <c16:uniqueId val="{00000006-CA8A-420E-BAE5-3ACA6AECA625}"/>
            </c:ext>
          </c:extLst>
        </c:ser>
        <c:dLbls>
          <c:showLegendKey val="0"/>
          <c:showVal val="0"/>
          <c:showCatName val="0"/>
          <c:showSerName val="0"/>
          <c:showPercent val="0"/>
          <c:showBubbleSize val="0"/>
        </c:dLbls>
        <c:gapWidth val="219"/>
        <c:overlap val="100"/>
        <c:axId val="631298368"/>
        <c:axId val="631298696"/>
      </c:barChart>
      <c:catAx>
        <c:axId val="63129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1298696"/>
        <c:crosses val="autoZero"/>
        <c:auto val="1"/>
        <c:lblAlgn val="ctr"/>
        <c:lblOffset val="100"/>
        <c:noMultiLvlLbl val="0"/>
      </c:catAx>
      <c:valAx>
        <c:axId val="63129869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1298368"/>
        <c:crosses val="autoZero"/>
        <c:crossBetween val="between"/>
        <c:majorUnit val="0.2"/>
      </c:valAx>
      <c:spPr>
        <a:noFill/>
        <a:ln>
          <a:noFill/>
        </a:ln>
        <a:effectLst/>
      </c:spPr>
    </c:plotArea>
    <c:legend>
      <c:legendPos val="b"/>
      <c:layout>
        <c:manualLayout>
          <c:xMode val="edge"/>
          <c:yMode val="edge"/>
          <c:x val="0.11984010473267111"/>
          <c:y val="0.82231761204505216"/>
          <c:w val="0.87761835892391771"/>
          <c:h val="0.1622433384655003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05435330517459"/>
          <c:y val="3.6913928862340482E-2"/>
          <c:w val="0.68783460533109586"/>
          <c:h val="0.67506276003648302"/>
        </c:manualLayout>
      </c:layout>
      <c:barChart>
        <c:barDir val="col"/>
        <c:grouping val="percentStacked"/>
        <c:varyColors val="0"/>
        <c:ser>
          <c:idx val="0"/>
          <c:order val="0"/>
          <c:tx>
            <c:strRef>
              <c:f>'type of survey by KP inclusion'!$C$3</c:f>
              <c:strCache>
                <c:ptCount val="1"/>
                <c:pt idx="0">
                  <c:v>IBBS only</c:v>
                </c:pt>
              </c:strCache>
            </c:strRef>
          </c:tx>
          <c:spPr>
            <a:solidFill>
              <a:srgbClr val="0099FF"/>
            </a:solidFill>
            <a:ln>
              <a:noFill/>
            </a:ln>
            <a:effectLst/>
          </c:spPr>
          <c:invertIfNegative val="0"/>
          <c:dLbls>
            <c:dLbl>
              <c:idx val="0"/>
              <c:tx>
                <c:rich>
                  <a:bodyPr/>
                  <a:lstStyle/>
                  <a:p>
                    <a:fld id="{D8602639-F308-485E-B392-89B95ABFB835}" type="VALUE">
                      <a:rPr lang="en-US"/>
                      <a:pPr/>
                      <a:t>[VALUE]</a:t>
                    </a:fld>
                    <a:r>
                      <a:rPr lang="en-US"/>
                      <a:t> countries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F1-4C2E-BC89-6CDFD9AB334E}"/>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of survey by KP inclusion'!$B$5</c:f>
              <c:strCache>
                <c:ptCount val="1"/>
                <c:pt idx="0">
                  <c:v>WPRO region</c:v>
                </c:pt>
              </c:strCache>
            </c:strRef>
          </c:cat>
          <c:val>
            <c:numRef>
              <c:f>'type of survey by KP inclusion'!$C$5</c:f>
              <c:numCache>
                <c:formatCode>General</c:formatCode>
                <c:ptCount val="1"/>
                <c:pt idx="0">
                  <c:v>5</c:v>
                </c:pt>
              </c:numCache>
            </c:numRef>
          </c:val>
          <c:extLst>
            <c:ext xmlns:c16="http://schemas.microsoft.com/office/drawing/2014/chart" uri="{C3380CC4-5D6E-409C-BE32-E72D297353CC}">
              <c16:uniqueId val="{00000001-F7F1-4C2E-BC89-6CDFD9AB334E}"/>
            </c:ext>
          </c:extLst>
        </c:ser>
        <c:ser>
          <c:idx val="1"/>
          <c:order val="1"/>
          <c:tx>
            <c:strRef>
              <c:f>'type of survey by KP inclusion'!$D$3</c:f>
              <c:strCache>
                <c:ptCount val="1"/>
                <c:pt idx="0">
                  <c:v>HSS+ only</c:v>
                </c:pt>
              </c:strCache>
            </c:strRef>
          </c:tx>
          <c:spPr>
            <a:solidFill>
              <a:schemeClr val="accent2"/>
            </a:solidFill>
            <a:ln>
              <a:noFill/>
            </a:ln>
            <a:effectLst/>
          </c:spPr>
          <c:invertIfNegative val="0"/>
          <c:dLbls>
            <c:dLbl>
              <c:idx val="0"/>
              <c:tx>
                <c:rich>
                  <a:bodyPr rot="0" vert="horz"/>
                  <a:lstStyle/>
                  <a:p>
                    <a:pPr>
                      <a:defRPr/>
                    </a:pPr>
                    <a:fld id="{5A0AA665-2AF6-4B0C-B129-EEDAD3B5A238}" type="VALUE">
                      <a:rPr lang="en-US"/>
                      <a:pPr>
                        <a:defRPr/>
                      </a:pPr>
                      <a:t>[VALUE]</a:t>
                    </a:fld>
                    <a:r>
                      <a:rPr lang="en-US"/>
                      <a:t> countries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F7F1-4C2E-BC89-6CDFD9AB334E}"/>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of survey by KP inclusion'!$B$5</c:f>
              <c:strCache>
                <c:ptCount val="1"/>
                <c:pt idx="0">
                  <c:v>WPRO region</c:v>
                </c:pt>
              </c:strCache>
            </c:strRef>
          </c:cat>
          <c:val>
            <c:numRef>
              <c:f>'type of survey by KP inclusion'!$D$5</c:f>
              <c:numCache>
                <c:formatCode>General</c:formatCode>
                <c:ptCount val="1"/>
                <c:pt idx="0">
                  <c:v>2</c:v>
                </c:pt>
              </c:numCache>
            </c:numRef>
          </c:val>
          <c:extLst>
            <c:ext xmlns:c16="http://schemas.microsoft.com/office/drawing/2014/chart" uri="{C3380CC4-5D6E-409C-BE32-E72D297353CC}">
              <c16:uniqueId val="{00000003-F7F1-4C2E-BC89-6CDFD9AB334E}"/>
            </c:ext>
          </c:extLst>
        </c:ser>
        <c:ser>
          <c:idx val="2"/>
          <c:order val="2"/>
          <c:tx>
            <c:strRef>
              <c:f>'type of survey by KP inclusion'!$E$3</c:f>
              <c:strCache>
                <c:ptCount val="1"/>
                <c:pt idx="0">
                  <c:v>HSS and IBBS </c:v>
                </c:pt>
              </c:strCache>
            </c:strRef>
          </c:tx>
          <c:spPr>
            <a:solidFill>
              <a:srgbClr val="FFBF09"/>
            </a:solidFill>
            <a:ln>
              <a:noFill/>
            </a:ln>
            <a:effectLst/>
          </c:spPr>
          <c:invertIfNegative val="0"/>
          <c:dLbls>
            <c:dLbl>
              <c:idx val="0"/>
              <c:tx>
                <c:rich>
                  <a:bodyPr/>
                  <a:lstStyle/>
                  <a:p>
                    <a:fld id="{797D014E-817A-4F7D-A36C-EC5E30D3D9F8}" type="VALUE">
                      <a:rPr lang="en-US"/>
                      <a:pPr/>
                      <a:t>[VALUE]</a:t>
                    </a:fld>
                    <a:r>
                      <a:rPr lang="en-US"/>
                      <a:t> country</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F1-4C2E-BC89-6CDFD9AB334E}"/>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of survey by KP inclusion'!$B$5</c:f>
              <c:strCache>
                <c:ptCount val="1"/>
                <c:pt idx="0">
                  <c:v>WPRO region</c:v>
                </c:pt>
              </c:strCache>
            </c:strRef>
          </c:cat>
          <c:val>
            <c:numRef>
              <c:f>'type of survey by KP inclusion'!$E$5</c:f>
              <c:numCache>
                <c:formatCode>General</c:formatCode>
                <c:ptCount val="1"/>
                <c:pt idx="0">
                  <c:v>1</c:v>
                </c:pt>
              </c:numCache>
            </c:numRef>
          </c:val>
          <c:extLst>
            <c:ext xmlns:c16="http://schemas.microsoft.com/office/drawing/2014/chart" uri="{C3380CC4-5D6E-409C-BE32-E72D297353CC}">
              <c16:uniqueId val="{00000005-F7F1-4C2E-BC89-6CDFD9AB334E}"/>
            </c:ext>
          </c:extLst>
        </c:ser>
        <c:ser>
          <c:idx val="3"/>
          <c:order val="3"/>
          <c:tx>
            <c:strRef>
              <c:f>'type of survey by KP inclusion'!$F$3</c:f>
              <c:strCache>
                <c:ptCount val="1"/>
                <c:pt idx="0">
                  <c:v>No survey</c:v>
                </c:pt>
              </c:strCache>
            </c:strRef>
          </c:tx>
          <c:spPr>
            <a:solidFill>
              <a:schemeClr val="bg1">
                <a:lumMod val="65000"/>
              </a:schemeClr>
            </a:solidFill>
            <a:ln>
              <a:noFill/>
            </a:ln>
            <a:effectLst/>
          </c:spPr>
          <c:invertIfNegative val="0"/>
          <c:dLbls>
            <c:dLbl>
              <c:idx val="0"/>
              <c:tx>
                <c:rich>
                  <a:bodyPr/>
                  <a:lstStyle/>
                  <a:p>
                    <a:fld id="{D9992758-B4B9-454F-9D71-2F8A544F65B1}" type="VALUE">
                      <a:rPr lang="en-US"/>
                      <a:pPr/>
                      <a:t>[VALUE]</a:t>
                    </a:fld>
                    <a:r>
                      <a:rPr lang="en-US"/>
                      <a:t> countries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7F1-4C2E-BC89-6CDFD9AB334E}"/>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of survey by KP inclusion'!$B$5</c:f>
              <c:strCache>
                <c:ptCount val="1"/>
                <c:pt idx="0">
                  <c:v>WPRO region</c:v>
                </c:pt>
              </c:strCache>
            </c:strRef>
          </c:cat>
          <c:val>
            <c:numRef>
              <c:f>'type of survey by KP inclusion'!$F$5</c:f>
              <c:numCache>
                <c:formatCode>General</c:formatCode>
                <c:ptCount val="1"/>
                <c:pt idx="0">
                  <c:v>4</c:v>
                </c:pt>
              </c:numCache>
            </c:numRef>
          </c:val>
          <c:extLst>
            <c:ext xmlns:c16="http://schemas.microsoft.com/office/drawing/2014/chart" uri="{C3380CC4-5D6E-409C-BE32-E72D297353CC}">
              <c16:uniqueId val="{00000007-F7F1-4C2E-BC89-6CDFD9AB334E}"/>
            </c:ext>
          </c:extLst>
        </c:ser>
        <c:dLbls>
          <c:dLblPos val="ctr"/>
          <c:showLegendKey val="0"/>
          <c:showVal val="1"/>
          <c:showCatName val="0"/>
          <c:showSerName val="0"/>
          <c:showPercent val="0"/>
          <c:showBubbleSize val="0"/>
        </c:dLbls>
        <c:gapWidth val="219"/>
        <c:overlap val="100"/>
        <c:axId val="631298368"/>
        <c:axId val="631298696"/>
      </c:barChart>
      <c:catAx>
        <c:axId val="63129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31298696"/>
        <c:crosses val="autoZero"/>
        <c:auto val="1"/>
        <c:lblAlgn val="ctr"/>
        <c:lblOffset val="100"/>
        <c:noMultiLvlLbl val="0"/>
      </c:catAx>
      <c:valAx>
        <c:axId val="63129869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631298368"/>
        <c:crosses val="autoZero"/>
        <c:crossBetween val="between"/>
        <c:majorUnit val="0.2"/>
      </c:valAx>
      <c:spPr>
        <a:noFill/>
        <a:ln>
          <a:noFill/>
        </a:ln>
        <a:effectLst/>
      </c:spPr>
    </c:plotArea>
    <c:legend>
      <c:legendPos val="b"/>
      <c:layout>
        <c:manualLayout>
          <c:xMode val="edge"/>
          <c:yMode val="edge"/>
          <c:x val="0.18323895855610639"/>
          <c:y val="0.80319192757263869"/>
          <c:w val="0.66178278688524594"/>
          <c:h val="0.17290850691856288"/>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SEARO</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353421373509414"/>
          <c:y val="0.15512569103249016"/>
          <c:w val="0.50164375286422536"/>
          <c:h val="0.6889058622440587"/>
        </c:manualLayout>
      </c:layout>
      <c:doughnutChart>
        <c:varyColors val="1"/>
        <c:ser>
          <c:idx val="0"/>
          <c:order val="0"/>
          <c:spPr>
            <a:ln w="38100">
              <a:solidFill>
                <a:schemeClr val="bg1"/>
              </a:solidFill>
            </a:ln>
          </c:spPr>
          <c:dPt>
            <c:idx val="0"/>
            <c:bubble3D val="0"/>
            <c:spPr>
              <a:solidFill>
                <a:srgbClr val="0099FF"/>
              </a:solidFill>
              <a:ln w="38100">
                <a:solidFill>
                  <a:schemeClr val="bg1"/>
                </a:solidFill>
              </a:ln>
              <a:effectLst/>
            </c:spPr>
            <c:extLst>
              <c:ext xmlns:c16="http://schemas.microsoft.com/office/drawing/2014/chart" uri="{C3380CC4-5D6E-409C-BE32-E72D297353CC}">
                <c16:uniqueId val="{00000001-02FF-4E58-A4DD-4086D645061F}"/>
              </c:ext>
            </c:extLst>
          </c:dPt>
          <c:dPt>
            <c:idx val="1"/>
            <c:bubble3D val="0"/>
            <c:spPr>
              <a:solidFill>
                <a:srgbClr val="CCCC00"/>
              </a:solidFill>
              <a:ln w="38100">
                <a:solidFill>
                  <a:schemeClr val="bg1"/>
                </a:solidFill>
              </a:ln>
              <a:effectLst/>
            </c:spPr>
            <c:extLst>
              <c:ext xmlns:c16="http://schemas.microsoft.com/office/drawing/2014/chart" uri="{C3380CC4-5D6E-409C-BE32-E72D297353CC}">
                <c16:uniqueId val="{00000003-02FF-4E58-A4DD-4086D645061F}"/>
              </c:ext>
            </c:extLst>
          </c:dPt>
          <c:dPt>
            <c:idx val="2"/>
            <c:bubble3D val="0"/>
            <c:spPr>
              <a:solidFill>
                <a:schemeClr val="accent3"/>
              </a:solidFill>
              <a:ln w="38100">
                <a:solidFill>
                  <a:schemeClr val="bg1"/>
                </a:solidFill>
              </a:ln>
              <a:effectLst/>
            </c:spPr>
            <c:extLst>
              <c:ext xmlns:c16="http://schemas.microsoft.com/office/drawing/2014/chart" uri="{C3380CC4-5D6E-409C-BE32-E72D297353CC}">
                <c16:uniqueId val="{00000005-02FF-4E58-A4DD-4086D645061F}"/>
              </c:ext>
            </c:extLst>
          </c:dPt>
          <c:dLbls>
            <c:dLbl>
              <c:idx val="0"/>
              <c:tx>
                <c:rich>
                  <a:bodyPr/>
                  <a:lstStyle/>
                  <a:p>
                    <a:r>
                      <a:rPr lang="en-US" dirty="0"/>
                      <a:t>4</a:t>
                    </a:r>
                    <a:r>
                      <a:rPr lang="en-US" baseline="0" dirty="0"/>
                      <a:t> </a:t>
                    </a:r>
                    <a:r>
                      <a:rPr lang="en-US" sz="1100" baseline="0" dirty="0"/>
                      <a:t>countries</a:t>
                    </a:r>
                    <a:r>
                      <a:rPr lang="en-US" sz="1400"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FF-4E58-A4DD-4086D645061F}"/>
                </c:ext>
              </c:extLst>
            </c:dLbl>
            <c:dLbl>
              <c:idx val="1"/>
              <c:tx>
                <c:rich>
                  <a:bodyPr/>
                  <a:lstStyle/>
                  <a:p>
                    <a:fld id="{E5017762-A4CC-42BD-80B1-1DD20B0C95AD}" type="VALUE">
                      <a:rPr lang="en-US" smtClean="0"/>
                      <a:pPr/>
                      <a:t>[VALUE]</a:t>
                    </a:fld>
                    <a:r>
                      <a:rPr lang="en-US" dirty="0"/>
                      <a:t>  </a:t>
                    </a:r>
                    <a:r>
                      <a:rPr lang="en-US" sz="1100" dirty="0"/>
                      <a:t>countries</a:t>
                    </a:r>
                    <a:r>
                      <a:rPr lang="en-US" sz="1400"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FF-4E58-A4DD-4086D645061F}"/>
                </c:ext>
              </c:extLst>
            </c:dLbl>
            <c:dLbl>
              <c:idx val="2"/>
              <c:tx>
                <c:rich>
                  <a:bodyPr/>
                  <a:lstStyle/>
                  <a:p>
                    <a:fld id="{29F4E44B-4D62-41A6-AF83-0E345F221787}" type="VALUE">
                      <a:rPr lang="en-US" smtClean="0"/>
                      <a:pPr/>
                      <a:t>[VALUE]</a:t>
                    </a:fld>
                    <a:r>
                      <a:rPr lang="en-US" dirty="0"/>
                      <a:t> </a:t>
                    </a:r>
                    <a:r>
                      <a:rPr lang="en-US" sz="1100" dirty="0"/>
                      <a:t>countries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FF-4E58-A4DD-4086D645061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'HIV notifiable'!$B$4:$B$6</c:f>
              <c:strCache>
                <c:ptCount val="3"/>
                <c:pt idx="0">
                  <c:v>Yes</c:v>
                </c:pt>
                <c:pt idx="1">
                  <c:v>No</c:v>
                </c:pt>
                <c:pt idx="2">
                  <c:v>No info</c:v>
                </c:pt>
              </c:strCache>
            </c:strRef>
          </c:cat>
          <c:val>
            <c:numRef>
              <c:f>'HIV notifiable'!$C$4:$C$6</c:f>
              <c:numCache>
                <c:formatCode>General</c:formatCode>
                <c:ptCount val="3"/>
                <c:pt idx="0">
                  <c:v>4</c:v>
                </c:pt>
                <c:pt idx="1">
                  <c:v>4</c:v>
                </c:pt>
                <c:pt idx="2">
                  <c:v>3</c:v>
                </c:pt>
              </c:numCache>
            </c:numRef>
          </c:val>
          <c:extLst>
            <c:ext xmlns:c16="http://schemas.microsoft.com/office/drawing/2014/chart" uri="{C3380CC4-5D6E-409C-BE32-E72D297353CC}">
              <c16:uniqueId val="{00000006-02FF-4E58-A4DD-4086D645061F}"/>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WPRO</a:t>
            </a:r>
          </a:p>
        </c:rich>
      </c:tx>
      <c:layout>
        <c:manualLayout>
          <c:xMode val="edge"/>
          <c:yMode val="edge"/>
          <c:x val="0.42099888632530652"/>
          <c:y val="2.370370591577308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624135370785318"/>
          <c:y val="0.14137056867891515"/>
          <c:w val="0.50095920315642484"/>
          <c:h val="0.69533116360454938"/>
        </c:manualLayout>
      </c:layout>
      <c:doughnutChart>
        <c:varyColors val="1"/>
        <c:ser>
          <c:idx val="0"/>
          <c:order val="0"/>
          <c:spPr>
            <a:ln w="38100">
              <a:solidFill>
                <a:schemeClr val="bg1"/>
              </a:solidFill>
            </a:ln>
          </c:spPr>
          <c:dPt>
            <c:idx val="0"/>
            <c:bubble3D val="0"/>
            <c:spPr>
              <a:solidFill>
                <a:srgbClr val="0099FF"/>
              </a:solidFill>
              <a:ln w="38100">
                <a:solidFill>
                  <a:schemeClr val="bg1"/>
                </a:solidFill>
              </a:ln>
              <a:effectLst/>
            </c:spPr>
            <c:extLst>
              <c:ext xmlns:c16="http://schemas.microsoft.com/office/drawing/2014/chart" uri="{C3380CC4-5D6E-409C-BE32-E72D297353CC}">
                <c16:uniqueId val="{00000001-C1C7-4DB4-898E-37E3F7AFC2ED}"/>
              </c:ext>
            </c:extLst>
          </c:dPt>
          <c:dPt>
            <c:idx val="1"/>
            <c:bubble3D val="0"/>
            <c:spPr>
              <a:solidFill>
                <a:srgbClr val="CCCC00"/>
              </a:solidFill>
              <a:ln w="38100">
                <a:solidFill>
                  <a:schemeClr val="bg1"/>
                </a:solidFill>
              </a:ln>
              <a:effectLst/>
            </c:spPr>
            <c:extLst>
              <c:ext xmlns:c16="http://schemas.microsoft.com/office/drawing/2014/chart" uri="{C3380CC4-5D6E-409C-BE32-E72D297353CC}">
                <c16:uniqueId val="{00000003-C1C7-4DB4-898E-37E3F7AFC2ED}"/>
              </c:ext>
            </c:extLst>
          </c:dPt>
          <c:dPt>
            <c:idx val="2"/>
            <c:bubble3D val="0"/>
            <c:spPr>
              <a:solidFill>
                <a:schemeClr val="accent3"/>
              </a:solidFill>
              <a:ln w="38100">
                <a:solidFill>
                  <a:schemeClr val="bg1"/>
                </a:solidFill>
              </a:ln>
              <a:effectLst/>
            </c:spPr>
            <c:extLst>
              <c:ext xmlns:c16="http://schemas.microsoft.com/office/drawing/2014/chart" uri="{C3380CC4-5D6E-409C-BE32-E72D297353CC}">
                <c16:uniqueId val="{00000005-C1C7-4DB4-898E-37E3F7AFC2ED}"/>
              </c:ext>
            </c:extLst>
          </c:dPt>
          <c:dLbls>
            <c:dLbl>
              <c:idx val="0"/>
              <c:tx>
                <c:rich>
                  <a:bodyPr/>
                  <a:lstStyle/>
                  <a:p>
                    <a:fld id="{58A7A605-0754-4A7A-94F3-343BEE9BD6D7}" type="VALUE">
                      <a:rPr lang="en-US" smtClean="0"/>
                      <a:pPr/>
                      <a:t>[VALUE]</a:t>
                    </a:fld>
                    <a:r>
                      <a:rPr lang="en-US" dirty="0"/>
                      <a:t> </a:t>
                    </a:r>
                    <a:r>
                      <a:rPr lang="en-US" sz="1100" dirty="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C7-4DB4-898E-37E3F7AFC2ED}"/>
                </c:ext>
              </c:extLst>
            </c:dLbl>
            <c:dLbl>
              <c:idx val="1"/>
              <c:tx>
                <c:rich>
                  <a:bodyPr/>
                  <a:lstStyle/>
                  <a:p>
                    <a:fld id="{5C436BB6-61FB-4F26-869D-96014E5FCB4E}" type="VALUE">
                      <a:rPr lang="en-US" smtClean="0"/>
                      <a:pPr/>
                      <a:t>[VALUE]</a:t>
                    </a:fld>
                    <a:r>
                      <a:rPr lang="en-US" dirty="0"/>
                      <a:t> </a:t>
                    </a:r>
                    <a:r>
                      <a:rPr lang="en-US" sz="1100" dirty="0"/>
                      <a:t>countries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C7-4DB4-898E-37E3F7AFC2ED}"/>
                </c:ext>
              </c:extLst>
            </c:dLbl>
            <c:dLbl>
              <c:idx val="2"/>
              <c:tx>
                <c:rich>
                  <a:bodyPr/>
                  <a:lstStyle/>
                  <a:p>
                    <a:fld id="{DE65DD2D-AC0C-4D04-9122-433CA4CC0166}" type="VALUE">
                      <a:rPr lang="en-US" smtClean="0"/>
                      <a:pPr/>
                      <a:t>[VALUE]</a:t>
                    </a:fld>
                    <a:r>
                      <a:rPr lang="en-US" dirty="0"/>
                      <a:t> </a:t>
                    </a:r>
                    <a:r>
                      <a:rPr lang="en-US" sz="1100" dirty="0"/>
                      <a:t>countries</a:t>
                    </a:r>
                    <a:r>
                      <a:rPr lang="en-US" sz="1400"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1C7-4DB4-898E-37E3F7AFC2E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'HIV notifiable'!$B$8:$B$10</c:f>
              <c:strCache>
                <c:ptCount val="3"/>
                <c:pt idx="0">
                  <c:v>Yes</c:v>
                </c:pt>
                <c:pt idx="1">
                  <c:v>No</c:v>
                </c:pt>
                <c:pt idx="2">
                  <c:v>No info</c:v>
                </c:pt>
              </c:strCache>
            </c:strRef>
          </c:cat>
          <c:val>
            <c:numRef>
              <c:f>'HIV notifiable'!$C$8:$C$10</c:f>
              <c:numCache>
                <c:formatCode>General</c:formatCode>
                <c:ptCount val="3"/>
                <c:pt idx="0">
                  <c:v>11</c:v>
                </c:pt>
                <c:pt idx="1">
                  <c:v>2</c:v>
                </c:pt>
                <c:pt idx="2">
                  <c:v>14</c:v>
                </c:pt>
              </c:numCache>
            </c:numRef>
          </c:val>
          <c:extLst>
            <c:ext xmlns:c16="http://schemas.microsoft.com/office/drawing/2014/chart" uri="{C3380CC4-5D6E-409C-BE32-E72D297353CC}">
              <c16:uniqueId val="{00000006-C1C7-4DB4-898E-37E3F7AFC2ED}"/>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4737965274975997"/>
          <c:y val="0.13359601505761945"/>
          <c:w val="0.42729488785026315"/>
          <c:h val="0.80084329205120464"/>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Data&amp;Graph'!$B$2:$C$5</c:f>
              <c:multiLvlStrCache>
                <c:ptCount val="4"/>
                <c:lvl>
                  <c:pt idx="0">
                    <c:v>Conducted between 2009-2013</c:v>
                  </c:pt>
                  <c:pt idx="1">
                    <c:v>Survey report available </c:v>
                  </c:pt>
                  <c:pt idx="2">
                    <c:v>Age disaggregated data reported in global AIDS reporting</c:v>
                  </c:pt>
                  <c:pt idx="3">
                    <c:v>Age disaggregated data available from survey reports</c:v>
                  </c:pt>
                </c:lvl>
                <c:lvl>
                  <c:pt idx="0">
                    <c:v>HIV sentinel surveillance surveys</c:v>
                  </c:pt>
                </c:lvl>
              </c:multiLvlStrCache>
            </c:multiLvlStrRef>
          </c:cat>
          <c:val>
            <c:numRef>
              <c:f>'FSW Data&amp;Graph'!$D$2:$D$5</c:f>
              <c:numCache>
                <c:formatCode>General</c:formatCode>
                <c:ptCount val="4"/>
                <c:pt idx="0">
                  <c:v>9</c:v>
                </c:pt>
                <c:pt idx="1">
                  <c:v>7</c:v>
                </c:pt>
              </c:numCache>
            </c:numRef>
          </c:val>
          <c:extLst>
            <c:ext xmlns:c16="http://schemas.microsoft.com/office/drawing/2014/chart" uri="{C3380CC4-5D6E-409C-BE32-E72D297353CC}">
              <c16:uniqueId val="{00000000-C389-42CF-A73A-45B4594F0EC1}"/>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Data&amp;Graph'!$B$2:$C$5</c:f>
              <c:multiLvlStrCache>
                <c:ptCount val="4"/>
                <c:lvl>
                  <c:pt idx="0">
                    <c:v>Conducted between 2009-2013</c:v>
                  </c:pt>
                  <c:pt idx="1">
                    <c:v>Survey report available </c:v>
                  </c:pt>
                  <c:pt idx="2">
                    <c:v>Age disaggregated data reported in global AIDS reporting</c:v>
                  </c:pt>
                  <c:pt idx="3">
                    <c:v>Age disaggregated data available from survey reports</c:v>
                  </c:pt>
                </c:lvl>
                <c:lvl>
                  <c:pt idx="0">
                    <c:v>HIV sentinel surveillance surveys</c:v>
                  </c:pt>
                </c:lvl>
              </c:multiLvlStrCache>
            </c:multiLvlStrRef>
          </c:cat>
          <c:val>
            <c:numRef>
              <c:f>'FSW Data&amp;Graph'!$E$2:$E$5</c:f>
              <c:numCache>
                <c:formatCode>General</c:formatCode>
                <c:ptCount val="4"/>
                <c:pt idx="2">
                  <c:v>5</c:v>
                </c:pt>
                <c:pt idx="3">
                  <c:v>3</c:v>
                </c:pt>
              </c:numCache>
            </c:numRef>
          </c:val>
          <c:extLst>
            <c:ext xmlns:c16="http://schemas.microsoft.com/office/drawing/2014/chart" uri="{C3380CC4-5D6E-409C-BE32-E72D297353CC}">
              <c16:uniqueId val="{00000001-C389-42CF-A73A-45B4594F0EC1}"/>
            </c:ext>
          </c:extLst>
        </c:ser>
        <c:dLbls>
          <c:showLegendKey val="0"/>
          <c:showVal val="0"/>
          <c:showCatName val="0"/>
          <c:showSerName val="0"/>
          <c:showPercent val="0"/>
          <c:showBubbleSize val="0"/>
        </c:dLbls>
        <c:gapWidth val="80"/>
        <c:overlap val="100"/>
        <c:axId val="270942592"/>
        <c:axId val="270944128"/>
      </c:barChart>
      <c:catAx>
        <c:axId val="270942592"/>
        <c:scaling>
          <c:orientation val="maxMin"/>
        </c:scaling>
        <c:delete val="0"/>
        <c:axPos val="l"/>
        <c:majorGridlines>
          <c:spPr>
            <a:ln w="12700">
              <a:solidFill>
                <a:sysClr val="window" lastClr="FFFFFF">
                  <a:lumMod val="75000"/>
                </a:sysClr>
              </a:solidFill>
              <a:prstDash val="sysDash"/>
            </a:ln>
          </c:spPr>
        </c:majorGridlines>
        <c:numFmt formatCode="General" sourceLinked="0"/>
        <c:majorTickMark val="out"/>
        <c:minorTickMark val="none"/>
        <c:tickLblPos val="nextTo"/>
        <c:crossAx val="270944128"/>
        <c:crosses val="autoZero"/>
        <c:auto val="1"/>
        <c:lblAlgn val="ctr"/>
        <c:lblOffset val="100"/>
        <c:noMultiLvlLbl val="0"/>
      </c:catAx>
      <c:valAx>
        <c:axId val="270944128"/>
        <c:scaling>
          <c:orientation val="minMax"/>
          <c:max val="26"/>
        </c:scaling>
        <c:delete val="0"/>
        <c:axPos val="t"/>
        <c:majorGridlines>
          <c:spPr>
            <a:ln w="12700">
              <a:solidFill>
                <a:sysClr val="window" lastClr="FFFFFF">
                  <a:lumMod val="75000"/>
                </a:sysClr>
              </a:solidFill>
              <a:prstDash val="sysDash"/>
            </a:ln>
          </c:spPr>
        </c:majorGridlines>
        <c:title>
          <c:tx>
            <c:rich>
              <a:bodyPr/>
              <a:lstStyle/>
              <a:p>
                <a:pPr>
                  <a:defRPr/>
                </a:pPr>
                <a:r>
                  <a:rPr lang="en-US"/>
                  <a:t>Number of countries assessed</a:t>
                </a:r>
              </a:p>
            </c:rich>
          </c:tx>
          <c:layout>
            <c:manualLayout>
              <c:xMode val="edge"/>
              <c:yMode val="edge"/>
              <c:x val="0.56319835458073442"/>
              <c:y val="2.9136640492491029E-2"/>
            </c:manualLayout>
          </c:layout>
          <c:overlay val="0"/>
        </c:title>
        <c:numFmt formatCode="General" sourceLinked="1"/>
        <c:majorTickMark val="out"/>
        <c:minorTickMark val="none"/>
        <c:tickLblPos val="nextTo"/>
        <c:spPr>
          <a:ln w="12700">
            <a:solidFill>
              <a:sysClr val="window" lastClr="FFFFFF">
                <a:lumMod val="75000"/>
              </a:sysClr>
            </a:solidFill>
            <a:prstDash val="sysDash"/>
          </a:ln>
        </c:spPr>
        <c:crossAx val="270942592"/>
        <c:crosses val="autoZero"/>
        <c:crossBetween val="between"/>
        <c:majorUnit val="26"/>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3461634075861753"/>
          <c:y val="0.13359601505761945"/>
          <c:w val="0.43253568635388145"/>
          <c:h val="0.83726733698337463"/>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'BSS and IBBS_graph '!$B$2:$C$5</c:f>
              <c:multiLvlStrCache>
                <c:ptCount val="4"/>
                <c:lvl>
                  <c:pt idx="0">
                    <c:v>Conducted between 2009-2013</c:v>
                  </c:pt>
                  <c:pt idx="1">
                    <c:v>Survey report available</c:v>
                  </c:pt>
                  <c:pt idx="2">
                    <c:v>Age disaggregated data reported in global AIDS reporting</c:v>
                  </c:pt>
                  <c:pt idx="3">
                    <c:v>Age disaggregated data available from survey reports</c:v>
                  </c:pt>
                </c:lvl>
                <c:lvl>
                  <c:pt idx="0">
                    <c:v>Behavioural surveys including IBBS</c:v>
                  </c:pt>
                </c:lvl>
              </c:multiLvlStrCache>
            </c:multiLvlStrRef>
          </c:cat>
          <c:val>
            <c:numRef>
              <c:f>'BSS and IBBS_graph '!$D$2:$D$5</c:f>
              <c:numCache>
                <c:formatCode>General</c:formatCode>
                <c:ptCount val="4"/>
                <c:pt idx="0">
                  <c:v>19</c:v>
                </c:pt>
                <c:pt idx="1">
                  <c:v>13</c:v>
                </c:pt>
              </c:numCache>
            </c:numRef>
          </c:val>
          <c:extLst>
            <c:ext xmlns:c16="http://schemas.microsoft.com/office/drawing/2014/chart" uri="{C3380CC4-5D6E-409C-BE32-E72D297353CC}">
              <c16:uniqueId val="{00000000-E7B5-41F8-8ABA-29378EA4E4A2}"/>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'BSS and IBBS_graph '!$B$2:$C$5</c:f>
              <c:multiLvlStrCache>
                <c:ptCount val="4"/>
                <c:lvl>
                  <c:pt idx="0">
                    <c:v>Conducted between 2009-2013</c:v>
                  </c:pt>
                  <c:pt idx="1">
                    <c:v>Survey report available</c:v>
                  </c:pt>
                  <c:pt idx="2">
                    <c:v>Age disaggregated data reported in global AIDS reporting</c:v>
                  </c:pt>
                  <c:pt idx="3">
                    <c:v>Age disaggregated data available from survey reports</c:v>
                  </c:pt>
                </c:lvl>
                <c:lvl>
                  <c:pt idx="0">
                    <c:v>Behavioural surveys including IBBS</c:v>
                  </c:pt>
                </c:lvl>
              </c:multiLvlStrCache>
            </c:multiLvlStrRef>
          </c:cat>
          <c:val>
            <c:numRef>
              <c:f>'BSS and IBBS_graph '!$E$2:$E$5</c:f>
              <c:numCache>
                <c:formatCode>General</c:formatCode>
                <c:ptCount val="4"/>
                <c:pt idx="2">
                  <c:v>12</c:v>
                </c:pt>
                <c:pt idx="3">
                  <c:v>6</c:v>
                </c:pt>
              </c:numCache>
            </c:numRef>
          </c:val>
          <c:extLst>
            <c:ext xmlns:c16="http://schemas.microsoft.com/office/drawing/2014/chart" uri="{C3380CC4-5D6E-409C-BE32-E72D297353CC}">
              <c16:uniqueId val="{00000001-E7B5-41F8-8ABA-29378EA4E4A2}"/>
            </c:ext>
          </c:extLst>
        </c:ser>
        <c:dLbls>
          <c:showLegendKey val="0"/>
          <c:showVal val="0"/>
          <c:showCatName val="0"/>
          <c:showSerName val="0"/>
          <c:showPercent val="0"/>
          <c:showBubbleSize val="0"/>
        </c:dLbls>
        <c:gapWidth val="80"/>
        <c:overlap val="100"/>
        <c:axId val="271149312"/>
        <c:axId val="271175680"/>
      </c:barChart>
      <c:catAx>
        <c:axId val="271149312"/>
        <c:scaling>
          <c:orientation val="maxMin"/>
        </c:scaling>
        <c:delete val="0"/>
        <c:axPos val="l"/>
        <c:majorGridlines>
          <c:spPr>
            <a:ln w="12700">
              <a:solidFill>
                <a:sysClr val="window" lastClr="FFFFFF">
                  <a:lumMod val="75000"/>
                </a:sysClr>
              </a:solidFill>
              <a:prstDash val="sysDash"/>
            </a:ln>
          </c:spPr>
        </c:majorGridlines>
        <c:numFmt formatCode="General" sourceLinked="0"/>
        <c:majorTickMark val="out"/>
        <c:minorTickMark val="none"/>
        <c:tickLblPos val="nextTo"/>
        <c:crossAx val="271175680"/>
        <c:crosses val="autoZero"/>
        <c:auto val="1"/>
        <c:lblAlgn val="ctr"/>
        <c:lblOffset val="100"/>
        <c:noMultiLvlLbl val="0"/>
      </c:catAx>
      <c:valAx>
        <c:axId val="271175680"/>
        <c:scaling>
          <c:orientation val="minMax"/>
          <c:max val="26"/>
        </c:scaling>
        <c:delete val="0"/>
        <c:axPos val="t"/>
        <c:majorGridlines>
          <c:spPr>
            <a:ln w="12700">
              <a:solidFill>
                <a:sysClr val="window" lastClr="FFFFFF">
                  <a:lumMod val="75000"/>
                </a:sysClr>
              </a:solidFill>
              <a:prstDash val="sysDash"/>
            </a:ln>
          </c:spPr>
        </c:majorGridlines>
        <c:title>
          <c:tx>
            <c:rich>
              <a:bodyPr/>
              <a:lstStyle/>
              <a:p>
                <a:pPr>
                  <a:defRPr/>
                </a:pPr>
                <a:r>
                  <a:rPr lang="en-US"/>
                  <a:t>Number of countries assessed</a:t>
                </a:r>
              </a:p>
            </c:rich>
          </c:tx>
          <c:layout>
            <c:manualLayout>
              <c:xMode val="edge"/>
              <c:yMode val="edge"/>
              <c:x val="0.55180800007989128"/>
              <c:y val="2.2936439601949003E-3"/>
            </c:manualLayout>
          </c:layout>
          <c:overlay val="0"/>
        </c:title>
        <c:numFmt formatCode="General" sourceLinked="1"/>
        <c:majorTickMark val="out"/>
        <c:minorTickMark val="none"/>
        <c:tickLblPos val="nextTo"/>
        <c:spPr>
          <a:ln w="12700">
            <a:solidFill>
              <a:sysClr val="window" lastClr="FFFFFF">
                <a:lumMod val="75000"/>
              </a:sysClr>
            </a:solidFill>
            <a:prstDash val="sysDash"/>
          </a:ln>
        </c:spPr>
        <c:crossAx val="271149312"/>
        <c:crosses val="autoZero"/>
        <c:crossBetween val="between"/>
        <c:majorUnit val="26"/>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4325365793140368"/>
          <c:y val="6.2865944058247955E-2"/>
          <c:w val="0.40677814225720271"/>
          <c:h val="0.91202945343129183"/>
        </c:manualLayout>
      </c:layout>
      <c:barChart>
        <c:barDir val="bar"/>
        <c:grouping val="clustered"/>
        <c:varyColors val="0"/>
        <c:ser>
          <c:idx val="0"/>
          <c:order val="0"/>
          <c:spPr>
            <a:solidFill>
              <a:srgbClr val="00AEEF"/>
            </a:solidFill>
          </c:spPr>
          <c:invertIfNegative val="0"/>
          <c:dPt>
            <c:idx val="4"/>
            <c:invertIfNegative val="0"/>
            <c:bubble3D val="0"/>
            <c:spPr>
              <a:solidFill>
                <a:srgbClr val="88C540"/>
              </a:solidFill>
            </c:spPr>
            <c:extLst>
              <c:ext xmlns:c16="http://schemas.microsoft.com/office/drawing/2014/chart" uri="{C3380CC4-5D6E-409C-BE32-E72D297353CC}">
                <c16:uniqueId val="{00000001-F8AD-4416-BFB3-587DD1D550AB}"/>
              </c:ext>
            </c:extLst>
          </c:dPt>
          <c:dPt>
            <c:idx val="5"/>
            <c:invertIfNegative val="0"/>
            <c:bubble3D val="0"/>
            <c:spPr>
              <a:solidFill>
                <a:srgbClr val="88C540"/>
              </a:solidFill>
            </c:spPr>
            <c:extLst>
              <c:ext xmlns:c16="http://schemas.microsoft.com/office/drawing/2014/chart" uri="{C3380CC4-5D6E-409C-BE32-E72D297353CC}">
                <c16:uniqueId val="{00000003-F8AD-4416-BFB3-587DD1D550AB}"/>
              </c:ext>
            </c:extLst>
          </c:dPt>
          <c:dPt>
            <c:idx val="6"/>
            <c:invertIfNegative val="0"/>
            <c:bubble3D val="0"/>
            <c:spPr>
              <a:solidFill>
                <a:srgbClr val="88C540"/>
              </a:solidFill>
            </c:spPr>
            <c:extLst>
              <c:ext xmlns:c16="http://schemas.microsoft.com/office/drawing/2014/chart" uri="{C3380CC4-5D6E-409C-BE32-E72D297353CC}">
                <c16:uniqueId val="{00000005-F8AD-4416-BFB3-587DD1D550AB}"/>
              </c:ext>
            </c:extLst>
          </c:dPt>
          <c:dPt>
            <c:idx val="7"/>
            <c:invertIfNegative val="0"/>
            <c:bubble3D val="0"/>
            <c:spPr>
              <a:solidFill>
                <a:srgbClr val="88C540"/>
              </a:solidFill>
            </c:spPr>
            <c:extLst>
              <c:ext xmlns:c16="http://schemas.microsoft.com/office/drawing/2014/chart" uri="{C3380CC4-5D6E-409C-BE32-E72D297353CC}">
                <c16:uniqueId val="{00000007-F8AD-4416-BFB3-587DD1D550A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'data availability'!$C$63:$D$70</c:f>
              <c:multiLvlStrCache>
                <c:ptCount val="8"/>
                <c:lvl>
                  <c:pt idx="0">
                    <c:v>Conducted between 2009-2013</c:v>
                  </c:pt>
                  <c:pt idx="1">
                    <c:v>Survey report available </c:v>
                  </c:pt>
                  <c:pt idx="2">
                    <c:v>Age disaggregated data reported in global AIDS reporting</c:v>
                  </c:pt>
                  <c:pt idx="3">
                    <c:v>Age disaggregated data available from survey reports</c:v>
                  </c:pt>
                  <c:pt idx="4">
                    <c:v>Conducted between 2009-2013 (a)</c:v>
                  </c:pt>
                  <c:pt idx="5">
                    <c:v>Survey report available (b)</c:v>
                  </c:pt>
                  <c:pt idx="6">
                    <c:v>Age disaggregated data reported in global AIDS reporting (c)</c:v>
                  </c:pt>
                  <c:pt idx="7">
                    <c:v>Age disaggregated data available from survey reports</c:v>
                  </c:pt>
                </c:lvl>
                <c:lvl>
                  <c:pt idx="0">
                    <c:v>HIV Sentinel Surveillance Survey</c:v>
                  </c:pt>
                  <c:pt idx="4">
                    <c:v>Behavioural survey  including IBBS</c:v>
                  </c:pt>
                </c:lvl>
              </c:multiLvlStrCache>
            </c:multiLvlStrRef>
          </c:cat>
          <c:val>
            <c:numRef>
              <c:f>'data availability'!$E$63:$E$70</c:f>
              <c:numCache>
                <c:formatCode>General</c:formatCode>
                <c:ptCount val="8"/>
                <c:pt idx="0">
                  <c:v>6</c:v>
                </c:pt>
                <c:pt idx="1">
                  <c:v>4</c:v>
                </c:pt>
                <c:pt idx="2">
                  <c:v>6</c:v>
                </c:pt>
                <c:pt idx="3">
                  <c:v>1</c:v>
                </c:pt>
                <c:pt idx="4">
                  <c:v>20</c:v>
                </c:pt>
                <c:pt idx="5">
                  <c:v>12</c:v>
                </c:pt>
                <c:pt idx="6">
                  <c:v>13</c:v>
                </c:pt>
                <c:pt idx="7">
                  <c:v>2</c:v>
                </c:pt>
              </c:numCache>
            </c:numRef>
          </c:val>
          <c:extLst>
            <c:ext xmlns:c16="http://schemas.microsoft.com/office/drawing/2014/chart" uri="{C3380CC4-5D6E-409C-BE32-E72D297353CC}">
              <c16:uniqueId val="{00000008-F8AD-4416-BFB3-587DD1D550AB}"/>
            </c:ext>
          </c:extLst>
        </c:ser>
        <c:dLbls>
          <c:dLblPos val="outEnd"/>
          <c:showLegendKey val="0"/>
          <c:showVal val="1"/>
          <c:showCatName val="0"/>
          <c:showSerName val="0"/>
          <c:showPercent val="0"/>
          <c:showBubbleSize val="0"/>
        </c:dLbls>
        <c:gapWidth val="50"/>
        <c:axId val="272637312"/>
        <c:axId val="272639104"/>
      </c:barChart>
      <c:catAx>
        <c:axId val="272637312"/>
        <c:scaling>
          <c:orientation val="maxMin"/>
        </c:scaling>
        <c:delete val="0"/>
        <c:axPos val="l"/>
        <c:numFmt formatCode="General" sourceLinked="0"/>
        <c:majorTickMark val="out"/>
        <c:minorTickMark val="none"/>
        <c:tickLblPos val="nextTo"/>
        <c:spPr>
          <a:ln w="15875">
            <a:prstDash val="sysDash"/>
          </a:ln>
        </c:spPr>
        <c:crossAx val="272639104"/>
        <c:crosses val="autoZero"/>
        <c:auto val="1"/>
        <c:lblAlgn val="ctr"/>
        <c:lblOffset val="100"/>
        <c:noMultiLvlLbl val="0"/>
      </c:catAx>
      <c:valAx>
        <c:axId val="272639104"/>
        <c:scaling>
          <c:orientation val="minMax"/>
          <c:max val="26"/>
        </c:scaling>
        <c:delete val="0"/>
        <c:axPos val="t"/>
        <c:title>
          <c:tx>
            <c:rich>
              <a:bodyPr/>
              <a:lstStyle/>
              <a:p>
                <a:pPr>
                  <a:defRPr/>
                </a:pPr>
                <a:r>
                  <a:rPr lang="en-GB"/>
                  <a:t>Number of countries </a:t>
                </a:r>
              </a:p>
            </c:rich>
          </c:tx>
          <c:layout>
            <c:manualLayout>
              <c:xMode val="edge"/>
              <c:yMode val="edge"/>
              <c:x val="0.24842250763736501"/>
              <c:y val="1.4644351464435146E-2"/>
            </c:manualLayout>
          </c:layout>
          <c:overlay val="0"/>
        </c:title>
        <c:numFmt formatCode="General" sourceLinked="1"/>
        <c:majorTickMark val="out"/>
        <c:minorTickMark val="none"/>
        <c:tickLblPos val="nextTo"/>
        <c:crossAx val="272637312"/>
        <c:crosses val="autoZero"/>
        <c:crossBetween val="between"/>
        <c:majorUnit val="2"/>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'type of survey by KP inclusion'!$E$32:$E$33</cx:f>
        <cx:lvl ptCount="2">
          <cx:pt idx="0">4 key populations</cx:pt>
          <cx:pt idx="1">3 key populations</cx:pt>
        </cx:lvl>
      </cx:strDim>
      <cx:numDim type="val">
        <cx:f>'type of survey by KP inclusion'!$F$32:$F$33</cx:f>
        <cx:lvl ptCount="2" formatCode="General">
          <cx:pt idx="0">3</cx:pt>
          <cx:pt idx="1">1</cx:pt>
        </cx:lvl>
      </cx:numDim>
    </cx:data>
  </cx:chartData>
  <cx:chart>
    <cx:title pos="t" align="ctr" overlay="0">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title>
    <cx:plotArea>
      <cx:plotAreaRegion>
        <cx:series layoutId="funnel" uniqueId="{F17B74A2-0E45-400B-8371-47C72B3E1809}">
          <cx:spPr>
            <a:solidFill>
              <a:srgbClr val="FFBF09"/>
            </a:solidFill>
          </cx:spPr>
          <cx:dataLabels>
            <cx:txPr>
              <a:bodyPr vertOverflow="overflow" horzOverflow="overflow" wrap="square" lIns="0" tIns="0" rIns="0" bIns="0"/>
              <a:lstStyle/>
              <a:p>
                <a:pPr algn="ctr" rtl="0">
                  <a:defRPr sz="1200" b="1">
                    <a:solidFill>
                      <a:schemeClr val="bg1"/>
                    </a:solidFill>
                    <a:latin typeface="Arial" panose="020B0604020202020204" pitchFamily="34" charset="0"/>
                    <a:ea typeface="Arial" panose="020B0604020202020204" pitchFamily="34" charset="0"/>
                    <a:cs typeface="Arial" panose="020B0604020202020204" pitchFamily="34" charset="0"/>
                  </a:defRPr>
                </a:pPr>
                <a:endParaRPr lang="en-US" sz="1200" b="1">
                  <a:solidFill>
                    <a:schemeClr val="bg1"/>
                  </a:solidFill>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'type of survey by KP inclusion'!$E$28:$E$30</cx:f>
        <cx:lvl ptCount="3">
          <cx:pt idx="0">4 key populations</cx:pt>
          <cx:pt idx="1">3 key populations</cx:pt>
          <cx:pt idx="2">2 key populations</cx:pt>
        </cx:lvl>
      </cx:strDim>
      <cx:numDim type="val">
        <cx:f>'type of survey by KP inclusion'!$F$28:$F$30</cx:f>
        <cx:lvl ptCount="3" formatCode="General">
          <cx:pt idx="0">3</cx:pt>
          <cx:pt idx="1">1</cx:pt>
          <cx:pt idx="2">1</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title>
    <cx:plotArea>
      <cx:plotAreaRegion>
        <cx:series layoutId="funnel" uniqueId="{CF9A52D1-37AF-48AD-9305-B55F5A7580B3}">
          <cx:spPr>
            <a:solidFill>
              <a:srgbClr val="0099FF"/>
            </a:solidFill>
          </cx:spPr>
          <cx:data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'type of survey by KP inclusion'!$J$28:$J$29</cx:f>
        <cx:lvl ptCount="2">
          <cx:pt idx="0">4 key populations</cx:pt>
          <cx:pt idx="1">2 key populations</cx:pt>
        </cx:lvl>
      </cx:strDim>
      <cx:numDim type="val">
        <cx:f>'type of survey by KP inclusion'!$K$28:$K$29</cx:f>
        <cx:lvl ptCount="2" formatCode="General">
          <cx:pt idx="0">2</cx:pt>
          <cx:pt idx="1">3</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title>
    <cx:plotArea>
      <cx:plotAreaRegion>
        <cx:series layoutId="funnel" uniqueId="{5D8501F5-0D4D-4E15-9482-18A06DF45653}">
          <cx:spPr>
            <a:solidFill>
              <a:srgbClr val="0099FF"/>
            </a:solidFill>
          </cx:spPr>
          <cx:data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dataLabels>
          <cx:dataId val="0"/>
        </cx:series>
      </cx:plotAreaRegion>
      <cx:axis id="0">
        <cx:catScaling gapWidth="0.0599999987"/>
        <cx:tick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('type of survey by KP inclusion'!$J$32,'type of survey by KP inclusion'!$J$34)</cx:f>
        <cx:lvl ptCount="2">
          <cx:pt idx="0">4 key populations</cx:pt>
          <cx:pt idx="1">3 key populations </cx:pt>
        </cx:lvl>
      </cx:strDim>
      <cx:numDim type="val">
        <cx:f>('type of survey by KP inclusion'!$K$32,'type of survey by KP inclusion'!$K$34)</cx:f>
        <cx:lvl ptCount="2" formatCode="General">
          <cx:pt idx="0">1</cx:pt>
          <cx:pt idx="1">2</cx:pt>
        </cx:lvl>
      </cx:numDim>
    </cx:data>
  </cx:chartData>
  <cx:chart>
    <cx:title pos="t" align="ctr" overlay="0">
      <cx:txPr>
        <a:bodyPr spcFirstLastPara="1" vertOverflow="ellipsis" horzOverflow="overflow" wrap="square" lIns="0" tIns="0" rIns="0" bIns="0" anchor="ctr" anchorCtr="1"/>
        <a:lstStyle/>
        <a:p>
          <a:pPr algn="ctr" rtl="0">
            <a:defRPr sz="1100" b="1">
              <a:latin typeface="Arial" panose="020B0604020202020204" pitchFamily="34" charset="0"/>
              <a:ea typeface="Arial" panose="020B0604020202020204" pitchFamily="34" charset="0"/>
              <a:cs typeface="Arial" panose="020B0604020202020204" pitchFamily="34" charset="0"/>
            </a:defRPr>
          </a:pPr>
          <a:endParaRPr lang="en-US" sz="11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title>
    <cx:plotArea>
      <cx:plotAreaRegion>
        <cx:series layoutId="funnel" uniqueId="{CA6651A8-715B-4D3B-B829-1FA280BAE194}">
          <cx:dataPt idx="0">
            <cx:spPr>
              <a:solidFill>
                <a:srgbClr val="FFBF09"/>
              </a:solidFill>
            </cx:spPr>
          </cx:dataPt>
          <cx:dataPt idx="1">
            <cx:spPr>
              <a:solidFill>
                <a:srgbClr val="ED7D31"/>
              </a:solidFill>
            </cx:spPr>
          </cx:dataPt>
          <cx:dataLabels>
            <cx:txPr>
              <a:bodyPr spcFirstLastPara="1" vertOverflow="ellipsis" horzOverflow="overflow" wrap="square" lIns="0" tIns="0" rIns="0" bIns="0" anchor="ctr" anchorCtr="1"/>
              <a:lstStyle/>
              <a:p>
                <a:pPr algn="ctr" rtl="0">
                  <a:defRPr sz="1100" b="1">
                    <a:solidFill>
                      <a:schemeClr val="bg1"/>
                    </a:solidFill>
                    <a:latin typeface="Arial" panose="020B0604020202020204" pitchFamily="34" charset="0"/>
                    <a:ea typeface="Arial" panose="020B0604020202020204" pitchFamily="34" charset="0"/>
                    <a:cs typeface="Arial" panose="020B0604020202020204" pitchFamily="34" charset="0"/>
                  </a:defRPr>
                </a:pPr>
                <a:endParaRPr lang="en-US" sz="1100" b="1" i="0" u="none" strike="noStrike" baseline="0">
                  <a:solidFill>
                    <a:schemeClr val="bg1"/>
                  </a:solidFill>
                  <a:latin typeface="Arial" panose="020B0604020202020204" pitchFamily="34" charset="0"/>
                  <a:cs typeface="Arial" panose="020B0604020202020204" pitchFamily="34" charset="0"/>
                </a:endParaRPr>
              </a:p>
            </cx:txPr>
          </cx:dataLabels>
          <cx:dataId val="0"/>
        </cx:series>
      </cx:plotAreaRegion>
      <cx:axis id="0">
        <cx:catScaling gapWidth="0.0599999987"/>
        <cx:tickLabels/>
        <cx:txPr>
          <a:bodyPr vertOverflow="overflow" horzOverflow="overflow" wrap="square" lIns="0" tIns="0" rIns="0" bIns="0"/>
          <a:lstStyle/>
          <a:p>
            <a:pPr algn="ctr" rtl="0">
              <a:defRPr sz="1200" b="1">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200" b="1">
              <a:latin typeface="Arial" panose="020B0604020202020204" pitchFamily="34" charset="0"/>
              <a:cs typeface="Arial" panose="020B06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0.67247</cdr:x>
      <cdr:y>0.08159</cdr:y>
    </cdr:from>
    <cdr:to>
      <cdr:x>0.98224</cdr:x>
      <cdr:y>0.18</cdr:y>
    </cdr:to>
    <cdr:sp macro="" textlink="">
      <cdr:nvSpPr>
        <cdr:cNvPr id="2" name="TextBox 1"/>
        <cdr:cNvSpPr txBox="1"/>
      </cdr:nvSpPr>
      <cdr:spPr>
        <a:xfrm xmlns:a="http://schemas.openxmlformats.org/drawingml/2006/main">
          <a:off x="5913653" y="293756"/>
          <a:ext cx="2724139" cy="354316"/>
        </a:xfrm>
        <a:prstGeom xmlns:a="http://schemas.openxmlformats.org/drawingml/2006/main" prst="rect">
          <a:avLst/>
        </a:prstGeom>
        <a:ln xmlns:a="http://schemas.openxmlformats.org/drawingml/2006/main" w="12700" cmpd="thinThick">
          <a:solidFill>
            <a:srgbClr val="00AEEF"/>
          </a:solidFill>
          <a:prstDash val="sysDash"/>
        </a:ln>
      </cdr:spPr>
      <cdr:txBody>
        <a:bodyPr xmlns:a="http://schemas.openxmlformats.org/drawingml/2006/main" vertOverflow="clip" wrap="square" rtlCol="0"/>
        <a:lstStyle xmlns:a="http://schemas.openxmlformats.org/drawingml/2006/main"/>
        <a:p xmlns:a="http://schemas.openxmlformats.org/drawingml/2006/main">
          <a:r>
            <a:rPr lang="en-US" sz="800" b="1" dirty="0">
              <a:latin typeface="Arial" pitchFamily="34" charset="0"/>
            </a:rPr>
            <a:t>Bangladesh,</a:t>
          </a:r>
          <a:r>
            <a:rPr lang="en-US" sz="800" b="1" baseline="0" dirty="0">
              <a:latin typeface="Arial" pitchFamily="34" charset="0"/>
            </a:rPr>
            <a:t> China, India, Myanmar, Sri Lanka, Viet Nam</a:t>
          </a:r>
          <a:endParaRPr lang="th-TH" sz="800" b="1" dirty="0">
            <a:latin typeface="Arial" pitchFamily="34" charset="0"/>
          </a:endParaRPr>
        </a:p>
      </cdr:txBody>
    </cdr:sp>
  </cdr:relSizeAnchor>
  <cdr:relSizeAnchor xmlns:cdr="http://schemas.openxmlformats.org/drawingml/2006/chartDrawing">
    <cdr:from>
      <cdr:x>0.67247</cdr:x>
      <cdr:y>0.2</cdr:y>
    </cdr:from>
    <cdr:to>
      <cdr:x>0.98295</cdr:x>
      <cdr:y>0.28</cdr:y>
    </cdr:to>
    <cdr:sp macro="" textlink="">
      <cdr:nvSpPr>
        <cdr:cNvPr id="3" name="TextBox 1"/>
        <cdr:cNvSpPr txBox="1"/>
      </cdr:nvSpPr>
      <cdr:spPr>
        <a:xfrm xmlns:a="http://schemas.openxmlformats.org/drawingml/2006/main">
          <a:off x="5913653" y="720080"/>
          <a:ext cx="2730355" cy="288032"/>
        </a:xfrm>
        <a:prstGeom xmlns:a="http://schemas.openxmlformats.org/drawingml/2006/main" prst="rect">
          <a:avLst/>
        </a:prstGeom>
        <a:ln xmlns:a="http://schemas.openxmlformats.org/drawingml/2006/main" w="12700" cmpd="thinThick">
          <a:solidFill>
            <a:srgbClr val="00AEEF"/>
          </a:solidFill>
          <a:prstDash val="sys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Arial" pitchFamily="34" charset="0"/>
            </a:rPr>
            <a:t>Bangladesh,</a:t>
          </a:r>
          <a:r>
            <a:rPr lang="en-US" sz="800" b="1" baseline="0" dirty="0">
              <a:latin typeface="Arial" pitchFamily="34" charset="0"/>
            </a:rPr>
            <a:t> India, Myanmar, Sri Lanka</a:t>
          </a:r>
          <a:endParaRPr lang="th-TH" sz="800" b="1" dirty="0">
            <a:latin typeface="Arial" pitchFamily="34" charset="0"/>
          </a:endParaRPr>
        </a:p>
      </cdr:txBody>
    </cdr:sp>
  </cdr:relSizeAnchor>
  <cdr:relSizeAnchor xmlns:cdr="http://schemas.openxmlformats.org/drawingml/2006/chartDrawing">
    <cdr:from>
      <cdr:x>0.67247</cdr:x>
      <cdr:y>0.3</cdr:y>
    </cdr:from>
    <cdr:to>
      <cdr:x>0.98295</cdr:x>
      <cdr:y>0.4</cdr:y>
    </cdr:to>
    <cdr:sp macro="" textlink="">
      <cdr:nvSpPr>
        <cdr:cNvPr id="4" name="TextBox 1"/>
        <cdr:cNvSpPr txBox="1"/>
      </cdr:nvSpPr>
      <cdr:spPr>
        <a:xfrm xmlns:a="http://schemas.openxmlformats.org/drawingml/2006/main">
          <a:off x="5913653" y="1080120"/>
          <a:ext cx="2730354" cy="360040"/>
        </a:xfrm>
        <a:prstGeom xmlns:a="http://schemas.openxmlformats.org/drawingml/2006/main" prst="rect">
          <a:avLst/>
        </a:prstGeom>
        <a:ln xmlns:a="http://schemas.openxmlformats.org/drawingml/2006/main" w="12700" cmpd="thinThick">
          <a:solidFill>
            <a:srgbClr val="00AEEF"/>
          </a:solidFill>
          <a:prstDash val="sys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Arial" pitchFamily="34" charset="0"/>
            </a:rPr>
            <a:t>Bangladesh,</a:t>
          </a:r>
          <a:r>
            <a:rPr lang="en-US" sz="800" b="1" baseline="0" dirty="0">
              <a:latin typeface="Arial" pitchFamily="34" charset="0"/>
            </a:rPr>
            <a:t> China, India, Myanmar, Sri Lanka, Viet Nam</a:t>
          </a:r>
          <a:endParaRPr lang="th-TH" sz="800" b="1" dirty="0">
            <a:latin typeface="Arial" pitchFamily="34" charset="0"/>
          </a:endParaRPr>
        </a:p>
      </cdr:txBody>
    </cdr:sp>
  </cdr:relSizeAnchor>
  <cdr:relSizeAnchor xmlns:cdr="http://schemas.openxmlformats.org/drawingml/2006/chartDrawing">
    <cdr:from>
      <cdr:x>0.67247</cdr:x>
      <cdr:y>0.44</cdr:y>
    </cdr:from>
    <cdr:to>
      <cdr:x>0.98634</cdr:x>
      <cdr:y>0.50209</cdr:y>
    </cdr:to>
    <cdr:sp macro="" textlink="">
      <cdr:nvSpPr>
        <cdr:cNvPr id="5" name="TextBox 1"/>
        <cdr:cNvSpPr txBox="1"/>
      </cdr:nvSpPr>
      <cdr:spPr>
        <a:xfrm xmlns:a="http://schemas.openxmlformats.org/drawingml/2006/main">
          <a:off x="5913653" y="1584175"/>
          <a:ext cx="2760194" cy="223549"/>
        </a:xfrm>
        <a:prstGeom xmlns:a="http://schemas.openxmlformats.org/drawingml/2006/main" prst="rect">
          <a:avLst/>
        </a:prstGeom>
        <a:ln xmlns:a="http://schemas.openxmlformats.org/drawingml/2006/main" w="12700" cmpd="thinThick">
          <a:solidFill>
            <a:srgbClr val="00AEEF"/>
          </a:solidFill>
          <a:prstDash val="sys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Arial" pitchFamily="34" charset="0"/>
            </a:rPr>
            <a:t>Myanmar</a:t>
          </a:r>
          <a:endParaRPr lang="th-TH" sz="800" b="1" dirty="0">
            <a:latin typeface="Arial" pitchFamily="34" charset="0"/>
          </a:endParaRPr>
        </a:p>
      </cdr:txBody>
    </cdr:sp>
  </cdr:relSizeAnchor>
  <cdr:relSizeAnchor xmlns:cdr="http://schemas.openxmlformats.org/drawingml/2006/chartDrawing">
    <cdr:from>
      <cdr:x>0.68884</cdr:x>
      <cdr:y>0.92</cdr:y>
    </cdr:from>
    <cdr:to>
      <cdr:x>0.99181</cdr:x>
      <cdr:y>0.98</cdr:y>
    </cdr:to>
    <cdr:sp macro="" textlink="">
      <cdr:nvSpPr>
        <cdr:cNvPr id="6" name="TextBox 5"/>
        <cdr:cNvSpPr txBox="1"/>
      </cdr:nvSpPr>
      <cdr:spPr>
        <a:xfrm xmlns:a="http://schemas.openxmlformats.org/drawingml/2006/main">
          <a:off x="6057669" y="3312368"/>
          <a:ext cx="2664296" cy="216024"/>
        </a:xfrm>
        <a:prstGeom xmlns:a="http://schemas.openxmlformats.org/drawingml/2006/main" prst="rect">
          <a:avLst/>
        </a:prstGeom>
        <a:ln xmlns:a="http://schemas.openxmlformats.org/drawingml/2006/main">
          <a:solidFill>
            <a:srgbClr val="88C540"/>
          </a:solidFill>
          <a:prstDash val="sysDash"/>
        </a:ln>
      </cdr:spPr>
      <cdr:txBody>
        <a:bodyPr xmlns:a="http://schemas.openxmlformats.org/drawingml/2006/main" vertOverflow="clip" wrap="square" rtlCol="0"/>
        <a:lstStyle xmlns:a="http://schemas.openxmlformats.org/drawingml/2006/main"/>
        <a:p xmlns:a="http://schemas.openxmlformats.org/drawingml/2006/main">
          <a:pPr algn="l"/>
          <a:r>
            <a:rPr lang="en-US" sz="900" b="1" dirty="0">
              <a:latin typeface="Arial" pitchFamily="34" charset="0"/>
              <a:cs typeface="Arial" pitchFamily="34" charset="0"/>
            </a:rPr>
            <a:t>Mongolia, Philippines</a:t>
          </a:r>
          <a:endParaRPr lang="en-GB" sz="9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793"/>
          </a:xfrm>
          <a:prstGeom prst="rect">
            <a:avLst/>
          </a:prstGeom>
        </p:spPr>
        <p:txBody>
          <a:bodyPr vert="horz" lIns="91326" tIns="45663" rIns="91326" bIns="45663" rtlCol="0"/>
          <a:lstStyle>
            <a:lvl1pPr algn="l" fontAlgn="auto">
              <a:spcBef>
                <a:spcPts val="0"/>
              </a:spcBef>
              <a:spcAft>
                <a:spcPts val="0"/>
              </a:spcAft>
              <a:defRPr sz="1200">
                <a:latin typeface="+mn-lt"/>
                <a:ea typeface="+mn-ea"/>
                <a:cs typeface="+mn-cs"/>
              </a:defRPr>
            </a:lvl1pPr>
          </a:lstStyle>
          <a:p>
            <a:pPr>
              <a:defRPr/>
            </a:pPr>
            <a:endParaRPr lang="th-TH"/>
          </a:p>
        </p:txBody>
      </p:sp>
      <p:sp>
        <p:nvSpPr>
          <p:cNvPr id="3" name="Date Placeholder 2"/>
          <p:cNvSpPr>
            <a:spLocks noGrp="1"/>
          </p:cNvSpPr>
          <p:nvPr>
            <p:ph type="dt" sz="quarter" idx="1"/>
          </p:nvPr>
        </p:nvSpPr>
        <p:spPr>
          <a:xfrm>
            <a:off x="3850093" y="1"/>
            <a:ext cx="2946065" cy="495793"/>
          </a:xfrm>
          <a:prstGeom prst="rect">
            <a:avLst/>
          </a:prstGeom>
        </p:spPr>
        <p:txBody>
          <a:bodyPr vert="horz" wrap="square" lIns="91326" tIns="45663" rIns="91326" bIns="45663" numCol="1" anchor="t" anchorCtr="0" compatLnSpc="1">
            <a:prstTxWarp prst="textNoShape">
              <a:avLst/>
            </a:prstTxWarp>
          </a:bodyPr>
          <a:lstStyle>
            <a:lvl1pPr algn="r">
              <a:defRPr sz="1200">
                <a:latin typeface="Calibri" charset="0"/>
              </a:defRPr>
            </a:lvl1pPr>
          </a:lstStyle>
          <a:p>
            <a:fld id="{0AF6B810-D1E9-054C-8F2E-AB11D966CFBD}" type="datetimeFigureOut">
              <a:rPr lang="th-TH"/>
              <a:pPr/>
              <a:t>16/12/62</a:t>
            </a:fld>
            <a:endParaRPr lang="th-TH"/>
          </a:p>
        </p:txBody>
      </p:sp>
      <p:sp>
        <p:nvSpPr>
          <p:cNvPr id="4" name="Footer Placeholder 3"/>
          <p:cNvSpPr>
            <a:spLocks noGrp="1"/>
          </p:cNvSpPr>
          <p:nvPr>
            <p:ph type="ftr" sz="quarter" idx="2"/>
          </p:nvPr>
        </p:nvSpPr>
        <p:spPr>
          <a:xfrm>
            <a:off x="0" y="9429305"/>
            <a:ext cx="2946065" cy="495793"/>
          </a:xfrm>
          <a:prstGeom prst="rect">
            <a:avLst/>
          </a:prstGeom>
        </p:spPr>
        <p:txBody>
          <a:bodyPr vert="horz" lIns="91326" tIns="45663" rIns="91326" bIns="45663" rtlCol="0" anchor="b"/>
          <a:lstStyle>
            <a:lvl1pPr algn="l" fontAlgn="auto">
              <a:spcBef>
                <a:spcPts val="0"/>
              </a:spcBef>
              <a:spcAft>
                <a:spcPts val="0"/>
              </a:spcAft>
              <a:defRPr sz="1200">
                <a:latin typeface="+mn-lt"/>
                <a:ea typeface="+mn-ea"/>
                <a:cs typeface="+mn-cs"/>
              </a:defRPr>
            </a:lvl1pPr>
          </a:lstStyle>
          <a:p>
            <a:pPr>
              <a:defRPr/>
            </a:pPr>
            <a:endParaRPr lang="th-TH"/>
          </a:p>
        </p:txBody>
      </p:sp>
      <p:sp>
        <p:nvSpPr>
          <p:cNvPr id="5" name="Slide Number Placeholder 4"/>
          <p:cNvSpPr>
            <a:spLocks noGrp="1"/>
          </p:cNvSpPr>
          <p:nvPr>
            <p:ph type="sldNum" sz="quarter" idx="3"/>
          </p:nvPr>
        </p:nvSpPr>
        <p:spPr>
          <a:xfrm>
            <a:off x="3850093" y="9429305"/>
            <a:ext cx="2946065" cy="495793"/>
          </a:xfrm>
          <a:prstGeom prst="rect">
            <a:avLst/>
          </a:prstGeom>
        </p:spPr>
        <p:txBody>
          <a:bodyPr vert="horz" wrap="square" lIns="91326" tIns="45663" rIns="91326" bIns="45663" numCol="1" anchor="b" anchorCtr="0" compatLnSpc="1">
            <a:prstTxWarp prst="textNoShape">
              <a:avLst/>
            </a:prstTxWarp>
          </a:bodyPr>
          <a:lstStyle>
            <a:lvl1pPr algn="r">
              <a:defRPr sz="1200">
                <a:latin typeface="Calibri" charset="0"/>
              </a:defRPr>
            </a:lvl1pPr>
          </a:lstStyle>
          <a:p>
            <a:fld id="{E0743786-40D8-8E40-B36D-8D385C38C1E9}" type="slidenum">
              <a:rPr lang="th-TH"/>
              <a:pPr/>
              <a:t>‹#›</a:t>
            </a:fld>
            <a:endParaRPr lang="th-TH"/>
          </a:p>
        </p:txBody>
      </p:sp>
    </p:spTree>
    <p:extLst>
      <p:ext uri="{BB962C8B-B14F-4D97-AF65-F5344CB8AC3E}">
        <p14:creationId xmlns:p14="http://schemas.microsoft.com/office/powerpoint/2010/main" val="342293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793"/>
          </a:xfrm>
          <a:prstGeom prst="rect">
            <a:avLst/>
          </a:prstGeom>
        </p:spPr>
        <p:txBody>
          <a:bodyPr vert="horz" lIns="91326" tIns="45663" rIns="91326" bIns="45663" rtlCol="0"/>
          <a:lstStyle>
            <a:lvl1pPr algn="l" fontAlgn="auto">
              <a:spcBef>
                <a:spcPts val="0"/>
              </a:spcBef>
              <a:spcAft>
                <a:spcPts val="0"/>
              </a:spcAft>
              <a:defRPr sz="1200">
                <a:latin typeface="+mn-lt"/>
                <a:ea typeface="+mn-ea"/>
                <a:cs typeface="+mn-cs"/>
              </a:defRPr>
            </a:lvl1pPr>
          </a:lstStyle>
          <a:p>
            <a:pPr>
              <a:defRPr/>
            </a:pPr>
            <a:endParaRPr lang="th-TH"/>
          </a:p>
        </p:txBody>
      </p:sp>
      <p:sp>
        <p:nvSpPr>
          <p:cNvPr id="3" name="Date Placeholder 2"/>
          <p:cNvSpPr>
            <a:spLocks noGrp="1"/>
          </p:cNvSpPr>
          <p:nvPr>
            <p:ph type="dt" idx="1"/>
          </p:nvPr>
        </p:nvSpPr>
        <p:spPr>
          <a:xfrm>
            <a:off x="3850093" y="1"/>
            <a:ext cx="2946065" cy="495793"/>
          </a:xfrm>
          <a:prstGeom prst="rect">
            <a:avLst/>
          </a:prstGeom>
        </p:spPr>
        <p:txBody>
          <a:bodyPr vert="horz" wrap="square" lIns="91326" tIns="45663" rIns="91326" bIns="45663" numCol="1" anchor="t" anchorCtr="0" compatLnSpc="1">
            <a:prstTxWarp prst="textNoShape">
              <a:avLst/>
            </a:prstTxWarp>
          </a:bodyPr>
          <a:lstStyle>
            <a:lvl1pPr algn="r">
              <a:defRPr sz="1200">
                <a:latin typeface="Calibri" charset="0"/>
              </a:defRPr>
            </a:lvl1pPr>
          </a:lstStyle>
          <a:p>
            <a:fld id="{B07A9F76-C432-CA4B-962A-D232B9D126FF}" type="datetimeFigureOut">
              <a:rPr lang="th-TH"/>
              <a:pPr/>
              <a:t>16/12/62</a:t>
            </a:fld>
            <a:endParaRPr lang="th-TH"/>
          </a:p>
        </p:txBody>
      </p:sp>
      <p:sp>
        <p:nvSpPr>
          <p:cNvPr id="4" name="Slide Image Placehold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1326" tIns="45663" rIns="91326" bIns="45663" rtlCol="0" anchor="ctr"/>
          <a:lstStyle/>
          <a:p>
            <a:pPr lvl="0"/>
            <a:endParaRPr lang="th-TH" noProof="0"/>
          </a:p>
        </p:txBody>
      </p:sp>
      <p:sp>
        <p:nvSpPr>
          <p:cNvPr id="5" name="Notes Placeholder 4"/>
          <p:cNvSpPr>
            <a:spLocks noGrp="1"/>
          </p:cNvSpPr>
          <p:nvPr>
            <p:ph type="body" sz="quarter" idx="3"/>
          </p:nvPr>
        </p:nvSpPr>
        <p:spPr>
          <a:xfrm>
            <a:off x="679160" y="4714653"/>
            <a:ext cx="5439355" cy="4466757"/>
          </a:xfrm>
          <a:prstGeom prst="rect">
            <a:avLst/>
          </a:prstGeom>
        </p:spPr>
        <p:txBody>
          <a:bodyPr vert="horz" lIns="91326" tIns="45663" rIns="91326" bIns="456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429305"/>
            <a:ext cx="2946065" cy="495793"/>
          </a:xfrm>
          <a:prstGeom prst="rect">
            <a:avLst/>
          </a:prstGeom>
        </p:spPr>
        <p:txBody>
          <a:bodyPr vert="horz" lIns="91326" tIns="45663" rIns="91326" bIns="45663" rtlCol="0" anchor="b"/>
          <a:lstStyle>
            <a:lvl1pPr algn="l" fontAlgn="auto">
              <a:spcBef>
                <a:spcPts val="0"/>
              </a:spcBef>
              <a:spcAft>
                <a:spcPts val="0"/>
              </a:spcAft>
              <a:defRPr sz="1200">
                <a:latin typeface="+mn-lt"/>
                <a:ea typeface="+mn-ea"/>
                <a:cs typeface="+mn-cs"/>
              </a:defRPr>
            </a:lvl1pPr>
          </a:lstStyle>
          <a:p>
            <a:pPr>
              <a:defRPr/>
            </a:pPr>
            <a:endParaRPr lang="th-TH"/>
          </a:p>
        </p:txBody>
      </p:sp>
      <p:sp>
        <p:nvSpPr>
          <p:cNvPr id="7" name="Slide Number Placeholder 6"/>
          <p:cNvSpPr>
            <a:spLocks noGrp="1"/>
          </p:cNvSpPr>
          <p:nvPr>
            <p:ph type="sldNum" sz="quarter" idx="5"/>
          </p:nvPr>
        </p:nvSpPr>
        <p:spPr>
          <a:xfrm>
            <a:off x="3850093" y="9429305"/>
            <a:ext cx="2946065" cy="495793"/>
          </a:xfrm>
          <a:prstGeom prst="rect">
            <a:avLst/>
          </a:prstGeom>
        </p:spPr>
        <p:txBody>
          <a:bodyPr vert="horz" wrap="square" lIns="91326" tIns="45663" rIns="91326" bIns="45663" numCol="1" anchor="b" anchorCtr="0" compatLnSpc="1">
            <a:prstTxWarp prst="textNoShape">
              <a:avLst/>
            </a:prstTxWarp>
          </a:bodyPr>
          <a:lstStyle>
            <a:lvl1pPr algn="r">
              <a:defRPr sz="1200">
                <a:latin typeface="Calibri" charset="0"/>
              </a:defRPr>
            </a:lvl1pPr>
          </a:lstStyle>
          <a:p>
            <a:fld id="{329692E0-67F2-FA4F-9AF7-8F67DFBF6BA7}" type="slidenum">
              <a:rPr lang="th-TH"/>
              <a:pPr/>
              <a:t>‹#›</a:t>
            </a:fld>
            <a:endParaRPr lang="th-TH"/>
          </a:p>
        </p:txBody>
      </p:sp>
    </p:spTree>
    <p:extLst>
      <p:ext uri="{BB962C8B-B14F-4D97-AF65-F5344CB8AC3E}">
        <p14:creationId xmlns:p14="http://schemas.microsoft.com/office/powerpoint/2010/main" val="176416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Calibri" charset="0"/>
        <a:ea typeface="ＭＳ Ｐゴシック" charset="0"/>
        <a:cs typeface="Cordia New" charset="0"/>
      </a:defRPr>
    </a:lvl1pPr>
    <a:lvl2pPr marL="457200" algn="l" rtl="0" eaLnBrk="0" fontAlgn="base" hangingPunct="0">
      <a:spcBef>
        <a:spcPct val="30000"/>
      </a:spcBef>
      <a:spcAft>
        <a:spcPct val="0"/>
      </a:spcAft>
      <a:defRPr kern="1200">
        <a:solidFill>
          <a:schemeClr val="tx1"/>
        </a:solidFill>
        <a:latin typeface="Calibri" charset="0"/>
        <a:ea typeface="Cordia New" charset="0"/>
        <a:cs typeface="Cordia New" charset="0"/>
      </a:defRPr>
    </a:lvl2pPr>
    <a:lvl3pPr marL="914400" algn="l" rtl="0" eaLnBrk="0" fontAlgn="base" hangingPunct="0">
      <a:spcBef>
        <a:spcPct val="30000"/>
      </a:spcBef>
      <a:spcAft>
        <a:spcPct val="0"/>
      </a:spcAft>
      <a:defRPr kern="1200">
        <a:solidFill>
          <a:schemeClr val="tx1"/>
        </a:solidFill>
        <a:latin typeface="Calibri" charset="0"/>
        <a:ea typeface="Cordia New" charset="0"/>
        <a:cs typeface="Cordia New" charset="0"/>
      </a:defRPr>
    </a:lvl3pPr>
    <a:lvl4pPr marL="1371600" algn="l" rtl="0" eaLnBrk="0" fontAlgn="base" hangingPunct="0">
      <a:spcBef>
        <a:spcPct val="30000"/>
      </a:spcBef>
      <a:spcAft>
        <a:spcPct val="0"/>
      </a:spcAft>
      <a:defRPr kern="1200">
        <a:solidFill>
          <a:schemeClr val="tx1"/>
        </a:solidFill>
        <a:latin typeface="Calibri" charset="0"/>
        <a:ea typeface="Cordia New" charset="0"/>
        <a:cs typeface="Cordia New" charset="0"/>
      </a:defRPr>
    </a:lvl4pPr>
    <a:lvl5pPr marL="1828800" algn="l" rtl="0" eaLnBrk="0" fontAlgn="base" hangingPunct="0">
      <a:spcBef>
        <a:spcPct val="30000"/>
      </a:spcBef>
      <a:spcAft>
        <a:spcPct val="0"/>
      </a:spcAft>
      <a:defRPr kern="1200">
        <a:solidFill>
          <a:schemeClr val="tx1"/>
        </a:solidFill>
        <a:latin typeface="Calibri" charset="0"/>
        <a:ea typeface="Cordia New" charset="0"/>
        <a:cs typeface="Cordia New"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92E0-67F2-FA4F-9AF7-8F67DFBF6BA7}" type="slidenum">
              <a:rPr lang="th-TH" smtClean="0"/>
              <a:pPr/>
              <a:t>1</a:t>
            </a:fld>
            <a:endParaRPr lang="th-TH"/>
          </a:p>
        </p:txBody>
      </p:sp>
    </p:spTree>
    <p:extLst>
      <p:ext uri="{BB962C8B-B14F-4D97-AF65-F5344CB8AC3E}">
        <p14:creationId xmlns:p14="http://schemas.microsoft.com/office/powerpoint/2010/main" val="60939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85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1165-BADE-4417-BC3D-6B8F438EA69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1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88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pPr/>
              <a:t>16</a:t>
            </a:fld>
            <a:endParaRPr lang="th-TH"/>
          </a:p>
        </p:txBody>
      </p:sp>
    </p:spTree>
    <p:extLst>
      <p:ext uri="{BB962C8B-B14F-4D97-AF65-F5344CB8AC3E}">
        <p14:creationId xmlns:p14="http://schemas.microsoft.com/office/powerpoint/2010/main" val="116067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92E0-67F2-FA4F-9AF7-8F67DFBF6BA7}" type="slidenum">
              <a:rPr lang="th-TH" smtClean="0"/>
              <a:pPr/>
              <a:t>25</a:t>
            </a:fld>
            <a:endParaRPr lang="th-TH"/>
          </a:p>
        </p:txBody>
      </p:sp>
    </p:spTree>
    <p:extLst>
      <p:ext uri="{BB962C8B-B14F-4D97-AF65-F5344CB8AC3E}">
        <p14:creationId xmlns:p14="http://schemas.microsoft.com/office/powerpoint/2010/main" val="107741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pPr/>
              <a:t>26</a:t>
            </a:fld>
            <a:endParaRPr lang="th-TH"/>
          </a:p>
        </p:txBody>
      </p:sp>
    </p:spTree>
    <p:extLst>
      <p:ext uri="{BB962C8B-B14F-4D97-AF65-F5344CB8AC3E}">
        <p14:creationId xmlns:p14="http://schemas.microsoft.com/office/powerpoint/2010/main" val="29566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pPr/>
              <a:t>30</a:t>
            </a:fld>
            <a:endParaRPr lang="th-TH"/>
          </a:p>
        </p:txBody>
      </p:sp>
    </p:spTree>
    <p:extLst>
      <p:ext uri="{BB962C8B-B14F-4D97-AF65-F5344CB8AC3E}">
        <p14:creationId xmlns:p14="http://schemas.microsoft.com/office/powerpoint/2010/main" val="93279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Cordia New" pitchFamily="34" charset="-34"/>
            </a:endParaRPr>
          </a:p>
        </p:txBody>
      </p:sp>
      <p:sp>
        <p:nvSpPr>
          <p:cNvPr id="4" name="Slide Number Placeholder 3"/>
          <p:cNvSpPr>
            <a:spLocks noGrp="1"/>
          </p:cNvSpPr>
          <p:nvPr>
            <p:ph type="sldNum" sz="quarter" idx="5"/>
          </p:nvPr>
        </p:nvSpPr>
        <p:spPr/>
        <p:txBody>
          <a:bodyPr/>
          <a:lstStyle/>
          <a:p>
            <a:pPr>
              <a:defRPr/>
            </a:pPr>
            <a:fld id="{E915CB34-7B45-446C-92C1-AE4B110EDEA7}" type="slidenum">
              <a:rPr lang="th-TH" smtClean="0">
                <a:solidFill>
                  <a:prstClr val="black"/>
                </a:solidFill>
              </a:rPr>
              <a:pPr>
                <a:defRPr/>
              </a:pPr>
              <a:t>31</a:t>
            </a:fld>
            <a:endParaRPr lang="th-TH">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6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solidFill>
                  <a:prstClr val="black"/>
                </a:solidFill>
              </a:rPr>
              <a:pPr/>
              <a:t>32</a:t>
            </a:fld>
            <a:endParaRPr lang="th-TH">
              <a:solidFill>
                <a:prstClr val="black"/>
              </a:solidFill>
            </a:endParaRPr>
          </a:p>
        </p:txBody>
      </p:sp>
    </p:spTree>
    <p:extLst>
      <p:ext uri="{BB962C8B-B14F-4D97-AF65-F5344CB8AC3E}">
        <p14:creationId xmlns:p14="http://schemas.microsoft.com/office/powerpoint/2010/main" val="223080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solidFill>
                  <a:prstClr val="black"/>
                </a:solidFill>
              </a:rPr>
              <a:pPr/>
              <a:t>33</a:t>
            </a:fld>
            <a:endParaRPr lang="th-TH">
              <a:solidFill>
                <a:prstClr val="black"/>
              </a:solidFill>
            </a:endParaRPr>
          </a:p>
        </p:txBody>
      </p:sp>
    </p:spTree>
    <p:extLst>
      <p:ext uri="{BB962C8B-B14F-4D97-AF65-F5344CB8AC3E}">
        <p14:creationId xmlns:p14="http://schemas.microsoft.com/office/powerpoint/2010/main" val="387174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solidFill>
                  <a:prstClr val="black"/>
                </a:solidFill>
              </a:rPr>
              <a:pPr/>
              <a:t>34</a:t>
            </a:fld>
            <a:endParaRPr lang="th-TH">
              <a:solidFill>
                <a:prstClr val="black"/>
              </a:solidFill>
            </a:endParaRPr>
          </a:p>
        </p:txBody>
      </p:sp>
    </p:spTree>
    <p:extLst>
      <p:ext uri="{BB962C8B-B14F-4D97-AF65-F5344CB8AC3E}">
        <p14:creationId xmlns:p14="http://schemas.microsoft.com/office/powerpoint/2010/main" val="330994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pPr/>
              <a:t>35</a:t>
            </a:fld>
            <a:endParaRPr lang="th-TH"/>
          </a:p>
        </p:txBody>
      </p:sp>
    </p:spTree>
    <p:extLst>
      <p:ext uri="{BB962C8B-B14F-4D97-AF65-F5344CB8AC3E}">
        <p14:creationId xmlns:p14="http://schemas.microsoft.com/office/powerpoint/2010/main" val="42429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39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62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67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86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34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87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6FD88-A52D-4186-9301-1CEE497E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61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ea typeface="+mn-ea"/>
                <a:cs typeface="Arial" pitchFamily="34" charset="0"/>
              </a:rPr>
              <a:t>HIV and AIDS</a:t>
            </a:r>
            <a:endParaRPr lang="th-TH" sz="3600" b="1">
              <a:solidFill>
                <a:schemeClr val="bg1"/>
              </a:solidFill>
              <a:ea typeface="+mn-ea"/>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ea typeface="+mn-ea"/>
                <a:cs typeface="Arial" pitchFamily="34" charset="0"/>
              </a:rPr>
              <a:t>Data Hub for Asia-Pacific</a:t>
            </a:r>
            <a:endParaRPr lang="th-TH" sz="3500" kern="700" dirty="0">
              <a:solidFill>
                <a:srgbClr val="21416C"/>
              </a:solidFill>
              <a:latin typeface="Arial" pitchFamily="34" charset="0"/>
              <a:ea typeface="+mn-ea"/>
              <a:cs typeface="+mn-cs"/>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ea typeface="+mn-ea"/>
                <a:cs typeface="Arial" pitchFamily="34" charset="0"/>
              </a:rPr>
              <a:t>Review in slides</a:t>
            </a:r>
            <a:endParaRPr lang="th-TH" sz="2600" kern="700" dirty="0">
              <a:solidFill>
                <a:srgbClr val="21416C"/>
              </a:solidFill>
              <a:latin typeface="Arial" pitchFamily="34" charset="0"/>
              <a:ea typeface="+mn-ea"/>
              <a:cs typeface="+mn-cs"/>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53800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748F3FF8-1AB4-5043-8D4F-1FE96A397875}" type="slidenum">
              <a:rPr lang="th-TH"/>
              <a:pPr/>
              <a:t>‹#›</a:t>
            </a:fld>
            <a:endParaRPr lang="th-TH"/>
          </a:p>
        </p:txBody>
      </p:sp>
    </p:spTree>
    <p:extLst>
      <p:ext uri="{BB962C8B-B14F-4D97-AF65-F5344CB8AC3E}">
        <p14:creationId xmlns:p14="http://schemas.microsoft.com/office/powerpoint/2010/main" val="35181990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C278989-86BD-EC4D-BE31-D74DD147701F}" type="slidenum">
              <a:rPr lang="th-TH"/>
              <a:pPr/>
              <a:t>‹#›</a:t>
            </a:fld>
            <a:endParaRPr lang="th-TH"/>
          </a:p>
        </p:txBody>
      </p:sp>
    </p:spTree>
    <p:extLst>
      <p:ext uri="{BB962C8B-B14F-4D97-AF65-F5344CB8AC3E}">
        <p14:creationId xmlns:p14="http://schemas.microsoft.com/office/powerpoint/2010/main" val="413653778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858C5D-D50B-A041-A3AA-665CC91B3EDE}" type="slidenum">
              <a:rPr lang="th-TH"/>
              <a:pPr/>
              <a:t>‹#›</a:t>
            </a:fld>
            <a:endParaRPr lang="th-TH"/>
          </a:p>
        </p:txBody>
      </p:sp>
    </p:spTree>
    <p:extLst>
      <p:ext uri="{BB962C8B-B14F-4D97-AF65-F5344CB8AC3E}">
        <p14:creationId xmlns:p14="http://schemas.microsoft.com/office/powerpoint/2010/main" val="30288550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560851D3-9BE8-7344-9DA9-DFFB814B2C45}" type="slidenum">
              <a:rPr lang="th-TH"/>
              <a:pPr/>
              <a:t>‹#›</a:t>
            </a:fld>
            <a:endParaRPr lang="th-TH"/>
          </a:p>
        </p:txBody>
      </p:sp>
    </p:spTree>
    <p:extLst>
      <p:ext uri="{BB962C8B-B14F-4D97-AF65-F5344CB8AC3E}">
        <p14:creationId xmlns:p14="http://schemas.microsoft.com/office/powerpoint/2010/main" val="269648940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A3C2DCD-FFF8-BA45-91DC-056A8D21FE39}" type="slidenum">
              <a:rPr lang="th-TH"/>
              <a:pPr/>
              <a:t>‹#›</a:t>
            </a:fld>
            <a:endParaRPr lang="th-TH"/>
          </a:p>
        </p:txBody>
      </p:sp>
    </p:spTree>
    <p:extLst>
      <p:ext uri="{BB962C8B-B14F-4D97-AF65-F5344CB8AC3E}">
        <p14:creationId xmlns:p14="http://schemas.microsoft.com/office/powerpoint/2010/main" val="33804365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F4808C71-0650-6349-9D5E-0ACA719F6CD2}" type="slidenum">
              <a:rPr lang="th-TH"/>
              <a:pPr/>
              <a:t>‹#›</a:t>
            </a:fld>
            <a:endParaRPr lang="th-TH"/>
          </a:p>
        </p:txBody>
      </p:sp>
    </p:spTree>
    <p:extLst>
      <p:ext uri="{BB962C8B-B14F-4D97-AF65-F5344CB8AC3E}">
        <p14:creationId xmlns:p14="http://schemas.microsoft.com/office/powerpoint/2010/main" val="29060664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4FB17B2-7383-7041-AE64-810E090208B9}" type="slidenum">
              <a:rPr lang="th-TH"/>
              <a:pPr/>
              <a:t>‹#›</a:t>
            </a:fld>
            <a:endParaRPr lang="th-TH"/>
          </a:p>
        </p:txBody>
      </p:sp>
    </p:spTree>
    <p:extLst>
      <p:ext uri="{BB962C8B-B14F-4D97-AF65-F5344CB8AC3E}">
        <p14:creationId xmlns:p14="http://schemas.microsoft.com/office/powerpoint/2010/main" val="313290817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E4A859F3-20E2-0446-9D8C-763A4DFB5E86}" type="slidenum">
              <a:rPr lang="th-TH"/>
              <a:pPr/>
              <a:t>‹#›</a:t>
            </a:fld>
            <a:endParaRPr lang="th-TH"/>
          </a:p>
        </p:txBody>
      </p:sp>
    </p:spTree>
    <p:extLst>
      <p:ext uri="{BB962C8B-B14F-4D97-AF65-F5344CB8AC3E}">
        <p14:creationId xmlns:p14="http://schemas.microsoft.com/office/powerpoint/2010/main" val="37429541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8C7FBBE4-DB28-A046-BD1B-ECE06B2573D0}" type="slidenum">
              <a:rPr lang="th-TH"/>
              <a:pPr/>
              <a:t>‹#›</a:t>
            </a:fld>
            <a:endParaRPr lang="th-TH"/>
          </a:p>
        </p:txBody>
      </p:sp>
    </p:spTree>
    <p:extLst>
      <p:ext uri="{BB962C8B-B14F-4D97-AF65-F5344CB8AC3E}">
        <p14:creationId xmlns:p14="http://schemas.microsoft.com/office/powerpoint/2010/main" val="336296624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74461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72816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4800" y="609600"/>
            <a:ext cx="8229600" cy="685800"/>
          </a:xfrm>
          <a:prstGeom prst="rect">
            <a:avLst/>
          </a:prstGeom>
        </p:spPr>
        <p:txBody>
          <a:bodyPr/>
          <a:lstStyle/>
          <a:p>
            <a:r>
              <a:rPr lang="fr-FR"/>
              <a:t>Cliquez pour modifier le style du titre</a:t>
            </a:r>
            <a:endParaRPr lang="en-US"/>
          </a:p>
        </p:txBody>
      </p:sp>
      <p:sp>
        <p:nvSpPr>
          <p:cNvPr id="3" name="Espace réservé du contenu 2"/>
          <p:cNvSpPr>
            <a:spLocks noGrp="1"/>
          </p:cNvSpPr>
          <p:nvPr>
            <p:ph idx="1"/>
          </p:nvPr>
        </p:nvSpPr>
        <p:spPr>
          <a:xfrm>
            <a:off x="457200" y="1600200"/>
            <a:ext cx="8229600" cy="4495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a:defRPr sz="1800">
                <a:solidFill>
                  <a:prstClr val="black"/>
                </a:solidFill>
                <a:ea typeface="+mn-ea"/>
                <a:cs typeface="Arial" charset="0"/>
              </a:defRPr>
            </a:lvl1pPr>
          </a:lstStyle>
          <a:p>
            <a:pPr>
              <a:defRPr/>
            </a:pPr>
            <a:endParaRPr lang="en-US" altLang="zh-CN"/>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a:defRPr sz="1800">
                <a:solidFill>
                  <a:prstClr val="black"/>
                </a:solidFill>
                <a:ea typeface="+mn-ea"/>
                <a:cs typeface="Arial" charset="0"/>
              </a:defRPr>
            </a:lvl1pPr>
          </a:lstStyle>
          <a:p>
            <a:pPr>
              <a:defRPr/>
            </a:pPr>
            <a:endParaRPr lang="en-US" altLang="zh-CN"/>
          </a:p>
        </p:txBody>
      </p:sp>
      <p:sp>
        <p:nvSpPr>
          <p:cNvPr id="6" name="Rectangle 7"/>
          <p:cNvSpPr>
            <a:spLocks noGrp="1" noChangeArrowheads="1"/>
          </p:cNvSpPr>
          <p:nvPr>
            <p:ph type="sldNum" sz="quarter" idx="12"/>
          </p:nvPr>
        </p:nvSpPr>
        <p:spPr>
          <a:xfrm>
            <a:off x="7010400" y="6477000"/>
            <a:ext cx="2133600" cy="247650"/>
          </a:xfrm>
        </p:spPr>
        <p:txBody>
          <a:bodyPr anchor="t"/>
          <a:lstStyle>
            <a:lvl1pPr>
              <a:defRPr/>
            </a:lvl1pPr>
          </a:lstStyle>
          <a:p>
            <a:fld id="{0D0250D7-2870-494F-83BF-89DF61A7A511}" type="slidenum">
              <a:rPr lang="en-US"/>
              <a:pPr/>
              <a:t>‹#›</a:t>
            </a:fld>
            <a:endParaRPr lang="th-TH"/>
          </a:p>
        </p:txBody>
      </p:sp>
    </p:spTree>
    <p:extLst>
      <p:ext uri="{BB962C8B-B14F-4D97-AF65-F5344CB8AC3E}">
        <p14:creationId xmlns:p14="http://schemas.microsoft.com/office/powerpoint/2010/main" val="226363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838200" y="1752600"/>
            <a:ext cx="75438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55325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ea typeface="+mn-ea"/>
                <a:cs typeface="Arial" pitchFamily="34" charset="0"/>
              </a:rPr>
              <a:t>HIV and AIDS</a:t>
            </a:r>
            <a:endParaRPr lang="th-TH" sz="3600" b="1">
              <a:solidFill>
                <a:prstClr val="white"/>
              </a:solidFill>
              <a:ea typeface="+mn-ea"/>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a:ea typeface="+mn-ea"/>
                <a:cs typeface="Arial" pitchFamily="34" charset="0"/>
              </a:rPr>
              <a:t>Data Hub for Asia-Pacific</a:t>
            </a:r>
            <a:endParaRPr lang="th-TH" sz="3500" kern="700" dirty="0">
              <a:solidFill>
                <a:srgbClr val="21416C"/>
              </a:solidFill>
              <a:latin typeface="Arial"/>
              <a:ea typeface="+mn-ea"/>
              <a:cs typeface="Cordia New"/>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a:ea typeface="+mn-ea"/>
                <a:cs typeface="Arial" pitchFamily="34" charset="0"/>
              </a:rPr>
              <a:t>Review in slides</a:t>
            </a:r>
            <a:endParaRPr lang="th-TH" sz="2600" kern="700" dirty="0">
              <a:solidFill>
                <a:srgbClr val="21416C"/>
              </a:solidFill>
              <a:latin typeface="Arial"/>
              <a:ea typeface="+mn-ea"/>
              <a:cs typeface="Cordia New"/>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095327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3864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7735AC4-A07A-40E5-A0D6-7B6794FA211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78334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4E08D22-B2F3-430B-AD86-96664F6D5CB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888063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E30FE9E-369E-415A-8E65-2ABA0742CED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58753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31324D6E-2C85-46B6-A2E7-CB281A3415A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9881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2F782C6F-0E22-48D5-BED9-2578F6F58A8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75780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B336E13-FCDA-4308-BA09-F0E880C6B92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01186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AC3546F0-3A92-CD4A-BE7C-84F39BD92607}" type="slidenum">
              <a:rPr lang="th-TH"/>
              <a:pPr/>
              <a:t>‹#›</a:t>
            </a:fld>
            <a:endParaRPr lang="th-TH"/>
          </a:p>
        </p:txBody>
      </p:sp>
    </p:spTree>
    <p:extLst>
      <p:ext uri="{BB962C8B-B14F-4D97-AF65-F5344CB8AC3E}">
        <p14:creationId xmlns:p14="http://schemas.microsoft.com/office/powerpoint/2010/main" val="3270091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581F09A-0863-4260-A7F9-CAF45DE0699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40948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F3EBFA9-A160-402C-858C-B405818391C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348155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609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78205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47530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671150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29686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71894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45809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10329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5496AB-93AA-8844-BA60-B9BC1D572CB0}" type="slidenum">
              <a:rPr lang="th-TH"/>
              <a:pPr/>
              <a:t>‹#›</a:t>
            </a:fld>
            <a:endParaRPr lang="th-TH"/>
          </a:p>
        </p:txBody>
      </p:sp>
    </p:spTree>
    <p:extLst>
      <p:ext uri="{BB962C8B-B14F-4D97-AF65-F5344CB8AC3E}">
        <p14:creationId xmlns:p14="http://schemas.microsoft.com/office/powerpoint/2010/main" val="50380309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4848934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mn-ea"/>
                <a:cs typeface="Arial" charset="0"/>
              </a:rPr>
              <a:t>HIV and AIDS</a:t>
            </a:r>
            <a:endParaRPr lang="th-TH" sz="3600" b="1">
              <a:solidFill>
                <a:prstClr val="white"/>
              </a:solidFill>
              <a:ea typeface="+mn-ea"/>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a:ea typeface="+mn-ea"/>
                <a:cs typeface="Arial" pitchFamily="34" charset="0"/>
              </a:rPr>
              <a:t>Data Hub for Asia-Pacific</a:t>
            </a:r>
            <a:endParaRPr lang="th-TH" sz="3500" kern="700" dirty="0">
              <a:solidFill>
                <a:srgbClr val="21416C"/>
              </a:solidFill>
              <a:latin typeface="Arial"/>
              <a:ea typeface="+mn-ea"/>
              <a:cs typeface="Cordia New"/>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a:ea typeface="+mn-ea"/>
                <a:cs typeface="Arial" pitchFamily="34" charset="0"/>
              </a:rPr>
              <a:t>Review in slides</a:t>
            </a:r>
            <a:endParaRPr lang="th-TH" sz="2600" kern="700" dirty="0">
              <a:solidFill>
                <a:srgbClr val="21416C"/>
              </a:solidFill>
              <a:latin typeface="Arial"/>
              <a:ea typeface="+mn-ea"/>
              <a:cs typeface="Cordia New"/>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91691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4119017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377528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966455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21757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36668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1265552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5874885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0722249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0BD6B627-6F2C-5E4C-9FF6-5083A735CB31}" type="slidenum">
              <a:rPr lang="th-TH"/>
              <a:pPr/>
              <a:t>‹#›</a:t>
            </a:fld>
            <a:endParaRPr lang="th-TH"/>
          </a:p>
        </p:txBody>
      </p:sp>
    </p:spTree>
    <p:extLst>
      <p:ext uri="{BB962C8B-B14F-4D97-AF65-F5344CB8AC3E}">
        <p14:creationId xmlns:p14="http://schemas.microsoft.com/office/powerpoint/2010/main" val="8270952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36267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25736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592818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896765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37164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5678481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7491727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2009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419541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36545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35365AC0-AD0C-444D-AD1A-A4A562ACA21C}" type="slidenum">
              <a:rPr lang="th-TH"/>
              <a:pPr/>
              <a:t>‹#›</a:t>
            </a:fld>
            <a:endParaRPr lang="th-TH"/>
          </a:p>
        </p:txBody>
      </p:sp>
    </p:spTree>
    <p:extLst>
      <p:ext uri="{BB962C8B-B14F-4D97-AF65-F5344CB8AC3E}">
        <p14:creationId xmlns:p14="http://schemas.microsoft.com/office/powerpoint/2010/main" val="143065603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969031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818440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603530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677065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1909294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367279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4512104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0908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4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CCD9CCB0-AD14-844A-87B3-27E8F36BCFD0}" type="slidenum">
              <a:rPr lang="th-TH"/>
              <a:pPr/>
              <a:t>‹#›</a:t>
            </a:fld>
            <a:endParaRPr lang="th-TH"/>
          </a:p>
        </p:txBody>
      </p:sp>
    </p:spTree>
    <p:extLst>
      <p:ext uri="{BB962C8B-B14F-4D97-AF65-F5344CB8AC3E}">
        <p14:creationId xmlns:p14="http://schemas.microsoft.com/office/powerpoint/2010/main" val="35316613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B657EE1-45F6-FB4D-87DC-6FE6624A57DB}" type="slidenum">
              <a:rPr lang="th-TH"/>
              <a:pPr/>
              <a:t>‹#›</a:t>
            </a:fld>
            <a:endParaRPr lang="th-TH"/>
          </a:p>
        </p:txBody>
      </p:sp>
    </p:spTree>
    <p:extLst>
      <p:ext uri="{BB962C8B-B14F-4D97-AF65-F5344CB8AC3E}">
        <p14:creationId xmlns:p14="http://schemas.microsoft.com/office/powerpoint/2010/main" val="115689882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88A9E08C-0713-E444-BEA5-38C6B12CBBB8}" type="slidenum">
              <a:rPr lang="th-TH"/>
              <a:pPr/>
              <a:t>‹#›</a:t>
            </a:fld>
            <a:endParaRPr lang="th-TH"/>
          </a:p>
        </p:txBody>
      </p:sp>
    </p:spTree>
    <p:extLst>
      <p:ext uri="{BB962C8B-B14F-4D97-AF65-F5344CB8AC3E}">
        <p14:creationId xmlns:p14="http://schemas.microsoft.com/office/powerpoint/2010/main" val="33693858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png"/><Relationship Id="rId5" Type="http://schemas.openxmlformats.org/officeDocument/2006/relationships/slideLayout" Target="../slideLayouts/slideLayout37.xml"/><Relationship Id="rId10"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ea typeface="+mn-ea"/>
                <a:cs typeface="Arial" pitchFamily="34" charset="0"/>
              </a:rPr>
              <a:t>www.aidsdatahub.org</a:t>
            </a:r>
            <a:endParaRPr lang="th-TH" sz="1200" kern="700" dirty="0">
              <a:solidFill>
                <a:srgbClr val="8782AF"/>
              </a:solidFill>
              <a:latin typeface="Arial" pitchFamily="34" charset="0"/>
              <a:ea typeface="+mn-ea"/>
              <a:cs typeface="+mn-cs"/>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7" r:id="rId1"/>
    <p:sldLayoutId id="2147484158"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mn-ea"/>
              </a:rPr>
              <a:pPr>
                <a:defRPr/>
              </a:pPr>
              <a:t>‹#›</a:t>
            </a:fld>
            <a:endParaRPr lang="th-TH" dirty="0">
              <a:solidFill>
                <a:prstClr val="black">
                  <a:tint val="75000"/>
                </a:prstClr>
              </a:solidFill>
              <a:ea typeface="+mn-ea"/>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mn-ea"/>
                <a:cs typeface="Arial" pitchFamily="34" charset="0"/>
              </a:rPr>
              <a:t>Data Hub for Asia-Pacific</a:t>
            </a:r>
            <a:endParaRPr lang="th-TH" sz="2200" kern="700" dirty="0">
              <a:solidFill>
                <a:prstClr val="white"/>
              </a:solidFill>
              <a:latin typeface="Arial"/>
              <a:ea typeface="+mn-ea"/>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39734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FD9E74-525C-4780-B2F9-2A514DA349B5}"/>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763074798"/>
      </p:ext>
    </p:extLst>
  </p:cSld>
  <p:clrMap bg1="lt1" tx1="dk1" bg2="lt2" tx2="dk2" accent1="accent1" accent2="accent2" accent3="accent3" accent4="accent4" accent5="accent5" accent6="accent6" hlink="hlink" folHlink="folHlink"/>
  <p:sldLayoutIdLst>
    <p:sldLayoutId id="2147484394"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170759"/>
      </p:ext>
    </p:extLst>
  </p:cSld>
  <p:clrMap bg1="lt1" tx1="dk1" bg2="lt2" tx2="dk2" accent1="accent1" accent2="accent2" accent3="accent3" accent4="accent4" accent5="accent5" accent6="accent6" hlink="hlink" folHlink="folHlink"/>
  <p:sldLayoutIdLst>
    <p:sldLayoutId id="2147484414"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00" algn="ctr" rtl="0" fontAlgn="base">
        <a:spcBef>
          <a:spcPct val="0"/>
        </a:spcBef>
        <a:spcAft>
          <a:spcPct val="0"/>
        </a:spcAft>
        <a:defRPr sz="3300">
          <a:solidFill>
            <a:schemeClr val="tx1"/>
          </a:solidFill>
          <a:latin typeface="Calibri" charset="0"/>
        </a:defRPr>
      </a:lvl6pPr>
      <a:lvl7pPr marL="685800" algn="ctr" rtl="0" fontAlgn="base">
        <a:spcBef>
          <a:spcPct val="0"/>
        </a:spcBef>
        <a:spcAft>
          <a:spcPct val="0"/>
        </a:spcAft>
        <a:defRPr sz="3300">
          <a:solidFill>
            <a:schemeClr val="tx1"/>
          </a:solidFill>
          <a:latin typeface="Calibri" charset="0"/>
        </a:defRPr>
      </a:lvl7pPr>
      <a:lvl8pPr marL="1028700" algn="ctr" rtl="0" fontAlgn="base">
        <a:spcBef>
          <a:spcPct val="0"/>
        </a:spcBef>
        <a:spcAft>
          <a:spcPct val="0"/>
        </a:spcAft>
        <a:defRPr sz="3300">
          <a:solidFill>
            <a:schemeClr val="tx1"/>
          </a:solidFill>
          <a:latin typeface="Calibri" charset="0"/>
        </a:defRPr>
      </a:lvl8pPr>
      <a:lvl9pPr marL="1371600" algn="ctr" rtl="0" fontAlgn="base">
        <a:spcBef>
          <a:spcPct val="0"/>
        </a:spcBef>
        <a:spcAft>
          <a:spcPct val="0"/>
        </a:spcAft>
        <a:defRPr sz="3300">
          <a:solidFill>
            <a:schemeClr val="tx1"/>
          </a:solidFill>
          <a:latin typeface="Calibri"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75C59B4C-2A0A-EA4F-8237-16529454F113}" type="slidenum">
              <a:rPr lang="th-TH"/>
              <a:pPr/>
              <a:t>‹#›</a:t>
            </a:fld>
            <a:endParaRPr lang="th-TH"/>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ea typeface="+mn-ea"/>
              </a:rPr>
              <a:t>HIV and AIDS</a:t>
            </a:r>
            <a:endParaRPr lang="th-TH" sz="3600" b="1">
              <a:solidFill>
                <a:schemeClr val="bg1"/>
              </a:solidFill>
              <a:ea typeface="+mn-ea"/>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ea typeface="+mn-ea"/>
                <a:cs typeface="Arial" pitchFamily="34" charset="0"/>
              </a:rPr>
              <a:t>Data Hub for Asia-Pacific</a:t>
            </a:r>
            <a:endParaRPr lang="th-TH" sz="2200" kern="700" dirty="0">
              <a:solidFill>
                <a:schemeClr val="bg1"/>
              </a:solidFill>
              <a:latin typeface="Arial" pitchFamily="34" charset="0"/>
              <a:ea typeface="+mn-ea"/>
              <a:cs typeface="+mn-cs"/>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3"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F50D772F-3748-1640-A0EC-4083F7E0ADA1}" type="slidenum">
              <a:rPr lang="th-TH"/>
              <a:pPr/>
              <a:t>‹#›</a:t>
            </a:fld>
            <a:endParaRPr lang="th-TH"/>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mn-ea"/>
                <a:cs typeface="Arial" pitchFamily="34" charset="0"/>
              </a:rPr>
              <a:t>Data Hub for Asia-Pacific</a:t>
            </a:r>
            <a:endParaRPr lang="th-TH" sz="2200" kern="700" dirty="0">
              <a:solidFill>
                <a:prstClr val="white"/>
              </a:solidFill>
              <a:latin typeface="Arial"/>
              <a:ea typeface="+mn-ea"/>
              <a:cs typeface="Cordia New"/>
            </a:endParaRPr>
          </a:p>
        </p:txBody>
      </p:sp>
      <p:pic>
        <p:nvPicPr>
          <p:cNvPr id="4104" name="Picture 10" descr="Unaid logo_approve.png"/>
          <p:cNvPicPr>
            <a:picLocks noChangeAspect="1"/>
          </p:cNvPicPr>
          <p:nvPr/>
        </p:nvPicPr>
        <p:blipFill>
          <a:blip r:embed="rId14"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a:ea typeface="+mn-ea"/>
                <a:cs typeface="Arial" pitchFamily="34" charset="0"/>
              </a:rPr>
              <a:t>www.aidsdatahub.org</a:t>
            </a:r>
            <a:endParaRPr lang="th-TH" sz="1200" kern="700" dirty="0">
              <a:solidFill>
                <a:srgbClr val="8782AF"/>
              </a:solidFill>
              <a:latin typeface="Arial"/>
              <a:ea typeface="+mn-ea"/>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956390"/>
      </p:ext>
    </p:extLst>
  </p:cSld>
  <p:clrMap bg1="lt1" tx1="dk1" bg2="lt2" tx2="dk2" accent1="accent1" accent2="accent2" accent3="accent3" accent4="accent4" accent5="accent5" accent6="accent6" hlink="hlink" folHlink="folHlink"/>
  <p:sldLayoutIdLst>
    <p:sldLayoutId id="2147484196" r:id="rId1"/>
    <p:sldLayoutId id="2147484197"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DCE84BB-4B12-406E-8047-9E8AC6A62B8D}" type="slidenum">
              <a:rPr lang="th-TH">
                <a:solidFill>
                  <a:prstClr val="black">
                    <a:tint val="75000"/>
                  </a:prstClr>
                </a:solidFill>
                <a:ea typeface="+mn-ea"/>
              </a:rPr>
              <a:pPr>
                <a:defRPr/>
              </a:pPr>
              <a:t>‹#›</a:t>
            </a:fld>
            <a:endParaRPr lang="th-TH" dirty="0">
              <a:solidFill>
                <a:prstClr val="black">
                  <a:tint val="75000"/>
                </a:prstClr>
              </a:solidFill>
              <a:ea typeface="+mn-ea"/>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mn-ea"/>
                <a:cs typeface="Arial" pitchFamily="34" charset="0"/>
              </a:rPr>
              <a:t>Data Hub for Asia-Pacific</a:t>
            </a:r>
            <a:endParaRPr lang="th-TH" sz="2200" kern="700" dirty="0">
              <a:solidFill>
                <a:prstClr val="white"/>
              </a:solidFill>
              <a:latin typeface="Arial"/>
              <a:ea typeface="+mn-ea"/>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75406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mn-ea"/>
              </a:rPr>
              <a:pPr>
                <a:defRPr/>
              </a:pPr>
              <a:t>‹#›</a:t>
            </a:fld>
            <a:endParaRPr lang="th-TH" dirty="0">
              <a:solidFill>
                <a:prstClr val="black">
                  <a:tint val="75000"/>
                </a:prstClr>
              </a:solidFill>
              <a:ea typeface="+mn-ea"/>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ea typeface="+mn-ea"/>
                <a:cs typeface="Arial" pitchFamily="34" charset="0"/>
              </a:rPr>
              <a:t>Data Hub for Asia-Pacific</a:t>
            </a:r>
            <a:endParaRPr lang="th-TH" sz="2200" kern="700" dirty="0">
              <a:solidFill>
                <a:prstClr val="white"/>
              </a:solidFill>
              <a:latin typeface="Arial" pitchFamily="34" charset="0"/>
              <a:ea typeface="+mn-ea"/>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535085"/>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a:ea typeface="+mn-ea"/>
                <a:cs typeface="Arial" pitchFamily="34" charset="0"/>
              </a:rPr>
              <a:t>www.aidsdatahub.org</a:t>
            </a:r>
            <a:endParaRPr lang="th-TH" sz="1200" kern="700" dirty="0">
              <a:solidFill>
                <a:srgbClr val="8782AF"/>
              </a:solidFill>
              <a:latin typeface="Arial"/>
              <a:ea typeface="+mn-ea"/>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692287"/>
      </p:ext>
    </p:extLst>
  </p:cSld>
  <p:clrMap bg1="lt1" tx1="dk1" bg2="lt2" tx2="dk2" accent1="accent1" accent2="accent2" accent3="accent3" accent4="accent4" accent5="accent5" accent6="accent6" hlink="hlink" folHlink="folHlink"/>
  <p:sldLayoutIdLst>
    <p:sldLayoutId id="2147484354" r:id="rId1"/>
    <p:sldLayoutId id="214748435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mn-ea"/>
              </a:rPr>
              <a:pPr>
                <a:defRPr/>
              </a:pPr>
              <a:t>‹#›</a:t>
            </a:fld>
            <a:endParaRPr lang="th-TH" dirty="0">
              <a:solidFill>
                <a:prstClr val="black">
                  <a:tint val="75000"/>
                </a:prstClr>
              </a:solidFill>
              <a:ea typeface="+mn-ea"/>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mn-ea"/>
                <a:cs typeface="Arial" pitchFamily="34" charset="0"/>
              </a:rPr>
              <a:t>Data Hub for Asia-Pacific</a:t>
            </a:r>
            <a:endParaRPr lang="th-TH" sz="2200" kern="700" dirty="0">
              <a:solidFill>
                <a:prstClr val="white"/>
              </a:solidFill>
              <a:latin typeface="Arial"/>
              <a:ea typeface="+mn-ea"/>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7868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mn-ea"/>
              </a:rPr>
              <a:pPr>
                <a:defRPr/>
              </a:pPr>
              <a:t>‹#›</a:t>
            </a:fld>
            <a:endParaRPr lang="th-TH" dirty="0">
              <a:solidFill>
                <a:prstClr val="black">
                  <a:tint val="75000"/>
                </a:prstClr>
              </a:solidFill>
              <a:ea typeface="+mn-ea"/>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mn-ea"/>
              </a:rPr>
              <a:t>HIV and AIDS</a:t>
            </a:r>
            <a:endParaRPr lang="th-TH" sz="3600" b="1">
              <a:solidFill>
                <a:prstClr val="white"/>
              </a:solidFill>
              <a:ea typeface="+mn-ea"/>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mn-ea"/>
                <a:cs typeface="Arial" pitchFamily="34" charset="0"/>
              </a:rPr>
              <a:t>Data Hub for Asia-Pacific</a:t>
            </a:r>
            <a:endParaRPr lang="th-TH" sz="2200" kern="700" dirty="0">
              <a:solidFill>
                <a:prstClr val="white"/>
              </a:solidFill>
              <a:latin typeface="Arial"/>
              <a:ea typeface="+mn-ea"/>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342611"/>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www.aidsdatahub.org/Thematic-areas"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hyperlink" Target="http://www.aidsdatahub.org/Thematic-areas" TargetMode="Externa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chart" Target="../charts/chart19.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3.xml"/><Relationship Id="rId7" Type="http://schemas.microsoft.com/office/2014/relationships/chartEx" Target="../charts/chartEx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14/relationships/chartEx" Target="../charts/chartEx1.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4.xml"/><Relationship Id="rId7" Type="http://schemas.microsoft.com/office/2014/relationships/chartEx" Target="../charts/chartEx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14/relationships/chartEx" Target="../charts/chartEx3.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xfrm>
            <a:off x="225425" y="428942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Data Availability</a:t>
            </a:r>
            <a:endParaRPr lang="th-TH"/>
          </a:p>
        </p:txBody>
      </p:sp>
      <p:sp>
        <p:nvSpPr>
          <p:cNvPr id="3" name="TextBox 2"/>
          <p:cNvSpPr txBox="1"/>
          <p:nvPr/>
        </p:nvSpPr>
        <p:spPr>
          <a:xfrm>
            <a:off x="0" y="6021288"/>
            <a:ext cx="4896544" cy="461665"/>
          </a:xfrm>
          <a:prstGeom prst="rect">
            <a:avLst/>
          </a:prstGeom>
          <a:noFill/>
        </p:spPr>
        <p:txBody>
          <a:bodyPr wrap="square" rtlCol="0">
            <a:spAutoFit/>
          </a:bodyPr>
          <a:lstStyle/>
          <a:p>
            <a:r>
              <a:rPr lang="en-US" sz="2400" dirty="0">
                <a:solidFill>
                  <a:prstClr val="white"/>
                </a:solidFill>
                <a:cs typeface="Arial" panose="020B0604020202020204" pitchFamily="34" charset="0"/>
              </a:rPr>
              <a:t>Last updated: April 2019</a:t>
            </a:r>
            <a:endParaRPr lang="en-GB" sz="2400" dirty="0">
              <a:solidFill>
                <a:prstClr val="white"/>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0D5540-7D67-43FD-A055-3716A24CC5B7}"/>
              </a:ext>
            </a:extLst>
          </p:cNvPr>
          <p:cNvSpPr txBox="1">
            <a:spLocks/>
          </p:cNvSpPr>
          <p:nvPr/>
        </p:nvSpPr>
        <p:spPr bwMode="auto">
          <a:xfrm>
            <a:off x="1360469" y="3490829"/>
            <a:ext cx="5829300"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eaLnBrk="1" hangingPunct="1">
              <a:defRPr/>
            </a:pPr>
            <a:endParaRPr lang="en-US" altLang="en-US" sz="2400" b="1" dirty="0">
              <a:solidFill>
                <a:prstClr val="white"/>
              </a:solidFill>
              <a:cs typeface="Arial" panose="020B0604020202020204" pitchFamily="34" charset="0"/>
            </a:endParaRPr>
          </a:p>
        </p:txBody>
      </p:sp>
      <p:sp>
        <p:nvSpPr>
          <p:cNvPr id="2" name="Title 1">
            <a:extLst>
              <a:ext uri="{FF2B5EF4-FFF2-40B4-BE49-F238E27FC236}">
                <a16:creationId xmlns:a16="http://schemas.microsoft.com/office/drawing/2014/main" id="{0B24C6DE-4976-4BB4-AB4A-4D0723C24420}"/>
              </a:ext>
            </a:extLst>
          </p:cNvPr>
          <p:cNvSpPr>
            <a:spLocks noGrp="1"/>
          </p:cNvSpPr>
          <p:nvPr>
            <p:ph type="title"/>
          </p:nvPr>
        </p:nvSpPr>
        <p:spPr>
          <a:xfrm>
            <a:off x="323528" y="3429000"/>
            <a:ext cx="8115328" cy="1747850"/>
          </a:xfrm>
        </p:spPr>
        <p:txBody>
          <a:bodyPr/>
          <a:lstStyle/>
          <a:p>
            <a:r>
              <a:rPr lang="en-US" altLang="en-US" sz="5400" dirty="0">
                <a:solidFill>
                  <a:prstClr val="white"/>
                </a:solidFill>
                <a:cs typeface="Arial" panose="020B0604020202020204" pitchFamily="34" charset="0"/>
              </a:rPr>
              <a:t>Case reporting </a:t>
            </a:r>
            <a:br>
              <a:rPr lang="en-US" altLang="en-US" sz="5400" dirty="0">
                <a:solidFill>
                  <a:prstClr val="white"/>
                </a:solidFill>
                <a:cs typeface="Arial" panose="020B0604020202020204" pitchFamily="34" charset="0"/>
              </a:rPr>
            </a:br>
            <a:endParaRPr lang="en-GB" dirty="0"/>
          </a:p>
        </p:txBody>
      </p:sp>
    </p:spTree>
    <p:extLst>
      <p:ext uri="{BB962C8B-B14F-4D97-AF65-F5344CB8AC3E}">
        <p14:creationId xmlns:p14="http://schemas.microsoft.com/office/powerpoint/2010/main" val="167282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12776"/>
            <a:ext cx="8229599" cy="1143000"/>
          </a:xfrm>
          <a:prstGeom prst="rect">
            <a:avLst/>
          </a:prstGeom>
        </p:spPr>
        <p:txBody>
          <a:bodyPr/>
          <a:lstStyle/>
          <a:p>
            <a:r>
              <a:rPr lang="en-US" sz="2700" b="1" dirty="0">
                <a:solidFill>
                  <a:srgbClr val="C00000"/>
                </a:solidFill>
                <a:latin typeface="Arial" panose="020B0604020202020204" pitchFamily="34" charset="0"/>
                <a:cs typeface="Arial" panose="020B0604020202020204" pitchFamily="34" charset="0"/>
              </a:rPr>
              <a:t>HIV and AIDS case reporting in </a:t>
            </a:r>
            <a:br>
              <a:rPr lang="en-US" sz="2700" b="1" dirty="0">
                <a:solidFill>
                  <a:srgbClr val="C00000"/>
                </a:solidFill>
                <a:latin typeface="Arial" panose="020B0604020202020204" pitchFamily="34" charset="0"/>
                <a:cs typeface="Arial" panose="020B0604020202020204" pitchFamily="34" charset="0"/>
              </a:rPr>
            </a:br>
            <a:r>
              <a:rPr lang="en-US" sz="2700" b="1" dirty="0">
                <a:solidFill>
                  <a:srgbClr val="C00000"/>
                </a:solidFill>
                <a:latin typeface="Arial" panose="020B0604020202020204" pitchFamily="34" charset="0"/>
                <a:cs typeface="Arial" panose="020B0604020202020204" pitchFamily="34" charset="0"/>
              </a:rPr>
              <a:t>Asia and the Pacific </a:t>
            </a:r>
            <a:endParaRPr lang="en-GB" sz="27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457200" y="4841127"/>
            <a:ext cx="8229599" cy="646331"/>
          </a:xfrm>
          <a:prstGeom prst="rect">
            <a:avLst/>
          </a:prstGeom>
          <a:noFill/>
          <a:ln w="19050">
            <a:solidFill>
              <a:srgbClr val="EC008C"/>
            </a:solidFill>
            <a:prstDash val="sysDot"/>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800" dirty="0">
                <a:solidFill>
                  <a:srgbClr val="EC008C"/>
                </a:solidFill>
                <a:latin typeface="Arial" panose="020B0604020202020204" pitchFamily="34" charset="0"/>
                <a:ea typeface="+mn-ea"/>
                <a:cs typeface="Arial" panose="020B0604020202020204" pitchFamily="34" charset="0"/>
              </a:rPr>
              <a:t>Need to strengthen the case reporting systems in light of “people centered approaches” and data need for the 90-90-90</a:t>
            </a:r>
          </a:p>
        </p:txBody>
      </p:sp>
      <p:sp>
        <p:nvSpPr>
          <p:cNvPr id="4" name="TextBox 3"/>
          <p:cNvSpPr txBox="1"/>
          <p:nvPr/>
        </p:nvSpPr>
        <p:spPr>
          <a:xfrm>
            <a:off x="457200" y="2780928"/>
            <a:ext cx="8229599" cy="1754326"/>
          </a:xfrm>
          <a:prstGeom prst="rect">
            <a:avLst/>
          </a:prstGeom>
          <a:noFill/>
          <a:ln w="19050">
            <a:solidFill>
              <a:srgbClr val="7030A0"/>
            </a:solidFill>
            <a:prstDash val="sysDot"/>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800" dirty="0">
                <a:solidFill>
                  <a:srgbClr val="7030A0"/>
                </a:solidFill>
                <a:latin typeface="Arial" panose="020B0604020202020204" pitchFamily="34" charset="0"/>
                <a:ea typeface="+mn-ea"/>
                <a:cs typeface="Arial" panose="020B0604020202020204" pitchFamily="34" charset="0"/>
              </a:rPr>
              <a:t>Case reporting is in place in all countries but greatly varied in terms of data compilation, synthesis and utilization</a:t>
            </a:r>
          </a:p>
          <a:p>
            <a:pPr marL="214313" indent="-214313" defTabSz="685800" fontAlgn="auto">
              <a:spcBef>
                <a:spcPts val="0"/>
              </a:spcBef>
              <a:spcAft>
                <a:spcPts val="0"/>
              </a:spcAft>
              <a:buFont typeface="Arial" panose="020B0604020202020204" pitchFamily="34" charset="0"/>
              <a:buChar char="•"/>
            </a:pPr>
            <a:r>
              <a:rPr lang="en-US" sz="1800" dirty="0">
                <a:solidFill>
                  <a:srgbClr val="7030A0"/>
                </a:solidFill>
                <a:latin typeface="Arial" panose="020B0604020202020204" pitchFamily="34" charset="0"/>
                <a:ea typeface="+mn-ea"/>
                <a:cs typeface="Arial" panose="020B0604020202020204" pitchFamily="34" charset="0"/>
              </a:rPr>
              <a:t>Very much underutilized in the past decade due to its caveats (duplicates, death data, biases associated with testing campaign, accuracy of MOT data  undermined by associated stigma</a:t>
            </a:r>
            <a:r>
              <a:rPr lang="en-GB" sz="1800" dirty="0">
                <a:solidFill>
                  <a:srgbClr val="7030A0"/>
                </a:solidFill>
                <a:latin typeface="Arial" panose="020B0604020202020204" pitchFamily="34" charset="0"/>
                <a:ea typeface="+mn-ea"/>
                <a:cs typeface="Arial" panose="020B0604020202020204" pitchFamily="34" charset="0"/>
              </a:rPr>
              <a:t> </a:t>
            </a:r>
            <a:r>
              <a:rPr lang="en-US" sz="1800" dirty="0">
                <a:solidFill>
                  <a:srgbClr val="7030A0"/>
                </a:solidFill>
                <a:latin typeface="Arial" panose="020B0604020202020204" pitchFamily="34" charset="0"/>
                <a:ea typeface="+mn-ea"/>
                <a:cs typeface="Arial" panose="020B0604020202020204" pitchFamily="34" charset="0"/>
              </a:rPr>
              <a:t>etc.) </a:t>
            </a:r>
          </a:p>
          <a:p>
            <a:pPr marL="214313" indent="-214313" defTabSz="685800" fontAlgn="auto">
              <a:spcBef>
                <a:spcPts val="0"/>
              </a:spcBef>
              <a:spcAft>
                <a:spcPts val="0"/>
              </a:spcAft>
              <a:buFont typeface="Arial" panose="020B0604020202020204" pitchFamily="34" charset="0"/>
              <a:buChar char="•"/>
            </a:pPr>
            <a:r>
              <a:rPr lang="en-US" sz="1800" dirty="0">
                <a:solidFill>
                  <a:srgbClr val="7030A0"/>
                </a:solidFill>
                <a:latin typeface="Arial" panose="020B0604020202020204" pitchFamily="34" charset="0"/>
                <a:ea typeface="+mn-ea"/>
                <a:cs typeface="Arial" panose="020B0604020202020204" pitchFamily="34" charset="0"/>
              </a:rPr>
              <a:t>Mostly available as aggregate numbers and relative lack of granularity </a:t>
            </a:r>
          </a:p>
        </p:txBody>
      </p:sp>
    </p:spTree>
    <p:extLst>
      <p:ext uri="{BB962C8B-B14F-4D97-AF65-F5344CB8AC3E}">
        <p14:creationId xmlns:p14="http://schemas.microsoft.com/office/powerpoint/2010/main" val="379006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0EB057A-1237-4B21-BB4C-6FD73F21E78E}"/>
              </a:ext>
            </a:extLst>
          </p:cNvPr>
          <p:cNvGraphicFramePr>
            <a:graphicFrameLocks/>
          </p:cNvGraphicFramePr>
          <p:nvPr>
            <p:extLst>
              <p:ext uri="{D42A27DB-BD31-4B8C-83A1-F6EECF244321}">
                <p14:modId xmlns:p14="http://schemas.microsoft.com/office/powerpoint/2010/main" val="1694737530"/>
              </p:ext>
            </p:extLst>
          </p:nvPr>
        </p:nvGraphicFramePr>
        <p:xfrm>
          <a:off x="535781" y="2390377"/>
          <a:ext cx="3600450" cy="2621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F572407-672B-4CC6-952C-2A1DE7547DCA}"/>
              </a:ext>
            </a:extLst>
          </p:cNvPr>
          <p:cNvGraphicFramePr>
            <a:graphicFrameLocks/>
          </p:cNvGraphicFramePr>
          <p:nvPr>
            <p:extLst>
              <p:ext uri="{D42A27DB-BD31-4B8C-83A1-F6EECF244321}">
                <p14:modId xmlns:p14="http://schemas.microsoft.com/office/powerpoint/2010/main" val="1519526714"/>
              </p:ext>
            </p:extLst>
          </p:nvPr>
        </p:nvGraphicFramePr>
        <p:xfrm>
          <a:off x="4957226" y="2390377"/>
          <a:ext cx="3718321" cy="267890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47B831A-7920-4CEC-A9A8-AC2E72C7B190}"/>
              </a:ext>
            </a:extLst>
          </p:cNvPr>
          <p:cNvSpPr txBox="1"/>
          <p:nvPr/>
        </p:nvSpPr>
        <p:spPr>
          <a:xfrm>
            <a:off x="107504" y="6567813"/>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5"/>
              </a:rPr>
              <a:t>www.aidsdatahub.org</a:t>
            </a:r>
            <a:r>
              <a:rPr lang="en-US" sz="675" dirty="0">
                <a:solidFill>
                  <a:prstClr val="black"/>
                </a:solidFill>
                <a:latin typeface="Arial" panose="020B0604020202020204" pitchFamily="34" charset="0"/>
                <a:ea typeface="+mn-ea"/>
                <a:cs typeface="Arial" panose="020B0604020202020204" pitchFamily="34" charset="0"/>
              </a:rPr>
              <a:t> based on NCPI 2018 report by countries </a:t>
            </a:r>
            <a:endParaRPr lang="en-GB" sz="675" dirty="0">
              <a:solidFill>
                <a:prstClr val="black"/>
              </a:solidFill>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580F83A0-4AF3-4F27-8376-04BCC634151A}"/>
              </a:ext>
            </a:extLst>
          </p:cNvPr>
          <p:cNvGrpSpPr/>
          <p:nvPr/>
        </p:nvGrpSpPr>
        <p:grpSpPr>
          <a:xfrm>
            <a:off x="4076308" y="3195810"/>
            <a:ext cx="1039085" cy="1355963"/>
            <a:chOff x="5435077" y="2797935"/>
            <a:chExt cx="1385447" cy="1807950"/>
          </a:xfrm>
        </p:grpSpPr>
        <p:grpSp>
          <p:nvGrpSpPr>
            <p:cNvPr id="12" name="Group 11">
              <a:extLst>
                <a:ext uri="{FF2B5EF4-FFF2-40B4-BE49-F238E27FC236}">
                  <a16:creationId xmlns:a16="http://schemas.microsoft.com/office/drawing/2014/main" id="{ABFEDD07-B4FB-49EE-9551-C161B01D35E4}"/>
                </a:ext>
              </a:extLst>
            </p:cNvPr>
            <p:cNvGrpSpPr/>
            <p:nvPr/>
          </p:nvGrpSpPr>
          <p:grpSpPr>
            <a:xfrm>
              <a:off x="5454487" y="2797935"/>
              <a:ext cx="1346626" cy="414212"/>
              <a:chOff x="4423144" y="5259645"/>
              <a:chExt cx="1346626" cy="414212"/>
            </a:xfrm>
          </p:grpSpPr>
          <p:sp>
            <p:nvSpPr>
              <p:cNvPr id="6" name="TextBox 5">
                <a:extLst>
                  <a:ext uri="{FF2B5EF4-FFF2-40B4-BE49-F238E27FC236}">
                    <a16:creationId xmlns:a16="http://schemas.microsoft.com/office/drawing/2014/main" id="{8CC1575F-94C6-4A64-A273-FA320F8ED919}"/>
                  </a:ext>
                </a:extLst>
              </p:cNvPr>
              <p:cNvSpPr txBox="1"/>
              <p:nvPr/>
            </p:nvSpPr>
            <p:spPr>
              <a:xfrm>
                <a:off x="4423144" y="5273748"/>
                <a:ext cx="329609" cy="400109"/>
              </a:xfrm>
              <a:prstGeom prst="rect">
                <a:avLst/>
              </a:prstGeom>
              <a:solidFill>
                <a:srgbClr val="0099FF"/>
              </a:solidFill>
            </p:spPr>
            <p:txBody>
              <a:bodyPr wrap="square" rtlCol="0">
                <a:spAutoFit/>
              </a:bodyPr>
              <a:lstStyle/>
              <a:p>
                <a:pPr defTabSz="685800" fontAlgn="auto">
                  <a:spcBef>
                    <a:spcPts val="0"/>
                  </a:spcBef>
                  <a:spcAft>
                    <a:spcPts val="0"/>
                  </a:spcAft>
                </a:pPr>
                <a:endParaRPr lang="en-US" sz="1350" dirty="0">
                  <a:solidFill>
                    <a:prstClr val="black"/>
                  </a:solidFill>
                  <a:latin typeface="Calibri"/>
                  <a:ea typeface="+mn-ea"/>
                  <a:cs typeface="+mn-cs"/>
                </a:endParaRPr>
              </a:p>
            </p:txBody>
          </p:sp>
          <p:sp>
            <p:nvSpPr>
              <p:cNvPr id="9" name="TextBox 8">
                <a:extLst>
                  <a:ext uri="{FF2B5EF4-FFF2-40B4-BE49-F238E27FC236}">
                    <a16:creationId xmlns:a16="http://schemas.microsoft.com/office/drawing/2014/main" id="{2E2A09D3-3700-43F6-AA5C-D63190DDF518}"/>
                  </a:ext>
                </a:extLst>
              </p:cNvPr>
              <p:cNvSpPr txBox="1"/>
              <p:nvPr/>
            </p:nvSpPr>
            <p:spPr>
              <a:xfrm>
                <a:off x="4830562" y="5259645"/>
                <a:ext cx="939208" cy="369332"/>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Arial" panose="020B0604020202020204" pitchFamily="34" charset="0"/>
                    <a:ea typeface="+mn-ea"/>
                    <a:cs typeface="Arial" panose="020B0604020202020204" pitchFamily="34" charset="0"/>
                  </a:rPr>
                  <a:t>Yes </a:t>
                </a:r>
              </a:p>
            </p:txBody>
          </p:sp>
        </p:grpSp>
        <p:grpSp>
          <p:nvGrpSpPr>
            <p:cNvPr id="13" name="Group 12">
              <a:extLst>
                <a:ext uri="{FF2B5EF4-FFF2-40B4-BE49-F238E27FC236}">
                  <a16:creationId xmlns:a16="http://schemas.microsoft.com/office/drawing/2014/main" id="{4C4BA8DA-188D-4B0A-8279-378A38DAE7E0}"/>
                </a:ext>
              </a:extLst>
            </p:cNvPr>
            <p:cNvGrpSpPr/>
            <p:nvPr/>
          </p:nvGrpSpPr>
          <p:grpSpPr>
            <a:xfrm>
              <a:off x="5435077" y="3502584"/>
              <a:ext cx="1385447" cy="400108"/>
              <a:chOff x="4423144" y="5802632"/>
              <a:chExt cx="1385447" cy="400108"/>
            </a:xfrm>
          </p:grpSpPr>
          <p:sp>
            <p:nvSpPr>
              <p:cNvPr id="7" name="TextBox 6">
                <a:extLst>
                  <a:ext uri="{FF2B5EF4-FFF2-40B4-BE49-F238E27FC236}">
                    <a16:creationId xmlns:a16="http://schemas.microsoft.com/office/drawing/2014/main" id="{E923E202-037C-465B-9EEC-5DF9BDC4E2B7}"/>
                  </a:ext>
                </a:extLst>
              </p:cNvPr>
              <p:cNvSpPr txBox="1"/>
              <p:nvPr/>
            </p:nvSpPr>
            <p:spPr>
              <a:xfrm>
                <a:off x="4423144" y="5802632"/>
                <a:ext cx="329609" cy="400108"/>
              </a:xfrm>
              <a:prstGeom prst="rect">
                <a:avLst/>
              </a:prstGeom>
              <a:solidFill>
                <a:srgbClr val="CCCC00"/>
              </a:solidFill>
            </p:spPr>
            <p:txBody>
              <a:bodyPr wrap="square" rtlCol="0">
                <a:spAutoFit/>
              </a:bodyPr>
              <a:lstStyle/>
              <a:p>
                <a:pPr defTabSz="685800" fontAlgn="auto">
                  <a:spcBef>
                    <a:spcPts val="0"/>
                  </a:spcBef>
                  <a:spcAft>
                    <a:spcPts val="0"/>
                  </a:spcAft>
                </a:pPr>
                <a:endParaRPr lang="en-US" sz="1350" dirty="0">
                  <a:solidFill>
                    <a:prstClr val="black"/>
                  </a:solidFill>
                  <a:latin typeface="Calibri"/>
                  <a:ea typeface="+mn-ea"/>
                  <a:cs typeface="+mn-cs"/>
                </a:endParaRPr>
              </a:p>
            </p:txBody>
          </p:sp>
          <p:sp>
            <p:nvSpPr>
              <p:cNvPr id="10" name="TextBox 9">
                <a:extLst>
                  <a:ext uri="{FF2B5EF4-FFF2-40B4-BE49-F238E27FC236}">
                    <a16:creationId xmlns:a16="http://schemas.microsoft.com/office/drawing/2014/main" id="{D86E8CC2-3033-4AA1-949C-77D2497FDAF8}"/>
                  </a:ext>
                </a:extLst>
              </p:cNvPr>
              <p:cNvSpPr txBox="1"/>
              <p:nvPr/>
            </p:nvSpPr>
            <p:spPr>
              <a:xfrm>
                <a:off x="4869381" y="5816115"/>
                <a:ext cx="939210" cy="369332"/>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Arial" panose="020B0604020202020204" pitchFamily="34" charset="0"/>
                    <a:ea typeface="+mn-ea"/>
                    <a:cs typeface="Arial" panose="020B0604020202020204" pitchFamily="34" charset="0"/>
                  </a:rPr>
                  <a:t>No </a:t>
                </a:r>
              </a:p>
            </p:txBody>
          </p:sp>
        </p:grpSp>
        <p:grpSp>
          <p:nvGrpSpPr>
            <p:cNvPr id="14" name="Group 13">
              <a:extLst>
                <a:ext uri="{FF2B5EF4-FFF2-40B4-BE49-F238E27FC236}">
                  <a16:creationId xmlns:a16="http://schemas.microsoft.com/office/drawing/2014/main" id="{9BC6F094-2057-40BA-9315-661385D9D7B4}"/>
                </a:ext>
              </a:extLst>
            </p:cNvPr>
            <p:cNvGrpSpPr/>
            <p:nvPr/>
          </p:nvGrpSpPr>
          <p:grpSpPr>
            <a:xfrm>
              <a:off x="5435077" y="4204037"/>
              <a:ext cx="1385447" cy="401848"/>
              <a:chOff x="4423144" y="6274358"/>
              <a:chExt cx="1385447" cy="401848"/>
            </a:xfrm>
          </p:grpSpPr>
          <p:sp>
            <p:nvSpPr>
              <p:cNvPr id="8" name="TextBox 7">
                <a:extLst>
                  <a:ext uri="{FF2B5EF4-FFF2-40B4-BE49-F238E27FC236}">
                    <a16:creationId xmlns:a16="http://schemas.microsoft.com/office/drawing/2014/main" id="{A12A4FFF-C722-41BF-B725-1CD95D5B6042}"/>
                  </a:ext>
                </a:extLst>
              </p:cNvPr>
              <p:cNvSpPr txBox="1"/>
              <p:nvPr/>
            </p:nvSpPr>
            <p:spPr>
              <a:xfrm>
                <a:off x="4423144" y="6276098"/>
                <a:ext cx="329609" cy="400108"/>
              </a:xfrm>
              <a:prstGeom prst="rect">
                <a:avLst/>
              </a:prstGeom>
              <a:solidFill>
                <a:srgbClr val="A5A5A5"/>
              </a:solidFill>
            </p:spPr>
            <p:txBody>
              <a:bodyPr wrap="square" rtlCol="0">
                <a:spAutoFit/>
              </a:bodyPr>
              <a:lstStyle/>
              <a:p>
                <a:pPr defTabSz="685800" fontAlgn="auto">
                  <a:spcBef>
                    <a:spcPts val="0"/>
                  </a:spcBef>
                  <a:spcAft>
                    <a:spcPts val="0"/>
                  </a:spcAft>
                </a:pPr>
                <a:endParaRPr lang="en-US" sz="1350" dirty="0">
                  <a:solidFill>
                    <a:prstClr val="black"/>
                  </a:solidFill>
                  <a:latin typeface="Calibri"/>
                  <a:ea typeface="+mn-ea"/>
                  <a:cs typeface="+mn-cs"/>
                </a:endParaRPr>
              </a:p>
            </p:txBody>
          </p:sp>
          <p:sp>
            <p:nvSpPr>
              <p:cNvPr id="11" name="TextBox 10">
                <a:extLst>
                  <a:ext uri="{FF2B5EF4-FFF2-40B4-BE49-F238E27FC236}">
                    <a16:creationId xmlns:a16="http://schemas.microsoft.com/office/drawing/2014/main" id="{39A030C7-9714-4683-A24B-7832F38C1783}"/>
                  </a:ext>
                </a:extLst>
              </p:cNvPr>
              <p:cNvSpPr txBox="1"/>
              <p:nvPr/>
            </p:nvSpPr>
            <p:spPr>
              <a:xfrm>
                <a:off x="4869381" y="6274358"/>
                <a:ext cx="939210" cy="369332"/>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Arial" panose="020B0604020202020204" pitchFamily="34" charset="0"/>
                    <a:ea typeface="+mn-ea"/>
                    <a:cs typeface="Arial" panose="020B0604020202020204" pitchFamily="34" charset="0"/>
                  </a:rPr>
                  <a:t>No info </a:t>
                </a:r>
              </a:p>
            </p:txBody>
          </p:sp>
        </p:grpSp>
      </p:grpSp>
      <p:grpSp>
        <p:nvGrpSpPr>
          <p:cNvPr id="19" name="Group 18">
            <a:extLst>
              <a:ext uri="{FF2B5EF4-FFF2-40B4-BE49-F238E27FC236}">
                <a16:creationId xmlns:a16="http://schemas.microsoft.com/office/drawing/2014/main" id="{F113C7E6-5298-460B-AA51-B113EA840842}"/>
              </a:ext>
            </a:extLst>
          </p:cNvPr>
          <p:cNvGrpSpPr/>
          <p:nvPr/>
        </p:nvGrpSpPr>
        <p:grpSpPr>
          <a:xfrm>
            <a:off x="640105" y="5027503"/>
            <a:ext cx="3391652" cy="532245"/>
            <a:chOff x="853474" y="5240189"/>
            <a:chExt cx="4522202" cy="709659"/>
          </a:xfrm>
        </p:grpSpPr>
        <p:sp>
          <p:nvSpPr>
            <p:cNvPr id="17" name="TextBox 16">
              <a:extLst>
                <a:ext uri="{FF2B5EF4-FFF2-40B4-BE49-F238E27FC236}">
                  <a16:creationId xmlns:a16="http://schemas.microsoft.com/office/drawing/2014/main" id="{4ADB8997-B96C-46D6-BFC3-F14CC9FB1A60}"/>
                </a:ext>
              </a:extLst>
            </p:cNvPr>
            <p:cNvSpPr txBox="1"/>
            <p:nvPr/>
          </p:nvSpPr>
          <p:spPr>
            <a:xfrm>
              <a:off x="853474" y="5240189"/>
              <a:ext cx="4479671" cy="338554"/>
            </a:xfrm>
            <a:prstGeom prst="rect">
              <a:avLst/>
            </a:prstGeom>
            <a:noFill/>
          </p:spPr>
          <p:txBody>
            <a:bodyPr wrap="square" rtlCol="0">
              <a:spAutoFit/>
            </a:bodyPr>
            <a:lstStyle/>
            <a:p>
              <a:pPr defTabSz="685800" fontAlgn="auto">
                <a:spcBef>
                  <a:spcPts val="0"/>
                </a:spcBef>
                <a:spcAft>
                  <a:spcPts val="0"/>
                </a:spcAft>
              </a:pPr>
              <a:r>
                <a:rPr lang="en-US" sz="1050" dirty="0">
                  <a:solidFill>
                    <a:prstClr val="black"/>
                  </a:solidFill>
                  <a:latin typeface="Arial" panose="020B0604020202020204" pitchFamily="34" charset="0"/>
                  <a:ea typeface="+mn-ea"/>
                  <a:cs typeface="Arial" panose="020B0604020202020204" pitchFamily="34" charset="0"/>
                </a:rPr>
                <a:t>Yes = Indonesia, Maldives, Nepal, Thailand </a:t>
              </a:r>
            </a:p>
          </p:txBody>
        </p:sp>
        <p:sp>
          <p:nvSpPr>
            <p:cNvPr id="18" name="TextBox 17">
              <a:extLst>
                <a:ext uri="{FF2B5EF4-FFF2-40B4-BE49-F238E27FC236}">
                  <a16:creationId xmlns:a16="http://schemas.microsoft.com/office/drawing/2014/main" id="{E2163C06-369D-464C-A200-0412905C567D}"/>
                </a:ext>
              </a:extLst>
            </p:cNvPr>
            <p:cNvSpPr txBox="1"/>
            <p:nvPr/>
          </p:nvSpPr>
          <p:spPr>
            <a:xfrm>
              <a:off x="896005" y="5611294"/>
              <a:ext cx="4479671" cy="338554"/>
            </a:xfrm>
            <a:prstGeom prst="rect">
              <a:avLst/>
            </a:prstGeom>
            <a:noFill/>
          </p:spPr>
          <p:txBody>
            <a:bodyPr wrap="square" rtlCol="0">
              <a:spAutoFit/>
            </a:bodyPr>
            <a:lstStyle/>
            <a:p>
              <a:pPr defTabSz="685800" fontAlgn="auto">
                <a:spcBef>
                  <a:spcPts val="0"/>
                </a:spcBef>
                <a:spcAft>
                  <a:spcPts val="0"/>
                </a:spcAft>
              </a:pPr>
              <a:r>
                <a:rPr lang="en-US" sz="1050" dirty="0">
                  <a:solidFill>
                    <a:prstClr val="black"/>
                  </a:solidFill>
                  <a:latin typeface="Arial" panose="020B0604020202020204" pitchFamily="34" charset="0"/>
                  <a:ea typeface="+mn-ea"/>
                  <a:cs typeface="Arial" panose="020B0604020202020204" pitchFamily="34" charset="0"/>
                </a:rPr>
                <a:t>No = Bangladesh, India, Myanmar, Sri Lanka  </a:t>
              </a:r>
            </a:p>
          </p:txBody>
        </p:sp>
      </p:grpSp>
      <p:grpSp>
        <p:nvGrpSpPr>
          <p:cNvPr id="20" name="Group 19">
            <a:extLst>
              <a:ext uri="{FF2B5EF4-FFF2-40B4-BE49-F238E27FC236}">
                <a16:creationId xmlns:a16="http://schemas.microsoft.com/office/drawing/2014/main" id="{36007C15-9368-461A-9839-6FFF6603BBB1}"/>
              </a:ext>
            </a:extLst>
          </p:cNvPr>
          <p:cNvGrpSpPr/>
          <p:nvPr/>
        </p:nvGrpSpPr>
        <p:grpSpPr>
          <a:xfrm>
            <a:off x="5331743" y="5030159"/>
            <a:ext cx="4117947" cy="691732"/>
            <a:chOff x="853474" y="5240190"/>
            <a:chExt cx="5490596" cy="922308"/>
          </a:xfrm>
        </p:grpSpPr>
        <p:sp>
          <p:nvSpPr>
            <p:cNvPr id="21" name="TextBox 20">
              <a:extLst>
                <a:ext uri="{FF2B5EF4-FFF2-40B4-BE49-F238E27FC236}">
                  <a16:creationId xmlns:a16="http://schemas.microsoft.com/office/drawing/2014/main" id="{21836728-912D-4363-9B83-52E8B00CD92B}"/>
                </a:ext>
              </a:extLst>
            </p:cNvPr>
            <p:cNvSpPr txBox="1"/>
            <p:nvPr/>
          </p:nvSpPr>
          <p:spPr>
            <a:xfrm>
              <a:off x="853474" y="5240190"/>
              <a:ext cx="5490596" cy="553997"/>
            </a:xfrm>
            <a:prstGeom prst="rect">
              <a:avLst/>
            </a:prstGeom>
            <a:noFill/>
          </p:spPr>
          <p:txBody>
            <a:bodyPr wrap="square" rtlCol="0">
              <a:spAutoFit/>
            </a:bodyPr>
            <a:lstStyle/>
            <a:p>
              <a:pPr defTabSz="685800" fontAlgn="auto">
                <a:spcBef>
                  <a:spcPts val="0"/>
                </a:spcBef>
                <a:spcAft>
                  <a:spcPts val="0"/>
                </a:spcAft>
              </a:pPr>
              <a:r>
                <a:rPr lang="en-US" sz="1050" dirty="0">
                  <a:solidFill>
                    <a:prstClr val="black"/>
                  </a:solidFill>
                  <a:latin typeface="Arial" panose="020B0604020202020204" pitchFamily="34" charset="0"/>
                  <a:ea typeface="+mn-ea"/>
                  <a:cs typeface="Arial" panose="020B0604020202020204" pitchFamily="34" charset="0"/>
                </a:rPr>
                <a:t>Yes = China, Cook Islands, Kiribati, Malaysia, Mongolia, </a:t>
              </a:r>
            </a:p>
            <a:p>
              <a:pPr defTabSz="685800" fontAlgn="auto">
                <a:spcBef>
                  <a:spcPts val="0"/>
                </a:spcBef>
                <a:spcAft>
                  <a:spcPts val="0"/>
                </a:spcAft>
              </a:pPr>
              <a:r>
                <a:rPr lang="en-US" sz="1050" dirty="0">
                  <a:solidFill>
                    <a:prstClr val="black"/>
                  </a:solidFill>
                  <a:latin typeface="Arial" panose="020B0604020202020204" pitchFamily="34" charset="0"/>
                  <a:ea typeface="+mn-ea"/>
                  <a:cs typeface="Arial" panose="020B0604020202020204" pitchFamily="34" charset="0"/>
                </a:rPr>
                <a:t>New Zealand, PNG, Philippines, Samoa, Singapore, Vanuatu   </a:t>
              </a:r>
            </a:p>
          </p:txBody>
        </p:sp>
        <p:sp>
          <p:nvSpPr>
            <p:cNvPr id="22" name="TextBox 21">
              <a:extLst>
                <a:ext uri="{FF2B5EF4-FFF2-40B4-BE49-F238E27FC236}">
                  <a16:creationId xmlns:a16="http://schemas.microsoft.com/office/drawing/2014/main" id="{9871AD73-B4E2-4A9F-BDD8-F1FA1C522D50}"/>
                </a:ext>
              </a:extLst>
            </p:cNvPr>
            <p:cNvSpPr txBox="1"/>
            <p:nvPr/>
          </p:nvSpPr>
          <p:spPr>
            <a:xfrm>
              <a:off x="896005" y="5823944"/>
              <a:ext cx="4479671" cy="338554"/>
            </a:xfrm>
            <a:prstGeom prst="rect">
              <a:avLst/>
            </a:prstGeom>
            <a:noFill/>
          </p:spPr>
          <p:txBody>
            <a:bodyPr wrap="square" rtlCol="0">
              <a:spAutoFit/>
            </a:bodyPr>
            <a:lstStyle/>
            <a:p>
              <a:pPr defTabSz="685800" fontAlgn="auto">
                <a:spcBef>
                  <a:spcPts val="0"/>
                </a:spcBef>
                <a:spcAft>
                  <a:spcPts val="0"/>
                </a:spcAft>
              </a:pPr>
              <a:r>
                <a:rPr lang="en-US" sz="1050" dirty="0">
                  <a:solidFill>
                    <a:prstClr val="black"/>
                  </a:solidFill>
                  <a:latin typeface="Arial" panose="020B0604020202020204" pitchFamily="34" charset="0"/>
                  <a:ea typeface="+mn-ea"/>
                  <a:cs typeface="Arial" panose="020B0604020202020204" pitchFamily="34" charset="0"/>
                </a:rPr>
                <a:t>No =Cambodia, Lao PDR</a:t>
              </a:r>
            </a:p>
          </p:txBody>
        </p:sp>
      </p:grpSp>
      <p:sp>
        <p:nvSpPr>
          <p:cNvPr id="23" name="Title 1">
            <a:extLst>
              <a:ext uri="{FF2B5EF4-FFF2-40B4-BE49-F238E27FC236}">
                <a16:creationId xmlns:a16="http://schemas.microsoft.com/office/drawing/2014/main" id="{235249C8-EBE6-4ED2-84B4-DB3BFAEBB6C5}"/>
              </a:ext>
            </a:extLst>
          </p:cNvPr>
          <p:cNvSpPr txBox="1">
            <a:spLocks/>
          </p:cNvSpPr>
          <p:nvPr/>
        </p:nvSpPr>
        <p:spPr>
          <a:xfrm>
            <a:off x="42531" y="1015381"/>
            <a:ext cx="9058939" cy="59146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342900">
              <a:defRPr/>
            </a:pPr>
            <a:endParaRPr lang="en-US" sz="2400" dirty="0">
              <a:solidFill>
                <a:sysClr val="windowText" lastClr="000000"/>
              </a:solidFill>
              <a:latin typeface="Calibri"/>
            </a:endParaRPr>
          </a:p>
        </p:txBody>
      </p:sp>
      <p:sp>
        <p:nvSpPr>
          <p:cNvPr id="24" name="TextBox 23">
            <a:extLst>
              <a:ext uri="{FF2B5EF4-FFF2-40B4-BE49-F238E27FC236}">
                <a16:creationId xmlns:a16="http://schemas.microsoft.com/office/drawing/2014/main" id="{43FE1596-7BCB-4FDD-9FBF-0738D9103792}"/>
              </a:ext>
            </a:extLst>
          </p:cNvPr>
          <p:cNvSpPr txBox="1"/>
          <p:nvPr/>
        </p:nvSpPr>
        <p:spPr>
          <a:xfrm>
            <a:off x="107504" y="6078488"/>
            <a:ext cx="710096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cs typeface="Arial" panose="020B0604020202020204" pitchFamily="34" charset="0"/>
              </a:rPr>
              <a:t>SEARO – WHO South-East Asia Regional Office; WPRO  - WHO Western-Pacific Regional Office  </a:t>
            </a:r>
          </a:p>
        </p:txBody>
      </p:sp>
      <p:sp>
        <p:nvSpPr>
          <p:cNvPr id="2" name="Title 1">
            <a:extLst>
              <a:ext uri="{FF2B5EF4-FFF2-40B4-BE49-F238E27FC236}">
                <a16:creationId xmlns:a16="http://schemas.microsoft.com/office/drawing/2014/main" id="{EE525024-D9EE-423F-9636-DB6AB63A49A3}"/>
              </a:ext>
            </a:extLst>
          </p:cNvPr>
          <p:cNvSpPr>
            <a:spLocks noGrp="1"/>
          </p:cNvSpPr>
          <p:nvPr>
            <p:ph type="title"/>
          </p:nvPr>
        </p:nvSpPr>
        <p:spPr/>
        <p:txBody>
          <a:bodyPr/>
          <a:lstStyle/>
          <a:p>
            <a:r>
              <a:rPr lang="en-US" dirty="0"/>
              <a:t>HIV as a notifiable condition by WHO region </a:t>
            </a:r>
            <a:br>
              <a:rPr lang="en-US" dirty="0"/>
            </a:br>
            <a:endParaRPr lang="en-GB" dirty="0"/>
          </a:p>
        </p:txBody>
      </p:sp>
    </p:spTree>
    <p:extLst>
      <p:ext uri="{BB962C8B-B14F-4D97-AF65-F5344CB8AC3E}">
        <p14:creationId xmlns:p14="http://schemas.microsoft.com/office/powerpoint/2010/main" val="85514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854BB8-AC97-4B3A-B0E7-235958E8A0C6}"/>
              </a:ext>
            </a:extLst>
          </p:cNvPr>
          <p:cNvGraphicFramePr>
            <a:graphicFrameLocks noGrp="1"/>
          </p:cNvGraphicFramePr>
          <p:nvPr>
            <p:extLst>
              <p:ext uri="{D42A27DB-BD31-4B8C-83A1-F6EECF244321}">
                <p14:modId xmlns:p14="http://schemas.microsoft.com/office/powerpoint/2010/main" val="2267870126"/>
              </p:ext>
            </p:extLst>
          </p:nvPr>
        </p:nvGraphicFramePr>
        <p:xfrm>
          <a:off x="678656" y="2708920"/>
          <a:ext cx="7519990" cy="3204312"/>
        </p:xfrm>
        <a:graphic>
          <a:graphicData uri="http://schemas.openxmlformats.org/drawingml/2006/table">
            <a:tbl>
              <a:tblPr firstRow="1" bandRow="1">
                <a:tableStyleId>{5940675A-B579-460E-94D1-54222C63F5DA}</a:tableStyleId>
              </a:tblPr>
              <a:tblGrid>
                <a:gridCol w="1503998">
                  <a:extLst>
                    <a:ext uri="{9D8B030D-6E8A-4147-A177-3AD203B41FA5}">
                      <a16:colId xmlns:a16="http://schemas.microsoft.com/office/drawing/2014/main" val="3681587868"/>
                    </a:ext>
                  </a:extLst>
                </a:gridCol>
                <a:gridCol w="1503998">
                  <a:extLst>
                    <a:ext uri="{9D8B030D-6E8A-4147-A177-3AD203B41FA5}">
                      <a16:colId xmlns:a16="http://schemas.microsoft.com/office/drawing/2014/main" val="870803270"/>
                    </a:ext>
                  </a:extLst>
                </a:gridCol>
                <a:gridCol w="1503998">
                  <a:extLst>
                    <a:ext uri="{9D8B030D-6E8A-4147-A177-3AD203B41FA5}">
                      <a16:colId xmlns:a16="http://schemas.microsoft.com/office/drawing/2014/main" val="3812777108"/>
                    </a:ext>
                  </a:extLst>
                </a:gridCol>
                <a:gridCol w="1503998">
                  <a:extLst>
                    <a:ext uri="{9D8B030D-6E8A-4147-A177-3AD203B41FA5}">
                      <a16:colId xmlns:a16="http://schemas.microsoft.com/office/drawing/2014/main" val="769416145"/>
                    </a:ext>
                  </a:extLst>
                </a:gridCol>
                <a:gridCol w="1503998">
                  <a:extLst>
                    <a:ext uri="{9D8B030D-6E8A-4147-A177-3AD203B41FA5}">
                      <a16:colId xmlns:a16="http://schemas.microsoft.com/office/drawing/2014/main" val="758413067"/>
                    </a:ext>
                  </a:extLst>
                </a:gridCol>
              </a:tblGrid>
              <a:tr h="435769">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68580" marR="68580" marT="34290" marB="34290">
                    <a:lnL w="12700" cmpd="sng">
                      <a:noFill/>
                    </a:lnL>
                    <a:lnR w="12700" cap="flat" cmpd="sng" algn="ctr">
                      <a:solidFill>
                        <a:srgbClr val="808000"/>
                      </a:solidFill>
                      <a:prstDash val="solid"/>
                      <a:round/>
                      <a:headEnd type="none" w="med" len="med"/>
                      <a:tailEnd type="none" w="med" len="med"/>
                    </a:lnR>
                    <a:lnT w="12700" cmpd="sng">
                      <a:noFill/>
                    </a:lnT>
                    <a:lnB w="12700" cap="flat" cmpd="sng" algn="ctr">
                      <a:solidFill>
                        <a:srgbClr val="80800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bg1"/>
                          </a:solidFill>
                          <a:latin typeface="Arial" panose="020B0604020202020204" pitchFamily="34" charset="0"/>
                          <a:cs typeface="Arial" panose="020B0604020202020204" pitchFamily="34" charset="0"/>
                        </a:rPr>
                        <a:t>UIC for treatment</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treatment and testing</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prevention</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lab</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extLst>
                  <a:ext uri="{0D108BD9-81ED-4DB2-BD59-A6C34878D82A}">
                    <a16:rowId xmlns:a16="http://schemas.microsoft.com/office/drawing/2014/main" val="75033351"/>
                  </a:ext>
                </a:extLst>
              </a:tr>
              <a:tr h="333665">
                <a:tc>
                  <a:txBody>
                    <a:bodyPr/>
                    <a:lstStyle/>
                    <a:p>
                      <a:r>
                        <a:rPr lang="en-US" sz="1200" dirty="0">
                          <a:latin typeface="Arial" panose="020B0604020202020204" pitchFamily="34" charset="0"/>
                          <a:cs typeface="Arial" panose="020B0604020202020204" pitchFamily="34" charset="0"/>
                        </a:rPr>
                        <a:t>Bangladesh</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1513484054"/>
                  </a:ext>
                </a:extLst>
              </a:tr>
              <a:tr h="333665">
                <a:tc>
                  <a:txBody>
                    <a:bodyPr/>
                    <a:lstStyle/>
                    <a:p>
                      <a:r>
                        <a:rPr lang="en-US" sz="1200" dirty="0">
                          <a:latin typeface="Arial" panose="020B0604020202020204" pitchFamily="34" charset="0"/>
                          <a:cs typeface="Arial" panose="020B0604020202020204" pitchFamily="34" charset="0"/>
                        </a:rPr>
                        <a:t>India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2124106245"/>
                  </a:ext>
                </a:extLst>
              </a:tr>
              <a:tr h="387374">
                <a:tc>
                  <a:txBody>
                    <a:bodyPr/>
                    <a:lstStyle/>
                    <a:p>
                      <a:r>
                        <a:rPr lang="en-US" sz="1200" dirty="0">
                          <a:latin typeface="Arial" panose="020B0604020202020204" pitchFamily="34" charset="0"/>
                          <a:cs typeface="Arial" panose="020B0604020202020204" pitchFamily="34" charset="0"/>
                        </a:rPr>
                        <a:t>Indonesia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2783409435"/>
                  </a:ext>
                </a:extLst>
              </a:tr>
              <a:tr h="379179">
                <a:tc>
                  <a:txBody>
                    <a:bodyPr/>
                    <a:lstStyle/>
                    <a:p>
                      <a:r>
                        <a:rPr lang="en-US" sz="1200" dirty="0">
                          <a:latin typeface="Arial" panose="020B0604020202020204" pitchFamily="34" charset="0"/>
                          <a:cs typeface="Arial" panose="020B0604020202020204" pitchFamily="34" charset="0"/>
                        </a:rPr>
                        <a:t>Maldives</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469138624"/>
                  </a:ext>
                </a:extLst>
              </a:tr>
              <a:tr h="333665">
                <a:tc>
                  <a:txBody>
                    <a:bodyPr/>
                    <a:lstStyle/>
                    <a:p>
                      <a:r>
                        <a:rPr lang="en-US" sz="1200" dirty="0">
                          <a:latin typeface="Arial" panose="020B0604020202020204" pitchFamily="34" charset="0"/>
                          <a:cs typeface="Arial" panose="020B0604020202020204" pitchFamily="34" charset="0"/>
                        </a:rPr>
                        <a:t>Myanmar</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1846834295"/>
                  </a:ext>
                </a:extLst>
              </a:tr>
              <a:tr h="333665">
                <a:tc>
                  <a:txBody>
                    <a:bodyPr/>
                    <a:lstStyle/>
                    <a:p>
                      <a:r>
                        <a:rPr lang="en-US" sz="1200" dirty="0">
                          <a:latin typeface="Arial" panose="020B0604020202020204" pitchFamily="34" charset="0"/>
                          <a:cs typeface="Arial" panose="020B0604020202020204" pitchFamily="34" charset="0"/>
                        </a:rPr>
                        <a:t>Nepal</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3438364308"/>
                  </a:ext>
                </a:extLst>
              </a:tr>
              <a:tr h="333665">
                <a:tc>
                  <a:txBody>
                    <a:bodyPr/>
                    <a:lstStyle/>
                    <a:p>
                      <a:r>
                        <a:rPr lang="en-US" sz="1200" dirty="0">
                          <a:latin typeface="Arial" panose="020B0604020202020204" pitchFamily="34" charset="0"/>
                          <a:cs typeface="Arial" panose="020B0604020202020204" pitchFamily="34" charset="0"/>
                        </a:rPr>
                        <a:t>Sri Lanka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1676545661"/>
                  </a:ext>
                </a:extLst>
              </a:tr>
              <a:tr h="333665">
                <a:tc>
                  <a:txBody>
                    <a:bodyPr/>
                    <a:lstStyle/>
                    <a:p>
                      <a:r>
                        <a:rPr lang="en-US" sz="1200" dirty="0">
                          <a:latin typeface="Arial" panose="020B0604020202020204" pitchFamily="34" charset="0"/>
                          <a:cs typeface="Arial" panose="020B0604020202020204" pitchFamily="34" charset="0"/>
                        </a:rPr>
                        <a:t>Thailand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4256981649"/>
                  </a:ext>
                </a:extLst>
              </a:tr>
            </a:tbl>
          </a:graphicData>
        </a:graphic>
      </p:graphicFrame>
      <p:sp>
        <p:nvSpPr>
          <p:cNvPr id="5" name="TextBox 4">
            <a:extLst>
              <a:ext uri="{FF2B5EF4-FFF2-40B4-BE49-F238E27FC236}">
                <a16:creationId xmlns:a16="http://schemas.microsoft.com/office/drawing/2014/main" id="{48B40C4A-464D-49FD-8C41-539E3598E910}"/>
              </a:ext>
            </a:extLst>
          </p:cNvPr>
          <p:cNvSpPr txBox="1"/>
          <p:nvPr/>
        </p:nvSpPr>
        <p:spPr>
          <a:xfrm>
            <a:off x="0" y="6617168"/>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3"/>
              </a:rPr>
              <a:t>www.aidsdatahub.org</a:t>
            </a:r>
            <a:r>
              <a:rPr lang="en-US" sz="675" dirty="0">
                <a:solidFill>
                  <a:prstClr val="black"/>
                </a:solidFill>
                <a:latin typeface="Arial" panose="020B0604020202020204" pitchFamily="34" charset="0"/>
                <a:ea typeface="+mn-ea"/>
                <a:cs typeface="Arial" panose="020B0604020202020204" pitchFamily="34" charset="0"/>
              </a:rPr>
              <a:t> based on NCPI 2018 report by countries </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B26E6B4-D659-421E-A1A7-2072A686DBDD}"/>
              </a:ext>
            </a:extLst>
          </p:cNvPr>
          <p:cNvSpPr>
            <a:spLocks noGrp="1"/>
          </p:cNvSpPr>
          <p:nvPr>
            <p:ph type="title"/>
          </p:nvPr>
        </p:nvSpPr>
        <p:spPr>
          <a:xfrm>
            <a:off x="237315" y="1556792"/>
            <a:ext cx="8402672" cy="504000"/>
          </a:xfrm>
        </p:spPr>
        <p:txBody>
          <a:bodyPr>
            <a:noAutofit/>
          </a:bodyPr>
          <a:lstStyle/>
          <a:p>
            <a:r>
              <a:rPr lang="en-US" dirty="0"/>
              <a:t>Country reported availability of Unique Identifier Code (UIC) by HIV services, SEARO countries </a:t>
            </a:r>
          </a:p>
        </p:txBody>
      </p:sp>
      <p:sp>
        <p:nvSpPr>
          <p:cNvPr id="7" name="TextBox 6">
            <a:extLst>
              <a:ext uri="{FF2B5EF4-FFF2-40B4-BE49-F238E27FC236}">
                <a16:creationId xmlns:a16="http://schemas.microsoft.com/office/drawing/2014/main" id="{2FCFF9E8-C744-4884-AACE-0E5A250E4A9F}"/>
              </a:ext>
            </a:extLst>
          </p:cNvPr>
          <p:cNvSpPr txBox="1"/>
          <p:nvPr/>
        </p:nvSpPr>
        <p:spPr>
          <a:xfrm>
            <a:off x="0" y="6237312"/>
            <a:ext cx="346091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SEARO – WHO South-East Asia Regional Office</a:t>
            </a:r>
          </a:p>
        </p:txBody>
      </p:sp>
    </p:spTree>
    <p:extLst>
      <p:ext uri="{BB962C8B-B14F-4D97-AF65-F5344CB8AC3E}">
        <p14:creationId xmlns:p14="http://schemas.microsoft.com/office/powerpoint/2010/main" val="31118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5901-5032-48EB-B049-5F3CCE37D55B}"/>
              </a:ext>
            </a:extLst>
          </p:cNvPr>
          <p:cNvSpPr>
            <a:spLocks noGrp="1"/>
          </p:cNvSpPr>
          <p:nvPr>
            <p:ph type="title"/>
          </p:nvPr>
        </p:nvSpPr>
        <p:spPr>
          <a:prstGeom prst="rect">
            <a:avLst/>
          </a:prstGeom>
        </p:spPr>
        <p:txBody>
          <a:bodyPr>
            <a:noAutofit/>
          </a:bodyPr>
          <a:lstStyle/>
          <a:p>
            <a:r>
              <a:rPr lang="en-US" dirty="0"/>
              <a:t>Country reported availability of Unique Identifier Code (UIC) by HIV services, WPRO countries </a:t>
            </a:r>
          </a:p>
        </p:txBody>
      </p:sp>
      <p:graphicFrame>
        <p:nvGraphicFramePr>
          <p:cNvPr id="3" name="Table 2">
            <a:extLst>
              <a:ext uri="{FF2B5EF4-FFF2-40B4-BE49-F238E27FC236}">
                <a16:creationId xmlns:a16="http://schemas.microsoft.com/office/drawing/2014/main" id="{E35422BB-1DE1-438A-A496-34307102B53D}"/>
              </a:ext>
            </a:extLst>
          </p:cNvPr>
          <p:cNvGraphicFramePr>
            <a:graphicFrameLocks noGrp="1"/>
          </p:cNvGraphicFramePr>
          <p:nvPr>
            <p:extLst>
              <p:ext uri="{D42A27DB-BD31-4B8C-83A1-F6EECF244321}">
                <p14:modId xmlns:p14="http://schemas.microsoft.com/office/powerpoint/2010/main" val="4026965969"/>
              </p:ext>
            </p:extLst>
          </p:nvPr>
        </p:nvGraphicFramePr>
        <p:xfrm>
          <a:off x="678656" y="2627327"/>
          <a:ext cx="7519990" cy="3537977"/>
        </p:xfrm>
        <a:graphic>
          <a:graphicData uri="http://schemas.openxmlformats.org/drawingml/2006/table">
            <a:tbl>
              <a:tblPr firstRow="1" bandRow="1">
                <a:tableStyleId>{5940675A-B579-460E-94D1-54222C63F5DA}</a:tableStyleId>
              </a:tblPr>
              <a:tblGrid>
                <a:gridCol w="1503998">
                  <a:extLst>
                    <a:ext uri="{9D8B030D-6E8A-4147-A177-3AD203B41FA5}">
                      <a16:colId xmlns:a16="http://schemas.microsoft.com/office/drawing/2014/main" val="3681587868"/>
                    </a:ext>
                  </a:extLst>
                </a:gridCol>
                <a:gridCol w="1503998">
                  <a:extLst>
                    <a:ext uri="{9D8B030D-6E8A-4147-A177-3AD203B41FA5}">
                      <a16:colId xmlns:a16="http://schemas.microsoft.com/office/drawing/2014/main" val="870803270"/>
                    </a:ext>
                  </a:extLst>
                </a:gridCol>
                <a:gridCol w="1503998">
                  <a:extLst>
                    <a:ext uri="{9D8B030D-6E8A-4147-A177-3AD203B41FA5}">
                      <a16:colId xmlns:a16="http://schemas.microsoft.com/office/drawing/2014/main" val="3812777108"/>
                    </a:ext>
                  </a:extLst>
                </a:gridCol>
                <a:gridCol w="1503998">
                  <a:extLst>
                    <a:ext uri="{9D8B030D-6E8A-4147-A177-3AD203B41FA5}">
                      <a16:colId xmlns:a16="http://schemas.microsoft.com/office/drawing/2014/main" val="769416145"/>
                    </a:ext>
                  </a:extLst>
                </a:gridCol>
                <a:gridCol w="1503998">
                  <a:extLst>
                    <a:ext uri="{9D8B030D-6E8A-4147-A177-3AD203B41FA5}">
                      <a16:colId xmlns:a16="http://schemas.microsoft.com/office/drawing/2014/main" val="758413067"/>
                    </a:ext>
                  </a:extLst>
                </a:gridCol>
              </a:tblGrid>
              <a:tr h="435769">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68580" marR="68580" marT="34290" marB="34290">
                    <a:lnL w="12700" cmpd="sng">
                      <a:noFill/>
                    </a:lnL>
                    <a:lnR w="12700" cap="flat" cmpd="sng" algn="ctr">
                      <a:solidFill>
                        <a:srgbClr val="808000"/>
                      </a:solidFill>
                      <a:prstDash val="solid"/>
                      <a:round/>
                      <a:headEnd type="none" w="med" len="med"/>
                      <a:tailEnd type="none" w="med" len="med"/>
                    </a:lnR>
                    <a:lnT w="12700" cmpd="sng">
                      <a:noFill/>
                    </a:lnT>
                    <a:lnB w="12700" cap="flat" cmpd="sng" algn="ctr">
                      <a:solidFill>
                        <a:srgbClr val="80800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bg1"/>
                          </a:solidFill>
                          <a:latin typeface="Arial" panose="020B0604020202020204" pitchFamily="34" charset="0"/>
                          <a:cs typeface="Arial" panose="020B0604020202020204" pitchFamily="34" charset="0"/>
                        </a:rPr>
                        <a:t>UIC for treatment</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treatment and testing</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prevention</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UIC for lab</a:t>
                      </a:r>
                    </a:p>
                  </a:txBody>
                  <a:tcPr marL="68580" marR="68580" marT="34290" marB="34290" anchor="ctr">
                    <a:lnL w="12700" cap="flat" cmpd="sng" algn="ctr">
                      <a:solidFill>
                        <a:srgbClr val="808000"/>
                      </a:solidFill>
                      <a:prstDash val="solid"/>
                      <a:round/>
                      <a:headEnd type="none" w="med" len="med"/>
                      <a:tailEnd type="none" w="med" len="med"/>
                    </a:lnL>
                    <a:lnR w="12700" cap="flat" cmpd="sng" algn="ctr">
                      <a:solidFill>
                        <a:srgbClr val="808000"/>
                      </a:solidFill>
                      <a:prstDash val="solid"/>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olid"/>
                      <a:round/>
                      <a:headEnd type="none" w="med" len="med"/>
                      <a:tailEnd type="none" w="med" len="med"/>
                    </a:lnB>
                    <a:solidFill>
                      <a:srgbClr val="996633"/>
                    </a:solidFill>
                  </a:tcPr>
                </a:tc>
                <a:extLst>
                  <a:ext uri="{0D108BD9-81ED-4DB2-BD59-A6C34878D82A}">
                    <a16:rowId xmlns:a16="http://schemas.microsoft.com/office/drawing/2014/main" val="75033351"/>
                  </a:ext>
                </a:extLst>
              </a:tr>
              <a:tr h="333665">
                <a:tc>
                  <a:txBody>
                    <a:bodyPr/>
                    <a:lstStyle/>
                    <a:p>
                      <a:r>
                        <a:rPr lang="en-US" sz="1200" dirty="0">
                          <a:latin typeface="Arial" panose="020B0604020202020204" pitchFamily="34" charset="0"/>
                          <a:cs typeface="Arial" panose="020B0604020202020204" pitchFamily="34" charset="0"/>
                        </a:rPr>
                        <a:t>Cambodia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NO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olid"/>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1513484054"/>
                  </a:ext>
                </a:extLst>
              </a:tr>
              <a:tr h="333665">
                <a:tc>
                  <a:txBody>
                    <a:bodyPr/>
                    <a:lstStyle/>
                    <a:p>
                      <a:r>
                        <a:rPr lang="en-US" sz="1200" dirty="0">
                          <a:latin typeface="Arial" panose="020B0604020202020204" pitchFamily="34" charset="0"/>
                          <a:cs typeface="Arial" panose="020B0604020202020204" pitchFamily="34" charset="0"/>
                        </a:rPr>
                        <a:t>China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2124106245"/>
                  </a:ext>
                </a:extLst>
              </a:tr>
              <a:tr h="387374">
                <a:tc>
                  <a:txBody>
                    <a:bodyPr/>
                    <a:lstStyle/>
                    <a:p>
                      <a:r>
                        <a:rPr lang="en-US" sz="1200" dirty="0">
                          <a:latin typeface="Arial" panose="020B0604020202020204" pitchFamily="34" charset="0"/>
                          <a:cs typeface="Arial" panose="020B0604020202020204" pitchFamily="34" charset="0"/>
                        </a:rPr>
                        <a:t>Lao PDR</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NO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2783409435"/>
                  </a:ext>
                </a:extLst>
              </a:tr>
              <a:tr h="379179">
                <a:tc>
                  <a:txBody>
                    <a:bodyPr/>
                    <a:lstStyle/>
                    <a:p>
                      <a:r>
                        <a:rPr lang="en-US" sz="1200" dirty="0">
                          <a:latin typeface="Arial" panose="020B0604020202020204" pitchFamily="34" charset="0"/>
                          <a:cs typeface="Arial" panose="020B0604020202020204" pitchFamily="34" charset="0"/>
                        </a:rPr>
                        <a:t>Malaysia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469138624"/>
                  </a:ext>
                </a:extLst>
              </a:tr>
              <a:tr h="333665">
                <a:tc>
                  <a:txBody>
                    <a:bodyPr/>
                    <a:lstStyle/>
                    <a:p>
                      <a:r>
                        <a:rPr lang="en-US" sz="1200" dirty="0">
                          <a:latin typeface="Arial" panose="020B0604020202020204" pitchFamily="34" charset="0"/>
                          <a:cs typeface="Arial" panose="020B0604020202020204" pitchFamily="34" charset="0"/>
                        </a:rPr>
                        <a:t>Mongolia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NO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NO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1846834295"/>
                  </a:ext>
                </a:extLst>
              </a:tr>
              <a:tr h="333665">
                <a:tc>
                  <a:txBody>
                    <a:bodyPr/>
                    <a:lstStyle/>
                    <a:p>
                      <a:r>
                        <a:rPr lang="en-US" sz="1200" dirty="0">
                          <a:latin typeface="Arial" panose="020B0604020202020204" pitchFamily="34" charset="0"/>
                          <a:cs typeface="Arial" panose="020B0604020202020204" pitchFamily="34" charset="0"/>
                        </a:rPr>
                        <a:t>New Zealand</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3438364308"/>
                  </a:ext>
                </a:extLst>
              </a:tr>
              <a:tr h="333665">
                <a:tc>
                  <a:txBody>
                    <a:bodyPr/>
                    <a:lstStyle/>
                    <a:p>
                      <a:r>
                        <a:rPr lang="en-US" sz="1200" dirty="0">
                          <a:latin typeface="Arial" panose="020B0604020202020204" pitchFamily="34" charset="0"/>
                          <a:cs typeface="Arial" panose="020B0604020202020204" pitchFamily="34" charset="0"/>
                        </a:rPr>
                        <a:t>Papua New Guinea</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a:t>
                      </a:r>
                      <a:r>
                        <a:rPr lang="en-US" sz="1200" b="1" dirty="0">
                          <a:solidFill>
                            <a:schemeClr val="bg1"/>
                          </a:solidFill>
                          <a:latin typeface="Arial" panose="020B0604020202020204" pitchFamily="34" charset="0"/>
                          <a:cs typeface="Arial" panose="020B0604020202020204" pitchFamily="34" charset="0"/>
                        </a:rPr>
                        <a:t>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ea typeface="+mn-ea"/>
                          <a:cs typeface="Arial" panose="020B0604020202020204" pitchFamily="34" charset="0"/>
                        </a:rPr>
                        <a:t>NO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FF7C80"/>
                    </a:solidFill>
                  </a:tcPr>
                </a:tc>
                <a:extLst>
                  <a:ext uri="{0D108BD9-81ED-4DB2-BD59-A6C34878D82A}">
                    <a16:rowId xmlns:a16="http://schemas.microsoft.com/office/drawing/2014/main" val="1676545661"/>
                  </a:ext>
                </a:extLst>
              </a:tr>
              <a:tr h="333665">
                <a:tc>
                  <a:txBody>
                    <a:bodyPr/>
                    <a:lstStyle/>
                    <a:p>
                      <a:r>
                        <a:rPr lang="en-US" sz="1200" dirty="0">
                          <a:latin typeface="Arial" panose="020B0604020202020204" pitchFamily="34" charset="0"/>
                          <a:cs typeface="Arial" panose="020B0604020202020204" pitchFamily="34" charset="0"/>
                        </a:rPr>
                        <a:t>Philippines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4256981649"/>
                  </a:ext>
                </a:extLst>
              </a:tr>
              <a:tr h="333665">
                <a:tc>
                  <a:txBody>
                    <a:bodyPr/>
                    <a:lstStyle/>
                    <a:p>
                      <a:r>
                        <a:rPr lang="en-US" sz="1200" dirty="0">
                          <a:latin typeface="Arial" panose="020B0604020202020204" pitchFamily="34" charset="0"/>
                          <a:cs typeface="Arial" panose="020B0604020202020204" pitchFamily="34" charset="0"/>
                        </a:rPr>
                        <a:t>Singapore </a:t>
                      </a:r>
                    </a:p>
                  </a:txBody>
                  <a:tcPr marL="68580" marR="68580" marT="34290" marB="34290" anchor="ctr">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YES </a:t>
                      </a:r>
                    </a:p>
                  </a:txBody>
                  <a:tcPr marL="68580" marR="68580" marT="34290" marB="34290">
                    <a:lnL w="12700" cap="flat" cmpd="sng" algn="ctr">
                      <a:solidFill>
                        <a:srgbClr val="808000"/>
                      </a:solidFill>
                      <a:prstDash val="sysDot"/>
                      <a:round/>
                      <a:headEnd type="none" w="med" len="med"/>
                      <a:tailEnd type="none" w="med" len="med"/>
                    </a:lnL>
                    <a:lnR w="12700" cap="flat" cmpd="sng" algn="ctr">
                      <a:solidFill>
                        <a:srgbClr val="808000"/>
                      </a:solidFill>
                      <a:prstDash val="sysDot"/>
                      <a:round/>
                      <a:headEnd type="none" w="med" len="med"/>
                      <a:tailEnd type="none" w="med" len="med"/>
                    </a:lnR>
                    <a:lnT w="12700" cap="flat" cmpd="sng" algn="ctr">
                      <a:solidFill>
                        <a:srgbClr val="808000"/>
                      </a:solidFill>
                      <a:prstDash val="sysDot"/>
                      <a:round/>
                      <a:headEnd type="none" w="med" len="med"/>
                      <a:tailEnd type="none" w="med" len="med"/>
                    </a:lnT>
                    <a:lnB w="12700" cap="flat" cmpd="sng" algn="ctr">
                      <a:solidFill>
                        <a:srgbClr val="808000"/>
                      </a:solidFill>
                      <a:prstDash val="sysDot"/>
                      <a:round/>
                      <a:headEnd type="none" w="med" len="med"/>
                      <a:tailEnd type="none" w="med" len="med"/>
                    </a:lnB>
                    <a:solidFill>
                      <a:srgbClr val="00CC99"/>
                    </a:solidFill>
                  </a:tcPr>
                </a:tc>
                <a:extLst>
                  <a:ext uri="{0D108BD9-81ED-4DB2-BD59-A6C34878D82A}">
                    <a16:rowId xmlns:a16="http://schemas.microsoft.com/office/drawing/2014/main" val="2859421298"/>
                  </a:ext>
                </a:extLst>
              </a:tr>
            </a:tbl>
          </a:graphicData>
        </a:graphic>
      </p:graphicFrame>
      <p:sp>
        <p:nvSpPr>
          <p:cNvPr id="4" name="TextBox 3">
            <a:extLst>
              <a:ext uri="{FF2B5EF4-FFF2-40B4-BE49-F238E27FC236}">
                <a16:creationId xmlns:a16="http://schemas.microsoft.com/office/drawing/2014/main" id="{3AD1F0AD-EA11-47E3-8EB1-766D0649CCEF}"/>
              </a:ext>
            </a:extLst>
          </p:cNvPr>
          <p:cNvSpPr txBox="1"/>
          <p:nvPr/>
        </p:nvSpPr>
        <p:spPr>
          <a:xfrm>
            <a:off x="0" y="6616159"/>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3"/>
              </a:rPr>
              <a:t>www.aidsdatahub.org</a:t>
            </a:r>
            <a:r>
              <a:rPr lang="en-US" sz="675" dirty="0">
                <a:solidFill>
                  <a:prstClr val="black"/>
                </a:solidFill>
                <a:latin typeface="Arial" panose="020B0604020202020204" pitchFamily="34" charset="0"/>
                <a:ea typeface="+mn-ea"/>
                <a:cs typeface="Arial" panose="020B0604020202020204" pitchFamily="34" charset="0"/>
              </a:rPr>
              <a:t> based on NCPI 2018 report by countries </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71BEC11-053A-470C-803D-2D0FCDFE487D}"/>
              </a:ext>
            </a:extLst>
          </p:cNvPr>
          <p:cNvSpPr txBox="1"/>
          <p:nvPr/>
        </p:nvSpPr>
        <p:spPr>
          <a:xfrm>
            <a:off x="0" y="6314989"/>
            <a:ext cx="285784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WPRO  - WHO Western-Pacific Regional Office  </a:t>
            </a:r>
          </a:p>
        </p:txBody>
      </p:sp>
    </p:spTree>
    <p:extLst>
      <p:ext uri="{BB962C8B-B14F-4D97-AF65-F5344CB8AC3E}">
        <p14:creationId xmlns:p14="http://schemas.microsoft.com/office/powerpoint/2010/main" val="370162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1A5D-6A41-4DD1-9758-691FBA42D934}"/>
              </a:ext>
            </a:extLst>
          </p:cNvPr>
          <p:cNvSpPr>
            <a:spLocks noGrp="1"/>
          </p:cNvSpPr>
          <p:nvPr>
            <p:ph type="title"/>
          </p:nvPr>
        </p:nvSpPr>
        <p:spPr/>
        <p:txBody>
          <a:bodyPr/>
          <a:lstStyle/>
          <a:p>
            <a:r>
              <a:rPr lang="en-US" dirty="0"/>
              <a:t>2013 Archive</a:t>
            </a:r>
          </a:p>
        </p:txBody>
      </p:sp>
    </p:spTree>
    <p:extLst>
      <p:ext uri="{BB962C8B-B14F-4D97-AF65-F5344CB8AC3E}">
        <p14:creationId xmlns:p14="http://schemas.microsoft.com/office/powerpoint/2010/main" val="305431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ea typeface="SimSun" charset="0"/>
                <a:cs typeface="SimSun" charset="0"/>
              </a:rPr>
              <a:t>HIV Sentinel and </a:t>
            </a:r>
            <a:r>
              <a:rPr lang="en-US" sz="5400" dirty="0" err="1">
                <a:ea typeface="SimSun" charset="0"/>
                <a:cs typeface="SimSun" charset="0"/>
              </a:rPr>
              <a:t>Behavioural</a:t>
            </a:r>
            <a:r>
              <a:rPr lang="en-US" sz="5400" dirty="0">
                <a:ea typeface="SimSun" charset="0"/>
                <a:cs typeface="SimSun" charset="0"/>
              </a:rPr>
              <a:t> Surveys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17</a:t>
            </a:fld>
            <a:endParaRPr lang="th-TH"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1994242755"/>
              </p:ext>
            </p:extLst>
          </p:nvPr>
        </p:nvGraphicFramePr>
        <p:xfrm>
          <a:off x="179512" y="2276871"/>
          <a:ext cx="6912767" cy="426950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6974892" y="3090015"/>
            <a:ext cx="1980001" cy="2954973"/>
            <a:chOff x="-3" y="0"/>
            <a:chExt cx="1653913" cy="2863550"/>
          </a:xfrm>
        </p:grpSpPr>
        <p:sp>
          <p:nvSpPr>
            <p:cNvPr id="8" name="TextBox 1"/>
            <p:cNvSpPr txBox="1"/>
            <p:nvPr/>
          </p:nvSpPr>
          <p:spPr>
            <a:xfrm>
              <a:off x="11197" y="1657529"/>
              <a:ext cx="1642004" cy="418634"/>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a:solidFill>
                    <a:sysClr val="windowText" lastClr="000000"/>
                  </a:solidFill>
                </a:rPr>
                <a:t>Bangladesh, China, India,  Myanmar, Sri Lanka</a:t>
              </a:r>
            </a:p>
          </p:txBody>
        </p:sp>
        <p:sp>
          <p:nvSpPr>
            <p:cNvPr id="9" name="TextBox 1"/>
            <p:cNvSpPr txBox="1"/>
            <p:nvPr/>
          </p:nvSpPr>
          <p:spPr>
            <a:xfrm>
              <a:off x="11906" y="2444916"/>
              <a:ext cx="1642004" cy="418634"/>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Cambodia, Myanmar, Viet Nam</a:t>
              </a:r>
              <a:endParaRPr lang="th-TH" sz="800" b="1" kern="0" dirty="0">
                <a:solidFill>
                  <a:sysClr val="windowText" lastClr="000000"/>
                </a:solidFill>
                <a:cs typeface="Tahoma"/>
              </a:endParaRPr>
            </a:p>
          </p:txBody>
        </p:sp>
        <p:sp>
          <p:nvSpPr>
            <p:cNvPr id="10" name="TextBox 1"/>
            <p:cNvSpPr txBox="1"/>
            <p:nvPr/>
          </p:nvSpPr>
          <p:spPr>
            <a:xfrm>
              <a:off x="2766" y="812080"/>
              <a:ext cx="1642004" cy="418634"/>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Bangladesh, Cambodia, India, Myanmar, Sri Lanka, Thailand, Viet Nam</a:t>
              </a:r>
            </a:p>
          </p:txBody>
        </p:sp>
        <p:sp>
          <p:nvSpPr>
            <p:cNvPr id="11" name="TextBox 1"/>
            <p:cNvSpPr txBox="1"/>
            <p:nvPr/>
          </p:nvSpPr>
          <p:spPr>
            <a:xfrm>
              <a:off x="-3" y="0"/>
              <a:ext cx="1642004" cy="418634"/>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Bangladesh, Cambodia, China, India,  Indonesia, Myanmar, Sri Lanka, Thailand, Viet Nam</a:t>
              </a:r>
              <a:endParaRPr lang="th-TH" sz="800" b="1" kern="0" dirty="0">
                <a:solidFill>
                  <a:sysClr val="windowText" lastClr="000000"/>
                </a:solidFill>
                <a:cs typeface="Tahoma"/>
              </a:endParaRPr>
            </a:p>
          </p:txBody>
        </p:sp>
      </p:grpSp>
      <p:sp>
        <p:nvSpPr>
          <p:cNvPr id="13" name="Title 1"/>
          <p:cNvSpPr>
            <a:spLocks noGrp="1"/>
          </p:cNvSpPr>
          <p:nvPr>
            <p:ph type="title"/>
          </p:nvPr>
        </p:nvSpPr>
        <p:spPr>
          <a:xfrm>
            <a:off x="169856" y="1508534"/>
            <a:ext cx="8402672" cy="504000"/>
          </a:xfrm>
        </p:spPr>
        <p:txBody>
          <a:bodyPr/>
          <a:lstStyle/>
          <a:p>
            <a:r>
              <a:rPr lang="en-US" dirty="0"/>
              <a:t>Data availability of FSW in HIV sentinel surveillance surveys conducted between 2009 and 2013</a:t>
            </a:r>
            <a:endParaRPr lang="en-GB" dirty="0"/>
          </a:p>
        </p:txBody>
      </p:sp>
      <p:sp>
        <p:nvSpPr>
          <p:cNvPr id="14" name="TextBox 13"/>
          <p:cNvSpPr txBox="1"/>
          <p:nvPr/>
        </p:nvSpPr>
        <p:spPr>
          <a:xfrm>
            <a:off x="4536" y="6654552"/>
            <a:ext cx="8496944" cy="230832"/>
          </a:xfrm>
          <a:prstGeom prst="rect">
            <a:avLst/>
          </a:prstGeom>
          <a:noFill/>
        </p:spPr>
        <p:txBody>
          <a:bodyPr wrap="square" rtlCol="0">
            <a:spAutoFit/>
          </a:bodyPr>
          <a:lstStyle/>
          <a:p>
            <a:r>
              <a:rPr lang="en-US" sz="900" dirty="0">
                <a:solidFill>
                  <a:prstClr val="black"/>
                </a:solidFill>
                <a:latin typeface="Arial"/>
                <a:ea typeface="+mn-ea"/>
                <a:cs typeface="Cordia New" pitchFamily="34" charset="-34"/>
              </a:rPr>
              <a:t>Source: Prepared by </a:t>
            </a:r>
            <a:r>
              <a:rPr lang="en-US" sz="900" dirty="0">
                <a:solidFill>
                  <a:prstClr val="black"/>
                </a:solidFill>
                <a:latin typeface="Arial"/>
                <a:ea typeface="+mn-ea"/>
                <a:cs typeface="Cordia New" pitchFamily="34" charset="-34"/>
                <a:hlinkClick r:id="rId3"/>
              </a:rPr>
              <a:t>www.aidsdatahub.org</a:t>
            </a:r>
            <a:r>
              <a:rPr lang="en-US" sz="900" dirty="0">
                <a:solidFill>
                  <a:prstClr val="black"/>
                </a:solidFill>
                <a:latin typeface="Arial"/>
                <a:ea typeface="+mn-ea"/>
                <a:cs typeface="Cordia New" pitchFamily="34" charset="-34"/>
              </a:rPr>
              <a:t> based on National HIV Sentinel Surveys  and www.aidsinfoonline.org</a:t>
            </a:r>
            <a:endParaRPr lang="en-GB" sz="900" dirty="0">
              <a:solidFill>
                <a:prstClr val="black"/>
              </a:solidFill>
              <a:latin typeface="Arial"/>
              <a:ea typeface="+mn-ea"/>
              <a:cs typeface="Cordia New" pitchFamily="34" charset="-34"/>
            </a:endParaRPr>
          </a:p>
        </p:txBody>
      </p:sp>
    </p:spTree>
    <p:extLst>
      <p:ext uri="{BB962C8B-B14F-4D97-AF65-F5344CB8AC3E}">
        <p14:creationId xmlns:p14="http://schemas.microsoft.com/office/powerpoint/2010/main" val="275972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18</a:t>
            </a:fld>
            <a:endParaRPr lang="th-TH" dirty="0">
              <a:solidFill>
                <a:prstClr val="black">
                  <a:tint val="75000"/>
                </a:prstClr>
              </a:solidFill>
            </a:endParaRPr>
          </a:p>
        </p:txBody>
      </p:sp>
      <p:sp>
        <p:nvSpPr>
          <p:cNvPr id="9" name="Title 1"/>
          <p:cNvSpPr>
            <a:spLocks noGrp="1"/>
          </p:cNvSpPr>
          <p:nvPr>
            <p:ph type="title"/>
          </p:nvPr>
        </p:nvSpPr>
        <p:spPr>
          <a:xfrm>
            <a:off x="169856" y="1508534"/>
            <a:ext cx="8402672" cy="504000"/>
          </a:xfrm>
        </p:spPr>
        <p:txBody>
          <a:bodyPr/>
          <a:lstStyle/>
          <a:p>
            <a:r>
              <a:rPr lang="en-US" dirty="0"/>
              <a:t>Data availability of FSW in behavioral surveys conducted between 2009 and 2013</a:t>
            </a:r>
            <a:endParaRPr lang="en-GB" dirty="0"/>
          </a:p>
        </p:txBody>
      </p:sp>
      <p:sp>
        <p:nvSpPr>
          <p:cNvPr id="11" name="TextBox 10"/>
          <p:cNvSpPr txBox="1"/>
          <p:nvPr/>
        </p:nvSpPr>
        <p:spPr>
          <a:xfrm>
            <a:off x="25927" y="6493038"/>
            <a:ext cx="8496944" cy="230832"/>
          </a:xfrm>
          <a:prstGeom prst="rect">
            <a:avLst/>
          </a:prstGeom>
          <a:noFill/>
        </p:spPr>
        <p:txBody>
          <a:bodyPr wrap="square" rtlCol="0">
            <a:spAutoFit/>
          </a:bodyPr>
          <a:lstStyle/>
          <a:p>
            <a:r>
              <a:rPr lang="en-US" sz="900" dirty="0">
                <a:solidFill>
                  <a:prstClr val="black"/>
                </a:solidFill>
                <a:latin typeface="Arial"/>
                <a:ea typeface="+mn-ea"/>
                <a:cs typeface="Cordia New" pitchFamily="34" charset="-34"/>
              </a:rPr>
              <a:t>Source: Prepared by </a:t>
            </a:r>
            <a:r>
              <a:rPr lang="en-US" sz="900" dirty="0">
                <a:solidFill>
                  <a:prstClr val="black"/>
                </a:solidFill>
                <a:latin typeface="Arial"/>
                <a:ea typeface="+mn-ea"/>
                <a:cs typeface="Cordia New" pitchFamily="34" charset="-34"/>
                <a:hlinkClick r:id="rId2"/>
              </a:rPr>
              <a:t>www.aidsdatahub.org</a:t>
            </a:r>
            <a:r>
              <a:rPr lang="en-US" sz="900" dirty="0">
                <a:solidFill>
                  <a:prstClr val="black"/>
                </a:solidFill>
                <a:latin typeface="Arial"/>
                <a:ea typeface="+mn-ea"/>
                <a:cs typeface="Cordia New" pitchFamily="34" charset="-34"/>
              </a:rPr>
              <a:t> based on Behavioral Surveillance Surveys; Integrated Biological and Behavioral Surveys; and www.aidsinfoonline.org</a:t>
            </a:r>
            <a:endParaRPr lang="en-GB" sz="900" dirty="0">
              <a:solidFill>
                <a:prstClr val="black"/>
              </a:solidFill>
              <a:latin typeface="Arial"/>
              <a:ea typeface="+mn-ea"/>
              <a:cs typeface="Cordia New" pitchFamily="34" charset="-34"/>
            </a:endParaRPr>
          </a:p>
        </p:txBody>
      </p:sp>
      <p:graphicFrame>
        <p:nvGraphicFramePr>
          <p:cNvPr id="12" name="Chart 11"/>
          <p:cNvGraphicFramePr>
            <a:graphicFrameLocks/>
          </p:cNvGraphicFramePr>
          <p:nvPr>
            <p:extLst>
              <p:ext uri="{D42A27DB-BD31-4B8C-83A1-F6EECF244321}">
                <p14:modId xmlns:p14="http://schemas.microsoft.com/office/powerpoint/2010/main" val="291085307"/>
              </p:ext>
            </p:extLst>
          </p:nvPr>
        </p:nvGraphicFramePr>
        <p:xfrm>
          <a:off x="179512" y="2420888"/>
          <a:ext cx="6408711" cy="403244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6505695" y="3118620"/>
            <a:ext cx="2530801" cy="3111427"/>
            <a:chOff x="41420" y="0"/>
            <a:chExt cx="1704848" cy="2607607"/>
          </a:xfrm>
        </p:grpSpPr>
        <p:sp>
          <p:nvSpPr>
            <p:cNvPr id="14" name="TextBox 1"/>
            <p:cNvSpPr txBox="1"/>
            <p:nvPr/>
          </p:nvSpPr>
          <p:spPr>
            <a:xfrm>
              <a:off x="41782" y="1428441"/>
              <a:ext cx="1704486" cy="476400"/>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a:solidFill>
                    <a:sysClr val="windowText" lastClr="000000"/>
                  </a:solidFill>
                </a:rPr>
                <a:t>Afghanistan, China, Fiji, Indonesia, Japan, Lao PDR, Malaysia, Mongolia, Pakistan, PNG, Philippines, Viet Nam</a:t>
              </a:r>
            </a:p>
          </p:txBody>
        </p:sp>
        <p:sp>
          <p:nvSpPr>
            <p:cNvPr id="15" name="TextBox 1"/>
            <p:cNvSpPr txBox="1"/>
            <p:nvPr/>
          </p:nvSpPr>
          <p:spPr>
            <a:xfrm>
              <a:off x="41420" y="2130910"/>
              <a:ext cx="1704848" cy="476697"/>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Cambodia, Fiji, Mongolia, Nepal, Pakistan, Philippines</a:t>
              </a:r>
              <a:endParaRPr lang="th-TH" sz="800" b="1" kern="0" dirty="0">
                <a:solidFill>
                  <a:sysClr val="windowText" lastClr="000000"/>
                </a:solidFill>
                <a:cs typeface="Tahoma"/>
              </a:endParaRPr>
            </a:p>
          </p:txBody>
        </p:sp>
        <p:sp>
          <p:nvSpPr>
            <p:cNvPr id="16" name="TextBox 1"/>
            <p:cNvSpPr txBox="1"/>
            <p:nvPr/>
          </p:nvSpPr>
          <p:spPr>
            <a:xfrm>
              <a:off x="42267" y="682558"/>
              <a:ext cx="1704001" cy="475975"/>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Cambodia, Fiji, India,  Indonesia, Lao PDR, Mongolia, Nepal, Pakistan, PNG, Philippines, Timor </a:t>
              </a:r>
              <a:r>
                <a:rPr lang="en-US" sz="800" b="1" kern="0" dirty="0" err="1">
                  <a:solidFill>
                    <a:sysClr val="windowText" lastClr="000000"/>
                  </a:solidFill>
                </a:rPr>
                <a:t>Leste</a:t>
              </a:r>
              <a:r>
                <a:rPr lang="en-US" sz="800" b="1" kern="0" dirty="0">
                  <a:solidFill>
                    <a:sysClr val="windowText" lastClr="000000"/>
                  </a:solidFill>
                </a:rPr>
                <a:t>, Viet Nam</a:t>
              </a:r>
            </a:p>
          </p:txBody>
        </p:sp>
        <p:sp>
          <p:nvSpPr>
            <p:cNvPr id="17" name="TextBox 1"/>
            <p:cNvSpPr txBox="1"/>
            <p:nvPr/>
          </p:nvSpPr>
          <p:spPr>
            <a:xfrm>
              <a:off x="42268" y="0"/>
              <a:ext cx="1704000" cy="475975"/>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Cambodia, China, Fiji, India,  Indonesia, Japan, Lao PDR, Malaysia, Mongolia, Nepal, Pakistan, PNG, Philippines, RO Korea, Singapore, Timor </a:t>
              </a:r>
              <a:r>
                <a:rPr lang="en-US" sz="800" b="1" kern="0" dirty="0" err="1">
                  <a:solidFill>
                    <a:sysClr val="windowText" lastClr="000000"/>
                  </a:solidFill>
                </a:rPr>
                <a:t>Leste</a:t>
              </a:r>
              <a:r>
                <a:rPr lang="en-US" sz="800" b="1" kern="0" dirty="0">
                  <a:solidFill>
                    <a:sysClr val="windowText" lastClr="000000"/>
                  </a:solidFill>
                </a:rPr>
                <a:t>, Thailand, Viet Nam</a:t>
              </a:r>
              <a:endParaRPr lang="th-TH" sz="800" b="1" kern="0" dirty="0">
                <a:solidFill>
                  <a:sysClr val="windowText" lastClr="000000"/>
                </a:solidFill>
                <a:cs typeface="Tahoma"/>
              </a:endParaRPr>
            </a:p>
          </p:txBody>
        </p:sp>
      </p:grpSp>
    </p:spTree>
    <p:extLst>
      <p:ext uri="{BB962C8B-B14F-4D97-AF65-F5344CB8AC3E}">
        <p14:creationId xmlns:p14="http://schemas.microsoft.com/office/powerpoint/2010/main" val="395537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71612"/>
            <a:ext cx="8722624" cy="504000"/>
          </a:xfrm>
        </p:spPr>
        <p:txBody>
          <a:bodyPr/>
          <a:lstStyle/>
          <a:p>
            <a:r>
              <a:rPr lang="en-US" dirty="0"/>
              <a:t>Inclusion of MSW in latest available sentinel and bio-</a:t>
            </a:r>
            <a:r>
              <a:rPr lang="en-US" dirty="0" err="1"/>
              <a:t>behavioural</a:t>
            </a:r>
            <a:r>
              <a:rPr lang="en-US" dirty="0"/>
              <a:t> surveys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42295749"/>
              </p:ext>
            </p:extLst>
          </p:nvPr>
        </p:nvGraphicFramePr>
        <p:xfrm>
          <a:off x="323528" y="2492895"/>
          <a:ext cx="8424935" cy="3955400"/>
        </p:xfrm>
        <a:graphic>
          <a:graphicData uri="http://schemas.openxmlformats.org/drawingml/2006/table">
            <a:tbl>
              <a:tblPr>
                <a:tableStyleId>{AF606853-7671-496A-8E4F-DF71F8EC918B}</a:tableStyleId>
              </a:tblPr>
              <a:tblGrid>
                <a:gridCol w="321987">
                  <a:extLst>
                    <a:ext uri="{9D8B030D-6E8A-4147-A177-3AD203B41FA5}">
                      <a16:colId xmlns:a16="http://schemas.microsoft.com/office/drawing/2014/main" val="20000"/>
                    </a:ext>
                  </a:extLst>
                </a:gridCol>
                <a:gridCol w="1711618">
                  <a:extLst>
                    <a:ext uri="{9D8B030D-6E8A-4147-A177-3AD203B41FA5}">
                      <a16:colId xmlns:a16="http://schemas.microsoft.com/office/drawing/2014/main" val="20001"/>
                    </a:ext>
                  </a:extLst>
                </a:gridCol>
                <a:gridCol w="2178862">
                  <a:extLst>
                    <a:ext uri="{9D8B030D-6E8A-4147-A177-3AD203B41FA5}">
                      <a16:colId xmlns:a16="http://schemas.microsoft.com/office/drawing/2014/main" val="20002"/>
                    </a:ext>
                  </a:extLst>
                </a:gridCol>
                <a:gridCol w="2354919">
                  <a:extLst>
                    <a:ext uri="{9D8B030D-6E8A-4147-A177-3AD203B41FA5}">
                      <a16:colId xmlns:a16="http://schemas.microsoft.com/office/drawing/2014/main" val="20003"/>
                    </a:ext>
                  </a:extLst>
                </a:gridCol>
                <a:gridCol w="1857549">
                  <a:extLst>
                    <a:ext uri="{9D8B030D-6E8A-4147-A177-3AD203B41FA5}">
                      <a16:colId xmlns:a16="http://schemas.microsoft.com/office/drawing/2014/main" val="20004"/>
                    </a:ext>
                  </a:extLst>
                </a:gridCol>
              </a:tblGrid>
              <a:tr h="791867">
                <a:tc>
                  <a:txBody>
                    <a:bodyPr/>
                    <a:lstStyle/>
                    <a:p>
                      <a:pPr algn="ctr" fontAlgn="t"/>
                      <a:r>
                        <a:rPr lang="en-GB" sz="1400" u="none" strike="noStrike" dirty="0">
                          <a:effectLst/>
                        </a:rPr>
                        <a:t> </a:t>
                      </a:r>
                      <a:endParaRPr lang="en-GB" sz="1400" b="0" i="0" u="none" strike="noStrike" dirty="0">
                        <a:solidFill>
                          <a:srgbClr val="FFFFFF"/>
                        </a:solidFill>
                        <a:effectLst/>
                        <a:latin typeface="Arial"/>
                      </a:endParaRPr>
                    </a:p>
                  </a:txBody>
                  <a:tcPr marL="0" marR="0" marT="0" marB="0">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GB" sz="1600" b="1" u="none" strike="noStrike" dirty="0">
                          <a:solidFill>
                            <a:schemeClr val="tx1"/>
                          </a:solidFill>
                          <a:effectLst/>
                          <a:latin typeface="Arial" pitchFamily="34" charset="0"/>
                          <a:cs typeface="Arial" pitchFamily="34" charset="0"/>
                        </a:rPr>
                        <a:t>Country</a:t>
                      </a:r>
                      <a:endParaRPr lang="en-GB" sz="1600" b="1" i="0" u="none" strike="noStrike" dirty="0">
                        <a:solidFill>
                          <a:schemeClr val="tx1"/>
                        </a:solidFill>
                        <a:effectLst/>
                        <a:latin typeface="Arial" pitchFamily="34" charset="0"/>
                        <a:cs typeface="Arial" pitchFamily="34" charset="0"/>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600" b="1" i="0" u="none" strike="noStrike" dirty="0">
                          <a:solidFill>
                            <a:schemeClr val="tx1"/>
                          </a:solidFill>
                          <a:effectLst/>
                          <a:latin typeface="Arial" pitchFamily="34" charset="0"/>
                          <a:cs typeface="Arial" pitchFamily="34" charset="0"/>
                        </a:rPr>
                        <a:t>Sentinel and/or</a:t>
                      </a:r>
                      <a:r>
                        <a:rPr lang="en-US" sz="1600" b="1" i="0" u="none" strike="noStrike" baseline="0" dirty="0">
                          <a:solidFill>
                            <a:schemeClr val="tx1"/>
                          </a:solidFill>
                          <a:effectLst/>
                          <a:latin typeface="Arial" pitchFamily="34" charset="0"/>
                          <a:cs typeface="Arial" pitchFamily="34" charset="0"/>
                        </a:rPr>
                        <a:t> </a:t>
                      </a:r>
                    </a:p>
                    <a:p>
                      <a:pPr algn="ctr" fontAlgn="t"/>
                      <a:r>
                        <a:rPr lang="en-US" sz="1600" b="1" i="0" u="none" strike="noStrike" baseline="0" dirty="0">
                          <a:solidFill>
                            <a:schemeClr val="tx1"/>
                          </a:solidFill>
                          <a:effectLst/>
                          <a:latin typeface="Arial" pitchFamily="34" charset="0"/>
                          <a:cs typeface="Arial" pitchFamily="34" charset="0"/>
                        </a:rPr>
                        <a:t>Bio-</a:t>
                      </a:r>
                      <a:r>
                        <a:rPr lang="en-US" sz="1600" b="1" i="0" u="none" strike="noStrike" baseline="0" dirty="0" err="1">
                          <a:solidFill>
                            <a:schemeClr val="tx1"/>
                          </a:solidFill>
                          <a:effectLst/>
                          <a:latin typeface="Arial" pitchFamily="34" charset="0"/>
                          <a:cs typeface="Arial" pitchFamily="34" charset="0"/>
                        </a:rPr>
                        <a:t>behavioural</a:t>
                      </a:r>
                      <a:r>
                        <a:rPr lang="en-US" sz="1600" b="1" i="0" u="none" strike="noStrike" baseline="0" dirty="0">
                          <a:solidFill>
                            <a:schemeClr val="tx1"/>
                          </a:solidFill>
                          <a:effectLst/>
                          <a:latin typeface="Arial" pitchFamily="34" charset="0"/>
                          <a:cs typeface="Arial" pitchFamily="34" charset="0"/>
                        </a:rPr>
                        <a:t> surveys</a:t>
                      </a:r>
                      <a:endParaRPr lang="en-GB" sz="1600" b="1" i="0" u="none" strike="noStrike" dirty="0">
                        <a:solidFill>
                          <a:schemeClr val="tx1"/>
                        </a:solidFill>
                        <a:effectLst/>
                        <a:latin typeface="Arial" pitchFamily="34" charset="0"/>
                        <a:cs typeface="Arial" pitchFamily="34" charset="0"/>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600" b="1" i="0" u="none" strike="noStrike" dirty="0" err="1">
                          <a:solidFill>
                            <a:schemeClr val="tx1"/>
                          </a:solidFill>
                          <a:effectLst/>
                          <a:latin typeface="Arial" pitchFamily="34" charset="0"/>
                          <a:cs typeface="Arial" pitchFamily="34" charset="0"/>
                        </a:rPr>
                        <a:t>Behavioural</a:t>
                      </a:r>
                      <a:r>
                        <a:rPr lang="en-US" sz="1600" b="1" i="0" u="none" strike="noStrike" dirty="0">
                          <a:solidFill>
                            <a:schemeClr val="tx1"/>
                          </a:solidFill>
                          <a:effectLst/>
                          <a:latin typeface="Arial" pitchFamily="34" charset="0"/>
                          <a:cs typeface="Arial" pitchFamily="34" charset="0"/>
                        </a:rPr>
                        <a:t> surveys</a:t>
                      </a:r>
                      <a:endParaRPr lang="en-GB" sz="1600" b="1" i="0" u="none" strike="noStrike" dirty="0">
                        <a:solidFill>
                          <a:schemeClr val="tx1"/>
                        </a:solidFill>
                        <a:effectLst/>
                        <a:latin typeface="Arial" pitchFamily="34" charset="0"/>
                        <a:cs typeface="Arial" pitchFamily="34" charset="0"/>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600" b="1" i="0" u="none" strike="noStrike" dirty="0">
                          <a:solidFill>
                            <a:schemeClr val="tx1"/>
                          </a:solidFill>
                          <a:effectLst/>
                          <a:latin typeface="Arial" pitchFamily="34" charset="0"/>
                          <a:cs typeface="Arial" pitchFamily="34" charset="0"/>
                        </a:rPr>
                        <a:t>Comment</a:t>
                      </a:r>
                      <a:endParaRPr lang="en-GB" sz="1600" b="1" i="0" u="none" strike="noStrike" dirty="0">
                        <a:solidFill>
                          <a:schemeClr val="tx1"/>
                        </a:solidFill>
                        <a:effectLst/>
                        <a:latin typeface="Arial" pitchFamily="34" charset="0"/>
                        <a:cs typeface="Arial" pitchFamily="34" charset="0"/>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extLst>
                  <a:ext uri="{0D108BD9-81ED-4DB2-BD59-A6C34878D82A}">
                    <a16:rowId xmlns:a16="http://schemas.microsoft.com/office/drawing/2014/main" val="10000"/>
                  </a:ext>
                </a:extLst>
              </a:tr>
              <a:tr h="677057">
                <a:tc>
                  <a:txBody>
                    <a:bodyPr/>
                    <a:lstStyle/>
                    <a:p>
                      <a:pPr algn="ctr" fontAlgn="t"/>
                      <a:r>
                        <a:rPr lang="en-GB" sz="1400" b="1" u="none" strike="noStrike" dirty="0">
                          <a:solidFill>
                            <a:schemeClr val="tx1"/>
                          </a:solidFill>
                          <a:effectLst/>
                        </a:rPr>
                        <a:t>1</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Bangladesh</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HSS 2011</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algn="ctr" fontAlgn="t"/>
                      <a:r>
                        <a:rPr lang="en-US" sz="1400" b="1" i="0" u="none" strike="noStrike" dirty="0">
                          <a:solidFill>
                            <a:schemeClr val="tx1"/>
                          </a:solidFill>
                          <a:effectLst/>
                          <a:latin typeface="Arial"/>
                        </a:rPr>
                        <a:t>2013*</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rPr>
                        <a:t>*Midline survey among MSM, MSW,</a:t>
                      </a:r>
                      <a:r>
                        <a:rPr lang="en-US" sz="1400" b="1" i="0" u="none" strike="noStrike" baseline="0" dirty="0">
                          <a:solidFill>
                            <a:schemeClr val="tx1"/>
                          </a:solidFill>
                          <a:effectLst/>
                          <a:latin typeface="+mn-lt"/>
                        </a:rPr>
                        <a:t> and </a:t>
                      </a:r>
                      <a:r>
                        <a:rPr lang="en-US" sz="1400" b="1" i="0" u="none" strike="noStrike" dirty="0">
                          <a:solidFill>
                            <a:schemeClr val="tx1"/>
                          </a:solidFill>
                          <a:effectLst/>
                          <a:latin typeface="+mn-lt"/>
                        </a:rPr>
                        <a:t>TG in Dhaka</a:t>
                      </a:r>
                      <a:endParaRPr lang="en-GB" sz="1400" b="1" i="0" u="none" strike="noStrike" dirty="0">
                        <a:solidFill>
                          <a:schemeClr val="tx1"/>
                        </a:solidFill>
                        <a:effectLst/>
                        <a:latin typeface="+mn-lt"/>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extLst>
                  <a:ext uri="{0D108BD9-81ED-4DB2-BD59-A6C34878D82A}">
                    <a16:rowId xmlns:a16="http://schemas.microsoft.com/office/drawing/2014/main" val="10001"/>
                  </a:ext>
                </a:extLst>
              </a:tr>
              <a:tr h="395933">
                <a:tc>
                  <a:txBody>
                    <a:bodyPr/>
                    <a:lstStyle/>
                    <a:p>
                      <a:pPr algn="ctr" fontAlgn="t"/>
                      <a:r>
                        <a:rPr lang="en-GB" sz="1400" b="1" u="none" strike="noStrike" dirty="0">
                          <a:solidFill>
                            <a:schemeClr val="tx1"/>
                          </a:solidFill>
                          <a:effectLst/>
                        </a:rPr>
                        <a:t>2</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Fiji</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r>
                        <a:rPr lang="en-US" sz="1400" b="1" i="0" u="none" strike="noStrike" dirty="0">
                          <a:solidFill>
                            <a:schemeClr val="tx1"/>
                          </a:solidFill>
                          <a:effectLst/>
                          <a:latin typeface="Arial"/>
                        </a:rPr>
                        <a:t>Behavioural study 2010</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extLst>
                  <a:ext uri="{0D108BD9-81ED-4DB2-BD59-A6C34878D82A}">
                    <a16:rowId xmlns:a16="http://schemas.microsoft.com/office/drawing/2014/main" val="10002"/>
                  </a:ext>
                </a:extLst>
              </a:tr>
              <a:tr h="451372">
                <a:tc>
                  <a:txBody>
                    <a:bodyPr/>
                    <a:lstStyle/>
                    <a:p>
                      <a:pPr algn="ctr" fontAlgn="t"/>
                      <a:r>
                        <a:rPr lang="en-US" sz="1400" b="1" i="0" u="none" strike="noStrike" dirty="0">
                          <a:solidFill>
                            <a:schemeClr val="tx1"/>
                          </a:solidFill>
                          <a:effectLst/>
                          <a:latin typeface="Arial"/>
                        </a:rPr>
                        <a:t>3</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Nepal</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IBBS 2012</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algn="ctr" fontAlgn="t"/>
                      <a:r>
                        <a:rPr lang="en-US" sz="1400" b="1" i="0" u="none" strike="noStrike" dirty="0">
                          <a:solidFill>
                            <a:schemeClr val="tx1"/>
                          </a:solidFill>
                          <a:effectLst/>
                          <a:latin typeface="Arial"/>
                        </a:rPr>
                        <a:t>IBBS 2012</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algn="ctr" fontAlgn="t"/>
                      <a:r>
                        <a:rPr lang="en-US" sz="1400" b="1" i="0" u="none" strike="noStrike" dirty="0">
                          <a:solidFill>
                            <a:schemeClr val="tx1"/>
                          </a:solidFill>
                          <a:effectLst/>
                          <a:latin typeface="+mn-lt"/>
                        </a:rPr>
                        <a:t>MSM/MSW/TG-SW</a:t>
                      </a:r>
                      <a:r>
                        <a:rPr lang="en-US" sz="1400" b="1" i="0" u="none" strike="noStrike" baseline="0" dirty="0">
                          <a:solidFill>
                            <a:schemeClr val="tx1"/>
                          </a:solidFill>
                          <a:effectLst/>
                          <a:latin typeface="+mn-lt"/>
                        </a:rPr>
                        <a:t> in Kathmandu valley</a:t>
                      </a:r>
                      <a:endParaRPr lang="en-GB" sz="1400" b="1" i="0" u="none" strike="noStrike" dirty="0">
                        <a:solidFill>
                          <a:schemeClr val="tx1"/>
                        </a:solidFill>
                        <a:effectLst/>
                        <a:latin typeface="+mn-lt"/>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extLst>
                  <a:ext uri="{0D108BD9-81ED-4DB2-BD59-A6C34878D82A}">
                    <a16:rowId xmlns:a16="http://schemas.microsoft.com/office/drawing/2014/main" val="10003"/>
                  </a:ext>
                </a:extLst>
              </a:tr>
              <a:tr h="395933">
                <a:tc>
                  <a:txBody>
                    <a:bodyPr/>
                    <a:lstStyle/>
                    <a:p>
                      <a:pPr algn="ctr" fontAlgn="t"/>
                      <a:r>
                        <a:rPr lang="en-US" sz="1400" b="1" i="0" u="none" strike="noStrike" dirty="0">
                          <a:solidFill>
                            <a:schemeClr val="tx1"/>
                          </a:solidFill>
                          <a:effectLst/>
                          <a:latin typeface="Arial"/>
                        </a:rPr>
                        <a:t>4</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Pakistan</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SGS 2011</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r>
                        <a:rPr lang="en-US" sz="1400" b="1" i="0" u="none" strike="noStrike" dirty="0">
                          <a:solidFill>
                            <a:schemeClr val="tx1"/>
                          </a:solidFill>
                          <a:effectLst/>
                          <a:latin typeface="Arial"/>
                        </a:rPr>
                        <a:t>SGS 2011</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extLst>
                  <a:ext uri="{0D108BD9-81ED-4DB2-BD59-A6C34878D82A}">
                    <a16:rowId xmlns:a16="http://schemas.microsoft.com/office/drawing/2014/main" val="10004"/>
                  </a:ext>
                </a:extLst>
              </a:tr>
              <a:tr h="395933">
                <a:tc>
                  <a:txBody>
                    <a:bodyPr/>
                    <a:lstStyle/>
                    <a:p>
                      <a:pPr algn="ctr" fontAlgn="t"/>
                      <a:r>
                        <a:rPr lang="en-US" sz="1400" b="1" i="0" u="none" strike="noStrike" dirty="0">
                          <a:solidFill>
                            <a:schemeClr val="tx1"/>
                          </a:solidFill>
                          <a:effectLst/>
                          <a:latin typeface="Arial"/>
                        </a:rPr>
                        <a:t>5</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PNG</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IBBS 2010</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algn="ctr" fontAlgn="t"/>
                      <a:r>
                        <a:rPr lang="en-US" sz="1400" b="1" i="0" u="none" strike="noStrike" dirty="0">
                          <a:solidFill>
                            <a:schemeClr val="tx1"/>
                          </a:solidFill>
                          <a:effectLst/>
                          <a:latin typeface="Arial"/>
                        </a:rPr>
                        <a:t>IBBS 2010</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tc>
                  <a:txBody>
                    <a:bodyPr/>
                    <a:lstStyle/>
                    <a:p>
                      <a:pPr algn="ctr" fontAlgn="t"/>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C3E19F"/>
                    </a:solidFill>
                  </a:tcPr>
                </a:tc>
                <a:extLst>
                  <a:ext uri="{0D108BD9-81ED-4DB2-BD59-A6C34878D82A}">
                    <a16:rowId xmlns:a16="http://schemas.microsoft.com/office/drawing/2014/main" val="10005"/>
                  </a:ext>
                </a:extLst>
              </a:tr>
              <a:tr h="395933">
                <a:tc>
                  <a:txBody>
                    <a:bodyPr/>
                    <a:lstStyle/>
                    <a:p>
                      <a:pPr algn="ctr" fontAlgn="t"/>
                      <a:r>
                        <a:rPr lang="en-US" sz="1400" b="1" i="0" u="none" strike="noStrike" dirty="0">
                          <a:solidFill>
                            <a:schemeClr val="tx1"/>
                          </a:solidFill>
                          <a:effectLst/>
                          <a:latin typeface="Arial"/>
                        </a:rPr>
                        <a:t>6</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Philippines</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IBBS</a:t>
                      </a:r>
                      <a:r>
                        <a:rPr lang="en-US" sz="1400" b="1" i="0" u="none" strike="noStrike" baseline="0" dirty="0">
                          <a:solidFill>
                            <a:schemeClr val="tx1"/>
                          </a:solidFill>
                          <a:effectLst/>
                          <a:latin typeface="Arial"/>
                        </a:rPr>
                        <a:t> </a:t>
                      </a:r>
                      <a:r>
                        <a:rPr lang="en-US" sz="1400" b="1" i="0" u="none" strike="noStrike" dirty="0">
                          <a:solidFill>
                            <a:schemeClr val="tx1"/>
                          </a:solidFill>
                          <a:effectLst/>
                          <a:latin typeface="Arial"/>
                        </a:rPr>
                        <a:t>2013</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r>
                        <a:rPr lang="en-US" sz="1400" b="1" i="0" u="none" strike="noStrike" dirty="0">
                          <a:solidFill>
                            <a:schemeClr val="tx1"/>
                          </a:solidFill>
                          <a:effectLst/>
                          <a:latin typeface="Arial"/>
                        </a:rPr>
                        <a:t>IBBS 2013</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tc>
                  <a:txBody>
                    <a:bodyPr/>
                    <a:lstStyle/>
                    <a:p>
                      <a:pPr algn="ctr" fontAlgn="t"/>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ADD77B"/>
                    </a:solidFill>
                  </a:tcPr>
                </a:tc>
                <a:extLst>
                  <a:ext uri="{0D108BD9-81ED-4DB2-BD59-A6C34878D82A}">
                    <a16:rowId xmlns:a16="http://schemas.microsoft.com/office/drawing/2014/main" val="10006"/>
                  </a:ext>
                </a:extLst>
              </a:tr>
              <a:tr h="451372">
                <a:tc>
                  <a:txBody>
                    <a:bodyPr/>
                    <a:lstStyle/>
                    <a:p>
                      <a:pPr algn="ctr" fontAlgn="t"/>
                      <a:r>
                        <a:rPr lang="en-US" sz="1400" b="1" i="0" u="none" strike="noStrike" dirty="0">
                          <a:solidFill>
                            <a:schemeClr val="tx1"/>
                          </a:solidFill>
                          <a:effectLst/>
                          <a:latin typeface="Arial"/>
                        </a:rPr>
                        <a:t>7</a:t>
                      </a:r>
                      <a:endParaRPr lang="en-GB" sz="1400" b="1" i="0" u="none" strike="noStrike" dirty="0">
                        <a:solidFill>
                          <a:schemeClr val="tx1"/>
                        </a:solidFill>
                        <a:effectLst/>
                        <a:latin typeface="Arial"/>
                      </a:endParaRPr>
                    </a:p>
                  </a:txBody>
                  <a:tcPr marL="0" marR="0" marT="0" marB="0" anchor="ctr">
                    <a:lnL w="28575" cap="flat" cmpd="sng" algn="ctr">
                      <a:solidFill>
                        <a:srgbClr val="00B05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rgbClr val="00B050"/>
                      </a:solidFill>
                      <a:prstDash val="solid"/>
                      <a:round/>
                      <a:headEnd type="none" w="med" len="med"/>
                      <a:tailEnd type="none" w="med" len="med"/>
                    </a:lnB>
                    <a:solidFill>
                      <a:srgbClr val="88C540"/>
                    </a:solidFill>
                  </a:tcPr>
                </a:tc>
                <a:tc>
                  <a:txBody>
                    <a:bodyPr/>
                    <a:lstStyle/>
                    <a:p>
                      <a:pPr algn="l" fontAlgn="t"/>
                      <a:r>
                        <a:rPr lang="en-US" sz="1400" b="1" i="0" u="none" strike="noStrike" dirty="0">
                          <a:solidFill>
                            <a:schemeClr val="tx1"/>
                          </a:solidFill>
                          <a:effectLst/>
                          <a:latin typeface="Arial"/>
                        </a:rPr>
                        <a:t>  Thailand</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rgbClr val="00B050"/>
                      </a:solidFill>
                      <a:prstDash val="solid"/>
                      <a:round/>
                      <a:headEnd type="none" w="med" len="med"/>
                      <a:tailEnd type="none" w="med" len="med"/>
                    </a:lnB>
                    <a:solidFill>
                      <a:srgbClr val="88C540"/>
                    </a:solidFill>
                  </a:tcPr>
                </a:tc>
                <a:tc>
                  <a:txBody>
                    <a:bodyPr/>
                    <a:lstStyle/>
                    <a:p>
                      <a:pPr algn="ctr" fontAlgn="t"/>
                      <a:r>
                        <a:rPr lang="en-US" sz="1400" b="1" i="0" u="none" strike="noStrike" dirty="0">
                          <a:solidFill>
                            <a:schemeClr val="tx1"/>
                          </a:solidFill>
                          <a:effectLst/>
                          <a:latin typeface="Arial"/>
                        </a:rPr>
                        <a:t>IBBS 2010</a:t>
                      </a:r>
                    </a:p>
                    <a:p>
                      <a:pPr algn="ctr" fontAlgn="t"/>
                      <a:r>
                        <a:rPr lang="en-US" sz="1400" b="1" i="0" u="none" strike="noStrike" dirty="0">
                          <a:solidFill>
                            <a:schemeClr val="tx1"/>
                          </a:solidFill>
                          <a:effectLst/>
                          <a:latin typeface="Arial"/>
                        </a:rPr>
                        <a:t>HSS 2013</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rgbClr val="00B050"/>
                      </a:solidFill>
                      <a:prstDash val="solid"/>
                      <a:round/>
                      <a:headEnd type="none" w="med" len="med"/>
                      <a:tailEnd type="none" w="med" len="med"/>
                    </a:lnB>
                    <a:solidFill>
                      <a:srgbClr val="C3E19F"/>
                    </a:solidFill>
                  </a:tcPr>
                </a:tc>
                <a:tc>
                  <a:txBody>
                    <a:bodyPr/>
                    <a:lstStyle/>
                    <a:p>
                      <a:pPr algn="ctr" fontAlgn="t"/>
                      <a:r>
                        <a:rPr lang="en-US" sz="1400" b="1" i="0" u="none" strike="noStrike" dirty="0">
                          <a:solidFill>
                            <a:schemeClr val="tx1"/>
                          </a:solidFill>
                          <a:effectLst/>
                          <a:latin typeface="Arial"/>
                        </a:rPr>
                        <a:t>IBBS 2010</a:t>
                      </a:r>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rgbClr val="00B050"/>
                      </a:solidFill>
                      <a:prstDash val="solid"/>
                      <a:round/>
                      <a:headEnd type="none" w="med" len="med"/>
                      <a:tailEnd type="none" w="med" len="med"/>
                    </a:lnB>
                    <a:solidFill>
                      <a:srgbClr val="C3E19F"/>
                    </a:solidFill>
                  </a:tcPr>
                </a:tc>
                <a:tc>
                  <a:txBody>
                    <a:bodyPr/>
                    <a:lstStyle/>
                    <a:p>
                      <a:pPr algn="ctr" fontAlgn="t"/>
                      <a:endParaRPr lang="en-GB" sz="1400" b="1" i="0" u="none" strike="noStrike" dirty="0">
                        <a:solidFill>
                          <a:schemeClr val="tx1"/>
                        </a:solidFill>
                        <a:effectLst/>
                        <a:latin typeface="Arial"/>
                      </a:endParaRPr>
                    </a:p>
                  </a:txBody>
                  <a:tcPr marL="0" marR="0" marT="0" marB="0" anchor="ctr">
                    <a:lnL w="28575" cap="flat" cmpd="sng" algn="ctr">
                      <a:solidFill>
                        <a:schemeClr val="bg1"/>
                      </a:solidFill>
                      <a:prstDash val="sysDot"/>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rgbClr val="00B050"/>
                      </a:solidFill>
                      <a:prstDash val="solid"/>
                      <a:round/>
                      <a:headEnd type="none" w="med" len="med"/>
                      <a:tailEnd type="none" w="med" len="med"/>
                    </a:lnB>
                    <a:solidFill>
                      <a:srgbClr val="C3E19F"/>
                    </a:solidFill>
                  </a:tcPr>
                </a:tc>
                <a:extLst>
                  <a:ext uri="{0D108BD9-81ED-4DB2-BD59-A6C34878D82A}">
                    <a16:rowId xmlns:a16="http://schemas.microsoft.com/office/drawing/2014/main" val="10007"/>
                  </a:ext>
                </a:extLst>
              </a:tr>
            </a:tbl>
          </a:graphicData>
        </a:graphic>
      </p:graphicFrame>
      <p:sp>
        <p:nvSpPr>
          <p:cNvPr id="6" name="TextBox 3"/>
          <p:cNvSpPr txBox="1"/>
          <p:nvPr/>
        </p:nvSpPr>
        <p:spPr>
          <a:xfrm>
            <a:off x="107504" y="6525344"/>
            <a:ext cx="8496944" cy="230832"/>
          </a:xfrm>
          <a:prstGeom prst="rect">
            <a:avLst/>
          </a:prstGeom>
          <a:noFill/>
        </p:spPr>
        <p:txBody>
          <a:bodyPr wrap="square" rtlCol="0">
            <a:spAutoFit/>
          </a:bodyPr>
          <a:ls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HIV Sentinel Surveys and Bio-</a:t>
            </a:r>
            <a:r>
              <a:rPr lang="en-US" sz="900" dirty="0" err="1">
                <a:solidFill>
                  <a:prstClr val="black"/>
                </a:solidFill>
              </a:rPr>
              <a:t>Behavioural</a:t>
            </a:r>
            <a:r>
              <a:rPr lang="en-US" sz="900" dirty="0">
                <a:solidFill>
                  <a:prstClr val="black"/>
                </a:solidFill>
              </a:rPr>
              <a:t> Surveys</a:t>
            </a:r>
            <a:endParaRPr lang="en-GB" sz="900" dirty="0">
              <a:solidFill>
                <a:prstClr val="black"/>
              </a:solidFill>
            </a:endParaRPr>
          </a:p>
        </p:txBody>
      </p:sp>
    </p:spTree>
    <p:extLst>
      <p:ext uri="{BB962C8B-B14F-4D97-AF65-F5344CB8AC3E}">
        <p14:creationId xmlns:p14="http://schemas.microsoft.com/office/powerpoint/2010/main" val="6732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0D5540-7D67-43FD-A055-3716A24CC5B7}"/>
              </a:ext>
            </a:extLst>
          </p:cNvPr>
          <p:cNvSpPr txBox="1">
            <a:spLocks/>
          </p:cNvSpPr>
          <p:nvPr/>
        </p:nvSpPr>
        <p:spPr bwMode="auto">
          <a:xfrm>
            <a:off x="1360469" y="3490829"/>
            <a:ext cx="5829300"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eaLnBrk="1" hangingPunct="1"/>
            <a:endParaRPr lang="en-US" altLang="en-US" sz="2400" b="1" dirty="0">
              <a:solidFill>
                <a:prstClr val="white"/>
              </a:solidFill>
              <a:cs typeface="Arial" panose="020B0604020202020204" pitchFamily="34" charset="0"/>
            </a:endParaRPr>
          </a:p>
        </p:txBody>
      </p:sp>
      <p:sp>
        <p:nvSpPr>
          <p:cNvPr id="2" name="Title 1">
            <a:extLst>
              <a:ext uri="{FF2B5EF4-FFF2-40B4-BE49-F238E27FC236}">
                <a16:creationId xmlns:a16="http://schemas.microsoft.com/office/drawing/2014/main" id="{23FA30DF-A4F1-4B4F-ADD6-9D8E86D8E677}"/>
              </a:ext>
            </a:extLst>
          </p:cNvPr>
          <p:cNvSpPr>
            <a:spLocks noGrp="1"/>
          </p:cNvSpPr>
          <p:nvPr>
            <p:ph type="title"/>
          </p:nvPr>
        </p:nvSpPr>
        <p:spPr>
          <a:xfrm>
            <a:off x="323528" y="3429000"/>
            <a:ext cx="8115328" cy="1747850"/>
          </a:xfrm>
        </p:spPr>
        <p:txBody>
          <a:bodyPr/>
          <a:lstStyle/>
          <a:p>
            <a:r>
              <a:rPr lang="en-GB" dirty="0"/>
              <a:t>Active surveillance </a:t>
            </a:r>
            <a:br>
              <a:rPr lang="en-GB" dirty="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20</a:t>
            </a:fld>
            <a:endParaRPr lang="th-TH" dirty="0">
              <a:solidFill>
                <a:prstClr val="black">
                  <a:tint val="75000"/>
                </a:prstClr>
              </a:solidFill>
            </a:endParaRPr>
          </a:p>
        </p:txBody>
      </p:sp>
      <p:sp>
        <p:nvSpPr>
          <p:cNvPr id="4" name="TextBox 3"/>
          <p:cNvSpPr txBox="1"/>
          <p:nvPr/>
        </p:nvSpPr>
        <p:spPr>
          <a:xfrm>
            <a:off x="-7932" y="6625477"/>
            <a:ext cx="8496944" cy="230832"/>
          </a:xfrm>
          <a:prstGeom prst="rect">
            <a:avLst/>
          </a:prstGeom>
          <a:noFill/>
        </p:spPr>
        <p:txBody>
          <a:bodyPr wrap="square" rtlCol="0">
            <a:spAutoFit/>
          </a:bodyPr>
          <a:lstStyle/>
          <a:p>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2"/>
              </a:rPr>
              <a:t>www.aidsdatahub.org</a:t>
            </a:r>
            <a:r>
              <a:rPr lang="en-US" sz="900" dirty="0">
                <a:solidFill>
                  <a:prstClr val="black"/>
                </a:solidFill>
                <a:latin typeface="Arial"/>
                <a:cs typeface="Cordia New" pitchFamily="34" charset="-34"/>
              </a:rPr>
              <a:t> based on HIV Sentinel Surveys; Bio-</a:t>
            </a:r>
            <a:r>
              <a:rPr lang="en-US" sz="900" dirty="0" err="1">
                <a:solidFill>
                  <a:prstClr val="black"/>
                </a:solidFill>
                <a:latin typeface="Arial"/>
                <a:cs typeface="Cordia New" pitchFamily="34" charset="-34"/>
              </a:rPr>
              <a:t>Behavioural</a:t>
            </a:r>
            <a:r>
              <a:rPr lang="en-US" sz="900" dirty="0">
                <a:solidFill>
                  <a:prstClr val="black"/>
                </a:solidFill>
                <a:latin typeface="Arial"/>
                <a:cs typeface="Cordia New" pitchFamily="34" charset="-34"/>
              </a:rPr>
              <a:t> Surveys; www.aidsinfoonline.org</a:t>
            </a:r>
            <a:endParaRPr lang="en-GB" sz="900" dirty="0">
              <a:solidFill>
                <a:prstClr val="black"/>
              </a:solidFill>
              <a:latin typeface="Arial"/>
              <a:cs typeface="Cordia New" pitchFamily="34" charset="-34"/>
            </a:endParaRPr>
          </a:p>
        </p:txBody>
      </p:sp>
      <p:sp>
        <p:nvSpPr>
          <p:cNvPr id="5" name="Title 4"/>
          <p:cNvSpPr>
            <a:spLocks noGrp="1"/>
          </p:cNvSpPr>
          <p:nvPr>
            <p:ph type="title"/>
          </p:nvPr>
        </p:nvSpPr>
        <p:spPr>
          <a:xfrm>
            <a:off x="251520" y="1340768"/>
            <a:ext cx="8402672" cy="504000"/>
          </a:xfrm>
        </p:spPr>
        <p:txBody>
          <a:bodyPr/>
          <a:lstStyle/>
          <a:p>
            <a:r>
              <a:rPr lang="en-US" dirty="0"/>
              <a:t>Data availability from sentinel and </a:t>
            </a:r>
            <a:r>
              <a:rPr lang="en-US" dirty="0" err="1"/>
              <a:t>behavioural</a:t>
            </a:r>
            <a:r>
              <a:rPr lang="en-US" dirty="0"/>
              <a:t> surveys among MSM, 2009-2013</a:t>
            </a:r>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4085105626"/>
              </p:ext>
            </p:extLst>
          </p:nvPr>
        </p:nvGraphicFramePr>
        <p:xfrm>
          <a:off x="170515" y="2132856"/>
          <a:ext cx="8793973"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79512" y="5805264"/>
            <a:ext cx="8496944" cy="676197"/>
          </a:xfrm>
          <a:prstGeom prst="rect">
            <a:avLst/>
          </a:prstGeom>
          <a:ln w="12700" cmpd="thinThick">
            <a:solidFill>
              <a:srgbClr val="88C540"/>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indent="-228600">
              <a:buFontTx/>
              <a:buAutoNum type="alphaLcParenR"/>
            </a:pPr>
            <a:r>
              <a:rPr lang="en-US" sz="800" b="1" dirty="0">
                <a:solidFill>
                  <a:prstClr val="black"/>
                </a:solidFill>
              </a:rPr>
              <a:t>Afghanistan,  Bangladesh, Cambodia, China, Fiji, India, Indonesia, Japan, Lao PDR, Malaysia, Mongolia, Myanmar , Nepal, PNG, Philippines , Rep. of Korea, Singapore, Thailand, Timor-Leste, Viet Nam</a:t>
            </a:r>
          </a:p>
          <a:p>
            <a:pPr marL="228600" indent="-228600">
              <a:buFontTx/>
              <a:buAutoNum type="alphaLcParenR"/>
            </a:pPr>
            <a:r>
              <a:rPr lang="en-US" sz="800" b="1" dirty="0">
                <a:solidFill>
                  <a:prstClr val="black"/>
                </a:solidFill>
              </a:rPr>
              <a:t>Afghanistan, Cambodia, Fiji, India, Indonesia, Lao PDR, Mongolia, Nepal, PNG, Philippines, Timor-Leste, Viet Nam</a:t>
            </a:r>
          </a:p>
          <a:p>
            <a:pPr marL="228600" indent="-228600">
              <a:buFontTx/>
              <a:buAutoNum type="alphaLcParenR"/>
            </a:pPr>
            <a:r>
              <a:rPr lang="en-US" sz="800" b="1" dirty="0">
                <a:solidFill>
                  <a:prstClr val="black"/>
                </a:solidFill>
              </a:rPr>
              <a:t>Afghanistan,  Bangladesh, Cambodia, China, Indonesia, Malaysia, Mongolia, Myanmar , Nepal, PNG, Philippines , Thailand, Viet Nam</a:t>
            </a:r>
          </a:p>
          <a:p>
            <a:pPr marL="228600" indent="-228600">
              <a:buFontTx/>
              <a:buAutoNum type="alphaLcParenR"/>
            </a:pPr>
            <a:endParaRPr lang="en-US" sz="800" b="1" dirty="0">
              <a:solidFill>
                <a:prstClr val="black"/>
              </a:solidFill>
            </a:endParaRPr>
          </a:p>
          <a:p>
            <a:pPr marL="228600" indent="-228600">
              <a:buFontTx/>
              <a:buAutoNum type="alphaLcParenR"/>
            </a:pPr>
            <a:endParaRPr lang="th-TH" sz="800" b="1" dirty="0">
              <a:solidFill>
                <a:prstClr val="black"/>
              </a:solidFill>
            </a:endParaRPr>
          </a:p>
        </p:txBody>
      </p:sp>
    </p:spTree>
    <p:extLst>
      <p:ext uri="{BB962C8B-B14F-4D97-AF65-F5344CB8AC3E}">
        <p14:creationId xmlns:p14="http://schemas.microsoft.com/office/powerpoint/2010/main" val="353889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8534"/>
            <a:ext cx="8402672" cy="504000"/>
          </a:xfrm>
        </p:spPr>
        <p:txBody>
          <a:bodyPr/>
          <a:lstStyle/>
          <a:p>
            <a:r>
              <a:rPr lang="en-US" dirty="0"/>
              <a:t>Data availability of PWID in HIV sentinel surveillance surveys conducted between 2009 and 2013</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21</a:t>
            </a:fld>
            <a:endParaRPr lang="th-TH" dirty="0">
              <a:solidFill>
                <a:prstClr val="black">
                  <a:tint val="75000"/>
                </a:prstClr>
              </a:solidFill>
            </a:endParaRPr>
          </a:p>
        </p:txBody>
      </p:sp>
      <p:sp>
        <p:nvSpPr>
          <p:cNvPr id="4" name="TextBox 3"/>
          <p:cNvSpPr txBox="1"/>
          <p:nvPr/>
        </p:nvSpPr>
        <p:spPr>
          <a:xfrm>
            <a:off x="4536" y="6654552"/>
            <a:ext cx="8496944" cy="230832"/>
          </a:xfrm>
          <a:prstGeom prst="rect">
            <a:avLst/>
          </a:prstGeom>
          <a:noFill/>
        </p:spPr>
        <p:txBody>
          <a:bodyPr wrap="square" rtlCol="0">
            <a:spAutoFit/>
          </a:bodyPr>
          <a:lstStyle/>
          <a:p>
            <a:r>
              <a:rPr lang="en-US" sz="900" dirty="0">
                <a:solidFill>
                  <a:prstClr val="black"/>
                </a:solidFill>
                <a:latin typeface="Arial"/>
                <a:ea typeface="+mn-ea"/>
                <a:cs typeface="Cordia New" pitchFamily="34" charset="-34"/>
              </a:rPr>
              <a:t>Source: Prepared by </a:t>
            </a:r>
            <a:r>
              <a:rPr lang="en-US" sz="900" dirty="0">
                <a:solidFill>
                  <a:prstClr val="black"/>
                </a:solidFill>
                <a:latin typeface="Arial"/>
                <a:ea typeface="+mn-ea"/>
                <a:cs typeface="Cordia New" pitchFamily="34" charset="-34"/>
                <a:hlinkClick r:id="rId2"/>
              </a:rPr>
              <a:t>www.aidsdatahub.org</a:t>
            </a:r>
            <a:r>
              <a:rPr lang="en-US" sz="900" dirty="0">
                <a:solidFill>
                  <a:prstClr val="black"/>
                </a:solidFill>
                <a:latin typeface="Arial"/>
                <a:ea typeface="+mn-ea"/>
                <a:cs typeface="Cordia New" pitchFamily="34" charset="-34"/>
              </a:rPr>
              <a:t> based on National HIV Sentinel Surveys; Global AIDS Response Progress Reporting; and www.aidsinfoonline.org</a:t>
            </a:r>
            <a:endParaRPr lang="en-GB" sz="900" dirty="0">
              <a:solidFill>
                <a:prstClr val="black"/>
              </a:solidFill>
              <a:latin typeface="Arial"/>
              <a:ea typeface="+mn-ea"/>
              <a:cs typeface="Cordia New" pitchFamily="34" charset="-34"/>
            </a:endParaRPr>
          </a:p>
        </p:txBody>
      </p:sp>
      <p:graphicFrame>
        <p:nvGraphicFramePr>
          <p:cNvPr id="6" name="Chart 5"/>
          <p:cNvGraphicFramePr>
            <a:graphicFrameLocks/>
          </p:cNvGraphicFramePr>
          <p:nvPr>
            <p:extLst>
              <p:ext uri="{D42A27DB-BD31-4B8C-83A1-F6EECF244321}">
                <p14:modId xmlns:p14="http://schemas.microsoft.com/office/powerpoint/2010/main" val="201021852"/>
              </p:ext>
            </p:extLst>
          </p:nvPr>
        </p:nvGraphicFramePr>
        <p:xfrm>
          <a:off x="251520" y="2348880"/>
          <a:ext cx="7992888" cy="417646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7003603" y="2978088"/>
            <a:ext cx="2021252" cy="3350282"/>
            <a:chOff x="6622132" y="2978088"/>
            <a:chExt cx="2021252" cy="3350282"/>
          </a:xfrm>
        </p:grpSpPr>
        <p:sp>
          <p:nvSpPr>
            <p:cNvPr id="8" name="TextBox 1"/>
            <p:cNvSpPr txBox="1"/>
            <p:nvPr/>
          </p:nvSpPr>
          <p:spPr>
            <a:xfrm>
              <a:off x="6622132" y="4143517"/>
              <a:ext cx="2016000" cy="432000"/>
            </a:xfrm>
            <a:prstGeom prst="rect">
              <a:avLst/>
            </a:prstGeom>
            <a:ln w="15875" cmpd="thinThick">
              <a:solidFill>
                <a:srgbClr val="E31837"/>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a:solidFill>
                    <a:prstClr val="black"/>
                  </a:solidFill>
                  <a:cs typeface="Arial" pitchFamily="34" charset="0"/>
                </a:rPr>
                <a:t>Bangladesh, China, India, Myanmar</a:t>
              </a:r>
              <a:endParaRPr lang="th-TH" sz="900" b="1">
                <a:solidFill>
                  <a:prstClr val="black"/>
                </a:solidFill>
              </a:endParaRPr>
            </a:p>
          </p:txBody>
        </p:sp>
        <p:sp>
          <p:nvSpPr>
            <p:cNvPr id="9" name="TextBox 1"/>
            <p:cNvSpPr txBox="1"/>
            <p:nvPr/>
          </p:nvSpPr>
          <p:spPr>
            <a:xfrm>
              <a:off x="6622132" y="4734669"/>
              <a:ext cx="2016000" cy="432000"/>
            </a:xfrm>
            <a:prstGeom prst="rect">
              <a:avLst/>
            </a:prstGeom>
            <a:ln w="15875" cmpd="thinThick">
              <a:solidFill>
                <a:srgbClr val="E31837"/>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prstClr val="black"/>
                  </a:solidFill>
                  <a:cs typeface="Arial" pitchFamily="34" charset="0"/>
                </a:rPr>
                <a:t>Myanmar and Viet Nam</a:t>
              </a:r>
              <a:endParaRPr lang="th-TH" sz="900" b="1" dirty="0">
                <a:solidFill>
                  <a:prstClr val="black"/>
                </a:solidFill>
              </a:endParaRPr>
            </a:p>
          </p:txBody>
        </p:sp>
        <p:sp>
          <p:nvSpPr>
            <p:cNvPr id="10" name="TextBox 1"/>
            <p:cNvSpPr txBox="1"/>
            <p:nvPr/>
          </p:nvSpPr>
          <p:spPr>
            <a:xfrm>
              <a:off x="6622132" y="5317282"/>
              <a:ext cx="2016000" cy="432000"/>
            </a:xfrm>
            <a:prstGeom prst="rect">
              <a:avLst/>
            </a:prstGeom>
            <a:ln w="15875" cmpd="thinThick">
              <a:solidFill>
                <a:srgbClr val="88C540"/>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prstClr val="black"/>
                  </a:solidFill>
                  <a:cs typeface="Arial" pitchFamily="34" charset="0"/>
                </a:rPr>
                <a:t>Bangladesh, China, India, and Viet Nam</a:t>
              </a:r>
              <a:endParaRPr lang="th-TH" sz="900" b="1" dirty="0">
                <a:solidFill>
                  <a:prstClr val="black"/>
                </a:solidFill>
              </a:endParaRPr>
            </a:p>
          </p:txBody>
        </p:sp>
        <p:sp>
          <p:nvSpPr>
            <p:cNvPr id="11" name="TextBox 1"/>
            <p:cNvSpPr txBox="1"/>
            <p:nvPr/>
          </p:nvSpPr>
          <p:spPr>
            <a:xfrm>
              <a:off x="6622132" y="3566740"/>
              <a:ext cx="2016000" cy="432000"/>
            </a:xfrm>
            <a:prstGeom prst="rect">
              <a:avLst/>
            </a:prstGeom>
            <a:ln w="15875" cmpd="thinThick">
              <a:solidFill>
                <a:srgbClr val="00AEEF"/>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prstClr val="black"/>
                  </a:solidFill>
                  <a:cs typeface="Arial" pitchFamily="34" charset="0"/>
                </a:rPr>
                <a:t>Bangladesh, India, Myanmar, Thailand, and Viet Nam</a:t>
              </a:r>
              <a:endParaRPr lang="th-TH" sz="900" b="1" dirty="0">
                <a:solidFill>
                  <a:prstClr val="black"/>
                </a:solidFill>
              </a:endParaRPr>
            </a:p>
          </p:txBody>
        </p:sp>
        <p:sp>
          <p:nvSpPr>
            <p:cNvPr id="12" name="TextBox 1"/>
            <p:cNvSpPr txBox="1"/>
            <p:nvPr/>
          </p:nvSpPr>
          <p:spPr>
            <a:xfrm>
              <a:off x="6627384" y="2978088"/>
              <a:ext cx="2016000" cy="432000"/>
            </a:xfrm>
            <a:prstGeom prst="rect">
              <a:avLst/>
            </a:prstGeom>
            <a:ln w="15875" cmpd="thinThick">
              <a:solidFill>
                <a:srgbClr val="00AEEF"/>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prstClr val="black"/>
                  </a:solidFill>
                  <a:cs typeface="Arial" pitchFamily="34" charset="0"/>
                </a:rPr>
                <a:t>Bangladesh, China, India, Myanmar, Thailand, and Viet Nam</a:t>
              </a:r>
              <a:endParaRPr lang="th-TH" sz="900" b="1" dirty="0">
                <a:solidFill>
                  <a:prstClr val="black"/>
                </a:solidFill>
              </a:endParaRPr>
            </a:p>
          </p:txBody>
        </p:sp>
        <p:sp>
          <p:nvSpPr>
            <p:cNvPr id="13" name="TextBox 1"/>
            <p:cNvSpPr txBox="1"/>
            <p:nvPr/>
          </p:nvSpPr>
          <p:spPr>
            <a:xfrm>
              <a:off x="6622132" y="5896370"/>
              <a:ext cx="2016000" cy="432000"/>
            </a:xfrm>
            <a:prstGeom prst="rect">
              <a:avLst/>
            </a:prstGeom>
            <a:ln w="15875" cmpd="thinThick">
              <a:solidFill>
                <a:srgbClr val="88C540"/>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th-TH" sz="900" b="1" dirty="0">
                <a:solidFill>
                  <a:prstClr val="black"/>
                </a:solidFill>
              </a:endParaRPr>
            </a:p>
          </p:txBody>
        </p:sp>
      </p:grpSp>
    </p:spTree>
    <p:extLst>
      <p:ext uri="{BB962C8B-B14F-4D97-AF65-F5344CB8AC3E}">
        <p14:creationId xmlns:p14="http://schemas.microsoft.com/office/powerpoint/2010/main" val="54776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8534"/>
            <a:ext cx="8402672" cy="504000"/>
          </a:xfrm>
        </p:spPr>
        <p:txBody>
          <a:bodyPr/>
          <a:lstStyle/>
          <a:p>
            <a:r>
              <a:rPr lang="en-US" dirty="0"/>
              <a:t>Data availability of PWID in behavioral surveys conducted between 2009 and 2013</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454347946"/>
              </p:ext>
            </p:extLst>
          </p:nvPr>
        </p:nvGraphicFramePr>
        <p:xfrm>
          <a:off x="179512" y="2276872"/>
          <a:ext cx="6624736" cy="4218585"/>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6660170" y="2916894"/>
            <a:ext cx="2284136" cy="2808282"/>
            <a:chOff x="6660229" y="2916894"/>
            <a:chExt cx="2419027" cy="2808282"/>
          </a:xfrm>
        </p:grpSpPr>
        <p:grpSp>
          <p:nvGrpSpPr>
            <p:cNvPr id="14" name="Group 13"/>
            <p:cNvGrpSpPr/>
            <p:nvPr/>
          </p:nvGrpSpPr>
          <p:grpSpPr>
            <a:xfrm>
              <a:off x="6660229" y="2916894"/>
              <a:ext cx="2418277" cy="2808282"/>
              <a:chOff x="-4" y="0"/>
              <a:chExt cx="1762490" cy="3103878"/>
            </a:xfrm>
          </p:grpSpPr>
          <p:sp>
            <p:nvSpPr>
              <p:cNvPr id="15" name="TextBox 1"/>
              <p:cNvSpPr txBox="1"/>
              <p:nvPr/>
            </p:nvSpPr>
            <p:spPr>
              <a:xfrm>
                <a:off x="11897" y="1317939"/>
                <a:ext cx="1750582" cy="477472"/>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China, Indonesia, Malaysia,  Nepal, Pakistan, Philippines, Thailand, Viet Nam</a:t>
                </a:r>
              </a:p>
            </p:txBody>
          </p:sp>
          <p:sp>
            <p:nvSpPr>
              <p:cNvPr id="16" name="TextBox 1"/>
              <p:cNvSpPr txBox="1"/>
              <p:nvPr/>
            </p:nvSpPr>
            <p:spPr>
              <a:xfrm>
                <a:off x="11897" y="2626406"/>
                <a:ext cx="1750582" cy="477472"/>
              </a:xfrm>
              <a:prstGeom prst="rect">
                <a:avLst/>
              </a:prstGeom>
              <a:ln w="12700" cmpd="thinThick">
                <a:solidFill>
                  <a:srgbClr val="88C540"/>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China, Malaysia, Nepal, Pakistan, Philippines, Thailand, Viet Nam</a:t>
                </a:r>
                <a:endParaRPr lang="th-TH" sz="800" b="1" kern="0" dirty="0">
                  <a:solidFill>
                    <a:sysClr val="windowText" lastClr="000000"/>
                  </a:solidFill>
                  <a:cs typeface="Tahoma"/>
                </a:endParaRPr>
              </a:p>
            </p:txBody>
          </p:sp>
          <p:sp>
            <p:nvSpPr>
              <p:cNvPr id="17" name="TextBox 1"/>
              <p:cNvSpPr txBox="1"/>
              <p:nvPr/>
            </p:nvSpPr>
            <p:spPr>
              <a:xfrm>
                <a:off x="11904" y="652408"/>
                <a:ext cx="1750582" cy="477472"/>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Cambodia, India,  Indonesia, Nepal, Pakistan, Philippines, Viet Nam</a:t>
                </a:r>
              </a:p>
            </p:txBody>
          </p:sp>
          <p:sp>
            <p:nvSpPr>
              <p:cNvPr id="18" name="TextBox 1"/>
              <p:cNvSpPr txBox="1"/>
              <p:nvPr/>
            </p:nvSpPr>
            <p:spPr>
              <a:xfrm>
                <a:off x="-4" y="0"/>
                <a:ext cx="1750582" cy="477472"/>
              </a:xfrm>
              <a:prstGeom prst="rect">
                <a:avLst/>
              </a:prstGeom>
              <a:ln w="12700" cmpd="thinThick">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Afghanistan, Cambodia, China, India,  Indonesia, Malaysia,  Nepal, Pakistan, Philippines, Thailand, Viet Nam</a:t>
                </a:r>
                <a:endParaRPr lang="th-TH" sz="800" b="1" kern="0" dirty="0">
                  <a:solidFill>
                    <a:sysClr val="windowText" lastClr="000000"/>
                  </a:solidFill>
                  <a:cs typeface="Tahoma"/>
                </a:endParaRPr>
              </a:p>
            </p:txBody>
          </p:sp>
        </p:grpSp>
        <p:sp>
          <p:nvSpPr>
            <p:cNvPr id="19" name="TextBox 1"/>
            <p:cNvSpPr txBox="1"/>
            <p:nvPr/>
          </p:nvSpPr>
          <p:spPr>
            <a:xfrm>
              <a:off x="6677318" y="4696685"/>
              <a:ext cx="2401938" cy="432000"/>
            </a:xfrm>
            <a:prstGeom prst="rect">
              <a:avLst/>
            </a:prstGeom>
            <a:ln w="12700" cmpd="thinThick">
              <a:solidFill>
                <a:srgbClr val="E31837"/>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Nepal, Philippines</a:t>
              </a:r>
            </a:p>
          </p:txBody>
        </p:sp>
      </p:grpSp>
      <p:sp>
        <p:nvSpPr>
          <p:cNvPr id="12" name="TextBox 11"/>
          <p:cNvSpPr txBox="1"/>
          <p:nvPr/>
        </p:nvSpPr>
        <p:spPr>
          <a:xfrm>
            <a:off x="25927" y="6487244"/>
            <a:ext cx="8434505" cy="369332"/>
          </a:xfrm>
          <a:prstGeom prst="rect">
            <a:avLst/>
          </a:prstGeom>
          <a:noFill/>
        </p:spPr>
        <p:txBody>
          <a:bodyPr wrap="square" rtlCol="0">
            <a:spAutoFit/>
          </a:bodyPr>
          <a:lstStyle/>
          <a:p>
            <a:r>
              <a:rPr lang="en-US" sz="900" dirty="0">
                <a:solidFill>
                  <a:prstClr val="black"/>
                </a:solidFill>
                <a:latin typeface="Arial"/>
                <a:ea typeface="+mn-ea"/>
                <a:cs typeface="Cordia New" pitchFamily="34" charset="-34"/>
              </a:rPr>
              <a:t>Source: Prepared by </a:t>
            </a:r>
            <a:r>
              <a:rPr lang="en-US" sz="900" dirty="0">
                <a:solidFill>
                  <a:prstClr val="black"/>
                </a:solidFill>
                <a:latin typeface="Arial"/>
                <a:ea typeface="+mn-ea"/>
                <a:cs typeface="Cordia New" pitchFamily="34" charset="-34"/>
                <a:hlinkClick r:id="rId3"/>
              </a:rPr>
              <a:t>www.aidsdatahub.org</a:t>
            </a:r>
            <a:r>
              <a:rPr lang="en-US" sz="900" dirty="0">
                <a:solidFill>
                  <a:prstClr val="black"/>
                </a:solidFill>
                <a:latin typeface="Arial"/>
                <a:ea typeface="+mn-ea"/>
                <a:cs typeface="Cordia New" pitchFamily="34" charset="-34"/>
              </a:rPr>
              <a:t> based on Behavioral Surveillance Surveys; Integrated Biological and Behavioral Surveys; Global AIDS Response Progress Reporting; and www.aidsinfoonline.org</a:t>
            </a:r>
            <a:endParaRPr lang="en-GB" sz="900" dirty="0">
              <a:solidFill>
                <a:prstClr val="black"/>
              </a:solidFill>
              <a:latin typeface="Arial"/>
              <a:ea typeface="+mn-ea"/>
              <a:cs typeface="Cordia New" pitchFamily="34" charset="-34"/>
            </a:endParaRPr>
          </a:p>
        </p:txBody>
      </p:sp>
      <p:sp>
        <p:nvSpPr>
          <p:cNvPr id="20" name="TextBox 1"/>
          <p:cNvSpPr txBox="1"/>
          <p:nvPr/>
        </p:nvSpPr>
        <p:spPr>
          <a:xfrm>
            <a:off x="6677438" y="5858270"/>
            <a:ext cx="2268000" cy="432000"/>
          </a:xfrm>
          <a:prstGeom prst="rect">
            <a:avLst/>
          </a:prstGeom>
          <a:ln w="12700" cmpd="thinThick">
            <a:solidFill>
              <a:srgbClr val="88C540"/>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800" b="1" kern="0" dirty="0">
                <a:solidFill>
                  <a:sysClr val="windowText" lastClr="000000"/>
                </a:solidFill>
              </a:rPr>
              <a:t>Philippines</a:t>
            </a:r>
            <a:endParaRPr lang="th-TH" sz="800" b="1" kern="0" dirty="0">
              <a:solidFill>
                <a:sysClr val="windowText" lastClr="000000"/>
              </a:solidFill>
              <a:cs typeface="Tahoma"/>
            </a:endParaRPr>
          </a:p>
        </p:txBody>
      </p:sp>
    </p:spTree>
    <p:extLst>
      <p:ext uri="{BB962C8B-B14F-4D97-AF65-F5344CB8AC3E}">
        <p14:creationId xmlns:p14="http://schemas.microsoft.com/office/powerpoint/2010/main" val="289054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340768"/>
            <a:ext cx="8640960" cy="504000"/>
          </a:xfrm>
        </p:spPr>
        <p:txBody>
          <a:bodyPr/>
          <a:lstStyle/>
          <a:p>
            <a:r>
              <a:rPr lang="en-US" dirty="0"/>
              <a:t>Number of countries with HIV prevalence surveys conducted among key populations, 2009-2013</a:t>
            </a:r>
            <a:endParaRPr lang="en-GB" dirty="0"/>
          </a:p>
        </p:txBody>
      </p:sp>
      <p:sp>
        <p:nvSpPr>
          <p:cNvPr id="5" name="Slide Number Placeholder 4"/>
          <p:cNvSpPr>
            <a:spLocks noGrp="1"/>
          </p:cNvSpPr>
          <p:nvPr>
            <p:ph type="sldNum" sz="quarter" idx="10"/>
          </p:nvPr>
        </p:nvSpPr>
        <p:spPr/>
        <p:txBody>
          <a:bodyPr/>
          <a:lstStyle/>
          <a:p>
            <a:fld id="{82858C5D-D50B-A041-A3AA-665CC91B3EDE}" type="slidenum">
              <a:rPr lang="th-TH" smtClean="0"/>
              <a:pPr/>
              <a:t>23</a:t>
            </a:fld>
            <a:endParaRPr lang="th-TH"/>
          </a:p>
        </p:txBody>
      </p:sp>
      <p:sp>
        <p:nvSpPr>
          <p:cNvPr id="10" name="TextBox 9"/>
          <p:cNvSpPr txBox="1"/>
          <p:nvPr/>
        </p:nvSpPr>
        <p:spPr>
          <a:xfrm>
            <a:off x="251520" y="2183958"/>
            <a:ext cx="8424936" cy="246221"/>
          </a:xfrm>
          <a:prstGeom prst="rect">
            <a:avLst/>
          </a:prstGeom>
          <a:noFill/>
          <a:ln>
            <a:solidFill>
              <a:schemeClr val="bg2">
                <a:lumMod val="50000"/>
              </a:schemeClr>
            </a:solidFill>
          </a:ln>
        </p:spPr>
        <p:txBody>
          <a:bodyPr wrap="square" rtlCol="0">
            <a:spAutoFit/>
          </a:bodyPr>
          <a:lstStyle>
            <a:defPPr>
              <a:defRPr lang="th-TH"/>
            </a:defPPr>
            <a:lvl1pPr>
              <a:defRPr sz="1000"/>
            </a:lvl1pPr>
          </a:lstStyle>
          <a:p>
            <a:r>
              <a:rPr lang="en-US" dirty="0">
                <a:solidFill>
                  <a:prstClr val="black"/>
                </a:solidFill>
              </a:rPr>
              <a:t>* HIV prevalence surveys  include HIV Sentinel Surveillance Surveys (HSS) and Integrated Biological and </a:t>
            </a:r>
            <a:r>
              <a:rPr lang="en-US" dirty="0" err="1">
                <a:solidFill>
                  <a:prstClr val="black"/>
                </a:solidFill>
              </a:rPr>
              <a:t>Behavioural</a:t>
            </a:r>
            <a:r>
              <a:rPr lang="en-US" dirty="0">
                <a:solidFill>
                  <a:prstClr val="black"/>
                </a:solidFill>
              </a:rPr>
              <a:t> Surveys (IBBS) </a:t>
            </a:r>
            <a:endParaRPr lang="en-GB" dirty="0">
              <a:solidFill>
                <a:prstClr val="black"/>
              </a:solidFill>
            </a:endParaRPr>
          </a:p>
        </p:txBody>
      </p:sp>
      <p:sp>
        <p:nvSpPr>
          <p:cNvPr id="12" name="Text Placeholder 4"/>
          <p:cNvSpPr txBox="1">
            <a:spLocks/>
          </p:cNvSpPr>
          <p:nvPr/>
        </p:nvSpPr>
        <p:spPr bwMode="auto">
          <a:xfrm>
            <a:off x="0" y="6505776"/>
            <a:ext cx="9144000" cy="352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HIV Sentinel Surveillance Surveys; Integrated Biological and </a:t>
            </a:r>
            <a:r>
              <a:rPr lang="en-US" sz="900" dirty="0" err="1">
                <a:solidFill>
                  <a:prstClr val="black"/>
                </a:solidFill>
              </a:rPr>
              <a:t>Behavioural</a:t>
            </a:r>
            <a:r>
              <a:rPr lang="en-US" sz="900" dirty="0">
                <a:solidFill>
                  <a:prstClr val="black"/>
                </a:solidFill>
              </a:rPr>
              <a:t> Surveys; Global AIDS Response Progress Reports 2014</a:t>
            </a:r>
          </a:p>
        </p:txBody>
      </p:sp>
      <p:sp>
        <p:nvSpPr>
          <p:cNvPr id="13" name="TextBox 12"/>
          <p:cNvSpPr txBox="1"/>
          <p:nvPr/>
        </p:nvSpPr>
        <p:spPr>
          <a:xfrm>
            <a:off x="109042" y="5674779"/>
            <a:ext cx="4246934" cy="830997"/>
          </a:xfrm>
          <a:prstGeom prst="rect">
            <a:avLst/>
          </a:prstGeom>
          <a:noFill/>
          <a:ln>
            <a:solidFill>
              <a:schemeClr val="bg1">
                <a:lumMod val="75000"/>
              </a:schemeClr>
            </a:solidFill>
          </a:ln>
        </p:spPr>
        <p:txBody>
          <a:bodyPr wrap="square">
            <a:spAutoFit/>
          </a:bodyPr>
          <a:lstStyle/>
          <a:p>
            <a:pPr fontAlgn="auto">
              <a:spcBef>
                <a:spcPts val="0"/>
              </a:spcBef>
              <a:spcAft>
                <a:spcPts val="0"/>
              </a:spcAft>
              <a:defRPr/>
            </a:pPr>
            <a:r>
              <a:rPr lang="en-US" sz="800" dirty="0">
                <a:solidFill>
                  <a:prstClr val="black"/>
                </a:solidFill>
                <a:latin typeface="Arial"/>
                <a:cs typeface="Cordia New" pitchFamily="34" charset="-34"/>
              </a:rPr>
              <a:t>No survey= Bhutan, Brunei, DPR Korea, Maldives</a:t>
            </a:r>
          </a:p>
          <a:p>
            <a:pPr fontAlgn="auto">
              <a:spcBef>
                <a:spcPts val="0"/>
              </a:spcBef>
              <a:spcAft>
                <a:spcPts val="0"/>
              </a:spcAft>
              <a:defRPr/>
            </a:pPr>
            <a:r>
              <a:rPr lang="en-US" sz="800" dirty="0">
                <a:solidFill>
                  <a:prstClr val="black"/>
                </a:solidFill>
                <a:latin typeface="Arial"/>
                <a:cs typeface="Cordia New" pitchFamily="34" charset="-34"/>
              </a:rPr>
              <a:t>At least one population = No country</a:t>
            </a:r>
          </a:p>
          <a:p>
            <a:pPr fontAlgn="auto">
              <a:spcBef>
                <a:spcPts val="0"/>
              </a:spcBef>
              <a:spcAft>
                <a:spcPts val="0"/>
              </a:spcAft>
              <a:defRPr/>
            </a:pPr>
            <a:r>
              <a:rPr lang="en-US" sz="800" dirty="0">
                <a:solidFill>
                  <a:prstClr val="black"/>
                </a:solidFill>
                <a:latin typeface="Arial"/>
                <a:cs typeface="Cordia New" pitchFamily="34" charset="-34"/>
              </a:rPr>
              <a:t>At least 2 populations = Cambodia, Fiji, Japan, Lao PDR, Mongolia, Pakistan, PNG, Rep: of Korea, Singapore,  Sri Lanka, Timor -</a:t>
            </a:r>
            <a:r>
              <a:rPr lang="en-US" sz="800" dirty="0" err="1">
                <a:solidFill>
                  <a:prstClr val="black"/>
                </a:solidFill>
                <a:latin typeface="Arial"/>
                <a:cs typeface="Cordia New" pitchFamily="34" charset="-34"/>
              </a:rPr>
              <a:t>Leste</a:t>
            </a:r>
            <a:endParaRPr lang="en-US" sz="800" dirty="0">
              <a:solidFill>
                <a:prstClr val="black"/>
              </a:solidFill>
              <a:latin typeface="Arial"/>
              <a:cs typeface="Cordia New" pitchFamily="34" charset="-34"/>
            </a:endParaRPr>
          </a:p>
          <a:p>
            <a:pPr fontAlgn="auto">
              <a:spcBef>
                <a:spcPts val="0"/>
              </a:spcBef>
              <a:spcAft>
                <a:spcPts val="0"/>
              </a:spcAft>
              <a:defRPr/>
            </a:pPr>
            <a:r>
              <a:rPr lang="en-US" sz="800" dirty="0">
                <a:solidFill>
                  <a:prstClr val="black"/>
                </a:solidFill>
                <a:latin typeface="Arial"/>
                <a:cs typeface="Cordia New" pitchFamily="34" charset="-34"/>
              </a:rPr>
              <a:t>All 3 populations = Afghanistan, Bangladesh, China, India, Indonesia, Malaysia, Myanmar, Nepal, Philippines, Thailand, Viet Nam</a:t>
            </a:r>
          </a:p>
        </p:txBody>
      </p:sp>
      <p:sp>
        <p:nvSpPr>
          <p:cNvPr id="14" name="TextBox 13"/>
          <p:cNvSpPr txBox="1"/>
          <p:nvPr/>
        </p:nvSpPr>
        <p:spPr>
          <a:xfrm>
            <a:off x="4625776" y="5674779"/>
            <a:ext cx="4338712" cy="830997"/>
          </a:xfrm>
          <a:prstGeom prst="rect">
            <a:avLst/>
          </a:prstGeom>
          <a:noFill/>
          <a:ln>
            <a:solidFill>
              <a:schemeClr val="bg1">
                <a:lumMod val="75000"/>
              </a:schemeClr>
            </a:solidFill>
          </a:ln>
        </p:spPr>
        <p:txBody>
          <a:bodyPr wrap="square">
            <a:spAutoFit/>
          </a:bodyPr>
          <a:lstStyle/>
          <a:p>
            <a:pPr fontAlgn="auto">
              <a:spcBef>
                <a:spcPts val="0"/>
              </a:spcBef>
              <a:spcAft>
                <a:spcPts val="0"/>
              </a:spcAft>
              <a:defRPr/>
            </a:pPr>
            <a:r>
              <a:rPr lang="en-US" sz="800" dirty="0">
                <a:solidFill>
                  <a:prstClr val="black"/>
                </a:solidFill>
                <a:latin typeface="Arial"/>
                <a:cs typeface="Cordia New" pitchFamily="34" charset="-34"/>
              </a:rPr>
              <a:t>No survey=  Afghanistan, Bhutan, Brunei,  DPR Korea, Fiji, Japan, Lao PDR, Malaysia, Maldives, Mongolia, Nepal, Pakistan, PNG, Philippines, Republic of Korea, Singapore, Timor-Leste</a:t>
            </a:r>
          </a:p>
          <a:p>
            <a:pPr fontAlgn="auto">
              <a:spcBef>
                <a:spcPts val="0"/>
              </a:spcBef>
              <a:spcAft>
                <a:spcPts val="0"/>
              </a:spcAft>
              <a:defRPr/>
            </a:pPr>
            <a:r>
              <a:rPr lang="en-US" sz="800" dirty="0">
                <a:solidFill>
                  <a:prstClr val="black"/>
                </a:solidFill>
                <a:latin typeface="Arial"/>
                <a:cs typeface="Cordia New" pitchFamily="34" charset="-34"/>
              </a:rPr>
              <a:t>At least one population = Cambodia, Indonesia</a:t>
            </a:r>
          </a:p>
          <a:p>
            <a:pPr fontAlgn="auto">
              <a:spcBef>
                <a:spcPts val="0"/>
              </a:spcBef>
              <a:spcAft>
                <a:spcPts val="0"/>
              </a:spcAft>
              <a:defRPr/>
            </a:pPr>
            <a:r>
              <a:rPr lang="en-US" sz="800" dirty="0">
                <a:solidFill>
                  <a:prstClr val="black"/>
                </a:solidFill>
                <a:latin typeface="Arial"/>
                <a:cs typeface="Cordia New" pitchFamily="34" charset="-34"/>
              </a:rPr>
              <a:t>At least 2 populations = Sri Lanka, Thailand</a:t>
            </a:r>
          </a:p>
          <a:p>
            <a:pPr fontAlgn="auto">
              <a:spcBef>
                <a:spcPts val="0"/>
              </a:spcBef>
              <a:spcAft>
                <a:spcPts val="0"/>
              </a:spcAft>
              <a:defRPr/>
            </a:pPr>
            <a:r>
              <a:rPr lang="en-US" sz="800" dirty="0">
                <a:solidFill>
                  <a:prstClr val="black"/>
                </a:solidFill>
                <a:latin typeface="Arial"/>
                <a:cs typeface="Cordia New" pitchFamily="34" charset="-34"/>
              </a:rPr>
              <a:t>All 3 populations = Bangladesh, China, India, Myanmar, Viet Nam</a:t>
            </a:r>
          </a:p>
        </p:txBody>
      </p:sp>
      <p:grpSp>
        <p:nvGrpSpPr>
          <p:cNvPr id="17" name="Group 16"/>
          <p:cNvGrpSpPr/>
          <p:nvPr/>
        </p:nvGrpSpPr>
        <p:grpSpPr>
          <a:xfrm>
            <a:off x="0" y="2420888"/>
            <a:ext cx="9144000" cy="3240360"/>
            <a:chOff x="0" y="0"/>
            <a:chExt cx="7825775" cy="5112069"/>
          </a:xfrm>
        </p:grpSpPr>
        <p:graphicFrame>
          <p:nvGraphicFramePr>
            <p:cNvPr id="18" name="Chart 17"/>
            <p:cNvGraphicFramePr/>
            <p:nvPr>
              <p:extLst>
                <p:ext uri="{D42A27DB-BD31-4B8C-83A1-F6EECF244321}">
                  <p14:modId xmlns:p14="http://schemas.microsoft.com/office/powerpoint/2010/main" val="3629247129"/>
                </p:ext>
              </p:extLst>
            </p:nvPr>
          </p:nvGraphicFramePr>
          <p:xfrm>
            <a:off x="0" y="0"/>
            <a:ext cx="3943407" cy="510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3618112203"/>
                </p:ext>
              </p:extLst>
            </p:nvPr>
          </p:nvGraphicFramePr>
          <p:xfrm>
            <a:off x="3851260" y="22088"/>
            <a:ext cx="3974515" cy="5089981"/>
          </p:xfrm>
          <a:graphic>
            <a:graphicData uri="http://schemas.openxmlformats.org/drawingml/2006/chart">
              <c:chart xmlns:c="http://schemas.openxmlformats.org/drawingml/2006/chart" xmlns:r="http://schemas.openxmlformats.org/officeDocument/2006/relationships" r:id="rId4"/>
            </a:graphicData>
          </a:graphic>
        </p:graphicFrame>
      </p:grpSp>
      <p:sp>
        <p:nvSpPr>
          <p:cNvPr id="20" name="TextBox 19"/>
          <p:cNvSpPr txBox="1"/>
          <p:nvPr/>
        </p:nvSpPr>
        <p:spPr>
          <a:xfrm>
            <a:off x="539552" y="3038763"/>
            <a:ext cx="936104" cy="246221"/>
          </a:xfrm>
          <a:prstGeom prst="rect">
            <a:avLst/>
          </a:prstGeom>
          <a:solidFill>
            <a:srgbClr val="E31837"/>
          </a:solidFill>
        </p:spPr>
        <p:txBody>
          <a:bodyPr wrap="square" rtlCol="0">
            <a:spAutoFit/>
          </a:bodyPr>
          <a:lstStyle/>
          <a:p>
            <a:r>
              <a:rPr lang="en-US" sz="1000" b="1" dirty="0">
                <a:solidFill>
                  <a:schemeClr val="bg1"/>
                </a:solidFill>
              </a:rPr>
              <a:t>4 countries </a:t>
            </a:r>
            <a:endParaRPr lang="en-GB" sz="1000" b="1" dirty="0">
              <a:solidFill>
                <a:schemeClr val="bg1"/>
              </a:solidFill>
            </a:endParaRPr>
          </a:p>
        </p:txBody>
      </p:sp>
      <p:sp>
        <p:nvSpPr>
          <p:cNvPr id="21" name="TextBox 20"/>
          <p:cNvSpPr txBox="1"/>
          <p:nvPr/>
        </p:nvSpPr>
        <p:spPr>
          <a:xfrm>
            <a:off x="539552" y="3470811"/>
            <a:ext cx="936104" cy="246221"/>
          </a:xfrm>
          <a:prstGeom prst="rect">
            <a:avLst/>
          </a:prstGeom>
          <a:solidFill>
            <a:srgbClr val="00AEEF"/>
          </a:solidFill>
        </p:spPr>
        <p:txBody>
          <a:bodyPr wrap="square" rtlCol="0">
            <a:spAutoFit/>
          </a:bodyPr>
          <a:lstStyle/>
          <a:p>
            <a:r>
              <a:rPr lang="en-US" sz="1000" b="1" dirty="0">
                <a:solidFill>
                  <a:schemeClr val="bg1"/>
                </a:solidFill>
              </a:rPr>
              <a:t>11 countries </a:t>
            </a:r>
            <a:endParaRPr lang="en-GB" sz="1000" b="1" dirty="0">
              <a:solidFill>
                <a:schemeClr val="bg1"/>
              </a:solidFill>
            </a:endParaRPr>
          </a:p>
        </p:txBody>
      </p:sp>
      <p:sp>
        <p:nvSpPr>
          <p:cNvPr id="22" name="TextBox 21"/>
          <p:cNvSpPr txBox="1"/>
          <p:nvPr/>
        </p:nvSpPr>
        <p:spPr>
          <a:xfrm>
            <a:off x="539552" y="3933056"/>
            <a:ext cx="936104" cy="246221"/>
          </a:xfrm>
          <a:prstGeom prst="rect">
            <a:avLst/>
          </a:prstGeom>
          <a:solidFill>
            <a:srgbClr val="88C540"/>
          </a:solidFill>
        </p:spPr>
        <p:txBody>
          <a:bodyPr wrap="square" rtlCol="0">
            <a:spAutoFit/>
          </a:bodyPr>
          <a:lstStyle/>
          <a:p>
            <a:r>
              <a:rPr lang="en-US" sz="1000" b="1" dirty="0">
                <a:solidFill>
                  <a:schemeClr val="bg1"/>
                </a:solidFill>
              </a:rPr>
              <a:t>11 countries </a:t>
            </a:r>
            <a:endParaRPr lang="en-GB" sz="1000" b="1" dirty="0">
              <a:solidFill>
                <a:schemeClr val="bg1"/>
              </a:solidFill>
            </a:endParaRPr>
          </a:p>
        </p:txBody>
      </p:sp>
      <p:sp>
        <p:nvSpPr>
          <p:cNvPr id="23" name="TextBox 22"/>
          <p:cNvSpPr txBox="1"/>
          <p:nvPr/>
        </p:nvSpPr>
        <p:spPr>
          <a:xfrm>
            <a:off x="5004048" y="3182779"/>
            <a:ext cx="936104" cy="246221"/>
          </a:xfrm>
          <a:prstGeom prst="rect">
            <a:avLst/>
          </a:prstGeom>
          <a:solidFill>
            <a:srgbClr val="E31837"/>
          </a:solidFill>
        </p:spPr>
        <p:txBody>
          <a:bodyPr wrap="square" rtlCol="0">
            <a:spAutoFit/>
          </a:bodyPr>
          <a:lstStyle/>
          <a:p>
            <a:r>
              <a:rPr lang="en-US" sz="1000" b="1" dirty="0">
                <a:solidFill>
                  <a:schemeClr val="bg1"/>
                </a:solidFill>
              </a:rPr>
              <a:t>17 countries </a:t>
            </a:r>
            <a:endParaRPr lang="en-GB" sz="1000" b="1" dirty="0">
              <a:solidFill>
                <a:schemeClr val="bg1"/>
              </a:solidFill>
            </a:endParaRPr>
          </a:p>
        </p:txBody>
      </p:sp>
      <p:sp>
        <p:nvSpPr>
          <p:cNvPr id="24" name="TextBox 23"/>
          <p:cNvSpPr txBox="1"/>
          <p:nvPr/>
        </p:nvSpPr>
        <p:spPr>
          <a:xfrm>
            <a:off x="5004048" y="3501008"/>
            <a:ext cx="936104" cy="246221"/>
          </a:xfrm>
          <a:prstGeom prst="rect">
            <a:avLst/>
          </a:prstGeom>
          <a:solidFill>
            <a:srgbClr val="F78E1E"/>
          </a:solidFill>
        </p:spPr>
        <p:txBody>
          <a:bodyPr wrap="square" rtlCol="0">
            <a:spAutoFit/>
          </a:bodyPr>
          <a:lstStyle/>
          <a:p>
            <a:r>
              <a:rPr lang="en-US" sz="1000" b="1" dirty="0">
                <a:solidFill>
                  <a:schemeClr val="bg1"/>
                </a:solidFill>
              </a:rPr>
              <a:t>2 countries </a:t>
            </a:r>
            <a:endParaRPr lang="en-GB" sz="1000" b="1" dirty="0">
              <a:solidFill>
                <a:schemeClr val="bg1"/>
              </a:solidFill>
            </a:endParaRPr>
          </a:p>
        </p:txBody>
      </p:sp>
      <p:sp>
        <p:nvSpPr>
          <p:cNvPr id="25" name="TextBox 24"/>
          <p:cNvSpPr txBox="1"/>
          <p:nvPr/>
        </p:nvSpPr>
        <p:spPr>
          <a:xfrm>
            <a:off x="5004048" y="3789040"/>
            <a:ext cx="936104" cy="246221"/>
          </a:xfrm>
          <a:prstGeom prst="rect">
            <a:avLst/>
          </a:prstGeom>
          <a:solidFill>
            <a:srgbClr val="00AEEF"/>
          </a:solidFill>
        </p:spPr>
        <p:txBody>
          <a:bodyPr wrap="square" rtlCol="0">
            <a:spAutoFit/>
          </a:bodyPr>
          <a:lstStyle/>
          <a:p>
            <a:r>
              <a:rPr lang="en-US" sz="1000" b="1" dirty="0">
                <a:solidFill>
                  <a:schemeClr val="bg1"/>
                </a:solidFill>
              </a:rPr>
              <a:t>2 countries </a:t>
            </a:r>
            <a:endParaRPr lang="en-GB" sz="1000" b="1" dirty="0">
              <a:solidFill>
                <a:schemeClr val="bg1"/>
              </a:solidFill>
            </a:endParaRPr>
          </a:p>
        </p:txBody>
      </p:sp>
      <p:sp>
        <p:nvSpPr>
          <p:cNvPr id="26" name="TextBox 25"/>
          <p:cNvSpPr txBox="1"/>
          <p:nvPr/>
        </p:nvSpPr>
        <p:spPr>
          <a:xfrm>
            <a:off x="5004048" y="4077072"/>
            <a:ext cx="936104" cy="246221"/>
          </a:xfrm>
          <a:prstGeom prst="rect">
            <a:avLst/>
          </a:prstGeom>
          <a:solidFill>
            <a:srgbClr val="88C540"/>
          </a:solidFill>
        </p:spPr>
        <p:txBody>
          <a:bodyPr wrap="square" rtlCol="0">
            <a:spAutoFit/>
          </a:bodyPr>
          <a:lstStyle/>
          <a:p>
            <a:r>
              <a:rPr lang="en-US" sz="1000" b="1" dirty="0">
                <a:solidFill>
                  <a:schemeClr val="bg1"/>
                </a:solidFill>
              </a:rPr>
              <a:t>5 countries </a:t>
            </a:r>
            <a:endParaRPr lang="en-GB" sz="1000" b="1" dirty="0">
              <a:solidFill>
                <a:schemeClr val="bg1"/>
              </a:solidFill>
            </a:endParaRPr>
          </a:p>
        </p:txBody>
      </p:sp>
    </p:spTree>
    <p:extLst>
      <p:ext uri="{BB962C8B-B14F-4D97-AF65-F5344CB8AC3E}">
        <p14:creationId xmlns:p14="http://schemas.microsoft.com/office/powerpoint/2010/main" val="2186611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268760"/>
            <a:ext cx="8402672" cy="504000"/>
          </a:xfrm>
        </p:spPr>
        <p:txBody>
          <a:bodyPr/>
          <a:lstStyle/>
          <a:p>
            <a:pPr lvl="0" eaLnBrk="1" fontAlgn="auto" hangingPunct="1">
              <a:spcBef>
                <a:spcPts val="0"/>
              </a:spcBef>
              <a:spcAft>
                <a:spcPts val="0"/>
              </a:spcAft>
            </a:pPr>
            <a:r>
              <a:rPr lang="en-US" dirty="0"/>
              <a:t>Proportion Asia-Pacific countries with systematic </a:t>
            </a:r>
            <a:r>
              <a:rPr lang="en-US" dirty="0" err="1"/>
              <a:t>sero</a:t>
            </a:r>
            <a:r>
              <a:rPr lang="en-US" dirty="0"/>
              <a:t>-surveillance conducted among ANC attendees and key populations, 2013</a:t>
            </a:r>
            <a:br>
              <a:rPr lang="en-GB" sz="1800" b="0" dirty="0">
                <a:solidFill>
                  <a:prstClr val="black"/>
                </a:solidFill>
                <a:latin typeface="Arial" pitchFamily="34" charset="0"/>
                <a:ea typeface="+mn-ea"/>
                <a:cs typeface="Arial" pitchFamily="34" charset="0"/>
              </a:rPr>
            </a:br>
            <a:endParaRPr lang="en-GB" dirty="0"/>
          </a:p>
        </p:txBody>
      </p:sp>
      <p:sp>
        <p:nvSpPr>
          <p:cNvPr id="5" name="Slide Number Placeholder 4"/>
          <p:cNvSpPr>
            <a:spLocks noGrp="1"/>
          </p:cNvSpPr>
          <p:nvPr>
            <p:ph type="sldNum" sz="quarter" idx="10"/>
          </p:nvPr>
        </p:nvSpPr>
        <p:spPr/>
        <p:txBody>
          <a:bodyPr/>
          <a:lstStyle/>
          <a:p>
            <a:fld id="{7C5496AB-93AA-8844-BA60-B9BC1D572CB0}" type="slidenum">
              <a:rPr lang="th-TH" smtClean="0"/>
              <a:pPr/>
              <a:t>24</a:t>
            </a:fld>
            <a:endParaRPr lang="th-TH"/>
          </a:p>
        </p:txBody>
      </p:sp>
      <p:sp>
        <p:nvSpPr>
          <p:cNvPr id="8" name="Text Box 240"/>
          <p:cNvSpPr txBox="1">
            <a:spLocks noChangeArrowheads="1"/>
          </p:cNvSpPr>
          <p:nvPr/>
        </p:nvSpPr>
        <p:spPr bwMode="auto">
          <a:xfrm>
            <a:off x="0" y="6488668"/>
            <a:ext cx="8964488" cy="369332"/>
          </a:xfrm>
          <a:prstGeom prst="rect">
            <a:avLst/>
          </a:prstGeom>
          <a:noFill/>
          <a:ln w="9525">
            <a:noFill/>
            <a:miter lim="800000"/>
            <a:headEnd/>
            <a:tailEnd/>
          </a:ln>
        </p:spPr>
        <p:txBody>
          <a:bodyPr wrap="square">
            <a:spAutoFit/>
          </a:bodyPr>
          <a:lstStyle>
            <a:defPPr>
              <a:defRPr lang="th-TH"/>
            </a:defPPr>
            <a:lvl1pPr fontAlgn="auto">
              <a:spcBef>
                <a:spcPct val="50000"/>
              </a:spcBef>
              <a:spcAft>
                <a:spcPts val="0"/>
              </a:spcAft>
              <a:defRPr sz="900">
                <a:solidFill>
                  <a:srgbClr val="000000"/>
                </a:solidFill>
                <a:latin typeface="Arial" pitchFamily="34" charset="0"/>
                <a:cs typeface="Arial" pitchFamily="34" charset="0"/>
              </a:defRPr>
            </a:lvl1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 based on Yu, D., Wi, T., &amp; </a:t>
            </a:r>
            <a:r>
              <a:rPr kumimoji="0" lang="en-US" sz="900" b="0" i="0" u="none" strike="noStrike" kern="0" cap="none" spc="0" normalizeH="0" baseline="0" noProof="0" dirty="0" err="1">
                <a:ln>
                  <a:noFill/>
                </a:ln>
                <a:solidFill>
                  <a:srgbClr val="000000"/>
                </a:solidFill>
                <a:effectLst/>
                <a:uLnTx/>
                <a:uFillTx/>
                <a:latin typeface="Arial" pitchFamily="34" charset="0"/>
                <a:cs typeface="Arial" pitchFamily="34" charset="0"/>
              </a:rPr>
              <a:t>Calleja</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 J. G. (2012). How are the countries in the Western Pacific Region tracking the HIV epidemic? Results from a 2011 survey of ministries of health. WPSAR, 3(3).  and published sentinel surveys and reports</a:t>
            </a:r>
            <a:endPar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hlinkClick r:id="rId3"/>
            </a:endParaRPr>
          </a:p>
        </p:txBody>
      </p:sp>
      <p:graphicFrame>
        <p:nvGraphicFramePr>
          <p:cNvPr id="9" name="Chart 8"/>
          <p:cNvGraphicFramePr>
            <a:graphicFrameLocks noGrp="1"/>
          </p:cNvGraphicFramePr>
          <p:nvPr>
            <p:extLst>
              <p:ext uri="{D42A27DB-BD31-4B8C-83A1-F6EECF244321}">
                <p14:modId xmlns:p14="http://schemas.microsoft.com/office/powerpoint/2010/main" val="1912108217"/>
              </p:ext>
            </p:extLst>
          </p:nvPr>
        </p:nvGraphicFramePr>
        <p:xfrm>
          <a:off x="107504" y="2348880"/>
          <a:ext cx="9001000" cy="409309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6539459" y="5815930"/>
            <a:ext cx="2448272" cy="397693"/>
          </a:xfrm>
          <a:prstGeom prst="rect">
            <a:avLst/>
          </a:prstGeom>
          <a:ln>
            <a:solidFill>
              <a:schemeClr val="bg1">
                <a:lumMod val="75000"/>
              </a:schemeClr>
            </a:solidFill>
            <a:prstDash val="sysDot"/>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dirty="0">
                <a:latin typeface="Arial" pitchFamily="34" charset="0"/>
                <a:cs typeface="Arial" pitchFamily="34" charset="0"/>
              </a:rPr>
              <a:t>Denominator = 26 countries </a:t>
            </a:r>
          </a:p>
        </p:txBody>
      </p:sp>
    </p:spTree>
    <p:extLst>
      <p:ext uri="{BB962C8B-B14F-4D97-AF65-F5344CB8AC3E}">
        <p14:creationId xmlns:p14="http://schemas.microsoft.com/office/powerpoint/2010/main" val="2062621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179512" y="1268760"/>
            <a:ext cx="84026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a typeface="SimSun" charset="0"/>
                <a:cs typeface="SimSun" charset="0"/>
              </a:rPr>
              <a:t>Data availability on HIV </a:t>
            </a:r>
            <a:r>
              <a:rPr lang="en-US" dirty="0" err="1">
                <a:ea typeface="SimSun" charset="0"/>
                <a:cs typeface="SimSun" charset="0"/>
              </a:rPr>
              <a:t>sero</a:t>
            </a:r>
            <a:r>
              <a:rPr lang="en-US" dirty="0">
                <a:ea typeface="SimSun" charset="0"/>
                <a:cs typeface="SimSun" charset="0"/>
              </a:rPr>
              <a:t>-surveillance surveys in Asia Pacific, 2013 </a:t>
            </a:r>
            <a:br>
              <a:rPr lang="en-US" dirty="0">
                <a:ea typeface="SimSun" charset="0"/>
                <a:cs typeface="SimSun" charset="0"/>
              </a:rPr>
            </a:br>
            <a:endParaRPr lang="en-US" dirty="0"/>
          </a:p>
        </p:txBody>
      </p:sp>
      <p:sp>
        <p:nvSpPr>
          <p:cNvPr id="3" name="Slide Number Placeholder 2"/>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B722C014-54FF-4D4D-9A0B-6F4E28C9FBA9}" type="slidenum">
              <a:rPr lang="th-TH" sz="1200">
                <a:solidFill>
                  <a:srgbClr val="898989"/>
                </a:solidFill>
              </a:rPr>
              <a:pPr eaLnBrk="1" hangingPunct="1"/>
              <a:t>25</a:t>
            </a:fld>
            <a:endParaRPr lang="th-TH" sz="1200">
              <a:solidFill>
                <a:srgbClr val="898989"/>
              </a:solidFill>
            </a:endParaRPr>
          </a:p>
        </p:txBody>
      </p:sp>
      <p:sp>
        <p:nvSpPr>
          <p:cNvPr id="7" name="Text Box 240"/>
          <p:cNvSpPr txBox="1">
            <a:spLocks noChangeArrowheads="1"/>
          </p:cNvSpPr>
          <p:nvPr/>
        </p:nvSpPr>
        <p:spPr bwMode="auto">
          <a:xfrm>
            <a:off x="0" y="6516052"/>
            <a:ext cx="8964488" cy="369332"/>
          </a:xfrm>
          <a:prstGeom prst="rect">
            <a:avLst/>
          </a:prstGeom>
          <a:noFill/>
          <a:ln w="9525">
            <a:noFill/>
            <a:miter lim="800000"/>
            <a:headEnd/>
            <a:tailEnd/>
          </a:ln>
        </p:spPr>
        <p:txBody>
          <a:bodyPr wrap="square">
            <a:spAutoFit/>
          </a:bodyPr>
          <a:lstStyle>
            <a:defPPr>
              <a:defRPr lang="th-TH"/>
            </a:defPPr>
            <a:lvl1pPr fontAlgn="auto">
              <a:spcBef>
                <a:spcPct val="50000"/>
              </a:spcBef>
              <a:spcAft>
                <a:spcPts val="0"/>
              </a:spcAft>
              <a:defRPr sz="900">
                <a:solidFill>
                  <a:srgbClr val="000000"/>
                </a:solidFill>
                <a:latin typeface="Arial" pitchFamily="34" charset="0"/>
                <a:cs typeface="Arial" pitchFamily="34" charset="0"/>
              </a:defRPr>
            </a:lvl1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 based on Yu, D., Wi, T., &amp; </a:t>
            </a:r>
            <a:r>
              <a:rPr kumimoji="0" lang="en-US" sz="900" b="0" i="0" u="none" strike="noStrike" kern="0" cap="none" spc="0" normalizeH="0" baseline="0" noProof="0" dirty="0" err="1">
                <a:ln>
                  <a:noFill/>
                </a:ln>
                <a:solidFill>
                  <a:srgbClr val="000000"/>
                </a:solidFill>
                <a:effectLst/>
                <a:uLnTx/>
                <a:uFillTx/>
                <a:latin typeface="Arial" pitchFamily="34" charset="0"/>
                <a:cs typeface="Arial" pitchFamily="34" charset="0"/>
              </a:rPr>
              <a:t>Calleja</a:t>
            </a:r>
            <a:r>
              <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rPr>
              <a:t>, J. G. (2012). How are the countries in the Western Pacific Region tracking the HIV epidemic? Results from a 2011 survey of ministries of health. WPSAR, 3(3).  and published sentinel surveys and reports</a:t>
            </a:r>
            <a:endParaRPr kumimoji="0" lang="en-US" sz="900" b="0" i="0" u="none" strike="noStrike" kern="0" cap="none" spc="0" normalizeH="0" baseline="0" noProof="0" dirty="0">
              <a:ln>
                <a:noFill/>
              </a:ln>
              <a:solidFill>
                <a:srgbClr val="000000"/>
              </a:solidFill>
              <a:effectLst/>
              <a:uLnTx/>
              <a:uFillTx/>
              <a:latin typeface="Arial" pitchFamily="34" charset="0"/>
              <a:cs typeface="Arial" pitchFamily="34" charset="0"/>
              <a:hlinkClick r:id="rId4"/>
            </a:endParaRPr>
          </a:p>
        </p:txBody>
      </p:sp>
      <p:graphicFrame>
        <p:nvGraphicFramePr>
          <p:cNvPr id="8" name="Group 45"/>
          <p:cNvGraphicFramePr>
            <a:graphicFrameLocks/>
          </p:cNvGraphicFramePr>
          <p:nvPr>
            <p:extLst>
              <p:ext uri="{D42A27DB-BD31-4B8C-83A1-F6EECF244321}">
                <p14:modId xmlns:p14="http://schemas.microsoft.com/office/powerpoint/2010/main" val="1400117493"/>
              </p:ext>
            </p:extLst>
          </p:nvPr>
        </p:nvGraphicFramePr>
        <p:xfrm>
          <a:off x="251520" y="2138786"/>
          <a:ext cx="8784976" cy="4310786"/>
        </p:xfrm>
        <a:graphic>
          <a:graphicData uri="http://schemas.openxmlformats.org/drawingml/2006/table">
            <a:tbl>
              <a:tblPr/>
              <a:tblGrid>
                <a:gridCol w="1869503">
                  <a:extLst>
                    <a:ext uri="{9D8B030D-6E8A-4147-A177-3AD203B41FA5}">
                      <a16:colId xmlns:a16="http://schemas.microsoft.com/office/drawing/2014/main" val="20000"/>
                    </a:ext>
                  </a:extLst>
                </a:gridCol>
                <a:gridCol w="1643645">
                  <a:extLst>
                    <a:ext uri="{9D8B030D-6E8A-4147-A177-3AD203B41FA5}">
                      <a16:colId xmlns:a16="http://schemas.microsoft.com/office/drawing/2014/main" val="20001"/>
                    </a:ext>
                  </a:extLst>
                </a:gridCol>
                <a:gridCol w="1758680">
                  <a:extLst>
                    <a:ext uri="{9D8B030D-6E8A-4147-A177-3AD203B41FA5}">
                      <a16:colId xmlns:a16="http://schemas.microsoft.com/office/drawing/2014/main" val="20002"/>
                    </a:ext>
                  </a:extLst>
                </a:gridCol>
                <a:gridCol w="1609737">
                  <a:extLst>
                    <a:ext uri="{9D8B030D-6E8A-4147-A177-3AD203B41FA5}">
                      <a16:colId xmlns:a16="http://schemas.microsoft.com/office/drawing/2014/main" val="20003"/>
                    </a:ext>
                  </a:extLst>
                </a:gridCol>
                <a:gridCol w="1903411">
                  <a:extLst>
                    <a:ext uri="{9D8B030D-6E8A-4147-A177-3AD203B41FA5}">
                      <a16:colId xmlns:a16="http://schemas.microsoft.com/office/drawing/2014/main" val="20004"/>
                    </a:ext>
                  </a:extLst>
                </a:gridCol>
              </a:tblGrid>
              <a:tr h="40514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Populations</a:t>
                      </a:r>
                    </a:p>
                  </a:txBody>
                  <a:tcPr marL="102876" marR="102876" marT="47164" marB="4716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EC008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Annually </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EC008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Every 2-3 </a:t>
                      </a:r>
                      <a:r>
                        <a:rPr kumimoji="0" lang="en-US" sz="1200" b="1" i="0" u="none" strike="noStrike" cap="none" normalizeH="0" baseline="0" dirty="0" err="1">
                          <a:ln>
                            <a:noFill/>
                          </a:ln>
                          <a:solidFill>
                            <a:schemeClr val="bg1"/>
                          </a:solidFill>
                          <a:effectLst/>
                          <a:latin typeface="Arial" charset="0"/>
                        </a:rPr>
                        <a:t>yrs</a:t>
                      </a:r>
                      <a:endParaRPr kumimoji="0" lang="en-US" sz="1200" b="1" i="0" u="none" strike="noStrike" cap="none" normalizeH="0" baseline="0" dirty="0">
                        <a:ln>
                          <a:noFill/>
                        </a:ln>
                        <a:solidFill>
                          <a:schemeClr val="bg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EC008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Undefined periodicity</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EC008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No survey/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Not available</a:t>
                      </a:r>
                    </a:p>
                  </a:txBody>
                  <a:tcPr marL="102876" marR="102876" marT="47164" marB="4716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EC008C"/>
                    </a:solidFill>
                  </a:tcPr>
                </a:tc>
                <a:extLst>
                  <a:ext uri="{0D108BD9-81ED-4DB2-BD59-A6C34878D82A}">
                    <a16:rowId xmlns:a16="http://schemas.microsoft.com/office/drawing/2014/main" val="10000"/>
                  </a:ext>
                </a:extLst>
              </a:tr>
              <a:tr h="110866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rgbClr val="00AEEF"/>
                          </a:solidFill>
                          <a:effectLst/>
                          <a:latin typeface="Arial" charset="0"/>
                        </a:rPr>
                        <a:t>ANC attendees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 </a:t>
                      </a:r>
                      <a:r>
                        <a:rPr kumimoji="0" lang="en-US" sz="1100" b="0" i="0" u="none" strike="noStrike" cap="none" normalizeH="0" baseline="0" dirty="0">
                          <a:ln>
                            <a:noFill/>
                          </a:ln>
                          <a:solidFill>
                            <a:schemeClr val="tx1"/>
                          </a:solidFill>
                          <a:effectLst/>
                          <a:latin typeface="Arial" charset="0"/>
                        </a:rPr>
                        <a:t>( * routine testing)              </a:t>
                      </a:r>
                    </a:p>
                  </a:txBody>
                  <a:tcPr marL="102876" marR="102876" marT="47164" marB="4716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Brunei, China, India, *Japan, *Malaysia, Myanmar, PNG, Singapore, Sri Lanka, Thailand, Viet Nam </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Cambodia, Mongolia</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Arial" charset="0"/>
                          <a:ea typeface="+mn-ea"/>
                          <a:cs typeface="+mn-cs"/>
                        </a:rPr>
                        <a:t>Pakistan,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Arial" charset="0"/>
                          <a:ea typeface="+mn-ea"/>
                          <a:cs typeface="+mn-cs"/>
                        </a:rPr>
                        <a:t>Timor-Leste</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eaLnBrk="1" hangingPunct="1">
                        <a:spcBef>
                          <a:spcPct val="0"/>
                        </a:spcBef>
                      </a:pPr>
                      <a:r>
                        <a:rPr lang="en-US" sz="1100" b="0" dirty="0"/>
                        <a:t>Afghanistan, Bangladesh, Bhutan, DPR Korea, Fiji, Indonesia, Lao PDR, Maldives, Nepal, Philippines, Republic of Korea</a:t>
                      </a:r>
                    </a:p>
                  </a:txBody>
                  <a:tcPr marL="102876" marR="102876" marT="47164" marB="4716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85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kern="1200" cap="none" normalizeH="0" baseline="0" dirty="0">
                          <a:ln>
                            <a:noFill/>
                          </a:ln>
                          <a:solidFill>
                            <a:srgbClr val="00AEEF"/>
                          </a:solidFill>
                          <a:effectLst/>
                          <a:latin typeface="Arial" charset="0"/>
                          <a:ea typeface="+mn-ea"/>
                          <a:cs typeface="+mn-cs"/>
                        </a:rPr>
                        <a:t>Sex workers                   </a:t>
                      </a:r>
                      <a:r>
                        <a:rPr kumimoji="0" lang="en-US" sz="1100" b="0" i="0" u="none" strike="noStrike" cap="none" normalizeH="0" baseline="0" dirty="0">
                          <a:ln>
                            <a:noFill/>
                          </a:ln>
                          <a:solidFill>
                            <a:schemeClr val="tx1"/>
                          </a:solidFill>
                          <a:effectLst/>
                          <a:latin typeface="Arial" charset="0"/>
                        </a:rPr>
                        <a:t>(* annually until  2007 and  latest survey is 2011[FSW] and 2013 [MSW];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 annually until 2011)</a:t>
                      </a:r>
                    </a:p>
                  </a:txBody>
                  <a:tcPr marL="102876" marR="102876" marT="47164" marB="4716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lang="en-US" sz="1100" b="0" dirty="0"/>
                        <a:t>*Bangladesh, China, **India, Myanmar, Singapore,</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lang="en-US" sz="1100" b="0" dirty="0"/>
                        <a:t> **Sri Lanka, Thailand, Viet Nam </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Afghanistan, Cambodia, Indonesia, Lao PDR, Malaysia, Mongolia, Nepal, Philippines, PNG, Pakistan</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Fiji, Japan, Maldives,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Timor-Leste</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Bhutan, Brunei, DPR Korea, Republic of Korea</a:t>
                      </a:r>
                    </a:p>
                  </a:txBody>
                  <a:tcPr marL="102876" marR="102876" marT="47164" marB="4716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3988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normalizeH="0" baseline="0" dirty="0">
                          <a:ln>
                            <a:noFill/>
                          </a:ln>
                          <a:solidFill>
                            <a:srgbClr val="00AEEF"/>
                          </a:solidFill>
                          <a:effectLst/>
                          <a:latin typeface="Arial" charset="0"/>
                          <a:ea typeface="+mn-ea"/>
                          <a:cs typeface="+mn-cs"/>
                        </a:rPr>
                        <a:t>MSM  </a:t>
                      </a:r>
                      <a:r>
                        <a:rPr kumimoji="0" lang="en-US" sz="11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US" sz="1100" dirty="0"/>
                        <a:t>(* annually until 2007 and latest  survey is</a:t>
                      </a:r>
                      <a:r>
                        <a:rPr lang="en-US" sz="1100" baseline="0" dirty="0"/>
                        <a:t> 2013 ;</a:t>
                      </a:r>
                    </a:p>
                    <a:p>
                      <a:pPr marL="0" marR="0" lvl="0" indent="0" algn="l" defTabSz="914400" rtl="0" eaLnBrk="1" fontAlgn="base" latinLnBrk="0" hangingPunct="1">
                        <a:lnSpc>
                          <a:spcPct val="90000"/>
                        </a:lnSpc>
                        <a:spcBef>
                          <a:spcPct val="0"/>
                        </a:spcBef>
                        <a:spcAft>
                          <a:spcPct val="0"/>
                        </a:spcAft>
                        <a:buClrTx/>
                        <a:buSzTx/>
                        <a:buFontTx/>
                        <a:buNone/>
                        <a:tabLst/>
                        <a:defRPr/>
                      </a:pPr>
                      <a:r>
                        <a:rPr lang="en-US" sz="1100" baseline="0" dirty="0"/>
                        <a:t> ** annually until 2011</a:t>
                      </a:r>
                      <a:r>
                        <a:rPr lang="en-US" sz="1100" dirty="0"/>
                        <a:t>)</a:t>
                      </a:r>
                      <a:endParaRPr kumimoji="0" lang="en-US" sz="1100" b="1" i="0" u="none" strike="noStrike" cap="none" normalizeH="0" baseline="0" dirty="0">
                        <a:ln>
                          <a:noFill/>
                        </a:ln>
                        <a:solidFill>
                          <a:schemeClr val="tx1"/>
                        </a:solidFill>
                        <a:effectLst/>
                        <a:latin typeface="Arial" charset="0"/>
                      </a:endParaRPr>
                    </a:p>
                  </a:txBody>
                  <a:tcPr marL="102876" marR="102876" marT="47164" marB="4716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*Bangladesh, China, **India, Myanmar, Singapore, </a:t>
                      </a:r>
                    </a:p>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**Sri Lanka, Viet Nam</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Cambodia, Indonesia, Lao PDR, Malaysia, Mongolia, Nepal, Philippines, </a:t>
                      </a:r>
                      <a:r>
                        <a:rPr lang="en-US" sz="1100" b="0" baseline="0" dirty="0"/>
                        <a:t>Thailand</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Afghanistan, Fiji, Japan, Maldives, Timor-Leste, Republic of Korea</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Bhutan, Brunei, DPR Korea, Pakistan, PNG</a:t>
                      </a:r>
                    </a:p>
                  </a:txBody>
                  <a:tcPr marL="102876" marR="102876" marT="47164" marB="4716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0524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kern="1200" cap="none" normalizeH="0" baseline="0" dirty="0">
                          <a:ln>
                            <a:noFill/>
                          </a:ln>
                          <a:solidFill>
                            <a:srgbClr val="00AEEF"/>
                          </a:solidFill>
                          <a:effectLst/>
                          <a:latin typeface="Arial" charset="0"/>
                          <a:ea typeface="+mn-ea"/>
                          <a:cs typeface="+mn-cs"/>
                        </a:rPr>
                        <a:t>PWID  </a:t>
                      </a:r>
                      <a:r>
                        <a:rPr kumimoji="0" lang="en-US" sz="11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pPr>
                      <a:r>
                        <a:rPr lang="en-US" sz="1100" dirty="0"/>
                        <a:t>(* annually until  2007 and latest survey is 2011, </a:t>
                      </a:r>
                    </a:p>
                    <a:p>
                      <a:pPr marL="0" marR="0" lvl="0" indent="0" algn="l" defTabSz="914400" rtl="0" eaLnBrk="1" fontAlgn="base" latinLnBrk="0" hangingPunct="1">
                        <a:lnSpc>
                          <a:spcPct val="90000"/>
                        </a:lnSpc>
                        <a:spcBef>
                          <a:spcPct val="0"/>
                        </a:spcBef>
                        <a:spcAft>
                          <a:spcPct val="0"/>
                        </a:spcAft>
                        <a:buClrTx/>
                        <a:buSzTx/>
                        <a:buFontTx/>
                        <a:buNone/>
                        <a:tabLst/>
                      </a:pPr>
                      <a:r>
                        <a:rPr lang="en-US" sz="1100" dirty="0"/>
                        <a:t>** annually until 2011)</a:t>
                      </a:r>
                    </a:p>
                  </a:txBody>
                  <a:tcPr marL="102876" marR="102876" marT="47164" marB="4716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 Bangladesh, China, **India, Myanmar, Thailand, Viet Nam </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lang="en-US" sz="1100" b="0" dirty="0"/>
                        <a:t>Afghanistan, Cambodia, Indonesia, Malaysia, Nepal, Pakistan, Philippines </a:t>
                      </a:r>
                      <a:endParaRPr kumimoji="0" lang="en-US" sz="1100" b="0" i="0" u="none" strike="noStrike" cap="none" normalizeH="0" baseline="0" dirty="0">
                        <a:ln>
                          <a:noFill/>
                        </a:ln>
                        <a:solidFill>
                          <a:schemeClr val="tx1"/>
                        </a:solidFill>
                        <a:effectLst/>
                        <a:latin typeface="Arial" charset="0"/>
                      </a:endParaRP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Japan, Maldives</a:t>
                      </a:r>
                    </a:p>
                  </a:txBody>
                  <a:tcPr marL="102876" marR="102876" marT="47164" marB="47164" horzOverflow="overflow">
                    <a:lnL>
                      <a:noFill/>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eaLnBrk="1" hangingPunct="1">
                        <a:spcBef>
                          <a:spcPct val="0"/>
                        </a:spcBef>
                      </a:pPr>
                      <a:r>
                        <a:rPr lang="en-US" sz="1100" b="0" dirty="0"/>
                        <a:t>Bhutan, Brunei, DPR Korea, Fiji, Lao PDR, Mongolia, PNG, Singapore, Sri Lanka, Timor- </a:t>
                      </a:r>
                      <a:r>
                        <a:rPr lang="en-US" sz="1100" b="0" dirty="0" err="1"/>
                        <a:t>Leste</a:t>
                      </a:r>
                      <a:r>
                        <a:rPr lang="en-US" sz="1100" b="0" dirty="0"/>
                        <a:t>, Republic of Korea</a:t>
                      </a:r>
                    </a:p>
                  </a:txBody>
                  <a:tcPr marL="102876" marR="102876" marT="47164" marB="4716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CD9CCB0-AD14-844A-87B3-27E8F36BCFD0}" type="slidenum">
              <a:rPr lang="th-TH" smtClean="0"/>
              <a:pPr/>
              <a:t>26</a:t>
            </a:fld>
            <a:endParaRPr lang="th-TH"/>
          </a:p>
        </p:txBody>
      </p:sp>
      <p:sp>
        <p:nvSpPr>
          <p:cNvPr id="7" name="Title 1"/>
          <p:cNvSpPr>
            <a:spLocks noGrp="1"/>
          </p:cNvSpPr>
          <p:nvPr>
            <p:ph type="title"/>
          </p:nvPr>
        </p:nvSpPr>
        <p:spPr bwMode="auto">
          <a:xfrm>
            <a:off x="179512" y="1484784"/>
            <a:ext cx="8640960" cy="504000"/>
          </a:xfrm>
          <a:noFill/>
        </p:spPr>
        <p:txBody>
          <a:bodyPr vert="horz" wrap="square" lIns="91440" tIns="45720" rIns="91440" bIns="45720" numCol="1" anchor="t" anchorCtr="0" compatLnSpc="1">
            <a:prstTxWarp prst="textNoShape">
              <a:avLst/>
            </a:prstTxWarp>
          </a:bodyPr>
          <a:lstStyle/>
          <a:p>
            <a:r>
              <a:rPr lang="en-US" dirty="0"/>
              <a:t>Percentage of  countries with behavioral  surveys among key populations, Asia Pacific, 2010-2013</a:t>
            </a:r>
            <a:br>
              <a:rPr lang="en-US" dirty="0"/>
            </a:br>
            <a:endParaRPr lang="en-US" dirty="0"/>
          </a:p>
        </p:txBody>
      </p:sp>
      <p:sp>
        <p:nvSpPr>
          <p:cNvPr id="8" name="TextBox 7"/>
          <p:cNvSpPr txBox="1"/>
          <p:nvPr/>
        </p:nvSpPr>
        <p:spPr>
          <a:xfrm>
            <a:off x="35496" y="5663570"/>
            <a:ext cx="8928992" cy="861774"/>
          </a:xfrm>
          <a:prstGeom prst="rect">
            <a:avLst/>
          </a:prstGeom>
          <a:noFill/>
          <a:ln>
            <a:solidFill>
              <a:schemeClr val="bg1">
                <a:lumMod val="75000"/>
              </a:schemeClr>
            </a:solidFill>
            <a:prstDash val="sysDash"/>
          </a:ln>
        </p:spPr>
        <p:txBody>
          <a:bodyPr wrap="square">
            <a:spAutoFit/>
          </a:bodyPr>
          <a:lstStyle/>
          <a:p>
            <a:pPr>
              <a:defRPr/>
            </a:pPr>
            <a:r>
              <a:rPr lang="en-US" sz="1000" b="1" dirty="0">
                <a:ea typeface="+mn-ea"/>
                <a:cs typeface="+mn-cs"/>
              </a:rPr>
              <a:t>Total number of countries = 26</a:t>
            </a:r>
          </a:p>
          <a:p>
            <a:pPr>
              <a:defRPr/>
            </a:pPr>
            <a:r>
              <a:rPr lang="en-US" sz="1000" b="1" dirty="0">
                <a:ea typeface="+mn-ea"/>
                <a:cs typeface="+mn-cs"/>
              </a:rPr>
              <a:t>No survey= Bhutan, Brunei, DPR Korea, Maldives, Myanmar, Sri Lanka</a:t>
            </a:r>
          </a:p>
          <a:p>
            <a:pPr>
              <a:defRPr/>
            </a:pPr>
            <a:r>
              <a:rPr lang="en-US" sz="1000" b="1" dirty="0">
                <a:ea typeface="+mn-ea"/>
                <a:cs typeface="+mn-cs"/>
              </a:rPr>
              <a:t>At least 1 population = Bangladesh</a:t>
            </a:r>
            <a:endParaRPr lang="en-US" sz="1000" b="1" dirty="0"/>
          </a:p>
          <a:p>
            <a:pPr>
              <a:defRPr/>
            </a:pPr>
            <a:r>
              <a:rPr lang="en-US" sz="1000" b="1" dirty="0">
                <a:ea typeface="+mn-ea"/>
                <a:cs typeface="+mn-cs"/>
              </a:rPr>
              <a:t>At least 2 populations = Fiji, Lao PDR, Mongolia , Pakistan, </a:t>
            </a:r>
            <a:r>
              <a:rPr lang="en-US" sz="1000" b="1" dirty="0"/>
              <a:t>Papua New Guinea, Republic of Korea, Singapore</a:t>
            </a:r>
            <a:r>
              <a:rPr lang="en-US" sz="1000" b="1" dirty="0">
                <a:ea typeface="+mn-ea"/>
                <a:cs typeface="+mn-cs"/>
              </a:rPr>
              <a:t>, </a:t>
            </a:r>
            <a:r>
              <a:rPr lang="en-US" sz="1000" b="1" dirty="0"/>
              <a:t>Timor-Leste</a:t>
            </a:r>
            <a:endParaRPr lang="en-US" sz="1000" b="1" dirty="0">
              <a:ea typeface="+mn-ea"/>
              <a:cs typeface="+mn-cs"/>
            </a:endParaRPr>
          </a:p>
          <a:p>
            <a:pPr>
              <a:defRPr/>
            </a:pPr>
            <a:r>
              <a:rPr lang="en-US" sz="1000" b="1" dirty="0">
                <a:ea typeface="+mn-ea"/>
                <a:cs typeface="+mn-cs"/>
              </a:rPr>
              <a:t>All 3 populations = </a:t>
            </a:r>
            <a:r>
              <a:rPr lang="en-US" sz="1000" b="1" dirty="0"/>
              <a:t>Afghanistan,</a:t>
            </a:r>
            <a:r>
              <a:rPr lang="en-US" sz="1000" b="1" dirty="0">
                <a:ea typeface="+mn-ea"/>
                <a:cs typeface="+mn-cs"/>
              </a:rPr>
              <a:t> Cambodia, China,  India, Indonesia, Japan, Malaysia, Nepal, Philippines, Thailand, Viet Nam</a:t>
            </a:r>
          </a:p>
        </p:txBody>
      </p:sp>
      <p:sp>
        <p:nvSpPr>
          <p:cNvPr id="10" name="Text Placeholder 3"/>
          <p:cNvSpPr txBox="1">
            <a:spLocks/>
          </p:cNvSpPr>
          <p:nvPr/>
        </p:nvSpPr>
        <p:spPr>
          <a:xfrm>
            <a:off x="-20787" y="6628060"/>
            <a:ext cx="9162653" cy="329332"/>
          </a:xfrm>
          <a:prstGeom prst="rect">
            <a:avLst/>
          </a:prstGeom>
        </p:spPr>
        <p:txBody>
          <a:bodyPr>
            <a:normAutofit fontScale="2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0000"/>
                </a:solidFill>
                <a:cs typeface="Arial" charset="0"/>
              </a:rPr>
              <a:t>Source: Prepared by </a:t>
            </a:r>
            <a:r>
              <a:rPr lang="en-US" dirty="0">
                <a:solidFill>
                  <a:srgbClr val="000000"/>
                </a:solidFill>
                <a:cs typeface="Arial" charset="0"/>
                <a:hlinkClick r:id="rId3"/>
              </a:rPr>
              <a:t>www.aidsdatahub.org</a:t>
            </a:r>
            <a:r>
              <a:rPr lang="en-US" dirty="0">
                <a:solidFill>
                  <a:srgbClr val="000000"/>
                </a:solidFill>
                <a:cs typeface="Arial" charset="0"/>
              </a:rPr>
              <a:t> based on  National </a:t>
            </a:r>
            <a:r>
              <a:rPr lang="en-US" dirty="0" err="1">
                <a:solidFill>
                  <a:srgbClr val="000000"/>
                </a:solidFill>
                <a:cs typeface="Arial" charset="0"/>
              </a:rPr>
              <a:t>Behavioural</a:t>
            </a:r>
            <a:r>
              <a:rPr lang="en-US" dirty="0">
                <a:solidFill>
                  <a:srgbClr val="000000"/>
                </a:solidFill>
                <a:cs typeface="Arial" charset="0"/>
              </a:rPr>
              <a:t>   and Integrated </a:t>
            </a:r>
            <a:r>
              <a:rPr lang="en-US" dirty="0" err="1">
                <a:solidFill>
                  <a:srgbClr val="000000"/>
                </a:solidFill>
                <a:cs typeface="Arial" charset="0"/>
              </a:rPr>
              <a:t>Behavioural</a:t>
            </a:r>
            <a:r>
              <a:rPr lang="en-US" dirty="0">
                <a:solidFill>
                  <a:srgbClr val="000000"/>
                </a:solidFill>
                <a:cs typeface="Arial" charset="0"/>
              </a:rPr>
              <a:t>  Surveillance Reports ; Global AIDS Response Progress Reports- Country Reports (2014) </a:t>
            </a:r>
            <a:endParaRPr lang="en-GB" dirty="0"/>
          </a:p>
        </p:txBody>
      </p:sp>
      <p:sp>
        <p:nvSpPr>
          <p:cNvPr id="11" name="TextBox 10"/>
          <p:cNvSpPr txBox="1"/>
          <p:nvPr/>
        </p:nvSpPr>
        <p:spPr>
          <a:xfrm>
            <a:off x="21574" y="2395459"/>
            <a:ext cx="2915816" cy="553998"/>
          </a:xfrm>
          <a:prstGeom prst="rect">
            <a:avLst/>
          </a:prstGeom>
          <a:noFill/>
          <a:ln>
            <a:solidFill>
              <a:schemeClr val="accent3">
                <a:lumMod val="75000"/>
              </a:schemeClr>
            </a:solidFill>
          </a:ln>
        </p:spPr>
        <p:txBody>
          <a:bodyPr wrap="square" rtlCol="0">
            <a:spAutoFit/>
          </a:bodyPr>
          <a:lstStyle/>
          <a:p>
            <a:r>
              <a:rPr lang="en-US" sz="1000" dirty="0" err="1"/>
              <a:t>Behavioural</a:t>
            </a:r>
            <a:r>
              <a:rPr lang="en-US" sz="1000" dirty="0"/>
              <a:t> surveys include both </a:t>
            </a:r>
            <a:r>
              <a:rPr lang="en-US" sz="1000" dirty="0" err="1"/>
              <a:t>Behavioural</a:t>
            </a:r>
            <a:r>
              <a:rPr lang="en-US" sz="1000" dirty="0"/>
              <a:t> Surveillance Surveys (BSS) and Integrated Biological and </a:t>
            </a:r>
            <a:r>
              <a:rPr lang="en-US" sz="1000" dirty="0" err="1"/>
              <a:t>Behavioural</a:t>
            </a:r>
            <a:r>
              <a:rPr lang="en-US" sz="1000" dirty="0"/>
              <a:t> Surveys (IBBS)</a:t>
            </a:r>
            <a:endParaRPr lang="en-GB" sz="1000" dirty="0"/>
          </a:p>
        </p:txBody>
      </p:sp>
      <p:graphicFrame>
        <p:nvGraphicFramePr>
          <p:cNvPr id="9" name="Chart 8"/>
          <p:cNvGraphicFramePr>
            <a:graphicFrameLocks/>
          </p:cNvGraphicFramePr>
          <p:nvPr>
            <p:extLst>
              <p:ext uri="{D42A27DB-BD31-4B8C-83A1-F6EECF244321}">
                <p14:modId xmlns:p14="http://schemas.microsoft.com/office/powerpoint/2010/main" val="1489147897"/>
              </p:ext>
            </p:extLst>
          </p:nvPr>
        </p:nvGraphicFramePr>
        <p:xfrm>
          <a:off x="2555776" y="2420888"/>
          <a:ext cx="6264696" cy="3174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385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72619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Data availability on AIDS spending data, Asia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83317729"/>
              </p:ext>
            </p:extLst>
          </p:nvPr>
        </p:nvGraphicFramePr>
        <p:xfrm>
          <a:off x="395536" y="2204864"/>
          <a:ext cx="8208913" cy="4123020"/>
        </p:xfrm>
        <a:graphic>
          <a:graphicData uri="http://schemas.openxmlformats.org/drawingml/2006/table">
            <a:tbl>
              <a:tblPr/>
              <a:tblGrid>
                <a:gridCol w="465331">
                  <a:extLst>
                    <a:ext uri="{9D8B030D-6E8A-4147-A177-3AD203B41FA5}">
                      <a16:colId xmlns:a16="http://schemas.microsoft.com/office/drawing/2014/main" val="20000"/>
                    </a:ext>
                  </a:extLst>
                </a:gridCol>
                <a:gridCol w="2457901">
                  <a:extLst>
                    <a:ext uri="{9D8B030D-6E8A-4147-A177-3AD203B41FA5}">
                      <a16:colId xmlns:a16="http://schemas.microsoft.com/office/drawing/2014/main" val="20001"/>
                    </a:ext>
                  </a:extLst>
                </a:gridCol>
                <a:gridCol w="3006753">
                  <a:extLst>
                    <a:ext uri="{9D8B030D-6E8A-4147-A177-3AD203B41FA5}">
                      <a16:colId xmlns:a16="http://schemas.microsoft.com/office/drawing/2014/main" val="20002"/>
                    </a:ext>
                  </a:extLst>
                </a:gridCol>
                <a:gridCol w="2278928">
                  <a:extLst>
                    <a:ext uri="{9D8B030D-6E8A-4147-A177-3AD203B41FA5}">
                      <a16:colId xmlns:a16="http://schemas.microsoft.com/office/drawing/2014/main" val="20003"/>
                    </a:ext>
                  </a:extLst>
                </a:gridCol>
              </a:tblGrid>
              <a:tr h="260472">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t"/>
                      <a:r>
                        <a:rPr lang="en-GB" sz="1300" b="1" i="0" u="none" strike="noStrike">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GB" sz="1300" b="1" i="0" u="none" strike="noStrike">
                          <a:solidFill>
                            <a:srgbClr val="F2F2F2"/>
                          </a:solidFill>
                          <a:effectLst/>
                          <a:latin typeface="Arial"/>
                        </a:rPr>
                        <a:t>Latest available spending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1837"/>
                    </a:solidFill>
                  </a:tcPr>
                </a:tc>
                <a:tc>
                  <a:txBody>
                    <a:bodyPr/>
                    <a:lstStyle/>
                    <a:p>
                      <a:pPr algn="ctr" fontAlgn="ctr"/>
                      <a:r>
                        <a:rPr lang="en-GB" sz="1300" b="1" i="0" u="none" strike="noStrike" dirty="0">
                          <a:solidFill>
                            <a:srgbClr val="F2F2F2"/>
                          </a:solidFill>
                          <a:effectLst/>
                          <a:latin typeface="Arial"/>
                        </a:rPr>
                        <a:t>Available trend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1837"/>
                    </a:solidFill>
                  </a:tcPr>
                </a:tc>
                <a:extLst>
                  <a:ext uri="{0D108BD9-81ED-4DB2-BD59-A6C34878D82A}">
                    <a16:rowId xmlns:a16="http://schemas.microsoft.com/office/drawing/2014/main" val="10000"/>
                  </a:ext>
                </a:extLst>
              </a:tr>
              <a:tr h="214586">
                <a:tc>
                  <a:txBody>
                    <a:bodyPr/>
                    <a:lstStyle/>
                    <a:p>
                      <a:pPr algn="ctr" fontAlgn="t"/>
                      <a:r>
                        <a:rPr lang="en-GB" sz="1300" b="1" i="0" u="none" strike="noStrike">
                          <a:solidFill>
                            <a:srgbClr val="F2F2F2"/>
                          </a:solidFill>
                          <a:effectLst/>
                          <a:latin typeface="Arial"/>
                        </a:rPr>
                        <a:t>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Afghanistan</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4586">
                <a:tc>
                  <a:txBody>
                    <a:bodyPr/>
                    <a:lstStyle/>
                    <a:p>
                      <a:pPr algn="ctr" fontAlgn="t"/>
                      <a:r>
                        <a:rPr lang="en-GB" sz="1300" b="1" i="0" u="none" strike="noStrike">
                          <a:solidFill>
                            <a:srgbClr val="F2F2F2"/>
                          </a:solidFill>
                          <a:effectLst/>
                          <a:latin typeface="Arial"/>
                        </a:rPr>
                        <a:t>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Bangladesh</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214586">
                <a:tc>
                  <a:txBody>
                    <a:bodyPr/>
                    <a:lstStyle/>
                    <a:p>
                      <a:pPr algn="ctr" fontAlgn="t"/>
                      <a:r>
                        <a:rPr lang="en-GB" sz="1300" b="1" i="0" u="none" strike="noStrike">
                          <a:solidFill>
                            <a:srgbClr val="F2F2F2"/>
                          </a:solidFill>
                          <a:effectLst/>
                          <a:latin typeface="Arial"/>
                        </a:rPr>
                        <a:t>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Cambodia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14586">
                <a:tc>
                  <a:txBody>
                    <a:bodyPr/>
                    <a:lstStyle/>
                    <a:p>
                      <a:pPr algn="ctr" fontAlgn="t"/>
                      <a:r>
                        <a:rPr lang="en-GB" sz="1300" b="1" i="0" u="none" strike="noStrike" dirty="0">
                          <a:solidFill>
                            <a:srgbClr val="F2F2F2"/>
                          </a:solidFill>
                          <a:effectLst/>
                          <a:latin typeface="Arial"/>
                        </a:rPr>
                        <a:t>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China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14586">
                <a:tc>
                  <a:txBody>
                    <a:bodyPr/>
                    <a:lstStyle/>
                    <a:p>
                      <a:pPr algn="ctr" fontAlgn="t"/>
                      <a:r>
                        <a:rPr lang="en-GB" sz="1300" b="1" i="0" u="none" strike="noStrike">
                          <a:solidFill>
                            <a:srgbClr val="F2F2F2"/>
                          </a:solidFill>
                          <a:effectLst/>
                          <a:latin typeface="Arial"/>
                        </a:rPr>
                        <a:t>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DPR of Korea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2009 - 2011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14586">
                <a:tc>
                  <a:txBody>
                    <a:bodyPr/>
                    <a:lstStyle/>
                    <a:p>
                      <a:pPr algn="ctr" fontAlgn="t"/>
                      <a:r>
                        <a:rPr lang="en-GB" sz="1300" b="1" i="0" u="none" strike="noStrike">
                          <a:solidFill>
                            <a:srgbClr val="F2F2F2"/>
                          </a:solidFill>
                          <a:effectLst/>
                          <a:latin typeface="Arial"/>
                        </a:rPr>
                        <a:t>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India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14586">
                <a:tc>
                  <a:txBody>
                    <a:bodyPr/>
                    <a:lstStyle/>
                    <a:p>
                      <a:pPr algn="ctr" fontAlgn="t"/>
                      <a:r>
                        <a:rPr lang="en-GB" sz="1300" b="1" i="0" u="none" strike="noStrike">
                          <a:solidFill>
                            <a:srgbClr val="F2F2F2"/>
                          </a:solidFill>
                          <a:effectLst/>
                          <a:latin typeface="Arial"/>
                        </a:rPr>
                        <a:t>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Indonesia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14586">
                <a:tc>
                  <a:txBody>
                    <a:bodyPr/>
                    <a:lstStyle/>
                    <a:p>
                      <a:pPr algn="ctr" fontAlgn="t"/>
                      <a:r>
                        <a:rPr lang="en-GB" sz="1300" b="1" i="0" u="none" strike="noStrike">
                          <a:solidFill>
                            <a:srgbClr val="F2F2F2"/>
                          </a:solidFill>
                          <a:effectLst/>
                          <a:latin typeface="Arial"/>
                        </a:rPr>
                        <a:t>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Lao PDR</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2006 - 2011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14586">
                <a:tc>
                  <a:txBody>
                    <a:bodyPr/>
                    <a:lstStyle/>
                    <a:p>
                      <a:pPr algn="ctr" fontAlgn="t"/>
                      <a:r>
                        <a:rPr lang="en-GB" sz="1300" b="1" i="0" u="none" strike="noStrike">
                          <a:solidFill>
                            <a:srgbClr val="F2F2F2"/>
                          </a:solidFill>
                          <a:effectLst/>
                          <a:latin typeface="Arial"/>
                        </a:rPr>
                        <a:t>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Malaysia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14586">
                <a:tc>
                  <a:txBody>
                    <a:bodyPr/>
                    <a:lstStyle/>
                    <a:p>
                      <a:pPr algn="ctr" fontAlgn="t"/>
                      <a:r>
                        <a:rPr lang="en-GB" sz="1300" b="1" i="0" u="none" strike="noStrike">
                          <a:solidFill>
                            <a:srgbClr val="F2F2F2"/>
                          </a:solidFill>
                          <a:effectLst/>
                          <a:latin typeface="Arial"/>
                        </a:rPr>
                        <a:t>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Mongolia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2007 - 2011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214586">
                <a:tc>
                  <a:txBody>
                    <a:bodyPr/>
                    <a:lstStyle/>
                    <a:p>
                      <a:pPr algn="ctr" fontAlgn="t"/>
                      <a:r>
                        <a:rPr lang="en-GB" sz="1300" b="1" i="0" u="none" strike="noStrike">
                          <a:solidFill>
                            <a:srgbClr val="F2F2F2"/>
                          </a:solidFill>
                          <a:effectLst/>
                          <a:latin typeface="Arial"/>
                        </a:rPr>
                        <a:t>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Myanmar</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2007 - 2011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214586">
                <a:tc>
                  <a:txBody>
                    <a:bodyPr/>
                    <a:lstStyle/>
                    <a:p>
                      <a:pPr algn="ctr" fontAlgn="t"/>
                      <a:r>
                        <a:rPr lang="en-GB" sz="1300" b="1" i="0" u="none" strike="noStrike">
                          <a:solidFill>
                            <a:srgbClr val="F2F2F2"/>
                          </a:solidFill>
                          <a:effectLst/>
                          <a:latin typeface="Arial"/>
                        </a:rPr>
                        <a:t>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Nepal</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2006 - 2009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214586">
                <a:tc>
                  <a:txBody>
                    <a:bodyPr/>
                    <a:lstStyle/>
                    <a:p>
                      <a:pPr algn="ctr" fontAlgn="t"/>
                      <a:r>
                        <a:rPr lang="en-GB" sz="1300" b="1" i="0" u="none" strike="noStrike">
                          <a:solidFill>
                            <a:srgbClr val="F2F2F2"/>
                          </a:solidFill>
                          <a:effectLst/>
                          <a:latin typeface="Arial"/>
                        </a:rPr>
                        <a:t>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Pakistan</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214586">
                <a:tc>
                  <a:txBody>
                    <a:bodyPr/>
                    <a:lstStyle/>
                    <a:p>
                      <a:pPr algn="ctr" fontAlgn="t"/>
                      <a:r>
                        <a:rPr lang="en-GB" sz="1300" b="1" i="0" u="none" strike="noStrike">
                          <a:solidFill>
                            <a:srgbClr val="F2F2F2"/>
                          </a:solidFill>
                          <a:effectLst/>
                          <a:latin typeface="Arial"/>
                        </a:rPr>
                        <a:t>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Philippines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2005 - 2013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4"/>
                  </a:ext>
                </a:extLst>
              </a:tr>
              <a:tr h="214586">
                <a:tc>
                  <a:txBody>
                    <a:bodyPr/>
                    <a:lstStyle/>
                    <a:p>
                      <a:pPr algn="ctr" fontAlgn="t"/>
                      <a:r>
                        <a:rPr lang="en-GB" sz="1300" b="1" i="0" u="none" strike="noStrike" dirty="0">
                          <a:solidFill>
                            <a:srgbClr val="F2F2F2"/>
                          </a:solidFill>
                          <a:effectLst/>
                          <a:latin typeface="Arial"/>
                        </a:rPr>
                        <a:t>15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Sri Lanka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2007 - 2010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214586">
                <a:tc>
                  <a:txBody>
                    <a:bodyPr/>
                    <a:lstStyle/>
                    <a:p>
                      <a:pPr algn="ctr" fontAlgn="t"/>
                      <a:r>
                        <a:rPr lang="en-GB" sz="1300" b="1" i="0" u="none" strike="noStrike">
                          <a:solidFill>
                            <a:srgbClr val="F2F2F2"/>
                          </a:solidFill>
                          <a:effectLst/>
                          <a:latin typeface="Arial"/>
                        </a:rPr>
                        <a:t>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Thailand</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214586">
                <a:tc>
                  <a:txBody>
                    <a:bodyPr/>
                    <a:lstStyle/>
                    <a:p>
                      <a:pPr algn="ctr" fontAlgn="t"/>
                      <a:r>
                        <a:rPr lang="en-GB" sz="1300" b="1" i="0" u="none" strike="noStrike">
                          <a:solidFill>
                            <a:srgbClr val="F2F2F2"/>
                          </a:solidFill>
                          <a:effectLst/>
                          <a:latin typeface="Arial"/>
                        </a:rPr>
                        <a:t>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Timor Leste</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a:solidFill>
                            <a:srgbClr val="404040"/>
                          </a:solidFill>
                          <a:effectLst/>
                          <a:latin typeface="Arial"/>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2008 - 2009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214586">
                <a:tc>
                  <a:txBody>
                    <a:bodyPr/>
                    <a:lstStyle/>
                    <a:p>
                      <a:pPr algn="ctr" fontAlgn="t"/>
                      <a:r>
                        <a:rPr lang="en-GB" sz="1300" b="1" i="0" u="none" strike="noStrike">
                          <a:solidFill>
                            <a:srgbClr val="F2F2F2"/>
                          </a:solidFill>
                          <a:effectLst/>
                          <a:latin typeface="Arial"/>
                        </a:rPr>
                        <a:t>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a:solidFill>
                            <a:srgbClr val="F2F2F2"/>
                          </a:solidFill>
                          <a:effectLst/>
                          <a:latin typeface="Arial"/>
                        </a:rPr>
                        <a:t>Viet Nam</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8"/>
                  </a:ext>
                </a:extLst>
              </a:tr>
            </a:tbl>
          </a:graphicData>
        </a:graphic>
      </p:graphicFrame>
      <p:sp>
        <p:nvSpPr>
          <p:cNvPr id="6" name="Text Box 240"/>
          <p:cNvSpPr txBox="1">
            <a:spLocks noChangeArrowheads="1"/>
          </p:cNvSpPr>
          <p:nvPr/>
        </p:nvSpPr>
        <p:spPr bwMode="auto">
          <a:xfrm>
            <a:off x="0" y="6583363"/>
            <a:ext cx="67929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n-US" sz="900" dirty="0">
                <a:solidFill>
                  <a:srgbClr val="000000"/>
                </a:solidFill>
                <a:ea typeface="+mn-ea"/>
                <a:cs typeface="Arial" charset="0"/>
              </a:rPr>
              <a:t>Source: </a:t>
            </a:r>
            <a:r>
              <a:rPr lang="en-US" sz="900" dirty="0">
                <a:solidFill>
                  <a:prstClr val="black"/>
                </a:solidFill>
                <a:ea typeface="+mn-ea"/>
                <a:cs typeface="Arial" charset="0"/>
              </a:rPr>
              <a:t>Prepared by  </a:t>
            </a:r>
            <a:r>
              <a:rPr lang="en-US" sz="900" dirty="0">
                <a:solidFill>
                  <a:prstClr val="black"/>
                </a:solidFill>
                <a:ea typeface="+mn-ea"/>
                <a:cs typeface="Arial" charset="0"/>
                <a:hlinkClick r:id="rId2"/>
              </a:rPr>
              <a:t>www.aidsdatahub.org</a:t>
            </a:r>
            <a:r>
              <a:rPr lang="en-US" sz="900" dirty="0">
                <a:solidFill>
                  <a:prstClr val="black"/>
                </a:solidFill>
                <a:ea typeface="+mn-ea"/>
                <a:cs typeface="Arial" charset="0"/>
              </a:rPr>
              <a:t> based on data from www.aidsinfoonline.org</a:t>
            </a:r>
            <a:endParaRPr lang="en-US" sz="900" dirty="0">
              <a:solidFill>
                <a:prstClr val="black"/>
              </a:solidFill>
              <a:ea typeface="+mn-ea"/>
              <a:cs typeface="Arial" charset="0"/>
              <a:hlinkClick r:id="rId3"/>
            </a:endParaRPr>
          </a:p>
        </p:txBody>
      </p:sp>
    </p:spTree>
    <p:extLst>
      <p:ext uri="{BB962C8B-B14F-4D97-AF65-F5344CB8AC3E}">
        <p14:creationId xmlns:p14="http://schemas.microsoft.com/office/powerpoint/2010/main" val="394440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Data availability on AIDS spending data, the Pacific</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245568262"/>
              </p:ext>
            </p:extLst>
          </p:nvPr>
        </p:nvGraphicFramePr>
        <p:xfrm>
          <a:off x="251520" y="2204864"/>
          <a:ext cx="8229599" cy="3960438"/>
        </p:xfrm>
        <a:graphic>
          <a:graphicData uri="http://schemas.openxmlformats.org/drawingml/2006/table">
            <a:tbl>
              <a:tblPr/>
              <a:tblGrid>
                <a:gridCol w="466503">
                  <a:extLst>
                    <a:ext uri="{9D8B030D-6E8A-4147-A177-3AD203B41FA5}">
                      <a16:colId xmlns:a16="http://schemas.microsoft.com/office/drawing/2014/main" val="20000"/>
                    </a:ext>
                  </a:extLst>
                </a:gridCol>
                <a:gridCol w="2464095">
                  <a:extLst>
                    <a:ext uri="{9D8B030D-6E8A-4147-A177-3AD203B41FA5}">
                      <a16:colId xmlns:a16="http://schemas.microsoft.com/office/drawing/2014/main" val="20001"/>
                    </a:ext>
                  </a:extLst>
                </a:gridCol>
                <a:gridCol w="3014330">
                  <a:extLst>
                    <a:ext uri="{9D8B030D-6E8A-4147-A177-3AD203B41FA5}">
                      <a16:colId xmlns:a16="http://schemas.microsoft.com/office/drawing/2014/main" val="20002"/>
                    </a:ext>
                  </a:extLst>
                </a:gridCol>
                <a:gridCol w="2284671">
                  <a:extLst>
                    <a:ext uri="{9D8B030D-6E8A-4147-A177-3AD203B41FA5}">
                      <a16:colId xmlns:a16="http://schemas.microsoft.com/office/drawing/2014/main" val="20003"/>
                    </a:ext>
                  </a:extLst>
                </a:gridCol>
              </a:tblGrid>
              <a:tr h="419874">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GB" sz="1300" b="1" i="0" u="none" strike="noStrike" dirty="0">
                          <a:solidFill>
                            <a:srgbClr val="F2F2F2"/>
                          </a:solidFill>
                          <a:effectLst/>
                          <a:latin typeface="Arial"/>
                        </a:rPr>
                        <a:t>Latest available spending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008C"/>
                    </a:solidFill>
                  </a:tcPr>
                </a:tc>
                <a:tc>
                  <a:txBody>
                    <a:bodyPr/>
                    <a:lstStyle/>
                    <a:p>
                      <a:pPr algn="ctr" fontAlgn="ctr"/>
                      <a:r>
                        <a:rPr lang="en-GB" sz="1300" b="1" i="0" u="none" strike="noStrike">
                          <a:solidFill>
                            <a:srgbClr val="F2F2F2"/>
                          </a:solidFill>
                          <a:effectLst/>
                          <a:latin typeface="Arial"/>
                        </a:rPr>
                        <a:t>Available trend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008C"/>
                    </a:solidFill>
                  </a:tcPr>
                </a:tc>
                <a:extLst>
                  <a:ext uri="{0D108BD9-81ED-4DB2-BD59-A6C34878D82A}">
                    <a16:rowId xmlns:a16="http://schemas.microsoft.com/office/drawing/2014/main" val="10000"/>
                  </a:ext>
                </a:extLst>
              </a:tr>
              <a:tr h="295047">
                <a:tc>
                  <a:txBody>
                    <a:bodyPr/>
                    <a:lstStyle/>
                    <a:p>
                      <a:pPr algn="ctr" fontAlgn="t"/>
                      <a:r>
                        <a:rPr lang="en-GB" sz="1300" b="1" i="0" u="none" strike="noStrike">
                          <a:solidFill>
                            <a:srgbClr val="FFFFFF"/>
                          </a:solidFill>
                          <a:effectLst/>
                          <a:latin typeface="Arial"/>
                        </a:rPr>
                        <a:t>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Fiji</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95047">
                <a:tc>
                  <a:txBody>
                    <a:bodyPr/>
                    <a:lstStyle/>
                    <a:p>
                      <a:pPr algn="ctr" fontAlgn="t"/>
                      <a:r>
                        <a:rPr lang="en-GB" sz="1300" b="1" i="0" u="none" strike="noStrike">
                          <a:solidFill>
                            <a:srgbClr val="FFFFFF"/>
                          </a:solidFill>
                          <a:effectLst/>
                          <a:latin typeface="Arial"/>
                        </a:rPr>
                        <a:t>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Kiribati</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2010 - 2012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295047">
                <a:tc>
                  <a:txBody>
                    <a:bodyPr/>
                    <a:lstStyle/>
                    <a:p>
                      <a:pPr algn="ctr" fontAlgn="t"/>
                      <a:r>
                        <a:rPr lang="en-GB" sz="1300" b="1" i="0" u="none" strike="noStrike">
                          <a:solidFill>
                            <a:srgbClr val="FFFFFF"/>
                          </a:solidFill>
                          <a:effectLst/>
                          <a:latin typeface="Arial"/>
                        </a:rPr>
                        <a:t>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Marshall Islands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95047">
                <a:tc>
                  <a:txBody>
                    <a:bodyPr/>
                    <a:lstStyle/>
                    <a:p>
                      <a:pPr algn="ctr" fontAlgn="t"/>
                      <a:r>
                        <a:rPr lang="en-GB" sz="1300" b="1" i="0" u="none" strike="noStrike">
                          <a:solidFill>
                            <a:srgbClr val="FFFFFF"/>
                          </a:solidFill>
                          <a:effectLst/>
                          <a:latin typeface="Arial"/>
                        </a:rPr>
                        <a:t>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Micronesia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95047">
                <a:tc>
                  <a:txBody>
                    <a:bodyPr/>
                    <a:lstStyle/>
                    <a:p>
                      <a:pPr algn="ctr" fontAlgn="t"/>
                      <a:r>
                        <a:rPr lang="en-GB" sz="1300" b="1" i="0" u="none" strike="noStrike">
                          <a:solidFill>
                            <a:srgbClr val="FFFFFF"/>
                          </a:solidFill>
                          <a:effectLst/>
                          <a:latin typeface="Arial"/>
                        </a:rPr>
                        <a:t>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Nauru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a:solidFill>
                            <a:srgbClr val="404040"/>
                          </a:solidFill>
                          <a:effectLst/>
                          <a:latin typeface="Arial"/>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2008 - 2009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95047">
                <a:tc>
                  <a:txBody>
                    <a:bodyPr/>
                    <a:lstStyle/>
                    <a:p>
                      <a:pPr algn="ctr" fontAlgn="t"/>
                      <a:r>
                        <a:rPr lang="en-GB" sz="1300" b="1" i="0" u="none" strike="noStrike">
                          <a:solidFill>
                            <a:srgbClr val="FFFFFF"/>
                          </a:solidFill>
                          <a:effectLst/>
                          <a:latin typeface="Arial"/>
                        </a:rPr>
                        <a:t>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Palau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95047">
                <a:tc>
                  <a:txBody>
                    <a:bodyPr/>
                    <a:lstStyle/>
                    <a:p>
                      <a:pPr algn="ctr" fontAlgn="t"/>
                      <a:r>
                        <a:rPr lang="en-GB" sz="1300" b="1" i="0" u="none" strike="noStrike">
                          <a:solidFill>
                            <a:srgbClr val="FFFFFF"/>
                          </a:solidFill>
                          <a:effectLst/>
                          <a:latin typeface="Arial"/>
                        </a:rPr>
                        <a:t>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Papua New Guinea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2009 - 2012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95047">
                <a:tc>
                  <a:txBody>
                    <a:bodyPr/>
                    <a:lstStyle/>
                    <a:p>
                      <a:pPr algn="ctr" fontAlgn="t"/>
                      <a:r>
                        <a:rPr lang="en-GB" sz="1300" b="1" i="0" u="none" strike="noStrike">
                          <a:solidFill>
                            <a:srgbClr val="FFFFFF"/>
                          </a:solidFill>
                          <a:effectLst/>
                          <a:latin typeface="Arial"/>
                        </a:rPr>
                        <a:t>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Samoa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2009 - 2013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95047">
                <a:tc>
                  <a:txBody>
                    <a:bodyPr/>
                    <a:lstStyle/>
                    <a:p>
                      <a:pPr algn="ctr" fontAlgn="t"/>
                      <a:r>
                        <a:rPr lang="en-GB" sz="1300" b="1" i="0" u="none" strike="noStrike">
                          <a:solidFill>
                            <a:srgbClr val="FFFFFF"/>
                          </a:solidFill>
                          <a:effectLst/>
                          <a:latin typeface="Arial"/>
                        </a:rPr>
                        <a:t>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Solomon Islands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a:solidFill>
                            <a:srgbClr val="404040"/>
                          </a:solidFill>
                          <a:effectLst/>
                          <a:latin typeface="Arial"/>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2008 - 2011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95047">
                <a:tc>
                  <a:txBody>
                    <a:bodyPr/>
                    <a:lstStyle/>
                    <a:p>
                      <a:pPr algn="ctr" fontAlgn="t"/>
                      <a:r>
                        <a:rPr lang="en-GB" sz="1300" b="1" i="0" u="none" strike="noStrike">
                          <a:solidFill>
                            <a:srgbClr val="FFFFFF"/>
                          </a:solidFill>
                          <a:effectLst/>
                          <a:latin typeface="Arial"/>
                        </a:rPr>
                        <a:t>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Tonga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295047">
                <a:tc>
                  <a:txBody>
                    <a:bodyPr/>
                    <a:lstStyle/>
                    <a:p>
                      <a:pPr algn="ctr" fontAlgn="t"/>
                      <a:r>
                        <a:rPr lang="en-GB" sz="1300" b="1" i="0" u="none" strike="noStrike">
                          <a:solidFill>
                            <a:srgbClr val="FFFFFF"/>
                          </a:solidFill>
                          <a:effectLst/>
                          <a:latin typeface="Arial"/>
                        </a:rPr>
                        <a:t>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Tuvalu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295047">
                <a:tc>
                  <a:txBody>
                    <a:bodyPr/>
                    <a:lstStyle/>
                    <a:p>
                      <a:pPr algn="ctr" fontAlgn="t"/>
                      <a:r>
                        <a:rPr lang="en-GB" sz="1300" b="1" i="0" u="none" strike="noStrike">
                          <a:solidFill>
                            <a:srgbClr val="FFFFFF"/>
                          </a:solidFill>
                          <a:effectLst/>
                          <a:latin typeface="Arial"/>
                        </a:rPr>
                        <a:t>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a:solidFill>
                            <a:srgbClr val="FFFFFF"/>
                          </a:solidFill>
                          <a:effectLst/>
                          <a:latin typeface="Arial"/>
                        </a:rPr>
                        <a:t>Vanuatu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bl>
          </a:graphicData>
        </a:graphic>
      </p:graphicFrame>
      <p:sp>
        <p:nvSpPr>
          <p:cNvPr id="6" name="Text Box 240"/>
          <p:cNvSpPr txBox="1">
            <a:spLocks noChangeArrowheads="1"/>
          </p:cNvSpPr>
          <p:nvPr/>
        </p:nvSpPr>
        <p:spPr bwMode="auto">
          <a:xfrm>
            <a:off x="0" y="6583363"/>
            <a:ext cx="67929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n-US" sz="900" dirty="0">
                <a:solidFill>
                  <a:srgbClr val="000000"/>
                </a:solidFill>
                <a:ea typeface="+mn-ea"/>
                <a:cs typeface="Arial" charset="0"/>
              </a:rPr>
              <a:t>Source: </a:t>
            </a:r>
            <a:r>
              <a:rPr lang="en-US" sz="900" dirty="0">
                <a:solidFill>
                  <a:prstClr val="black"/>
                </a:solidFill>
                <a:ea typeface="+mn-ea"/>
                <a:cs typeface="Arial" charset="0"/>
              </a:rPr>
              <a:t>Prepared by  </a:t>
            </a:r>
            <a:r>
              <a:rPr lang="en-US" sz="900" dirty="0">
                <a:solidFill>
                  <a:prstClr val="black"/>
                </a:solidFill>
                <a:ea typeface="+mn-ea"/>
                <a:cs typeface="Arial" charset="0"/>
                <a:hlinkClick r:id="rId2"/>
              </a:rPr>
              <a:t>www.aidsdatahub.org</a:t>
            </a:r>
            <a:r>
              <a:rPr lang="en-US" sz="900" dirty="0">
                <a:solidFill>
                  <a:prstClr val="black"/>
                </a:solidFill>
                <a:ea typeface="+mn-ea"/>
                <a:cs typeface="Arial" charset="0"/>
              </a:rPr>
              <a:t> based on data from www.aidsinfoonline.org</a:t>
            </a:r>
            <a:endParaRPr lang="en-US" sz="900" dirty="0">
              <a:solidFill>
                <a:prstClr val="black"/>
              </a:solidFill>
              <a:ea typeface="+mn-ea"/>
              <a:cs typeface="Arial" charset="0"/>
              <a:hlinkClick r:id="rId3"/>
            </a:endParaRPr>
          </a:p>
        </p:txBody>
      </p:sp>
    </p:spTree>
    <p:extLst>
      <p:ext uri="{BB962C8B-B14F-4D97-AF65-F5344CB8AC3E}">
        <p14:creationId xmlns:p14="http://schemas.microsoft.com/office/powerpoint/2010/main" val="108297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8EF9A7-8299-4929-8D90-FD055DAFB751}"/>
              </a:ext>
            </a:extLst>
          </p:cNvPr>
          <p:cNvGraphicFramePr>
            <a:graphicFrameLocks noGrp="1"/>
          </p:cNvGraphicFramePr>
          <p:nvPr>
            <p:extLst>
              <p:ext uri="{D42A27DB-BD31-4B8C-83A1-F6EECF244321}">
                <p14:modId xmlns:p14="http://schemas.microsoft.com/office/powerpoint/2010/main" val="3111741450"/>
              </p:ext>
            </p:extLst>
          </p:nvPr>
        </p:nvGraphicFramePr>
        <p:xfrm>
          <a:off x="279105" y="2394077"/>
          <a:ext cx="8445298" cy="3425864"/>
        </p:xfrm>
        <a:graphic>
          <a:graphicData uri="http://schemas.openxmlformats.org/drawingml/2006/table">
            <a:tbl>
              <a:tblPr firstRow="1" bandRow="1">
                <a:tableStyleId>{5C22544A-7EE6-4342-B048-85BDC9FD1C3A}</a:tableStyleId>
              </a:tblPr>
              <a:tblGrid>
                <a:gridCol w="1038658">
                  <a:extLst>
                    <a:ext uri="{9D8B030D-6E8A-4147-A177-3AD203B41FA5}">
                      <a16:colId xmlns:a16="http://schemas.microsoft.com/office/drawing/2014/main" val="3115510582"/>
                    </a:ext>
                  </a:extLst>
                </a:gridCol>
                <a:gridCol w="822960">
                  <a:extLst>
                    <a:ext uri="{9D8B030D-6E8A-4147-A177-3AD203B41FA5}">
                      <a16:colId xmlns:a16="http://schemas.microsoft.com/office/drawing/2014/main" val="2686483227"/>
                    </a:ext>
                  </a:extLst>
                </a:gridCol>
                <a:gridCol w="822960">
                  <a:extLst>
                    <a:ext uri="{9D8B030D-6E8A-4147-A177-3AD203B41FA5}">
                      <a16:colId xmlns:a16="http://schemas.microsoft.com/office/drawing/2014/main" val="4155723685"/>
                    </a:ext>
                  </a:extLst>
                </a:gridCol>
                <a:gridCol w="822960">
                  <a:extLst>
                    <a:ext uri="{9D8B030D-6E8A-4147-A177-3AD203B41FA5}">
                      <a16:colId xmlns:a16="http://schemas.microsoft.com/office/drawing/2014/main" val="1501537820"/>
                    </a:ext>
                  </a:extLst>
                </a:gridCol>
                <a:gridCol w="822960">
                  <a:extLst>
                    <a:ext uri="{9D8B030D-6E8A-4147-A177-3AD203B41FA5}">
                      <a16:colId xmlns:a16="http://schemas.microsoft.com/office/drawing/2014/main" val="2810415753"/>
                    </a:ext>
                  </a:extLst>
                </a:gridCol>
                <a:gridCol w="822960">
                  <a:extLst>
                    <a:ext uri="{9D8B030D-6E8A-4147-A177-3AD203B41FA5}">
                      <a16:colId xmlns:a16="http://schemas.microsoft.com/office/drawing/2014/main" val="3003656244"/>
                    </a:ext>
                  </a:extLst>
                </a:gridCol>
                <a:gridCol w="822960">
                  <a:extLst>
                    <a:ext uri="{9D8B030D-6E8A-4147-A177-3AD203B41FA5}">
                      <a16:colId xmlns:a16="http://schemas.microsoft.com/office/drawing/2014/main" val="1289416965"/>
                    </a:ext>
                  </a:extLst>
                </a:gridCol>
                <a:gridCol w="822960">
                  <a:extLst>
                    <a:ext uri="{9D8B030D-6E8A-4147-A177-3AD203B41FA5}">
                      <a16:colId xmlns:a16="http://schemas.microsoft.com/office/drawing/2014/main" val="3656000120"/>
                    </a:ext>
                  </a:extLst>
                </a:gridCol>
                <a:gridCol w="822960">
                  <a:extLst>
                    <a:ext uri="{9D8B030D-6E8A-4147-A177-3AD203B41FA5}">
                      <a16:colId xmlns:a16="http://schemas.microsoft.com/office/drawing/2014/main" val="3480243413"/>
                    </a:ext>
                  </a:extLst>
                </a:gridCol>
                <a:gridCol w="822960">
                  <a:extLst>
                    <a:ext uri="{9D8B030D-6E8A-4147-A177-3AD203B41FA5}">
                      <a16:colId xmlns:a16="http://schemas.microsoft.com/office/drawing/2014/main" val="3207533249"/>
                    </a:ext>
                  </a:extLst>
                </a:gridCol>
              </a:tblGrid>
              <a:tr h="408344">
                <a:tc>
                  <a:txBody>
                    <a:bodyPr/>
                    <a:lstStyle/>
                    <a:p>
                      <a:endParaRPr lang="en-US" sz="1000" dirty="0"/>
                    </a:p>
                  </a:txBody>
                  <a:tcPr marL="68580" marR="68580" marT="34290" marB="34290"/>
                </a:tc>
                <a:tc>
                  <a:txBody>
                    <a:bodyPr/>
                    <a:lstStyle/>
                    <a:p>
                      <a:pPr algn="ctr"/>
                      <a:r>
                        <a:rPr lang="en-US" sz="1000" dirty="0"/>
                        <a:t>2010</a:t>
                      </a:r>
                    </a:p>
                  </a:txBody>
                  <a:tcPr marL="68580" marR="68580" marT="34290" marB="34290" anchor="ctr"/>
                </a:tc>
                <a:tc>
                  <a:txBody>
                    <a:bodyPr/>
                    <a:lstStyle/>
                    <a:p>
                      <a:pPr algn="ctr"/>
                      <a:r>
                        <a:rPr lang="en-US" sz="1000" dirty="0"/>
                        <a:t>2011</a:t>
                      </a:r>
                    </a:p>
                  </a:txBody>
                  <a:tcPr marL="68580" marR="68580" marT="34290" marB="34290" anchor="ctr"/>
                </a:tc>
                <a:tc>
                  <a:txBody>
                    <a:bodyPr/>
                    <a:lstStyle/>
                    <a:p>
                      <a:pPr algn="ctr"/>
                      <a:r>
                        <a:rPr lang="en-US" sz="1000" dirty="0"/>
                        <a:t>2012</a:t>
                      </a:r>
                    </a:p>
                  </a:txBody>
                  <a:tcPr marL="68580" marR="68580" marT="34290" marB="34290" anchor="ctr"/>
                </a:tc>
                <a:tc>
                  <a:txBody>
                    <a:bodyPr/>
                    <a:lstStyle/>
                    <a:p>
                      <a:pPr algn="ctr"/>
                      <a:r>
                        <a:rPr lang="en-US" sz="1000" dirty="0"/>
                        <a:t>2013</a:t>
                      </a:r>
                    </a:p>
                  </a:txBody>
                  <a:tcPr marL="68580" marR="68580" marT="34290" marB="34290" anchor="ctr"/>
                </a:tc>
                <a:tc>
                  <a:txBody>
                    <a:bodyPr/>
                    <a:lstStyle/>
                    <a:p>
                      <a:pPr algn="ctr"/>
                      <a:r>
                        <a:rPr lang="en-US" sz="1000" dirty="0"/>
                        <a:t>2014</a:t>
                      </a:r>
                    </a:p>
                  </a:txBody>
                  <a:tcPr marL="68580" marR="68580" marT="34290" marB="34290" anchor="ctr"/>
                </a:tc>
                <a:tc>
                  <a:txBody>
                    <a:bodyPr/>
                    <a:lstStyle/>
                    <a:p>
                      <a:pPr algn="ctr"/>
                      <a:r>
                        <a:rPr lang="en-US" sz="1000" dirty="0"/>
                        <a:t>2015</a:t>
                      </a:r>
                    </a:p>
                  </a:txBody>
                  <a:tcPr marL="68580" marR="68580" marT="34290" marB="34290" anchor="ctr"/>
                </a:tc>
                <a:tc>
                  <a:txBody>
                    <a:bodyPr/>
                    <a:lstStyle/>
                    <a:p>
                      <a:pPr algn="ctr"/>
                      <a:r>
                        <a:rPr lang="en-US" sz="1000" dirty="0"/>
                        <a:t>2016</a:t>
                      </a:r>
                    </a:p>
                  </a:txBody>
                  <a:tcPr marL="68580" marR="68580" marT="34290" marB="34290" anchor="ctr"/>
                </a:tc>
                <a:tc>
                  <a:txBody>
                    <a:bodyPr/>
                    <a:lstStyle/>
                    <a:p>
                      <a:pPr algn="ctr"/>
                      <a:r>
                        <a:rPr lang="en-US" sz="1000" dirty="0"/>
                        <a:t>2017</a:t>
                      </a:r>
                    </a:p>
                  </a:txBody>
                  <a:tcPr marL="68580" marR="68580" marT="34290" marB="34290" anchor="ctr"/>
                </a:tc>
                <a:tc>
                  <a:txBody>
                    <a:bodyPr/>
                    <a:lstStyle/>
                    <a:p>
                      <a:pPr algn="ctr"/>
                      <a:r>
                        <a:rPr lang="en-US" sz="1000" dirty="0"/>
                        <a:t>2018</a:t>
                      </a:r>
                    </a:p>
                  </a:txBody>
                  <a:tcPr marL="68580" marR="68580" marT="34290" marB="34290" anchor="ctr"/>
                </a:tc>
                <a:extLst>
                  <a:ext uri="{0D108BD9-81ED-4DB2-BD59-A6C34878D82A}">
                    <a16:rowId xmlns:a16="http://schemas.microsoft.com/office/drawing/2014/main" val="291888556"/>
                  </a:ext>
                </a:extLst>
              </a:tr>
              <a:tr h="27432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Bangladesh</a:t>
                      </a:r>
                    </a:p>
                  </a:txBody>
                  <a:tcPr marL="0" marR="0" marT="0" marB="0" anchor="ct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2845473758"/>
                  </a:ext>
                </a:extLst>
              </a:tr>
              <a:tr h="27432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Bhutan</a:t>
                      </a:r>
                    </a:p>
                  </a:txBody>
                  <a:tcPr marL="0" marR="0" marT="0" marB="0" anchor="ctr"/>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101623154"/>
                  </a:ext>
                </a:extLst>
              </a:tr>
              <a:tr h="27432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Democratic People Republic of Korea</a:t>
                      </a:r>
                    </a:p>
                  </a:txBody>
                  <a:tcPr marL="0" marR="0" marT="0" marB="0" anchor="ctr"/>
                </a:tc>
                <a:tc>
                  <a:txBody>
                    <a:bodyPr/>
                    <a:lstStyle/>
                    <a:p>
                      <a:endParaRPr lang="en-US" sz="1000" dirty="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dirty="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dirty="0"/>
                    </a:p>
                  </a:txBody>
                  <a:tcPr marL="68580" marR="68580" marT="34290" marB="34290">
                    <a:solidFill>
                      <a:schemeClr val="bg1">
                        <a:lumMod val="65000"/>
                      </a:schemeClr>
                    </a:solidFill>
                  </a:tcPr>
                </a:tc>
                <a:extLst>
                  <a:ext uri="{0D108BD9-81ED-4DB2-BD59-A6C34878D82A}">
                    <a16:rowId xmlns:a16="http://schemas.microsoft.com/office/drawing/2014/main" val="2333391450"/>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India</a:t>
                      </a:r>
                    </a:p>
                  </a:txBody>
                  <a:tcPr marL="0" marR="0" marT="0" marB="0" anchor="ctr"/>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311895726"/>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Indonesia</a:t>
                      </a:r>
                    </a:p>
                  </a:txBody>
                  <a:tcPr marL="0" marR="0" marT="0" marB="0" anchor="ct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926566336"/>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Maldives</a:t>
                      </a:r>
                    </a:p>
                  </a:txBody>
                  <a:tcPr marL="0" marR="0" marT="0" marB="0" anchor="ctr"/>
                </a:tc>
                <a:tc>
                  <a:txBody>
                    <a:bodyPr/>
                    <a:lstStyle/>
                    <a:p>
                      <a:endParaRPr lang="en-US" sz="1000" dirty="0"/>
                    </a:p>
                  </a:txBody>
                  <a:tcPr marL="68580" marR="68580" marT="34290" marB="34290">
                    <a:solidFill>
                      <a:schemeClr val="bg1">
                        <a:lumMod val="65000"/>
                      </a:schemeClr>
                    </a:solidFill>
                  </a:tcPr>
                </a:tc>
                <a:tc>
                  <a:txBody>
                    <a:bodyPr/>
                    <a:lstStyle/>
                    <a:p>
                      <a:endParaRPr lang="en-US" sz="1000" dirty="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a:p>
                  </a:txBody>
                  <a:tcPr marL="68580" marR="68580" marT="34290" marB="34290">
                    <a:solidFill>
                      <a:schemeClr val="bg1">
                        <a:lumMod val="65000"/>
                      </a:schemeClr>
                    </a:solidFill>
                  </a:tcPr>
                </a:tc>
                <a:tc>
                  <a:txBody>
                    <a:bodyPr/>
                    <a:lstStyle/>
                    <a:p>
                      <a:endParaRPr lang="en-US" sz="1000" dirty="0"/>
                    </a:p>
                  </a:txBody>
                  <a:tcPr marL="68580" marR="68580" marT="34290" marB="34290">
                    <a:solidFill>
                      <a:schemeClr val="bg1">
                        <a:lumMod val="65000"/>
                      </a:schemeClr>
                    </a:solidFill>
                  </a:tcPr>
                </a:tc>
                <a:extLst>
                  <a:ext uri="{0D108BD9-81ED-4DB2-BD59-A6C34878D82A}">
                    <a16:rowId xmlns:a16="http://schemas.microsoft.com/office/drawing/2014/main" val="1437474595"/>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Myanmar</a:t>
                      </a:r>
                    </a:p>
                  </a:txBody>
                  <a:tcPr marL="0" marR="0" marT="0"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681326170"/>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Nepal</a:t>
                      </a:r>
                    </a:p>
                  </a:txBody>
                  <a:tcPr marL="0" marR="0" marT="0"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991031217"/>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Sri Lanka</a:t>
                      </a:r>
                    </a:p>
                  </a:txBody>
                  <a:tcPr marL="0" marR="0" marT="0"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328260622"/>
                  </a:ext>
                </a:extLst>
              </a:tr>
              <a:tr h="27432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Thailand</a:t>
                      </a:r>
                    </a:p>
                  </a:txBody>
                  <a:tcPr marL="0" marR="0" marT="0"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4223345230"/>
                  </a:ext>
                </a:extLst>
              </a:tr>
              <a:tr h="27432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Timor-Leste</a:t>
                      </a:r>
                    </a:p>
                  </a:txBody>
                  <a:tcPr marL="0" marR="0" marT="0"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581695788"/>
                  </a:ext>
                </a:extLst>
              </a:tr>
            </a:tbl>
          </a:graphicData>
        </a:graphic>
      </p:graphicFrame>
      <p:sp>
        <p:nvSpPr>
          <p:cNvPr id="4" name="Oval 3">
            <a:extLst>
              <a:ext uri="{FF2B5EF4-FFF2-40B4-BE49-F238E27FC236}">
                <a16:creationId xmlns:a16="http://schemas.microsoft.com/office/drawing/2014/main" id="{E6639F66-A03F-4A77-9949-84AEF72BB04F}"/>
              </a:ext>
            </a:extLst>
          </p:cNvPr>
          <p:cNvSpPr/>
          <p:nvPr/>
        </p:nvSpPr>
        <p:spPr>
          <a:xfrm rot="16200000">
            <a:off x="2130417" y="5944072"/>
            <a:ext cx="216000" cy="216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 name="Oval 4">
            <a:extLst>
              <a:ext uri="{FF2B5EF4-FFF2-40B4-BE49-F238E27FC236}">
                <a16:creationId xmlns:a16="http://schemas.microsoft.com/office/drawing/2014/main" id="{1FBD202D-DF37-44C8-8620-C708D2D26775}"/>
              </a:ext>
            </a:extLst>
          </p:cNvPr>
          <p:cNvSpPr/>
          <p:nvPr/>
        </p:nvSpPr>
        <p:spPr>
          <a:xfrm rot="16200000">
            <a:off x="4010718" y="5944071"/>
            <a:ext cx="216000" cy="21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 name="Rectangle 5">
            <a:extLst>
              <a:ext uri="{FF2B5EF4-FFF2-40B4-BE49-F238E27FC236}">
                <a16:creationId xmlns:a16="http://schemas.microsoft.com/office/drawing/2014/main" id="{28DFBA9D-D145-4702-9415-3901992CDC91}"/>
              </a:ext>
            </a:extLst>
          </p:cNvPr>
          <p:cNvSpPr/>
          <p:nvPr/>
        </p:nvSpPr>
        <p:spPr>
          <a:xfrm>
            <a:off x="4178187" y="5953968"/>
            <a:ext cx="2398413"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Integrated Biological and Behavioral Survey</a:t>
            </a:r>
            <a:endParaRPr lang="en-GB" sz="825" b="1" dirty="0">
              <a:solidFill>
                <a:prstClr val="black"/>
              </a:solidFill>
              <a:latin typeface="Arial" pitchFamily="34" charset="0"/>
              <a:ea typeface="+mn-ea"/>
              <a:cs typeface="Arial" pitchFamily="34" charset="0"/>
            </a:endParaRPr>
          </a:p>
        </p:txBody>
      </p:sp>
      <p:sp>
        <p:nvSpPr>
          <p:cNvPr id="8" name="Rectangle 7">
            <a:extLst>
              <a:ext uri="{FF2B5EF4-FFF2-40B4-BE49-F238E27FC236}">
                <a16:creationId xmlns:a16="http://schemas.microsoft.com/office/drawing/2014/main" id="{574E98BE-395B-4FF9-B7FD-F65A3EBE79CA}"/>
              </a:ext>
            </a:extLst>
          </p:cNvPr>
          <p:cNvSpPr/>
          <p:nvPr/>
        </p:nvSpPr>
        <p:spPr>
          <a:xfrm>
            <a:off x="433752" y="5953968"/>
            <a:ext cx="1452642"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HIV Sentinel Surveillance</a:t>
            </a:r>
            <a:endParaRPr lang="en-GB" sz="825" b="1" dirty="0">
              <a:solidFill>
                <a:prstClr val="black"/>
              </a:solidFill>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306E6C41-2F17-4ADD-ACAF-AE57C565FFA4}"/>
              </a:ext>
            </a:extLst>
          </p:cNvPr>
          <p:cNvSpPr/>
          <p:nvPr/>
        </p:nvSpPr>
        <p:spPr>
          <a:xfrm>
            <a:off x="2296365" y="5953968"/>
            <a:ext cx="1627563" cy="219291"/>
          </a:xfrm>
          <a:prstGeom prst="rect">
            <a:avLst/>
          </a:prstGeom>
        </p:spPr>
        <p:txBody>
          <a:bodyPr wrap="squar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HIV Sentinel Surveillance (+)</a:t>
            </a:r>
            <a:endParaRPr lang="en-GB" sz="1350" dirty="0">
              <a:solidFill>
                <a:prstClr val="black"/>
              </a:solidFill>
              <a:latin typeface="Arial"/>
              <a:ea typeface="+mn-ea"/>
              <a:cs typeface="+mn-cs"/>
            </a:endParaRPr>
          </a:p>
        </p:txBody>
      </p:sp>
      <p:sp>
        <p:nvSpPr>
          <p:cNvPr id="10" name="Rectangle 9">
            <a:extLst>
              <a:ext uri="{FF2B5EF4-FFF2-40B4-BE49-F238E27FC236}">
                <a16:creationId xmlns:a16="http://schemas.microsoft.com/office/drawing/2014/main" id="{664E4206-4989-49FD-9747-516BC321CF16}"/>
              </a:ext>
            </a:extLst>
          </p:cNvPr>
          <p:cNvSpPr/>
          <p:nvPr/>
        </p:nvSpPr>
        <p:spPr>
          <a:xfrm>
            <a:off x="2319473" y="6303996"/>
            <a:ext cx="819455"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Limited Data</a:t>
            </a:r>
            <a:endParaRPr lang="en-GB" sz="1350" dirty="0">
              <a:solidFill>
                <a:prstClr val="black"/>
              </a:solidFill>
              <a:latin typeface="Arial"/>
              <a:ea typeface="+mn-ea"/>
              <a:cs typeface="+mn-cs"/>
            </a:endParaRPr>
          </a:p>
        </p:txBody>
      </p:sp>
      <p:sp>
        <p:nvSpPr>
          <p:cNvPr id="12" name="Oval 11">
            <a:extLst>
              <a:ext uri="{FF2B5EF4-FFF2-40B4-BE49-F238E27FC236}">
                <a16:creationId xmlns:a16="http://schemas.microsoft.com/office/drawing/2014/main" id="{16C4FD80-995C-42CE-A6B5-5CB1D3D4BEE3}"/>
              </a:ext>
            </a:extLst>
          </p:cNvPr>
          <p:cNvSpPr/>
          <p:nvPr/>
        </p:nvSpPr>
        <p:spPr>
          <a:xfrm rot="16200000">
            <a:off x="2151981" y="6284202"/>
            <a:ext cx="21600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3" name="Oval 12">
            <a:extLst>
              <a:ext uri="{FF2B5EF4-FFF2-40B4-BE49-F238E27FC236}">
                <a16:creationId xmlns:a16="http://schemas.microsoft.com/office/drawing/2014/main" id="{990F8F06-9494-404C-8F94-2B3C429EA055}"/>
              </a:ext>
            </a:extLst>
          </p:cNvPr>
          <p:cNvSpPr/>
          <p:nvPr/>
        </p:nvSpPr>
        <p:spPr>
          <a:xfrm rot="16200000">
            <a:off x="264762" y="5944071"/>
            <a:ext cx="216000" cy="216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1" name="Rectangle 30">
            <a:extLst>
              <a:ext uri="{FF2B5EF4-FFF2-40B4-BE49-F238E27FC236}">
                <a16:creationId xmlns:a16="http://schemas.microsoft.com/office/drawing/2014/main" id="{F0B1D531-3D84-411B-9562-5FF327414EA9}"/>
              </a:ext>
            </a:extLst>
          </p:cNvPr>
          <p:cNvSpPr/>
          <p:nvPr/>
        </p:nvSpPr>
        <p:spPr>
          <a:xfrm>
            <a:off x="431206" y="6306053"/>
            <a:ext cx="1431802"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Rapid Behavioral Survey</a:t>
            </a:r>
            <a:endParaRPr lang="en-GB" sz="1350" dirty="0">
              <a:solidFill>
                <a:prstClr val="black"/>
              </a:solidFill>
              <a:latin typeface="Arial"/>
              <a:ea typeface="+mn-ea"/>
              <a:cs typeface="+mn-cs"/>
            </a:endParaRPr>
          </a:p>
        </p:txBody>
      </p:sp>
      <p:sp>
        <p:nvSpPr>
          <p:cNvPr id="32" name="Oval 31">
            <a:extLst>
              <a:ext uri="{FF2B5EF4-FFF2-40B4-BE49-F238E27FC236}">
                <a16:creationId xmlns:a16="http://schemas.microsoft.com/office/drawing/2014/main" id="{88B123E6-4700-457F-89BF-0FBD7D5E84B2}"/>
              </a:ext>
            </a:extLst>
          </p:cNvPr>
          <p:cNvSpPr/>
          <p:nvPr/>
        </p:nvSpPr>
        <p:spPr>
          <a:xfrm rot="16200000">
            <a:off x="264762" y="6296157"/>
            <a:ext cx="216000" cy="21600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dirty="0">
              <a:solidFill>
                <a:prstClr val="white"/>
              </a:solidFill>
              <a:latin typeface="Arial"/>
            </a:endParaRPr>
          </a:p>
        </p:txBody>
      </p:sp>
      <p:grpSp>
        <p:nvGrpSpPr>
          <p:cNvPr id="78" name="Group 77">
            <a:extLst>
              <a:ext uri="{FF2B5EF4-FFF2-40B4-BE49-F238E27FC236}">
                <a16:creationId xmlns:a16="http://schemas.microsoft.com/office/drawing/2014/main" id="{29B95A88-2C4B-492D-90E4-8CE4C22DAAFE}"/>
              </a:ext>
            </a:extLst>
          </p:cNvPr>
          <p:cNvGrpSpPr/>
          <p:nvPr/>
        </p:nvGrpSpPr>
        <p:grpSpPr>
          <a:xfrm>
            <a:off x="1349056" y="2835484"/>
            <a:ext cx="6797315" cy="2957740"/>
            <a:chOff x="1798742" y="1048502"/>
            <a:chExt cx="9063086" cy="3943653"/>
          </a:xfrm>
        </p:grpSpPr>
        <p:sp>
          <p:nvSpPr>
            <p:cNvPr id="14" name="Oval 13">
              <a:extLst>
                <a:ext uri="{FF2B5EF4-FFF2-40B4-BE49-F238E27FC236}">
                  <a16:creationId xmlns:a16="http://schemas.microsoft.com/office/drawing/2014/main" id="{730A6AA6-A9A9-43D1-893E-1AE2AAC611F0}"/>
                </a:ext>
              </a:extLst>
            </p:cNvPr>
            <p:cNvSpPr/>
            <p:nvPr/>
          </p:nvSpPr>
          <p:spPr>
            <a:xfrm rot="16200000">
              <a:off x="2915281" y="1048503"/>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5" name="Oval 14">
              <a:extLst>
                <a:ext uri="{FF2B5EF4-FFF2-40B4-BE49-F238E27FC236}">
                  <a16:creationId xmlns:a16="http://schemas.microsoft.com/office/drawing/2014/main" id="{B88BCA77-F972-454A-9DAC-D0E6446000F1}"/>
                </a:ext>
              </a:extLst>
            </p:cNvPr>
            <p:cNvSpPr/>
            <p:nvPr/>
          </p:nvSpPr>
          <p:spPr>
            <a:xfrm rot="16200000">
              <a:off x="5090990" y="1048502"/>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6" name="Oval 15">
              <a:extLst>
                <a:ext uri="{FF2B5EF4-FFF2-40B4-BE49-F238E27FC236}">
                  <a16:creationId xmlns:a16="http://schemas.microsoft.com/office/drawing/2014/main" id="{C45902CB-CF0B-4986-A467-E1CFE2A99CC6}"/>
                </a:ext>
              </a:extLst>
            </p:cNvPr>
            <p:cNvSpPr/>
            <p:nvPr/>
          </p:nvSpPr>
          <p:spPr>
            <a:xfrm rot="16200000">
              <a:off x="7291687" y="1048502"/>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7" name="Oval 16">
              <a:extLst>
                <a:ext uri="{FF2B5EF4-FFF2-40B4-BE49-F238E27FC236}">
                  <a16:creationId xmlns:a16="http://schemas.microsoft.com/office/drawing/2014/main" id="{204FCC9C-328E-4E2D-B60B-D3E5703DDD76}"/>
                </a:ext>
              </a:extLst>
            </p:cNvPr>
            <p:cNvSpPr/>
            <p:nvPr/>
          </p:nvSpPr>
          <p:spPr>
            <a:xfrm rot="16200000">
              <a:off x="8389471" y="1048502"/>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8" name="Oval 17">
              <a:extLst>
                <a:ext uri="{FF2B5EF4-FFF2-40B4-BE49-F238E27FC236}">
                  <a16:creationId xmlns:a16="http://schemas.microsoft.com/office/drawing/2014/main" id="{88FF2018-75D2-42D8-8253-D1E05FA64C31}"/>
                </a:ext>
              </a:extLst>
            </p:cNvPr>
            <p:cNvSpPr/>
            <p:nvPr/>
          </p:nvSpPr>
          <p:spPr>
            <a:xfrm rot="16200000">
              <a:off x="8389471" y="141901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9" name="Oval 18">
              <a:extLst>
                <a:ext uri="{FF2B5EF4-FFF2-40B4-BE49-F238E27FC236}">
                  <a16:creationId xmlns:a16="http://schemas.microsoft.com/office/drawing/2014/main" id="{526FE9B2-B45F-465C-90C8-B68F28E9BFFC}"/>
                </a:ext>
              </a:extLst>
            </p:cNvPr>
            <p:cNvSpPr/>
            <p:nvPr/>
          </p:nvSpPr>
          <p:spPr>
            <a:xfrm rot="16200000">
              <a:off x="1798742" y="213474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0" name="Oval 19">
              <a:extLst>
                <a:ext uri="{FF2B5EF4-FFF2-40B4-BE49-F238E27FC236}">
                  <a16:creationId xmlns:a16="http://schemas.microsoft.com/office/drawing/2014/main" id="{59EC9D61-5C72-405D-B038-239786C10176}"/>
                </a:ext>
              </a:extLst>
            </p:cNvPr>
            <p:cNvSpPr/>
            <p:nvPr/>
          </p:nvSpPr>
          <p:spPr>
            <a:xfrm rot="16200000">
              <a:off x="2904106" y="213474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1" name="Oval 20">
              <a:extLst>
                <a:ext uri="{FF2B5EF4-FFF2-40B4-BE49-F238E27FC236}">
                  <a16:creationId xmlns:a16="http://schemas.microsoft.com/office/drawing/2014/main" id="{D66956CB-5439-4510-AFCF-D7031131D696}"/>
                </a:ext>
              </a:extLst>
            </p:cNvPr>
            <p:cNvSpPr/>
            <p:nvPr/>
          </p:nvSpPr>
          <p:spPr>
            <a:xfrm rot="16200000">
              <a:off x="4006532" y="213474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3" name="Oval 22">
              <a:extLst>
                <a:ext uri="{FF2B5EF4-FFF2-40B4-BE49-F238E27FC236}">
                  <a16:creationId xmlns:a16="http://schemas.microsoft.com/office/drawing/2014/main" id="{8155F418-3D9F-4F1C-BD7E-7CCFF68CA635}"/>
                </a:ext>
              </a:extLst>
            </p:cNvPr>
            <p:cNvSpPr/>
            <p:nvPr/>
          </p:nvSpPr>
          <p:spPr>
            <a:xfrm rot="16200000">
              <a:off x="6192830" y="213474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4" name="Oval 23">
              <a:extLst>
                <a:ext uri="{FF2B5EF4-FFF2-40B4-BE49-F238E27FC236}">
                  <a16:creationId xmlns:a16="http://schemas.microsoft.com/office/drawing/2014/main" id="{1CBF3573-A0EA-42C7-9EFB-8CBA60EB0FBE}"/>
                </a:ext>
              </a:extLst>
            </p:cNvPr>
            <p:cNvSpPr/>
            <p:nvPr/>
          </p:nvSpPr>
          <p:spPr>
            <a:xfrm rot="16200000">
              <a:off x="6579386" y="213474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5" name="Oval 24">
              <a:extLst>
                <a:ext uri="{FF2B5EF4-FFF2-40B4-BE49-F238E27FC236}">
                  <a16:creationId xmlns:a16="http://schemas.microsoft.com/office/drawing/2014/main" id="{96B105D1-05A6-411C-AC04-B979564EA294}"/>
                </a:ext>
              </a:extLst>
            </p:cNvPr>
            <p:cNvSpPr/>
            <p:nvPr/>
          </p:nvSpPr>
          <p:spPr>
            <a:xfrm rot="16200000">
              <a:off x="9501685" y="2134748"/>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6" name="Oval 25">
              <a:extLst>
                <a:ext uri="{FF2B5EF4-FFF2-40B4-BE49-F238E27FC236}">
                  <a16:creationId xmlns:a16="http://schemas.microsoft.com/office/drawing/2014/main" id="{0E558F7C-D378-4AF9-80F2-29D5BB924BEB}"/>
                </a:ext>
              </a:extLst>
            </p:cNvPr>
            <p:cNvSpPr/>
            <p:nvPr/>
          </p:nvSpPr>
          <p:spPr>
            <a:xfrm rot="16200000">
              <a:off x="1798742" y="2507755"/>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7" name="Oval 26">
              <a:extLst>
                <a:ext uri="{FF2B5EF4-FFF2-40B4-BE49-F238E27FC236}">
                  <a16:creationId xmlns:a16="http://schemas.microsoft.com/office/drawing/2014/main" id="{B95BAC28-2E5B-417E-8D60-C39292CFBF47}"/>
                </a:ext>
              </a:extLst>
            </p:cNvPr>
            <p:cNvSpPr/>
            <p:nvPr/>
          </p:nvSpPr>
          <p:spPr>
            <a:xfrm rot="16200000">
              <a:off x="2904106" y="2507755"/>
              <a:ext cx="288000" cy="28800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8" name="Oval 27">
              <a:extLst>
                <a:ext uri="{FF2B5EF4-FFF2-40B4-BE49-F238E27FC236}">
                  <a16:creationId xmlns:a16="http://schemas.microsoft.com/office/drawing/2014/main" id="{E83D82B8-94EA-4E97-8205-91602E5047B0}"/>
                </a:ext>
              </a:extLst>
            </p:cNvPr>
            <p:cNvSpPr/>
            <p:nvPr/>
          </p:nvSpPr>
          <p:spPr>
            <a:xfrm rot="16200000">
              <a:off x="3290662" y="2507755"/>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9" name="Oval 28">
              <a:extLst>
                <a:ext uri="{FF2B5EF4-FFF2-40B4-BE49-F238E27FC236}">
                  <a16:creationId xmlns:a16="http://schemas.microsoft.com/office/drawing/2014/main" id="{ADFF0651-64E6-416E-8520-E48BC1E0168A}"/>
                </a:ext>
              </a:extLst>
            </p:cNvPr>
            <p:cNvSpPr/>
            <p:nvPr/>
          </p:nvSpPr>
          <p:spPr>
            <a:xfrm rot="16200000">
              <a:off x="2166636" y="2507755"/>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0" name="Oval 29">
              <a:extLst>
                <a:ext uri="{FF2B5EF4-FFF2-40B4-BE49-F238E27FC236}">
                  <a16:creationId xmlns:a16="http://schemas.microsoft.com/office/drawing/2014/main" id="{F6CB7234-FFE1-4498-B72A-2D82591845A7}"/>
                </a:ext>
              </a:extLst>
            </p:cNvPr>
            <p:cNvSpPr/>
            <p:nvPr/>
          </p:nvSpPr>
          <p:spPr>
            <a:xfrm rot="16200000">
              <a:off x="2515232" y="2507755"/>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3" name="Oval 32">
              <a:extLst>
                <a:ext uri="{FF2B5EF4-FFF2-40B4-BE49-F238E27FC236}">
                  <a16:creationId xmlns:a16="http://schemas.microsoft.com/office/drawing/2014/main" id="{3DB7CAC5-5CAE-48E5-BA5A-A44CA010A0CC}"/>
                </a:ext>
              </a:extLst>
            </p:cNvPr>
            <p:cNvSpPr/>
            <p:nvPr/>
          </p:nvSpPr>
          <p:spPr>
            <a:xfrm rot="16200000">
              <a:off x="4006532" y="2507755"/>
              <a:ext cx="288000" cy="28800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4" name="Oval 33">
              <a:extLst>
                <a:ext uri="{FF2B5EF4-FFF2-40B4-BE49-F238E27FC236}">
                  <a16:creationId xmlns:a16="http://schemas.microsoft.com/office/drawing/2014/main" id="{8753D7DA-7D3B-43C7-8541-485DA0247D86}"/>
                </a:ext>
              </a:extLst>
            </p:cNvPr>
            <p:cNvSpPr/>
            <p:nvPr/>
          </p:nvSpPr>
          <p:spPr>
            <a:xfrm rot="16200000">
              <a:off x="5090296" y="2507754"/>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5" name="Oval 34">
              <a:extLst>
                <a:ext uri="{FF2B5EF4-FFF2-40B4-BE49-F238E27FC236}">
                  <a16:creationId xmlns:a16="http://schemas.microsoft.com/office/drawing/2014/main" id="{137842AB-9D60-45E0-A0B0-5E5E9CDC2445}"/>
                </a:ext>
              </a:extLst>
            </p:cNvPr>
            <p:cNvSpPr/>
            <p:nvPr/>
          </p:nvSpPr>
          <p:spPr>
            <a:xfrm rot="16200000">
              <a:off x="5476852" y="2507755"/>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6" name="Oval 35">
              <a:extLst>
                <a:ext uri="{FF2B5EF4-FFF2-40B4-BE49-F238E27FC236}">
                  <a16:creationId xmlns:a16="http://schemas.microsoft.com/office/drawing/2014/main" id="{F007BC75-1125-4824-81A3-6290E20C7E95}"/>
                </a:ext>
              </a:extLst>
            </p:cNvPr>
            <p:cNvSpPr/>
            <p:nvPr/>
          </p:nvSpPr>
          <p:spPr>
            <a:xfrm rot="16200000">
              <a:off x="7291687" y="2507755"/>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7" name="Oval 36">
              <a:extLst>
                <a:ext uri="{FF2B5EF4-FFF2-40B4-BE49-F238E27FC236}">
                  <a16:creationId xmlns:a16="http://schemas.microsoft.com/office/drawing/2014/main" id="{AC4961FB-4141-40F2-A452-42AB9329EB69}"/>
                </a:ext>
              </a:extLst>
            </p:cNvPr>
            <p:cNvSpPr/>
            <p:nvPr/>
          </p:nvSpPr>
          <p:spPr>
            <a:xfrm rot="16200000">
              <a:off x="1799858" y="3230597"/>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8" name="Oval 37">
              <a:extLst>
                <a:ext uri="{FF2B5EF4-FFF2-40B4-BE49-F238E27FC236}">
                  <a16:creationId xmlns:a16="http://schemas.microsoft.com/office/drawing/2014/main" id="{CE8DCAC2-D30E-4DF3-8341-017553AAD091}"/>
                </a:ext>
              </a:extLst>
            </p:cNvPr>
            <p:cNvSpPr/>
            <p:nvPr/>
          </p:nvSpPr>
          <p:spPr>
            <a:xfrm rot="16200000">
              <a:off x="2904106" y="3230598"/>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9" name="Oval 38">
              <a:extLst>
                <a:ext uri="{FF2B5EF4-FFF2-40B4-BE49-F238E27FC236}">
                  <a16:creationId xmlns:a16="http://schemas.microsoft.com/office/drawing/2014/main" id="{F1C9B039-FFE8-408D-9CB1-96DAC982C773}"/>
                </a:ext>
              </a:extLst>
            </p:cNvPr>
            <p:cNvSpPr/>
            <p:nvPr/>
          </p:nvSpPr>
          <p:spPr>
            <a:xfrm rot="16200000">
              <a:off x="4007648" y="3230598"/>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0" name="Oval 39">
              <a:extLst>
                <a:ext uri="{FF2B5EF4-FFF2-40B4-BE49-F238E27FC236}">
                  <a16:creationId xmlns:a16="http://schemas.microsoft.com/office/drawing/2014/main" id="{C0FAF6FF-6644-4725-942D-7354D31AD10C}"/>
                </a:ext>
              </a:extLst>
            </p:cNvPr>
            <p:cNvSpPr/>
            <p:nvPr/>
          </p:nvSpPr>
          <p:spPr>
            <a:xfrm rot="16200000">
              <a:off x="5102212" y="3230598"/>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1" name="Oval 40">
              <a:extLst>
                <a:ext uri="{FF2B5EF4-FFF2-40B4-BE49-F238E27FC236}">
                  <a16:creationId xmlns:a16="http://schemas.microsoft.com/office/drawing/2014/main" id="{9E431C7F-E48E-4B11-9AD3-C7D368E881FC}"/>
                </a:ext>
              </a:extLst>
            </p:cNvPr>
            <p:cNvSpPr/>
            <p:nvPr/>
          </p:nvSpPr>
          <p:spPr>
            <a:xfrm rot="16200000">
              <a:off x="6194240" y="3230598"/>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2" name="Oval 41">
              <a:extLst>
                <a:ext uri="{FF2B5EF4-FFF2-40B4-BE49-F238E27FC236}">
                  <a16:creationId xmlns:a16="http://schemas.microsoft.com/office/drawing/2014/main" id="{249CB090-F8B7-4404-B2EE-D88B02B9BA71}"/>
                </a:ext>
              </a:extLst>
            </p:cNvPr>
            <p:cNvSpPr/>
            <p:nvPr/>
          </p:nvSpPr>
          <p:spPr>
            <a:xfrm rot="16200000">
              <a:off x="6580796" y="323059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3" name="Oval 42">
              <a:extLst>
                <a:ext uri="{FF2B5EF4-FFF2-40B4-BE49-F238E27FC236}">
                  <a16:creationId xmlns:a16="http://schemas.microsoft.com/office/drawing/2014/main" id="{BEC147D3-FBDA-42B3-9778-6C63187AFA34}"/>
                </a:ext>
              </a:extLst>
            </p:cNvPr>
            <p:cNvSpPr/>
            <p:nvPr/>
          </p:nvSpPr>
          <p:spPr>
            <a:xfrm rot="16200000">
              <a:off x="7286268" y="323059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4" name="Oval 43">
              <a:extLst>
                <a:ext uri="{FF2B5EF4-FFF2-40B4-BE49-F238E27FC236}">
                  <a16:creationId xmlns:a16="http://schemas.microsoft.com/office/drawing/2014/main" id="{3048868E-A5FA-410C-9E17-CEEB4C0BD9EA}"/>
                </a:ext>
              </a:extLst>
            </p:cNvPr>
            <p:cNvSpPr/>
            <p:nvPr/>
          </p:nvSpPr>
          <p:spPr>
            <a:xfrm rot="16200000">
              <a:off x="8378296" y="3230597"/>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5" name="Oval 44">
              <a:extLst>
                <a:ext uri="{FF2B5EF4-FFF2-40B4-BE49-F238E27FC236}">
                  <a16:creationId xmlns:a16="http://schemas.microsoft.com/office/drawing/2014/main" id="{E54A5F33-120D-435B-829E-1B5EE6DE9494}"/>
                </a:ext>
              </a:extLst>
            </p:cNvPr>
            <p:cNvSpPr/>
            <p:nvPr/>
          </p:nvSpPr>
          <p:spPr>
            <a:xfrm rot="16200000">
              <a:off x="10562653" y="3230597"/>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6" name="Oval 45">
              <a:extLst>
                <a:ext uri="{FF2B5EF4-FFF2-40B4-BE49-F238E27FC236}">
                  <a16:creationId xmlns:a16="http://schemas.microsoft.com/office/drawing/2014/main" id="{77801FDF-DDB2-4EE1-93CA-605C5916BD52}"/>
                </a:ext>
              </a:extLst>
            </p:cNvPr>
            <p:cNvSpPr/>
            <p:nvPr/>
          </p:nvSpPr>
          <p:spPr>
            <a:xfrm rot="16200000">
              <a:off x="1805509"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7" name="Oval 46">
              <a:extLst>
                <a:ext uri="{FF2B5EF4-FFF2-40B4-BE49-F238E27FC236}">
                  <a16:creationId xmlns:a16="http://schemas.microsoft.com/office/drawing/2014/main" id="{59D48DF7-4BF6-43CC-898C-37A5732F2055}"/>
                </a:ext>
              </a:extLst>
            </p:cNvPr>
            <p:cNvSpPr/>
            <p:nvPr/>
          </p:nvSpPr>
          <p:spPr>
            <a:xfrm rot="16200000">
              <a:off x="2909757"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8" name="Oval 47">
              <a:extLst>
                <a:ext uri="{FF2B5EF4-FFF2-40B4-BE49-F238E27FC236}">
                  <a16:creationId xmlns:a16="http://schemas.microsoft.com/office/drawing/2014/main" id="{B5DB1A05-8E1C-422F-B0D7-3C5D348A696A}"/>
                </a:ext>
              </a:extLst>
            </p:cNvPr>
            <p:cNvSpPr/>
            <p:nvPr/>
          </p:nvSpPr>
          <p:spPr>
            <a:xfrm rot="16200000">
              <a:off x="4013299"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1" name="Oval 50">
              <a:extLst>
                <a:ext uri="{FF2B5EF4-FFF2-40B4-BE49-F238E27FC236}">
                  <a16:creationId xmlns:a16="http://schemas.microsoft.com/office/drawing/2014/main" id="{F21C1FCF-F99C-4A1F-BE4E-59E5B52DAC65}"/>
                </a:ext>
              </a:extLst>
            </p:cNvPr>
            <p:cNvSpPr/>
            <p:nvPr/>
          </p:nvSpPr>
          <p:spPr>
            <a:xfrm rot="16200000">
              <a:off x="7291919" y="360521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2" name="Oval 51">
              <a:extLst>
                <a:ext uri="{FF2B5EF4-FFF2-40B4-BE49-F238E27FC236}">
                  <a16:creationId xmlns:a16="http://schemas.microsoft.com/office/drawing/2014/main" id="{69C25555-8B9D-4E7A-9CCC-A7B16549255F}"/>
                </a:ext>
              </a:extLst>
            </p:cNvPr>
            <p:cNvSpPr/>
            <p:nvPr/>
          </p:nvSpPr>
          <p:spPr>
            <a:xfrm rot="16200000">
              <a:off x="8383947"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3" name="Oval 52">
              <a:extLst>
                <a:ext uri="{FF2B5EF4-FFF2-40B4-BE49-F238E27FC236}">
                  <a16:creationId xmlns:a16="http://schemas.microsoft.com/office/drawing/2014/main" id="{8C8AD6DF-168E-41F9-822C-E160888D53CB}"/>
                </a:ext>
              </a:extLst>
            </p:cNvPr>
            <p:cNvSpPr/>
            <p:nvPr/>
          </p:nvSpPr>
          <p:spPr>
            <a:xfrm rot="16200000">
              <a:off x="10568304"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4" name="Oval 53">
              <a:extLst>
                <a:ext uri="{FF2B5EF4-FFF2-40B4-BE49-F238E27FC236}">
                  <a16:creationId xmlns:a16="http://schemas.microsoft.com/office/drawing/2014/main" id="{954D5375-E2A7-4790-9560-346B7B77B3E6}"/>
                </a:ext>
              </a:extLst>
            </p:cNvPr>
            <p:cNvSpPr/>
            <p:nvPr/>
          </p:nvSpPr>
          <p:spPr>
            <a:xfrm rot="16200000">
              <a:off x="9475975" y="360521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6" name="Oval 55">
              <a:extLst>
                <a:ext uri="{FF2B5EF4-FFF2-40B4-BE49-F238E27FC236}">
                  <a16:creationId xmlns:a16="http://schemas.microsoft.com/office/drawing/2014/main" id="{31832C48-E1EF-4D79-8DD2-897520111DEF}"/>
                </a:ext>
              </a:extLst>
            </p:cNvPr>
            <p:cNvSpPr/>
            <p:nvPr/>
          </p:nvSpPr>
          <p:spPr>
            <a:xfrm rot="16200000">
              <a:off x="2909757" y="397222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8" name="Oval 57">
              <a:extLst>
                <a:ext uri="{FF2B5EF4-FFF2-40B4-BE49-F238E27FC236}">
                  <a16:creationId xmlns:a16="http://schemas.microsoft.com/office/drawing/2014/main" id="{986808AA-80E3-4251-BCBF-7429555ED99E}"/>
                </a:ext>
              </a:extLst>
            </p:cNvPr>
            <p:cNvSpPr/>
            <p:nvPr/>
          </p:nvSpPr>
          <p:spPr>
            <a:xfrm rot="16200000">
              <a:off x="6199590" y="397223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9" name="Oval 58">
              <a:extLst>
                <a:ext uri="{FF2B5EF4-FFF2-40B4-BE49-F238E27FC236}">
                  <a16:creationId xmlns:a16="http://schemas.microsoft.com/office/drawing/2014/main" id="{52984E8A-DF38-45CA-AC09-61B99D78DCA5}"/>
                </a:ext>
              </a:extLst>
            </p:cNvPr>
            <p:cNvSpPr/>
            <p:nvPr/>
          </p:nvSpPr>
          <p:spPr>
            <a:xfrm rot="16200000">
              <a:off x="8383947" y="397222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0" name="Oval 59">
              <a:extLst>
                <a:ext uri="{FF2B5EF4-FFF2-40B4-BE49-F238E27FC236}">
                  <a16:creationId xmlns:a16="http://schemas.microsoft.com/office/drawing/2014/main" id="{4E48A025-B69A-4B09-A3BD-2BB16B9B796E}"/>
                </a:ext>
              </a:extLst>
            </p:cNvPr>
            <p:cNvSpPr/>
            <p:nvPr/>
          </p:nvSpPr>
          <p:spPr>
            <a:xfrm rot="16200000">
              <a:off x="10568304" y="397222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2" name="Oval 61">
              <a:extLst>
                <a:ext uri="{FF2B5EF4-FFF2-40B4-BE49-F238E27FC236}">
                  <a16:creationId xmlns:a16="http://schemas.microsoft.com/office/drawing/2014/main" id="{3F9D6378-CD6B-4C56-9968-9A8DAB664C44}"/>
                </a:ext>
              </a:extLst>
            </p:cNvPr>
            <p:cNvSpPr/>
            <p:nvPr/>
          </p:nvSpPr>
          <p:spPr>
            <a:xfrm rot="16200000">
              <a:off x="1811033" y="434812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3" name="Oval 62">
              <a:extLst>
                <a:ext uri="{FF2B5EF4-FFF2-40B4-BE49-F238E27FC236}">
                  <a16:creationId xmlns:a16="http://schemas.microsoft.com/office/drawing/2014/main" id="{2133D755-D4BA-484A-90F8-D26E99C3BA8A}"/>
                </a:ext>
              </a:extLst>
            </p:cNvPr>
            <p:cNvSpPr/>
            <p:nvPr/>
          </p:nvSpPr>
          <p:spPr>
            <a:xfrm rot="16200000">
              <a:off x="2915281" y="434812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4" name="Oval 63">
              <a:extLst>
                <a:ext uri="{FF2B5EF4-FFF2-40B4-BE49-F238E27FC236}">
                  <a16:creationId xmlns:a16="http://schemas.microsoft.com/office/drawing/2014/main" id="{F2C3C699-D26F-4ADA-A65F-C697BB750339}"/>
                </a:ext>
              </a:extLst>
            </p:cNvPr>
            <p:cNvSpPr/>
            <p:nvPr/>
          </p:nvSpPr>
          <p:spPr>
            <a:xfrm rot="16200000">
              <a:off x="4018823" y="4348130"/>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5" name="Oval 64">
              <a:extLst>
                <a:ext uri="{FF2B5EF4-FFF2-40B4-BE49-F238E27FC236}">
                  <a16:creationId xmlns:a16="http://schemas.microsoft.com/office/drawing/2014/main" id="{B07DE330-B9F4-44CB-923F-622C871AD622}"/>
                </a:ext>
              </a:extLst>
            </p:cNvPr>
            <p:cNvSpPr/>
            <p:nvPr/>
          </p:nvSpPr>
          <p:spPr>
            <a:xfrm rot="16200000">
              <a:off x="5113387" y="4348130"/>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6" name="Oval 65">
              <a:extLst>
                <a:ext uri="{FF2B5EF4-FFF2-40B4-BE49-F238E27FC236}">
                  <a16:creationId xmlns:a16="http://schemas.microsoft.com/office/drawing/2014/main" id="{85C88223-22E9-4648-8476-9AB90519A5EA}"/>
                </a:ext>
              </a:extLst>
            </p:cNvPr>
            <p:cNvSpPr/>
            <p:nvPr/>
          </p:nvSpPr>
          <p:spPr>
            <a:xfrm rot="16200000">
              <a:off x="6205415" y="4348130"/>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8" name="Oval 67">
              <a:extLst>
                <a:ext uri="{FF2B5EF4-FFF2-40B4-BE49-F238E27FC236}">
                  <a16:creationId xmlns:a16="http://schemas.microsoft.com/office/drawing/2014/main" id="{C1465587-55FD-485B-B823-975877D16EB5}"/>
                </a:ext>
              </a:extLst>
            </p:cNvPr>
            <p:cNvSpPr/>
            <p:nvPr/>
          </p:nvSpPr>
          <p:spPr>
            <a:xfrm rot="16200000">
              <a:off x="7297443" y="4348130"/>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9" name="Oval 68">
              <a:extLst>
                <a:ext uri="{FF2B5EF4-FFF2-40B4-BE49-F238E27FC236}">
                  <a16:creationId xmlns:a16="http://schemas.microsoft.com/office/drawing/2014/main" id="{4F62165F-6359-43A8-A82E-E7167C146620}"/>
                </a:ext>
              </a:extLst>
            </p:cNvPr>
            <p:cNvSpPr/>
            <p:nvPr/>
          </p:nvSpPr>
          <p:spPr>
            <a:xfrm rot="16200000">
              <a:off x="8389471" y="4348129"/>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0" name="Oval 69">
              <a:extLst>
                <a:ext uri="{FF2B5EF4-FFF2-40B4-BE49-F238E27FC236}">
                  <a16:creationId xmlns:a16="http://schemas.microsoft.com/office/drawing/2014/main" id="{5F871F60-3543-4AA7-BE63-2076AD3042FD}"/>
                </a:ext>
              </a:extLst>
            </p:cNvPr>
            <p:cNvSpPr/>
            <p:nvPr/>
          </p:nvSpPr>
          <p:spPr>
            <a:xfrm rot="16200000">
              <a:off x="10573828" y="434812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1" name="Oval 70">
              <a:extLst>
                <a:ext uri="{FF2B5EF4-FFF2-40B4-BE49-F238E27FC236}">
                  <a16:creationId xmlns:a16="http://schemas.microsoft.com/office/drawing/2014/main" id="{5F9CE36F-1858-4A0F-8D0C-4E7C851D1C5B}"/>
                </a:ext>
              </a:extLst>
            </p:cNvPr>
            <p:cNvSpPr/>
            <p:nvPr/>
          </p:nvSpPr>
          <p:spPr>
            <a:xfrm rot="16200000">
              <a:off x="8759517" y="434812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2" name="Oval 71">
              <a:extLst>
                <a:ext uri="{FF2B5EF4-FFF2-40B4-BE49-F238E27FC236}">
                  <a16:creationId xmlns:a16="http://schemas.microsoft.com/office/drawing/2014/main" id="{CDD21176-F3CE-4FE9-8423-544FE2D9A647}"/>
                </a:ext>
              </a:extLst>
            </p:cNvPr>
            <p:cNvSpPr/>
            <p:nvPr/>
          </p:nvSpPr>
          <p:spPr>
            <a:xfrm rot="16200000">
              <a:off x="2201973" y="434812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3" name="Oval 72">
              <a:extLst>
                <a:ext uri="{FF2B5EF4-FFF2-40B4-BE49-F238E27FC236}">
                  <a16:creationId xmlns:a16="http://schemas.microsoft.com/office/drawing/2014/main" id="{4765E6D8-82D9-4A2A-B48A-DBD679CA0698}"/>
                </a:ext>
              </a:extLst>
            </p:cNvPr>
            <p:cNvSpPr/>
            <p:nvPr/>
          </p:nvSpPr>
          <p:spPr>
            <a:xfrm rot="16200000">
              <a:off x="6591971" y="434813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4" name="Oval 73">
              <a:extLst>
                <a:ext uri="{FF2B5EF4-FFF2-40B4-BE49-F238E27FC236}">
                  <a16:creationId xmlns:a16="http://schemas.microsoft.com/office/drawing/2014/main" id="{4EFDFDF6-31F7-4650-AD4C-28EBC9CF3D23}"/>
                </a:ext>
              </a:extLst>
            </p:cNvPr>
            <p:cNvSpPr/>
            <p:nvPr/>
          </p:nvSpPr>
          <p:spPr>
            <a:xfrm rot="16200000">
              <a:off x="4407915" y="434813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5" name="Oval 74">
              <a:extLst>
                <a:ext uri="{FF2B5EF4-FFF2-40B4-BE49-F238E27FC236}">
                  <a16:creationId xmlns:a16="http://schemas.microsoft.com/office/drawing/2014/main" id="{F3AAC8F4-522F-4213-891E-22071D03748B}"/>
                </a:ext>
              </a:extLst>
            </p:cNvPr>
            <p:cNvSpPr/>
            <p:nvPr/>
          </p:nvSpPr>
          <p:spPr>
            <a:xfrm rot="16200000">
              <a:off x="9501685" y="434812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6" name="Oval 75">
              <a:extLst>
                <a:ext uri="{FF2B5EF4-FFF2-40B4-BE49-F238E27FC236}">
                  <a16:creationId xmlns:a16="http://schemas.microsoft.com/office/drawing/2014/main" id="{CC0DD14C-237E-4341-A67C-1462C5175E8F}"/>
                </a:ext>
              </a:extLst>
            </p:cNvPr>
            <p:cNvSpPr/>
            <p:nvPr/>
          </p:nvSpPr>
          <p:spPr>
            <a:xfrm rot="16200000">
              <a:off x="2915281" y="4704155"/>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77" name="Oval 76">
              <a:extLst>
                <a:ext uri="{FF2B5EF4-FFF2-40B4-BE49-F238E27FC236}">
                  <a16:creationId xmlns:a16="http://schemas.microsoft.com/office/drawing/2014/main" id="{BE3D2CE4-7495-4172-8588-23862DD4B0B6}"/>
                </a:ext>
              </a:extLst>
            </p:cNvPr>
            <p:cNvSpPr/>
            <p:nvPr/>
          </p:nvSpPr>
          <p:spPr>
            <a:xfrm rot="16200000">
              <a:off x="8389471" y="4704155"/>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grpSp>
      <p:sp>
        <p:nvSpPr>
          <p:cNvPr id="79" name="Title 1">
            <a:extLst>
              <a:ext uri="{FF2B5EF4-FFF2-40B4-BE49-F238E27FC236}">
                <a16:creationId xmlns:a16="http://schemas.microsoft.com/office/drawing/2014/main" id="{22FE7A7C-50F7-4E01-8FEC-A07182699FD9}"/>
              </a:ext>
            </a:extLst>
          </p:cNvPr>
          <p:cNvSpPr txBox="1">
            <a:spLocks/>
          </p:cNvSpPr>
          <p:nvPr/>
        </p:nvSpPr>
        <p:spPr>
          <a:xfrm>
            <a:off x="264762" y="50443"/>
            <a:ext cx="8445297" cy="5968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auto">
              <a:spcAft>
                <a:spcPts val="0"/>
              </a:spcAft>
              <a:defRPr/>
            </a:pPr>
            <a:endParaRPr lang="en-US" sz="2250" b="1" dirty="0">
              <a:solidFill>
                <a:srgbClr val="1AA8FF"/>
              </a:solidFill>
              <a:latin typeface="Calibri"/>
            </a:endParaRPr>
          </a:p>
        </p:txBody>
      </p:sp>
      <p:sp>
        <p:nvSpPr>
          <p:cNvPr id="82" name="TextBox 81">
            <a:extLst>
              <a:ext uri="{FF2B5EF4-FFF2-40B4-BE49-F238E27FC236}">
                <a16:creationId xmlns:a16="http://schemas.microsoft.com/office/drawing/2014/main" id="{5192AAD2-6416-48FF-8184-FEB02774B173}"/>
              </a:ext>
            </a:extLst>
          </p:cNvPr>
          <p:cNvSpPr txBox="1"/>
          <p:nvPr/>
        </p:nvSpPr>
        <p:spPr>
          <a:xfrm>
            <a:off x="85910" y="6610546"/>
            <a:ext cx="4941548" cy="196208"/>
          </a:xfrm>
          <a:prstGeom prst="rect">
            <a:avLst/>
          </a:prstGeom>
          <a:noFill/>
        </p:spPr>
        <p:txBody>
          <a:bodyPr wrap="square" rtlCol="0">
            <a:spAutoFit/>
          </a:bodyPr>
          <a:lstStyle/>
          <a:p>
            <a:pPr defTabSz="685800" fontAlgn="auto">
              <a:spcBef>
                <a:spcPts val="0"/>
              </a:spcBef>
              <a:spcAft>
                <a:spcPts val="0"/>
              </a:spcAft>
              <a:defRPr/>
            </a:pPr>
            <a:r>
              <a:rPr lang="en-US" sz="675" dirty="0">
                <a:solidFill>
                  <a:prstClr val="black"/>
                </a:solidFill>
                <a:latin typeface="Arial" pitchFamily="34" charset="0"/>
                <a:ea typeface="+mn-ea"/>
                <a:cs typeface="Arial" pitchFamily="34" charset="0"/>
              </a:rPr>
              <a:t>Source: Prepared by </a:t>
            </a:r>
            <a:r>
              <a:rPr lang="en-US" sz="675" dirty="0">
                <a:solidFill>
                  <a:prstClr val="black"/>
                </a:solidFill>
                <a:latin typeface="Arial" pitchFamily="34" charset="0"/>
                <a:ea typeface="+mn-ea"/>
                <a:cs typeface="Arial" pitchFamily="34" charset="0"/>
                <a:hlinkClick r:id="rId3"/>
              </a:rPr>
              <a:t>www.aidsdatahub.org</a:t>
            </a:r>
            <a:r>
              <a:rPr lang="en-US" sz="675" dirty="0">
                <a:solidFill>
                  <a:prstClr val="black"/>
                </a:solidFill>
                <a:latin typeface="Arial" pitchFamily="34" charset="0"/>
                <a:ea typeface="+mn-ea"/>
                <a:cs typeface="Arial" pitchFamily="34" charset="0"/>
              </a:rPr>
              <a:t> based on Serological and Behavioral Surveys</a:t>
            </a:r>
            <a:endParaRPr lang="en-GB" sz="675" dirty="0">
              <a:solidFill>
                <a:prstClr val="black"/>
              </a:solidFill>
              <a:latin typeface="Arial" pitchFamily="34" charset="0"/>
              <a:ea typeface="+mn-ea"/>
              <a:cs typeface="Arial" pitchFamily="34" charset="0"/>
            </a:endParaRPr>
          </a:p>
        </p:txBody>
      </p:sp>
      <p:sp>
        <p:nvSpPr>
          <p:cNvPr id="3" name="Title 2">
            <a:extLst>
              <a:ext uri="{FF2B5EF4-FFF2-40B4-BE49-F238E27FC236}">
                <a16:creationId xmlns:a16="http://schemas.microsoft.com/office/drawing/2014/main" id="{D8336870-D747-439D-B044-C3A6E51D2880}"/>
              </a:ext>
            </a:extLst>
          </p:cNvPr>
          <p:cNvSpPr>
            <a:spLocks noGrp="1"/>
          </p:cNvSpPr>
          <p:nvPr>
            <p:ph type="title"/>
          </p:nvPr>
        </p:nvSpPr>
        <p:spPr>
          <a:xfrm>
            <a:off x="179512" y="1437184"/>
            <a:ext cx="8402672" cy="504000"/>
          </a:xfrm>
        </p:spPr>
        <p:txBody>
          <a:bodyPr>
            <a:noAutofit/>
          </a:bodyPr>
          <a:lstStyle/>
          <a:p>
            <a:r>
              <a:rPr lang="en-US" dirty="0"/>
              <a:t>Trends and periodicities of HIV surveillance surveys in South-East Asia countries</a:t>
            </a:r>
            <a:br>
              <a:rPr lang="en-US" dirty="0"/>
            </a:br>
            <a:endParaRPr lang="en-GB" dirty="0"/>
          </a:p>
        </p:txBody>
      </p:sp>
    </p:spTree>
    <p:extLst>
      <p:ext uri="{BB962C8B-B14F-4D97-AF65-F5344CB8AC3E}">
        <p14:creationId xmlns:p14="http://schemas.microsoft.com/office/powerpoint/2010/main" val="1027140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225424" y="3390900"/>
            <a:ext cx="8451031"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ea typeface="SimSun" pitchFamily="2" charset="-122"/>
                <a:cs typeface="Cordia New" pitchFamily="34" charset="-34"/>
              </a:rPr>
              <a:t>Size Estimations of Key  Populations at Higher Risk</a:t>
            </a:r>
            <a:endParaRPr lang="en-US" dirty="0">
              <a:cs typeface="Cordia New" pitchFamily="34" charset="-34"/>
            </a:endParaRPr>
          </a:p>
        </p:txBody>
      </p:sp>
    </p:spTree>
    <p:extLst>
      <p:ext uri="{BB962C8B-B14F-4D97-AF65-F5344CB8AC3E}">
        <p14:creationId xmlns:p14="http://schemas.microsoft.com/office/powerpoint/2010/main" val="351980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179388" y="1268413"/>
            <a:ext cx="8402637"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a typeface="SimSun" pitchFamily="2" charset="-122"/>
                <a:cs typeface="Cordia New" pitchFamily="34" charset="-34"/>
              </a:rPr>
              <a:t>Data availability on size estimations of key populations, 2005-2014</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6D650A6-2BBC-4D0C-AFE8-067363D4E634}" type="slidenum">
              <a:rPr lang="th-TH" smtClean="0">
                <a:solidFill>
                  <a:prstClr val="black">
                    <a:tint val="75000"/>
                  </a:prstClr>
                </a:solidFill>
              </a:rPr>
              <a:pPr>
                <a:defRPr/>
              </a:pPr>
              <a:t>31</a:t>
            </a:fld>
            <a:endParaRPr lang="th-TH"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02493494"/>
              </p:ext>
            </p:extLst>
          </p:nvPr>
        </p:nvGraphicFramePr>
        <p:xfrm>
          <a:off x="395535" y="2077391"/>
          <a:ext cx="8136905" cy="4396583"/>
        </p:xfrm>
        <a:graphic>
          <a:graphicData uri="http://schemas.openxmlformats.org/drawingml/2006/table">
            <a:tbl>
              <a:tblPr/>
              <a:tblGrid>
                <a:gridCol w="302769">
                  <a:extLst>
                    <a:ext uri="{9D8B030D-6E8A-4147-A177-3AD203B41FA5}">
                      <a16:colId xmlns:a16="http://schemas.microsoft.com/office/drawing/2014/main" val="20000"/>
                    </a:ext>
                  </a:extLst>
                </a:gridCol>
                <a:gridCol w="1531926">
                  <a:extLst>
                    <a:ext uri="{9D8B030D-6E8A-4147-A177-3AD203B41FA5}">
                      <a16:colId xmlns:a16="http://schemas.microsoft.com/office/drawing/2014/main" val="20001"/>
                    </a:ext>
                  </a:extLst>
                </a:gridCol>
                <a:gridCol w="923024">
                  <a:extLst>
                    <a:ext uri="{9D8B030D-6E8A-4147-A177-3AD203B41FA5}">
                      <a16:colId xmlns:a16="http://schemas.microsoft.com/office/drawing/2014/main" val="20002"/>
                    </a:ext>
                  </a:extLst>
                </a:gridCol>
                <a:gridCol w="1344796">
                  <a:extLst>
                    <a:ext uri="{9D8B030D-6E8A-4147-A177-3AD203B41FA5}">
                      <a16:colId xmlns:a16="http://schemas.microsoft.com/office/drawing/2014/main" val="20003"/>
                    </a:ext>
                  </a:extLst>
                </a:gridCol>
                <a:gridCol w="1344796">
                  <a:extLst>
                    <a:ext uri="{9D8B030D-6E8A-4147-A177-3AD203B41FA5}">
                      <a16:colId xmlns:a16="http://schemas.microsoft.com/office/drawing/2014/main" val="20004"/>
                    </a:ext>
                  </a:extLst>
                </a:gridCol>
                <a:gridCol w="1639225">
                  <a:extLst>
                    <a:ext uri="{9D8B030D-6E8A-4147-A177-3AD203B41FA5}">
                      <a16:colId xmlns:a16="http://schemas.microsoft.com/office/drawing/2014/main" val="20005"/>
                    </a:ext>
                  </a:extLst>
                </a:gridCol>
                <a:gridCol w="1050369">
                  <a:extLst>
                    <a:ext uri="{9D8B030D-6E8A-4147-A177-3AD203B41FA5}">
                      <a16:colId xmlns:a16="http://schemas.microsoft.com/office/drawing/2014/main" val="20006"/>
                    </a:ext>
                  </a:extLst>
                </a:gridCol>
              </a:tblGrid>
              <a:tr h="43418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FFFFFF"/>
                          </a:solidFill>
                          <a:effectLst/>
                          <a:latin typeface="Arial"/>
                        </a:rPr>
                        <a:t>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FFFFFF"/>
                          </a:solidFill>
                          <a:effectLst/>
                          <a:latin typeface="Arial"/>
                        </a:rPr>
                        <a:t>Size estimates of PWID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FFFFFF"/>
                          </a:solidFill>
                          <a:effectLst/>
                          <a:latin typeface="Arial"/>
                        </a:rPr>
                        <a:t>Size estimates of FSW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FFFFFF"/>
                          </a:solidFill>
                          <a:effectLst/>
                          <a:latin typeface="Arial"/>
                        </a:rPr>
                        <a:t>Size estimates of MSM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FFFFFF"/>
                          </a:solidFill>
                          <a:effectLst/>
                          <a:latin typeface="Arial"/>
                        </a:rPr>
                        <a:t>Size estimates of MSW/TG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000" b="0" i="0" u="none" strike="noStrike" dirty="0">
                          <a:solidFill>
                            <a:srgbClr val="FFFFFF"/>
                          </a:solidFill>
                          <a:effectLst/>
                          <a:latin typeface="Arial"/>
                        </a:rPr>
                        <a:t>Size estimates of clients of FSW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0000"/>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Afghanistan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1"/>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Bangladesh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 (MSW); 2012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02"/>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Bhutan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3"/>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Brunei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4"/>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Cambodia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chemeClr val="tx1"/>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chemeClr val="tx1"/>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chemeClr val="tx1"/>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05"/>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chemeClr val="tx1"/>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chemeClr val="tx1"/>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chemeClr val="tx1"/>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06"/>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DPR Korea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7"/>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Fiji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 (TG 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8"/>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India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 (MSM &amp;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09"/>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Indonesia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 (</a:t>
                      </a:r>
                      <a:r>
                        <a:rPr lang="en-GB" sz="1000" b="0" i="0" u="none" strike="noStrike" dirty="0" err="1">
                          <a:solidFill>
                            <a:srgbClr val="000000"/>
                          </a:solidFill>
                          <a:effectLst/>
                          <a:latin typeface="Arial"/>
                        </a:rPr>
                        <a:t>Waria</a:t>
                      </a:r>
                      <a:r>
                        <a:rPr lang="en-GB" sz="1000" b="0" i="0" u="none" strike="noStrike" dirty="0">
                          <a:solidFill>
                            <a:srgbClr val="000000"/>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10"/>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Japan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11"/>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Lao PDR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 (MSM &amp;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12"/>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Maldives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13"/>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Malaysia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 (MSW &amp;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14"/>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Mongolia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15"/>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Myanmar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16"/>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Nepal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 (MSW &amp;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17"/>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PNG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18"/>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Pakistan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 (MSW &amp;</a:t>
                      </a:r>
                      <a:r>
                        <a:rPr lang="en-GB" sz="1000" b="0" i="0" u="none" strike="noStrike" baseline="0" dirty="0">
                          <a:solidFill>
                            <a:srgbClr val="000000"/>
                          </a:solidFill>
                          <a:effectLst/>
                          <a:latin typeface="Arial"/>
                        </a:rPr>
                        <a:t> </a:t>
                      </a:r>
                      <a:r>
                        <a:rPr lang="en-GB" sz="1000" b="0" i="0" u="none" strike="noStrike" dirty="0" err="1">
                          <a:solidFill>
                            <a:srgbClr val="000000"/>
                          </a:solidFill>
                          <a:effectLst/>
                          <a:latin typeface="Arial"/>
                        </a:rPr>
                        <a:t>Hijra</a:t>
                      </a:r>
                      <a:r>
                        <a:rPr lang="en-GB" sz="1000" b="0" i="0" u="none" strike="noStrike" dirty="0">
                          <a:solidFill>
                            <a:srgbClr val="000000"/>
                          </a:solidFill>
                          <a:effectLst/>
                          <a:latin typeface="Arial"/>
                        </a:rPr>
                        <a:t> 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19"/>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Philippines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20"/>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Republic of Korea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21"/>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Singapore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22"/>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Sri Lanka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23"/>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Timor-Leste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2014 (MSM &amp; 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extLst>
                  <a:ext uri="{0D108BD9-81ED-4DB2-BD59-A6C34878D82A}">
                    <a16:rowId xmlns:a16="http://schemas.microsoft.com/office/drawing/2014/main" val="10024"/>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Thailand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2010 (MSW)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25"/>
                  </a:ext>
                </a:extLst>
              </a:tr>
              <a:tr h="144728">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a:solidFill>
                            <a:srgbClr val="000000"/>
                          </a:solidFill>
                          <a:effectLst/>
                          <a:latin typeface="Arial"/>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000" b="0" i="0" u="none" strike="noStrike" dirty="0">
                          <a:solidFill>
                            <a:srgbClr val="000000"/>
                          </a:solidFill>
                          <a:effectLst/>
                          <a:latin typeface="Arial"/>
                        </a:rPr>
                        <a:t> Viet Nam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000" b="0"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DA86"/>
                    </a:solidFill>
                  </a:tcPr>
                </a:tc>
                <a:extLst>
                  <a:ext uri="{0D108BD9-81ED-4DB2-BD59-A6C34878D82A}">
                    <a16:rowId xmlns:a16="http://schemas.microsoft.com/office/drawing/2014/main" val="10026"/>
                  </a:ext>
                </a:extLst>
              </a:tr>
            </a:tbl>
          </a:graphicData>
        </a:graphic>
      </p:graphicFrame>
      <p:sp>
        <p:nvSpPr>
          <p:cNvPr id="7" name="TextBox 6"/>
          <p:cNvSpPr txBox="1">
            <a:spLocks noChangeArrowheads="1"/>
          </p:cNvSpPr>
          <p:nvPr/>
        </p:nvSpPr>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US" sz="1000" dirty="0">
                <a:solidFill>
                  <a:srgbClr val="000000"/>
                </a:solidFill>
                <a:latin typeface="Arial" charset="0"/>
                <a:ea typeface="+mn-ea"/>
                <a:cs typeface="Arial" charset="0"/>
              </a:rPr>
              <a:t>Source: Prepared by </a:t>
            </a:r>
            <a:r>
              <a:rPr lang="en-US" sz="1000" dirty="0">
                <a:solidFill>
                  <a:srgbClr val="000000"/>
                </a:solidFill>
                <a:latin typeface="Arial" charset="0"/>
                <a:ea typeface="+mn-ea"/>
                <a:cs typeface="Arial" charset="0"/>
                <a:hlinkClick r:id="rId3"/>
              </a:rPr>
              <a:t>www.aidsdatahub.org</a:t>
            </a:r>
            <a:r>
              <a:rPr lang="en-US" sz="1000" dirty="0">
                <a:solidFill>
                  <a:srgbClr val="000000"/>
                </a:solidFill>
                <a:latin typeface="Arial" charset="0"/>
                <a:ea typeface="+mn-ea"/>
                <a:cs typeface="Arial" charset="0"/>
              </a:rPr>
              <a:t> . Please refer to regional thematic areas at </a:t>
            </a:r>
            <a:r>
              <a:rPr lang="en-US" sz="1000" dirty="0">
                <a:solidFill>
                  <a:srgbClr val="000000"/>
                </a:solidFill>
                <a:latin typeface="Arial" charset="0"/>
                <a:ea typeface="+mn-ea"/>
                <a:cs typeface="Cordia New" pitchFamily="34" charset="-34"/>
                <a:hlinkClick r:id="rId4"/>
              </a:rPr>
              <a:t>http://www.aidsdatahub.org/Thematic-areas</a:t>
            </a:r>
            <a:r>
              <a:rPr lang="en-US" sz="1000" dirty="0">
                <a:solidFill>
                  <a:srgbClr val="000000"/>
                </a:solidFill>
                <a:latin typeface="Arial" charset="0"/>
                <a:ea typeface="+mn-ea"/>
                <a:cs typeface="Cordia New" pitchFamily="34" charset="-34"/>
              </a:rPr>
              <a:t> , </a:t>
            </a:r>
            <a:r>
              <a:rPr lang="en-US" sz="1000" dirty="0">
                <a:solidFill>
                  <a:srgbClr val="000000"/>
                </a:solidFill>
                <a:latin typeface="Arial" charset="0"/>
                <a:ea typeface="+mn-ea"/>
                <a:cs typeface="Arial" charset="0"/>
              </a:rPr>
              <a:t>regional reviews section</a:t>
            </a:r>
            <a:r>
              <a:rPr lang="en-US" sz="1000" dirty="0">
                <a:solidFill>
                  <a:srgbClr val="000000"/>
                </a:solidFill>
                <a:latin typeface="Arial" charset="0"/>
                <a:ea typeface="+mn-ea"/>
                <a:cs typeface="Cordia New" pitchFamily="34" charset="-34"/>
              </a:rPr>
              <a:t> (Overview in slides)  for the detailed references.</a:t>
            </a:r>
            <a:r>
              <a:rPr lang="en-US" sz="1000" dirty="0">
                <a:solidFill>
                  <a:srgbClr val="000000"/>
                </a:solidFill>
                <a:latin typeface="Arial" charset="0"/>
                <a:ea typeface="+mn-ea"/>
                <a:cs typeface="Arial" charset="0"/>
              </a:rPr>
              <a:t> </a:t>
            </a:r>
            <a:endParaRPr lang="en-US" sz="1100" dirty="0">
              <a:solidFill>
                <a:srgbClr val="000000"/>
              </a:solidFill>
              <a:latin typeface="Arial" charset="0"/>
              <a:ea typeface="+mn-ea"/>
              <a:cs typeface="Arial" charset="0"/>
            </a:endParaRPr>
          </a:p>
        </p:txBody>
      </p:sp>
    </p:spTree>
    <p:extLst>
      <p:ext uri="{BB962C8B-B14F-4D97-AF65-F5344CB8AC3E}">
        <p14:creationId xmlns:p14="http://schemas.microsoft.com/office/powerpoint/2010/main" val="2355258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5558" y="1556848"/>
            <a:ext cx="8402672" cy="504000"/>
          </a:xfrm>
        </p:spPr>
        <p:txBody>
          <a:bodyPr/>
          <a:lstStyle/>
          <a:p>
            <a:r>
              <a:rPr lang="en-US" dirty="0"/>
              <a:t>Improvement in Size Estimation 2005 to 2014</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88143374"/>
              </p:ext>
            </p:extLst>
          </p:nvPr>
        </p:nvGraphicFramePr>
        <p:xfrm>
          <a:off x="-138206" y="2225898"/>
          <a:ext cx="8962766" cy="43189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
          <p:cNvSpPr txBox="1">
            <a:spLocks noChangeArrowheads="1"/>
          </p:cNvSpPr>
          <p:nvPr/>
        </p:nvSpPr>
        <p:spPr bwMode="auto">
          <a:xfrm>
            <a:off x="0" y="6457950"/>
            <a:ext cx="90364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US" sz="1000" dirty="0">
                <a:solidFill>
                  <a:srgbClr val="000000"/>
                </a:solidFill>
                <a:latin typeface="Arial" charset="0"/>
                <a:cs typeface="Arial" charset="0"/>
              </a:rPr>
              <a:t>Source: Prepared by </a:t>
            </a:r>
            <a:r>
              <a:rPr lang="en-US" sz="1000" dirty="0">
                <a:solidFill>
                  <a:srgbClr val="000000"/>
                </a:solidFill>
                <a:latin typeface="Arial" charset="0"/>
                <a:cs typeface="Arial" charset="0"/>
                <a:hlinkClick r:id="rId4"/>
              </a:rPr>
              <a:t>www.aidsdatahub.org</a:t>
            </a:r>
            <a:r>
              <a:rPr lang="en-US" sz="1000" dirty="0">
                <a:solidFill>
                  <a:srgbClr val="000000"/>
                </a:solidFill>
                <a:latin typeface="Arial" charset="0"/>
                <a:cs typeface="Arial" charset="0"/>
              </a:rPr>
              <a:t> . Please refer to regional thematic areas at </a:t>
            </a:r>
            <a:r>
              <a:rPr lang="en-US" sz="1000" dirty="0">
                <a:solidFill>
                  <a:srgbClr val="000000"/>
                </a:solidFill>
                <a:latin typeface="Arial" charset="0"/>
                <a:cs typeface="Cordia New" pitchFamily="34" charset="-34"/>
                <a:hlinkClick r:id="rId5"/>
              </a:rPr>
              <a:t>http://www.aidsdatahub.org/Thematic-areas</a:t>
            </a:r>
            <a:r>
              <a:rPr lang="en-US" sz="1000" dirty="0">
                <a:solidFill>
                  <a:srgbClr val="000000"/>
                </a:solidFill>
                <a:latin typeface="Arial" charset="0"/>
                <a:cs typeface="Cordia New" pitchFamily="34" charset="-34"/>
              </a:rPr>
              <a:t> , </a:t>
            </a:r>
            <a:r>
              <a:rPr lang="en-US" sz="1000" dirty="0">
                <a:solidFill>
                  <a:srgbClr val="000000"/>
                </a:solidFill>
                <a:latin typeface="Arial" charset="0"/>
                <a:cs typeface="Arial" charset="0"/>
              </a:rPr>
              <a:t>regional reviews section</a:t>
            </a:r>
            <a:r>
              <a:rPr lang="en-US" sz="1000" dirty="0">
                <a:solidFill>
                  <a:srgbClr val="000000"/>
                </a:solidFill>
                <a:latin typeface="Arial" charset="0"/>
                <a:cs typeface="Cordia New" pitchFamily="34" charset="-34"/>
              </a:rPr>
              <a:t> (Overview in slides)  for the detailed references.</a:t>
            </a:r>
            <a:r>
              <a:rPr lang="en-US" sz="1000" dirty="0">
                <a:solidFill>
                  <a:srgbClr val="000000"/>
                </a:solidFill>
                <a:latin typeface="Arial" charset="0"/>
                <a:cs typeface="Arial" charset="0"/>
              </a:rPr>
              <a:t> </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80577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782C6F-0E22-48D5-BED9-2578F6F58A82}"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itle 1"/>
          <p:cNvSpPr>
            <a:spLocks noGrp="1"/>
          </p:cNvSpPr>
          <p:nvPr>
            <p:ph type="title"/>
          </p:nvPr>
        </p:nvSpPr>
        <p:spPr bwMode="auto">
          <a:xfrm>
            <a:off x="152400" y="12192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a typeface="SimSun" pitchFamily="2" charset="-122"/>
                <a:cs typeface="Cordia New" pitchFamily="34" charset="-34"/>
              </a:rPr>
              <a:t>Data availability on population size estimates, available between 2005-2014 vs. updated or newly available between 2011 to 2014</a:t>
            </a:r>
            <a:br>
              <a:rPr lang="en-US" dirty="0">
                <a:ea typeface="SimSun" pitchFamily="2" charset="-122"/>
                <a:cs typeface="Cordia New" pitchFamily="34" charset="-34"/>
              </a:rPr>
            </a:br>
            <a:endParaRPr lang="en-US" dirty="0">
              <a:cs typeface="Cordia New" pitchFamily="34" charset="-34"/>
            </a:endParaRPr>
          </a:p>
        </p:txBody>
      </p:sp>
      <p:sp>
        <p:nvSpPr>
          <p:cNvPr id="9" name="TextBox 6"/>
          <p:cNvSpPr txBox="1">
            <a:spLocks noChangeArrowheads="1"/>
          </p:cNvSpPr>
          <p:nvPr/>
        </p:nvSpPr>
        <p:spPr bwMode="auto">
          <a:xfrm>
            <a:off x="3175" y="6567155"/>
            <a:ext cx="8713788" cy="246221"/>
          </a:xfrm>
          <a:prstGeom prst="rect">
            <a:avLst/>
          </a:prstGeom>
          <a:noFill/>
          <a:ln>
            <a:noFill/>
          </a:ln>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dirty="0">
                <a:solidFill>
                  <a:prstClr val="black"/>
                </a:solidFill>
                <a:cs typeface="Arial" charset="0"/>
              </a:rPr>
              <a:t>Source: Prepared by </a:t>
            </a:r>
            <a:r>
              <a:rPr lang="en-US" sz="1000" dirty="0">
                <a:solidFill>
                  <a:prstClr val="black"/>
                </a:solidFill>
                <a:cs typeface="Arial" charset="0"/>
                <a:hlinkClick r:id="rId3"/>
              </a:rPr>
              <a:t>www.aidsdatahub.org</a:t>
            </a:r>
            <a:r>
              <a:rPr lang="en-US" sz="1000" dirty="0">
                <a:solidFill>
                  <a:prstClr val="black"/>
                </a:solidFill>
                <a:cs typeface="Arial" charset="0"/>
              </a:rPr>
              <a:t> . Please refer to slide 17  </a:t>
            </a:r>
            <a:r>
              <a:rPr lang="en-US" sz="1000" dirty="0">
                <a:solidFill>
                  <a:prstClr val="black"/>
                </a:solidFill>
              </a:rPr>
              <a:t>for the detailed information</a:t>
            </a:r>
            <a:r>
              <a:rPr lang="en-US" sz="1000" dirty="0">
                <a:solidFill>
                  <a:prstClr val="black"/>
                </a:solidFill>
                <a:cs typeface="Arial" charset="0"/>
              </a:rPr>
              <a:t> </a:t>
            </a:r>
            <a:endParaRPr lang="en-US" sz="1100" dirty="0">
              <a:solidFill>
                <a:prstClr val="black"/>
              </a:solidFill>
              <a:cs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3326976163"/>
              </p:ext>
            </p:extLst>
          </p:nvPr>
        </p:nvGraphicFramePr>
        <p:xfrm>
          <a:off x="467544" y="2420888"/>
          <a:ext cx="8352928" cy="41437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553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12832"/>
            <a:ext cx="8839200" cy="648016"/>
          </a:xfrm>
        </p:spPr>
        <p:txBody>
          <a:bodyPr/>
          <a:lstStyle/>
          <a:p>
            <a:r>
              <a:rPr lang="en-US" sz="2000" dirty="0">
                <a:ea typeface="SimSun" pitchFamily="2" charset="-122"/>
                <a:cs typeface="Cordia New" pitchFamily="34" charset="-34"/>
              </a:rPr>
              <a:t>Data availability on population size estimates, available between 2005-2014 vs. updated or newly available between 2011-2014</a:t>
            </a:r>
            <a:endParaRPr lang="en-GB" sz="2000" dirty="0"/>
          </a:p>
        </p:txBody>
      </p:sp>
      <p:sp>
        <p:nvSpPr>
          <p:cNvPr id="3" name="Slide Number Placeholder 2"/>
          <p:cNvSpPr>
            <a:spLocks noGrp="1"/>
          </p:cNvSpPr>
          <p:nvPr>
            <p:ph type="sldNum" sz="quarter" idx="18"/>
          </p:nvPr>
        </p:nvSpPr>
        <p:spPr/>
        <p:txBody>
          <a:bodyPr/>
          <a:lstStyle/>
          <a:p>
            <a:pPr>
              <a:defRPr/>
            </a:pPr>
            <a:fld id="{2F782C6F-0E22-48D5-BED9-2578F6F58A82}" type="slidenum">
              <a:rPr lang="th-TH" smtClean="0">
                <a:solidFill>
                  <a:prstClr val="black">
                    <a:tint val="75000"/>
                  </a:prstClr>
                </a:solidFill>
              </a:rPr>
              <a:pPr>
                <a:defRPr/>
              </a:pPr>
              <a:t>34</a:t>
            </a:fld>
            <a:endParaRPr lang="th-TH" dirty="0">
              <a:solidFill>
                <a:prstClr val="black">
                  <a:tint val="75000"/>
                </a:prstClr>
              </a:solidFill>
            </a:endParaRPr>
          </a:p>
        </p:txBody>
      </p:sp>
      <p:sp>
        <p:nvSpPr>
          <p:cNvPr id="8" name="TextBox 6"/>
          <p:cNvSpPr txBox="1">
            <a:spLocks noChangeArrowheads="1"/>
          </p:cNvSpPr>
          <p:nvPr/>
        </p:nvSpPr>
        <p:spPr bwMode="auto">
          <a:xfrm>
            <a:off x="-13717" y="6562010"/>
            <a:ext cx="8713788" cy="246221"/>
          </a:xfrm>
          <a:prstGeom prst="rect">
            <a:avLst/>
          </a:prstGeom>
          <a:noFill/>
          <a:ln>
            <a:noFill/>
          </a:ln>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dirty="0">
                <a:solidFill>
                  <a:prstClr val="black"/>
                </a:solidFill>
                <a:cs typeface="Arial" charset="0"/>
              </a:rPr>
              <a:t>Source: Prepared by </a:t>
            </a:r>
            <a:r>
              <a:rPr lang="en-US" sz="1000" dirty="0">
                <a:solidFill>
                  <a:prstClr val="black"/>
                </a:solidFill>
                <a:cs typeface="Arial" charset="0"/>
                <a:hlinkClick r:id="rId3"/>
              </a:rPr>
              <a:t>www.aidsdatahub.org</a:t>
            </a:r>
            <a:r>
              <a:rPr lang="en-US" sz="1000" dirty="0">
                <a:solidFill>
                  <a:prstClr val="black"/>
                </a:solidFill>
                <a:cs typeface="Arial" charset="0"/>
              </a:rPr>
              <a:t> . Please refer to slide 17  </a:t>
            </a:r>
            <a:r>
              <a:rPr lang="en-US" sz="1000" dirty="0">
                <a:solidFill>
                  <a:prstClr val="black"/>
                </a:solidFill>
              </a:rPr>
              <a:t>for the detailed  information</a:t>
            </a:r>
            <a:r>
              <a:rPr lang="en-US" sz="1000" dirty="0">
                <a:solidFill>
                  <a:prstClr val="black"/>
                </a:solidFill>
                <a:cs typeface="Arial" charset="0"/>
              </a:rPr>
              <a:t> </a:t>
            </a:r>
            <a:endParaRPr lang="en-US" sz="1100" dirty="0">
              <a:solidFill>
                <a:prstClr val="black"/>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81039458"/>
              </p:ext>
            </p:extLst>
          </p:nvPr>
        </p:nvGraphicFramePr>
        <p:xfrm>
          <a:off x="539552" y="2348880"/>
          <a:ext cx="8136904" cy="4104456"/>
        </p:xfrm>
        <a:graphic>
          <a:graphicData uri="http://schemas.openxmlformats.org/drawingml/2006/table">
            <a:tbl>
              <a:tblPr firstRow="1" bandRow="1">
                <a:tableStyleId>{2D5ABB26-0587-4C30-8999-92F81FD0307C}</a:tableStyleId>
              </a:tblPr>
              <a:tblGrid>
                <a:gridCol w="8136904">
                  <a:extLst>
                    <a:ext uri="{9D8B030D-6E8A-4147-A177-3AD203B41FA5}">
                      <a16:colId xmlns:a16="http://schemas.microsoft.com/office/drawing/2014/main" val="20000"/>
                    </a:ext>
                  </a:extLst>
                </a:gridCol>
              </a:tblGrid>
              <a:tr h="2052228">
                <a:tc>
                  <a:txBody>
                    <a:bodyPr/>
                    <a:lstStyle/>
                    <a:p>
                      <a:endParaRPr lang="en-GB" dirty="0"/>
                    </a:p>
                  </a:txBody>
                  <a:tcPr/>
                </a:tc>
                <a:extLst>
                  <a:ext uri="{0D108BD9-81ED-4DB2-BD59-A6C34878D82A}">
                    <a16:rowId xmlns:a16="http://schemas.microsoft.com/office/drawing/2014/main" val="10000"/>
                  </a:ext>
                </a:extLst>
              </a:tr>
              <a:tr h="2052228">
                <a:tc>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188589730"/>
              </p:ext>
            </p:extLst>
          </p:nvPr>
        </p:nvGraphicFramePr>
        <p:xfrm>
          <a:off x="-180528" y="2132856"/>
          <a:ext cx="9324528"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118042209"/>
              </p:ext>
            </p:extLst>
          </p:nvPr>
        </p:nvGraphicFramePr>
        <p:xfrm>
          <a:off x="31616" y="4437112"/>
          <a:ext cx="8932872"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067944" y="2102225"/>
            <a:ext cx="1044000" cy="307777"/>
          </a:xfrm>
          <a:prstGeom prst="rect">
            <a:avLst/>
          </a:prstGeom>
          <a:noFill/>
          <a:ln w="28575">
            <a:solidFill>
              <a:srgbClr val="E31837"/>
            </a:solidFill>
          </a:ln>
        </p:spPr>
        <p:txBody>
          <a:bodyPr wrap="square" rtlCol="0">
            <a:spAutoFit/>
          </a:bodyPr>
          <a:lstStyle/>
          <a:p>
            <a:r>
              <a:rPr lang="en-US" sz="1400" b="1" dirty="0">
                <a:solidFill>
                  <a:srgbClr val="E31837"/>
                </a:solidFill>
              </a:rPr>
              <a:t>2005-2014</a:t>
            </a:r>
            <a:endParaRPr lang="en-GB" sz="1400" b="1" dirty="0">
              <a:solidFill>
                <a:srgbClr val="E31837"/>
              </a:solidFill>
            </a:endParaRPr>
          </a:p>
        </p:txBody>
      </p:sp>
      <p:sp>
        <p:nvSpPr>
          <p:cNvPr id="15" name="TextBox 14"/>
          <p:cNvSpPr txBox="1"/>
          <p:nvPr/>
        </p:nvSpPr>
        <p:spPr>
          <a:xfrm>
            <a:off x="4139952" y="4561383"/>
            <a:ext cx="1152128" cy="307777"/>
          </a:xfrm>
          <a:prstGeom prst="rect">
            <a:avLst/>
          </a:prstGeom>
          <a:noFill/>
          <a:ln w="28575">
            <a:solidFill>
              <a:srgbClr val="E31837"/>
            </a:solidFill>
          </a:ln>
        </p:spPr>
        <p:txBody>
          <a:bodyPr wrap="square" rtlCol="0">
            <a:spAutoFit/>
          </a:bodyPr>
          <a:lstStyle/>
          <a:p>
            <a:r>
              <a:rPr lang="en-US" sz="1400" b="1" dirty="0">
                <a:solidFill>
                  <a:srgbClr val="E31837"/>
                </a:solidFill>
              </a:rPr>
              <a:t>2011-2014</a:t>
            </a:r>
            <a:endParaRPr lang="en-GB" sz="1400" b="1" dirty="0">
              <a:solidFill>
                <a:srgbClr val="E31837"/>
              </a:solidFill>
            </a:endParaRPr>
          </a:p>
        </p:txBody>
      </p:sp>
    </p:spTree>
    <p:extLst>
      <p:ext uri="{BB962C8B-B14F-4D97-AF65-F5344CB8AC3E}">
        <p14:creationId xmlns:p14="http://schemas.microsoft.com/office/powerpoint/2010/main" val="569486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489DB739-F0B9-0D4B-A614-56871AD4142F}" type="slidenum">
              <a:rPr lang="th-TH" sz="1200">
                <a:solidFill>
                  <a:srgbClr val="898989"/>
                </a:solidFill>
              </a:rPr>
              <a:pPr eaLnBrk="1" hangingPunct="1"/>
              <a:t>35</a:t>
            </a:fld>
            <a:endParaRPr lang="th-TH" sz="1200">
              <a:solidFill>
                <a:srgbClr val="898989"/>
              </a:solidFill>
            </a:endParaRPr>
          </a:p>
        </p:txBody>
      </p:sp>
      <p:sp>
        <p:nvSpPr>
          <p:cNvPr id="101379" name="Rectangle 2"/>
          <p:cNvSpPr txBox="1">
            <a:spLocks noChangeArrowheads="1"/>
          </p:cNvSpPr>
          <p:nvPr/>
        </p:nvSpPr>
        <p:spPr bwMode="auto">
          <a:xfrm>
            <a:off x="457200" y="1865313"/>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algn="ctr" eaLnBrk="1" hangingPunct="1">
              <a:spcBef>
                <a:spcPct val="20000"/>
              </a:spcBef>
            </a:pPr>
            <a:r>
              <a:rPr lang="en-US" sz="4000">
                <a:solidFill>
                  <a:srgbClr val="C00000"/>
                </a:solidFill>
                <a:ea typeface="SimSun" charset="0"/>
                <a:cs typeface="SimSun" charset="0"/>
              </a:rPr>
              <a:t>THANK YOU</a:t>
            </a:r>
          </a:p>
          <a:p>
            <a:pPr algn="ctr" eaLnBrk="1" hangingPunct="1">
              <a:spcBef>
                <a:spcPct val="20000"/>
              </a:spcBef>
            </a:pPr>
            <a:endParaRPr lang="en-US" sz="4000">
              <a:solidFill>
                <a:srgbClr val="C00000"/>
              </a:solidFill>
              <a:ea typeface="SimSun" charset="0"/>
              <a:cs typeface="SimSun" charset="0"/>
            </a:endParaRPr>
          </a:p>
          <a:p>
            <a:pPr algn="ctr" eaLnBrk="1" hangingPunct="1">
              <a:spcBef>
                <a:spcPct val="20000"/>
              </a:spcBef>
            </a:pPr>
            <a:r>
              <a:rPr lang="en-US">
                <a:solidFill>
                  <a:srgbClr val="C00000"/>
                </a:solidFill>
                <a:ea typeface="SimSun" charset="0"/>
                <a:cs typeface="SimSun" charset="0"/>
              </a:rPr>
              <a:t>slides compiled by </a:t>
            </a:r>
            <a:r>
              <a:rPr lang="en-US" u="sng">
                <a:solidFill>
                  <a:srgbClr val="C00000"/>
                </a:solidFill>
                <a:ea typeface="SimSun" charset="0"/>
                <a:cs typeface="SimSun" charset="0"/>
                <a:hlinkClick r:id="rId3"/>
              </a:rPr>
              <a:t>www.aidsdatahub.org</a:t>
            </a:r>
            <a:endParaRPr lang="en-US" u="sng">
              <a:solidFill>
                <a:srgbClr val="C00000"/>
              </a:solidFill>
              <a:ea typeface="SimSun" charset="0"/>
              <a:cs typeface="SimSun" charset="0"/>
            </a:endParaRPr>
          </a:p>
          <a:p>
            <a:pPr algn="ctr" eaLnBrk="1" hangingPunct="1">
              <a:spcBef>
                <a:spcPct val="20000"/>
              </a:spcBef>
            </a:pPr>
            <a:endParaRPr lang="en-US" sz="1000" i="1">
              <a:solidFill>
                <a:srgbClr val="C00000"/>
              </a:solidFill>
              <a:ea typeface="SimSun" charset="0"/>
              <a:cs typeface="SimSun" charset="0"/>
            </a:endParaRPr>
          </a:p>
          <a:p>
            <a:pPr algn="ctr" eaLnBrk="1" hangingPunct="1">
              <a:spcBef>
                <a:spcPct val="20000"/>
              </a:spcBef>
            </a:pPr>
            <a:endParaRPr lang="en-US" sz="1000" i="1">
              <a:solidFill>
                <a:srgbClr val="C00000"/>
              </a:solidFill>
              <a:ea typeface="SimSun" charset="0"/>
              <a:cs typeface="SimSun" charset="0"/>
            </a:endParaRPr>
          </a:p>
          <a:p>
            <a:pPr algn="ctr" eaLnBrk="1" hangingPunct="1">
              <a:spcBef>
                <a:spcPct val="20000"/>
              </a:spcBef>
            </a:pPr>
            <a:endParaRPr lang="en-US" sz="1000" i="1">
              <a:solidFill>
                <a:srgbClr val="C00000"/>
              </a:solidFill>
              <a:ea typeface="SimSun" charset="0"/>
              <a:cs typeface="SimSun" charset="0"/>
            </a:endParaRPr>
          </a:p>
          <a:p>
            <a:pPr algn="ctr" eaLnBrk="1" hangingPunct="1">
              <a:spcBef>
                <a:spcPct val="20000"/>
              </a:spcBef>
            </a:pPr>
            <a:r>
              <a:rPr lang="en-US" sz="1400" i="1">
                <a:solidFill>
                  <a:srgbClr val="C00000"/>
                </a:solidFill>
                <a:ea typeface="SimSun" charset="0"/>
                <a:cs typeface="SimSun"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ea typeface="SimSun" charset="0"/>
                <a:cs typeface="SimSun" charset="0"/>
              </a:rPr>
              <a:t>Please acknowledge </a:t>
            </a:r>
            <a:r>
              <a:rPr lang="en-US" sz="1400" i="1">
                <a:solidFill>
                  <a:srgbClr val="C00000"/>
                </a:solidFill>
                <a:ea typeface="SimSun" charset="0"/>
                <a:cs typeface="SimSun" charset="0"/>
                <a:hlinkClick r:id="rId3"/>
              </a:rPr>
              <a:t>www.aidsdatahub.org</a:t>
            </a:r>
            <a:r>
              <a:rPr lang="en-US" sz="1400" i="1">
                <a:solidFill>
                  <a:srgbClr val="C00000"/>
                </a:solidFill>
                <a:ea typeface="SimSun" charset="0"/>
                <a:cs typeface="SimSun" charset="0"/>
              </a:rPr>
              <a:t> if slides are lifted directly from this site</a:t>
            </a:r>
            <a:endParaRPr lang="en-US" sz="1400">
              <a:solidFill>
                <a:srgbClr val="C00000"/>
              </a:solidFill>
              <a:ea typeface="SimSun" charset="0"/>
              <a:cs typeface="SimSu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8EF9A7-8299-4929-8D90-FD055DAFB751}"/>
              </a:ext>
            </a:extLst>
          </p:cNvPr>
          <p:cNvGraphicFramePr>
            <a:graphicFrameLocks noGrp="1"/>
          </p:cNvGraphicFramePr>
          <p:nvPr>
            <p:extLst>
              <p:ext uri="{D42A27DB-BD31-4B8C-83A1-F6EECF244321}">
                <p14:modId xmlns:p14="http://schemas.microsoft.com/office/powerpoint/2010/main" val="342127949"/>
              </p:ext>
            </p:extLst>
          </p:nvPr>
        </p:nvGraphicFramePr>
        <p:xfrm>
          <a:off x="279105" y="2402903"/>
          <a:ext cx="8445298" cy="2877224"/>
        </p:xfrm>
        <a:graphic>
          <a:graphicData uri="http://schemas.openxmlformats.org/drawingml/2006/table">
            <a:tbl>
              <a:tblPr firstRow="1" bandRow="1">
                <a:tableStyleId>{7DF18680-E054-41AD-8BC1-D1AEF772440D}</a:tableStyleId>
              </a:tblPr>
              <a:tblGrid>
                <a:gridCol w="1038658">
                  <a:extLst>
                    <a:ext uri="{9D8B030D-6E8A-4147-A177-3AD203B41FA5}">
                      <a16:colId xmlns:a16="http://schemas.microsoft.com/office/drawing/2014/main" val="3115510582"/>
                    </a:ext>
                  </a:extLst>
                </a:gridCol>
                <a:gridCol w="822960">
                  <a:extLst>
                    <a:ext uri="{9D8B030D-6E8A-4147-A177-3AD203B41FA5}">
                      <a16:colId xmlns:a16="http://schemas.microsoft.com/office/drawing/2014/main" val="2686483227"/>
                    </a:ext>
                  </a:extLst>
                </a:gridCol>
                <a:gridCol w="822960">
                  <a:extLst>
                    <a:ext uri="{9D8B030D-6E8A-4147-A177-3AD203B41FA5}">
                      <a16:colId xmlns:a16="http://schemas.microsoft.com/office/drawing/2014/main" val="4155723685"/>
                    </a:ext>
                  </a:extLst>
                </a:gridCol>
                <a:gridCol w="822960">
                  <a:extLst>
                    <a:ext uri="{9D8B030D-6E8A-4147-A177-3AD203B41FA5}">
                      <a16:colId xmlns:a16="http://schemas.microsoft.com/office/drawing/2014/main" val="1501537820"/>
                    </a:ext>
                  </a:extLst>
                </a:gridCol>
                <a:gridCol w="822960">
                  <a:extLst>
                    <a:ext uri="{9D8B030D-6E8A-4147-A177-3AD203B41FA5}">
                      <a16:colId xmlns:a16="http://schemas.microsoft.com/office/drawing/2014/main" val="2810415753"/>
                    </a:ext>
                  </a:extLst>
                </a:gridCol>
                <a:gridCol w="822960">
                  <a:extLst>
                    <a:ext uri="{9D8B030D-6E8A-4147-A177-3AD203B41FA5}">
                      <a16:colId xmlns:a16="http://schemas.microsoft.com/office/drawing/2014/main" val="3003656244"/>
                    </a:ext>
                  </a:extLst>
                </a:gridCol>
                <a:gridCol w="822960">
                  <a:extLst>
                    <a:ext uri="{9D8B030D-6E8A-4147-A177-3AD203B41FA5}">
                      <a16:colId xmlns:a16="http://schemas.microsoft.com/office/drawing/2014/main" val="1289416965"/>
                    </a:ext>
                  </a:extLst>
                </a:gridCol>
                <a:gridCol w="822960">
                  <a:extLst>
                    <a:ext uri="{9D8B030D-6E8A-4147-A177-3AD203B41FA5}">
                      <a16:colId xmlns:a16="http://schemas.microsoft.com/office/drawing/2014/main" val="3656000120"/>
                    </a:ext>
                  </a:extLst>
                </a:gridCol>
                <a:gridCol w="822960">
                  <a:extLst>
                    <a:ext uri="{9D8B030D-6E8A-4147-A177-3AD203B41FA5}">
                      <a16:colId xmlns:a16="http://schemas.microsoft.com/office/drawing/2014/main" val="3480243413"/>
                    </a:ext>
                  </a:extLst>
                </a:gridCol>
                <a:gridCol w="822960">
                  <a:extLst>
                    <a:ext uri="{9D8B030D-6E8A-4147-A177-3AD203B41FA5}">
                      <a16:colId xmlns:a16="http://schemas.microsoft.com/office/drawing/2014/main" val="3207533249"/>
                    </a:ext>
                  </a:extLst>
                </a:gridCol>
              </a:tblGrid>
              <a:tr h="408344">
                <a:tc>
                  <a:txBody>
                    <a:bodyPr/>
                    <a:lstStyle/>
                    <a:p>
                      <a:endParaRPr lang="en-US" sz="1000" dirty="0"/>
                    </a:p>
                  </a:txBody>
                  <a:tcPr marL="68580" marR="68580" marT="34290" marB="34290"/>
                </a:tc>
                <a:tc>
                  <a:txBody>
                    <a:bodyPr/>
                    <a:lstStyle/>
                    <a:p>
                      <a:pPr algn="ctr"/>
                      <a:r>
                        <a:rPr lang="en-US" sz="1000" dirty="0"/>
                        <a:t>2010</a:t>
                      </a:r>
                    </a:p>
                  </a:txBody>
                  <a:tcPr marL="68580" marR="68580" marT="34290" marB="34290" anchor="ctr"/>
                </a:tc>
                <a:tc>
                  <a:txBody>
                    <a:bodyPr/>
                    <a:lstStyle/>
                    <a:p>
                      <a:pPr algn="ctr"/>
                      <a:r>
                        <a:rPr lang="en-US" sz="1000" dirty="0"/>
                        <a:t>2011</a:t>
                      </a:r>
                    </a:p>
                  </a:txBody>
                  <a:tcPr marL="68580" marR="68580" marT="34290" marB="34290" anchor="ctr"/>
                </a:tc>
                <a:tc>
                  <a:txBody>
                    <a:bodyPr/>
                    <a:lstStyle/>
                    <a:p>
                      <a:pPr algn="ctr"/>
                      <a:r>
                        <a:rPr lang="en-US" sz="1000" dirty="0"/>
                        <a:t>2012</a:t>
                      </a:r>
                    </a:p>
                  </a:txBody>
                  <a:tcPr marL="68580" marR="68580" marT="34290" marB="34290" anchor="ctr"/>
                </a:tc>
                <a:tc>
                  <a:txBody>
                    <a:bodyPr/>
                    <a:lstStyle/>
                    <a:p>
                      <a:pPr algn="ctr"/>
                      <a:r>
                        <a:rPr lang="en-US" sz="1000" dirty="0"/>
                        <a:t>2013</a:t>
                      </a:r>
                    </a:p>
                  </a:txBody>
                  <a:tcPr marL="68580" marR="68580" marT="34290" marB="34290" anchor="ctr"/>
                </a:tc>
                <a:tc>
                  <a:txBody>
                    <a:bodyPr/>
                    <a:lstStyle/>
                    <a:p>
                      <a:pPr algn="ctr"/>
                      <a:r>
                        <a:rPr lang="en-US" sz="1000" dirty="0"/>
                        <a:t>2014</a:t>
                      </a:r>
                    </a:p>
                  </a:txBody>
                  <a:tcPr marL="68580" marR="68580" marT="34290" marB="34290" anchor="ctr"/>
                </a:tc>
                <a:tc>
                  <a:txBody>
                    <a:bodyPr/>
                    <a:lstStyle/>
                    <a:p>
                      <a:pPr algn="ctr"/>
                      <a:r>
                        <a:rPr lang="en-US" sz="1000" dirty="0"/>
                        <a:t>2015</a:t>
                      </a:r>
                    </a:p>
                  </a:txBody>
                  <a:tcPr marL="68580" marR="68580" marT="34290" marB="34290" anchor="ctr"/>
                </a:tc>
                <a:tc>
                  <a:txBody>
                    <a:bodyPr/>
                    <a:lstStyle/>
                    <a:p>
                      <a:pPr algn="ctr"/>
                      <a:r>
                        <a:rPr lang="en-US" sz="1000" dirty="0"/>
                        <a:t>2016</a:t>
                      </a:r>
                    </a:p>
                  </a:txBody>
                  <a:tcPr marL="68580" marR="68580" marT="34290" marB="34290" anchor="ctr"/>
                </a:tc>
                <a:tc>
                  <a:txBody>
                    <a:bodyPr/>
                    <a:lstStyle/>
                    <a:p>
                      <a:pPr algn="ctr"/>
                      <a:r>
                        <a:rPr lang="en-US" sz="1000" dirty="0"/>
                        <a:t>2017</a:t>
                      </a:r>
                    </a:p>
                  </a:txBody>
                  <a:tcPr marL="68580" marR="68580" marT="34290" marB="34290" anchor="ctr"/>
                </a:tc>
                <a:tc>
                  <a:txBody>
                    <a:bodyPr/>
                    <a:lstStyle/>
                    <a:p>
                      <a:pPr algn="ctr"/>
                      <a:r>
                        <a:rPr lang="en-US" sz="1000" dirty="0"/>
                        <a:t>2018</a:t>
                      </a:r>
                    </a:p>
                  </a:txBody>
                  <a:tcPr marL="68580" marR="68580" marT="34290" marB="34290" anchor="ctr"/>
                </a:tc>
                <a:extLst>
                  <a:ext uri="{0D108BD9-81ED-4DB2-BD59-A6C34878D82A}">
                    <a16:rowId xmlns:a16="http://schemas.microsoft.com/office/drawing/2014/main" val="291888556"/>
                  </a:ext>
                </a:extLst>
              </a:tr>
              <a:tr h="274320">
                <a:tc>
                  <a:txBody>
                    <a:bodyPr/>
                    <a:lstStyle/>
                    <a:p>
                      <a:pPr algn="l" fontAlgn="b"/>
                      <a:r>
                        <a:rPr lang="en-US" sz="900" u="none" strike="noStrike">
                          <a:effectLst/>
                        </a:rPr>
                        <a:t>Cambodia</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2845473758"/>
                  </a:ext>
                </a:extLst>
              </a:tr>
              <a:tr h="274320">
                <a:tc>
                  <a:txBody>
                    <a:bodyPr/>
                    <a:lstStyle/>
                    <a:p>
                      <a:pPr algn="l" fontAlgn="b"/>
                      <a:r>
                        <a:rPr lang="en-US" sz="900" u="none" strike="noStrike">
                          <a:effectLst/>
                        </a:rPr>
                        <a:t>China</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101623154"/>
                  </a:ext>
                </a:extLst>
              </a:tr>
              <a:tr h="274320">
                <a:tc>
                  <a:txBody>
                    <a:bodyPr/>
                    <a:lstStyle/>
                    <a:p>
                      <a:pPr algn="l" fontAlgn="b"/>
                      <a:r>
                        <a:rPr lang="en-US" sz="900" u="none" strike="noStrike">
                          <a:effectLst/>
                        </a:rPr>
                        <a:t>Fiji</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311895726"/>
                  </a:ext>
                </a:extLst>
              </a:tr>
              <a:tr h="274320">
                <a:tc>
                  <a:txBody>
                    <a:bodyPr/>
                    <a:lstStyle/>
                    <a:p>
                      <a:pPr algn="l" fontAlgn="b"/>
                      <a:r>
                        <a:rPr lang="en-US" sz="900" u="none" strike="noStrike">
                          <a:effectLst/>
                        </a:rPr>
                        <a:t>Lao PDR</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926566336"/>
                  </a:ext>
                </a:extLst>
              </a:tr>
              <a:tr h="274320">
                <a:tc>
                  <a:txBody>
                    <a:bodyPr/>
                    <a:lstStyle/>
                    <a:p>
                      <a:pPr algn="l" fontAlgn="b"/>
                      <a:r>
                        <a:rPr lang="en-US" sz="900" u="none" strike="noStrike">
                          <a:effectLst/>
                        </a:rPr>
                        <a:t>Malaysia</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681326170"/>
                  </a:ext>
                </a:extLst>
              </a:tr>
              <a:tr h="274320">
                <a:tc>
                  <a:txBody>
                    <a:bodyPr/>
                    <a:lstStyle/>
                    <a:p>
                      <a:pPr algn="l" fontAlgn="b"/>
                      <a:r>
                        <a:rPr lang="en-US" sz="900" u="none" strike="noStrike">
                          <a:effectLst/>
                        </a:rPr>
                        <a:t>Mongolia</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991031217"/>
                  </a:ext>
                </a:extLst>
              </a:tr>
              <a:tr h="274320">
                <a:tc>
                  <a:txBody>
                    <a:bodyPr/>
                    <a:lstStyle/>
                    <a:p>
                      <a:pPr algn="l" fontAlgn="b"/>
                      <a:r>
                        <a:rPr lang="en-US" sz="900" u="none" strike="noStrike">
                          <a:effectLst/>
                        </a:rPr>
                        <a:t>Papua New Guinea</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328260622"/>
                  </a:ext>
                </a:extLst>
              </a:tr>
              <a:tr h="274320">
                <a:tc>
                  <a:txBody>
                    <a:bodyPr/>
                    <a:lstStyle/>
                    <a:p>
                      <a:pPr algn="l" fontAlgn="b"/>
                      <a:r>
                        <a:rPr lang="en-US" sz="900" u="none" strike="noStrike">
                          <a:effectLst/>
                        </a:rPr>
                        <a:t>Philippines</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4223345230"/>
                  </a:ext>
                </a:extLst>
              </a:tr>
              <a:tr h="274320">
                <a:tc>
                  <a:txBody>
                    <a:bodyPr/>
                    <a:lstStyle/>
                    <a:p>
                      <a:pPr algn="l" fontAlgn="b"/>
                      <a:r>
                        <a:rPr lang="en-US" sz="900" u="none" strike="noStrike" dirty="0">
                          <a:effectLst/>
                        </a:rPr>
                        <a:t>Viet Nam</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581695788"/>
                  </a:ext>
                </a:extLst>
              </a:tr>
            </a:tbl>
          </a:graphicData>
        </a:graphic>
      </p:graphicFrame>
      <p:sp>
        <p:nvSpPr>
          <p:cNvPr id="4" name="Oval 3">
            <a:extLst>
              <a:ext uri="{FF2B5EF4-FFF2-40B4-BE49-F238E27FC236}">
                <a16:creationId xmlns:a16="http://schemas.microsoft.com/office/drawing/2014/main" id="{E6639F66-A03F-4A77-9949-84AEF72BB04F}"/>
              </a:ext>
            </a:extLst>
          </p:cNvPr>
          <p:cNvSpPr/>
          <p:nvPr/>
        </p:nvSpPr>
        <p:spPr>
          <a:xfrm rot="16200000">
            <a:off x="2130417" y="5656040"/>
            <a:ext cx="216000" cy="216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 name="Oval 4">
            <a:extLst>
              <a:ext uri="{FF2B5EF4-FFF2-40B4-BE49-F238E27FC236}">
                <a16:creationId xmlns:a16="http://schemas.microsoft.com/office/drawing/2014/main" id="{1FBD202D-DF37-44C8-8620-C708D2D26775}"/>
              </a:ext>
            </a:extLst>
          </p:cNvPr>
          <p:cNvSpPr/>
          <p:nvPr/>
        </p:nvSpPr>
        <p:spPr>
          <a:xfrm rot="16200000">
            <a:off x="6251820" y="5656039"/>
            <a:ext cx="216000" cy="21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6" name="Rectangle 5">
            <a:extLst>
              <a:ext uri="{FF2B5EF4-FFF2-40B4-BE49-F238E27FC236}">
                <a16:creationId xmlns:a16="http://schemas.microsoft.com/office/drawing/2014/main" id="{28DFBA9D-D145-4702-9415-3901992CDC91}"/>
              </a:ext>
            </a:extLst>
          </p:cNvPr>
          <p:cNvSpPr/>
          <p:nvPr/>
        </p:nvSpPr>
        <p:spPr>
          <a:xfrm>
            <a:off x="6419289" y="5665936"/>
            <a:ext cx="2398413"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Integrated Biological and Behavioral Survey</a:t>
            </a:r>
            <a:endParaRPr lang="en-GB" sz="825" b="1" dirty="0">
              <a:solidFill>
                <a:prstClr val="black"/>
              </a:solidFill>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B92121F0-F11E-43CE-B0F1-AAF294BF04C8}"/>
              </a:ext>
            </a:extLst>
          </p:cNvPr>
          <p:cNvSpPr/>
          <p:nvPr/>
        </p:nvSpPr>
        <p:spPr>
          <a:xfrm>
            <a:off x="4256521" y="5665936"/>
            <a:ext cx="1762021"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Behavioral Surveillance Survey</a:t>
            </a:r>
            <a:endParaRPr lang="en-GB" sz="1350" dirty="0">
              <a:solidFill>
                <a:prstClr val="black"/>
              </a:solidFill>
              <a:latin typeface="Arial"/>
              <a:ea typeface="+mn-ea"/>
              <a:cs typeface="+mn-cs"/>
            </a:endParaRPr>
          </a:p>
        </p:txBody>
      </p:sp>
      <p:sp>
        <p:nvSpPr>
          <p:cNvPr id="8" name="Rectangle 7">
            <a:extLst>
              <a:ext uri="{FF2B5EF4-FFF2-40B4-BE49-F238E27FC236}">
                <a16:creationId xmlns:a16="http://schemas.microsoft.com/office/drawing/2014/main" id="{574E98BE-395B-4FF9-B7FD-F65A3EBE79CA}"/>
              </a:ext>
            </a:extLst>
          </p:cNvPr>
          <p:cNvSpPr/>
          <p:nvPr/>
        </p:nvSpPr>
        <p:spPr>
          <a:xfrm>
            <a:off x="433752" y="5665936"/>
            <a:ext cx="1452642"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HIV Sentinel Surveillance</a:t>
            </a:r>
            <a:endParaRPr lang="en-GB" sz="825" b="1" dirty="0">
              <a:solidFill>
                <a:prstClr val="black"/>
              </a:solidFill>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306E6C41-2F17-4ADD-ACAF-AE57C565FFA4}"/>
              </a:ext>
            </a:extLst>
          </p:cNvPr>
          <p:cNvSpPr/>
          <p:nvPr/>
        </p:nvSpPr>
        <p:spPr>
          <a:xfrm>
            <a:off x="2296365" y="5665936"/>
            <a:ext cx="1726878" cy="219291"/>
          </a:xfrm>
          <a:prstGeom prst="rect">
            <a:avLst/>
          </a:prstGeom>
        </p:spPr>
        <p:txBody>
          <a:bodyPr wrap="squar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HIV Sentinel Surveillance (+)</a:t>
            </a:r>
            <a:endParaRPr lang="en-GB" sz="1350" dirty="0">
              <a:solidFill>
                <a:prstClr val="black"/>
              </a:solidFill>
              <a:latin typeface="Arial"/>
              <a:ea typeface="+mn-ea"/>
              <a:cs typeface="+mn-cs"/>
            </a:endParaRPr>
          </a:p>
        </p:txBody>
      </p:sp>
      <p:sp>
        <p:nvSpPr>
          <p:cNvPr id="10" name="Rectangle 9">
            <a:extLst>
              <a:ext uri="{FF2B5EF4-FFF2-40B4-BE49-F238E27FC236}">
                <a16:creationId xmlns:a16="http://schemas.microsoft.com/office/drawing/2014/main" id="{664E4206-4989-49FD-9747-516BC321CF16}"/>
              </a:ext>
            </a:extLst>
          </p:cNvPr>
          <p:cNvSpPr/>
          <p:nvPr/>
        </p:nvSpPr>
        <p:spPr>
          <a:xfrm>
            <a:off x="5013688" y="6015964"/>
            <a:ext cx="819455"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Limited Data</a:t>
            </a:r>
            <a:endParaRPr lang="en-GB" sz="1350" dirty="0">
              <a:solidFill>
                <a:prstClr val="black"/>
              </a:solidFill>
              <a:latin typeface="Arial"/>
              <a:ea typeface="+mn-ea"/>
              <a:cs typeface="+mn-cs"/>
            </a:endParaRPr>
          </a:p>
        </p:txBody>
      </p:sp>
      <p:sp>
        <p:nvSpPr>
          <p:cNvPr id="11" name="Oval 10">
            <a:extLst>
              <a:ext uri="{FF2B5EF4-FFF2-40B4-BE49-F238E27FC236}">
                <a16:creationId xmlns:a16="http://schemas.microsoft.com/office/drawing/2014/main" id="{C86F90B4-8833-4637-87E5-D70B5995581E}"/>
              </a:ext>
            </a:extLst>
          </p:cNvPr>
          <p:cNvSpPr/>
          <p:nvPr/>
        </p:nvSpPr>
        <p:spPr>
          <a:xfrm rot="16200000">
            <a:off x="4093159" y="5656040"/>
            <a:ext cx="216000" cy="216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dirty="0">
              <a:solidFill>
                <a:prstClr val="white"/>
              </a:solidFill>
              <a:latin typeface="Arial"/>
            </a:endParaRPr>
          </a:p>
        </p:txBody>
      </p:sp>
      <p:sp>
        <p:nvSpPr>
          <p:cNvPr id="12" name="Oval 11">
            <a:extLst>
              <a:ext uri="{FF2B5EF4-FFF2-40B4-BE49-F238E27FC236}">
                <a16:creationId xmlns:a16="http://schemas.microsoft.com/office/drawing/2014/main" id="{16C4FD80-995C-42CE-A6B5-5CB1D3D4BEE3}"/>
              </a:ext>
            </a:extLst>
          </p:cNvPr>
          <p:cNvSpPr/>
          <p:nvPr/>
        </p:nvSpPr>
        <p:spPr>
          <a:xfrm rot="16200000">
            <a:off x="4846196" y="5996170"/>
            <a:ext cx="21600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3" name="Oval 12">
            <a:extLst>
              <a:ext uri="{FF2B5EF4-FFF2-40B4-BE49-F238E27FC236}">
                <a16:creationId xmlns:a16="http://schemas.microsoft.com/office/drawing/2014/main" id="{990F8F06-9494-404C-8F94-2B3C429EA055}"/>
              </a:ext>
            </a:extLst>
          </p:cNvPr>
          <p:cNvSpPr/>
          <p:nvPr/>
        </p:nvSpPr>
        <p:spPr>
          <a:xfrm rot="16200000">
            <a:off x="264762" y="5656039"/>
            <a:ext cx="216000" cy="216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1" name="Rectangle 30">
            <a:extLst>
              <a:ext uri="{FF2B5EF4-FFF2-40B4-BE49-F238E27FC236}">
                <a16:creationId xmlns:a16="http://schemas.microsoft.com/office/drawing/2014/main" id="{F0B1D531-3D84-411B-9562-5FF327414EA9}"/>
              </a:ext>
            </a:extLst>
          </p:cNvPr>
          <p:cNvSpPr/>
          <p:nvPr/>
        </p:nvSpPr>
        <p:spPr>
          <a:xfrm>
            <a:off x="431206" y="6018021"/>
            <a:ext cx="1431802"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Rapid Behavioral Survey</a:t>
            </a:r>
            <a:endParaRPr lang="en-GB" sz="1350" dirty="0">
              <a:solidFill>
                <a:prstClr val="black"/>
              </a:solidFill>
              <a:latin typeface="Arial"/>
              <a:ea typeface="+mn-ea"/>
              <a:cs typeface="+mn-cs"/>
            </a:endParaRPr>
          </a:p>
        </p:txBody>
      </p:sp>
      <p:sp>
        <p:nvSpPr>
          <p:cNvPr id="32" name="Oval 31">
            <a:extLst>
              <a:ext uri="{FF2B5EF4-FFF2-40B4-BE49-F238E27FC236}">
                <a16:creationId xmlns:a16="http://schemas.microsoft.com/office/drawing/2014/main" id="{88B123E6-4700-457F-89BF-0FBD7D5E84B2}"/>
              </a:ext>
            </a:extLst>
          </p:cNvPr>
          <p:cNvSpPr/>
          <p:nvPr/>
        </p:nvSpPr>
        <p:spPr>
          <a:xfrm rot="16200000">
            <a:off x="264762" y="6008125"/>
            <a:ext cx="216000" cy="21600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dirty="0">
              <a:solidFill>
                <a:prstClr val="white"/>
              </a:solidFill>
              <a:latin typeface="Arial"/>
            </a:endParaRPr>
          </a:p>
        </p:txBody>
      </p:sp>
      <p:sp>
        <p:nvSpPr>
          <p:cNvPr id="79" name="Title 1">
            <a:extLst>
              <a:ext uri="{FF2B5EF4-FFF2-40B4-BE49-F238E27FC236}">
                <a16:creationId xmlns:a16="http://schemas.microsoft.com/office/drawing/2014/main" id="{22FE7A7C-50F7-4E01-8FEC-A07182699FD9}"/>
              </a:ext>
            </a:extLst>
          </p:cNvPr>
          <p:cNvSpPr txBox="1">
            <a:spLocks/>
          </p:cNvSpPr>
          <p:nvPr/>
        </p:nvSpPr>
        <p:spPr>
          <a:xfrm>
            <a:off x="279106" y="263556"/>
            <a:ext cx="8445297" cy="5968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auto">
              <a:spcAft>
                <a:spcPts val="0"/>
              </a:spcAft>
              <a:defRPr/>
            </a:pPr>
            <a:endParaRPr lang="en-US" sz="2250" b="1" dirty="0">
              <a:solidFill>
                <a:srgbClr val="1AA8FF"/>
              </a:solidFill>
              <a:latin typeface="Calibri"/>
            </a:endParaRPr>
          </a:p>
        </p:txBody>
      </p:sp>
      <p:sp>
        <p:nvSpPr>
          <p:cNvPr id="80" name="Rectangle 79">
            <a:extLst>
              <a:ext uri="{FF2B5EF4-FFF2-40B4-BE49-F238E27FC236}">
                <a16:creationId xmlns:a16="http://schemas.microsoft.com/office/drawing/2014/main" id="{FEFFF8C0-647B-461F-8B07-BA3A9A36B2DF}"/>
              </a:ext>
            </a:extLst>
          </p:cNvPr>
          <p:cNvSpPr/>
          <p:nvPr/>
        </p:nvSpPr>
        <p:spPr>
          <a:xfrm>
            <a:off x="2296366" y="6006068"/>
            <a:ext cx="2234907" cy="219291"/>
          </a:xfrm>
          <a:prstGeom prst="rect">
            <a:avLst/>
          </a:prstGeom>
        </p:spPr>
        <p:txBody>
          <a:bodyPr wrap="none">
            <a:spAutoFit/>
          </a:bodyPr>
          <a:lstStyle/>
          <a:p>
            <a:pPr defTabSz="685800" fontAlgn="auto">
              <a:spcBef>
                <a:spcPts val="0"/>
              </a:spcBef>
              <a:spcAft>
                <a:spcPts val="0"/>
              </a:spcAft>
              <a:defRPr/>
            </a:pPr>
            <a:r>
              <a:rPr lang="en-US" sz="825" b="1" dirty="0">
                <a:solidFill>
                  <a:prstClr val="black"/>
                </a:solidFill>
                <a:latin typeface="Arial" pitchFamily="34" charset="0"/>
                <a:ea typeface="+mn-ea"/>
                <a:cs typeface="Arial" pitchFamily="34" charset="0"/>
              </a:rPr>
              <a:t>Other Serological and Behavioral Survey</a:t>
            </a:r>
            <a:endParaRPr lang="en-GB" sz="1350" dirty="0">
              <a:solidFill>
                <a:prstClr val="black"/>
              </a:solidFill>
              <a:latin typeface="Arial"/>
              <a:ea typeface="+mn-ea"/>
              <a:cs typeface="+mn-cs"/>
            </a:endParaRPr>
          </a:p>
        </p:txBody>
      </p:sp>
      <p:sp>
        <p:nvSpPr>
          <p:cNvPr id="81" name="Oval 80">
            <a:extLst>
              <a:ext uri="{FF2B5EF4-FFF2-40B4-BE49-F238E27FC236}">
                <a16:creationId xmlns:a16="http://schemas.microsoft.com/office/drawing/2014/main" id="{7F5BA484-F985-4DAA-B631-7B864325A56E}"/>
              </a:ext>
            </a:extLst>
          </p:cNvPr>
          <p:cNvSpPr/>
          <p:nvPr/>
        </p:nvSpPr>
        <p:spPr>
          <a:xfrm rot="16200000">
            <a:off x="2129921" y="5996171"/>
            <a:ext cx="216000" cy="216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dirty="0">
              <a:solidFill>
                <a:prstClr val="white"/>
              </a:solidFill>
              <a:latin typeface="Arial"/>
            </a:endParaRPr>
          </a:p>
        </p:txBody>
      </p:sp>
      <p:sp>
        <p:nvSpPr>
          <p:cNvPr id="82" name="TextBox 81">
            <a:extLst>
              <a:ext uri="{FF2B5EF4-FFF2-40B4-BE49-F238E27FC236}">
                <a16:creationId xmlns:a16="http://schemas.microsoft.com/office/drawing/2014/main" id="{5192AAD2-6416-48FF-8184-FEB02774B173}"/>
              </a:ext>
            </a:extLst>
          </p:cNvPr>
          <p:cNvSpPr txBox="1"/>
          <p:nvPr/>
        </p:nvSpPr>
        <p:spPr>
          <a:xfrm>
            <a:off x="0" y="6558815"/>
            <a:ext cx="4941548" cy="196208"/>
          </a:xfrm>
          <a:prstGeom prst="rect">
            <a:avLst/>
          </a:prstGeom>
          <a:noFill/>
        </p:spPr>
        <p:txBody>
          <a:bodyPr wrap="square" rtlCol="0">
            <a:spAutoFit/>
          </a:bodyPr>
          <a:lstStyle/>
          <a:p>
            <a:pPr defTabSz="685800" fontAlgn="auto">
              <a:spcBef>
                <a:spcPts val="0"/>
              </a:spcBef>
              <a:spcAft>
                <a:spcPts val="0"/>
              </a:spcAft>
              <a:defRPr/>
            </a:pPr>
            <a:r>
              <a:rPr lang="en-US" sz="675" dirty="0">
                <a:solidFill>
                  <a:prstClr val="black"/>
                </a:solidFill>
                <a:latin typeface="Arial" pitchFamily="34" charset="0"/>
                <a:ea typeface="+mn-ea"/>
                <a:cs typeface="Arial" pitchFamily="34" charset="0"/>
              </a:rPr>
              <a:t>Source: Prepared by </a:t>
            </a:r>
            <a:r>
              <a:rPr lang="en-US" sz="675" dirty="0">
                <a:solidFill>
                  <a:prstClr val="black"/>
                </a:solidFill>
                <a:latin typeface="Arial" pitchFamily="34" charset="0"/>
                <a:ea typeface="+mn-ea"/>
                <a:cs typeface="Arial" pitchFamily="34" charset="0"/>
                <a:hlinkClick r:id="rId3"/>
              </a:rPr>
              <a:t>www.aidsdatahub.org</a:t>
            </a:r>
            <a:r>
              <a:rPr lang="en-US" sz="675" dirty="0">
                <a:solidFill>
                  <a:prstClr val="black"/>
                </a:solidFill>
                <a:latin typeface="Arial" pitchFamily="34" charset="0"/>
                <a:ea typeface="+mn-ea"/>
                <a:cs typeface="Arial" pitchFamily="34" charset="0"/>
              </a:rPr>
              <a:t> based on Serological and Behavioral Surveys</a:t>
            </a:r>
            <a:endParaRPr lang="en-GB" sz="675" dirty="0">
              <a:solidFill>
                <a:prstClr val="black"/>
              </a:solidFill>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21D38640-049A-41D7-B3E8-6226DE27FC65}"/>
              </a:ext>
            </a:extLst>
          </p:cNvPr>
          <p:cNvGrpSpPr/>
          <p:nvPr/>
        </p:nvGrpSpPr>
        <p:grpSpPr>
          <a:xfrm>
            <a:off x="1349057" y="2839647"/>
            <a:ext cx="6788933" cy="2415984"/>
            <a:chOff x="1798742" y="1462166"/>
            <a:chExt cx="9051911" cy="3221312"/>
          </a:xfrm>
        </p:grpSpPr>
        <p:sp>
          <p:nvSpPr>
            <p:cNvPr id="14" name="Oval 13">
              <a:extLst>
                <a:ext uri="{FF2B5EF4-FFF2-40B4-BE49-F238E27FC236}">
                  <a16:creationId xmlns:a16="http://schemas.microsoft.com/office/drawing/2014/main" id="{730A6AA6-A9A9-43D1-893E-1AE2AAC611F0}"/>
                </a:ext>
              </a:extLst>
            </p:cNvPr>
            <p:cNvSpPr/>
            <p:nvPr/>
          </p:nvSpPr>
          <p:spPr>
            <a:xfrm rot="16200000">
              <a:off x="2915281" y="1462167"/>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5" name="Oval 14">
              <a:extLst>
                <a:ext uri="{FF2B5EF4-FFF2-40B4-BE49-F238E27FC236}">
                  <a16:creationId xmlns:a16="http://schemas.microsoft.com/office/drawing/2014/main" id="{B88BCA77-F972-454A-9DAC-D0E6446000F1}"/>
                </a:ext>
              </a:extLst>
            </p:cNvPr>
            <p:cNvSpPr/>
            <p:nvPr/>
          </p:nvSpPr>
          <p:spPr>
            <a:xfrm rot="16200000">
              <a:off x="5090990" y="1462166"/>
              <a:ext cx="288000" cy="288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6" name="Oval 15">
              <a:extLst>
                <a:ext uri="{FF2B5EF4-FFF2-40B4-BE49-F238E27FC236}">
                  <a16:creationId xmlns:a16="http://schemas.microsoft.com/office/drawing/2014/main" id="{C45902CB-CF0B-4986-A467-E1CFE2A99CC6}"/>
                </a:ext>
              </a:extLst>
            </p:cNvPr>
            <p:cNvSpPr/>
            <p:nvPr/>
          </p:nvSpPr>
          <p:spPr>
            <a:xfrm rot="16200000">
              <a:off x="7291687" y="1462166"/>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7" name="Oval 16">
              <a:extLst>
                <a:ext uri="{FF2B5EF4-FFF2-40B4-BE49-F238E27FC236}">
                  <a16:creationId xmlns:a16="http://schemas.microsoft.com/office/drawing/2014/main" id="{204FCC9C-328E-4E2D-B60B-D3E5703DDD76}"/>
                </a:ext>
              </a:extLst>
            </p:cNvPr>
            <p:cNvSpPr/>
            <p:nvPr/>
          </p:nvSpPr>
          <p:spPr>
            <a:xfrm rot="16200000">
              <a:off x="8376561" y="1462166"/>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9" name="Oval 18">
              <a:extLst>
                <a:ext uri="{FF2B5EF4-FFF2-40B4-BE49-F238E27FC236}">
                  <a16:creationId xmlns:a16="http://schemas.microsoft.com/office/drawing/2014/main" id="{526FE9B2-B45F-465C-90C8-B68F28E9BFFC}"/>
                </a:ext>
              </a:extLst>
            </p:cNvPr>
            <p:cNvSpPr/>
            <p:nvPr/>
          </p:nvSpPr>
          <p:spPr>
            <a:xfrm rot="16200000">
              <a:off x="1798742" y="255463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0" name="Oval 19">
              <a:extLst>
                <a:ext uri="{FF2B5EF4-FFF2-40B4-BE49-F238E27FC236}">
                  <a16:creationId xmlns:a16="http://schemas.microsoft.com/office/drawing/2014/main" id="{59EC9D61-5C72-405D-B038-239786C10176}"/>
                </a:ext>
              </a:extLst>
            </p:cNvPr>
            <p:cNvSpPr/>
            <p:nvPr/>
          </p:nvSpPr>
          <p:spPr>
            <a:xfrm rot="16200000">
              <a:off x="2904106" y="255463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1" name="Oval 20">
              <a:extLst>
                <a:ext uri="{FF2B5EF4-FFF2-40B4-BE49-F238E27FC236}">
                  <a16:creationId xmlns:a16="http://schemas.microsoft.com/office/drawing/2014/main" id="{D66956CB-5439-4510-AFCF-D7031131D696}"/>
                </a:ext>
              </a:extLst>
            </p:cNvPr>
            <p:cNvSpPr/>
            <p:nvPr/>
          </p:nvSpPr>
          <p:spPr>
            <a:xfrm rot="16200000">
              <a:off x="4006532" y="255463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3" name="Oval 22">
              <a:extLst>
                <a:ext uri="{FF2B5EF4-FFF2-40B4-BE49-F238E27FC236}">
                  <a16:creationId xmlns:a16="http://schemas.microsoft.com/office/drawing/2014/main" id="{8155F418-3D9F-4F1C-BD7E-7CCFF68CA635}"/>
                </a:ext>
              </a:extLst>
            </p:cNvPr>
            <p:cNvSpPr/>
            <p:nvPr/>
          </p:nvSpPr>
          <p:spPr>
            <a:xfrm rot="16200000">
              <a:off x="6192830" y="255463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25" name="Oval 24">
              <a:extLst>
                <a:ext uri="{FF2B5EF4-FFF2-40B4-BE49-F238E27FC236}">
                  <a16:creationId xmlns:a16="http://schemas.microsoft.com/office/drawing/2014/main" id="{96B105D1-05A6-411C-AC04-B979564EA294}"/>
                </a:ext>
              </a:extLst>
            </p:cNvPr>
            <p:cNvSpPr/>
            <p:nvPr/>
          </p:nvSpPr>
          <p:spPr>
            <a:xfrm rot="16200000">
              <a:off x="9501685" y="255463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3" name="Oval 32">
              <a:extLst>
                <a:ext uri="{FF2B5EF4-FFF2-40B4-BE49-F238E27FC236}">
                  <a16:creationId xmlns:a16="http://schemas.microsoft.com/office/drawing/2014/main" id="{3DB7CAC5-5CAE-48E5-BA5A-A44CA010A0CC}"/>
                </a:ext>
              </a:extLst>
            </p:cNvPr>
            <p:cNvSpPr/>
            <p:nvPr/>
          </p:nvSpPr>
          <p:spPr>
            <a:xfrm rot="16200000">
              <a:off x="4006532" y="2921537"/>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6" name="Oval 35">
              <a:extLst>
                <a:ext uri="{FF2B5EF4-FFF2-40B4-BE49-F238E27FC236}">
                  <a16:creationId xmlns:a16="http://schemas.microsoft.com/office/drawing/2014/main" id="{F007BC75-1125-4824-81A3-6290E20C7E95}"/>
                </a:ext>
              </a:extLst>
            </p:cNvPr>
            <p:cNvSpPr/>
            <p:nvPr/>
          </p:nvSpPr>
          <p:spPr>
            <a:xfrm rot="16200000">
              <a:off x="9501685" y="2921536"/>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37" name="Oval 36">
              <a:extLst>
                <a:ext uri="{FF2B5EF4-FFF2-40B4-BE49-F238E27FC236}">
                  <a16:creationId xmlns:a16="http://schemas.microsoft.com/office/drawing/2014/main" id="{AC4961FB-4141-40F2-A452-42AB9329EB69}"/>
                </a:ext>
              </a:extLst>
            </p:cNvPr>
            <p:cNvSpPr/>
            <p:nvPr/>
          </p:nvSpPr>
          <p:spPr>
            <a:xfrm rot="16200000">
              <a:off x="1799858" y="3657683"/>
              <a:ext cx="288000" cy="288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4" name="Oval 43">
              <a:extLst>
                <a:ext uri="{FF2B5EF4-FFF2-40B4-BE49-F238E27FC236}">
                  <a16:creationId xmlns:a16="http://schemas.microsoft.com/office/drawing/2014/main" id="{3048868E-A5FA-410C-9E17-CEEB4C0BD9EA}"/>
                </a:ext>
              </a:extLst>
            </p:cNvPr>
            <p:cNvSpPr/>
            <p:nvPr/>
          </p:nvSpPr>
          <p:spPr>
            <a:xfrm rot="16200000">
              <a:off x="8383947" y="3657683"/>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7" name="Oval 46">
              <a:extLst>
                <a:ext uri="{FF2B5EF4-FFF2-40B4-BE49-F238E27FC236}">
                  <a16:creationId xmlns:a16="http://schemas.microsoft.com/office/drawing/2014/main" id="{59D48DF7-4BF6-43CC-898C-37A5732F2055}"/>
                </a:ext>
              </a:extLst>
            </p:cNvPr>
            <p:cNvSpPr/>
            <p:nvPr/>
          </p:nvSpPr>
          <p:spPr>
            <a:xfrm rot="16200000">
              <a:off x="2909757" y="4028189"/>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48" name="Oval 47">
              <a:extLst>
                <a:ext uri="{FF2B5EF4-FFF2-40B4-BE49-F238E27FC236}">
                  <a16:creationId xmlns:a16="http://schemas.microsoft.com/office/drawing/2014/main" id="{B5DB1A05-8E1C-422F-B0D7-3C5D348A696A}"/>
                </a:ext>
              </a:extLst>
            </p:cNvPr>
            <p:cNvSpPr/>
            <p:nvPr/>
          </p:nvSpPr>
          <p:spPr>
            <a:xfrm rot="16200000">
              <a:off x="5090990" y="402819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51" name="Oval 50">
              <a:extLst>
                <a:ext uri="{FF2B5EF4-FFF2-40B4-BE49-F238E27FC236}">
                  <a16:creationId xmlns:a16="http://schemas.microsoft.com/office/drawing/2014/main" id="{F21C1FCF-F99C-4A1F-BE4E-59E5B52DAC65}"/>
                </a:ext>
              </a:extLst>
            </p:cNvPr>
            <p:cNvSpPr/>
            <p:nvPr/>
          </p:nvSpPr>
          <p:spPr>
            <a:xfrm rot="16200000">
              <a:off x="7291919" y="4028190"/>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83" name="Oval 82">
              <a:extLst>
                <a:ext uri="{FF2B5EF4-FFF2-40B4-BE49-F238E27FC236}">
                  <a16:creationId xmlns:a16="http://schemas.microsoft.com/office/drawing/2014/main" id="{2274930D-D9C8-4421-A24B-AA44EC702BEC}"/>
                </a:ext>
              </a:extLst>
            </p:cNvPr>
            <p:cNvSpPr/>
            <p:nvPr/>
          </p:nvSpPr>
          <p:spPr>
            <a:xfrm rot="16200000">
              <a:off x="1798742" y="1462167"/>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84" name="Oval 83">
              <a:extLst>
                <a:ext uri="{FF2B5EF4-FFF2-40B4-BE49-F238E27FC236}">
                  <a16:creationId xmlns:a16="http://schemas.microsoft.com/office/drawing/2014/main" id="{4AADF8EB-C45F-4867-93E0-8B67B00003F7}"/>
                </a:ext>
              </a:extLst>
            </p:cNvPr>
            <p:cNvSpPr/>
            <p:nvPr/>
          </p:nvSpPr>
          <p:spPr>
            <a:xfrm rot="16200000">
              <a:off x="2166636" y="1462166"/>
              <a:ext cx="288000" cy="288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85" name="Oval 84">
              <a:extLst>
                <a:ext uri="{FF2B5EF4-FFF2-40B4-BE49-F238E27FC236}">
                  <a16:creationId xmlns:a16="http://schemas.microsoft.com/office/drawing/2014/main" id="{A91ED59C-F2B3-45C1-86FE-3D4EC345F8F1}"/>
                </a:ext>
              </a:extLst>
            </p:cNvPr>
            <p:cNvSpPr/>
            <p:nvPr/>
          </p:nvSpPr>
          <p:spPr>
            <a:xfrm rot="16200000">
              <a:off x="2515232" y="1462167"/>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86" name="Oval 85">
              <a:extLst>
                <a:ext uri="{FF2B5EF4-FFF2-40B4-BE49-F238E27FC236}">
                  <a16:creationId xmlns:a16="http://schemas.microsoft.com/office/drawing/2014/main" id="{94FA8042-F07A-406E-88D5-EB7F9380A2E1}"/>
                </a:ext>
              </a:extLst>
            </p:cNvPr>
            <p:cNvSpPr/>
            <p:nvPr/>
          </p:nvSpPr>
          <p:spPr>
            <a:xfrm rot="16200000">
              <a:off x="6173595" y="1462166"/>
              <a:ext cx="288000" cy="288000"/>
            </a:xfrm>
            <a:prstGeom prst="ellipse">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87" name="Oval 86">
              <a:extLst>
                <a:ext uri="{FF2B5EF4-FFF2-40B4-BE49-F238E27FC236}">
                  <a16:creationId xmlns:a16="http://schemas.microsoft.com/office/drawing/2014/main" id="{D3843D94-E767-4A76-923F-E27441C56CE6}"/>
                </a:ext>
              </a:extLst>
            </p:cNvPr>
            <p:cNvSpPr/>
            <p:nvPr/>
          </p:nvSpPr>
          <p:spPr>
            <a:xfrm rot="16200000">
              <a:off x="9473214" y="1462166"/>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96" name="Oval 95">
              <a:extLst>
                <a:ext uri="{FF2B5EF4-FFF2-40B4-BE49-F238E27FC236}">
                  <a16:creationId xmlns:a16="http://schemas.microsoft.com/office/drawing/2014/main" id="{BB172E76-B1F8-4EF1-B4BC-1F104781A966}"/>
                </a:ext>
              </a:extLst>
            </p:cNvPr>
            <p:cNvSpPr/>
            <p:nvPr/>
          </p:nvSpPr>
          <p:spPr>
            <a:xfrm rot="16200000">
              <a:off x="1799858"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97" name="Oval 96">
              <a:extLst>
                <a:ext uri="{FF2B5EF4-FFF2-40B4-BE49-F238E27FC236}">
                  <a16:creationId xmlns:a16="http://schemas.microsoft.com/office/drawing/2014/main" id="{93AFA46D-C249-4E64-A966-F95FB40358CB}"/>
                </a:ext>
              </a:extLst>
            </p:cNvPr>
            <p:cNvSpPr/>
            <p:nvPr/>
          </p:nvSpPr>
          <p:spPr>
            <a:xfrm rot="16200000">
              <a:off x="2904106" y="182461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98" name="Oval 97">
              <a:extLst>
                <a:ext uri="{FF2B5EF4-FFF2-40B4-BE49-F238E27FC236}">
                  <a16:creationId xmlns:a16="http://schemas.microsoft.com/office/drawing/2014/main" id="{31DD9433-87ED-4193-966C-697EA3467B54}"/>
                </a:ext>
              </a:extLst>
            </p:cNvPr>
            <p:cNvSpPr/>
            <p:nvPr/>
          </p:nvSpPr>
          <p:spPr>
            <a:xfrm rot="16200000">
              <a:off x="4007648"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99" name="Oval 98">
              <a:extLst>
                <a:ext uri="{FF2B5EF4-FFF2-40B4-BE49-F238E27FC236}">
                  <a16:creationId xmlns:a16="http://schemas.microsoft.com/office/drawing/2014/main" id="{010D933B-774A-4BBF-8D02-908B37761258}"/>
                </a:ext>
              </a:extLst>
            </p:cNvPr>
            <p:cNvSpPr/>
            <p:nvPr/>
          </p:nvSpPr>
          <p:spPr>
            <a:xfrm rot="16200000">
              <a:off x="5102212"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0" name="Oval 99">
              <a:extLst>
                <a:ext uri="{FF2B5EF4-FFF2-40B4-BE49-F238E27FC236}">
                  <a16:creationId xmlns:a16="http://schemas.microsoft.com/office/drawing/2014/main" id="{6AA986A2-1E57-41F8-95E0-AA9CD6145269}"/>
                </a:ext>
              </a:extLst>
            </p:cNvPr>
            <p:cNvSpPr/>
            <p:nvPr/>
          </p:nvSpPr>
          <p:spPr>
            <a:xfrm rot="16200000">
              <a:off x="6194240"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1" name="Oval 100">
              <a:extLst>
                <a:ext uri="{FF2B5EF4-FFF2-40B4-BE49-F238E27FC236}">
                  <a16:creationId xmlns:a16="http://schemas.microsoft.com/office/drawing/2014/main" id="{00E68EC5-DCA0-4102-8611-D321CC7DE938}"/>
                </a:ext>
              </a:extLst>
            </p:cNvPr>
            <p:cNvSpPr/>
            <p:nvPr/>
          </p:nvSpPr>
          <p:spPr>
            <a:xfrm rot="16200000">
              <a:off x="7286268"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2" name="Oval 101">
              <a:extLst>
                <a:ext uri="{FF2B5EF4-FFF2-40B4-BE49-F238E27FC236}">
                  <a16:creationId xmlns:a16="http://schemas.microsoft.com/office/drawing/2014/main" id="{A1EFFB07-BA1C-4ADA-8941-5613D1FE6B7D}"/>
                </a:ext>
              </a:extLst>
            </p:cNvPr>
            <p:cNvSpPr/>
            <p:nvPr/>
          </p:nvSpPr>
          <p:spPr>
            <a:xfrm rot="16200000">
              <a:off x="8376561"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3" name="Oval 102">
              <a:extLst>
                <a:ext uri="{FF2B5EF4-FFF2-40B4-BE49-F238E27FC236}">
                  <a16:creationId xmlns:a16="http://schemas.microsoft.com/office/drawing/2014/main" id="{45D4A94E-46DC-4ECF-B540-2EC14053F309}"/>
                </a:ext>
              </a:extLst>
            </p:cNvPr>
            <p:cNvSpPr/>
            <p:nvPr/>
          </p:nvSpPr>
          <p:spPr>
            <a:xfrm rot="16200000">
              <a:off x="10562653"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4" name="Oval 103">
              <a:extLst>
                <a:ext uri="{FF2B5EF4-FFF2-40B4-BE49-F238E27FC236}">
                  <a16:creationId xmlns:a16="http://schemas.microsoft.com/office/drawing/2014/main" id="{13E85DCE-3083-4C7F-8E22-CE0D00A7C845}"/>
                </a:ext>
              </a:extLst>
            </p:cNvPr>
            <p:cNvSpPr/>
            <p:nvPr/>
          </p:nvSpPr>
          <p:spPr>
            <a:xfrm rot="16200000">
              <a:off x="9481838" y="1824616"/>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5" name="Oval 104">
              <a:extLst>
                <a:ext uri="{FF2B5EF4-FFF2-40B4-BE49-F238E27FC236}">
                  <a16:creationId xmlns:a16="http://schemas.microsoft.com/office/drawing/2014/main" id="{1D4F7234-B346-4A40-94BB-2C848FBDC26E}"/>
                </a:ext>
              </a:extLst>
            </p:cNvPr>
            <p:cNvSpPr/>
            <p:nvPr/>
          </p:nvSpPr>
          <p:spPr>
            <a:xfrm rot="16200000">
              <a:off x="2904106" y="2184122"/>
              <a:ext cx="288000" cy="288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6" name="Oval 105">
              <a:extLst>
                <a:ext uri="{FF2B5EF4-FFF2-40B4-BE49-F238E27FC236}">
                  <a16:creationId xmlns:a16="http://schemas.microsoft.com/office/drawing/2014/main" id="{D7AB2999-5CB8-4FE1-9258-F3F7529BD0D2}"/>
                </a:ext>
              </a:extLst>
            </p:cNvPr>
            <p:cNvSpPr/>
            <p:nvPr/>
          </p:nvSpPr>
          <p:spPr>
            <a:xfrm rot="16200000">
              <a:off x="4006532" y="2184121"/>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7" name="Oval 106">
              <a:extLst>
                <a:ext uri="{FF2B5EF4-FFF2-40B4-BE49-F238E27FC236}">
                  <a16:creationId xmlns:a16="http://schemas.microsoft.com/office/drawing/2014/main" id="{6683BC7D-D542-452B-A875-9F69FD3C60D5}"/>
                </a:ext>
              </a:extLst>
            </p:cNvPr>
            <p:cNvSpPr/>
            <p:nvPr/>
          </p:nvSpPr>
          <p:spPr>
            <a:xfrm rot="16200000">
              <a:off x="6199590" y="2921537"/>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8" name="Oval 107">
              <a:extLst>
                <a:ext uri="{FF2B5EF4-FFF2-40B4-BE49-F238E27FC236}">
                  <a16:creationId xmlns:a16="http://schemas.microsoft.com/office/drawing/2014/main" id="{D1C50C98-BCD5-4C7A-AFDF-F8534E15A8F4}"/>
                </a:ext>
              </a:extLst>
            </p:cNvPr>
            <p:cNvSpPr/>
            <p:nvPr/>
          </p:nvSpPr>
          <p:spPr>
            <a:xfrm rot="16200000">
              <a:off x="4013299" y="3289800"/>
              <a:ext cx="288000" cy="288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09" name="Oval 108">
              <a:extLst>
                <a:ext uri="{FF2B5EF4-FFF2-40B4-BE49-F238E27FC236}">
                  <a16:creationId xmlns:a16="http://schemas.microsoft.com/office/drawing/2014/main" id="{73D67425-2D3C-40CA-98A1-3D8CB18EF8CB}"/>
                </a:ext>
              </a:extLst>
            </p:cNvPr>
            <p:cNvSpPr/>
            <p:nvPr/>
          </p:nvSpPr>
          <p:spPr>
            <a:xfrm rot="16200000">
              <a:off x="9508452" y="3289799"/>
              <a:ext cx="288000" cy="288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0" name="Oval 109">
              <a:extLst>
                <a:ext uri="{FF2B5EF4-FFF2-40B4-BE49-F238E27FC236}">
                  <a16:creationId xmlns:a16="http://schemas.microsoft.com/office/drawing/2014/main" id="{79ADEA59-D51B-4731-8ACC-0657D66B2477}"/>
                </a:ext>
              </a:extLst>
            </p:cNvPr>
            <p:cNvSpPr/>
            <p:nvPr/>
          </p:nvSpPr>
          <p:spPr>
            <a:xfrm rot="16200000">
              <a:off x="6206357" y="3289800"/>
              <a:ext cx="288000" cy="288000"/>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1" name="Oval 110">
              <a:extLst>
                <a:ext uri="{FF2B5EF4-FFF2-40B4-BE49-F238E27FC236}">
                  <a16:creationId xmlns:a16="http://schemas.microsoft.com/office/drawing/2014/main" id="{9049CAD0-A750-4D60-9F7D-A986988AC34A}"/>
                </a:ext>
              </a:extLst>
            </p:cNvPr>
            <p:cNvSpPr/>
            <p:nvPr/>
          </p:nvSpPr>
          <p:spPr>
            <a:xfrm rot="16200000">
              <a:off x="1799858" y="439547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2" name="Oval 111">
              <a:extLst>
                <a:ext uri="{FF2B5EF4-FFF2-40B4-BE49-F238E27FC236}">
                  <a16:creationId xmlns:a16="http://schemas.microsoft.com/office/drawing/2014/main" id="{80E384C0-2272-4600-8176-FCC3A8E26266}"/>
                </a:ext>
              </a:extLst>
            </p:cNvPr>
            <p:cNvSpPr/>
            <p:nvPr/>
          </p:nvSpPr>
          <p:spPr>
            <a:xfrm rot="16200000">
              <a:off x="2904106" y="439547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3" name="Oval 112">
              <a:extLst>
                <a:ext uri="{FF2B5EF4-FFF2-40B4-BE49-F238E27FC236}">
                  <a16:creationId xmlns:a16="http://schemas.microsoft.com/office/drawing/2014/main" id="{1FB0B058-6565-4D50-B0DD-213CE05E4AD3}"/>
                </a:ext>
              </a:extLst>
            </p:cNvPr>
            <p:cNvSpPr/>
            <p:nvPr/>
          </p:nvSpPr>
          <p:spPr>
            <a:xfrm rot="16200000">
              <a:off x="4007648" y="4395478"/>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4" name="Oval 113">
              <a:extLst>
                <a:ext uri="{FF2B5EF4-FFF2-40B4-BE49-F238E27FC236}">
                  <a16:creationId xmlns:a16="http://schemas.microsoft.com/office/drawing/2014/main" id="{4BDDDD0F-CC38-49BC-AF47-407251496ED4}"/>
                </a:ext>
              </a:extLst>
            </p:cNvPr>
            <p:cNvSpPr/>
            <p:nvPr/>
          </p:nvSpPr>
          <p:spPr>
            <a:xfrm rot="16200000">
              <a:off x="5102212" y="4395478"/>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5" name="Oval 114">
              <a:extLst>
                <a:ext uri="{FF2B5EF4-FFF2-40B4-BE49-F238E27FC236}">
                  <a16:creationId xmlns:a16="http://schemas.microsoft.com/office/drawing/2014/main" id="{FC15AC60-8F46-46B6-AD9D-894EF42E85EA}"/>
                </a:ext>
              </a:extLst>
            </p:cNvPr>
            <p:cNvSpPr/>
            <p:nvPr/>
          </p:nvSpPr>
          <p:spPr>
            <a:xfrm rot="16200000">
              <a:off x="6194240" y="4395478"/>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6" name="Oval 115">
              <a:extLst>
                <a:ext uri="{FF2B5EF4-FFF2-40B4-BE49-F238E27FC236}">
                  <a16:creationId xmlns:a16="http://schemas.microsoft.com/office/drawing/2014/main" id="{95064562-8D11-4324-858B-3A719FD809A0}"/>
                </a:ext>
              </a:extLst>
            </p:cNvPr>
            <p:cNvSpPr/>
            <p:nvPr/>
          </p:nvSpPr>
          <p:spPr>
            <a:xfrm rot="16200000">
              <a:off x="7286268" y="4395478"/>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7" name="Oval 116">
              <a:extLst>
                <a:ext uri="{FF2B5EF4-FFF2-40B4-BE49-F238E27FC236}">
                  <a16:creationId xmlns:a16="http://schemas.microsoft.com/office/drawing/2014/main" id="{A6B4C2C1-3599-49E6-A756-FC6AC81A91F0}"/>
                </a:ext>
              </a:extLst>
            </p:cNvPr>
            <p:cNvSpPr/>
            <p:nvPr/>
          </p:nvSpPr>
          <p:spPr>
            <a:xfrm rot="16200000">
              <a:off x="8376561" y="439547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8" name="Oval 117">
              <a:extLst>
                <a:ext uri="{FF2B5EF4-FFF2-40B4-BE49-F238E27FC236}">
                  <a16:creationId xmlns:a16="http://schemas.microsoft.com/office/drawing/2014/main" id="{1A69AA7A-818A-4026-9D0C-9DBA1CEAAC87}"/>
                </a:ext>
              </a:extLst>
            </p:cNvPr>
            <p:cNvSpPr/>
            <p:nvPr/>
          </p:nvSpPr>
          <p:spPr>
            <a:xfrm rot="16200000">
              <a:off x="10562653" y="439547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19" name="Oval 118">
              <a:extLst>
                <a:ext uri="{FF2B5EF4-FFF2-40B4-BE49-F238E27FC236}">
                  <a16:creationId xmlns:a16="http://schemas.microsoft.com/office/drawing/2014/main" id="{4EEA6856-4EAC-486C-B134-16483FC962B4}"/>
                </a:ext>
              </a:extLst>
            </p:cNvPr>
            <p:cNvSpPr/>
            <p:nvPr/>
          </p:nvSpPr>
          <p:spPr>
            <a:xfrm rot="16200000">
              <a:off x="9481838" y="4395477"/>
              <a:ext cx="288000" cy="288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sp>
          <p:nvSpPr>
            <p:cNvPr id="120" name="Oval 119">
              <a:extLst>
                <a:ext uri="{FF2B5EF4-FFF2-40B4-BE49-F238E27FC236}">
                  <a16:creationId xmlns:a16="http://schemas.microsoft.com/office/drawing/2014/main" id="{2FD8DCB2-20C0-4A8C-86EB-DEB3981BC41B}"/>
                </a:ext>
              </a:extLst>
            </p:cNvPr>
            <p:cNvSpPr/>
            <p:nvPr/>
          </p:nvSpPr>
          <p:spPr>
            <a:xfrm rot="16200000">
              <a:off x="5479254" y="4395478"/>
              <a:ext cx="288000" cy="28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Arial"/>
              </a:endParaRPr>
            </a:p>
          </p:txBody>
        </p:sp>
      </p:grpSp>
      <p:sp>
        <p:nvSpPr>
          <p:cNvPr id="24" name="Title 23">
            <a:extLst>
              <a:ext uri="{FF2B5EF4-FFF2-40B4-BE49-F238E27FC236}">
                <a16:creationId xmlns:a16="http://schemas.microsoft.com/office/drawing/2014/main" id="{BB116D21-1CE9-4866-BB57-DA154E23CF74}"/>
              </a:ext>
            </a:extLst>
          </p:cNvPr>
          <p:cNvSpPr>
            <a:spLocks noGrp="1"/>
          </p:cNvSpPr>
          <p:nvPr>
            <p:ph type="title"/>
          </p:nvPr>
        </p:nvSpPr>
        <p:spPr>
          <a:xfrm>
            <a:off x="249154" y="1451749"/>
            <a:ext cx="8402672" cy="504000"/>
          </a:xfrm>
        </p:spPr>
        <p:txBody>
          <a:bodyPr/>
          <a:lstStyle/>
          <a:p>
            <a:r>
              <a:rPr lang="en-US" dirty="0"/>
              <a:t>Trends and periodicities of HIV surveillance surveys in Western Pacific countries</a:t>
            </a:r>
            <a:br>
              <a:rPr lang="en-US" dirty="0"/>
            </a:br>
            <a:endParaRPr lang="en-GB" dirty="0"/>
          </a:p>
        </p:txBody>
      </p:sp>
    </p:spTree>
    <p:extLst>
      <p:ext uri="{BB962C8B-B14F-4D97-AF65-F5344CB8AC3E}">
        <p14:creationId xmlns:p14="http://schemas.microsoft.com/office/powerpoint/2010/main" val="411954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C1B7331-E208-42A3-BA97-C8D939B5D657}"/>
              </a:ext>
            </a:extLst>
          </p:cNvPr>
          <p:cNvGraphicFramePr>
            <a:graphicFrameLocks/>
          </p:cNvGraphicFramePr>
          <p:nvPr>
            <p:extLst>
              <p:ext uri="{D42A27DB-BD31-4B8C-83A1-F6EECF244321}">
                <p14:modId xmlns:p14="http://schemas.microsoft.com/office/powerpoint/2010/main" val="2422112083"/>
              </p:ext>
            </p:extLst>
          </p:nvPr>
        </p:nvGraphicFramePr>
        <p:xfrm>
          <a:off x="988187" y="2842530"/>
          <a:ext cx="7565231" cy="30895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D1B04DE-1114-490C-ADE1-9EF1A189BD30}"/>
              </a:ext>
            </a:extLst>
          </p:cNvPr>
          <p:cNvSpPr txBox="1"/>
          <p:nvPr/>
        </p:nvSpPr>
        <p:spPr>
          <a:xfrm>
            <a:off x="0" y="6567852"/>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4"/>
              </a:rPr>
              <a:t>www.aidsdatahub.org</a:t>
            </a:r>
            <a:r>
              <a:rPr lang="en-US" sz="675" dirty="0">
                <a:solidFill>
                  <a:prstClr val="black"/>
                </a:solidFill>
                <a:latin typeface="Arial" panose="020B0604020202020204" pitchFamily="34" charset="0"/>
                <a:ea typeface="+mn-ea"/>
                <a:cs typeface="Arial" panose="020B0604020202020204" pitchFamily="34" charset="0"/>
              </a:rPr>
              <a:t> based on published and unpublished IBSS, HSS and HSS + reports and data sheets</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AF80C58-1CF9-4684-8A8F-F86E0F946D73}"/>
              </a:ext>
            </a:extLst>
          </p:cNvPr>
          <p:cNvSpPr txBox="1"/>
          <p:nvPr/>
        </p:nvSpPr>
        <p:spPr>
          <a:xfrm>
            <a:off x="0" y="6198520"/>
            <a:ext cx="5743576" cy="3693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25 countries  - 11 countries from WHO SEARO region, 12 countries from WHO WPRO region (excluding small pacific island nations), Afghanistan and Pakistan </a:t>
            </a:r>
          </a:p>
        </p:txBody>
      </p:sp>
      <p:sp>
        <p:nvSpPr>
          <p:cNvPr id="6" name="Rectangle 5">
            <a:extLst>
              <a:ext uri="{FF2B5EF4-FFF2-40B4-BE49-F238E27FC236}">
                <a16:creationId xmlns:a16="http://schemas.microsoft.com/office/drawing/2014/main" id="{6735EEAA-51BC-4858-8BB3-A4FEDC4C7A98}"/>
              </a:ext>
            </a:extLst>
          </p:cNvPr>
          <p:cNvSpPr/>
          <p:nvPr/>
        </p:nvSpPr>
        <p:spPr>
          <a:xfrm>
            <a:off x="534784" y="2353375"/>
            <a:ext cx="7240274" cy="507831"/>
          </a:xfrm>
          <a:prstGeom prst="rect">
            <a:avLst/>
          </a:prstGeom>
        </p:spPr>
        <p:txBody>
          <a:bodyPr wrap="square">
            <a:spAutoFit/>
          </a:bodyPr>
          <a:lstStyle/>
          <a:p>
            <a:pPr algn="ctr" defTabSz="685800" fontAlgn="auto">
              <a:spcBef>
                <a:spcPts val="0"/>
              </a:spcBef>
              <a:spcAft>
                <a:spcPts val="0"/>
              </a:spcAft>
            </a:pPr>
            <a:r>
              <a:rPr lang="en-US" sz="1350" b="1" dirty="0">
                <a:solidFill>
                  <a:prstClr val="black"/>
                </a:solidFill>
                <a:latin typeface="Arial" panose="020B0604020202020204" pitchFamily="34" charset="0"/>
                <a:ea typeface="+mn-ea"/>
                <a:cs typeface="Arial" panose="020B0604020202020204" pitchFamily="34" charset="0"/>
              </a:rPr>
              <a:t>Asia-Pacific countries with systematic </a:t>
            </a:r>
            <a:r>
              <a:rPr lang="en-US" sz="1350" b="1" dirty="0" err="1">
                <a:solidFill>
                  <a:prstClr val="black"/>
                </a:solidFill>
                <a:latin typeface="Arial" panose="020B0604020202020204" pitchFamily="34" charset="0"/>
                <a:ea typeface="+mn-ea"/>
                <a:cs typeface="Arial" panose="020B0604020202020204" pitchFamily="34" charset="0"/>
              </a:rPr>
              <a:t>sero</a:t>
            </a:r>
            <a:r>
              <a:rPr lang="en-US" sz="1350" b="1" dirty="0">
                <a:solidFill>
                  <a:prstClr val="black"/>
                </a:solidFill>
                <a:latin typeface="Arial" panose="020B0604020202020204" pitchFamily="34" charset="0"/>
                <a:ea typeface="+mn-ea"/>
                <a:cs typeface="Arial" panose="020B0604020202020204" pitchFamily="34" charset="0"/>
              </a:rPr>
              <a:t>-surveys* conducted among </a:t>
            </a:r>
          </a:p>
          <a:p>
            <a:pPr algn="ctr" defTabSz="685800" fontAlgn="auto">
              <a:spcBef>
                <a:spcPts val="0"/>
              </a:spcBef>
              <a:spcAft>
                <a:spcPts val="0"/>
              </a:spcAft>
            </a:pPr>
            <a:r>
              <a:rPr lang="en-US" sz="1350" b="1" dirty="0">
                <a:solidFill>
                  <a:prstClr val="black"/>
                </a:solidFill>
                <a:latin typeface="Arial" panose="020B0604020202020204" pitchFamily="34" charset="0"/>
                <a:ea typeface="+mn-ea"/>
                <a:cs typeface="Arial" panose="020B0604020202020204" pitchFamily="34" charset="0"/>
              </a:rPr>
              <a:t>key populations, 2014 to 2018</a:t>
            </a:r>
            <a:endParaRPr lang="en-US" sz="1350" dirty="0">
              <a:solidFill>
                <a:prstClr val="black"/>
              </a:solidFill>
              <a:latin typeface="Calibri"/>
              <a:ea typeface="+mn-ea"/>
              <a:cs typeface="+mn-cs"/>
            </a:endParaRPr>
          </a:p>
        </p:txBody>
      </p:sp>
      <p:sp>
        <p:nvSpPr>
          <p:cNvPr id="7" name="Title 6">
            <a:extLst>
              <a:ext uri="{FF2B5EF4-FFF2-40B4-BE49-F238E27FC236}">
                <a16:creationId xmlns:a16="http://schemas.microsoft.com/office/drawing/2014/main" id="{0574B002-5CDB-4C56-9646-B49C3899025F}"/>
              </a:ext>
            </a:extLst>
          </p:cNvPr>
          <p:cNvSpPr txBox="1">
            <a:spLocks noGrp="1"/>
          </p:cNvSpPr>
          <p:nvPr>
            <p:ph type="title"/>
          </p:nvPr>
        </p:nvSpPr>
        <p:spPr>
          <a:xfrm>
            <a:off x="177981" y="1355291"/>
            <a:ext cx="8402672" cy="504000"/>
          </a:xfrm>
          <a:prstGeom prst="rect">
            <a:avLst/>
          </a:prstGeom>
        </p:spPr>
        <p:txBody>
          <a:bodyPr>
            <a:noAutofit/>
          </a:bodyPr>
          <a:lstStyle/>
          <a:p>
            <a:r>
              <a:rPr lang="en-US" dirty="0"/>
              <a:t>Availability and periodicity of </a:t>
            </a:r>
            <a:r>
              <a:rPr lang="en-US" dirty="0" err="1"/>
              <a:t>sero</a:t>
            </a:r>
            <a:r>
              <a:rPr lang="en-US" dirty="0"/>
              <a:t>-surveys by key population </a:t>
            </a:r>
            <a:endParaRPr lang="en-GB" dirty="0"/>
          </a:p>
        </p:txBody>
      </p:sp>
      <p:sp>
        <p:nvSpPr>
          <p:cNvPr id="9" name="TextBox 8">
            <a:extLst>
              <a:ext uri="{FF2B5EF4-FFF2-40B4-BE49-F238E27FC236}">
                <a16:creationId xmlns:a16="http://schemas.microsoft.com/office/drawing/2014/main" id="{0BDB6AAF-48AE-4C34-A46C-07748187CFA1}"/>
              </a:ext>
            </a:extLst>
          </p:cNvPr>
          <p:cNvSpPr txBox="1"/>
          <p:nvPr/>
        </p:nvSpPr>
        <p:spPr>
          <a:xfrm>
            <a:off x="6346973" y="5862464"/>
            <a:ext cx="1263614" cy="230832"/>
          </a:xfrm>
          <a:prstGeom prst="rect">
            <a:avLst/>
          </a:prstGeom>
          <a:noFill/>
        </p:spPr>
        <p:txBody>
          <a:bodyPr wrap="square" rtlCol="0">
            <a:spAutoFit/>
          </a:bodyPr>
          <a:lstStyle/>
          <a:p>
            <a:pPr defTabSz="685800" fontAlgn="auto">
              <a:spcBef>
                <a:spcPts val="0"/>
              </a:spcBef>
              <a:spcAft>
                <a:spcPts val="0"/>
              </a:spcAft>
            </a:pPr>
            <a:r>
              <a:rPr lang="en-US" sz="900" b="1" dirty="0">
                <a:solidFill>
                  <a:prstClr val="black"/>
                </a:solidFill>
                <a:latin typeface="Arial" panose="020B0604020202020204" pitchFamily="34" charset="0"/>
                <a:ea typeface="+mn-ea"/>
                <a:cs typeface="Arial" panose="020B0604020202020204" pitchFamily="34" charset="0"/>
              </a:rPr>
              <a:t>* HSS,IBBS, HSS+</a:t>
            </a:r>
          </a:p>
        </p:txBody>
      </p:sp>
    </p:spTree>
    <p:extLst>
      <p:ext uri="{BB962C8B-B14F-4D97-AF65-F5344CB8AC3E}">
        <p14:creationId xmlns:p14="http://schemas.microsoft.com/office/powerpoint/2010/main" val="59271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CCCD-8E58-47B9-9483-5B5A1A2888C9}"/>
              </a:ext>
            </a:extLst>
          </p:cNvPr>
          <p:cNvSpPr>
            <a:spLocks noGrp="1"/>
          </p:cNvSpPr>
          <p:nvPr>
            <p:ph type="title"/>
          </p:nvPr>
        </p:nvSpPr>
        <p:spPr>
          <a:xfrm>
            <a:off x="179512" y="1445199"/>
            <a:ext cx="8402672" cy="504000"/>
          </a:xfrm>
        </p:spPr>
        <p:txBody>
          <a:bodyPr>
            <a:noAutofit/>
          </a:bodyPr>
          <a:lstStyle/>
          <a:p>
            <a:r>
              <a:rPr lang="en-US" dirty="0"/>
              <a:t>Active surveillance among key populations by type of survey in Asia and the Pacific, 2014-2018</a:t>
            </a:r>
          </a:p>
        </p:txBody>
      </p:sp>
      <p:graphicFrame>
        <p:nvGraphicFramePr>
          <p:cNvPr id="3" name="Chart 2">
            <a:extLst>
              <a:ext uri="{FF2B5EF4-FFF2-40B4-BE49-F238E27FC236}">
                <a16:creationId xmlns:a16="http://schemas.microsoft.com/office/drawing/2014/main" id="{0EB61453-5311-4219-A614-7B8ABF96B299}"/>
              </a:ext>
            </a:extLst>
          </p:cNvPr>
          <p:cNvGraphicFramePr>
            <a:graphicFrameLocks/>
          </p:cNvGraphicFramePr>
          <p:nvPr/>
        </p:nvGraphicFramePr>
        <p:xfrm>
          <a:off x="800101" y="2498272"/>
          <a:ext cx="6082392" cy="29024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41E051A-E5F6-4B82-A25A-E7B218C034C5}"/>
              </a:ext>
            </a:extLst>
          </p:cNvPr>
          <p:cNvSpPr txBox="1"/>
          <p:nvPr/>
        </p:nvSpPr>
        <p:spPr>
          <a:xfrm>
            <a:off x="0" y="5980672"/>
            <a:ext cx="710096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25 countries  - 11 countries from WHO SEARO region, 12 countries from WHO WPRO region (excluding small pacific island nations)</a:t>
            </a:r>
          </a:p>
        </p:txBody>
      </p:sp>
      <p:sp>
        <p:nvSpPr>
          <p:cNvPr id="5" name="TextBox 4">
            <a:extLst>
              <a:ext uri="{FF2B5EF4-FFF2-40B4-BE49-F238E27FC236}">
                <a16:creationId xmlns:a16="http://schemas.microsoft.com/office/drawing/2014/main" id="{2B76CE53-258B-4960-B84E-7A7C1CB987E6}"/>
              </a:ext>
            </a:extLst>
          </p:cNvPr>
          <p:cNvSpPr txBox="1"/>
          <p:nvPr/>
        </p:nvSpPr>
        <p:spPr>
          <a:xfrm>
            <a:off x="0" y="6381328"/>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4"/>
              </a:rPr>
              <a:t>www.aidsdatahub.org</a:t>
            </a:r>
            <a:r>
              <a:rPr lang="en-US" sz="675" dirty="0">
                <a:solidFill>
                  <a:prstClr val="black"/>
                </a:solidFill>
                <a:latin typeface="Arial" panose="020B0604020202020204" pitchFamily="34" charset="0"/>
                <a:ea typeface="+mn-ea"/>
                <a:cs typeface="Arial" panose="020B0604020202020204" pitchFamily="34" charset="0"/>
              </a:rPr>
              <a:t> based on published and unpublished IBSS, HSS and HSS + reports and data sheets</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E71D91B-C3F5-4132-999A-9D033EC2A924}"/>
              </a:ext>
            </a:extLst>
          </p:cNvPr>
          <p:cNvSpPr txBox="1"/>
          <p:nvPr/>
        </p:nvSpPr>
        <p:spPr>
          <a:xfrm>
            <a:off x="0" y="5664928"/>
            <a:ext cx="710096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SEARO – WHO South-East Asia Regional Office; WPRO  - WHO Western-Pacific Regional Office  </a:t>
            </a:r>
          </a:p>
        </p:txBody>
      </p:sp>
    </p:spTree>
    <p:extLst>
      <p:ext uri="{BB962C8B-B14F-4D97-AF65-F5344CB8AC3E}">
        <p14:creationId xmlns:p14="http://schemas.microsoft.com/office/powerpoint/2010/main" val="99055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5FA6-B200-41FB-9383-F1DCEEFD57A6}"/>
              </a:ext>
            </a:extLst>
          </p:cNvPr>
          <p:cNvSpPr>
            <a:spLocks noGrp="1"/>
          </p:cNvSpPr>
          <p:nvPr>
            <p:ph type="title"/>
          </p:nvPr>
        </p:nvSpPr>
        <p:spPr>
          <a:xfrm>
            <a:off x="179512" y="1388489"/>
            <a:ext cx="8402672" cy="504000"/>
          </a:xfrm>
        </p:spPr>
        <p:txBody>
          <a:bodyPr>
            <a:noAutofit/>
          </a:bodyPr>
          <a:lstStyle/>
          <a:p>
            <a:r>
              <a:rPr lang="en-US" dirty="0"/>
              <a:t>Active surveillance for key populations in SEARO region by type of survey and population </a:t>
            </a:r>
          </a:p>
        </p:txBody>
      </p:sp>
      <p:graphicFrame>
        <p:nvGraphicFramePr>
          <p:cNvPr id="3" name="Chart 2">
            <a:extLst>
              <a:ext uri="{FF2B5EF4-FFF2-40B4-BE49-F238E27FC236}">
                <a16:creationId xmlns:a16="http://schemas.microsoft.com/office/drawing/2014/main" id="{D6A88610-0367-4162-B1D1-009F9DA2C498}"/>
              </a:ext>
            </a:extLst>
          </p:cNvPr>
          <p:cNvGraphicFramePr>
            <a:graphicFrameLocks/>
          </p:cNvGraphicFramePr>
          <p:nvPr>
            <p:extLst>
              <p:ext uri="{D42A27DB-BD31-4B8C-83A1-F6EECF244321}">
                <p14:modId xmlns:p14="http://schemas.microsoft.com/office/powerpoint/2010/main" val="3807433580"/>
              </p:ext>
            </p:extLst>
          </p:nvPr>
        </p:nvGraphicFramePr>
        <p:xfrm>
          <a:off x="179512" y="2391643"/>
          <a:ext cx="2950369" cy="37016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C9C11C2-072A-4476-B360-A4A0A605860C}"/>
              </a:ext>
            </a:extLst>
          </p:cNvPr>
          <p:cNvSpPr txBox="1"/>
          <p:nvPr/>
        </p:nvSpPr>
        <p:spPr>
          <a:xfrm>
            <a:off x="18312" y="6553237"/>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4"/>
              </a:rPr>
              <a:t>www.aidsdatahub.org</a:t>
            </a:r>
            <a:r>
              <a:rPr lang="en-US" sz="675" dirty="0">
                <a:solidFill>
                  <a:prstClr val="black"/>
                </a:solidFill>
                <a:latin typeface="Arial" panose="020B0604020202020204" pitchFamily="34" charset="0"/>
                <a:ea typeface="+mn-ea"/>
                <a:cs typeface="Arial" panose="020B0604020202020204" pitchFamily="34" charset="0"/>
              </a:rPr>
              <a:t> based on published and unpublished IBSS, HSS and HSS + reports and data sheets</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BCC19A4-7DEC-466C-8E44-3B2C3E5969E6}"/>
              </a:ext>
            </a:extLst>
          </p:cNvPr>
          <p:cNvSpPr txBox="1"/>
          <p:nvPr/>
        </p:nvSpPr>
        <p:spPr>
          <a:xfrm>
            <a:off x="3521869" y="5613473"/>
            <a:ext cx="3115151" cy="473206"/>
          </a:xfrm>
          <a:prstGeom prst="rect">
            <a:avLst/>
          </a:prstGeom>
          <a:noFill/>
        </p:spPr>
        <p:txBody>
          <a:bodyPr wrap="square" rtlCol="0">
            <a:spAutoFit/>
          </a:bodyPr>
          <a:lstStyle/>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4 key populations = FSW, MSM, TG, PWID</a:t>
            </a:r>
          </a:p>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3 key populations = FSW, MSM, PWID</a:t>
            </a:r>
          </a:p>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2 key populations = FSW and MSM </a:t>
            </a:r>
          </a:p>
        </p:txBody>
      </p:sp>
      <p:grpSp>
        <p:nvGrpSpPr>
          <p:cNvPr id="18" name="Group 17">
            <a:extLst>
              <a:ext uri="{FF2B5EF4-FFF2-40B4-BE49-F238E27FC236}">
                <a16:creationId xmlns:a16="http://schemas.microsoft.com/office/drawing/2014/main" id="{ACF795CF-A004-442E-AEFE-DB457EFE2127}"/>
              </a:ext>
            </a:extLst>
          </p:cNvPr>
          <p:cNvGrpSpPr/>
          <p:nvPr/>
        </p:nvGrpSpPr>
        <p:grpSpPr>
          <a:xfrm>
            <a:off x="2411760" y="2863428"/>
            <a:ext cx="7103244" cy="1067029"/>
            <a:chOff x="3241396" y="2276869"/>
            <a:chExt cx="8684893" cy="1422704"/>
          </a:xfrm>
        </p:grpSpPr>
        <p:sp>
          <p:nvSpPr>
            <p:cNvPr id="7" name="Arrow: Right 6">
              <a:extLst>
                <a:ext uri="{FF2B5EF4-FFF2-40B4-BE49-F238E27FC236}">
                  <a16:creationId xmlns:a16="http://schemas.microsoft.com/office/drawing/2014/main" id="{46084CB9-3489-461C-9E88-A728C3E978D9}"/>
                </a:ext>
              </a:extLst>
            </p:cNvPr>
            <p:cNvSpPr/>
            <p:nvPr/>
          </p:nvSpPr>
          <p:spPr>
            <a:xfrm>
              <a:off x="3241396" y="2712086"/>
              <a:ext cx="916305" cy="487680"/>
            </a:xfrm>
            <a:prstGeom prst="rightArrow">
              <a:avLst/>
            </a:prstGeom>
            <a:solidFill>
              <a:srgbClr val="FFBF0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pSp>
          <p:nvGrpSpPr>
            <p:cNvPr id="15" name="Group 14">
              <a:extLst>
                <a:ext uri="{FF2B5EF4-FFF2-40B4-BE49-F238E27FC236}">
                  <a16:creationId xmlns:a16="http://schemas.microsoft.com/office/drawing/2014/main" id="{3A2C34A2-013F-4EB1-9C01-E9FE9EF2E63A}"/>
                </a:ext>
              </a:extLst>
            </p:cNvPr>
            <p:cNvGrpSpPr/>
            <p:nvPr/>
          </p:nvGrpSpPr>
          <p:grpSpPr>
            <a:xfrm>
              <a:off x="4309946" y="2276869"/>
              <a:ext cx="7616343" cy="1422704"/>
              <a:chOff x="4309946" y="2276869"/>
              <a:chExt cx="7616343" cy="1422704"/>
            </a:xfrm>
          </p:grpSpPr>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4C0711BC-5D20-462B-886F-808E9D049B5B}"/>
                      </a:ext>
                    </a:extLst>
                  </p:cNvPr>
                  <p:cNvGraphicFramePr/>
                  <p:nvPr/>
                </p:nvGraphicFramePr>
                <p:xfrm>
                  <a:off x="4309946" y="2276869"/>
                  <a:ext cx="5184576" cy="1422704"/>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5" name="Chart 4">
                    <a:extLst>
                      <a:ext uri="{FF2B5EF4-FFF2-40B4-BE49-F238E27FC236}">
                        <a16:creationId xmlns:a16="http://schemas.microsoft.com/office/drawing/2014/main" id="{4C0711BC-5D20-462B-886F-808E9D049B5B}"/>
                      </a:ext>
                    </a:extLst>
                  </p:cNvPr>
                  <p:cNvPicPr>
                    <a:picLocks noGrp="1" noRot="1" noChangeAspect="1" noMove="1" noResize="1" noEditPoints="1" noAdjustHandles="1" noChangeArrowheads="1" noChangeShapeType="1"/>
                  </p:cNvPicPr>
                  <p:nvPr/>
                </p:nvPicPr>
                <p:blipFill>
                  <a:blip r:embed="rId6"/>
                  <a:stretch>
                    <a:fillRect/>
                  </a:stretch>
                </p:blipFill>
                <p:spPr>
                  <a:xfrm>
                    <a:off x="3285711" y="2564903"/>
                    <a:ext cx="4240387" cy="1067029"/>
                  </a:xfrm>
                  <a:prstGeom prst="rect">
                    <a:avLst/>
                  </a:prstGeom>
                </p:spPr>
              </p:pic>
            </mc:Fallback>
          </mc:AlternateContent>
          <p:sp>
            <p:nvSpPr>
              <p:cNvPr id="10" name="TextBox 9">
                <a:extLst>
                  <a:ext uri="{FF2B5EF4-FFF2-40B4-BE49-F238E27FC236}">
                    <a16:creationId xmlns:a16="http://schemas.microsoft.com/office/drawing/2014/main" id="{215FECFB-8A7E-41CA-A3C8-BDA9F20ED062}"/>
                  </a:ext>
                </a:extLst>
              </p:cNvPr>
              <p:cNvSpPr txBox="1"/>
              <p:nvPr/>
            </p:nvSpPr>
            <p:spPr>
              <a:xfrm>
                <a:off x="9282783" y="2732721"/>
                <a:ext cx="2643506"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(India, Sri Lanka, Thailand) </a:t>
                </a:r>
              </a:p>
            </p:txBody>
          </p:sp>
          <p:sp>
            <p:nvSpPr>
              <p:cNvPr id="11" name="TextBox 10">
                <a:extLst>
                  <a:ext uri="{FF2B5EF4-FFF2-40B4-BE49-F238E27FC236}">
                    <a16:creationId xmlns:a16="http://schemas.microsoft.com/office/drawing/2014/main" id="{0632CB66-3982-4DA1-A641-60331A011C0A}"/>
                  </a:ext>
                </a:extLst>
              </p:cNvPr>
              <p:cNvSpPr txBox="1"/>
              <p:nvPr/>
            </p:nvSpPr>
            <p:spPr>
              <a:xfrm>
                <a:off x="9282783" y="3348380"/>
                <a:ext cx="1857628"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(Myanmar) </a:t>
                </a:r>
              </a:p>
            </p:txBody>
          </p:sp>
        </p:grpSp>
      </p:grpSp>
      <p:grpSp>
        <p:nvGrpSpPr>
          <p:cNvPr id="19" name="Group 18">
            <a:extLst>
              <a:ext uri="{FF2B5EF4-FFF2-40B4-BE49-F238E27FC236}">
                <a16:creationId xmlns:a16="http://schemas.microsoft.com/office/drawing/2014/main" id="{88F1396D-9B8F-48D0-B38F-633BCE1E3472}"/>
              </a:ext>
            </a:extLst>
          </p:cNvPr>
          <p:cNvGrpSpPr/>
          <p:nvPr/>
        </p:nvGrpSpPr>
        <p:grpSpPr>
          <a:xfrm>
            <a:off x="2411760" y="3930457"/>
            <a:ext cx="6735838" cy="1400957"/>
            <a:chOff x="3259591" y="3699575"/>
            <a:chExt cx="7708316" cy="1867943"/>
          </a:xfrm>
        </p:grpSpPr>
        <p:sp>
          <p:nvSpPr>
            <p:cNvPr id="6" name="Arrow: Right 5">
              <a:extLst>
                <a:ext uri="{FF2B5EF4-FFF2-40B4-BE49-F238E27FC236}">
                  <a16:creationId xmlns:a16="http://schemas.microsoft.com/office/drawing/2014/main" id="{FBFD9163-D121-4A16-B7BC-D87119418262}"/>
                </a:ext>
              </a:extLst>
            </p:cNvPr>
            <p:cNvSpPr/>
            <p:nvPr/>
          </p:nvSpPr>
          <p:spPr>
            <a:xfrm>
              <a:off x="3259591" y="4115592"/>
              <a:ext cx="916305" cy="487680"/>
            </a:xfrm>
            <a:prstGeom prst="rightArrow">
              <a:avLst/>
            </a:prstGeom>
            <a:solidFill>
              <a:srgbClr val="0099FF"/>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pSp>
          <p:nvGrpSpPr>
            <p:cNvPr id="17" name="Group 16">
              <a:extLst>
                <a:ext uri="{FF2B5EF4-FFF2-40B4-BE49-F238E27FC236}">
                  <a16:creationId xmlns:a16="http://schemas.microsoft.com/office/drawing/2014/main" id="{BE969D83-BCAF-4FC5-BF6A-12717DC4F446}"/>
                </a:ext>
              </a:extLst>
            </p:cNvPr>
            <p:cNvGrpSpPr/>
            <p:nvPr/>
          </p:nvGrpSpPr>
          <p:grpSpPr>
            <a:xfrm>
              <a:off x="4259717" y="3699575"/>
              <a:ext cx="6708190" cy="1867943"/>
              <a:chOff x="4259717" y="3699575"/>
              <a:chExt cx="6708190" cy="1867943"/>
            </a:xfrm>
          </p:grpSpPr>
          <mc:AlternateContent xmlns:mc="http://schemas.openxmlformats.org/markup-compatibility/2006" xmlns:cx2="http://schemas.microsoft.com/office/drawing/2015/10/21/chartex">
            <mc:Choice Requires="cx2">
              <p:graphicFrame>
                <p:nvGraphicFramePr>
                  <p:cNvPr id="4" name="Chart 3">
                    <a:extLst>
                      <a:ext uri="{FF2B5EF4-FFF2-40B4-BE49-F238E27FC236}">
                        <a16:creationId xmlns:a16="http://schemas.microsoft.com/office/drawing/2014/main" id="{85F2059E-3961-45C9-BA3E-CF3FAF7CEC8A}"/>
                      </a:ext>
                    </a:extLst>
                  </p:cNvPr>
                  <p:cNvGraphicFramePr/>
                  <p:nvPr/>
                </p:nvGraphicFramePr>
                <p:xfrm>
                  <a:off x="4259717" y="3699575"/>
                  <a:ext cx="5046845" cy="1867943"/>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4" name="Chart 3">
                    <a:extLst>
                      <a:ext uri="{FF2B5EF4-FFF2-40B4-BE49-F238E27FC236}">
                        <a16:creationId xmlns:a16="http://schemas.microsoft.com/office/drawing/2014/main" id="{85F2059E-3961-45C9-BA3E-CF3FAF7CEC8A}"/>
                      </a:ext>
                    </a:extLst>
                  </p:cNvPr>
                  <p:cNvPicPr>
                    <a:picLocks noGrp="1" noRot="1" noChangeAspect="1" noMove="1" noResize="1" noEditPoints="1" noAdjustHandles="1" noChangeArrowheads="1" noChangeShapeType="1"/>
                  </p:cNvPicPr>
                  <p:nvPr/>
                </p:nvPicPr>
                <p:blipFill>
                  <a:blip r:embed="rId8"/>
                  <a:stretch>
                    <a:fillRect/>
                  </a:stretch>
                </p:blipFill>
                <p:spPr>
                  <a:xfrm>
                    <a:off x="3285711" y="3631932"/>
                    <a:ext cx="4410137" cy="1400957"/>
                  </a:xfrm>
                  <a:prstGeom prst="rect">
                    <a:avLst/>
                  </a:prstGeom>
                </p:spPr>
              </p:pic>
            </mc:Fallback>
          </mc:AlternateContent>
          <p:sp>
            <p:nvSpPr>
              <p:cNvPr id="12" name="TextBox 11">
                <a:extLst>
                  <a:ext uri="{FF2B5EF4-FFF2-40B4-BE49-F238E27FC236}">
                    <a16:creationId xmlns:a16="http://schemas.microsoft.com/office/drawing/2014/main" id="{15C2FDE2-C48C-4FDF-92A1-AFC8926AA1F7}"/>
                  </a:ext>
                </a:extLst>
              </p:cNvPr>
              <p:cNvSpPr txBox="1"/>
              <p:nvPr/>
            </p:nvSpPr>
            <p:spPr>
              <a:xfrm>
                <a:off x="9112305" y="4145515"/>
                <a:ext cx="1851485" cy="492443"/>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(Bangladesh, Indonesia, Nepal) </a:t>
                </a:r>
              </a:p>
            </p:txBody>
          </p:sp>
          <p:sp>
            <p:nvSpPr>
              <p:cNvPr id="13" name="TextBox 12">
                <a:extLst>
                  <a:ext uri="{FF2B5EF4-FFF2-40B4-BE49-F238E27FC236}">
                    <a16:creationId xmlns:a16="http://schemas.microsoft.com/office/drawing/2014/main" id="{EC23BF79-6B3C-4605-9BDD-9B317C248C99}"/>
                  </a:ext>
                </a:extLst>
              </p:cNvPr>
              <p:cNvSpPr txBox="1"/>
              <p:nvPr/>
            </p:nvSpPr>
            <p:spPr>
              <a:xfrm>
                <a:off x="9110279" y="4753405"/>
                <a:ext cx="1857626"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(Bhutan) </a:t>
                </a:r>
              </a:p>
            </p:txBody>
          </p:sp>
          <p:sp>
            <p:nvSpPr>
              <p:cNvPr id="14" name="TextBox 13">
                <a:extLst>
                  <a:ext uri="{FF2B5EF4-FFF2-40B4-BE49-F238E27FC236}">
                    <a16:creationId xmlns:a16="http://schemas.microsoft.com/office/drawing/2014/main" id="{40882DCA-22AC-4098-AA7E-3BAEEAD37C3F}"/>
                  </a:ext>
                </a:extLst>
              </p:cNvPr>
              <p:cNvSpPr txBox="1"/>
              <p:nvPr/>
            </p:nvSpPr>
            <p:spPr>
              <a:xfrm>
                <a:off x="9110280" y="5099617"/>
                <a:ext cx="1857627"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(Timor-Leste) </a:t>
                </a:r>
              </a:p>
            </p:txBody>
          </p:sp>
        </p:grpSp>
      </p:grpSp>
      <p:sp>
        <p:nvSpPr>
          <p:cNvPr id="20" name="TextBox 19">
            <a:extLst>
              <a:ext uri="{FF2B5EF4-FFF2-40B4-BE49-F238E27FC236}">
                <a16:creationId xmlns:a16="http://schemas.microsoft.com/office/drawing/2014/main" id="{DE36FDA7-8133-4F6A-AECF-C386AF633979}"/>
              </a:ext>
            </a:extLst>
          </p:cNvPr>
          <p:cNvSpPr txBox="1"/>
          <p:nvPr/>
        </p:nvSpPr>
        <p:spPr>
          <a:xfrm>
            <a:off x="18312" y="6243810"/>
            <a:ext cx="346091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SEARO – WHO South-East Asia Regional Office</a:t>
            </a:r>
          </a:p>
        </p:txBody>
      </p:sp>
    </p:spTree>
    <p:extLst>
      <p:ext uri="{BB962C8B-B14F-4D97-AF65-F5344CB8AC3E}">
        <p14:creationId xmlns:p14="http://schemas.microsoft.com/office/powerpoint/2010/main" val="358028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CA85A5-52D4-42C0-B516-C5A416E7D1AF}"/>
              </a:ext>
            </a:extLst>
          </p:cNvPr>
          <p:cNvGraphicFramePr>
            <a:graphicFrameLocks/>
          </p:cNvGraphicFramePr>
          <p:nvPr>
            <p:extLst>
              <p:ext uri="{D42A27DB-BD31-4B8C-83A1-F6EECF244321}">
                <p14:modId xmlns:p14="http://schemas.microsoft.com/office/powerpoint/2010/main" val="891063600"/>
              </p:ext>
            </p:extLst>
          </p:nvPr>
        </p:nvGraphicFramePr>
        <p:xfrm>
          <a:off x="35496" y="2578427"/>
          <a:ext cx="3703320" cy="35868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0BC1A5EB-8951-419B-889A-90DBDCF60C5E}"/>
              </a:ext>
            </a:extLst>
          </p:cNvPr>
          <p:cNvSpPr>
            <a:spLocks noGrp="1"/>
          </p:cNvSpPr>
          <p:nvPr>
            <p:ph type="title"/>
          </p:nvPr>
        </p:nvSpPr>
        <p:spPr>
          <a:xfrm>
            <a:off x="251520" y="1494893"/>
            <a:ext cx="8402672" cy="504000"/>
          </a:xfrm>
        </p:spPr>
        <p:txBody>
          <a:bodyPr>
            <a:noAutofit/>
          </a:bodyPr>
          <a:lstStyle/>
          <a:p>
            <a:r>
              <a:rPr lang="en-US" dirty="0"/>
              <a:t>Active surveillance for key populations in WPRO region by type of survey and population</a:t>
            </a:r>
          </a:p>
        </p:txBody>
      </p:sp>
      <p:sp>
        <p:nvSpPr>
          <p:cNvPr id="11" name="TextBox 10">
            <a:extLst>
              <a:ext uri="{FF2B5EF4-FFF2-40B4-BE49-F238E27FC236}">
                <a16:creationId xmlns:a16="http://schemas.microsoft.com/office/drawing/2014/main" id="{23DB67A5-A115-4C24-9A4E-72228D0757EC}"/>
              </a:ext>
            </a:extLst>
          </p:cNvPr>
          <p:cNvSpPr txBox="1"/>
          <p:nvPr/>
        </p:nvSpPr>
        <p:spPr>
          <a:xfrm>
            <a:off x="3521869" y="5637631"/>
            <a:ext cx="3115151" cy="473206"/>
          </a:xfrm>
          <a:prstGeom prst="rect">
            <a:avLst/>
          </a:prstGeom>
          <a:noFill/>
        </p:spPr>
        <p:txBody>
          <a:bodyPr wrap="square" rtlCol="0">
            <a:spAutoFit/>
          </a:bodyPr>
          <a:lstStyle/>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4 key populations = FSW, MSM, TG, PWID</a:t>
            </a:r>
          </a:p>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3 key populations = FSW, MSM, PWID</a:t>
            </a:r>
          </a:p>
          <a:p>
            <a:pPr defTabSz="685800" fontAlgn="auto">
              <a:spcBef>
                <a:spcPts val="0"/>
              </a:spcBef>
              <a:spcAft>
                <a:spcPts val="0"/>
              </a:spcAft>
            </a:pPr>
            <a:r>
              <a:rPr lang="en-US" sz="825" dirty="0">
                <a:solidFill>
                  <a:prstClr val="black"/>
                </a:solidFill>
                <a:latin typeface="Arial" panose="020B0604020202020204" pitchFamily="34" charset="0"/>
                <a:ea typeface="+mn-ea"/>
                <a:cs typeface="Arial" panose="020B0604020202020204" pitchFamily="34" charset="0"/>
              </a:rPr>
              <a:t>2 key populations = FSW and MSM </a:t>
            </a:r>
          </a:p>
        </p:txBody>
      </p:sp>
      <p:sp>
        <p:nvSpPr>
          <p:cNvPr id="12" name="TextBox 11">
            <a:extLst>
              <a:ext uri="{FF2B5EF4-FFF2-40B4-BE49-F238E27FC236}">
                <a16:creationId xmlns:a16="http://schemas.microsoft.com/office/drawing/2014/main" id="{6D65608D-8BF3-41C1-B173-424D27162F40}"/>
              </a:ext>
            </a:extLst>
          </p:cNvPr>
          <p:cNvSpPr txBox="1"/>
          <p:nvPr/>
        </p:nvSpPr>
        <p:spPr>
          <a:xfrm>
            <a:off x="61564" y="6557017"/>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4"/>
              </a:rPr>
              <a:t>www.aidsdatahub.org</a:t>
            </a:r>
            <a:r>
              <a:rPr lang="en-US" sz="675" dirty="0">
                <a:solidFill>
                  <a:prstClr val="black"/>
                </a:solidFill>
                <a:latin typeface="Arial" panose="020B0604020202020204" pitchFamily="34" charset="0"/>
                <a:ea typeface="+mn-ea"/>
                <a:cs typeface="Arial" panose="020B0604020202020204" pitchFamily="34" charset="0"/>
              </a:rPr>
              <a:t> based on published and unpublished IBSS, HSS and HSS + reports and data sheets</a:t>
            </a:r>
            <a:endParaRPr lang="en-GB" sz="675" dirty="0">
              <a:solidFill>
                <a:prstClr val="black"/>
              </a:solidFill>
              <a:latin typeface="Arial" panose="020B0604020202020204" pitchFamily="34" charset="0"/>
              <a:ea typeface="+mn-ea"/>
              <a:cs typeface="Arial" panose="020B0604020202020204" pitchFamily="34" charset="0"/>
            </a:endParaRPr>
          </a:p>
        </p:txBody>
      </p:sp>
      <p:sp>
        <p:nvSpPr>
          <p:cNvPr id="8" name="Arrow: Right 7">
            <a:extLst>
              <a:ext uri="{FF2B5EF4-FFF2-40B4-BE49-F238E27FC236}">
                <a16:creationId xmlns:a16="http://schemas.microsoft.com/office/drawing/2014/main" id="{F7F29F8A-B098-48CD-AC72-3E1927DFC9CB}"/>
              </a:ext>
            </a:extLst>
          </p:cNvPr>
          <p:cNvSpPr/>
          <p:nvPr/>
        </p:nvSpPr>
        <p:spPr>
          <a:xfrm>
            <a:off x="2587752" y="3460201"/>
            <a:ext cx="687229" cy="365760"/>
          </a:xfrm>
          <a:prstGeom prst="rightArrow">
            <a:avLst/>
          </a:prstGeom>
          <a:solidFill>
            <a:srgbClr val="FFBF0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14" name="TextBox 13">
            <a:extLst>
              <a:ext uri="{FF2B5EF4-FFF2-40B4-BE49-F238E27FC236}">
                <a16:creationId xmlns:a16="http://schemas.microsoft.com/office/drawing/2014/main" id="{83AF3D2D-B779-45D6-B90F-81CA4D48341F}"/>
              </a:ext>
            </a:extLst>
          </p:cNvPr>
          <p:cNvSpPr txBox="1"/>
          <p:nvPr/>
        </p:nvSpPr>
        <p:spPr>
          <a:xfrm>
            <a:off x="7687056" y="3531082"/>
            <a:ext cx="1393220"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(Cambodia) </a:t>
            </a:r>
          </a:p>
        </p:txBody>
      </p:sp>
      <p:sp>
        <p:nvSpPr>
          <p:cNvPr id="9" name="Arrow: Right 8">
            <a:extLst>
              <a:ext uri="{FF2B5EF4-FFF2-40B4-BE49-F238E27FC236}">
                <a16:creationId xmlns:a16="http://schemas.microsoft.com/office/drawing/2014/main" id="{9921FE12-3A5C-4297-97AF-D65F42B3A315}"/>
              </a:ext>
            </a:extLst>
          </p:cNvPr>
          <p:cNvSpPr/>
          <p:nvPr/>
        </p:nvSpPr>
        <p:spPr>
          <a:xfrm>
            <a:off x="2587751" y="3820600"/>
            <a:ext cx="687229" cy="365760"/>
          </a:xfrm>
          <a:prstGeom prst="rightArrow">
            <a:avLst/>
          </a:prstGeom>
          <a:solidFill>
            <a:srgbClr val="ED7D3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15" name="TextBox 14">
            <a:extLst>
              <a:ext uri="{FF2B5EF4-FFF2-40B4-BE49-F238E27FC236}">
                <a16:creationId xmlns:a16="http://schemas.microsoft.com/office/drawing/2014/main" id="{D8FE682F-9005-433F-8DE1-54D4521C480F}"/>
              </a:ext>
            </a:extLst>
          </p:cNvPr>
          <p:cNvSpPr txBox="1"/>
          <p:nvPr/>
        </p:nvSpPr>
        <p:spPr>
          <a:xfrm>
            <a:off x="7687056" y="3932604"/>
            <a:ext cx="1393220"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(China, Viet Nam) </a:t>
            </a:r>
          </a:p>
        </p:txBody>
      </p:sp>
      <p:grpSp>
        <p:nvGrpSpPr>
          <p:cNvPr id="20" name="Group 19">
            <a:extLst>
              <a:ext uri="{FF2B5EF4-FFF2-40B4-BE49-F238E27FC236}">
                <a16:creationId xmlns:a16="http://schemas.microsoft.com/office/drawing/2014/main" id="{CC8B9CBA-445B-4BDA-A5C5-571CBEDC4437}"/>
              </a:ext>
            </a:extLst>
          </p:cNvPr>
          <p:cNvGrpSpPr/>
          <p:nvPr/>
        </p:nvGrpSpPr>
        <p:grpSpPr>
          <a:xfrm>
            <a:off x="2587751" y="4163437"/>
            <a:ext cx="6667057" cy="1066224"/>
            <a:chOff x="3840478" y="3922901"/>
            <a:chExt cx="7591907" cy="1304990"/>
          </a:xfrm>
        </p:grpSpPr>
        <mc:AlternateContent xmlns:mc="http://schemas.openxmlformats.org/markup-compatibility/2006" xmlns:cx2="http://schemas.microsoft.com/office/drawing/2015/10/21/chartex">
          <mc:Choice Requires="cx2">
            <p:graphicFrame>
              <p:nvGraphicFramePr>
                <p:cNvPr id="4" name="Chart 3">
                  <a:extLst>
                    <a:ext uri="{FF2B5EF4-FFF2-40B4-BE49-F238E27FC236}">
                      <a16:creationId xmlns:a16="http://schemas.microsoft.com/office/drawing/2014/main" id="{F0DB31AA-21B2-4B7E-86B9-8E979A2C02FD}"/>
                    </a:ext>
                  </a:extLst>
                </p:cNvPr>
                <p:cNvGraphicFramePr/>
                <p:nvPr/>
              </p:nvGraphicFramePr>
              <p:xfrm>
                <a:off x="4653691" y="3922901"/>
                <a:ext cx="4658360" cy="1303656"/>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 name="Chart 3">
                  <a:extLst>
                    <a:ext uri="{FF2B5EF4-FFF2-40B4-BE49-F238E27FC236}">
                      <a16:creationId xmlns:a16="http://schemas.microsoft.com/office/drawing/2014/main" id="{F0DB31AA-21B2-4B7E-86B9-8E979A2C02FD}"/>
                    </a:ext>
                  </a:extLst>
                </p:cNvPr>
                <p:cNvPicPr>
                  <a:picLocks noGrp="1" noRot="1" noChangeAspect="1" noMove="1" noResize="1" noEditPoints="1" noAdjustHandles="1" noChangeArrowheads="1" noChangeShapeType="1"/>
                </p:cNvPicPr>
                <p:nvPr/>
              </p:nvPicPr>
              <p:blipFill>
                <a:blip r:embed="rId6"/>
                <a:stretch>
                  <a:fillRect/>
                </a:stretch>
              </p:blipFill>
              <p:spPr>
                <a:xfrm>
                  <a:off x="3301898" y="3792905"/>
                  <a:ext cx="4090876" cy="1065134"/>
                </a:xfrm>
                <a:prstGeom prst="rect">
                  <a:avLst/>
                </a:prstGeom>
              </p:spPr>
            </p:pic>
          </mc:Fallback>
        </mc:AlternateContent>
        <p:sp>
          <p:nvSpPr>
            <p:cNvPr id="7" name="Arrow: Right 6">
              <a:extLst>
                <a:ext uri="{FF2B5EF4-FFF2-40B4-BE49-F238E27FC236}">
                  <a16:creationId xmlns:a16="http://schemas.microsoft.com/office/drawing/2014/main" id="{5FBECB2C-8007-4F4C-8BF6-709AB238D65E}"/>
                </a:ext>
              </a:extLst>
            </p:cNvPr>
            <p:cNvSpPr/>
            <p:nvPr/>
          </p:nvSpPr>
          <p:spPr>
            <a:xfrm>
              <a:off x="3840478" y="4396098"/>
              <a:ext cx="916305" cy="487680"/>
            </a:xfrm>
            <a:prstGeom prst="rightArrow">
              <a:avLst/>
            </a:prstGeom>
            <a:solidFill>
              <a:srgbClr val="0099FF"/>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16" name="TextBox 15">
              <a:extLst>
                <a:ext uri="{FF2B5EF4-FFF2-40B4-BE49-F238E27FC236}">
                  <a16:creationId xmlns:a16="http://schemas.microsoft.com/office/drawing/2014/main" id="{1FC34411-0CF7-4B07-AE9A-412C398E57C5}"/>
                </a:ext>
              </a:extLst>
            </p:cNvPr>
            <p:cNvSpPr txBox="1"/>
            <p:nvPr/>
          </p:nvSpPr>
          <p:spPr>
            <a:xfrm>
              <a:off x="9574759" y="4362125"/>
              <a:ext cx="1857626"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(Malaysia, Philippines) </a:t>
              </a:r>
            </a:p>
          </p:txBody>
        </p:sp>
        <p:sp>
          <p:nvSpPr>
            <p:cNvPr id="17" name="TextBox 16">
              <a:extLst>
                <a:ext uri="{FF2B5EF4-FFF2-40B4-BE49-F238E27FC236}">
                  <a16:creationId xmlns:a16="http://schemas.microsoft.com/office/drawing/2014/main" id="{9FFFD7D1-ABE3-460B-AFAF-066B9CEA978A}"/>
                </a:ext>
              </a:extLst>
            </p:cNvPr>
            <p:cNvSpPr txBox="1"/>
            <p:nvPr/>
          </p:nvSpPr>
          <p:spPr>
            <a:xfrm>
              <a:off x="9574758" y="4920115"/>
              <a:ext cx="1857626" cy="307776"/>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(Lao, Mongolia, PNG) </a:t>
              </a:r>
            </a:p>
          </p:txBody>
        </p:sp>
      </p:grpSp>
      <mc:AlternateContent xmlns:mc="http://schemas.openxmlformats.org/markup-compatibility/2006" xmlns:cx2="http://schemas.microsoft.com/office/drawing/2015/10/21/chartex">
        <mc:Choice Requires="cx2">
          <p:graphicFrame>
            <p:nvGraphicFramePr>
              <p:cNvPr id="21" name="Chart 20">
                <a:extLst>
                  <a:ext uri="{FF2B5EF4-FFF2-40B4-BE49-F238E27FC236}">
                    <a16:creationId xmlns:a16="http://schemas.microsoft.com/office/drawing/2014/main" id="{BDBBEB76-01C2-450D-A847-7FB8F15261FF}"/>
                  </a:ext>
                </a:extLst>
              </p:cNvPr>
              <p:cNvGraphicFramePr/>
              <p:nvPr>
                <p:extLst>
                  <p:ext uri="{D42A27DB-BD31-4B8C-83A1-F6EECF244321}">
                    <p14:modId xmlns:p14="http://schemas.microsoft.com/office/powerpoint/2010/main" val="1752382559"/>
                  </p:ext>
                </p:extLst>
              </p:nvPr>
            </p:nvGraphicFramePr>
            <p:xfrm>
              <a:off x="3268746" y="3233496"/>
              <a:ext cx="4348498" cy="988754"/>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1" name="Chart 20">
                <a:extLst>
                  <a:ext uri="{FF2B5EF4-FFF2-40B4-BE49-F238E27FC236}">
                    <a16:creationId xmlns:a16="http://schemas.microsoft.com/office/drawing/2014/main" id="{BDBBEB76-01C2-450D-A847-7FB8F15261FF}"/>
                  </a:ext>
                </a:extLst>
              </p:cNvPr>
              <p:cNvPicPr>
                <a:picLocks noGrp="1" noRot="1" noChangeAspect="1" noMove="1" noResize="1" noEditPoints="1" noAdjustHandles="1" noChangeArrowheads="1" noChangeShapeType="1"/>
              </p:cNvPicPr>
              <p:nvPr/>
            </p:nvPicPr>
            <p:blipFill>
              <a:blip r:embed="rId8"/>
              <a:stretch>
                <a:fillRect/>
              </a:stretch>
            </p:blipFill>
            <p:spPr>
              <a:xfrm>
                <a:off x="3268746" y="3233496"/>
                <a:ext cx="4348498" cy="988754"/>
              </a:xfrm>
              <a:prstGeom prst="rect">
                <a:avLst/>
              </a:prstGeom>
            </p:spPr>
          </p:pic>
        </mc:Fallback>
      </mc:AlternateContent>
      <p:sp>
        <p:nvSpPr>
          <p:cNvPr id="18" name="TextBox 17">
            <a:extLst>
              <a:ext uri="{FF2B5EF4-FFF2-40B4-BE49-F238E27FC236}">
                <a16:creationId xmlns:a16="http://schemas.microsoft.com/office/drawing/2014/main" id="{64817909-EFA4-4B20-AA64-86CFBF74AB76}"/>
              </a:ext>
            </a:extLst>
          </p:cNvPr>
          <p:cNvSpPr txBox="1"/>
          <p:nvPr/>
        </p:nvSpPr>
        <p:spPr>
          <a:xfrm>
            <a:off x="35496" y="6294512"/>
            <a:ext cx="285784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rial" panose="020B0604020202020204" pitchFamily="34" charset="0"/>
                <a:ea typeface="+mn-ea"/>
                <a:cs typeface="Arial" panose="020B0604020202020204" pitchFamily="34" charset="0"/>
              </a:rPr>
              <a:t>WPRO  - WHO Western-Pacific Regional Office  </a:t>
            </a:r>
          </a:p>
        </p:txBody>
      </p:sp>
    </p:spTree>
    <p:extLst>
      <p:ext uri="{BB962C8B-B14F-4D97-AF65-F5344CB8AC3E}">
        <p14:creationId xmlns:p14="http://schemas.microsoft.com/office/powerpoint/2010/main" val="224475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047F-BCA4-44E5-85C8-122E4522DD81}"/>
              </a:ext>
            </a:extLst>
          </p:cNvPr>
          <p:cNvSpPr>
            <a:spLocks noGrp="1"/>
          </p:cNvSpPr>
          <p:nvPr>
            <p:ph type="title"/>
          </p:nvPr>
        </p:nvSpPr>
        <p:spPr/>
        <p:txBody>
          <a:bodyPr>
            <a:noAutofit/>
          </a:bodyPr>
          <a:lstStyle/>
          <a:p>
            <a:r>
              <a:rPr lang="en-US" dirty="0"/>
              <a:t>Active surveillance for other at-risk or vulnerable populations</a:t>
            </a:r>
          </a:p>
        </p:txBody>
      </p:sp>
      <p:graphicFrame>
        <p:nvGraphicFramePr>
          <p:cNvPr id="3" name="Table 2">
            <a:extLst>
              <a:ext uri="{FF2B5EF4-FFF2-40B4-BE49-F238E27FC236}">
                <a16:creationId xmlns:a16="http://schemas.microsoft.com/office/drawing/2014/main" id="{4E43A326-44D1-41C0-A435-0B40558FD31B}"/>
              </a:ext>
            </a:extLst>
          </p:cNvPr>
          <p:cNvGraphicFramePr>
            <a:graphicFrameLocks noGrp="1"/>
          </p:cNvGraphicFramePr>
          <p:nvPr>
            <p:extLst>
              <p:ext uri="{D42A27DB-BD31-4B8C-83A1-F6EECF244321}">
                <p14:modId xmlns:p14="http://schemas.microsoft.com/office/powerpoint/2010/main" val="4122652907"/>
              </p:ext>
            </p:extLst>
          </p:nvPr>
        </p:nvGraphicFramePr>
        <p:xfrm>
          <a:off x="384047" y="2492896"/>
          <a:ext cx="8483512" cy="3793192"/>
        </p:xfrm>
        <a:graphic>
          <a:graphicData uri="http://schemas.openxmlformats.org/drawingml/2006/table">
            <a:tbl>
              <a:tblPr firstRow="1" bandRow="1">
                <a:tableStyleId>{5C22544A-7EE6-4342-B048-85BDC9FD1C3A}</a:tableStyleId>
              </a:tblPr>
              <a:tblGrid>
                <a:gridCol w="1060439">
                  <a:extLst>
                    <a:ext uri="{9D8B030D-6E8A-4147-A177-3AD203B41FA5}">
                      <a16:colId xmlns:a16="http://schemas.microsoft.com/office/drawing/2014/main" val="161689922"/>
                    </a:ext>
                  </a:extLst>
                </a:gridCol>
                <a:gridCol w="1060439">
                  <a:extLst>
                    <a:ext uri="{9D8B030D-6E8A-4147-A177-3AD203B41FA5}">
                      <a16:colId xmlns:a16="http://schemas.microsoft.com/office/drawing/2014/main" val="1940344890"/>
                    </a:ext>
                  </a:extLst>
                </a:gridCol>
                <a:gridCol w="1060439">
                  <a:extLst>
                    <a:ext uri="{9D8B030D-6E8A-4147-A177-3AD203B41FA5}">
                      <a16:colId xmlns:a16="http://schemas.microsoft.com/office/drawing/2014/main" val="2051108515"/>
                    </a:ext>
                  </a:extLst>
                </a:gridCol>
                <a:gridCol w="1060439">
                  <a:extLst>
                    <a:ext uri="{9D8B030D-6E8A-4147-A177-3AD203B41FA5}">
                      <a16:colId xmlns:a16="http://schemas.microsoft.com/office/drawing/2014/main" val="2591453603"/>
                    </a:ext>
                  </a:extLst>
                </a:gridCol>
                <a:gridCol w="1060439">
                  <a:extLst>
                    <a:ext uri="{9D8B030D-6E8A-4147-A177-3AD203B41FA5}">
                      <a16:colId xmlns:a16="http://schemas.microsoft.com/office/drawing/2014/main" val="1181259447"/>
                    </a:ext>
                  </a:extLst>
                </a:gridCol>
                <a:gridCol w="1060439">
                  <a:extLst>
                    <a:ext uri="{9D8B030D-6E8A-4147-A177-3AD203B41FA5}">
                      <a16:colId xmlns:a16="http://schemas.microsoft.com/office/drawing/2014/main" val="323564627"/>
                    </a:ext>
                  </a:extLst>
                </a:gridCol>
                <a:gridCol w="1060439">
                  <a:extLst>
                    <a:ext uri="{9D8B030D-6E8A-4147-A177-3AD203B41FA5}">
                      <a16:colId xmlns:a16="http://schemas.microsoft.com/office/drawing/2014/main" val="710645575"/>
                    </a:ext>
                  </a:extLst>
                </a:gridCol>
                <a:gridCol w="1060439">
                  <a:extLst>
                    <a:ext uri="{9D8B030D-6E8A-4147-A177-3AD203B41FA5}">
                      <a16:colId xmlns:a16="http://schemas.microsoft.com/office/drawing/2014/main" val="1420667729"/>
                    </a:ext>
                  </a:extLst>
                </a:gridCol>
              </a:tblGrid>
              <a:tr h="929637">
                <a:tc>
                  <a:txBody>
                    <a:bodyPr/>
                    <a:lstStyle/>
                    <a:p>
                      <a:pPr algn="ctr"/>
                      <a:r>
                        <a:rPr lang="en-US" sz="1200" dirty="0">
                          <a:latin typeface="Arial" panose="020B0604020202020204" pitchFamily="34" charset="0"/>
                          <a:cs typeface="Arial" panose="020B0604020202020204" pitchFamily="34" charset="0"/>
                        </a:rPr>
                        <a:t>ANC attendees </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Migrant/</a:t>
                      </a:r>
                    </a:p>
                    <a:p>
                      <a:pPr algn="ctr"/>
                      <a:r>
                        <a:rPr lang="en-US" sz="1200" dirty="0">
                          <a:latin typeface="Arial" panose="020B0604020202020204" pitchFamily="34" charset="0"/>
                          <a:cs typeface="Arial" panose="020B0604020202020204" pitchFamily="34" charset="0"/>
                        </a:rPr>
                        <a:t>Mobile pop</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Prisoners</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Uniformed personnel/ Military recruit</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Transport workers/ </a:t>
                      </a:r>
                    </a:p>
                    <a:p>
                      <a:pPr algn="ctr"/>
                      <a:r>
                        <a:rPr lang="en-US" sz="1200" dirty="0">
                          <a:latin typeface="Arial" panose="020B0604020202020204" pitchFamily="34" charset="0"/>
                          <a:cs typeface="Arial" panose="020B0604020202020204" pitchFamily="34" charset="0"/>
                        </a:rPr>
                        <a:t>Truckers</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STI clinic attendees </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Young student/ street children</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tc>
                  <a:txBody>
                    <a:bodyPr/>
                    <a:lstStyle/>
                    <a:p>
                      <a:pPr algn="ctr"/>
                      <a:r>
                        <a:rPr lang="en-US" sz="1200" dirty="0">
                          <a:latin typeface="Arial" panose="020B0604020202020204" pitchFamily="34" charset="0"/>
                          <a:cs typeface="Arial" panose="020B0604020202020204" pitchFamily="34" charset="0"/>
                        </a:rPr>
                        <a:t>New TB patients </a:t>
                      </a:r>
                    </a:p>
                  </a:txBody>
                  <a:tcPr marL="68580" marR="68580" marT="34290" marB="34290" anchor="ctr">
                    <a:lnB w="12700" cap="flat" cmpd="sng" algn="ctr">
                      <a:solidFill>
                        <a:srgbClr val="808000"/>
                      </a:solidFill>
                      <a:prstDash val="dot"/>
                      <a:round/>
                      <a:headEnd type="none" w="med" len="med"/>
                      <a:tailEnd type="none" w="med" len="med"/>
                    </a:lnB>
                    <a:solidFill>
                      <a:srgbClr val="996633"/>
                    </a:solidFill>
                  </a:tcPr>
                </a:tc>
                <a:extLst>
                  <a:ext uri="{0D108BD9-81ED-4DB2-BD59-A6C34878D82A}">
                    <a16:rowId xmlns:a16="http://schemas.microsoft.com/office/drawing/2014/main" val="44901917"/>
                  </a:ext>
                </a:extLst>
              </a:tr>
              <a:tr h="572711">
                <a:tc>
                  <a:txBody>
                    <a:bodyPr/>
                    <a:lstStyle/>
                    <a:p>
                      <a:pPr algn="ctr"/>
                      <a:r>
                        <a:rPr lang="en-US" sz="1200" dirty="0">
                          <a:latin typeface="Arial" panose="020B0604020202020204" pitchFamily="34" charset="0"/>
                          <a:cs typeface="Arial" panose="020B0604020202020204" pitchFamily="34" charset="0"/>
                        </a:rPr>
                        <a:t>Cambodia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Bhutan</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Indonesia </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Bhutan</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Bhutan</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China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China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Myanmar</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extLst>
                  <a:ext uri="{0D108BD9-81ED-4DB2-BD59-A6C34878D82A}">
                    <a16:rowId xmlns:a16="http://schemas.microsoft.com/office/drawing/2014/main" val="1970301300"/>
                  </a:ext>
                </a:extLst>
              </a:tr>
              <a:tr h="572711">
                <a:tc>
                  <a:txBody>
                    <a:bodyPr/>
                    <a:lstStyle/>
                    <a:p>
                      <a:pPr algn="ctr"/>
                      <a:r>
                        <a:rPr lang="en-US" sz="1200" dirty="0">
                          <a:latin typeface="Arial" panose="020B0604020202020204" pitchFamily="34" charset="0"/>
                          <a:cs typeface="Arial" panose="020B0604020202020204" pitchFamily="34" charset="0"/>
                        </a:rPr>
                        <a:t>China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China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Myanmar</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China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Myanmar</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Nepal</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extLst>
                  <a:ext uri="{0D108BD9-81ED-4DB2-BD59-A6C34878D82A}">
                    <a16:rowId xmlns:a16="http://schemas.microsoft.com/office/drawing/2014/main" val="1777279197"/>
                  </a:ext>
                </a:extLst>
              </a:tr>
              <a:tr h="572711">
                <a:tc>
                  <a:txBody>
                    <a:bodyPr/>
                    <a:lstStyle/>
                    <a:p>
                      <a:pPr algn="ctr"/>
                      <a:r>
                        <a:rPr lang="en-US" sz="1200" dirty="0">
                          <a:latin typeface="Arial" panose="020B0604020202020204" pitchFamily="34" charset="0"/>
                          <a:cs typeface="Arial" panose="020B0604020202020204" pitchFamily="34" charset="0"/>
                        </a:rPr>
                        <a:t>India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India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Thailand </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India</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Thailand</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extLst>
                  <a:ext uri="{0D108BD9-81ED-4DB2-BD59-A6C34878D82A}">
                    <a16:rowId xmlns:a16="http://schemas.microsoft.com/office/drawing/2014/main" val="3262887736"/>
                  </a:ext>
                </a:extLst>
              </a:tr>
              <a:tr h="572711">
                <a:tc>
                  <a:txBody>
                    <a:bodyPr/>
                    <a:lstStyle/>
                    <a:p>
                      <a:pPr algn="ctr"/>
                      <a:r>
                        <a:rPr lang="en-US" sz="1200" dirty="0">
                          <a:latin typeface="Arial" panose="020B0604020202020204" pitchFamily="34" charset="0"/>
                          <a:cs typeface="Arial" panose="020B0604020202020204" pitchFamily="34" charset="0"/>
                        </a:rPr>
                        <a:t>Myanmar</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Nepal</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Nepal</a:t>
                      </a:r>
                    </a:p>
                    <a:p>
                      <a:pPr algn="ctr"/>
                      <a:r>
                        <a:rPr lang="en-US" sz="1200" dirty="0">
                          <a:latin typeface="Arial" panose="020B0604020202020204" pitchFamily="34" charset="0"/>
                          <a:cs typeface="Arial" panose="020B0604020202020204" pitchFamily="34" charset="0"/>
                        </a:rPr>
                        <a:t>(IBBS)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endParaRPr lang="en-US" sz="1000" dirty="0"/>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extLst>
                  <a:ext uri="{0D108BD9-81ED-4DB2-BD59-A6C34878D82A}">
                    <a16:rowId xmlns:a16="http://schemas.microsoft.com/office/drawing/2014/main" val="3437062531"/>
                  </a:ext>
                </a:extLst>
              </a:tr>
              <a:tr h="572711">
                <a:tc>
                  <a:txBody>
                    <a:bodyPr/>
                    <a:lstStyle/>
                    <a:p>
                      <a:pPr algn="ctr"/>
                      <a:r>
                        <a:rPr lang="en-US" sz="1200" dirty="0">
                          <a:latin typeface="Arial" panose="020B0604020202020204" pitchFamily="34" charset="0"/>
                          <a:cs typeface="Arial" panose="020B0604020202020204" pitchFamily="34" charset="0"/>
                        </a:rPr>
                        <a:t>Thailand</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r>
                        <a:rPr lang="en-US" sz="1200" dirty="0">
                          <a:latin typeface="Arial" panose="020B0604020202020204" pitchFamily="34" charset="0"/>
                          <a:cs typeface="Arial" panose="020B0604020202020204" pitchFamily="34" charset="0"/>
                        </a:rPr>
                        <a:t>Thailand</a:t>
                      </a:r>
                    </a:p>
                    <a:p>
                      <a:pPr algn="ctr"/>
                      <a:r>
                        <a:rPr lang="en-US" sz="1200" dirty="0">
                          <a:latin typeface="Arial" panose="020B0604020202020204" pitchFamily="34" charset="0"/>
                          <a:cs typeface="Arial" panose="020B0604020202020204" pitchFamily="34" charset="0"/>
                        </a:rPr>
                        <a:t>(HSS)</a:t>
                      </a: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tc>
                  <a:txBody>
                    <a:bodyPr/>
                    <a:lstStyle/>
                    <a:p>
                      <a:pPr algn="ct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808000"/>
                      </a:solidFill>
                      <a:prstDash val="dot"/>
                      <a:round/>
                      <a:headEnd type="none" w="med" len="med"/>
                      <a:tailEnd type="none" w="med" len="med"/>
                    </a:lnL>
                    <a:lnR w="12700" cap="flat" cmpd="sng" algn="ctr">
                      <a:solidFill>
                        <a:srgbClr val="808000"/>
                      </a:solidFill>
                      <a:prstDash val="dot"/>
                      <a:round/>
                      <a:headEnd type="none" w="med" len="med"/>
                      <a:tailEnd type="none" w="med" len="med"/>
                    </a:lnR>
                    <a:lnT w="12700" cap="flat" cmpd="sng" algn="ctr">
                      <a:solidFill>
                        <a:srgbClr val="808000"/>
                      </a:solidFill>
                      <a:prstDash val="dot"/>
                      <a:round/>
                      <a:headEnd type="none" w="med" len="med"/>
                      <a:tailEnd type="none" w="med" len="med"/>
                    </a:lnT>
                    <a:lnB w="12700" cap="flat" cmpd="sng" algn="ctr">
                      <a:solidFill>
                        <a:srgbClr val="808000"/>
                      </a:solidFill>
                      <a:prstDash val="dot"/>
                      <a:round/>
                      <a:headEnd type="none" w="med" len="med"/>
                      <a:tailEnd type="none" w="med" len="med"/>
                    </a:lnB>
                    <a:solidFill>
                      <a:srgbClr val="FCEDD8"/>
                    </a:solidFill>
                  </a:tcPr>
                </a:tc>
                <a:extLst>
                  <a:ext uri="{0D108BD9-81ED-4DB2-BD59-A6C34878D82A}">
                    <a16:rowId xmlns:a16="http://schemas.microsoft.com/office/drawing/2014/main" val="411758409"/>
                  </a:ext>
                </a:extLst>
              </a:tr>
            </a:tbl>
          </a:graphicData>
        </a:graphic>
      </p:graphicFrame>
      <p:sp>
        <p:nvSpPr>
          <p:cNvPr id="4" name="TextBox 3">
            <a:extLst>
              <a:ext uri="{FF2B5EF4-FFF2-40B4-BE49-F238E27FC236}">
                <a16:creationId xmlns:a16="http://schemas.microsoft.com/office/drawing/2014/main" id="{9E2DC97F-AAEA-4550-BFBC-8F7DFAAADE73}"/>
              </a:ext>
            </a:extLst>
          </p:cNvPr>
          <p:cNvSpPr txBox="1"/>
          <p:nvPr/>
        </p:nvSpPr>
        <p:spPr>
          <a:xfrm>
            <a:off x="-43248" y="6473152"/>
            <a:ext cx="4726460" cy="196208"/>
          </a:xfrm>
          <a:prstGeom prst="rect">
            <a:avLst/>
          </a:prstGeom>
          <a:noFill/>
        </p:spPr>
        <p:txBody>
          <a:bodyPr wrap="square" rtlCol="0">
            <a:spAutoFit/>
          </a:bodyPr>
          <a:lstStyle/>
          <a:p>
            <a:pPr defTabSz="342900" fontAlgn="auto">
              <a:spcBef>
                <a:spcPts val="0"/>
              </a:spcBef>
              <a:spcAft>
                <a:spcPts val="0"/>
              </a:spcAft>
              <a:defRPr/>
            </a:pPr>
            <a:r>
              <a:rPr lang="en-US" sz="675" dirty="0">
                <a:solidFill>
                  <a:prstClr val="black"/>
                </a:solidFill>
                <a:latin typeface="Arial" panose="020B0604020202020204" pitchFamily="34" charset="0"/>
                <a:ea typeface="+mn-ea"/>
                <a:cs typeface="Arial" panose="020B0604020202020204" pitchFamily="34" charset="0"/>
              </a:rPr>
              <a:t>Prepared by </a:t>
            </a:r>
            <a:r>
              <a:rPr lang="en-US" sz="675" dirty="0">
                <a:solidFill>
                  <a:prstClr val="black"/>
                </a:solidFill>
                <a:latin typeface="Arial" panose="020B0604020202020204" pitchFamily="34" charset="0"/>
                <a:ea typeface="+mn-ea"/>
                <a:cs typeface="Arial" panose="020B0604020202020204" pitchFamily="34" charset="0"/>
                <a:hlinkClick r:id="rId3"/>
              </a:rPr>
              <a:t>www.aidsdatahub.org</a:t>
            </a:r>
            <a:r>
              <a:rPr lang="en-US" sz="675" dirty="0">
                <a:solidFill>
                  <a:prstClr val="black"/>
                </a:solidFill>
                <a:latin typeface="Arial" panose="020B0604020202020204" pitchFamily="34" charset="0"/>
                <a:ea typeface="+mn-ea"/>
                <a:cs typeface="Arial" panose="020B0604020202020204" pitchFamily="34" charset="0"/>
              </a:rPr>
              <a:t> based on published and unpublished IBSS, HSS and HSS + reports and data sheets</a:t>
            </a:r>
            <a:endParaRPr lang="en-GB" sz="675"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9415764"/>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10280</TotalTime>
  <Words>3518</Words>
  <Application>Microsoft Macintosh PowerPoint</Application>
  <PresentationFormat>On-screen Show (4:3)</PresentationFormat>
  <Paragraphs>824</Paragraphs>
  <Slides>35</Slides>
  <Notes>23</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35</vt:i4>
      </vt:variant>
    </vt:vector>
  </HeadingPairs>
  <TitlesOfParts>
    <vt:vector size="49" baseType="lpstr">
      <vt:lpstr>Arial</vt:lpstr>
      <vt:lpstr>Calibri</vt:lpstr>
      <vt:lpstr>1_Cover Design</vt:lpstr>
      <vt:lpstr>Layout</vt:lpstr>
      <vt:lpstr>1_Layout</vt:lpstr>
      <vt:lpstr>2_Cover Design</vt:lpstr>
      <vt:lpstr>2_Layout</vt:lpstr>
      <vt:lpstr>6_Layout</vt:lpstr>
      <vt:lpstr>4_Cover Design</vt:lpstr>
      <vt:lpstr>13_Layout</vt:lpstr>
      <vt:lpstr>14_Layout</vt:lpstr>
      <vt:lpstr>15_Layout</vt:lpstr>
      <vt:lpstr>3_Custom Design</vt:lpstr>
      <vt:lpstr>1_Custom Design</vt:lpstr>
      <vt:lpstr>Data Availability</vt:lpstr>
      <vt:lpstr>Active surveillance  </vt:lpstr>
      <vt:lpstr>Trends and periodicities of HIV surveillance surveys in South-East Asia countries </vt:lpstr>
      <vt:lpstr>Trends and periodicities of HIV surveillance surveys in Western Pacific countries </vt:lpstr>
      <vt:lpstr>Availability and periodicity of sero-surveys by key population </vt:lpstr>
      <vt:lpstr>Active surveillance among key populations by type of survey in Asia and the Pacific, 2014-2018</vt:lpstr>
      <vt:lpstr>Active surveillance for key populations in SEARO region by type of survey and population </vt:lpstr>
      <vt:lpstr>Active surveillance for key populations in WPRO region by type of survey and population</vt:lpstr>
      <vt:lpstr>Active surveillance for other at-risk or vulnerable populations</vt:lpstr>
      <vt:lpstr>Case reporting  </vt:lpstr>
      <vt:lpstr>HIV and AIDS case reporting in  Asia and the Pacific </vt:lpstr>
      <vt:lpstr>HIV as a notifiable condition by WHO region  </vt:lpstr>
      <vt:lpstr>Country reported availability of Unique Identifier Code (UIC) by HIV services, SEARO countries </vt:lpstr>
      <vt:lpstr>Country reported availability of Unique Identifier Code (UIC) by HIV services, WPRO countries </vt:lpstr>
      <vt:lpstr>2013 Archive</vt:lpstr>
      <vt:lpstr>HIV Sentinel and Behavioural Surveys </vt:lpstr>
      <vt:lpstr>Data availability of FSW in HIV sentinel surveillance surveys conducted between 2009 and 2013</vt:lpstr>
      <vt:lpstr>Data availability of FSW in behavioral surveys conducted between 2009 and 2013</vt:lpstr>
      <vt:lpstr>Inclusion of MSW in latest available sentinel and bio-behavioural surveys</vt:lpstr>
      <vt:lpstr>Data availability from sentinel and behavioural surveys among MSM, 2009-2013</vt:lpstr>
      <vt:lpstr>Data availability of PWID in HIV sentinel surveillance surveys conducted between 2009 and 2013</vt:lpstr>
      <vt:lpstr>Data availability of PWID in behavioral surveys conducted between 2009 and 2013</vt:lpstr>
      <vt:lpstr>Number of countries with HIV prevalence surveys conducted among key populations, 2009-2013</vt:lpstr>
      <vt:lpstr>Proportion Asia-Pacific countries with systematic sero-surveillance conducted among ANC attendees and key populations, 2013 </vt:lpstr>
      <vt:lpstr>Data availability on HIV sero-surveillance surveys in Asia Pacific, 2013  </vt:lpstr>
      <vt:lpstr>Percentage of  countries with behavioral  surveys among key populations, Asia Pacific, 2010-2013 </vt:lpstr>
      <vt:lpstr>HIV Expenditure </vt:lpstr>
      <vt:lpstr>Data availability on AIDS spending data, Asia  </vt:lpstr>
      <vt:lpstr>Data availability on AIDS spending data, the Pacific</vt:lpstr>
      <vt:lpstr>Size Estimations of Key  Populations at Higher Risk</vt:lpstr>
      <vt:lpstr>Data availability on size estimations of key populations, 2005-2014</vt:lpstr>
      <vt:lpstr>Improvement in Size Estimation 2005 to 2014</vt:lpstr>
      <vt:lpstr>Data availability on population size estimates, available between 2005-2014 vs. updated or newly available between 2011 to 2014 </vt:lpstr>
      <vt:lpstr>Data availability on population size estimates, available between 2005-2014 vs. updated or newly available between 2011-2014</vt:lpstr>
      <vt:lpstr>PowerPoint Presentation</vt:lpstr>
    </vt:vector>
  </TitlesOfParts>
  <Manager/>
  <Company>HIV and AIDS Data Hub for Asia-Pacific</Company>
  <LinksUpToDate>false</LinksUpToDate>
  <SharedDoc>false</SharedDoc>
  <HyperlinkBase>https://www.aidsdatahub.org/resource/data-availability-slides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Data Availability </dc:title>
  <dc:subject>Browse and view tables, charts and graphs illustrating HIV/AIDS data availability in the Asia Pacific region.</dc:subject>
  <dc:creator>HIV and AIDS Data Hub for Asia-Pacific</dc:creator>
  <cp:keywords>hiv, aids, data availability, sentinel and behavioral surveys, expenditure, size estimations, key populations at higher risk</cp:keywords>
  <dc:description/>
  <cp:lastModifiedBy>pro6738</cp:lastModifiedBy>
  <cp:revision>906</cp:revision>
  <cp:lastPrinted>2015-03-06T03:09:48Z</cp:lastPrinted>
  <dcterms:created xsi:type="dcterms:W3CDTF">2010-11-08T08:31:49Z</dcterms:created>
  <dcterms:modified xsi:type="dcterms:W3CDTF">2019-12-16T05:29:52Z</dcterms:modified>
  <cp:category/>
</cp:coreProperties>
</file>