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Lst>
  <p:notesMasterIdLst>
    <p:notesMasterId r:id="rId33"/>
  </p:notesMasterIdLst>
  <p:handoutMasterIdLst>
    <p:handoutMasterId r:id="rId34"/>
  </p:handoutMasterIdLst>
  <p:sldIdLst>
    <p:sldId id="266" r:id="rId5"/>
    <p:sldId id="268" r:id="rId6"/>
    <p:sldId id="323" r:id="rId7"/>
    <p:sldId id="271" r:id="rId8"/>
    <p:sldId id="273" r:id="rId9"/>
    <p:sldId id="272" r:id="rId10"/>
    <p:sldId id="274" r:id="rId11"/>
    <p:sldId id="275" r:id="rId12"/>
    <p:sldId id="324" r:id="rId13"/>
    <p:sldId id="325" r:id="rId14"/>
    <p:sldId id="276" r:id="rId15"/>
    <p:sldId id="285" r:id="rId16"/>
    <p:sldId id="334" r:id="rId17"/>
    <p:sldId id="333" r:id="rId18"/>
    <p:sldId id="335" r:id="rId19"/>
    <p:sldId id="336" r:id="rId20"/>
    <p:sldId id="337" r:id="rId21"/>
    <p:sldId id="338" r:id="rId22"/>
    <p:sldId id="339" r:id="rId23"/>
    <p:sldId id="340" r:id="rId24"/>
    <p:sldId id="341" r:id="rId25"/>
    <p:sldId id="342" r:id="rId26"/>
    <p:sldId id="343" r:id="rId27"/>
    <p:sldId id="344" r:id="rId28"/>
    <p:sldId id="345" r:id="rId29"/>
    <p:sldId id="320" r:id="rId30"/>
    <p:sldId id="322" r:id="rId31"/>
    <p:sldId id="321" r:id="rId32"/>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413C62"/>
    <a:srgbClr val="8881B1"/>
    <a:srgbClr val="49436D"/>
    <a:srgbClr val="504977"/>
    <a:srgbClr val="575082"/>
    <a:srgbClr val="433E64"/>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5" autoAdjust="0"/>
    <p:restoredTop sz="90664" autoAdjust="0"/>
  </p:normalViewPr>
  <p:slideViewPr>
    <p:cSldViewPr>
      <p:cViewPr varScale="1">
        <p:scale>
          <a:sx n="100" d="100"/>
          <a:sy n="100" d="100"/>
        </p:scale>
        <p:origin x="1136"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5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46C250E2-FB69-4C3F-88A7-4F981A65106D}" type="datetimeFigureOut">
              <a:rPr lang="th-TH"/>
              <a:pPr>
                <a:defRPr/>
              </a:pPr>
              <a:t>18/11/62</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AF0FEA65-7B52-4700-92FD-1E7D8CC47CC7}" type="slidenum">
              <a:rPr lang="th-TH"/>
              <a:pPr>
                <a:defRPr/>
              </a:pPr>
              <a:t>‹#›</a:t>
            </a:fld>
            <a:endParaRPr lang="th-TH"/>
          </a:p>
        </p:txBody>
      </p:sp>
    </p:spTree>
    <p:extLst>
      <p:ext uri="{BB962C8B-B14F-4D97-AF65-F5344CB8AC3E}">
        <p14:creationId xmlns:p14="http://schemas.microsoft.com/office/powerpoint/2010/main" val="332401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59AF7188-748B-4530-827E-836D05CAC121}" type="datetimeFigureOut">
              <a:rPr lang="th-TH"/>
              <a:pPr>
                <a:defRPr/>
              </a:pPr>
              <a:t>18/11/62</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219FA5E-4D1D-4387-8D1A-0D84036E845C}" type="slidenum">
              <a:rPr lang="th-TH"/>
              <a:pPr>
                <a:defRPr/>
              </a:pPr>
              <a:t>‹#›</a:t>
            </a:fld>
            <a:endParaRPr lang="th-TH"/>
          </a:p>
        </p:txBody>
      </p:sp>
    </p:spTree>
    <p:extLst>
      <p:ext uri="{BB962C8B-B14F-4D97-AF65-F5344CB8AC3E}">
        <p14:creationId xmlns:p14="http://schemas.microsoft.com/office/powerpoint/2010/main" val="385608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fld id="{8A5996C9-2CCA-487D-9AA3-A56DA7AED18C}" type="slidenum">
              <a:rPr lang="th-TH" sz="1100" smtClean="0">
                <a:solidFill>
                  <a:srgbClr val="000000"/>
                </a:solidFill>
                <a:latin typeface="Calibri" pitchFamily="34" charset="0"/>
              </a:rPr>
              <a:pPr eaLnBrk="1" fontAlgn="base" hangingPunct="1">
                <a:spcBef>
                  <a:spcPct val="0"/>
                </a:spcBef>
                <a:spcAft>
                  <a:spcPct val="0"/>
                </a:spcAft>
              </a:pPr>
              <a:t>3</a:t>
            </a:fld>
            <a:endParaRPr lang="th-TH" sz="11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11299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D117186-59F3-49A6-8F87-FEEA897FDBE2}" type="slidenum">
              <a:rPr lang="th-TH"/>
              <a:pPr>
                <a:defRPr/>
              </a:pPr>
              <a:t>‹#›</a:t>
            </a:fld>
            <a:endParaRPr lang="th-TH"/>
          </a:p>
        </p:txBody>
      </p:sp>
    </p:spTree>
    <p:extLst>
      <p:ext uri="{BB962C8B-B14F-4D97-AF65-F5344CB8AC3E}">
        <p14:creationId xmlns:p14="http://schemas.microsoft.com/office/powerpoint/2010/main" val="4595974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4344E3A-F353-4B03-B487-CA55BD444441}" type="slidenum">
              <a:rPr lang="th-TH"/>
              <a:pPr>
                <a:defRPr/>
              </a:pPr>
              <a:t>‹#›</a:t>
            </a:fld>
            <a:endParaRPr lang="th-TH"/>
          </a:p>
        </p:txBody>
      </p:sp>
    </p:spTree>
    <p:extLst>
      <p:ext uri="{BB962C8B-B14F-4D97-AF65-F5344CB8AC3E}">
        <p14:creationId xmlns:p14="http://schemas.microsoft.com/office/powerpoint/2010/main" val="105007341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66B663A-B060-4132-869E-644D98C1A96C}" type="slidenum">
              <a:rPr lang="th-TH"/>
              <a:pPr>
                <a:defRPr/>
              </a:pPr>
              <a:t>‹#›</a:t>
            </a:fld>
            <a:endParaRPr lang="th-TH"/>
          </a:p>
        </p:txBody>
      </p:sp>
    </p:spTree>
    <p:extLst>
      <p:ext uri="{BB962C8B-B14F-4D97-AF65-F5344CB8AC3E}">
        <p14:creationId xmlns:p14="http://schemas.microsoft.com/office/powerpoint/2010/main" val="20559982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32D49DD-2B3F-402A-ABBC-5D0B6E0E4D77}" type="slidenum">
              <a:rPr lang="th-TH"/>
              <a:pPr>
                <a:defRPr/>
              </a:pPr>
              <a:t>‹#›</a:t>
            </a:fld>
            <a:endParaRPr lang="th-TH"/>
          </a:p>
        </p:txBody>
      </p:sp>
    </p:spTree>
    <p:extLst>
      <p:ext uri="{BB962C8B-B14F-4D97-AF65-F5344CB8AC3E}">
        <p14:creationId xmlns:p14="http://schemas.microsoft.com/office/powerpoint/2010/main" val="39873720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30E05C7-6A2F-41D0-A829-B214C0D8E71F}" type="slidenum">
              <a:rPr lang="th-TH"/>
              <a:pPr>
                <a:defRPr/>
              </a:pPr>
              <a:t>‹#›</a:t>
            </a:fld>
            <a:endParaRPr lang="th-TH"/>
          </a:p>
        </p:txBody>
      </p:sp>
    </p:spTree>
    <p:extLst>
      <p:ext uri="{BB962C8B-B14F-4D97-AF65-F5344CB8AC3E}">
        <p14:creationId xmlns:p14="http://schemas.microsoft.com/office/powerpoint/2010/main" val="64405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0B99C513-176E-4A06-AC09-A9355DCAD571}" type="slidenum">
              <a:rPr lang="th-TH"/>
              <a:pPr>
                <a:defRPr/>
              </a:pPr>
              <a:t>‹#›</a:t>
            </a:fld>
            <a:endParaRPr lang="th-TH" dirty="0"/>
          </a:p>
        </p:txBody>
      </p:sp>
    </p:spTree>
    <p:extLst>
      <p:ext uri="{BB962C8B-B14F-4D97-AF65-F5344CB8AC3E}">
        <p14:creationId xmlns:p14="http://schemas.microsoft.com/office/powerpoint/2010/main" val="257191035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367F779-5531-448E-BE2D-4FB0C5A0C068}" type="slidenum">
              <a:rPr lang="th-TH"/>
              <a:pPr>
                <a:defRPr/>
              </a:pPr>
              <a:t>‹#›</a:t>
            </a:fld>
            <a:endParaRPr lang="th-TH" dirty="0"/>
          </a:p>
        </p:txBody>
      </p:sp>
    </p:spTree>
    <p:extLst>
      <p:ext uri="{BB962C8B-B14F-4D97-AF65-F5344CB8AC3E}">
        <p14:creationId xmlns:p14="http://schemas.microsoft.com/office/powerpoint/2010/main" val="16181918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7B31411-9908-4CAD-BE18-45EC12F2E1F1}" type="slidenum">
              <a:rPr lang="th-TH"/>
              <a:pPr>
                <a:defRPr/>
              </a:pPr>
              <a:t>‹#›</a:t>
            </a:fld>
            <a:endParaRPr lang="th-TH"/>
          </a:p>
        </p:txBody>
      </p:sp>
    </p:spTree>
    <p:extLst>
      <p:ext uri="{BB962C8B-B14F-4D97-AF65-F5344CB8AC3E}">
        <p14:creationId xmlns:p14="http://schemas.microsoft.com/office/powerpoint/2010/main" val="238369104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DBA2F8E-D23A-448C-A6A6-52E85C7AA0AD}" type="slidenum">
              <a:rPr lang="th-TH"/>
              <a:pPr>
                <a:defRPr/>
              </a:pPr>
              <a:t>‹#›</a:t>
            </a:fld>
            <a:endParaRPr lang="th-TH"/>
          </a:p>
        </p:txBody>
      </p:sp>
    </p:spTree>
    <p:extLst>
      <p:ext uri="{BB962C8B-B14F-4D97-AF65-F5344CB8AC3E}">
        <p14:creationId xmlns:p14="http://schemas.microsoft.com/office/powerpoint/2010/main" val="29581146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atin typeface="Arial" pitchFamily="34" charset="0"/>
                <a:ea typeface="+mn-ea"/>
                <a:cs typeface="Cordia New" pitchFamily="34" charset="-34"/>
              </a:defRPr>
            </a:lvl1pPr>
          </a:lstStyle>
          <a:p>
            <a:pPr>
              <a:defRPr/>
            </a:pPr>
            <a:fld id="{11844882-1B17-4B6A-AC0D-CC7E7769394A}" type="slidenum">
              <a:rPr lang="th-TH"/>
              <a:pPr>
                <a:defRPr/>
              </a:pPr>
              <a:t>‹#›</a:t>
            </a:fld>
            <a:endParaRPr lang="th-TH"/>
          </a:p>
        </p:txBody>
      </p:sp>
    </p:spTree>
    <p:extLst>
      <p:ext uri="{BB962C8B-B14F-4D97-AF65-F5344CB8AC3E}">
        <p14:creationId xmlns:p14="http://schemas.microsoft.com/office/powerpoint/2010/main" val="23742100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93233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atin typeface="Arial" pitchFamily="34" charset="0"/>
                <a:ea typeface="+mn-ea"/>
                <a:cs typeface="Cordia New" pitchFamily="34" charset="-34"/>
              </a:defRPr>
            </a:lvl1pPr>
          </a:lstStyle>
          <a:p>
            <a:pPr>
              <a:defRPr/>
            </a:pPr>
            <a:fld id="{C23D05EB-0953-42DC-9462-A02C2B5166AD}" type="slidenum">
              <a:rPr lang="th-TH"/>
              <a:pPr>
                <a:defRPr/>
              </a:pPr>
              <a:t>‹#›</a:t>
            </a:fld>
            <a:endParaRPr lang="th-TH"/>
          </a:p>
        </p:txBody>
      </p:sp>
    </p:spTree>
    <p:extLst>
      <p:ext uri="{BB962C8B-B14F-4D97-AF65-F5344CB8AC3E}">
        <p14:creationId xmlns:p14="http://schemas.microsoft.com/office/powerpoint/2010/main" val="121443085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atin typeface="Arial" pitchFamily="34" charset="0"/>
                <a:ea typeface="+mn-ea"/>
                <a:cs typeface="Cordia New" pitchFamily="34" charset="-34"/>
              </a:defRPr>
            </a:lvl1pPr>
          </a:lstStyle>
          <a:p>
            <a:pPr>
              <a:defRPr/>
            </a:pPr>
            <a:fld id="{ADD716B6-263E-4FD3-AD2B-561F99D092B8}" type="slidenum">
              <a:rPr lang="th-TH"/>
              <a:pPr>
                <a:defRPr/>
              </a:pPr>
              <a:t>‹#›</a:t>
            </a:fld>
            <a:endParaRPr lang="th-TH"/>
          </a:p>
        </p:txBody>
      </p:sp>
    </p:spTree>
    <p:extLst>
      <p:ext uri="{BB962C8B-B14F-4D97-AF65-F5344CB8AC3E}">
        <p14:creationId xmlns:p14="http://schemas.microsoft.com/office/powerpoint/2010/main" val="11855273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atin typeface="Arial" pitchFamily="34" charset="0"/>
                <a:ea typeface="+mn-ea"/>
                <a:cs typeface="Cordia New" pitchFamily="34" charset="-34"/>
              </a:defRPr>
            </a:lvl1pPr>
          </a:lstStyle>
          <a:p>
            <a:pPr>
              <a:defRPr/>
            </a:pPr>
            <a:fld id="{986545E1-6192-4EA0-AE4F-2BE963051296}" type="slidenum">
              <a:rPr lang="th-TH"/>
              <a:pPr>
                <a:defRPr/>
              </a:pPr>
              <a:t>‹#›</a:t>
            </a:fld>
            <a:endParaRPr lang="th-TH"/>
          </a:p>
        </p:txBody>
      </p:sp>
    </p:spTree>
    <p:extLst>
      <p:ext uri="{BB962C8B-B14F-4D97-AF65-F5344CB8AC3E}">
        <p14:creationId xmlns:p14="http://schemas.microsoft.com/office/powerpoint/2010/main" val="31738952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atin typeface="Arial" pitchFamily="34" charset="0"/>
                <a:ea typeface="+mn-ea"/>
                <a:cs typeface="Cordia New" pitchFamily="34" charset="-34"/>
              </a:defRPr>
            </a:lvl1pPr>
          </a:lstStyle>
          <a:p>
            <a:pPr>
              <a:defRPr/>
            </a:pPr>
            <a:fld id="{CAFFDA2A-17FF-4952-8531-31A3053AFD7C}" type="slidenum">
              <a:rPr lang="th-TH"/>
              <a:pPr>
                <a:defRPr/>
              </a:pPr>
              <a:t>‹#›</a:t>
            </a:fld>
            <a:endParaRPr lang="th-TH"/>
          </a:p>
        </p:txBody>
      </p:sp>
    </p:spTree>
    <p:extLst>
      <p:ext uri="{BB962C8B-B14F-4D97-AF65-F5344CB8AC3E}">
        <p14:creationId xmlns:p14="http://schemas.microsoft.com/office/powerpoint/2010/main" val="96232629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pitchFamily="34" charset="0"/>
                <a:ea typeface="+mn-ea"/>
                <a:cs typeface="Cordia New" pitchFamily="34" charset="-34"/>
              </a:defRPr>
            </a:lvl1pPr>
          </a:lstStyle>
          <a:p>
            <a:pPr>
              <a:defRPr/>
            </a:pPr>
            <a:fld id="{8CB84304-6282-45BC-83DE-543578BA3A27}" type="slidenum">
              <a:rPr lang="th-TH"/>
              <a:pPr>
                <a:defRPr/>
              </a:pPr>
              <a:t>‹#›</a:t>
            </a:fld>
            <a:endParaRPr lang="th-TH"/>
          </a:p>
        </p:txBody>
      </p:sp>
    </p:spTree>
    <p:extLst>
      <p:ext uri="{BB962C8B-B14F-4D97-AF65-F5344CB8AC3E}">
        <p14:creationId xmlns:p14="http://schemas.microsoft.com/office/powerpoint/2010/main" val="19777075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atin typeface="Arial" pitchFamily="34" charset="0"/>
                <a:ea typeface="+mn-ea"/>
                <a:cs typeface="Cordia New" pitchFamily="34" charset="-34"/>
              </a:defRPr>
            </a:lvl1pPr>
          </a:lstStyle>
          <a:p>
            <a:pPr>
              <a:defRPr/>
            </a:pPr>
            <a:fld id="{64275DB6-BC9A-4BE4-A815-BC80D595C911}" type="slidenum">
              <a:rPr lang="th-TH"/>
              <a:pPr>
                <a:defRPr/>
              </a:pPr>
              <a:t>‹#›</a:t>
            </a:fld>
            <a:endParaRPr lang="th-TH"/>
          </a:p>
        </p:txBody>
      </p:sp>
    </p:spTree>
    <p:extLst>
      <p:ext uri="{BB962C8B-B14F-4D97-AF65-F5344CB8AC3E}">
        <p14:creationId xmlns:p14="http://schemas.microsoft.com/office/powerpoint/2010/main" val="337029169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atin typeface="Arial" pitchFamily="34" charset="0"/>
                <a:ea typeface="+mn-ea"/>
                <a:cs typeface="Cordia New" pitchFamily="34" charset="-34"/>
              </a:defRPr>
            </a:lvl1pPr>
          </a:lstStyle>
          <a:p>
            <a:pPr>
              <a:defRPr/>
            </a:pPr>
            <a:fld id="{8C83C36C-3D4C-4B87-984E-89707EF587BC}" type="slidenum">
              <a:rPr lang="th-TH"/>
              <a:pPr>
                <a:defRPr/>
              </a:pPr>
              <a:t>‹#›</a:t>
            </a:fld>
            <a:endParaRPr lang="th-TH"/>
          </a:p>
        </p:txBody>
      </p:sp>
    </p:spTree>
    <p:extLst>
      <p:ext uri="{BB962C8B-B14F-4D97-AF65-F5344CB8AC3E}">
        <p14:creationId xmlns:p14="http://schemas.microsoft.com/office/powerpoint/2010/main" val="20761848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F5504F-D3C1-45F0-8107-93419B8B0820}" type="slidenum">
              <a:rPr lang="th-TH"/>
              <a:pPr>
                <a:defRPr/>
              </a:pPr>
              <a:t>‹#›</a:t>
            </a:fld>
            <a:endParaRPr lang="th-TH"/>
          </a:p>
        </p:txBody>
      </p:sp>
    </p:spTree>
    <p:extLst>
      <p:ext uri="{BB962C8B-B14F-4D97-AF65-F5344CB8AC3E}">
        <p14:creationId xmlns:p14="http://schemas.microsoft.com/office/powerpoint/2010/main" val="31703723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64C3C74-C211-4D9A-B83A-15854D5C9C31}" type="slidenum">
              <a:rPr lang="th-TH"/>
              <a:pPr>
                <a:defRPr/>
              </a:pPr>
              <a:t>‹#›</a:t>
            </a:fld>
            <a:endParaRPr lang="th-TH"/>
          </a:p>
        </p:txBody>
      </p:sp>
    </p:spTree>
    <p:extLst>
      <p:ext uri="{BB962C8B-B14F-4D97-AF65-F5344CB8AC3E}">
        <p14:creationId xmlns:p14="http://schemas.microsoft.com/office/powerpoint/2010/main" val="10605965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0316409-5290-4847-9C81-2960FAC3BE69}" type="slidenum">
              <a:rPr lang="th-TH"/>
              <a:pPr>
                <a:defRPr/>
              </a:pPr>
              <a:t>‹#›</a:t>
            </a:fld>
            <a:endParaRPr lang="th-TH"/>
          </a:p>
        </p:txBody>
      </p:sp>
    </p:spTree>
    <p:extLst>
      <p:ext uri="{BB962C8B-B14F-4D97-AF65-F5344CB8AC3E}">
        <p14:creationId xmlns:p14="http://schemas.microsoft.com/office/powerpoint/2010/main" val="27210792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1DF1C26-FCC8-4AEC-8FA4-E0B31DCC0FCF}" type="slidenum">
              <a:rPr lang="th-TH"/>
              <a:pPr>
                <a:defRPr/>
              </a:pPr>
              <a:t>‹#›</a:t>
            </a:fld>
            <a:endParaRPr lang="th-TH"/>
          </a:p>
        </p:txBody>
      </p:sp>
    </p:spTree>
    <p:extLst>
      <p:ext uri="{BB962C8B-B14F-4D97-AF65-F5344CB8AC3E}">
        <p14:creationId xmlns:p14="http://schemas.microsoft.com/office/powerpoint/2010/main" val="37118905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7BDE4D-8160-41C0-AF58-B6DC88C8B214}" type="slidenum">
              <a:rPr lang="th-TH"/>
              <a:pPr>
                <a:defRPr/>
              </a:pPr>
              <a:t>‹#›</a:t>
            </a:fld>
            <a:endParaRPr lang="th-TH" dirty="0"/>
          </a:p>
        </p:txBody>
      </p:sp>
    </p:spTree>
    <p:extLst>
      <p:ext uri="{BB962C8B-B14F-4D97-AF65-F5344CB8AC3E}">
        <p14:creationId xmlns:p14="http://schemas.microsoft.com/office/powerpoint/2010/main" val="425185200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3A0E1E8-39D1-4646-8FA6-874802F05379}" type="slidenum">
              <a:rPr lang="th-TH"/>
              <a:pPr>
                <a:defRPr/>
              </a:pPr>
              <a:t>‹#›</a:t>
            </a:fld>
            <a:endParaRPr lang="th-TH" dirty="0"/>
          </a:p>
        </p:txBody>
      </p:sp>
    </p:spTree>
    <p:extLst>
      <p:ext uri="{BB962C8B-B14F-4D97-AF65-F5344CB8AC3E}">
        <p14:creationId xmlns:p14="http://schemas.microsoft.com/office/powerpoint/2010/main" val="38403413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79DD95D-ED58-4A61-B530-28E5749F2563}" type="slidenum">
              <a:rPr lang="th-TH"/>
              <a:pPr>
                <a:defRPr/>
              </a:pPr>
              <a:t>‹#›</a:t>
            </a:fld>
            <a:endParaRPr lang="th-TH"/>
          </a:p>
        </p:txBody>
      </p:sp>
    </p:spTree>
    <p:extLst>
      <p:ext uri="{BB962C8B-B14F-4D97-AF65-F5344CB8AC3E}">
        <p14:creationId xmlns:p14="http://schemas.microsoft.com/office/powerpoint/2010/main" val="1844117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590F9B4-9BF4-4639-9B2C-44C259DBFD24}"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94B22118-153E-40D7-A22D-B3BFDB4A3A28}"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Arial"/>
                <a:ea typeface="ＭＳ Ｐゴシック" charset="0"/>
                <a:cs typeface="Cordia New"/>
              </a:defRPr>
            </a:lvl1pPr>
          </a:lstStyle>
          <a:p>
            <a:pPr>
              <a:defRPr/>
            </a:pPr>
            <a:fld id="{BFC38B75-86BE-4605-AE04-7DE23B8BA7D3}" type="slidenum">
              <a:rPr lang="th-TH"/>
              <a:pPr>
                <a:defRPr/>
              </a:pPr>
              <a:t>‹#›</a:t>
            </a:fld>
            <a:endParaRPr lang="th-TH"/>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Cordia New" charset="0"/>
        </a:defRPr>
      </a:lvl1pPr>
      <a:lvl2pPr algn="ctr" rtl="0" eaLnBrk="0" fontAlgn="base" hangingPunct="0">
        <a:spcBef>
          <a:spcPct val="0"/>
        </a:spcBef>
        <a:spcAft>
          <a:spcPct val="0"/>
        </a:spcAft>
        <a:defRPr sz="4400">
          <a:solidFill>
            <a:schemeClr val="tx1"/>
          </a:solidFill>
          <a:latin typeface="Arial" charset="0"/>
          <a:ea typeface="MS PGothic" pitchFamily="34" charset="-128"/>
          <a:cs typeface="Cordia New" pitchFamily="34" charset="-34"/>
        </a:defRPr>
      </a:lvl2pPr>
      <a:lvl3pPr algn="ctr" rtl="0" eaLnBrk="0" fontAlgn="base" hangingPunct="0">
        <a:spcBef>
          <a:spcPct val="0"/>
        </a:spcBef>
        <a:spcAft>
          <a:spcPct val="0"/>
        </a:spcAft>
        <a:defRPr sz="4400">
          <a:solidFill>
            <a:schemeClr val="tx1"/>
          </a:solidFill>
          <a:latin typeface="Arial" charset="0"/>
          <a:ea typeface="MS PGothic" pitchFamily="34" charset="-128"/>
          <a:cs typeface="Cordia New" pitchFamily="34" charset="-34"/>
        </a:defRPr>
      </a:lvl3pPr>
      <a:lvl4pPr algn="ctr" rtl="0" eaLnBrk="0" fontAlgn="base" hangingPunct="0">
        <a:spcBef>
          <a:spcPct val="0"/>
        </a:spcBef>
        <a:spcAft>
          <a:spcPct val="0"/>
        </a:spcAft>
        <a:defRPr sz="4400">
          <a:solidFill>
            <a:schemeClr val="tx1"/>
          </a:solidFill>
          <a:latin typeface="Arial" charset="0"/>
          <a:ea typeface="MS PGothic" pitchFamily="34" charset="-128"/>
          <a:cs typeface="Cordia New" pitchFamily="34" charset="-34"/>
        </a:defRPr>
      </a:lvl4pPr>
      <a:lvl5pPr algn="ctr" rtl="0" eaLnBrk="0" fontAlgn="base" hangingPunct="0">
        <a:spcBef>
          <a:spcPct val="0"/>
        </a:spcBef>
        <a:spcAft>
          <a:spcPct val="0"/>
        </a:spcAft>
        <a:defRPr sz="4400">
          <a:solidFill>
            <a:schemeClr val="tx1"/>
          </a:solidFill>
          <a:latin typeface="Arial" charset="0"/>
          <a:ea typeface="MS PGothic" pitchFamily="34" charset="-128"/>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5.png"/><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6.png"/><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8.png"/><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9.png"/><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0.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slide" Target="slide7.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1.png"/><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2.png"/><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3.png"/><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4.png"/><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5.png"/><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6.png"/><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bwMode="auto">
          <a:xfrm>
            <a:off x="335360" y="4375943"/>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ea typeface="MS PGothic" pitchFamily="34" charset="-128"/>
                <a:cs typeface="Angsana New" pitchFamily="18" charset="-34"/>
              </a:rPr>
              <a:t>DPR Korea</a:t>
            </a:r>
            <a:endParaRPr lang="th-TH" dirty="0">
              <a:ea typeface="MS PGothic" pitchFamily="34" charset="-128"/>
              <a:cs typeface="Angsana New" pitchFamily="18" charset="-34"/>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26475"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with comprehensive HIV knowledge by region, 2009</a:t>
            </a:r>
          </a:p>
        </p:txBody>
      </p:sp>
      <p:sp>
        <p:nvSpPr>
          <p:cNvPr id="3" name="Slide Number Placeholder 2"/>
          <p:cNvSpPr>
            <a:spLocks noGrp="1"/>
          </p:cNvSpPr>
          <p:nvPr>
            <p:ph type="sldNum" sz="quarter" idx="10"/>
          </p:nvPr>
        </p:nvSpPr>
        <p:spPr/>
        <p:txBody>
          <a:bodyPr/>
          <a:lstStyle/>
          <a:p>
            <a:pPr>
              <a:defRPr/>
            </a:pPr>
            <a:fld id="{BDBD4802-FFE6-42F8-A73A-E3EC5ED4C161}" type="slidenum">
              <a:rPr lang="th-TH" smtClean="0"/>
              <a:pPr>
                <a:defRPr/>
              </a:pPr>
              <a:t>10</a:t>
            </a:fld>
            <a:endParaRPr lang="th-TH" dirty="0"/>
          </a:p>
        </p:txBody>
      </p:sp>
      <p:sp>
        <p:nvSpPr>
          <p:cNvPr id="40964" name="Text Box 6"/>
          <p:cNvSpPr txBox="1">
            <a:spLocks noChangeArrowheads="1"/>
          </p:cNvSpPr>
          <p:nvPr/>
        </p:nvSpPr>
        <p:spPr bwMode="auto">
          <a:xfrm>
            <a:off x="226475" y="6413500"/>
            <a:ext cx="98303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a:t>
            </a:r>
            <a:r>
              <a:rPr lang="en-US" sz="1000" i="1" dirty="0">
                <a:ea typeface="SimSun" pitchFamily="2" charset="-122"/>
              </a:rPr>
              <a:t>Multiple Indicator Cluster Survey 2009 Final Report.</a:t>
            </a:r>
          </a:p>
        </p:txBody>
      </p:sp>
      <p:graphicFrame>
        <p:nvGraphicFramePr>
          <p:cNvPr id="40965" name="Chart 5"/>
          <p:cNvGraphicFramePr>
            <a:graphicFrameLocks noGrp="1"/>
          </p:cNvGraphicFramePr>
          <p:nvPr/>
        </p:nvGraphicFramePr>
        <p:xfrm>
          <a:off x="1724026" y="2370138"/>
          <a:ext cx="8670925" cy="4094162"/>
        </p:xfrm>
        <a:graphic>
          <a:graphicData uri="http://schemas.openxmlformats.org/presentationml/2006/ole">
            <mc:AlternateContent xmlns:mc="http://schemas.openxmlformats.org/markup-compatibility/2006">
              <mc:Choice xmlns:v="urn:schemas-microsoft-com:vml" Requires="v">
                <p:oleObj spid="_x0000_s40977" r:id="rId4" imgW="8669263" imgH="4090771" progId="Excel.Chart.8">
                  <p:embed/>
                </p:oleObj>
              </mc:Choice>
              <mc:Fallback>
                <p:oleObj r:id="rId4" imgW="8669263" imgH="4090771"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6" y="2370138"/>
                        <a:ext cx="86709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263352" y="148478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with comprehensive HIV knowledge by residence and age group, 2009</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2011314-609C-4283-881F-1D674BD3900A}" type="slidenum">
              <a:rPr lang="th-TH" smtClean="0"/>
              <a:pPr>
                <a:defRPr/>
              </a:pPr>
              <a:t>11</a:t>
            </a:fld>
            <a:endParaRPr lang="th-TH" dirty="0"/>
          </a:p>
        </p:txBody>
      </p:sp>
      <p:sp>
        <p:nvSpPr>
          <p:cNvPr id="41988" name="Text Box 6"/>
          <p:cNvSpPr txBox="1">
            <a:spLocks noChangeArrowheads="1"/>
          </p:cNvSpPr>
          <p:nvPr/>
        </p:nvSpPr>
        <p:spPr bwMode="auto">
          <a:xfrm>
            <a:off x="0" y="6476843"/>
            <a:ext cx="10056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p:txBody>
      </p:sp>
      <p:graphicFrame>
        <p:nvGraphicFramePr>
          <p:cNvPr id="41989" name="Chart 6"/>
          <p:cNvGraphicFramePr>
            <a:graphicFrameLocks noGrp="1"/>
          </p:cNvGraphicFramePr>
          <p:nvPr/>
        </p:nvGraphicFramePr>
        <p:xfrm>
          <a:off x="1797051" y="2298700"/>
          <a:ext cx="8670925" cy="4165600"/>
        </p:xfrm>
        <a:graphic>
          <a:graphicData uri="http://schemas.openxmlformats.org/presentationml/2006/ole">
            <mc:AlternateContent xmlns:mc="http://schemas.openxmlformats.org/markup-compatibility/2006">
              <mc:Choice xmlns:v="urn:schemas-microsoft-com:vml" Requires="v">
                <p:oleObj spid="_x0000_s42001" r:id="rId4" imgW="8669263" imgH="4163929" progId="Excel.Chart.8">
                  <p:embed/>
                </p:oleObj>
              </mc:Choice>
              <mc:Fallback>
                <p:oleObj r:id="rId4" imgW="8669263" imgH="4163929"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1" y="2298700"/>
                        <a:ext cx="86709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263352" y="1547091"/>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by region, 2009</a:t>
            </a: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50DAF90-E481-49E3-B465-1E1B601D11C9}" type="slidenum">
              <a:rPr lang="th-TH" smtClean="0"/>
              <a:pPr>
                <a:defRPr/>
              </a:pPr>
              <a:t>12</a:t>
            </a:fld>
            <a:endParaRPr lang="th-TH" dirty="0"/>
          </a:p>
        </p:txBody>
      </p:sp>
      <p:sp>
        <p:nvSpPr>
          <p:cNvPr id="43012" name="Text Box 6"/>
          <p:cNvSpPr txBox="1">
            <a:spLocks noChangeArrowheads="1"/>
          </p:cNvSpPr>
          <p:nvPr/>
        </p:nvSpPr>
        <p:spPr bwMode="auto">
          <a:xfrm>
            <a:off x="119336" y="6334126"/>
            <a:ext cx="11017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3013" name="Chart 5"/>
          <p:cNvGraphicFramePr>
            <a:graphicFrameLocks noGrp="1"/>
          </p:cNvGraphicFramePr>
          <p:nvPr>
            <p:extLst>
              <p:ext uri="{D42A27DB-BD31-4B8C-83A1-F6EECF244321}">
                <p14:modId xmlns:p14="http://schemas.microsoft.com/office/powerpoint/2010/main" val="3940266704"/>
              </p:ext>
            </p:extLst>
          </p:nvPr>
        </p:nvGraphicFramePr>
        <p:xfrm>
          <a:off x="1703512" y="2348880"/>
          <a:ext cx="8743950" cy="4076700"/>
        </p:xfrm>
        <a:graphic>
          <a:graphicData uri="http://schemas.openxmlformats.org/presentationml/2006/ole">
            <mc:AlternateContent xmlns:mc="http://schemas.openxmlformats.org/markup-compatibility/2006">
              <mc:Choice xmlns:v="urn:schemas-microsoft-com:vml" Requires="v">
                <p:oleObj spid="_x0000_s43025" r:id="rId4" imgW="8742422" imgH="4078577" progId="Excel.Chart.8">
                  <p:embed/>
                </p:oleObj>
              </mc:Choice>
              <mc:Fallback>
                <p:oleObj r:id="rId4" imgW="8742422" imgH="4078577"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2348880"/>
                        <a:ext cx="87439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ED6336F-0054-495D-B091-928F79FED264}" type="slidenum">
              <a:rPr lang="th-TH" smtClean="0"/>
              <a:pPr>
                <a:defRPr/>
              </a:pPr>
              <a:t>13</a:t>
            </a:fld>
            <a:endParaRPr lang="th-TH" dirty="0"/>
          </a:p>
        </p:txBody>
      </p:sp>
      <p:sp>
        <p:nvSpPr>
          <p:cNvPr id="44036" name="Text Box 6"/>
          <p:cNvSpPr txBox="1">
            <a:spLocks noChangeArrowheads="1"/>
          </p:cNvSpPr>
          <p:nvPr/>
        </p:nvSpPr>
        <p:spPr bwMode="auto">
          <a:xfrm>
            <a:off x="64550" y="6375400"/>
            <a:ext cx="1064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4037" name="Chart 6"/>
          <p:cNvGraphicFramePr>
            <a:graphicFrameLocks noGrp="1"/>
          </p:cNvGraphicFramePr>
          <p:nvPr/>
        </p:nvGraphicFramePr>
        <p:xfrm>
          <a:off x="1724025" y="2730500"/>
          <a:ext cx="8332788" cy="3644900"/>
        </p:xfrm>
        <a:graphic>
          <a:graphicData uri="http://schemas.openxmlformats.org/presentationml/2006/ole">
            <mc:AlternateContent xmlns:mc="http://schemas.openxmlformats.org/markup-compatibility/2006">
              <mc:Choice xmlns:v="urn:schemas-microsoft-com:vml" Requires="v">
                <p:oleObj spid="_x0000_s44049" r:id="rId4" imgW="8669263" imgH="3645724" progId="Excel.Chart.8">
                  <p:embed/>
                </p:oleObj>
              </mc:Choice>
              <mc:Fallback>
                <p:oleObj r:id="rId4" imgW="8669263" imgH="3645724"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2730500"/>
                        <a:ext cx="83327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6475" y="1484784"/>
            <a:ext cx="1170217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during pregnancy, delivery, or breastfeeding, by region, 2009</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D240D81-C1C0-4B84-B3F4-31C6B7278DD8}" type="slidenum">
              <a:rPr lang="th-TH" smtClean="0"/>
              <a:pPr>
                <a:defRPr/>
              </a:pPr>
              <a:t>14</a:t>
            </a:fld>
            <a:endParaRPr lang="th-TH" dirty="0"/>
          </a:p>
        </p:txBody>
      </p:sp>
      <p:sp>
        <p:nvSpPr>
          <p:cNvPr id="45060" name="Text Box 6"/>
          <p:cNvSpPr txBox="1">
            <a:spLocks noChangeArrowheads="1"/>
          </p:cNvSpPr>
          <p:nvPr/>
        </p:nvSpPr>
        <p:spPr bwMode="auto">
          <a:xfrm>
            <a:off x="226475" y="6476843"/>
            <a:ext cx="10333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endParaRPr lang="th-TH" sz="1200" dirty="0">
              <a:ea typeface="SimSun" pitchFamily="2" charset="-122"/>
            </a:endParaRPr>
          </a:p>
        </p:txBody>
      </p:sp>
      <p:graphicFrame>
        <p:nvGraphicFramePr>
          <p:cNvPr id="45061" name="Chart 7"/>
          <p:cNvGraphicFramePr>
            <a:graphicFrameLocks noGrp="1"/>
          </p:cNvGraphicFramePr>
          <p:nvPr/>
        </p:nvGraphicFramePr>
        <p:xfrm>
          <a:off x="1724025" y="2657476"/>
          <a:ext cx="8548688" cy="3559175"/>
        </p:xfrm>
        <a:graphic>
          <a:graphicData uri="http://schemas.openxmlformats.org/presentationml/2006/ole">
            <mc:AlternateContent xmlns:mc="http://schemas.openxmlformats.org/markup-compatibility/2006">
              <mc:Choice xmlns:v="urn:schemas-microsoft-com:vml" Requires="v">
                <p:oleObj spid="_x0000_s45073" r:id="rId4" imgW="8742422" imgH="3560373" progId="Excel.Chart.8">
                  <p:embed/>
                </p:oleObj>
              </mc:Choice>
              <mc:Fallback>
                <p:oleObj r:id="rId4" imgW="8742422" imgH="3560373" progId="Excel.Chart.8">
                  <p:embed/>
                  <p:pic>
                    <p:nvPicPr>
                      <p:cNvPr id="0" name="Chart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2657476"/>
                        <a:ext cx="854868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26475"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during pregnancy,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33E12A3-0D69-4882-BBA4-0C5E922FD8F3}" type="slidenum">
              <a:rPr lang="th-TH" smtClean="0"/>
              <a:pPr>
                <a:defRPr/>
              </a:pPr>
              <a:t>15</a:t>
            </a:fld>
            <a:endParaRPr lang="th-TH" dirty="0"/>
          </a:p>
        </p:txBody>
      </p:sp>
      <p:sp>
        <p:nvSpPr>
          <p:cNvPr id="46084" name="Text Box 6"/>
          <p:cNvSpPr txBox="1">
            <a:spLocks noChangeArrowheads="1"/>
          </p:cNvSpPr>
          <p:nvPr/>
        </p:nvSpPr>
        <p:spPr bwMode="auto">
          <a:xfrm>
            <a:off x="226475" y="6362164"/>
            <a:ext cx="104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6085" name="Chart 6"/>
          <p:cNvGraphicFramePr>
            <a:graphicFrameLocks noGrp="1"/>
          </p:cNvGraphicFramePr>
          <p:nvPr/>
        </p:nvGraphicFramePr>
        <p:xfrm>
          <a:off x="1652588" y="2657476"/>
          <a:ext cx="8742362" cy="3717925"/>
        </p:xfrm>
        <a:graphic>
          <a:graphicData uri="http://schemas.openxmlformats.org/presentationml/2006/ole">
            <mc:AlternateContent xmlns:mc="http://schemas.openxmlformats.org/markup-compatibility/2006">
              <mc:Choice xmlns:v="urn:schemas-microsoft-com:vml" Requires="v">
                <p:oleObj spid="_x0000_s46097" r:id="rId4" imgW="8742422" imgH="3718882" progId="Excel.Chart.8">
                  <p:embed/>
                </p:oleObj>
              </mc:Choice>
              <mc:Fallback>
                <p:oleObj r:id="rId4" imgW="8742422" imgH="3718882"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2657476"/>
                        <a:ext cx="874236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26475"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during delivery,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EB375C9-810F-423C-AB8F-BF138D923BCC}" type="slidenum">
              <a:rPr lang="th-TH" smtClean="0"/>
              <a:pPr>
                <a:defRPr/>
              </a:pPr>
              <a:t>16</a:t>
            </a:fld>
            <a:endParaRPr lang="th-TH" dirty="0"/>
          </a:p>
        </p:txBody>
      </p:sp>
      <p:sp>
        <p:nvSpPr>
          <p:cNvPr id="47108" name="Text Box 6"/>
          <p:cNvSpPr txBox="1">
            <a:spLocks noChangeArrowheads="1"/>
          </p:cNvSpPr>
          <p:nvPr/>
        </p:nvSpPr>
        <p:spPr bwMode="auto">
          <a:xfrm>
            <a:off x="61912" y="6434172"/>
            <a:ext cx="1064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7109" name="Chart 5"/>
          <p:cNvGraphicFramePr>
            <a:graphicFrameLocks noGrp="1"/>
          </p:cNvGraphicFramePr>
          <p:nvPr>
            <p:extLst>
              <p:ext uri="{D42A27DB-BD31-4B8C-83A1-F6EECF244321}">
                <p14:modId xmlns:p14="http://schemas.microsoft.com/office/powerpoint/2010/main" val="2498243868"/>
              </p:ext>
            </p:extLst>
          </p:nvPr>
        </p:nvGraphicFramePr>
        <p:xfrm>
          <a:off x="1703513" y="2780929"/>
          <a:ext cx="8670925" cy="3717925"/>
        </p:xfrm>
        <a:graphic>
          <a:graphicData uri="http://schemas.openxmlformats.org/presentationml/2006/ole">
            <mc:AlternateContent xmlns:mc="http://schemas.openxmlformats.org/markup-compatibility/2006">
              <mc:Choice xmlns:v="urn:schemas-microsoft-com:vml" Requires="v">
                <p:oleObj spid="_x0000_s47121" r:id="rId4" imgW="8669263" imgH="3718882" progId="Excel.Chart.8">
                  <p:embed/>
                </p:oleObj>
              </mc:Choice>
              <mc:Fallback>
                <p:oleObj r:id="rId4" imgW="8669263" imgH="3718882"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3" y="2780929"/>
                        <a:ext cx="86709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6475" y="1556848"/>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know HIV can be transmitted from mother-to-child during breastfeeding,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9DB55F5-9796-4D9A-9D25-9A185C2DEA36}" type="slidenum">
              <a:rPr lang="th-TH" smtClean="0"/>
              <a:pPr>
                <a:defRPr/>
              </a:pPr>
              <a:t>17</a:t>
            </a:fld>
            <a:endParaRPr lang="th-TH" dirty="0"/>
          </a:p>
        </p:txBody>
      </p:sp>
      <p:sp>
        <p:nvSpPr>
          <p:cNvPr id="48132" name="Text Box 6"/>
          <p:cNvSpPr txBox="1">
            <a:spLocks noChangeArrowheads="1"/>
          </p:cNvSpPr>
          <p:nvPr/>
        </p:nvSpPr>
        <p:spPr bwMode="auto">
          <a:xfrm>
            <a:off x="191344" y="6324601"/>
            <a:ext cx="10451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8133" name="Chart 6"/>
          <p:cNvGraphicFramePr>
            <a:graphicFrameLocks noGrp="1"/>
          </p:cNvGraphicFramePr>
          <p:nvPr>
            <p:extLst>
              <p:ext uri="{D42A27DB-BD31-4B8C-83A1-F6EECF244321}">
                <p14:modId xmlns:p14="http://schemas.microsoft.com/office/powerpoint/2010/main" val="3892511927"/>
              </p:ext>
            </p:extLst>
          </p:nvPr>
        </p:nvGraphicFramePr>
        <p:xfrm>
          <a:off x="1631504" y="2636912"/>
          <a:ext cx="8742362" cy="3789362"/>
        </p:xfrm>
        <a:graphic>
          <a:graphicData uri="http://schemas.openxmlformats.org/presentationml/2006/ole">
            <mc:AlternateContent xmlns:mc="http://schemas.openxmlformats.org/markup-compatibility/2006">
              <mc:Choice xmlns:v="urn:schemas-microsoft-com:vml" Requires="v">
                <p:oleObj spid="_x0000_s48145" r:id="rId4" imgW="8742422" imgH="3792041" progId="Excel.Chart.8">
                  <p:embed/>
                </p:oleObj>
              </mc:Choice>
              <mc:Fallback>
                <p:oleObj r:id="rId4" imgW="8742422" imgH="3792041"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504" y="2636912"/>
                        <a:ext cx="8742362"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26475"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would care for a family member with the AIDS virus in their own home, by region,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50E1DB6-106E-4C66-8600-2191AF090D9E}" type="slidenum">
              <a:rPr lang="th-TH" smtClean="0"/>
              <a:pPr>
                <a:defRPr/>
              </a:pPr>
              <a:t>18</a:t>
            </a:fld>
            <a:endParaRPr lang="th-TH" dirty="0"/>
          </a:p>
        </p:txBody>
      </p:sp>
      <p:sp>
        <p:nvSpPr>
          <p:cNvPr id="49156" name="Text Box 6"/>
          <p:cNvSpPr txBox="1">
            <a:spLocks noChangeArrowheads="1"/>
          </p:cNvSpPr>
          <p:nvPr/>
        </p:nvSpPr>
        <p:spPr bwMode="auto">
          <a:xfrm>
            <a:off x="226475" y="6324601"/>
            <a:ext cx="104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49157" name="Chart 5"/>
          <p:cNvGraphicFramePr>
            <a:graphicFrameLocks noGrp="1"/>
          </p:cNvGraphicFramePr>
          <p:nvPr/>
        </p:nvGraphicFramePr>
        <p:xfrm>
          <a:off x="1797051" y="2657476"/>
          <a:ext cx="8526463" cy="3717925"/>
        </p:xfrm>
        <a:graphic>
          <a:graphicData uri="http://schemas.openxmlformats.org/presentationml/2006/ole">
            <mc:AlternateContent xmlns:mc="http://schemas.openxmlformats.org/markup-compatibility/2006">
              <mc:Choice xmlns:v="urn:schemas-microsoft-com:vml" Requires="v">
                <p:oleObj spid="_x0000_s49169" r:id="rId4" imgW="8522947" imgH="3718882" progId="Excel.Chart.8">
                  <p:embed/>
                </p:oleObj>
              </mc:Choice>
              <mc:Fallback>
                <p:oleObj r:id="rId4" imgW="8522947" imgH="3718882"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1" y="2657476"/>
                        <a:ext cx="852646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263352" y="1556848"/>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would care for a family member with the AIDS virus in their own home,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C984D4E-57C3-423B-B38B-885359BC4B6A}" type="slidenum">
              <a:rPr lang="th-TH" smtClean="0"/>
              <a:pPr>
                <a:defRPr/>
              </a:pPr>
              <a:t>19</a:t>
            </a:fld>
            <a:endParaRPr lang="th-TH" dirty="0"/>
          </a:p>
        </p:txBody>
      </p:sp>
      <p:sp>
        <p:nvSpPr>
          <p:cNvPr id="50180" name="Text Box 6"/>
          <p:cNvSpPr txBox="1">
            <a:spLocks noChangeArrowheads="1"/>
          </p:cNvSpPr>
          <p:nvPr/>
        </p:nvSpPr>
        <p:spPr bwMode="auto">
          <a:xfrm>
            <a:off x="226475" y="6324601"/>
            <a:ext cx="104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0181" name="Chart 5"/>
          <p:cNvGraphicFramePr>
            <a:graphicFrameLocks noGrp="1"/>
          </p:cNvGraphicFramePr>
          <p:nvPr/>
        </p:nvGraphicFramePr>
        <p:xfrm>
          <a:off x="1868488" y="2586039"/>
          <a:ext cx="8526462" cy="3557587"/>
        </p:xfrm>
        <a:graphic>
          <a:graphicData uri="http://schemas.openxmlformats.org/presentationml/2006/ole">
            <mc:AlternateContent xmlns:mc="http://schemas.openxmlformats.org/markup-compatibility/2006">
              <mc:Choice xmlns:v="urn:schemas-microsoft-com:vml" Requires="v">
                <p:oleObj spid="_x0000_s50193" r:id="rId4" imgW="8522947" imgH="3560373" progId="Excel.Chart.8">
                  <p:embed/>
                </p:oleObj>
              </mc:Choice>
              <mc:Fallback>
                <p:oleObj r:id="rId4" imgW="8522947" imgH="3560373"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2586039"/>
                        <a:ext cx="8526462"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CB23E9C-5AD1-436D-B67C-224AE8E5A2A1}" type="slidenum">
              <a:rPr lang="th-TH"/>
              <a:pPr>
                <a:defRPr/>
              </a:pPr>
              <a:t>2</a:t>
            </a:fld>
            <a:endParaRPr lang="th-TH" dirty="0"/>
          </a:p>
        </p:txBody>
      </p:sp>
      <p:sp>
        <p:nvSpPr>
          <p:cNvPr id="32771" name="Subtitle 4"/>
          <p:cNvSpPr>
            <a:spLocks noGrp="1"/>
          </p:cNvSpPr>
          <p:nvPr>
            <p:ph type="subTitle" idx="1"/>
          </p:nvPr>
        </p:nvSpPr>
        <p:spPr bwMode="auto">
          <a:xfrm>
            <a:off x="489793"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32772" name="Title 3"/>
          <p:cNvSpPr>
            <a:spLocks noGrp="1"/>
          </p:cNvSpPr>
          <p:nvPr>
            <p:ph type="title"/>
          </p:nvPr>
        </p:nvSpPr>
        <p:spPr bwMode="auto">
          <a:xfrm>
            <a:off x="191344"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63352" y="148478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would buy fresh vegetables from a shopkeeper or vendor who has the AIDS virus by region,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7A4FB25-BE0C-4A07-9E08-1FF07AC906A7}" type="slidenum">
              <a:rPr lang="th-TH" smtClean="0"/>
              <a:pPr>
                <a:defRPr/>
              </a:pPr>
              <a:t>20</a:t>
            </a:fld>
            <a:endParaRPr lang="th-TH" dirty="0"/>
          </a:p>
        </p:txBody>
      </p:sp>
      <p:sp>
        <p:nvSpPr>
          <p:cNvPr id="51204" name="Text Box 6"/>
          <p:cNvSpPr txBox="1">
            <a:spLocks noChangeArrowheads="1"/>
          </p:cNvSpPr>
          <p:nvPr/>
        </p:nvSpPr>
        <p:spPr bwMode="auto">
          <a:xfrm>
            <a:off x="31454" y="6540501"/>
            <a:ext cx="10595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1205" name="Chart 6"/>
          <p:cNvGraphicFramePr>
            <a:graphicFrameLocks noGrp="1"/>
          </p:cNvGraphicFramePr>
          <p:nvPr/>
        </p:nvGraphicFramePr>
        <p:xfrm>
          <a:off x="1392238" y="2657476"/>
          <a:ext cx="9002713" cy="3865563"/>
        </p:xfrm>
        <a:graphic>
          <a:graphicData uri="http://schemas.openxmlformats.org/presentationml/2006/ole">
            <mc:AlternateContent xmlns:mc="http://schemas.openxmlformats.org/markup-compatibility/2006">
              <mc:Choice xmlns:v="urn:schemas-microsoft-com:vml" Requires="v">
                <p:oleObj spid="_x0000_s51217" r:id="rId4" imgW="9004572" imgH="3865199" progId="Excel.Chart.8">
                  <p:embed/>
                </p:oleObj>
              </mc:Choice>
              <mc:Fallback>
                <p:oleObj r:id="rId4" imgW="9004572" imgH="3865199"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238" y="2657476"/>
                        <a:ext cx="9002713"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6475" y="1484784"/>
            <a:ext cx="1163016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2200" dirty="0">
                <a:cs typeface="Cordia New" pitchFamily="34" charset="-34"/>
              </a:rPr>
              <a:t>Proportion of women (15-49 </a:t>
            </a:r>
            <a:r>
              <a:rPr lang="en-US" sz="2200" dirty="0" err="1">
                <a:cs typeface="Cordia New" pitchFamily="34" charset="-34"/>
              </a:rPr>
              <a:t>yr</a:t>
            </a:r>
            <a:r>
              <a:rPr lang="en-US" sz="2200" dirty="0">
                <a:cs typeface="Cordia New" pitchFamily="34" charset="-34"/>
              </a:rPr>
              <a:t>) who would buy fresh vegetables from a shopkeeper or vendor who has the AIDS virus by residence and age group, 2009</a:t>
            </a:r>
            <a:br>
              <a:rPr lang="en-US" sz="2200" dirty="0">
                <a:cs typeface="Cordia New" pitchFamily="34" charset="-34"/>
              </a:rPr>
            </a:br>
            <a:br>
              <a:rPr lang="en-US" sz="2200" dirty="0">
                <a:cs typeface="Cordia New" pitchFamily="34" charset="-34"/>
              </a:rPr>
            </a:br>
            <a:br>
              <a:rPr lang="en-US" sz="2200" dirty="0">
                <a:cs typeface="Cordia New" pitchFamily="34" charset="-34"/>
              </a:rPr>
            </a:br>
            <a:br>
              <a:rPr lang="en-US" sz="2200" dirty="0">
                <a:cs typeface="Cordia New" pitchFamily="34" charset="-34"/>
              </a:rPr>
            </a:br>
            <a:br>
              <a:rPr lang="en-US" sz="2200" dirty="0">
                <a:cs typeface="Cordia New" pitchFamily="34" charset="-34"/>
              </a:rPr>
            </a:br>
            <a:endParaRPr lang="en-US" sz="22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8743F88-2B1B-4677-9F8A-8E8F7F8C0863}" type="slidenum">
              <a:rPr lang="th-TH" smtClean="0"/>
              <a:pPr>
                <a:defRPr/>
              </a:pPr>
              <a:t>21</a:t>
            </a:fld>
            <a:endParaRPr lang="th-TH" dirty="0"/>
          </a:p>
        </p:txBody>
      </p:sp>
      <p:sp>
        <p:nvSpPr>
          <p:cNvPr id="52228" name="Text Box 6"/>
          <p:cNvSpPr txBox="1">
            <a:spLocks noChangeArrowheads="1"/>
          </p:cNvSpPr>
          <p:nvPr/>
        </p:nvSpPr>
        <p:spPr bwMode="auto">
          <a:xfrm>
            <a:off x="226475" y="6324601"/>
            <a:ext cx="104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2229" name="Chart 5"/>
          <p:cNvGraphicFramePr>
            <a:graphicFrameLocks noGrp="1"/>
          </p:cNvGraphicFramePr>
          <p:nvPr/>
        </p:nvGraphicFramePr>
        <p:xfrm>
          <a:off x="1797051" y="2730500"/>
          <a:ext cx="8670925" cy="3644900"/>
        </p:xfrm>
        <a:graphic>
          <a:graphicData uri="http://schemas.openxmlformats.org/presentationml/2006/ole">
            <mc:AlternateContent xmlns:mc="http://schemas.openxmlformats.org/markup-compatibility/2006">
              <mc:Choice xmlns:v="urn:schemas-microsoft-com:vml" Requires="v">
                <p:oleObj spid="_x0000_s52241" r:id="rId4" imgW="8669263" imgH="3645724" progId="Excel.Chart.8">
                  <p:embed/>
                </p:oleObj>
              </mc:Choice>
              <mc:Fallback>
                <p:oleObj r:id="rId4" imgW="8669263" imgH="3645724"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1" y="2730500"/>
                        <a:ext cx="86709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1556848"/>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believe that a female teacher with the AIDS virus and is not sick should be allowed to continue teaching, by region,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F43151C-F46A-41CD-AC77-254EBFBAA8BB}" type="slidenum">
              <a:rPr lang="th-TH" smtClean="0"/>
              <a:pPr>
                <a:defRPr/>
              </a:pPr>
              <a:t>22</a:t>
            </a:fld>
            <a:endParaRPr lang="th-TH" dirty="0"/>
          </a:p>
        </p:txBody>
      </p:sp>
      <p:sp>
        <p:nvSpPr>
          <p:cNvPr id="53252" name="Text Box 6"/>
          <p:cNvSpPr txBox="1">
            <a:spLocks noChangeArrowheads="1"/>
          </p:cNvSpPr>
          <p:nvPr/>
        </p:nvSpPr>
        <p:spPr bwMode="auto">
          <a:xfrm>
            <a:off x="115083" y="6357939"/>
            <a:ext cx="10523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3253" name="Chart 6"/>
          <p:cNvGraphicFramePr>
            <a:graphicFrameLocks noGrp="1"/>
          </p:cNvGraphicFramePr>
          <p:nvPr>
            <p:extLst>
              <p:ext uri="{D42A27DB-BD31-4B8C-83A1-F6EECF244321}">
                <p14:modId xmlns:p14="http://schemas.microsoft.com/office/powerpoint/2010/main" val="3668044028"/>
              </p:ext>
            </p:extLst>
          </p:nvPr>
        </p:nvGraphicFramePr>
        <p:xfrm>
          <a:off x="1415480" y="2593297"/>
          <a:ext cx="9002713" cy="3792538"/>
        </p:xfrm>
        <a:graphic>
          <a:graphicData uri="http://schemas.openxmlformats.org/presentationml/2006/ole">
            <mc:AlternateContent xmlns:mc="http://schemas.openxmlformats.org/markup-compatibility/2006">
              <mc:Choice xmlns:v="urn:schemas-microsoft-com:vml" Requires="v">
                <p:oleObj spid="_x0000_s53265" r:id="rId4" imgW="9004572" imgH="3792041" progId="Excel.Chart.8">
                  <p:embed/>
                </p:oleObj>
              </mc:Choice>
              <mc:Fallback>
                <p:oleObj r:id="rId4" imgW="9004572" imgH="3792041"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480" y="2593297"/>
                        <a:ext cx="9002713"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1484784"/>
            <a:ext cx="118093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2200" dirty="0">
                <a:cs typeface="Cordia New" pitchFamily="34" charset="-34"/>
              </a:rPr>
              <a:t>Proportion of women (15-49 </a:t>
            </a:r>
            <a:r>
              <a:rPr lang="en-US" sz="2200" dirty="0" err="1">
                <a:cs typeface="Cordia New" pitchFamily="34" charset="-34"/>
              </a:rPr>
              <a:t>yr</a:t>
            </a:r>
            <a:r>
              <a:rPr lang="en-US" sz="2200" dirty="0">
                <a:cs typeface="Cordia New" pitchFamily="34" charset="-34"/>
              </a:rPr>
              <a:t>) who believe that a female teacher with the AIDS virus and is not sick should be allowed to continue teaching, by residence and age group, 2009</a:t>
            </a:r>
            <a:br>
              <a:rPr lang="en-US" sz="2200" dirty="0">
                <a:cs typeface="Cordia New" pitchFamily="34" charset="-34"/>
              </a:rPr>
            </a:br>
            <a:br>
              <a:rPr lang="en-US" sz="2200" dirty="0">
                <a:cs typeface="Cordia New" pitchFamily="34" charset="-34"/>
              </a:rPr>
            </a:br>
            <a:br>
              <a:rPr lang="en-US" sz="2200" dirty="0">
                <a:cs typeface="Cordia New" pitchFamily="34" charset="-34"/>
              </a:rPr>
            </a:br>
            <a:br>
              <a:rPr lang="en-US" sz="2200" dirty="0">
                <a:cs typeface="Cordia New" pitchFamily="34" charset="-34"/>
              </a:rPr>
            </a:br>
            <a:br>
              <a:rPr lang="en-US" sz="2200" dirty="0">
                <a:cs typeface="Cordia New" pitchFamily="34" charset="-34"/>
              </a:rPr>
            </a:br>
            <a:endParaRPr lang="en-US" sz="22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18AF830-3AF2-4252-8FFE-DDD9EE12B439}" type="slidenum">
              <a:rPr lang="th-TH" smtClean="0"/>
              <a:pPr>
                <a:defRPr/>
              </a:pPr>
              <a:t>23</a:t>
            </a:fld>
            <a:endParaRPr lang="th-TH" dirty="0"/>
          </a:p>
        </p:txBody>
      </p:sp>
      <p:sp>
        <p:nvSpPr>
          <p:cNvPr id="54276" name="Text Box 6"/>
          <p:cNvSpPr txBox="1">
            <a:spLocks noChangeArrowheads="1"/>
          </p:cNvSpPr>
          <p:nvPr/>
        </p:nvSpPr>
        <p:spPr bwMode="auto">
          <a:xfrm>
            <a:off x="119213" y="6461454"/>
            <a:ext cx="1073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4277" name="Chart 5"/>
          <p:cNvGraphicFramePr>
            <a:graphicFrameLocks noGrp="1"/>
          </p:cNvGraphicFramePr>
          <p:nvPr>
            <p:extLst>
              <p:ext uri="{D42A27DB-BD31-4B8C-83A1-F6EECF244321}">
                <p14:modId xmlns:p14="http://schemas.microsoft.com/office/powerpoint/2010/main" val="3653147290"/>
              </p:ext>
            </p:extLst>
          </p:nvPr>
        </p:nvGraphicFramePr>
        <p:xfrm>
          <a:off x="1760537" y="2852936"/>
          <a:ext cx="8670925" cy="3284537"/>
        </p:xfrm>
        <a:graphic>
          <a:graphicData uri="http://schemas.openxmlformats.org/presentationml/2006/ole">
            <mc:AlternateContent xmlns:mc="http://schemas.openxmlformats.org/markup-compatibility/2006">
              <mc:Choice xmlns:v="urn:schemas-microsoft-com:vml" Requires="v">
                <p:oleObj spid="_x0000_s54289" r:id="rId4" imgW="8669263" imgH="3286029" progId="Excel.Chart.8">
                  <p:embed/>
                </p:oleObj>
              </mc:Choice>
              <mc:Fallback>
                <p:oleObj r:id="rId4" imgW="8669263" imgH="3286029"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537" y="2852936"/>
                        <a:ext cx="86709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226475"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Proportion of women (15-49 yr) who would not want to keep secret that a family member is infected with the AIDS virus, by region, 2009</a:t>
            </a:r>
            <a:br>
              <a:rPr lang="en-US">
                <a:cs typeface="Cordia New" pitchFamily="34" charset="-34"/>
              </a:rPr>
            </a:br>
            <a:br>
              <a:rPr lang="en-US">
                <a:cs typeface="Cordia New" pitchFamily="34" charset="-34"/>
              </a:rPr>
            </a:br>
            <a:br>
              <a:rPr lang="en-US">
                <a:cs typeface="Cordia New" pitchFamily="34" charset="-34"/>
              </a:rPr>
            </a:br>
            <a:br>
              <a:rPr lang="en-US">
                <a:cs typeface="Cordia New" pitchFamily="34" charset="-34"/>
              </a:rPr>
            </a:br>
            <a:br>
              <a:rPr lang="en-US">
                <a:cs typeface="Cordia New" pitchFamily="34" charset="-34"/>
              </a:rPr>
            </a:br>
            <a:br>
              <a:rPr lang="en-US">
                <a:cs typeface="Cordia New" pitchFamily="34" charset="-34"/>
              </a:rPr>
            </a:br>
            <a:br>
              <a:rPr lang="en-US">
                <a:cs typeface="Cordia New" pitchFamily="34" charset="-34"/>
              </a:rPr>
            </a:br>
            <a:endParaRPr lang="en-US">
              <a:cs typeface="Cordia New" pitchFamily="34" charset="-34"/>
            </a:endParaRPr>
          </a:p>
        </p:txBody>
      </p:sp>
      <p:sp>
        <p:nvSpPr>
          <p:cNvPr id="3" name="Slide Number Placeholder 2"/>
          <p:cNvSpPr>
            <a:spLocks noGrp="1"/>
          </p:cNvSpPr>
          <p:nvPr>
            <p:ph type="sldNum" sz="quarter" idx="10"/>
          </p:nvPr>
        </p:nvSpPr>
        <p:spPr/>
        <p:txBody>
          <a:bodyPr/>
          <a:lstStyle/>
          <a:p>
            <a:pPr>
              <a:defRPr/>
            </a:pPr>
            <a:fld id="{DEF8E151-01E2-4504-88DA-0A93BDF13F14}" type="slidenum">
              <a:rPr lang="th-TH" smtClean="0"/>
              <a:pPr>
                <a:defRPr/>
              </a:pPr>
              <a:t>24</a:t>
            </a:fld>
            <a:endParaRPr lang="th-TH" dirty="0"/>
          </a:p>
        </p:txBody>
      </p:sp>
      <p:sp>
        <p:nvSpPr>
          <p:cNvPr id="55300" name="Text Box 6"/>
          <p:cNvSpPr txBox="1">
            <a:spLocks noChangeArrowheads="1"/>
          </p:cNvSpPr>
          <p:nvPr/>
        </p:nvSpPr>
        <p:spPr bwMode="auto">
          <a:xfrm>
            <a:off x="88281" y="6508753"/>
            <a:ext cx="10235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5301" name="Chart 6"/>
          <p:cNvGraphicFramePr>
            <a:graphicFrameLocks noGrp="1"/>
          </p:cNvGraphicFramePr>
          <p:nvPr/>
        </p:nvGraphicFramePr>
        <p:xfrm>
          <a:off x="1392237" y="2657476"/>
          <a:ext cx="8931276" cy="3865563"/>
        </p:xfrm>
        <a:graphic>
          <a:graphicData uri="http://schemas.openxmlformats.org/presentationml/2006/ole">
            <mc:AlternateContent xmlns:mc="http://schemas.openxmlformats.org/markup-compatibility/2006">
              <mc:Choice xmlns:v="urn:schemas-microsoft-com:vml" Requires="v">
                <p:oleObj spid="_x0000_s55313" r:id="rId4" imgW="8931414" imgH="3865199" progId="Excel.Chart.8">
                  <p:embed/>
                </p:oleObj>
              </mc:Choice>
              <mc:Fallback>
                <p:oleObj r:id="rId4" imgW="8931414" imgH="3865199"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237" y="2657476"/>
                        <a:ext cx="8931276"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226475" y="1556792"/>
            <a:ext cx="1177418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women (15-49 </a:t>
            </a:r>
            <a:r>
              <a:rPr lang="en-US" dirty="0" err="1">
                <a:cs typeface="Cordia New" pitchFamily="34" charset="-34"/>
              </a:rPr>
              <a:t>yr</a:t>
            </a:r>
            <a:r>
              <a:rPr lang="en-US" dirty="0">
                <a:cs typeface="Cordia New" pitchFamily="34" charset="-34"/>
              </a:rPr>
              <a:t>) who would not want to keep secret that a family member is infected with the AIDS virus, by residence and age group, 2009</a:t>
            </a: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8CBE221-A34D-4441-A318-377B2149A421}" type="slidenum">
              <a:rPr lang="th-TH" smtClean="0"/>
              <a:pPr>
                <a:defRPr/>
              </a:pPr>
              <a:t>25</a:t>
            </a:fld>
            <a:endParaRPr lang="th-TH" dirty="0"/>
          </a:p>
        </p:txBody>
      </p:sp>
      <p:sp>
        <p:nvSpPr>
          <p:cNvPr id="56324" name="Text Box 6"/>
          <p:cNvSpPr txBox="1">
            <a:spLocks noChangeArrowheads="1"/>
          </p:cNvSpPr>
          <p:nvPr/>
        </p:nvSpPr>
        <p:spPr bwMode="auto">
          <a:xfrm>
            <a:off x="263352" y="6387169"/>
            <a:ext cx="104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Multiple Indicator Cluster Survey 2009 Final Report.</a:t>
            </a:r>
          </a:p>
          <a:p>
            <a:pPr eaLnBrk="1" hangingPunct="1">
              <a:spcBef>
                <a:spcPct val="50000"/>
              </a:spcBef>
            </a:pPr>
            <a:endParaRPr lang="th-TH" sz="1200" dirty="0">
              <a:ea typeface="SimSun" pitchFamily="2" charset="-122"/>
            </a:endParaRPr>
          </a:p>
        </p:txBody>
      </p:sp>
      <p:graphicFrame>
        <p:nvGraphicFramePr>
          <p:cNvPr id="56325" name="Chart 5"/>
          <p:cNvGraphicFramePr>
            <a:graphicFrameLocks noGrp="1"/>
          </p:cNvGraphicFramePr>
          <p:nvPr>
            <p:extLst>
              <p:ext uri="{D42A27DB-BD31-4B8C-83A1-F6EECF244321}">
                <p14:modId xmlns:p14="http://schemas.microsoft.com/office/powerpoint/2010/main" val="2390153231"/>
              </p:ext>
            </p:extLst>
          </p:nvPr>
        </p:nvGraphicFramePr>
        <p:xfrm>
          <a:off x="1724026" y="2492896"/>
          <a:ext cx="8670925" cy="3717925"/>
        </p:xfrm>
        <a:graphic>
          <a:graphicData uri="http://schemas.openxmlformats.org/presentationml/2006/ole">
            <mc:AlternateContent xmlns:mc="http://schemas.openxmlformats.org/markup-compatibility/2006">
              <mc:Choice xmlns:v="urn:schemas-microsoft-com:vml" Requires="v">
                <p:oleObj spid="_x0000_s56337" r:id="rId4" imgW="8669263" imgH="3718882" progId="Excel.Chart.8">
                  <p:embed/>
                </p:oleObj>
              </mc:Choice>
              <mc:Fallback>
                <p:oleObj r:id="rId4" imgW="8669263" imgH="3718882" progId="Excel.Chart.8">
                  <p:embed/>
                  <p:pic>
                    <p:nvPicPr>
                      <p:cNvPr id="0" name="Char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6" y="2492896"/>
                        <a:ext cx="86709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84956"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8163129-1984-46C2-B8C7-12DEE25FE011}" type="slidenum">
              <a:rPr lang="th-TH" smtClean="0"/>
              <a:pPr>
                <a:defRPr/>
              </a:pPr>
              <a:t>27</a:t>
            </a:fld>
            <a:endParaRPr lang="th-TH" dirty="0"/>
          </a:p>
        </p:txBody>
      </p:sp>
      <p:sp>
        <p:nvSpPr>
          <p:cNvPr id="5939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400">
              <a:solidFill>
                <a:srgbClr val="C00000"/>
              </a:solidFill>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263352"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fld id="{E47FB5D0-ECDE-453C-AAE1-6659C9B53828}" type="slidenum">
              <a:rPr lang="th-TH" sz="1200">
                <a:solidFill>
                  <a:srgbClr val="898989"/>
                </a:solidFill>
              </a:rPr>
              <a:pPr eaLnBrk="1" hangingPunct="1"/>
              <a:t>3</a:t>
            </a:fld>
            <a:endParaRPr lang="th-TH" sz="1200">
              <a:solidFill>
                <a:srgbClr val="898989"/>
              </a:solidFill>
            </a:endParaRPr>
          </a:p>
        </p:txBody>
      </p:sp>
      <p:sp>
        <p:nvSpPr>
          <p:cNvPr id="33795" name="Title 3"/>
          <p:cNvSpPr>
            <a:spLocks noGrp="1"/>
          </p:cNvSpPr>
          <p:nvPr>
            <p:ph type="title"/>
          </p:nvPr>
        </p:nvSpPr>
        <p:spPr bwMode="auto">
          <a:xfrm>
            <a:off x="263352"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BASIC SOCIO-DEMOGRAPHIC INDICATORS</a:t>
            </a:r>
            <a:endParaRPr lang="th-TH" dirty="0">
              <a:cs typeface="Cordia New" pitchFamily="34" charset="-34"/>
            </a:endParaRPr>
          </a:p>
        </p:txBody>
      </p:sp>
      <p:graphicFrame>
        <p:nvGraphicFramePr>
          <p:cNvPr id="7" name="Group 52"/>
          <p:cNvGraphicFramePr>
            <a:graphicFrameLocks noGrp="1"/>
          </p:cNvGraphicFramePr>
          <p:nvPr/>
        </p:nvGraphicFramePr>
        <p:xfrm>
          <a:off x="1847850" y="2133601"/>
          <a:ext cx="8351838" cy="3887791"/>
        </p:xfrm>
        <a:graphic>
          <a:graphicData uri="http://schemas.openxmlformats.org/drawingml/2006/table">
            <a:tbl>
              <a:tblPr/>
              <a:tblGrid>
                <a:gridCol w="6119882">
                  <a:extLst>
                    <a:ext uri="{9D8B030D-6E8A-4147-A177-3AD203B41FA5}">
                      <a16:colId xmlns:a16="http://schemas.microsoft.com/office/drawing/2014/main" val="20000"/>
                    </a:ext>
                  </a:extLst>
                </a:gridCol>
                <a:gridCol w="2231956">
                  <a:extLst>
                    <a:ext uri="{9D8B030D-6E8A-4147-A177-3AD203B41FA5}">
                      <a16:colId xmlns:a16="http://schemas.microsoft.com/office/drawing/2014/main" val="20001"/>
                    </a:ext>
                  </a:extLst>
                </a:gridCol>
              </a:tblGrid>
              <a:tr h="3164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Total population (in thousands)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25,027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Annual population growth rate</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0.5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Population aged 15-49 (thousands)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13,554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Percentage of population in urban areas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61 (2013)</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Crude birth rate (births per 1,000 population)</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14.4 (2012)</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Under-5 mortality rate (per 1,000 live births)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29 (2012)</a:t>
                      </a:r>
                      <a:r>
                        <a:rPr kumimoji="0" lang="en-US" sz="1400" b="1" i="0" u="none" strike="noStrike" cap="none" normalizeH="0" baseline="30000" dirty="0">
                          <a:ln>
                            <a:noFill/>
                          </a:ln>
                          <a:solidFill>
                            <a:schemeClr val="tx1"/>
                          </a:solidFill>
                          <a:effectLst/>
                          <a:latin typeface="Arial" charset="0"/>
                          <a:ea typeface="SimSun" pitchFamily="2" charset="-122"/>
                        </a:rPr>
                        <a:t>3</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Human development index (HDI) - Rank/Value</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N/A</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Life expectancy at birth (years)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70.0 (2013)</a:t>
                      </a:r>
                      <a:r>
                        <a:rPr kumimoji="0" lang="en-US" sz="1400" b="1" i="0" u="none" strike="noStrike" cap="none" normalizeH="0" baseline="30000" dirty="0">
                          <a:ln>
                            <a:noFill/>
                          </a:ln>
                          <a:solidFill>
                            <a:schemeClr val="tx1"/>
                          </a:solidFill>
                          <a:effectLst/>
                          <a:latin typeface="Arial" charset="0"/>
                          <a:ea typeface="SimSun" pitchFamily="2" charset="-122"/>
                        </a:rPr>
                        <a:t>4</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Adult literacy rate (%)</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100.0 (2005-2012)</a:t>
                      </a:r>
                      <a:r>
                        <a:rPr kumimoji="0" lang="en-US" sz="1400" b="1" i="0" u="none" strike="noStrike" kern="1200" cap="none" normalizeH="0" baseline="30000" dirty="0">
                          <a:ln>
                            <a:noFill/>
                          </a:ln>
                          <a:solidFill>
                            <a:schemeClr val="tx1"/>
                          </a:solidFill>
                          <a:effectLst/>
                          <a:latin typeface="Arial" charset="0"/>
                          <a:ea typeface="SimSun" pitchFamily="2" charset="-122"/>
                          <a:cs typeface="+mn-cs"/>
                        </a:rPr>
                        <a:t>4</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6027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Ratio of girls to boys in primary and secondary education (%)</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 N/A</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chemeClr val="tx1"/>
                          </a:solidFill>
                          <a:effectLst/>
                          <a:latin typeface="Arial" charset="0"/>
                          <a:ea typeface="SimSun" pitchFamily="2" charset="-122"/>
                        </a:rPr>
                        <a:t> </a:t>
                      </a:r>
                      <a:r>
                        <a:rPr kumimoji="0" lang="en-US" sz="1400" b="1" i="0" u="none" strike="noStrike" cap="none" normalizeH="0" baseline="0">
                          <a:ln>
                            <a:noFill/>
                          </a:ln>
                          <a:solidFill>
                            <a:schemeClr val="tx1"/>
                          </a:solidFill>
                          <a:effectLst/>
                          <a:latin typeface="Arial" charset="0"/>
                          <a:ea typeface="SimSun" pitchFamily="2" charset="-122"/>
                        </a:rPr>
                        <a:t>GDP per capita (PPP, $US)</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 N/A</a:t>
                      </a: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211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Per capita total health expenditure (Int.$)</a:t>
                      </a:r>
                    </a:p>
                  </a:txBody>
                  <a:tcPr marL="9524" marR="9524" marT="9523" marB="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 N/A</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L="9524" marR="9524" marT="9523" marB="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33821" name="Text Box 48"/>
          <p:cNvSpPr txBox="1">
            <a:spLocks noChangeArrowheads="1"/>
          </p:cNvSpPr>
          <p:nvPr/>
        </p:nvSpPr>
        <p:spPr bwMode="auto">
          <a:xfrm>
            <a:off x="-443938" y="6261101"/>
            <a:ext cx="113052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r>
              <a:rPr lang="en-US" sz="800" dirty="0">
                <a:solidFill>
                  <a:srgbClr val="000000"/>
                </a:solidFill>
                <a:ea typeface="SimSun" pitchFamily="2" charset="-122"/>
              </a:rPr>
              <a:t>                        Sources: Prepared by www.aidsdatahub.org based on 1. UN Population Division. (2013). World Population Prospects: The 2012 Revision - Extended Dataset; 2.World Bank. World Data Bank: World Development Indicators &amp; Global Development Finance. Retrieved October, 2014, from h​t​</a:t>
            </a:r>
            <a:r>
              <a:rPr lang="en-US" sz="800" dirty="0" err="1">
                <a:solidFill>
                  <a:srgbClr val="000000"/>
                </a:solidFill>
                <a:ea typeface="SimSun" pitchFamily="2" charset="-122"/>
              </a:rPr>
              <a:t>t</a:t>
            </a:r>
            <a:r>
              <a:rPr lang="en-US" sz="800" dirty="0">
                <a:solidFill>
                  <a:srgbClr val="000000"/>
                </a:solidFill>
                <a:ea typeface="SimSun" pitchFamily="2" charset="-122"/>
              </a:rPr>
              <a:t>​p​:​/​/​d​a​t​a​b​a​n​k​.​w​o​r​l​d​b​a​n​k​.​o​r​g​; 3. WHO. (2014). World Health Statistics 2014; and 4.  UNDP. (2014). Human Development Report 2014 Sustaining Human Progress: Reducing Vulnerabilities and Building Resilience.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bwMode="auto">
          <a:xfrm>
            <a:off x="407368" y="3390900"/>
            <a:ext cx="9457357"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epidemiological status</a:t>
            </a:r>
            <a:endParaRPr lang="th-TH"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3536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263352" y="1488282"/>
            <a:ext cx="10117882"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people (15-19) who ever used a condom, 2004</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66D066C-E13A-4817-97FC-39CC83CE5BB5}" type="slidenum">
              <a:rPr lang="th-TH" smtClean="0"/>
              <a:pPr>
                <a:defRPr/>
              </a:pPr>
              <a:t>6</a:t>
            </a:fld>
            <a:endParaRPr lang="th-TH" dirty="0"/>
          </a:p>
        </p:txBody>
      </p:sp>
      <p:sp>
        <p:nvSpPr>
          <p:cNvPr id="36868" name="AutoShape 9"/>
          <p:cNvSpPr>
            <a:spLocks noChangeAspect="1" noChangeArrowheads="1" noTextEdit="1"/>
          </p:cNvSpPr>
          <p:nvPr/>
        </p:nvSpPr>
        <p:spPr bwMode="auto">
          <a:xfrm>
            <a:off x="2362200" y="1828801"/>
            <a:ext cx="75263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869" name="Text Box 35"/>
          <p:cNvSpPr txBox="1">
            <a:spLocks noChangeArrowheads="1"/>
          </p:cNvSpPr>
          <p:nvPr/>
        </p:nvSpPr>
        <p:spPr bwMode="auto">
          <a:xfrm>
            <a:off x="59211" y="6375400"/>
            <a:ext cx="1116124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altLang="zh-CN" sz="1000" dirty="0">
                <a:ea typeface="SimSun" pitchFamily="2" charset="-122"/>
                <a:cs typeface="Arial" charset="0"/>
              </a:rPr>
              <a:t>Source: </a:t>
            </a:r>
            <a:r>
              <a:rPr lang="en-US" sz="1000" dirty="0">
                <a:ea typeface="SimSun" pitchFamily="2" charset="-122"/>
                <a:cs typeface="Arial" charset="0"/>
              </a:rPr>
              <a:t>Prepared by </a:t>
            </a:r>
            <a:r>
              <a:rPr lang="en-US" sz="1000" dirty="0">
                <a:ea typeface="SimSun" pitchFamily="2" charset="-122"/>
                <a:cs typeface="Arial" charset="0"/>
                <a:hlinkClick r:id="rId3"/>
              </a:rPr>
              <a:t>www.aidsdatahub.org</a:t>
            </a:r>
            <a:r>
              <a:rPr lang="en-US" sz="1000" dirty="0">
                <a:ea typeface="SimSun" pitchFamily="2" charset="-122"/>
                <a:cs typeface="Arial" charset="0"/>
              </a:rPr>
              <a:t> based on  European Union, WHO, UNICEF, et al. (2006). </a:t>
            </a:r>
            <a:r>
              <a:rPr lang="en-US" sz="1000" i="1" dirty="0">
                <a:ea typeface="SimSun" pitchFamily="2" charset="-122"/>
                <a:cs typeface="Arial" charset="0"/>
              </a:rPr>
              <a:t>DPR Korea: Epidemiological Fact Sheet on HIV/AIDS and Sexually Transmitted Infections- 2006 Update </a:t>
            </a:r>
          </a:p>
        </p:txBody>
      </p:sp>
      <p:graphicFrame>
        <p:nvGraphicFramePr>
          <p:cNvPr id="36870" name="Chart 6"/>
          <p:cNvGraphicFramePr>
            <a:graphicFrameLocks noGrp="1"/>
          </p:cNvGraphicFramePr>
          <p:nvPr/>
        </p:nvGraphicFramePr>
        <p:xfrm>
          <a:off x="1868489" y="2154238"/>
          <a:ext cx="8455025" cy="4221162"/>
        </p:xfrm>
        <a:graphic>
          <a:graphicData uri="http://schemas.openxmlformats.org/presentationml/2006/ole">
            <mc:AlternateContent xmlns:mc="http://schemas.openxmlformats.org/markup-compatibility/2006">
              <mc:Choice xmlns:v="urn:schemas-microsoft-com:vml" Requires="v">
                <p:oleObj spid="_x0000_s36882" r:id="rId4" imgW="8449788" imgH="4224894" progId="Excel.Chart.8">
                  <p:embed/>
                </p:oleObj>
              </mc:Choice>
              <mc:Fallback>
                <p:oleObj r:id="rId4" imgW="8449788" imgH="4224894"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9" y="2154238"/>
                        <a:ext cx="84550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63352" y="3453753"/>
            <a:ext cx="11089232"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endParaRPr lang="en-US" dirty="0">
              <a:cs typeface="Cordia New" pitchFamily="34" charset="-34"/>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63352"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women with comprehensive HIV knowledge by region, 2009</a:t>
            </a:r>
          </a:p>
        </p:txBody>
      </p:sp>
      <p:sp>
        <p:nvSpPr>
          <p:cNvPr id="3" name="Slide Number Placeholder 2"/>
          <p:cNvSpPr>
            <a:spLocks noGrp="1"/>
          </p:cNvSpPr>
          <p:nvPr>
            <p:ph type="sldNum" sz="quarter" idx="10"/>
          </p:nvPr>
        </p:nvSpPr>
        <p:spPr/>
        <p:txBody>
          <a:bodyPr/>
          <a:lstStyle/>
          <a:p>
            <a:pPr>
              <a:defRPr/>
            </a:pPr>
            <a:fld id="{CD44879D-15D4-4EE3-8AF8-EE967547E692}" type="slidenum">
              <a:rPr lang="th-TH" smtClean="0"/>
              <a:pPr>
                <a:defRPr/>
              </a:pPr>
              <a:t>8</a:t>
            </a:fld>
            <a:endParaRPr lang="th-TH" dirty="0"/>
          </a:p>
        </p:txBody>
      </p:sp>
      <p:sp>
        <p:nvSpPr>
          <p:cNvPr id="38916" name="Text Box 6"/>
          <p:cNvSpPr txBox="1">
            <a:spLocks noChangeArrowheads="1"/>
          </p:cNvSpPr>
          <p:nvPr/>
        </p:nvSpPr>
        <p:spPr bwMode="auto">
          <a:xfrm>
            <a:off x="119336" y="6498565"/>
            <a:ext cx="99374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a:t>
            </a:r>
            <a:r>
              <a:rPr lang="en-US" sz="1000" i="1" dirty="0">
                <a:ea typeface="SimSun" pitchFamily="2" charset="-122"/>
              </a:rPr>
              <a:t>Multiple Indicator Cluster Survey 2009 Final Report.</a:t>
            </a:r>
          </a:p>
        </p:txBody>
      </p:sp>
      <p:graphicFrame>
        <p:nvGraphicFramePr>
          <p:cNvPr id="38917" name="Chart 6"/>
          <p:cNvGraphicFramePr>
            <a:graphicFrameLocks noGrp="1"/>
          </p:cNvGraphicFramePr>
          <p:nvPr>
            <p:extLst>
              <p:ext uri="{D42A27DB-BD31-4B8C-83A1-F6EECF244321}">
                <p14:modId xmlns:p14="http://schemas.microsoft.com/office/powerpoint/2010/main" val="2575223917"/>
              </p:ext>
            </p:extLst>
          </p:nvPr>
        </p:nvGraphicFramePr>
        <p:xfrm>
          <a:off x="1775520" y="2492896"/>
          <a:ext cx="8597900" cy="4165600"/>
        </p:xfrm>
        <a:graphic>
          <a:graphicData uri="http://schemas.openxmlformats.org/presentationml/2006/ole">
            <mc:AlternateContent xmlns:mc="http://schemas.openxmlformats.org/markup-compatibility/2006">
              <mc:Choice xmlns:v="urn:schemas-microsoft-com:vml" Requires="v">
                <p:oleObj spid="_x0000_s38929" r:id="rId4" imgW="8596105" imgH="4163929" progId="Excel.Chart.8">
                  <p:embed/>
                </p:oleObj>
              </mc:Choice>
              <mc:Fallback>
                <p:oleObj r:id="rId4" imgW="8596105" imgH="4163929"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2492896"/>
                        <a:ext cx="85979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63352" y="1484784"/>
            <a:ext cx="1131904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women (15-24 </a:t>
            </a:r>
            <a:r>
              <a:rPr lang="en-US" dirty="0" err="1">
                <a:cs typeface="Cordia New" pitchFamily="34" charset="-34"/>
              </a:rPr>
              <a:t>yr</a:t>
            </a:r>
            <a:r>
              <a:rPr lang="en-US" dirty="0">
                <a:cs typeface="Cordia New" pitchFamily="34" charset="-34"/>
              </a:rPr>
              <a:t>) with comprehensive HIV knowledge by residence and age group, 2009</a:t>
            </a:r>
          </a:p>
        </p:txBody>
      </p:sp>
      <p:sp>
        <p:nvSpPr>
          <p:cNvPr id="3" name="Slide Number Placeholder 2"/>
          <p:cNvSpPr>
            <a:spLocks noGrp="1"/>
          </p:cNvSpPr>
          <p:nvPr>
            <p:ph type="sldNum" sz="quarter" idx="10"/>
          </p:nvPr>
        </p:nvSpPr>
        <p:spPr/>
        <p:txBody>
          <a:bodyPr/>
          <a:lstStyle/>
          <a:p>
            <a:pPr>
              <a:defRPr/>
            </a:pPr>
            <a:fld id="{AAE7A3D7-6AA7-465D-BCA2-E2650CAADBC1}" type="slidenum">
              <a:rPr lang="th-TH" smtClean="0"/>
              <a:pPr>
                <a:defRPr/>
              </a:pPr>
              <a:t>9</a:t>
            </a:fld>
            <a:endParaRPr lang="th-TH" dirty="0"/>
          </a:p>
        </p:txBody>
      </p:sp>
      <p:sp>
        <p:nvSpPr>
          <p:cNvPr id="39940" name="Text Box 6"/>
          <p:cNvSpPr txBox="1">
            <a:spLocks noChangeArrowheads="1"/>
          </p:cNvSpPr>
          <p:nvPr/>
        </p:nvSpPr>
        <p:spPr bwMode="auto">
          <a:xfrm>
            <a:off x="191345" y="6413500"/>
            <a:ext cx="9865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tabLst>
                <a:tab pos="685800" algn="l"/>
              </a:tabLst>
              <a:defRPr sz="2800">
                <a:solidFill>
                  <a:schemeClr val="tx1"/>
                </a:solidFill>
                <a:latin typeface="Arial" charset="0"/>
                <a:cs typeface="Cordia New" pitchFamily="34" charset="-34"/>
              </a:defRPr>
            </a:lvl1pPr>
            <a:lvl2pPr marL="742950" indent="-285750" eaLnBrk="0" hangingPunct="0">
              <a:tabLst>
                <a:tab pos="685800" algn="l"/>
              </a:tabLst>
              <a:defRPr sz="2800">
                <a:solidFill>
                  <a:schemeClr val="tx1"/>
                </a:solidFill>
                <a:latin typeface="Arial" charset="0"/>
                <a:cs typeface="Cordia New" pitchFamily="34" charset="-34"/>
              </a:defRPr>
            </a:lvl2pPr>
            <a:lvl3pPr marL="1143000" indent="-228600" eaLnBrk="0" hangingPunct="0">
              <a:tabLst>
                <a:tab pos="685800" algn="l"/>
              </a:tabLst>
              <a:defRPr sz="2800">
                <a:solidFill>
                  <a:schemeClr val="tx1"/>
                </a:solidFill>
                <a:latin typeface="Arial" charset="0"/>
                <a:cs typeface="Cordia New" pitchFamily="34" charset="-34"/>
              </a:defRPr>
            </a:lvl3pPr>
            <a:lvl4pPr marL="1600200" indent="-228600" eaLnBrk="0" hangingPunct="0">
              <a:tabLst>
                <a:tab pos="685800" algn="l"/>
              </a:tabLst>
              <a:defRPr sz="2800">
                <a:solidFill>
                  <a:schemeClr val="tx1"/>
                </a:solidFill>
                <a:latin typeface="Arial" charset="0"/>
                <a:cs typeface="Cordia New" pitchFamily="34" charset="-34"/>
              </a:defRPr>
            </a:lvl4pPr>
            <a:lvl5pPr marL="2057400" indent="-228600" eaLnBrk="0" hangingPunct="0">
              <a:tabLst>
                <a:tab pos="685800" algn="l"/>
              </a:tabLst>
              <a:defRPr sz="2800">
                <a:solidFill>
                  <a:schemeClr val="tx1"/>
                </a:solidFill>
                <a:latin typeface="Arial" charset="0"/>
                <a:cs typeface="Cordia New" pitchFamily="34" charset="-34"/>
              </a:defRPr>
            </a:lvl5pPr>
            <a:lvl6pPr marL="25146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tabLst>
                <a:tab pos="685800" algn="l"/>
              </a:tabLst>
              <a:defRPr sz="2800">
                <a:solidFill>
                  <a:schemeClr val="tx1"/>
                </a:solidFill>
                <a:latin typeface="Arial" charset="0"/>
                <a:cs typeface="Cordia New" pitchFamily="34" charset="-34"/>
              </a:defRPr>
            </a:lvl9pPr>
          </a:lstStyle>
          <a:p>
            <a:pPr eaLnBrk="1" hangingPunct="1">
              <a:spcBef>
                <a:spcPct val="50000"/>
              </a:spcBef>
            </a:pPr>
            <a:r>
              <a:rPr lang="en-US" sz="1000" dirty="0">
                <a:ea typeface="SimSun" pitchFamily="2" charset="-122"/>
              </a:rPr>
              <a:t>Source: Prepared by </a:t>
            </a:r>
            <a:r>
              <a:rPr lang="en-US" sz="1000" dirty="0">
                <a:ea typeface="SimSun" pitchFamily="2" charset="-122"/>
                <a:hlinkClick r:id="rId3"/>
              </a:rPr>
              <a:t>www.aidsdatahub.org</a:t>
            </a:r>
            <a:r>
              <a:rPr lang="en-US" sz="1000" dirty="0">
                <a:ea typeface="SimSun" pitchFamily="2" charset="-122"/>
              </a:rPr>
              <a:t> based on Central Bureau of Statistics DPR Korea, &amp; UNICEF. (2010). </a:t>
            </a:r>
            <a:r>
              <a:rPr lang="en-US" sz="1000" i="1" dirty="0">
                <a:ea typeface="SimSun" pitchFamily="2" charset="-122"/>
              </a:rPr>
              <a:t>Multiple Indicator Cluster Survey 2009 Final Report.</a:t>
            </a:r>
          </a:p>
        </p:txBody>
      </p:sp>
      <p:graphicFrame>
        <p:nvGraphicFramePr>
          <p:cNvPr id="39941" name="Chart 6"/>
          <p:cNvGraphicFramePr>
            <a:graphicFrameLocks noGrp="1"/>
          </p:cNvGraphicFramePr>
          <p:nvPr/>
        </p:nvGraphicFramePr>
        <p:xfrm>
          <a:off x="1797050" y="2657476"/>
          <a:ext cx="8597900" cy="3806825"/>
        </p:xfrm>
        <a:graphic>
          <a:graphicData uri="http://schemas.openxmlformats.org/presentationml/2006/ole">
            <mc:AlternateContent xmlns:mc="http://schemas.openxmlformats.org/markup-compatibility/2006">
              <mc:Choice xmlns:v="urn:schemas-microsoft-com:vml" Requires="v">
                <p:oleObj spid="_x0000_s39953" r:id="rId4" imgW="8596105" imgH="3804234" progId="Excel.Chart.8">
                  <p:embed/>
                </p:oleObj>
              </mc:Choice>
              <mc:Fallback>
                <p:oleObj r:id="rId4" imgW="8596105" imgH="3804234" progId="Excel.Chart.8">
                  <p:embed/>
                  <p:pic>
                    <p:nvPicPr>
                      <p:cNvPr id="0" name="Char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0" y="2657476"/>
                        <a:ext cx="85979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TotalTime>
  <Words>1531</Words>
  <Application>Microsoft Macintosh PowerPoint</Application>
  <PresentationFormat>Widescreen</PresentationFormat>
  <Paragraphs>108</Paragraphs>
  <Slides>28</Slides>
  <Notes>1</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1_Cover Design</vt:lpstr>
      <vt:lpstr>Layout</vt:lpstr>
      <vt:lpstr>Layout with Latest!</vt:lpstr>
      <vt:lpstr>1_Layout</vt:lpstr>
      <vt:lpstr>Excel.Chart.8</vt:lpstr>
      <vt:lpstr>DPR Korea</vt:lpstr>
      <vt:lpstr>CONTENT</vt:lpstr>
      <vt:lpstr>BASIC SOCIO-DEMOGRAPHIC INDICATORS</vt:lpstr>
      <vt:lpstr>HIV prevalence and epidemiological status</vt:lpstr>
      <vt:lpstr>Risk behaviours</vt:lpstr>
      <vt:lpstr>Proportion of young people (15-19) who ever used a condom, 2004 </vt:lpstr>
      <vt:lpstr>Vulnerability and HIV knowledge</vt:lpstr>
      <vt:lpstr>Proportion of young women with comprehensive HIV knowledge by region, 2009</vt:lpstr>
      <vt:lpstr>Proportion of young women (15-24 yr) with comprehensive HIV knowledge by residence and age group, 2009</vt:lpstr>
      <vt:lpstr>Proportion of women (15-49 yr) with comprehensive HIV knowledge by region, 2009</vt:lpstr>
      <vt:lpstr>Proportion of women (15-49 yr) with comprehensive HIV knowledge by residence and age group, 2009  </vt:lpstr>
      <vt:lpstr>Proportion of women (15-49 yr) who know HIV can be transmitted from mother-to-child, by region, 2009   </vt:lpstr>
      <vt:lpstr>Proportion of women (15-49 yr) who know HIV can be transmitted from mother-to-child, by residence and age group, 2009   </vt:lpstr>
      <vt:lpstr>Proportion of women (15-49 yr) who know HIV can be transmitted from mother-to-child during pregnancy, delivery, or breastfeeding, by region, 2009  </vt:lpstr>
      <vt:lpstr>Proportion of women (15-49 yr) who know HIV can be transmitted from mother-to-child during pregnancy, by residence and age group, 2009   </vt:lpstr>
      <vt:lpstr>Proportion of women (15-49 yr) who know HIV can be transmitted from mother-to-child during delivery, by residence and age group, 2009   </vt:lpstr>
      <vt:lpstr>Proportion of women (15-49 yr) who know HIV can be transmitted from mother-to-child during breastfeeding, by residence and age group, 2009    </vt:lpstr>
      <vt:lpstr>Proportion of women (15-49 yr) who would care for a family member with the AIDS virus in their own home, by region, 2009     </vt:lpstr>
      <vt:lpstr>Proportion of women (15-49 yr) who would care for a family member with the AIDS virus in their own home, by residence and age group, 2009    </vt:lpstr>
      <vt:lpstr>Proportion of women (15-49 yr) who would buy fresh vegetables from a shopkeeper or vendor who has the AIDS virus by region, 2009     </vt:lpstr>
      <vt:lpstr>Proportion of women (15-49 yr) who would buy fresh vegetables from a shopkeeper or vendor who has the AIDS virus by residence and age group, 2009     </vt:lpstr>
      <vt:lpstr>Proportion of women (15-49 yr) who believe that a female teacher with the AIDS virus and is not sick should be allowed to continue teaching, by region, 2009      </vt:lpstr>
      <vt:lpstr>Proportion of women (15-49 yr) who believe that a female teacher with the AIDS virus and is not sick should be allowed to continue teaching, by residence and age group, 2009     </vt:lpstr>
      <vt:lpstr>Proportion of women (15-49 yr) who would not want to keep secret that a family member is infected with the AIDS virus, by region, 2009       </vt:lpstr>
      <vt:lpstr>Proportion of women (15-49 yr) who would not want to keep secret that a family member is infected with the AIDS virus, by residence and age group, 2009      </vt:lpstr>
      <vt:lpstr>HIV expenditure</vt:lpstr>
      <vt:lpstr>PowerPoint Presentation</vt:lpstr>
      <vt:lpstr>National response</vt:lpstr>
    </vt:vector>
  </TitlesOfParts>
  <Manager/>
  <Company>HIV and AIDS Data Hub for Asia-Pacific</Company>
  <LinksUpToDate>false</LinksUpToDate>
  <SharedDoc>false</SharedDoc>
  <HyperlinkBase>https://www.aidsdatahub.org/resource/dpr-korea-country-slides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DPR Korea</dc:title>
  <dc:subject>Get an overview of the HIV/AIDS situation in DPR Korea. Browse and view charts and graphs illustrating data on the country's basic socio-demographic indicators, HIV prevalence and epidemiology, risk behaviors, vulnerability and HIV knowledge, HIV expendit</dc:subject>
  <dc:creator>HIV and AIDS Data Hub for Asia-Pacific</dc:creator>
  <cp:keywords>hiv, aids, socio-demographic indicators, prevalence, epidemiology, risk behaviors, vulnerability, hiv knowledge, national response</cp:keywords>
  <dc:description/>
  <cp:lastModifiedBy>pro6738</cp:lastModifiedBy>
  <cp:revision>451</cp:revision>
  <dcterms:created xsi:type="dcterms:W3CDTF">2010-11-08T08:31:49Z</dcterms:created>
  <dcterms:modified xsi:type="dcterms:W3CDTF">2019-11-18T07:36:06Z</dcterms:modified>
  <cp:category/>
</cp:coreProperties>
</file>