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charts/chart12.xml" ContentType="application/vnd.openxmlformats-officedocument.drawingml.chart+xml"/>
  <Override PartName="/ppt/theme/themeOverride1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797" r:id="rId4"/>
    <p:sldMasterId id="2147483800" r:id="rId5"/>
    <p:sldMasterId id="2147483935" r:id="rId6"/>
    <p:sldMasterId id="2147483944" r:id="rId7"/>
  </p:sldMasterIdLst>
  <p:notesMasterIdLst>
    <p:notesMasterId r:id="rId27"/>
  </p:notesMasterIdLst>
  <p:handoutMasterIdLst>
    <p:handoutMasterId r:id="rId28"/>
  </p:handoutMasterIdLst>
  <p:sldIdLst>
    <p:sldId id="266" r:id="rId8"/>
    <p:sldId id="268" r:id="rId9"/>
    <p:sldId id="271" r:id="rId10"/>
    <p:sldId id="354" r:id="rId11"/>
    <p:sldId id="355" r:id="rId12"/>
    <p:sldId id="356" r:id="rId13"/>
    <p:sldId id="292" r:id="rId14"/>
    <p:sldId id="359" r:id="rId15"/>
    <p:sldId id="362" r:id="rId16"/>
    <p:sldId id="363" r:id="rId17"/>
    <p:sldId id="374" r:id="rId18"/>
    <p:sldId id="373" r:id="rId19"/>
    <p:sldId id="369" r:id="rId20"/>
    <p:sldId id="296" r:id="rId21"/>
    <p:sldId id="351" r:id="rId22"/>
    <p:sldId id="308" r:id="rId23"/>
    <p:sldId id="370" r:id="rId24"/>
    <p:sldId id="371" r:id="rId25"/>
    <p:sldId id="311" r:id="rId26"/>
  </p:sldIdLst>
  <p:sldSz cx="9144000" cy="6858000" type="screen4x3"/>
  <p:notesSz cx="7102475" cy="10234613"/>
  <p:custDataLst>
    <p:tags r:id="rId29"/>
  </p:custDataLst>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F78E1E"/>
    <a:srgbClr val="88C540"/>
    <a:srgbClr val="E31837"/>
    <a:srgbClr val="D60000"/>
    <a:srgbClr val="ADD77B"/>
    <a:srgbClr val="7F7F7F"/>
    <a:srgbClr val="EC008C"/>
    <a:srgbClr val="4775D1"/>
    <a:srgbClr val="413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65" autoAdjust="0"/>
    <p:restoredTop sz="94637" autoAdjust="0"/>
  </p:normalViewPr>
  <p:slideViewPr>
    <p:cSldViewPr>
      <p:cViewPr>
        <p:scale>
          <a:sx n="98" d="100"/>
          <a:sy n="98" d="100"/>
        </p:scale>
        <p:origin x="-2112" y="-4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5388718140075866E-2"/>
          <c:y val="8.0815125932274148E-2"/>
          <c:w val="0.91588914510744068"/>
          <c:h val="0.60585611272321738"/>
        </c:manualLayout>
      </c:layout>
      <c:barChart>
        <c:barDir val="col"/>
        <c:grouping val="clustered"/>
        <c:varyColors val="0"/>
        <c:ser>
          <c:idx val="0"/>
          <c:order val="0"/>
          <c:spPr>
            <a:solidFill>
              <a:srgbClr val="00AEEF"/>
            </a:solidFill>
          </c:spPr>
          <c:invertIfNegative val="0"/>
          <c:dPt>
            <c:idx val="0"/>
            <c:invertIfNegative val="0"/>
            <c:bubble3D val="0"/>
            <c:spPr>
              <a:solidFill>
                <a:srgbClr val="F78E1E"/>
              </a:solidFill>
            </c:spPr>
          </c:dPt>
          <c:dPt>
            <c:idx val="1"/>
            <c:invertIfNegative val="0"/>
            <c:bubble3D val="0"/>
            <c:spPr>
              <a:solidFill>
                <a:srgbClr val="88C540"/>
              </a:solidFill>
            </c:spPr>
          </c:dPt>
          <c:dPt>
            <c:idx val="2"/>
            <c:invertIfNegative val="0"/>
            <c:bubble3D val="0"/>
            <c:spPr>
              <a:solidFill>
                <a:srgbClr val="E31837"/>
              </a:solidFill>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Others!$B$3:$C$6</c:f>
              <c:multiLvlStrCache>
                <c:ptCount val="4"/>
                <c:lvl>
                  <c:pt idx="0">
                    <c:v>Resort workers</c:v>
                  </c:pt>
                  <c:pt idx="1">
                    <c:v>Clients attending Social Hygiene Services</c:v>
                  </c:pt>
                  <c:pt idx="2">
                    <c:v>State enterprise electricity workers</c:v>
                  </c:pt>
                  <c:pt idx="3">
                    <c:v>Seafarers</c:v>
                  </c:pt>
                </c:lvl>
                <c:lvl>
                  <c:pt idx="0">
                    <c:v>Maldives (2008)</c:v>
                  </c:pt>
                  <c:pt idx="1">
                    <c:v>Hong Kong (2011)</c:v>
                  </c:pt>
                  <c:pt idx="2">
                    <c:v>Lao PDR (2008)</c:v>
                  </c:pt>
                  <c:pt idx="3">
                    <c:v>Thailand (2012)</c:v>
                  </c:pt>
                </c:lvl>
              </c:multiLvlStrCache>
            </c:multiLvlStrRef>
          </c:cat>
          <c:val>
            <c:numRef>
              <c:f>Others!$D$3:$D$6</c:f>
              <c:numCache>
                <c:formatCode>0.0</c:formatCode>
                <c:ptCount val="4"/>
                <c:pt idx="0">
                  <c:v>0.2</c:v>
                </c:pt>
                <c:pt idx="1">
                  <c:v>0.17199999999999999</c:v>
                </c:pt>
                <c:pt idx="2">
                  <c:v>0.3</c:v>
                </c:pt>
                <c:pt idx="3">
                  <c:v>1.0900000000000001</c:v>
                </c:pt>
              </c:numCache>
            </c:numRef>
          </c:val>
        </c:ser>
        <c:dLbls>
          <c:dLblPos val="outEnd"/>
          <c:showLegendKey val="0"/>
          <c:showVal val="1"/>
          <c:showCatName val="0"/>
          <c:showSerName val="0"/>
          <c:showPercent val="0"/>
          <c:showBubbleSize val="0"/>
        </c:dLbls>
        <c:gapWidth val="150"/>
        <c:axId val="95639424"/>
        <c:axId val="95680384"/>
      </c:barChart>
      <c:catAx>
        <c:axId val="95639424"/>
        <c:scaling>
          <c:orientation val="minMax"/>
        </c:scaling>
        <c:delete val="0"/>
        <c:axPos val="b"/>
        <c:numFmt formatCode="General" sourceLinked="0"/>
        <c:majorTickMark val="out"/>
        <c:minorTickMark val="none"/>
        <c:tickLblPos val="nextTo"/>
        <c:crossAx val="95680384"/>
        <c:crosses val="autoZero"/>
        <c:auto val="1"/>
        <c:lblAlgn val="ctr"/>
        <c:lblOffset val="100"/>
        <c:noMultiLvlLbl val="0"/>
      </c:catAx>
      <c:valAx>
        <c:axId val="95680384"/>
        <c:scaling>
          <c:orientation val="minMax"/>
          <c:max val="1.5"/>
        </c:scaling>
        <c:delete val="0"/>
        <c:axPos val="l"/>
        <c:title>
          <c:tx>
            <c:rich>
              <a:bodyPr rot="0" vert="horz"/>
              <a:lstStyle/>
              <a:p>
                <a:pPr>
                  <a:defRPr/>
                </a:pPr>
                <a:r>
                  <a:rPr lang="en-GB"/>
                  <a:t>%</a:t>
                </a:r>
              </a:p>
            </c:rich>
          </c:tx>
          <c:layout>
            <c:manualLayout>
              <c:xMode val="edge"/>
              <c:yMode val="edge"/>
              <c:x val="3.4385184053623674E-2"/>
              <c:y val="1.0036278020390899E-3"/>
            </c:manualLayout>
          </c:layout>
          <c:overlay val="0"/>
        </c:title>
        <c:numFmt formatCode="0.0" sourceLinked="1"/>
        <c:majorTickMark val="out"/>
        <c:minorTickMark val="none"/>
        <c:tickLblPos val="nextTo"/>
        <c:crossAx val="95639424"/>
        <c:crosses val="autoZero"/>
        <c:crossBetween val="between"/>
        <c:majorUnit val="0.5"/>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9258121630908897E-2"/>
          <c:y val="2.1501146337275658E-2"/>
          <c:w val="0.93504627730565515"/>
          <c:h val="0.36598130510751331"/>
        </c:manualLayout>
      </c:layout>
      <c:barChart>
        <c:barDir val="col"/>
        <c:grouping val="clustered"/>
        <c:varyColors val="0"/>
        <c:ser>
          <c:idx val="0"/>
          <c:order val="0"/>
          <c:spPr>
            <a:solidFill>
              <a:srgbClr val="00AEEF"/>
            </a:solidFill>
          </c:spPr>
          <c:invertIfNegative val="0"/>
          <c:dPt>
            <c:idx val="0"/>
            <c:invertIfNegative val="0"/>
            <c:bubble3D val="0"/>
            <c:spPr>
              <a:solidFill>
                <a:srgbClr val="EC008C"/>
              </a:solidFill>
            </c:spPr>
          </c:dPt>
          <c:dPt>
            <c:idx val="1"/>
            <c:invertIfNegative val="0"/>
            <c:bubble3D val="0"/>
            <c:spPr>
              <a:solidFill>
                <a:srgbClr val="EC008C"/>
              </a:solidFill>
            </c:spPr>
          </c:dPt>
          <c:dPt>
            <c:idx val="2"/>
            <c:invertIfNegative val="0"/>
            <c:bubble3D val="0"/>
            <c:spPr>
              <a:solidFill>
                <a:schemeClr val="bg1">
                  <a:lumMod val="65000"/>
                </a:schemeClr>
              </a:solidFill>
            </c:spPr>
          </c:dPt>
          <c:dPt>
            <c:idx val="6"/>
            <c:invertIfNegative val="0"/>
            <c:bubble3D val="0"/>
            <c:spPr>
              <a:solidFill>
                <a:srgbClr val="E31837"/>
              </a:solidFill>
            </c:spPr>
          </c:dPt>
          <c:dPt>
            <c:idx val="7"/>
            <c:invertIfNegative val="0"/>
            <c:bubble3D val="0"/>
            <c:spPr>
              <a:solidFill>
                <a:srgbClr val="E31837"/>
              </a:solidFill>
            </c:spPr>
          </c:dPt>
          <c:dPt>
            <c:idx val="8"/>
            <c:invertIfNegative val="0"/>
            <c:bubble3D val="0"/>
            <c:spPr>
              <a:solidFill>
                <a:srgbClr val="E31837"/>
              </a:solidFill>
            </c:spPr>
          </c:dPt>
          <c:dPt>
            <c:idx val="9"/>
            <c:invertIfNegative val="0"/>
            <c:bubble3D val="0"/>
            <c:spPr>
              <a:solidFill>
                <a:srgbClr val="88C540"/>
              </a:solidFill>
            </c:spPr>
          </c:dPt>
          <c:dPt>
            <c:idx val="10"/>
            <c:invertIfNegative val="0"/>
            <c:bubble3D val="0"/>
            <c:spPr>
              <a:solidFill>
                <a:srgbClr val="F78E1E"/>
              </a:solidFill>
            </c:spPr>
          </c:dPt>
          <c:dPt>
            <c:idx val="11"/>
            <c:invertIfNegative val="0"/>
            <c:bubble3D val="0"/>
            <c:spPr>
              <a:solidFill>
                <a:srgbClr val="F78E1E"/>
              </a:solidFill>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knowledge!$A$2:$B$13</c:f>
              <c:multiLvlStrCache>
                <c:ptCount val="12"/>
                <c:lvl>
                  <c:pt idx="0">
                    <c:v>Truckers(2006-2007)</c:v>
                  </c:pt>
                  <c:pt idx="1">
                    <c:v>Rickshaw pullers (2006-2007)</c:v>
                  </c:pt>
                  <c:pt idx="2">
                    <c:v>Electricity workers (2008)</c:v>
                  </c:pt>
                  <c:pt idx="3">
                    <c:v>Seafarers(2008)</c:v>
                  </c:pt>
                  <c:pt idx="4">
                    <c:v>Uniformed services(2008)</c:v>
                  </c:pt>
                  <c:pt idx="5">
                    <c:v>STI clinic attendees(2008)</c:v>
                  </c:pt>
                  <c:pt idx="6">
                    <c:v>Plantation workers(2008)</c:v>
                  </c:pt>
                  <c:pt idx="7">
                    <c:v>STI clinic attendees(2008)</c:v>
                  </c:pt>
                  <c:pt idx="8">
                    <c:v>Petroleum  workers(2008)</c:v>
                  </c:pt>
                  <c:pt idx="9">
                    <c:v>STI clinic attendees(2009)</c:v>
                  </c:pt>
                  <c:pt idx="10">
                    <c:v>Prisoners(2011)</c:v>
                  </c:pt>
                  <c:pt idx="11">
                    <c:v>Men at higher risk *(2011)</c:v>
                  </c:pt>
                </c:lvl>
                <c:lvl>
                  <c:pt idx="0">
                    <c:v>Bangladesh</c:v>
                  </c:pt>
                  <c:pt idx="2">
                    <c:v>Lao PDR</c:v>
                  </c:pt>
                  <c:pt idx="3">
                    <c:v>Fiji</c:v>
                  </c:pt>
                  <c:pt idx="6">
                    <c:v>PNG</c:v>
                  </c:pt>
                  <c:pt idx="9">
                    <c:v>Mongolia</c:v>
                  </c:pt>
                  <c:pt idx="10">
                    <c:v>Indonesia</c:v>
                  </c:pt>
                </c:lvl>
              </c:multiLvlStrCache>
            </c:multiLvlStrRef>
          </c:cat>
          <c:val>
            <c:numRef>
              <c:f>knowledge!$C$2:$C$13</c:f>
              <c:numCache>
                <c:formatCode>0</c:formatCode>
                <c:ptCount val="12"/>
                <c:pt idx="0">
                  <c:v>7.7</c:v>
                </c:pt>
                <c:pt idx="1">
                  <c:v>12.1</c:v>
                </c:pt>
                <c:pt idx="2">
                  <c:v>57</c:v>
                </c:pt>
                <c:pt idx="3">
                  <c:v>35</c:v>
                </c:pt>
                <c:pt idx="4">
                  <c:v>41</c:v>
                </c:pt>
                <c:pt idx="5">
                  <c:v>50</c:v>
                </c:pt>
                <c:pt idx="6">
                  <c:v>18.7</c:v>
                </c:pt>
                <c:pt idx="7">
                  <c:v>34.4</c:v>
                </c:pt>
                <c:pt idx="8">
                  <c:v>43.5</c:v>
                </c:pt>
                <c:pt idx="9">
                  <c:v>24</c:v>
                </c:pt>
                <c:pt idx="10">
                  <c:v>11.7</c:v>
                </c:pt>
                <c:pt idx="11">
                  <c:v>14.4</c:v>
                </c:pt>
              </c:numCache>
            </c:numRef>
          </c:val>
        </c:ser>
        <c:dLbls>
          <c:dLblPos val="outEnd"/>
          <c:showLegendKey val="0"/>
          <c:showVal val="1"/>
          <c:showCatName val="0"/>
          <c:showSerName val="0"/>
          <c:showPercent val="0"/>
          <c:showBubbleSize val="0"/>
        </c:dLbls>
        <c:gapWidth val="150"/>
        <c:axId val="111934848"/>
        <c:axId val="112195456"/>
      </c:barChart>
      <c:catAx>
        <c:axId val="111934848"/>
        <c:scaling>
          <c:orientation val="minMax"/>
        </c:scaling>
        <c:delete val="0"/>
        <c:axPos val="b"/>
        <c:numFmt formatCode="General" sourceLinked="0"/>
        <c:majorTickMark val="out"/>
        <c:minorTickMark val="none"/>
        <c:tickLblPos val="nextTo"/>
        <c:crossAx val="112195456"/>
        <c:crosses val="autoZero"/>
        <c:auto val="1"/>
        <c:lblAlgn val="ctr"/>
        <c:lblOffset val="100"/>
        <c:noMultiLvlLbl val="0"/>
      </c:catAx>
      <c:valAx>
        <c:axId val="112195456"/>
        <c:scaling>
          <c:orientation val="minMax"/>
          <c:max val="100"/>
        </c:scaling>
        <c:delete val="0"/>
        <c:axPos val="l"/>
        <c:title>
          <c:tx>
            <c:rich>
              <a:bodyPr rot="0" vert="horz"/>
              <a:lstStyle/>
              <a:p>
                <a:pPr>
                  <a:defRPr/>
                </a:pPr>
                <a:r>
                  <a:rPr lang="en-GB"/>
                  <a:t>%</a:t>
                </a:r>
              </a:p>
            </c:rich>
          </c:tx>
          <c:layout>
            <c:manualLayout>
              <c:xMode val="edge"/>
              <c:yMode val="edge"/>
              <c:x val="3.4055008748906386E-2"/>
              <c:y val="1.6871862722323779E-3"/>
            </c:manualLayout>
          </c:layout>
          <c:overlay val="0"/>
        </c:title>
        <c:numFmt formatCode="0" sourceLinked="1"/>
        <c:majorTickMark val="out"/>
        <c:minorTickMark val="none"/>
        <c:tickLblPos val="nextTo"/>
        <c:crossAx val="111934848"/>
        <c:crosses val="autoZero"/>
        <c:crossBetween val="between"/>
        <c:majorUnit val="20"/>
      </c:valAx>
    </c:plotArea>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8919588567691415E-2"/>
          <c:y val="9.8815518877873862E-2"/>
          <c:w val="0.93780073546780918"/>
          <c:h val="0.44827828354501492"/>
        </c:manualLayout>
      </c:layout>
      <c:barChart>
        <c:barDir val="col"/>
        <c:grouping val="clustered"/>
        <c:varyColors val="0"/>
        <c:ser>
          <c:idx val="0"/>
          <c:order val="0"/>
          <c:tx>
            <c:strRef>
              <c:f>'HIV test'!$C$1</c:f>
              <c:strCache>
                <c:ptCount val="1"/>
                <c:pt idx="0">
                  <c:v>Maldives (2008)</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test'!$C$2:$C$8</c:f>
              <c:numCache>
                <c:formatCode>General</c:formatCode>
                <c:ptCount val="7"/>
                <c:pt idx="0">
                  <c:v>31</c:v>
                </c:pt>
                <c:pt idx="1">
                  <c:v>67</c:v>
                </c:pt>
              </c:numCache>
            </c:numRef>
          </c:val>
        </c:ser>
        <c:ser>
          <c:idx val="1"/>
          <c:order val="1"/>
          <c:tx>
            <c:strRef>
              <c:f>'HIV test'!$D$1</c:f>
              <c:strCache>
                <c:ptCount val="1"/>
                <c:pt idx="0">
                  <c:v>Fiji (2008)</c:v>
                </c:pt>
              </c:strCache>
            </c:strRef>
          </c:tx>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test'!$D$2:$D$8</c:f>
              <c:numCache>
                <c:formatCode>General</c:formatCode>
                <c:ptCount val="7"/>
                <c:pt idx="2">
                  <c:v>54</c:v>
                </c:pt>
              </c:numCache>
            </c:numRef>
          </c:val>
        </c:ser>
        <c:ser>
          <c:idx val="2"/>
          <c:order val="2"/>
          <c:tx>
            <c:strRef>
              <c:f>'HIV test'!$E$1</c:f>
              <c:strCache>
                <c:ptCount val="1"/>
                <c:pt idx="0">
                  <c:v>Cambodia (2010)</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test'!$E$2:$E$8</c:f>
              <c:numCache>
                <c:formatCode>General</c:formatCode>
                <c:ptCount val="7"/>
                <c:pt idx="3" formatCode="0">
                  <c:v>26.5</c:v>
                </c:pt>
              </c:numCache>
            </c:numRef>
          </c:val>
        </c:ser>
        <c:ser>
          <c:idx val="3"/>
          <c:order val="3"/>
          <c:tx>
            <c:strRef>
              <c:f>'HIV test'!$F$1</c:f>
              <c:strCache>
                <c:ptCount val="1"/>
                <c:pt idx="0">
                  <c:v>Lao PDR (2008)</c:v>
                </c:pt>
              </c:strCache>
            </c:strRef>
          </c:tx>
          <c:spPr>
            <a:solidFill>
              <a:srgbClr val="EC008C"/>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test'!$F$2:$F$8</c:f>
              <c:numCache>
                <c:formatCode>General</c:formatCode>
                <c:ptCount val="7"/>
                <c:pt idx="4" formatCode="0">
                  <c:v>13</c:v>
                </c:pt>
              </c:numCache>
            </c:numRef>
          </c:val>
        </c:ser>
        <c:ser>
          <c:idx val="4"/>
          <c:order val="4"/>
          <c:tx>
            <c:strRef>
              <c:f>'HIV test'!$G$1</c:f>
              <c:strCache>
                <c:ptCount val="1"/>
                <c:pt idx="0">
                  <c:v>Indonesia (2011)</c:v>
                </c:pt>
              </c:strCache>
            </c:strRef>
          </c:tx>
          <c:spPr>
            <a:solidFill>
              <a:schemeClr val="bg1">
                <a:lumMod val="50000"/>
              </a:schemeClr>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test'!$G$2:$G$8</c:f>
              <c:numCache>
                <c:formatCode>General</c:formatCode>
                <c:ptCount val="7"/>
                <c:pt idx="5" formatCode="0">
                  <c:v>6.6</c:v>
                </c:pt>
              </c:numCache>
            </c:numRef>
          </c:val>
        </c:ser>
        <c:ser>
          <c:idx val="5"/>
          <c:order val="5"/>
          <c:tx>
            <c:strRef>
              <c:f>'HIV test'!$H$1</c:f>
              <c:strCache>
                <c:ptCount val="1"/>
                <c:pt idx="0">
                  <c:v>Balochistan, Pakistan (2011)</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test'!$A$2:$B$8</c:f>
              <c:multiLvlStrCache>
                <c:ptCount val="7"/>
                <c:lvl>
                  <c:pt idx="0">
                    <c:v>Construction workers</c:v>
                  </c:pt>
                  <c:pt idx="1">
                    <c:v>Seafarers</c:v>
                  </c:pt>
                  <c:pt idx="2">
                    <c:v>STI clinic attendees</c:v>
                  </c:pt>
                  <c:pt idx="3">
                    <c:v>Taxi drivers</c:v>
                  </c:pt>
                  <c:pt idx="4">
                    <c:v>Electricity workers</c:v>
                  </c:pt>
                  <c:pt idx="5">
                    <c:v>Men at higher risk*</c:v>
                  </c:pt>
                  <c:pt idx="6">
                    <c:v>Mine workers</c:v>
                  </c:pt>
                </c:lvl>
                <c:lvl>
                  <c:pt idx="0">
                    <c:v>Tested in the last 12 months</c:v>
                  </c:pt>
                  <c:pt idx="3">
                    <c:v>Ever tested for HIV</c:v>
                  </c:pt>
                </c:lvl>
              </c:multiLvlStrCache>
            </c:multiLvlStrRef>
          </c:cat>
          <c:val>
            <c:numRef>
              <c:f>'HIV test'!$H$2:$H$8</c:f>
              <c:numCache>
                <c:formatCode>General</c:formatCode>
                <c:ptCount val="7"/>
                <c:pt idx="6" formatCode="0">
                  <c:v>1.7</c:v>
                </c:pt>
              </c:numCache>
            </c:numRef>
          </c:val>
        </c:ser>
        <c:dLbls>
          <c:dLblPos val="outEnd"/>
          <c:showLegendKey val="0"/>
          <c:showVal val="1"/>
          <c:showCatName val="0"/>
          <c:showSerName val="0"/>
          <c:showPercent val="0"/>
          <c:showBubbleSize val="0"/>
        </c:dLbls>
        <c:gapWidth val="150"/>
        <c:overlap val="100"/>
        <c:axId val="112724608"/>
        <c:axId val="112759168"/>
      </c:barChart>
      <c:catAx>
        <c:axId val="112724608"/>
        <c:scaling>
          <c:orientation val="minMax"/>
        </c:scaling>
        <c:delete val="0"/>
        <c:axPos val="b"/>
        <c:numFmt formatCode="General" sourceLinked="0"/>
        <c:majorTickMark val="out"/>
        <c:minorTickMark val="none"/>
        <c:tickLblPos val="nextTo"/>
        <c:crossAx val="112759168"/>
        <c:crosses val="autoZero"/>
        <c:auto val="1"/>
        <c:lblAlgn val="ctr"/>
        <c:lblOffset val="100"/>
        <c:noMultiLvlLbl val="0"/>
      </c:catAx>
      <c:valAx>
        <c:axId val="112759168"/>
        <c:scaling>
          <c:orientation val="minMax"/>
          <c:max val="100"/>
        </c:scaling>
        <c:delete val="0"/>
        <c:axPos val="l"/>
        <c:title>
          <c:tx>
            <c:rich>
              <a:bodyPr rot="0" vert="horz"/>
              <a:lstStyle/>
              <a:p>
                <a:pPr>
                  <a:defRPr/>
                </a:pPr>
                <a:r>
                  <a:rPr lang="en-GB"/>
                  <a:t>%</a:t>
                </a:r>
              </a:p>
            </c:rich>
          </c:tx>
          <c:layout>
            <c:manualLayout>
              <c:xMode val="edge"/>
              <c:yMode val="edge"/>
              <c:x val="3.983902789349833E-2"/>
              <c:y val="1.0550129741758356E-2"/>
            </c:manualLayout>
          </c:layout>
          <c:overlay val="0"/>
        </c:title>
        <c:numFmt formatCode="General" sourceLinked="1"/>
        <c:majorTickMark val="out"/>
        <c:minorTickMark val="none"/>
        <c:tickLblPos val="nextTo"/>
        <c:crossAx val="112724608"/>
        <c:crosses val="autoZero"/>
        <c:crossBetween val="between"/>
        <c:majorUnit val="20"/>
      </c:valAx>
    </c:plotArea>
    <c:legend>
      <c:legendPos val="b"/>
      <c:layout>
        <c:manualLayout>
          <c:xMode val="edge"/>
          <c:yMode val="edge"/>
          <c:x val="3.6793067571877308E-2"/>
          <c:y val="0.84814533898230371"/>
          <c:w val="0.93245008120374506"/>
          <c:h val="0.13265978287620386"/>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0674608464768902E-2"/>
          <c:y val="9.2296203410885846E-2"/>
          <c:w val="0.67206034485096877"/>
          <c:h val="0.53220897082863805"/>
        </c:manualLayout>
      </c:layout>
      <c:barChart>
        <c:barDir val="col"/>
        <c:grouping val="clustered"/>
        <c:varyColors val="0"/>
        <c:ser>
          <c:idx val="0"/>
          <c:order val="0"/>
          <c:tx>
            <c:strRef>
              <c:f>Pvtn!$A$3</c:f>
              <c:strCache>
                <c:ptCount val="1"/>
                <c:pt idx="0">
                  <c:v>Bangladesh (2006-07) *</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Pvtn!$B$3:$K$3</c:f>
              <c:numCache>
                <c:formatCode>0</c:formatCode>
                <c:ptCount val="10"/>
                <c:pt idx="0">
                  <c:v>2.8</c:v>
                </c:pt>
                <c:pt idx="1">
                  <c:v>2.6</c:v>
                </c:pt>
              </c:numCache>
            </c:numRef>
          </c:val>
        </c:ser>
        <c:ser>
          <c:idx val="1"/>
          <c:order val="1"/>
          <c:tx>
            <c:strRef>
              <c:f>Pvtn!$A$4</c:f>
              <c:strCache>
                <c:ptCount val="1"/>
                <c:pt idx="0">
                  <c:v>Bhutan (2008) *</c:v>
                </c:pt>
              </c:strCache>
            </c:strRef>
          </c:tx>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Pvtn!$B$4:$K$4</c:f>
              <c:numCache>
                <c:formatCode>General</c:formatCode>
                <c:ptCount val="10"/>
                <c:pt idx="2" formatCode="0">
                  <c:v>19.399999999999999</c:v>
                </c:pt>
                <c:pt idx="4" formatCode="0">
                  <c:v>0.8</c:v>
                </c:pt>
                <c:pt idx="5" formatCode="0">
                  <c:v>18.7</c:v>
                </c:pt>
              </c:numCache>
            </c:numRef>
          </c:val>
        </c:ser>
        <c:ser>
          <c:idx val="2"/>
          <c:order val="2"/>
          <c:tx>
            <c:strRef>
              <c:f>Pvtn!$A$5</c:f>
              <c:strCache>
                <c:ptCount val="1"/>
                <c:pt idx="0">
                  <c:v>Nepal (2009)</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Pvtn!$B$5:$K$5</c:f>
              <c:numCache>
                <c:formatCode>General</c:formatCode>
                <c:ptCount val="10"/>
                <c:pt idx="3">
                  <c:v>20</c:v>
                </c:pt>
              </c:numCache>
            </c:numRef>
          </c:val>
        </c:ser>
        <c:ser>
          <c:idx val="3"/>
          <c:order val="3"/>
          <c:tx>
            <c:strRef>
              <c:f>Pvtn!$A$6</c:f>
              <c:strCache>
                <c:ptCount val="1"/>
                <c:pt idx="0">
                  <c:v>Mongolia (2009)</c:v>
                </c:pt>
              </c:strCache>
            </c:strRef>
          </c:tx>
          <c:spPr>
            <a:solidFill>
              <a:schemeClr val="bg1">
                <a:lumMod val="65000"/>
              </a:schemeClr>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Pvtn!$B$6:$K$6</c:f>
              <c:numCache>
                <c:formatCode>General</c:formatCode>
                <c:ptCount val="10"/>
                <c:pt idx="6">
                  <c:v>31</c:v>
                </c:pt>
              </c:numCache>
            </c:numRef>
          </c:val>
        </c:ser>
        <c:ser>
          <c:idx val="4"/>
          <c:order val="4"/>
          <c:tx>
            <c:strRef>
              <c:f>Pvtn!$A$7</c:f>
              <c:strCache>
                <c:ptCount val="1"/>
                <c:pt idx="0">
                  <c:v>Maldives (2008)</c:v>
                </c:pt>
              </c:strCache>
            </c:strRef>
          </c:tx>
          <c:spPr>
            <a:solidFill>
              <a:srgbClr val="EC008C"/>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Pvtn!$B$7:$K$7</c:f>
              <c:numCache>
                <c:formatCode>General</c:formatCode>
                <c:ptCount val="10"/>
                <c:pt idx="7">
                  <c:v>40</c:v>
                </c:pt>
              </c:numCache>
            </c:numRef>
          </c:val>
        </c:ser>
        <c:ser>
          <c:idx val="5"/>
          <c:order val="5"/>
          <c:tx>
            <c:strRef>
              <c:f>Pvtn!$A$8</c:f>
              <c:strCache>
                <c:ptCount val="1"/>
                <c:pt idx="0">
                  <c:v>PNG (2008)</c:v>
                </c:pt>
              </c:strCache>
            </c:strRef>
          </c:tx>
          <c:spPr>
            <a:solidFill>
              <a:srgbClr val="F78E1E"/>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Pvtn!$B$2:$K$2</c:f>
              <c:strCache>
                <c:ptCount val="10"/>
                <c:pt idx="0">
                  <c:v>Rickshaw pullers</c:v>
                </c:pt>
                <c:pt idx="1">
                  <c:v>Truckers</c:v>
                </c:pt>
                <c:pt idx="2">
                  <c:v>Truckers</c:v>
                </c:pt>
                <c:pt idx="3">
                  <c:v>Truckers</c:v>
                </c:pt>
                <c:pt idx="4">
                  <c:v>Police</c:v>
                </c:pt>
                <c:pt idx="5">
                  <c:v>Military </c:v>
                </c:pt>
                <c:pt idx="6">
                  <c:v>STI patients</c:v>
                </c:pt>
                <c:pt idx="7">
                  <c:v>Seafarers</c:v>
                </c:pt>
                <c:pt idx="8">
                  <c:v>Plantation workers</c:v>
                </c:pt>
                <c:pt idx="9">
                  <c:v>Petroleum workers</c:v>
                </c:pt>
              </c:strCache>
            </c:strRef>
          </c:cat>
          <c:val>
            <c:numRef>
              <c:f>Pvtn!$B$8:$K$8</c:f>
              <c:numCache>
                <c:formatCode>General</c:formatCode>
                <c:ptCount val="10"/>
                <c:pt idx="8" formatCode="0">
                  <c:v>43.9</c:v>
                </c:pt>
                <c:pt idx="9">
                  <c:v>50</c:v>
                </c:pt>
              </c:numCache>
            </c:numRef>
          </c:val>
        </c:ser>
        <c:dLbls>
          <c:dLblPos val="outEnd"/>
          <c:showLegendKey val="0"/>
          <c:showVal val="1"/>
          <c:showCatName val="0"/>
          <c:showSerName val="0"/>
          <c:showPercent val="0"/>
          <c:showBubbleSize val="0"/>
        </c:dLbls>
        <c:gapWidth val="57"/>
        <c:overlap val="96"/>
        <c:axId val="112837760"/>
        <c:axId val="112839296"/>
      </c:barChart>
      <c:catAx>
        <c:axId val="112837760"/>
        <c:scaling>
          <c:orientation val="minMax"/>
        </c:scaling>
        <c:delete val="0"/>
        <c:axPos val="b"/>
        <c:numFmt formatCode="General" sourceLinked="0"/>
        <c:majorTickMark val="out"/>
        <c:minorTickMark val="none"/>
        <c:tickLblPos val="nextTo"/>
        <c:crossAx val="112839296"/>
        <c:crosses val="autoZero"/>
        <c:auto val="1"/>
        <c:lblAlgn val="ctr"/>
        <c:lblOffset val="100"/>
        <c:noMultiLvlLbl val="0"/>
      </c:catAx>
      <c:valAx>
        <c:axId val="112839296"/>
        <c:scaling>
          <c:orientation val="minMax"/>
          <c:max val="100"/>
        </c:scaling>
        <c:delete val="0"/>
        <c:axPos val="l"/>
        <c:title>
          <c:tx>
            <c:rich>
              <a:bodyPr rot="0" vert="horz"/>
              <a:lstStyle/>
              <a:p>
                <a:pPr>
                  <a:defRPr/>
                </a:pPr>
                <a:r>
                  <a:rPr lang="en-GB"/>
                  <a:t>%</a:t>
                </a:r>
              </a:p>
            </c:rich>
          </c:tx>
          <c:layout>
            <c:manualLayout>
              <c:xMode val="edge"/>
              <c:yMode val="edge"/>
              <c:x val="2.4496276794784461E-2"/>
              <c:y val="3.878321472818773E-3"/>
            </c:manualLayout>
          </c:layout>
          <c:overlay val="0"/>
        </c:title>
        <c:numFmt formatCode="0" sourceLinked="1"/>
        <c:majorTickMark val="out"/>
        <c:minorTickMark val="none"/>
        <c:tickLblPos val="nextTo"/>
        <c:crossAx val="112837760"/>
        <c:crosses val="autoZero"/>
        <c:crossBetween val="between"/>
        <c:majorUnit val="20"/>
      </c:valAx>
    </c:plotArea>
    <c:legend>
      <c:legendPos val="r"/>
      <c:layout>
        <c:manualLayout>
          <c:xMode val="edge"/>
          <c:yMode val="edge"/>
          <c:x val="0.77153568624085977"/>
          <c:y val="4.8740208087726875E-2"/>
          <c:w val="0.22019705351200208"/>
          <c:h val="0.87017489128192105"/>
        </c:manualLayout>
      </c:layout>
      <c:overlay val="0"/>
      <c:spPr>
        <a:solidFill>
          <a:sysClr val="window" lastClr="FFFFFF">
            <a:lumMod val="95000"/>
          </a:sysClr>
        </a:solidFill>
      </c:spPr>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958031761181368"/>
          <c:y val="0.11116732455687134"/>
          <c:w val="0.59160253088889825"/>
          <c:h val="0.78395905236254915"/>
        </c:manualLayout>
      </c:layout>
      <c:barChart>
        <c:barDir val="bar"/>
        <c:grouping val="clustered"/>
        <c:varyColors val="0"/>
        <c:ser>
          <c:idx val="0"/>
          <c:order val="0"/>
          <c:spPr>
            <a:solidFill>
              <a:srgbClr val="00AEEF"/>
            </a:solidFill>
          </c:spPr>
          <c:invertIfNegative val="0"/>
          <c:dPt>
            <c:idx val="3"/>
            <c:invertIfNegative val="0"/>
            <c:bubble3D val="0"/>
            <c:spPr>
              <a:solidFill>
                <a:srgbClr val="EC008C"/>
              </a:solidFill>
            </c:spPr>
          </c:dPt>
          <c:dPt>
            <c:idx val="4"/>
            <c:invertIfNegative val="0"/>
            <c:bubble3D val="0"/>
            <c:spPr>
              <a:solidFill>
                <a:srgbClr val="EC008C"/>
              </a:solidFill>
            </c:spPr>
          </c:dPt>
          <c:dPt>
            <c:idx val="5"/>
            <c:invertIfNegative val="0"/>
            <c:bubble3D val="0"/>
            <c:spPr>
              <a:solidFill>
                <a:srgbClr val="EC008C"/>
              </a:solidFill>
            </c:spPr>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'Other STI'!$A$3:$C$8</c:f>
              <c:multiLvlStrCache>
                <c:ptCount val="6"/>
                <c:lvl>
                  <c:pt idx="0">
                    <c:v>Prisoners </c:v>
                  </c:pt>
                  <c:pt idx="1">
                    <c:v>Road transport workers</c:v>
                  </c:pt>
                  <c:pt idx="2">
                    <c:v>Prisoners </c:v>
                  </c:pt>
                  <c:pt idx="3">
                    <c:v> Resort workers</c:v>
                  </c:pt>
                  <c:pt idx="4">
                    <c:v>Construction workers</c:v>
                  </c:pt>
                  <c:pt idx="5">
                    <c:v>Seafarers</c:v>
                  </c:pt>
                </c:lvl>
                <c:lvl>
                  <c:pt idx="0">
                    <c:v>Herat</c:v>
                  </c:pt>
                  <c:pt idx="2">
                    <c:v>Kabul</c:v>
                  </c:pt>
                </c:lvl>
                <c:lvl>
                  <c:pt idx="0">
                    <c:v>Afghanistan (2012)</c:v>
                  </c:pt>
                  <c:pt idx="3">
                    <c:v>Maldives (2008)</c:v>
                  </c:pt>
                </c:lvl>
              </c:multiLvlStrCache>
            </c:multiLvlStrRef>
          </c:cat>
          <c:val>
            <c:numRef>
              <c:f>'Other STI'!$D$3:$D$8</c:f>
              <c:numCache>
                <c:formatCode>0.0</c:formatCode>
                <c:ptCount val="6"/>
                <c:pt idx="0">
                  <c:v>4.8</c:v>
                </c:pt>
                <c:pt idx="1">
                  <c:v>5.26</c:v>
                </c:pt>
                <c:pt idx="2" formatCode="0">
                  <c:v>6</c:v>
                </c:pt>
                <c:pt idx="3" formatCode="General">
                  <c:v>2</c:v>
                </c:pt>
                <c:pt idx="4" formatCode="General">
                  <c:v>3</c:v>
                </c:pt>
                <c:pt idx="5" formatCode="General">
                  <c:v>4</c:v>
                </c:pt>
              </c:numCache>
            </c:numRef>
          </c:val>
        </c:ser>
        <c:dLbls>
          <c:dLblPos val="outEnd"/>
          <c:showLegendKey val="0"/>
          <c:showVal val="1"/>
          <c:showCatName val="0"/>
          <c:showSerName val="0"/>
          <c:showPercent val="0"/>
          <c:showBubbleSize val="0"/>
        </c:dLbls>
        <c:gapWidth val="59"/>
        <c:axId val="95906048"/>
        <c:axId val="95931008"/>
      </c:barChart>
      <c:catAx>
        <c:axId val="95906048"/>
        <c:scaling>
          <c:orientation val="minMax"/>
        </c:scaling>
        <c:delete val="0"/>
        <c:axPos val="l"/>
        <c:title>
          <c:tx>
            <c:rich>
              <a:bodyPr rot="0" vert="horz"/>
              <a:lstStyle/>
              <a:p>
                <a:pPr>
                  <a:defRPr/>
                </a:pPr>
                <a:r>
                  <a:rPr lang="en-GB"/>
                  <a:t>%</a:t>
                </a:r>
              </a:p>
            </c:rich>
          </c:tx>
          <c:layout>
            <c:manualLayout>
              <c:xMode val="edge"/>
              <c:yMode val="edge"/>
              <c:x val="0.96617843613875432"/>
              <c:y val="0.86342667796446704"/>
            </c:manualLayout>
          </c:layout>
          <c:overlay val="0"/>
        </c:title>
        <c:numFmt formatCode="General" sourceLinked="0"/>
        <c:majorTickMark val="out"/>
        <c:minorTickMark val="none"/>
        <c:tickLblPos val="nextTo"/>
        <c:spPr>
          <a:ln>
            <a:prstDash val="sysDash"/>
          </a:ln>
        </c:spPr>
        <c:crossAx val="95931008"/>
        <c:crosses val="autoZero"/>
        <c:auto val="1"/>
        <c:lblAlgn val="ctr"/>
        <c:lblOffset val="100"/>
        <c:noMultiLvlLbl val="0"/>
      </c:catAx>
      <c:valAx>
        <c:axId val="95931008"/>
        <c:scaling>
          <c:orientation val="minMax"/>
        </c:scaling>
        <c:delete val="0"/>
        <c:axPos val="b"/>
        <c:numFmt formatCode="0" sourceLinked="0"/>
        <c:majorTickMark val="out"/>
        <c:minorTickMark val="none"/>
        <c:tickLblPos val="nextTo"/>
        <c:crossAx val="95906048"/>
        <c:crosses val="autoZero"/>
        <c:crossBetween val="between"/>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2580917058509084E-2"/>
          <c:y val="0.20151877064164589"/>
          <c:w val="0.94717333549891525"/>
          <c:h val="0.56060488228580663"/>
        </c:manualLayout>
      </c:layout>
      <c:barChart>
        <c:barDir val="col"/>
        <c:grouping val="clustered"/>
        <c:varyColors val="0"/>
        <c:ser>
          <c:idx val="0"/>
          <c:order val="0"/>
          <c:tx>
            <c:strRef>
              <c:f>'Other STI'!$C$2</c:f>
              <c:strCache>
                <c:ptCount val="1"/>
                <c:pt idx="0">
                  <c:v>Prisoners </c:v>
                </c:pt>
              </c:strCache>
            </c:strRef>
          </c:tx>
          <c:spPr>
            <a:solidFill>
              <a:srgbClr val="F78E1E"/>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'Other STI'!$B$3:$B$9</c:f>
              <c:strCache>
                <c:ptCount val="7"/>
                <c:pt idx="0">
                  <c:v>Herat, Afghanistan (2012)</c:v>
                </c:pt>
                <c:pt idx="1">
                  <c:v>Kabul, Afghanistan (2012)</c:v>
                </c:pt>
                <c:pt idx="2">
                  <c:v>Indonesia (2011)</c:v>
                </c:pt>
                <c:pt idx="3">
                  <c:v>Bhutan (2006)</c:v>
                </c:pt>
                <c:pt idx="4">
                  <c:v>Timor-Leste (2011)</c:v>
                </c:pt>
                <c:pt idx="5">
                  <c:v>Afghanistan (2012)</c:v>
                </c:pt>
                <c:pt idx="6">
                  <c:v>Maldives (2008)</c:v>
                </c:pt>
              </c:strCache>
            </c:strRef>
          </c:cat>
          <c:val>
            <c:numRef>
              <c:f>'Other STI'!$C$3:$C$9</c:f>
              <c:numCache>
                <c:formatCode>0.0</c:formatCode>
                <c:ptCount val="7"/>
                <c:pt idx="0">
                  <c:v>0.8</c:v>
                </c:pt>
                <c:pt idx="1">
                  <c:v>0.8</c:v>
                </c:pt>
                <c:pt idx="2" formatCode="General">
                  <c:v>4.8</c:v>
                </c:pt>
              </c:numCache>
            </c:numRef>
          </c:val>
        </c:ser>
        <c:ser>
          <c:idx val="1"/>
          <c:order val="1"/>
          <c:tx>
            <c:strRef>
              <c:f>'Other STI'!$D$2</c:f>
              <c:strCache>
                <c:ptCount val="1"/>
                <c:pt idx="0">
                  <c:v>Uniformed personnel</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'Other STI'!$B$3:$B$9</c:f>
              <c:strCache>
                <c:ptCount val="7"/>
                <c:pt idx="0">
                  <c:v>Herat, Afghanistan (2012)</c:v>
                </c:pt>
                <c:pt idx="1">
                  <c:v>Kabul, Afghanistan (2012)</c:v>
                </c:pt>
                <c:pt idx="2">
                  <c:v>Indonesia (2011)</c:v>
                </c:pt>
                <c:pt idx="3">
                  <c:v>Bhutan (2006)</c:v>
                </c:pt>
                <c:pt idx="4">
                  <c:v>Timor-Leste (2011)</c:v>
                </c:pt>
                <c:pt idx="5">
                  <c:v>Afghanistan (2012)</c:v>
                </c:pt>
                <c:pt idx="6">
                  <c:v>Maldives (2008)</c:v>
                </c:pt>
              </c:strCache>
            </c:strRef>
          </c:cat>
          <c:val>
            <c:numRef>
              <c:f>'Other STI'!$D$3:$D$9</c:f>
              <c:numCache>
                <c:formatCode>General</c:formatCode>
                <c:ptCount val="7"/>
                <c:pt idx="3">
                  <c:v>3.1</c:v>
                </c:pt>
                <c:pt idx="4">
                  <c:v>13.9</c:v>
                </c:pt>
              </c:numCache>
            </c:numRef>
          </c:val>
        </c:ser>
        <c:ser>
          <c:idx val="2"/>
          <c:order val="2"/>
          <c:tx>
            <c:strRef>
              <c:f>'Other STI'!$E$2</c:f>
              <c:strCache>
                <c:ptCount val="1"/>
                <c:pt idx="0">
                  <c:v>Road transport workers</c:v>
                </c:pt>
              </c:strCache>
            </c:strRef>
          </c:tx>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'Other STI'!$B$3:$B$9</c:f>
              <c:strCache>
                <c:ptCount val="7"/>
                <c:pt idx="0">
                  <c:v>Herat, Afghanistan (2012)</c:v>
                </c:pt>
                <c:pt idx="1">
                  <c:v>Kabul, Afghanistan (2012)</c:v>
                </c:pt>
                <c:pt idx="2">
                  <c:v>Indonesia (2011)</c:v>
                </c:pt>
                <c:pt idx="3">
                  <c:v>Bhutan (2006)</c:v>
                </c:pt>
                <c:pt idx="4">
                  <c:v>Timor-Leste (2011)</c:v>
                </c:pt>
                <c:pt idx="5">
                  <c:v>Afghanistan (2012)</c:v>
                </c:pt>
                <c:pt idx="6">
                  <c:v>Maldives (2008)</c:v>
                </c:pt>
              </c:strCache>
            </c:strRef>
          </c:cat>
          <c:val>
            <c:numRef>
              <c:f>'Other STI'!$E$3:$E$9</c:f>
              <c:numCache>
                <c:formatCode>General</c:formatCode>
                <c:ptCount val="7"/>
                <c:pt idx="5" formatCode="0.0">
                  <c:v>0.26</c:v>
                </c:pt>
              </c:numCache>
            </c:numRef>
          </c:val>
        </c:ser>
        <c:ser>
          <c:idx val="3"/>
          <c:order val="3"/>
          <c:tx>
            <c:strRef>
              <c:f>'Other STI'!$F$2</c:f>
              <c:strCache>
                <c:ptCount val="1"/>
                <c:pt idx="0">
                  <c:v>Resort workers</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'Other STI'!$B$3:$B$9</c:f>
              <c:strCache>
                <c:ptCount val="7"/>
                <c:pt idx="0">
                  <c:v>Herat, Afghanistan (2012)</c:v>
                </c:pt>
                <c:pt idx="1">
                  <c:v>Kabul, Afghanistan (2012)</c:v>
                </c:pt>
                <c:pt idx="2">
                  <c:v>Indonesia (2011)</c:v>
                </c:pt>
                <c:pt idx="3">
                  <c:v>Bhutan (2006)</c:v>
                </c:pt>
                <c:pt idx="4">
                  <c:v>Timor-Leste (2011)</c:v>
                </c:pt>
                <c:pt idx="5">
                  <c:v>Afghanistan (2012)</c:v>
                </c:pt>
                <c:pt idx="6">
                  <c:v>Maldives (2008)</c:v>
                </c:pt>
              </c:strCache>
            </c:strRef>
          </c:cat>
          <c:val>
            <c:numRef>
              <c:f>'Other STI'!$F$3:$F$9</c:f>
              <c:numCache>
                <c:formatCode>General</c:formatCode>
                <c:ptCount val="7"/>
                <c:pt idx="6">
                  <c:v>1.2</c:v>
                </c:pt>
              </c:numCache>
            </c:numRef>
          </c:val>
        </c:ser>
        <c:dLbls>
          <c:dLblPos val="outEnd"/>
          <c:showLegendKey val="0"/>
          <c:showVal val="1"/>
          <c:showCatName val="0"/>
          <c:showSerName val="0"/>
          <c:showPercent val="0"/>
          <c:showBubbleSize val="0"/>
        </c:dLbls>
        <c:gapWidth val="81"/>
        <c:overlap val="99"/>
        <c:axId val="106524032"/>
        <c:axId val="106534016"/>
      </c:barChart>
      <c:catAx>
        <c:axId val="106524032"/>
        <c:scaling>
          <c:orientation val="minMax"/>
        </c:scaling>
        <c:delete val="0"/>
        <c:axPos val="b"/>
        <c:numFmt formatCode="General" sourceLinked="0"/>
        <c:majorTickMark val="out"/>
        <c:minorTickMark val="none"/>
        <c:tickLblPos val="nextTo"/>
        <c:crossAx val="106534016"/>
        <c:crosses val="autoZero"/>
        <c:auto val="1"/>
        <c:lblAlgn val="ctr"/>
        <c:lblOffset val="100"/>
        <c:noMultiLvlLbl val="0"/>
      </c:catAx>
      <c:valAx>
        <c:axId val="106534016"/>
        <c:scaling>
          <c:orientation val="minMax"/>
        </c:scaling>
        <c:delete val="0"/>
        <c:axPos val="l"/>
        <c:title>
          <c:tx>
            <c:rich>
              <a:bodyPr rot="0" vert="horz"/>
              <a:lstStyle/>
              <a:p>
                <a:pPr>
                  <a:defRPr/>
                </a:pPr>
                <a:r>
                  <a:rPr lang="en-GB"/>
                  <a:t>%</a:t>
                </a:r>
              </a:p>
            </c:rich>
          </c:tx>
          <c:layout>
            <c:manualLayout>
              <c:xMode val="edge"/>
              <c:yMode val="edge"/>
              <c:x val="2.8093405892227193E-2"/>
              <c:y val="0.10664774621001707"/>
            </c:manualLayout>
          </c:layout>
          <c:overlay val="0"/>
        </c:title>
        <c:numFmt formatCode="0" sourceLinked="0"/>
        <c:majorTickMark val="out"/>
        <c:minorTickMark val="none"/>
        <c:tickLblPos val="nextTo"/>
        <c:crossAx val="106524032"/>
        <c:crosses val="autoZero"/>
        <c:crossBetween val="between"/>
      </c:valAx>
    </c:plotArea>
    <c:legend>
      <c:legendPos val="b"/>
      <c:layout>
        <c:manualLayout>
          <c:xMode val="edge"/>
          <c:yMode val="edge"/>
          <c:x val="5.9907492764784784E-2"/>
          <c:y val="8.847905788245751E-2"/>
          <c:w val="0.93968646062106387"/>
          <c:h val="8.084918880268871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6518393667760119E-2"/>
          <c:y val="4.3941719074625948E-2"/>
          <c:w val="0.76259314267225664"/>
          <c:h val="0.63804610029185804"/>
        </c:manualLayout>
      </c:layout>
      <c:barChart>
        <c:barDir val="col"/>
        <c:grouping val="clustered"/>
        <c:varyColors val="0"/>
        <c:ser>
          <c:idx val="0"/>
          <c:order val="0"/>
          <c:tx>
            <c:strRef>
              <c:f>'# of partners'!$D$1</c:f>
              <c:strCache>
                <c:ptCount val="1"/>
                <c:pt idx="0">
                  <c:v>last month</c:v>
                </c:pt>
              </c:strCache>
            </c:strRef>
          </c:tx>
          <c:spPr>
            <a:solidFill>
              <a:srgbClr val="EC008C"/>
            </a:solidFill>
          </c:spPr>
          <c:invertIfNegative val="0"/>
          <c:dLbls>
            <c:numFmt formatCode="#,##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 of partners'!$B$2:$C$6</c:f>
              <c:multiLvlStrCache>
                <c:ptCount val="5"/>
                <c:lvl>
                  <c:pt idx="0">
                    <c:v>Rickshaw pullers</c:v>
                  </c:pt>
                  <c:pt idx="1">
                    <c:v>Military personnel</c:v>
                  </c:pt>
                  <c:pt idx="2">
                    <c:v>Police</c:v>
                  </c:pt>
                  <c:pt idx="3">
                    <c:v>Taxi drivers</c:v>
                  </c:pt>
                  <c:pt idx="4">
                    <c:v>Mine workers</c:v>
                  </c:pt>
                </c:lvl>
                <c:lvl>
                  <c:pt idx="0">
                    <c:v>Bangladesh (2006-07) *</c:v>
                  </c:pt>
                  <c:pt idx="1">
                    <c:v>Bhutan (2008)*</c:v>
                  </c:pt>
                  <c:pt idx="4">
                    <c:v>Pakistan (2011)**</c:v>
                  </c:pt>
                </c:lvl>
              </c:multiLvlStrCache>
            </c:multiLvlStrRef>
          </c:cat>
          <c:val>
            <c:numRef>
              <c:f>'# of partners'!$D$2:$D$6</c:f>
              <c:numCache>
                <c:formatCode>General</c:formatCode>
                <c:ptCount val="5"/>
                <c:pt idx="0">
                  <c:v>2</c:v>
                </c:pt>
                <c:pt idx="1">
                  <c:v>1.2</c:v>
                </c:pt>
                <c:pt idx="2">
                  <c:v>1.3</c:v>
                </c:pt>
                <c:pt idx="3">
                  <c:v>2.2999999999999998</c:v>
                </c:pt>
              </c:numCache>
            </c:numRef>
          </c:val>
        </c:ser>
        <c:ser>
          <c:idx val="1"/>
          <c:order val="1"/>
          <c:tx>
            <c:strRef>
              <c:f>'# of partners'!$E$1</c:f>
              <c:strCache>
                <c:ptCount val="1"/>
                <c:pt idx="0">
                  <c:v>last year</c:v>
                </c:pt>
              </c:strCache>
            </c:strRef>
          </c:tx>
          <c:spPr>
            <a:solidFill>
              <a:srgbClr val="00AEEF"/>
            </a:solidFill>
          </c:spPr>
          <c:invertIfNegative val="0"/>
          <c:dLbls>
            <c:numFmt formatCode="#,##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 of partners'!$B$2:$C$6</c:f>
              <c:multiLvlStrCache>
                <c:ptCount val="5"/>
                <c:lvl>
                  <c:pt idx="0">
                    <c:v>Rickshaw pullers</c:v>
                  </c:pt>
                  <c:pt idx="1">
                    <c:v>Military personnel</c:v>
                  </c:pt>
                  <c:pt idx="2">
                    <c:v>Police</c:v>
                  </c:pt>
                  <c:pt idx="3">
                    <c:v>Taxi drivers</c:v>
                  </c:pt>
                  <c:pt idx="4">
                    <c:v>Mine workers</c:v>
                  </c:pt>
                </c:lvl>
                <c:lvl>
                  <c:pt idx="0">
                    <c:v>Bangladesh (2006-07) *</c:v>
                  </c:pt>
                  <c:pt idx="1">
                    <c:v>Bhutan (2008)*</c:v>
                  </c:pt>
                  <c:pt idx="4">
                    <c:v>Pakistan (2011)**</c:v>
                  </c:pt>
                </c:lvl>
              </c:multiLvlStrCache>
            </c:multiLvlStrRef>
          </c:cat>
          <c:val>
            <c:numRef>
              <c:f>'# of partners'!$E$2:$E$6</c:f>
              <c:numCache>
                <c:formatCode>General</c:formatCode>
                <c:ptCount val="5"/>
                <c:pt idx="0">
                  <c:v>3</c:v>
                </c:pt>
                <c:pt idx="1">
                  <c:v>2.7</c:v>
                </c:pt>
                <c:pt idx="2">
                  <c:v>2.5</c:v>
                </c:pt>
                <c:pt idx="3">
                  <c:v>5.5</c:v>
                </c:pt>
                <c:pt idx="4">
                  <c:v>7.5</c:v>
                </c:pt>
              </c:numCache>
            </c:numRef>
          </c:val>
        </c:ser>
        <c:dLbls>
          <c:dLblPos val="outEnd"/>
          <c:showLegendKey val="0"/>
          <c:showVal val="1"/>
          <c:showCatName val="0"/>
          <c:showSerName val="0"/>
          <c:showPercent val="0"/>
          <c:showBubbleSize val="0"/>
        </c:dLbls>
        <c:gapWidth val="150"/>
        <c:axId val="106611840"/>
        <c:axId val="106613376"/>
      </c:barChart>
      <c:catAx>
        <c:axId val="106611840"/>
        <c:scaling>
          <c:orientation val="minMax"/>
        </c:scaling>
        <c:delete val="0"/>
        <c:axPos val="b"/>
        <c:numFmt formatCode="General" sourceLinked="0"/>
        <c:majorTickMark val="out"/>
        <c:minorTickMark val="none"/>
        <c:tickLblPos val="nextTo"/>
        <c:crossAx val="106613376"/>
        <c:crosses val="autoZero"/>
        <c:auto val="1"/>
        <c:lblAlgn val="ctr"/>
        <c:lblOffset val="100"/>
        <c:noMultiLvlLbl val="0"/>
      </c:catAx>
      <c:valAx>
        <c:axId val="106613376"/>
        <c:scaling>
          <c:orientation val="minMax"/>
        </c:scaling>
        <c:delete val="0"/>
        <c:axPos val="l"/>
        <c:title>
          <c:tx>
            <c:rich>
              <a:bodyPr rot="-5400000" vert="horz"/>
              <a:lstStyle/>
              <a:p>
                <a:pPr>
                  <a:defRPr/>
                </a:pPr>
                <a:r>
                  <a:rPr lang="en-GB"/>
                  <a:t>Mean number</a:t>
                </a:r>
              </a:p>
            </c:rich>
          </c:tx>
          <c:layout>
            <c:manualLayout>
              <c:xMode val="edge"/>
              <c:yMode val="edge"/>
              <c:x val="1.8498188310460632E-2"/>
              <c:y val="2.208862476818815E-2"/>
            </c:manualLayout>
          </c:layout>
          <c:overlay val="0"/>
        </c:title>
        <c:numFmt formatCode="General" sourceLinked="1"/>
        <c:majorTickMark val="out"/>
        <c:minorTickMark val="none"/>
        <c:tickLblPos val="nextTo"/>
        <c:crossAx val="106611840"/>
        <c:crosses val="autoZero"/>
        <c:crossBetween val="between"/>
      </c:valAx>
    </c:plotArea>
    <c:legend>
      <c:legendPos val="r"/>
      <c:layout>
        <c:manualLayout>
          <c:xMode val="edge"/>
          <c:yMode val="edge"/>
          <c:x val="0.85016942561937558"/>
          <c:y val="0.28807322690641213"/>
          <c:w val="0.1405479800490004"/>
          <c:h val="0.28479314264227051"/>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05897743093609"/>
          <c:y val="5.0925925925925923E-2"/>
          <c:w val="0.42992695506305106"/>
          <c:h val="0.84121789498136557"/>
        </c:manualLayout>
      </c:layout>
      <c:barChart>
        <c:barDir val="bar"/>
        <c:grouping val="clustered"/>
        <c:varyColors val="0"/>
        <c:ser>
          <c:idx val="0"/>
          <c:order val="0"/>
          <c:tx>
            <c:strRef>
              <c:f>'% commercial sex'!$C$2</c:f>
              <c:strCache>
                <c:ptCount val="1"/>
                <c:pt idx="0">
                  <c:v>Rickshaw pullers</c:v>
                </c:pt>
              </c:strCache>
            </c:strRef>
          </c:tx>
          <c:spPr>
            <a:solidFill>
              <a:srgbClr val="F78E1E"/>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sex'!$B$3:$B$6</c:f>
              <c:strCache>
                <c:ptCount val="4"/>
                <c:pt idx="0">
                  <c:v>Dhaka,Bangladesh
 (2006-07)</c:v>
                </c:pt>
                <c:pt idx="1">
                  <c:v>Chittagong, Bangladesh 
(2006-07)</c:v>
                </c:pt>
                <c:pt idx="2">
                  <c:v>Cambodia (2010)</c:v>
                </c:pt>
                <c:pt idx="3">
                  <c:v>Thimphu,Bhutan (2008)</c:v>
                </c:pt>
              </c:strCache>
            </c:strRef>
          </c:cat>
          <c:val>
            <c:numRef>
              <c:f>'% commercial sex'!$C$3:$C$6</c:f>
              <c:numCache>
                <c:formatCode>0</c:formatCode>
                <c:ptCount val="4"/>
                <c:pt idx="0">
                  <c:v>63.3</c:v>
                </c:pt>
                <c:pt idx="1">
                  <c:v>63.8</c:v>
                </c:pt>
              </c:numCache>
            </c:numRef>
          </c:val>
        </c:ser>
        <c:ser>
          <c:idx val="1"/>
          <c:order val="1"/>
          <c:tx>
            <c:strRef>
              <c:f>'% commercial sex'!$D$2</c:f>
              <c:strCache>
                <c:ptCount val="1"/>
                <c:pt idx="0">
                  <c:v>Taxi drivers</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sex'!$B$3:$B$6</c:f>
              <c:strCache>
                <c:ptCount val="4"/>
                <c:pt idx="0">
                  <c:v>Dhaka,Bangladesh
 (2006-07)</c:v>
                </c:pt>
                <c:pt idx="1">
                  <c:v>Chittagong, Bangladesh 
(2006-07)</c:v>
                </c:pt>
                <c:pt idx="2">
                  <c:v>Cambodia (2010)</c:v>
                </c:pt>
                <c:pt idx="3">
                  <c:v>Thimphu,Bhutan (2008)</c:v>
                </c:pt>
              </c:strCache>
            </c:strRef>
          </c:cat>
          <c:val>
            <c:numRef>
              <c:f>'% commercial sex'!$D$3:$D$6</c:f>
              <c:numCache>
                <c:formatCode>General</c:formatCode>
                <c:ptCount val="4"/>
                <c:pt idx="2" formatCode="0">
                  <c:v>34.1</c:v>
                </c:pt>
                <c:pt idx="3" formatCode="0">
                  <c:v>41.1</c:v>
                </c:pt>
              </c:numCache>
            </c:numRef>
          </c:val>
        </c:ser>
        <c:dLbls>
          <c:dLblPos val="outEnd"/>
          <c:showLegendKey val="0"/>
          <c:showVal val="1"/>
          <c:showCatName val="0"/>
          <c:showSerName val="0"/>
          <c:showPercent val="0"/>
          <c:showBubbleSize val="0"/>
        </c:dLbls>
        <c:gapWidth val="73"/>
        <c:overlap val="99"/>
        <c:axId val="112011520"/>
        <c:axId val="112029696"/>
      </c:barChart>
      <c:catAx>
        <c:axId val="112011520"/>
        <c:scaling>
          <c:orientation val="minMax"/>
        </c:scaling>
        <c:delete val="0"/>
        <c:axPos val="l"/>
        <c:majorGridlines>
          <c:spPr>
            <a:ln>
              <a:prstDash val="sysDash"/>
            </a:ln>
          </c:spPr>
        </c:majorGridlines>
        <c:numFmt formatCode="General" sourceLinked="0"/>
        <c:majorTickMark val="out"/>
        <c:minorTickMark val="none"/>
        <c:tickLblPos val="nextTo"/>
        <c:spPr>
          <a:noFill/>
          <a:ln w="9525">
            <a:noFill/>
          </a:ln>
        </c:spPr>
        <c:crossAx val="112029696"/>
        <c:crosses val="autoZero"/>
        <c:auto val="1"/>
        <c:lblAlgn val="ctr"/>
        <c:lblOffset val="100"/>
        <c:noMultiLvlLbl val="0"/>
      </c:catAx>
      <c:valAx>
        <c:axId val="112029696"/>
        <c:scaling>
          <c:orientation val="minMax"/>
          <c:max val="100"/>
        </c:scaling>
        <c:delete val="0"/>
        <c:axPos val="b"/>
        <c:majorGridlines>
          <c:spPr>
            <a:ln>
              <a:prstDash val="sysDash"/>
            </a:ln>
          </c:spPr>
        </c:majorGridlines>
        <c:title>
          <c:tx>
            <c:rich>
              <a:bodyPr/>
              <a:lstStyle/>
              <a:p>
                <a:pPr>
                  <a:defRPr/>
                </a:pPr>
                <a:r>
                  <a:rPr lang="en-GB"/>
                  <a:t>%</a:t>
                </a:r>
              </a:p>
            </c:rich>
          </c:tx>
          <c:layout>
            <c:manualLayout>
              <c:xMode val="edge"/>
              <c:yMode val="edge"/>
              <c:x val="0.78425269859348246"/>
              <c:y val="0.83599499557243395"/>
            </c:manualLayout>
          </c:layout>
          <c:overlay val="0"/>
        </c:title>
        <c:numFmt formatCode="0" sourceLinked="1"/>
        <c:majorTickMark val="out"/>
        <c:minorTickMark val="none"/>
        <c:tickLblPos val="nextTo"/>
        <c:crossAx val="112011520"/>
        <c:crosses val="autoZero"/>
        <c:crossBetween val="between"/>
      </c:valAx>
    </c:plotArea>
    <c:legend>
      <c:legendPos val="r"/>
      <c:layout>
        <c:manualLayout>
          <c:xMode val="edge"/>
          <c:yMode val="edge"/>
          <c:x val="0.75438794768178319"/>
          <c:y val="1.2326654400405323E-2"/>
          <c:w val="0.24190319742716443"/>
          <c:h val="0.7558409642518352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30335045863801"/>
          <c:y val="0.10608480798480249"/>
          <c:w val="0.72586597561380772"/>
          <c:h val="0.44059321691529219"/>
        </c:manualLayout>
      </c:layout>
      <c:barChart>
        <c:barDir val="col"/>
        <c:grouping val="clustered"/>
        <c:varyColors val="0"/>
        <c:ser>
          <c:idx val="0"/>
          <c:order val="0"/>
          <c:tx>
            <c:strRef>
              <c:f>'% commercial sex'!$C$2</c:f>
              <c:strCache>
                <c:ptCount val="1"/>
                <c:pt idx="0">
                  <c:v>Maldives (2008)</c:v>
                </c:pt>
              </c:strCache>
            </c:strRef>
          </c:tx>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sex'!$B$3:$B$9</c:f>
              <c:strCache>
                <c:ptCount val="7"/>
                <c:pt idx="0">
                  <c:v>Construction workers</c:v>
                </c:pt>
                <c:pt idx="1">
                  <c:v>Resort workers</c:v>
                </c:pt>
                <c:pt idx="2">
                  <c:v>Seafarers</c:v>
                </c:pt>
                <c:pt idx="3">
                  <c:v>STI clients</c:v>
                </c:pt>
                <c:pt idx="4">
                  <c:v>Tertiary students</c:v>
                </c:pt>
                <c:pt idx="5">
                  <c:v>Men at higer risk*</c:v>
                </c:pt>
                <c:pt idx="6">
                  <c:v>Electricity workers </c:v>
                </c:pt>
              </c:strCache>
            </c:strRef>
          </c:cat>
          <c:val>
            <c:numRef>
              <c:f>'% commercial sex'!$C$3:$C$9</c:f>
              <c:numCache>
                <c:formatCode>General</c:formatCode>
                <c:ptCount val="7"/>
                <c:pt idx="0">
                  <c:v>2</c:v>
                </c:pt>
                <c:pt idx="1">
                  <c:v>4</c:v>
                </c:pt>
                <c:pt idx="2">
                  <c:v>6</c:v>
                </c:pt>
              </c:numCache>
            </c:numRef>
          </c:val>
        </c:ser>
        <c:ser>
          <c:idx val="1"/>
          <c:order val="1"/>
          <c:tx>
            <c:strRef>
              <c:f>'% commercial sex'!$D$2</c:f>
              <c:strCache>
                <c:ptCount val="1"/>
                <c:pt idx="0">
                  <c:v>Fiji (2008)</c:v>
                </c:pt>
              </c:strCache>
            </c:strRef>
          </c:tx>
          <c:spPr>
            <a:solidFill>
              <a:srgbClr val="F78E1E"/>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sex'!$B$3:$B$9</c:f>
              <c:strCache>
                <c:ptCount val="7"/>
                <c:pt idx="0">
                  <c:v>Construction workers</c:v>
                </c:pt>
                <c:pt idx="1">
                  <c:v>Resort workers</c:v>
                </c:pt>
                <c:pt idx="2">
                  <c:v>Seafarers</c:v>
                </c:pt>
                <c:pt idx="3">
                  <c:v>STI clients</c:v>
                </c:pt>
                <c:pt idx="4">
                  <c:v>Tertiary students</c:v>
                </c:pt>
                <c:pt idx="5">
                  <c:v>Men at higer risk*</c:v>
                </c:pt>
                <c:pt idx="6">
                  <c:v>Electricity workers </c:v>
                </c:pt>
              </c:strCache>
            </c:strRef>
          </c:cat>
          <c:val>
            <c:numRef>
              <c:f>'% commercial sex'!$D$3:$D$9</c:f>
              <c:numCache>
                <c:formatCode>General</c:formatCode>
                <c:ptCount val="7"/>
                <c:pt idx="3">
                  <c:v>7</c:v>
                </c:pt>
                <c:pt idx="4">
                  <c:v>9</c:v>
                </c:pt>
              </c:numCache>
            </c:numRef>
          </c:val>
        </c:ser>
        <c:ser>
          <c:idx val="2"/>
          <c:order val="2"/>
          <c:tx>
            <c:strRef>
              <c:f>'% commercial sex'!$E$2</c:f>
              <c:strCache>
                <c:ptCount val="1"/>
                <c:pt idx="0">
                  <c:v>Indonesia (2011)</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sex'!$B$3:$B$9</c:f>
              <c:strCache>
                <c:ptCount val="7"/>
                <c:pt idx="0">
                  <c:v>Construction workers</c:v>
                </c:pt>
                <c:pt idx="1">
                  <c:v>Resort workers</c:v>
                </c:pt>
                <c:pt idx="2">
                  <c:v>Seafarers</c:v>
                </c:pt>
                <c:pt idx="3">
                  <c:v>STI clients</c:v>
                </c:pt>
                <c:pt idx="4">
                  <c:v>Tertiary students</c:v>
                </c:pt>
                <c:pt idx="5">
                  <c:v>Men at higer risk*</c:v>
                </c:pt>
                <c:pt idx="6">
                  <c:v>Electricity workers </c:v>
                </c:pt>
              </c:strCache>
            </c:strRef>
          </c:cat>
          <c:val>
            <c:numRef>
              <c:f>'% commercial sex'!$E$3:$E$9</c:f>
              <c:numCache>
                <c:formatCode>General</c:formatCode>
                <c:ptCount val="7"/>
                <c:pt idx="5">
                  <c:v>23</c:v>
                </c:pt>
              </c:numCache>
            </c:numRef>
          </c:val>
        </c:ser>
        <c:ser>
          <c:idx val="3"/>
          <c:order val="3"/>
          <c:tx>
            <c:strRef>
              <c:f>'% commercial sex'!$F$2</c:f>
              <c:strCache>
                <c:ptCount val="1"/>
                <c:pt idx="0">
                  <c:v>Lao PDR (2008)</c:v>
                </c:pt>
              </c:strCache>
            </c:strRef>
          </c:tx>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 commercial sex'!$B$3:$B$9</c:f>
              <c:strCache>
                <c:ptCount val="7"/>
                <c:pt idx="0">
                  <c:v>Construction workers</c:v>
                </c:pt>
                <c:pt idx="1">
                  <c:v>Resort workers</c:v>
                </c:pt>
                <c:pt idx="2">
                  <c:v>Seafarers</c:v>
                </c:pt>
                <c:pt idx="3">
                  <c:v>STI clients</c:v>
                </c:pt>
                <c:pt idx="4">
                  <c:v>Tertiary students</c:v>
                </c:pt>
                <c:pt idx="5">
                  <c:v>Men at higer risk*</c:v>
                </c:pt>
                <c:pt idx="6">
                  <c:v>Electricity workers </c:v>
                </c:pt>
              </c:strCache>
            </c:strRef>
          </c:cat>
          <c:val>
            <c:numRef>
              <c:f>'% commercial sex'!$F$3:$F$9</c:f>
              <c:numCache>
                <c:formatCode>General</c:formatCode>
                <c:ptCount val="7"/>
                <c:pt idx="6">
                  <c:v>51</c:v>
                </c:pt>
              </c:numCache>
            </c:numRef>
          </c:val>
        </c:ser>
        <c:dLbls>
          <c:dLblPos val="outEnd"/>
          <c:showLegendKey val="0"/>
          <c:showVal val="1"/>
          <c:showCatName val="0"/>
          <c:showSerName val="0"/>
          <c:showPercent val="0"/>
          <c:showBubbleSize val="0"/>
        </c:dLbls>
        <c:gapWidth val="20"/>
        <c:overlap val="93"/>
        <c:axId val="111707648"/>
        <c:axId val="111709184"/>
      </c:barChart>
      <c:catAx>
        <c:axId val="111707648"/>
        <c:scaling>
          <c:orientation val="minMax"/>
        </c:scaling>
        <c:delete val="0"/>
        <c:axPos val="b"/>
        <c:majorGridlines>
          <c:spPr>
            <a:ln>
              <a:prstDash val="sysDash"/>
            </a:ln>
          </c:spPr>
        </c:majorGridlines>
        <c:numFmt formatCode="General" sourceLinked="0"/>
        <c:majorTickMark val="out"/>
        <c:minorTickMark val="none"/>
        <c:tickLblPos val="nextTo"/>
        <c:crossAx val="111709184"/>
        <c:crosses val="autoZero"/>
        <c:auto val="1"/>
        <c:lblAlgn val="ctr"/>
        <c:lblOffset val="100"/>
        <c:noMultiLvlLbl val="0"/>
      </c:catAx>
      <c:valAx>
        <c:axId val="111709184"/>
        <c:scaling>
          <c:orientation val="minMax"/>
          <c:max val="100"/>
        </c:scaling>
        <c:delete val="0"/>
        <c:axPos val="l"/>
        <c:majorGridlines>
          <c:spPr>
            <a:ln>
              <a:prstDash val="sysDash"/>
            </a:ln>
          </c:spPr>
        </c:majorGridlines>
        <c:title>
          <c:tx>
            <c:rich>
              <a:bodyPr rot="0" vert="horz"/>
              <a:lstStyle/>
              <a:p>
                <a:pPr>
                  <a:defRPr/>
                </a:pPr>
                <a:r>
                  <a:rPr lang="en-GB"/>
                  <a:t>%</a:t>
                </a:r>
              </a:p>
            </c:rich>
          </c:tx>
          <c:layout>
            <c:manualLayout>
              <c:xMode val="edge"/>
              <c:yMode val="edge"/>
              <c:x val="8.8991177598772536E-2"/>
              <c:y val="1.2690045262688519E-3"/>
            </c:manualLayout>
          </c:layout>
          <c:overlay val="0"/>
        </c:title>
        <c:numFmt formatCode="General" sourceLinked="1"/>
        <c:majorTickMark val="none"/>
        <c:minorTickMark val="none"/>
        <c:tickLblPos val="nextTo"/>
        <c:spPr>
          <a:ln>
            <a:prstDash val="sysDash"/>
          </a:ln>
        </c:spPr>
        <c:crossAx val="111707648"/>
        <c:crosses val="autoZero"/>
        <c:crossBetween val="between"/>
        <c:majorUnit val="20"/>
      </c:valAx>
    </c:plotArea>
    <c:legend>
      <c:legendPos val="t"/>
      <c:layout>
        <c:manualLayout>
          <c:xMode val="edge"/>
          <c:yMode val="edge"/>
          <c:x val="0.10408874955072503"/>
          <c:y val="3.8787863979818094E-2"/>
          <c:w val="0.80102836397464128"/>
          <c:h val="6.9441984146860425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406417625657559"/>
          <c:y val="3.6604947458668116E-2"/>
          <c:w val="0.61367776827385956"/>
          <c:h val="0.8600695310583939"/>
        </c:manualLayout>
      </c:layout>
      <c:barChart>
        <c:barDir val="bar"/>
        <c:grouping val="clustered"/>
        <c:varyColors val="0"/>
        <c:ser>
          <c:idx val="0"/>
          <c:order val="0"/>
          <c:spPr>
            <a:solidFill>
              <a:srgbClr val="88C540"/>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CDU!$A$3:$B$5</c:f>
              <c:multiLvlStrCache>
                <c:ptCount val="3"/>
                <c:lvl>
                  <c:pt idx="0">
                    <c:v>Mine workers</c:v>
                  </c:pt>
                  <c:pt idx="1">
                    <c:v>Men at higher risk</c:v>
                  </c:pt>
                  <c:pt idx="2">
                    <c:v>Electricity workers</c:v>
                  </c:pt>
                </c:lvl>
                <c:lvl>
                  <c:pt idx="0">
                    <c:v>Balochistan,
Pakistan (2011)</c:v>
                  </c:pt>
                  <c:pt idx="1">
                    <c:v>Indonesia (2011) *</c:v>
                  </c:pt>
                  <c:pt idx="2">
                    <c:v>Lao PDR (2008)</c:v>
                  </c:pt>
                </c:lvl>
              </c:multiLvlStrCache>
            </c:multiLvlStrRef>
          </c:cat>
          <c:val>
            <c:numRef>
              <c:f>CDU!$C$3:$C$5</c:f>
              <c:numCache>
                <c:formatCode>0</c:formatCode>
                <c:ptCount val="3"/>
                <c:pt idx="0">
                  <c:v>14.7</c:v>
                </c:pt>
                <c:pt idx="1">
                  <c:v>60.6</c:v>
                </c:pt>
                <c:pt idx="2" formatCode="General">
                  <c:v>91</c:v>
                </c:pt>
              </c:numCache>
            </c:numRef>
          </c:val>
        </c:ser>
        <c:dLbls>
          <c:dLblPos val="outEnd"/>
          <c:showLegendKey val="0"/>
          <c:showVal val="1"/>
          <c:showCatName val="0"/>
          <c:showSerName val="0"/>
          <c:showPercent val="0"/>
          <c:showBubbleSize val="0"/>
        </c:dLbls>
        <c:gapWidth val="96"/>
        <c:axId val="111759744"/>
        <c:axId val="111762432"/>
      </c:barChart>
      <c:catAx>
        <c:axId val="111759744"/>
        <c:scaling>
          <c:orientation val="minMax"/>
        </c:scaling>
        <c:delete val="0"/>
        <c:axPos val="l"/>
        <c:numFmt formatCode="General" sourceLinked="0"/>
        <c:majorTickMark val="out"/>
        <c:minorTickMark val="none"/>
        <c:tickLblPos val="nextTo"/>
        <c:crossAx val="111762432"/>
        <c:crosses val="autoZero"/>
        <c:auto val="1"/>
        <c:lblAlgn val="ctr"/>
        <c:lblOffset val="100"/>
        <c:noMultiLvlLbl val="0"/>
      </c:catAx>
      <c:valAx>
        <c:axId val="111762432"/>
        <c:scaling>
          <c:orientation val="minMax"/>
        </c:scaling>
        <c:delete val="0"/>
        <c:axPos val="b"/>
        <c:title>
          <c:tx>
            <c:rich>
              <a:bodyPr/>
              <a:lstStyle/>
              <a:p>
                <a:pPr>
                  <a:defRPr/>
                </a:pPr>
                <a:r>
                  <a:rPr lang="en-US" dirty="0" smtClean="0"/>
                  <a:t>%</a:t>
                </a:r>
                <a:endParaRPr lang="en-US" dirty="0"/>
              </a:p>
            </c:rich>
          </c:tx>
          <c:layout>
            <c:manualLayout>
              <c:xMode val="edge"/>
              <c:yMode val="edge"/>
              <c:x val="0.96729974986598055"/>
              <c:y val="0.86988605039691602"/>
            </c:manualLayout>
          </c:layout>
          <c:overlay val="0"/>
        </c:title>
        <c:numFmt formatCode="0" sourceLinked="1"/>
        <c:majorTickMark val="out"/>
        <c:minorTickMark val="none"/>
        <c:tickLblPos val="nextTo"/>
        <c:crossAx val="111759744"/>
        <c:crosses val="autoZero"/>
        <c:crossBetween val="between"/>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084079392381199E-2"/>
          <c:y val="0"/>
          <c:w val="0.88278470364631723"/>
          <c:h val="0.5723077512732796"/>
        </c:manualLayout>
      </c:layout>
      <c:barChart>
        <c:barDir val="col"/>
        <c:grouping val="clustered"/>
        <c:varyColors val="0"/>
        <c:ser>
          <c:idx val="0"/>
          <c:order val="0"/>
          <c:tx>
            <c:strRef>
              <c:f>Sheet5!$C$2</c:f>
              <c:strCache>
                <c:ptCount val="1"/>
                <c:pt idx="0">
                  <c:v>Electricity workers</c:v>
                </c:pt>
              </c:strCache>
            </c:strRef>
          </c:tx>
          <c:spPr>
            <a:solidFill>
              <a:srgbClr val="88C540"/>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Sheet5!$A$3:$B$9</c:f>
              <c:multiLvlStrCache>
                <c:ptCount val="7"/>
                <c:lvl>
                  <c:pt idx="2">
                    <c:v>North-South</c:v>
                  </c:pt>
                  <c:pt idx="3">
                    <c:v>North-West</c:v>
                  </c:pt>
                  <c:pt idx="4">
                    <c:v>North-East</c:v>
                  </c:pt>
                  <c:pt idx="5">
                    <c:v>South-East</c:v>
                  </c:pt>
                </c:lvl>
                <c:lvl>
                  <c:pt idx="0">
                    <c:v>Lao PDR (2008)</c:v>
                  </c:pt>
                  <c:pt idx="1">
                    <c:v>Afghanistan (2012)</c:v>
                  </c:pt>
                  <c:pt idx="2">
                    <c:v>India National Highways 
(2009-10)</c:v>
                  </c:pt>
                  <c:pt idx="6">
                    <c:v>Sri Lanka (2013)</c:v>
                  </c:pt>
                </c:lvl>
              </c:multiLvlStrCache>
            </c:multiLvlStrRef>
          </c:cat>
          <c:val>
            <c:numRef>
              <c:f>Sheet5!$C$3:$C$9</c:f>
              <c:numCache>
                <c:formatCode>General</c:formatCode>
                <c:ptCount val="7"/>
                <c:pt idx="0">
                  <c:v>50</c:v>
                </c:pt>
              </c:numCache>
            </c:numRef>
          </c:val>
        </c:ser>
        <c:ser>
          <c:idx val="1"/>
          <c:order val="1"/>
          <c:tx>
            <c:strRef>
              <c:f>Sheet5!$D$2</c:f>
              <c:strCache>
                <c:ptCount val="1"/>
                <c:pt idx="0">
                  <c:v>Road transport workers/assistants</c:v>
                </c:pt>
              </c:strCache>
            </c:strRef>
          </c:tx>
          <c:spPr>
            <a:solidFill>
              <a:srgbClr val="F78E1E"/>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Sheet5!$A$3:$B$9</c:f>
              <c:multiLvlStrCache>
                <c:ptCount val="7"/>
                <c:lvl>
                  <c:pt idx="2">
                    <c:v>North-South</c:v>
                  </c:pt>
                  <c:pt idx="3">
                    <c:v>North-West</c:v>
                  </c:pt>
                  <c:pt idx="4">
                    <c:v>North-East</c:v>
                  </c:pt>
                  <c:pt idx="5">
                    <c:v>South-East</c:v>
                  </c:pt>
                </c:lvl>
                <c:lvl>
                  <c:pt idx="0">
                    <c:v>Lao PDR (2008)</c:v>
                  </c:pt>
                  <c:pt idx="1">
                    <c:v>Afghanistan (2012)</c:v>
                  </c:pt>
                  <c:pt idx="2">
                    <c:v>India National Highways 
(2009-10)</c:v>
                  </c:pt>
                  <c:pt idx="6">
                    <c:v>Sri Lanka (2013)</c:v>
                  </c:pt>
                </c:lvl>
              </c:multiLvlStrCache>
            </c:multiLvlStrRef>
          </c:cat>
          <c:val>
            <c:numRef>
              <c:f>Sheet5!$D$3:$D$9</c:f>
              <c:numCache>
                <c:formatCode>General</c:formatCode>
                <c:ptCount val="7"/>
                <c:pt idx="1">
                  <c:v>10</c:v>
                </c:pt>
              </c:numCache>
            </c:numRef>
          </c:val>
        </c:ser>
        <c:ser>
          <c:idx val="2"/>
          <c:order val="2"/>
          <c:tx>
            <c:strRef>
              <c:f>Sheet5!$E$2</c:f>
              <c:strCache>
                <c:ptCount val="1"/>
                <c:pt idx="0">
                  <c:v>Long distance truck drivers</c:v>
                </c:pt>
              </c:strCache>
            </c:strRef>
          </c:tx>
          <c:spPr>
            <a:solidFill>
              <a:srgbClr val="00AEEF"/>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Sheet5!$A$3:$B$9</c:f>
              <c:multiLvlStrCache>
                <c:ptCount val="7"/>
                <c:lvl>
                  <c:pt idx="2">
                    <c:v>North-South</c:v>
                  </c:pt>
                  <c:pt idx="3">
                    <c:v>North-West</c:v>
                  </c:pt>
                  <c:pt idx="4">
                    <c:v>North-East</c:v>
                  </c:pt>
                  <c:pt idx="5">
                    <c:v>South-East</c:v>
                  </c:pt>
                </c:lvl>
                <c:lvl>
                  <c:pt idx="0">
                    <c:v>Lao PDR (2008)</c:v>
                  </c:pt>
                  <c:pt idx="1">
                    <c:v>Afghanistan (2012)</c:v>
                  </c:pt>
                  <c:pt idx="2">
                    <c:v>India National Highways 
(2009-10)</c:v>
                  </c:pt>
                  <c:pt idx="6">
                    <c:v>Sri Lanka (2013)</c:v>
                  </c:pt>
                </c:lvl>
              </c:multiLvlStrCache>
            </c:multiLvlStrRef>
          </c:cat>
          <c:val>
            <c:numRef>
              <c:f>Sheet5!$E$3:$E$9</c:f>
              <c:numCache>
                <c:formatCode>General</c:formatCode>
                <c:ptCount val="7"/>
                <c:pt idx="2">
                  <c:v>63</c:v>
                </c:pt>
                <c:pt idx="3">
                  <c:v>45</c:v>
                </c:pt>
                <c:pt idx="4">
                  <c:v>43</c:v>
                </c:pt>
                <c:pt idx="5">
                  <c:v>33</c:v>
                </c:pt>
              </c:numCache>
            </c:numRef>
          </c:val>
        </c:ser>
        <c:ser>
          <c:idx val="3"/>
          <c:order val="3"/>
          <c:tx>
            <c:strRef>
              <c:f>Sheet5!$F$2</c:f>
              <c:strCache>
                <c:ptCount val="1"/>
                <c:pt idx="0">
                  <c:v>Plantation workers</c:v>
                </c:pt>
              </c:strCache>
            </c:strRef>
          </c:tx>
          <c:spPr>
            <a:solidFill>
              <a:srgbClr val="E3183B"/>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Sheet5!$A$3:$B$9</c:f>
              <c:multiLvlStrCache>
                <c:ptCount val="7"/>
                <c:lvl>
                  <c:pt idx="2">
                    <c:v>North-South</c:v>
                  </c:pt>
                  <c:pt idx="3">
                    <c:v>North-West</c:v>
                  </c:pt>
                  <c:pt idx="4">
                    <c:v>North-East</c:v>
                  </c:pt>
                  <c:pt idx="5">
                    <c:v>South-East</c:v>
                  </c:pt>
                </c:lvl>
                <c:lvl>
                  <c:pt idx="0">
                    <c:v>Lao PDR (2008)</c:v>
                  </c:pt>
                  <c:pt idx="1">
                    <c:v>Afghanistan (2012)</c:v>
                  </c:pt>
                  <c:pt idx="2">
                    <c:v>India National Highways 
(2009-10)</c:v>
                  </c:pt>
                  <c:pt idx="6">
                    <c:v>Sri Lanka (2013)</c:v>
                  </c:pt>
                </c:lvl>
              </c:multiLvlStrCache>
            </c:multiLvlStrRef>
          </c:cat>
          <c:val>
            <c:numRef>
              <c:f>Sheet5!$F$3:$F$9</c:f>
              <c:numCache>
                <c:formatCode>General</c:formatCode>
                <c:ptCount val="7"/>
                <c:pt idx="6">
                  <c:v>3</c:v>
                </c:pt>
              </c:numCache>
            </c:numRef>
          </c:val>
        </c:ser>
        <c:dLbls>
          <c:showLegendKey val="0"/>
          <c:showVal val="0"/>
          <c:showCatName val="0"/>
          <c:showSerName val="0"/>
          <c:showPercent val="0"/>
          <c:showBubbleSize val="0"/>
        </c:dLbls>
        <c:gapWidth val="80"/>
        <c:overlap val="100"/>
        <c:axId val="111817472"/>
        <c:axId val="111819008"/>
      </c:barChart>
      <c:catAx>
        <c:axId val="111817472"/>
        <c:scaling>
          <c:orientation val="minMax"/>
        </c:scaling>
        <c:delete val="0"/>
        <c:axPos val="b"/>
        <c:numFmt formatCode="General" sourceLinked="0"/>
        <c:majorTickMark val="out"/>
        <c:minorTickMark val="none"/>
        <c:tickLblPos val="nextTo"/>
        <c:crossAx val="111819008"/>
        <c:crosses val="autoZero"/>
        <c:auto val="1"/>
        <c:lblAlgn val="ctr"/>
        <c:lblOffset val="100"/>
        <c:noMultiLvlLbl val="0"/>
      </c:catAx>
      <c:valAx>
        <c:axId val="111819008"/>
        <c:scaling>
          <c:orientation val="minMax"/>
          <c:max val="100"/>
          <c:min val="0"/>
        </c:scaling>
        <c:delete val="0"/>
        <c:axPos val="l"/>
        <c:majorGridlines>
          <c:spPr>
            <a:ln>
              <a:solidFill>
                <a:sysClr val="window" lastClr="FFFFFF">
                  <a:lumMod val="95000"/>
                </a:sysClr>
              </a:solidFill>
            </a:ln>
          </c:spPr>
        </c:majorGridlines>
        <c:title>
          <c:tx>
            <c:rich>
              <a:bodyPr rot="0" vert="horz"/>
              <a:lstStyle/>
              <a:p>
                <a:pPr>
                  <a:defRPr/>
                </a:pPr>
                <a:r>
                  <a:rPr lang="en-US"/>
                  <a:t>%</a:t>
                </a:r>
              </a:p>
            </c:rich>
          </c:tx>
          <c:layout>
            <c:manualLayout>
              <c:xMode val="edge"/>
              <c:yMode val="edge"/>
              <c:x val="1.4033444637384193E-2"/>
              <c:y val="8.7632434948821077E-4"/>
            </c:manualLayout>
          </c:layout>
          <c:overlay val="0"/>
        </c:title>
        <c:numFmt formatCode="General" sourceLinked="1"/>
        <c:majorTickMark val="out"/>
        <c:minorTickMark val="none"/>
        <c:tickLblPos val="nextTo"/>
        <c:crossAx val="111817472"/>
        <c:crosses val="autoZero"/>
        <c:crossBetween val="between"/>
        <c:majorUnit val="20"/>
      </c:valAx>
    </c:plotArea>
    <c:legend>
      <c:legendPos val="b"/>
      <c:layout/>
      <c:overlay val="0"/>
    </c:legend>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028126870137646E-2"/>
          <c:y val="9.9977714398614387E-2"/>
          <c:w val="0.91064033512866549"/>
          <c:h val="0.59284700893430031"/>
        </c:manualLayout>
      </c:layout>
      <c:barChart>
        <c:barDir val="col"/>
        <c:grouping val="clustered"/>
        <c:varyColors val="0"/>
        <c:ser>
          <c:idx val="0"/>
          <c:order val="0"/>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'Drug use'!$A$3:$B$8</c:f>
              <c:multiLvlStrCache>
                <c:ptCount val="6"/>
                <c:lvl>
                  <c:pt idx="0">
                    <c:v>Truckers</c:v>
                  </c:pt>
                  <c:pt idx="1">
                    <c:v>Rickshaw pullers</c:v>
                  </c:pt>
                  <c:pt idx="2">
                    <c:v>Taxi drivers</c:v>
                  </c:pt>
                  <c:pt idx="3">
                    <c:v>Truckers</c:v>
                  </c:pt>
                  <c:pt idx="4">
                    <c:v>Men at higher risk*</c:v>
                  </c:pt>
                  <c:pt idx="5">
                    <c:v>Prisoners **</c:v>
                  </c:pt>
                </c:lvl>
                <c:lvl>
                  <c:pt idx="0">
                    <c:v>Dhaka, Bangladesh (2006-07)</c:v>
                  </c:pt>
                  <c:pt idx="2">
                    <c:v>Thimphu, Bhutan (2008)</c:v>
                  </c:pt>
                  <c:pt idx="4">
                    <c:v>Indonesia (2011)</c:v>
                  </c:pt>
                </c:lvl>
              </c:multiLvlStrCache>
            </c:multiLvlStrRef>
          </c:cat>
          <c:val>
            <c:numRef>
              <c:f>'Drug use'!$C$3:$C$8</c:f>
              <c:numCache>
                <c:formatCode>0</c:formatCode>
                <c:ptCount val="6"/>
                <c:pt idx="0">
                  <c:v>2.5</c:v>
                </c:pt>
                <c:pt idx="1">
                  <c:v>7.2</c:v>
                </c:pt>
                <c:pt idx="2">
                  <c:v>0.5</c:v>
                </c:pt>
                <c:pt idx="3">
                  <c:v>1</c:v>
                </c:pt>
                <c:pt idx="4" formatCode="0.0">
                  <c:v>0.3</c:v>
                </c:pt>
                <c:pt idx="5">
                  <c:v>6.4</c:v>
                </c:pt>
              </c:numCache>
            </c:numRef>
          </c:val>
        </c:ser>
        <c:dLbls>
          <c:dLblPos val="outEnd"/>
          <c:showLegendKey val="0"/>
          <c:showVal val="1"/>
          <c:showCatName val="0"/>
          <c:showSerName val="0"/>
          <c:showPercent val="0"/>
          <c:showBubbleSize val="0"/>
        </c:dLbls>
        <c:gapWidth val="150"/>
        <c:axId val="111893504"/>
        <c:axId val="111912832"/>
      </c:barChart>
      <c:catAx>
        <c:axId val="111893504"/>
        <c:scaling>
          <c:orientation val="minMax"/>
        </c:scaling>
        <c:delete val="0"/>
        <c:axPos val="b"/>
        <c:numFmt formatCode="General" sourceLinked="0"/>
        <c:majorTickMark val="out"/>
        <c:minorTickMark val="none"/>
        <c:tickLblPos val="nextTo"/>
        <c:crossAx val="111912832"/>
        <c:crosses val="autoZero"/>
        <c:auto val="1"/>
        <c:lblAlgn val="ctr"/>
        <c:lblOffset val="100"/>
        <c:noMultiLvlLbl val="0"/>
      </c:catAx>
      <c:valAx>
        <c:axId val="111912832"/>
        <c:scaling>
          <c:orientation val="minMax"/>
        </c:scaling>
        <c:delete val="0"/>
        <c:axPos val="l"/>
        <c:title>
          <c:tx>
            <c:rich>
              <a:bodyPr rot="0" vert="horz"/>
              <a:lstStyle/>
              <a:p>
                <a:pPr>
                  <a:defRPr/>
                </a:pPr>
                <a:r>
                  <a:rPr lang="en-GB"/>
                  <a:t>%</a:t>
                </a:r>
              </a:p>
            </c:rich>
          </c:tx>
          <c:layout>
            <c:manualLayout>
              <c:xMode val="edge"/>
              <c:yMode val="edge"/>
              <c:x val="2.7137038196698941E-2"/>
              <c:y val="5.5358492988587691E-3"/>
            </c:manualLayout>
          </c:layout>
          <c:overlay val="0"/>
        </c:title>
        <c:numFmt formatCode="0" sourceLinked="1"/>
        <c:majorTickMark val="out"/>
        <c:minorTickMark val="none"/>
        <c:tickLblPos val="nextTo"/>
        <c:crossAx val="111893504"/>
        <c:crosses val="autoZero"/>
        <c:crossBetween val="between"/>
        <c:majorUnit val="2"/>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A7C5D31D-D6CE-45A8-B841-0ACFDFCF5FE0}" type="datetimeFigureOut">
              <a:rPr lang="th-TH"/>
              <a:pPr>
                <a:defRPr/>
              </a:pPr>
              <a:t>25/11/58</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2E4025E6-D577-4823-B8E2-9DF85E106D68}" type="slidenum">
              <a:rPr lang="th-TH"/>
              <a:pPr>
                <a:defRPr/>
              </a:pPr>
              <a:t>‹#›</a:t>
            </a:fld>
            <a:endParaRPr lang="th-TH"/>
          </a:p>
        </p:txBody>
      </p:sp>
    </p:spTree>
    <p:extLst>
      <p:ext uri="{BB962C8B-B14F-4D97-AF65-F5344CB8AC3E}">
        <p14:creationId xmlns:p14="http://schemas.microsoft.com/office/powerpoint/2010/main" val="91358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77222556-3EF5-4740-AC64-7AE151C6BF5D}" type="datetimeFigureOut">
              <a:rPr lang="th-TH"/>
              <a:pPr>
                <a:defRPr/>
              </a:pPr>
              <a:t>25/11/58</a:t>
            </a:fld>
            <a:endParaRPr lang="th-TH"/>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36288F76-ABC8-45E4-A7BD-E658DF7FCD40}" type="slidenum">
              <a:rPr lang="th-TH"/>
              <a:pPr>
                <a:defRPr/>
              </a:pPr>
              <a:t>‹#›</a:t>
            </a:fld>
            <a:endParaRPr lang="th-TH"/>
          </a:p>
        </p:txBody>
      </p:sp>
    </p:spTree>
    <p:extLst>
      <p:ext uri="{BB962C8B-B14F-4D97-AF65-F5344CB8AC3E}">
        <p14:creationId xmlns:p14="http://schemas.microsoft.com/office/powerpoint/2010/main" val="1467281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a:t>
            </a:fld>
            <a:endParaRPr lang="th-TH"/>
          </a:p>
        </p:txBody>
      </p:sp>
    </p:spTree>
    <p:extLst>
      <p:ext uri="{BB962C8B-B14F-4D97-AF65-F5344CB8AC3E}">
        <p14:creationId xmlns:p14="http://schemas.microsoft.com/office/powerpoint/2010/main" val="42197666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cs typeface="Arial" charset="0"/>
              </a:rPr>
              <a:t>HIV and AIDS</a:t>
            </a:r>
            <a:endParaRPr lang="th-TH" sz="3600" b="1" smtClean="0">
              <a:solidFill>
                <a:schemeClr val="bg1"/>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19220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159563622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pPr>
                <a:defRPr/>
              </a:pPr>
              <a:t>‹#›</a:t>
            </a:fld>
            <a:endParaRPr lang="th-TH"/>
          </a:p>
        </p:txBody>
      </p:sp>
    </p:spTree>
    <p:extLst>
      <p:ext uri="{BB962C8B-B14F-4D97-AF65-F5344CB8AC3E}">
        <p14:creationId xmlns:p14="http://schemas.microsoft.com/office/powerpoint/2010/main" val="234922046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pPr>
                <a:defRPr/>
              </a:pPr>
              <a:t>‹#›</a:t>
            </a:fld>
            <a:endParaRPr lang="th-TH"/>
          </a:p>
        </p:txBody>
      </p:sp>
    </p:spTree>
    <p:extLst>
      <p:ext uri="{BB962C8B-B14F-4D97-AF65-F5344CB8AC3E}">
        <p14:creationId xmlns:p14="http://schemas.microsoft.com/office/powerpoint/2010/main" val="22667273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pPr>
                <a:defRPr/>
              </a:pPr>
              <a:t>‹#›</a:t>
            </a:fld>
            <a:endParaRPr lang="th-TH"/>
          </a:p>
        </p:txBody>
      </p:sp>
    </p:spTree>
    <p:extLst>
      <p:ext uri="{BB962C8B-B14F-4D97-AF65-F5344CB8AC3E}">
        <p14:creationId xmlns:p14="http://schemas.microsoft.com/office/powerpoint/2010/main" val="837870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pPr>
                <a:defRPr/>
              </a:pPr>
              <a:t>‹#›</a:t>
            </a:fld>
            <a:endParaRPr lang="th-TH"/>
          </a:p>
        </p:txBody>
      </p:sp>
    </p:spTree>
    <p:extLst>
      <p:ext uri="{BB962C8B-B14F-4D97-AF65-F5344CB8AC3E}">
        <p14:creationId xmlns:p14="http://schemas.microsoft.com/office/powerpoint/2010/main" val="34056304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pPr>
                <a:defRPr/>
              </a:pPr>
              <a:t>‹#›</a:t>
            </a:fld>
            <a:endParaRPr lang="th-TH" dirty="0"/>
          </a:p>
        </p:txBody>
      </p:sp>
    </p:spTree>
    <p:extLst>
      <p:ext uri="{BB962C8B-B14F-4D97-AF65-F5344CB8AC3E}">
        <p14:creationId xmlns:p14="http://schemas.microsoft.com/office/powerpoint/2010/main" val="352744364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pPr>
                <a:defRPr/>
              </a:pPr>
              <a:t>‹#›</a:t>
            </a:fld>
            <a:endParaRPr lang="th-TH" dirty="0"/>
          </a:p>
        </p:txBody>
      </p:sp>
    </p:spTree>
    <p:extLst>
      <p:ext uri="{BB962C8B-B14F-4D97-AF65-F5344CB8AC3E}">
        <p14:creationId xmlns:p14="http://schemas.microsoft.com/office/powerpoint/2010/main" val="360731594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pPr>
                <a:defRPr/>
              </a:pPr>
              <a:t>‹#›</a:t>
            </a:fld>
            <a:endParaRPr lang="th-TH"/>
          </a:p>
        </p:txBody>
      </p:sp>
    </p:spTree>
    <p:extLst>
      <p:ext uri="{BB962C8B-B14F-4D97-AF65-F5344CB8AC3E}">
        <p14:creationId xmlns:p14="http://schemas.microsoft.com/office/powerpoint/2010/main" val="246094458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pPr>
                <a:defRPr/>
              </a:pPr>
              <a:t>‹#›</a:t>
            </a:fld>
            <a:endParaRPr lang="th-TH"/>
          </a:p>
        </p:txBody>
      </p:sp>
    </p:spTree>
    <p:extLst>
      <p:ext uri="{BB962C8B-B14F-4D97-AF65-F5344CB8AC3E}">
        <p14:creationId xmlns:p14="http://schemas.microsoft.com/office/powerpoint/2010/main" val="202559972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42763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171194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757142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2688190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3008358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335022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7350093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1373585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500813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8412547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386920528"/>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216964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73492489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6271824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EACB0C50-277C-480B-99C0-9FD7BB5C961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2485595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7FB29A0A-8553-4E6A-A16E-BBC7D0AA452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8399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DBA2BD1E-BCC3-4396-8F3A-BAFF24336E8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37032083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9B9CDB17-F263-4E3B-A150-A0E56852713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4860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91AC41B-D675-4B1A-A4AF-1B1DB27ED1FE}"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79434306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1E9764-0E89-41B4-A880-C16603377FBB}"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22817038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B69167C0-C7AD-49C6-8F1C-6C514DE909B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1679468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132486EF-5D7C-4C4C-8498-297232722C2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27874923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858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5" name="Chart Placeholder 4"/>
          <p:cNvSpPr>
            <a:spLocks noGrp="1"/>
          </p:cNvSpPr>
          <p:nvPr>
            <p:ph type="chart" sz="quarter" idx="11"/>
          </p:nvPr>
        </p:nvSpPr>
        <p:spPr>
          <a:xfrm>
            <a:off x="838200" y="1752600"/>
            <a:ext cx="75438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80886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2034537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1204008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89558798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5543671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25260314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7891740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4.png"/><Relationship Id="rId5" Type="http://schemas.openxmlformats.org/officeDocument/2006/relationships/slideLayout" Target="../slideLayouts/slideLayout27.xml"/><Relationship Id="rId10"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4.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3.png"/><Relationship Id="rId5" Type="http://schemas.openxmlformats.org/officeDocument/2006/relationships/slideLayout" Target="../slideLayouts/slideLayout35.xml"/><Relationship Id="rId10" Type="http://schemas.openxmlformats.org/officeDocument/2006/relationships/theme" Target="../theme/theme7.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4" name="TextBox 13"/>
          <p:cNvSpPr txBox="1"/>
          <p:nvPr userDrawn="1"/>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3" r:id="rId1"/>
    <p:sldLayoutId id="214748391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6715140" y="285728"/>
            <a:ext cx="1928826"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2" name="TextBox 11"/>
          <p:cNvSpPr txBox="1"/>
          <p:nvPr userDrawn="1"/>
        </p:nvSpPr>
        <p:spPr>
          <a:xfrm>
            <a:off x="6967538" y="301625"/>
            <a:ext cx="1665287"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4100"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1" r:id="rId1"/>
    <p:sldLayoutId id="214748393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5124"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3" r:id="rId1"/>
    <p:sldLayoutId id="214748393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8803966"/>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F97388D7-D88E-4BC6-AB13-F02FA9298C1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750674"/>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2.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3.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25424" y="4438223"/>
            <a:ext cx="8379023"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800" dirty="0" smtClean="0"/>
              <a:t>Other women and men at higher risk</a:t>
            </a:r>
            <a:br>
              <a:rPr lang="en-US" sz="4800" dirty="0" smtClean="0"/>
            </a:br>
            <a:endParaRPr lang="th-TH" sz="4800" i="1" dirty="0" smtClean="0"/>
          </a:p>
        </p:txBody>
      </p:sp>
      <p:sp>
        <p:nvSpPr>
          <p:cNvPr id="4" name="TextBox 3"/>
          <p:cNvSpPr txBox="1"/>
          <p:nvPr/>
        </p:nvSpPr>
        <p:spPr>
          <a:xfrm>
            <a:off x="228600" y="5879068"/>
            <a:ext cx="4038600" cy="400110"/>
          </a:xfrm>
          <a:prstGeom prst="rect">
            <a:avLst/>
          </a:prstGeom>
          <a:noFill/>
        </p:spPr>
        <p:txBody>
          <a:bodyPr wrap="square" rtlCol="0">
            <a:spAutoFit/>
          </a:bodyPr>
          <a:lstStyle/>
          <a:p>
            <a:r>
              <a:rPr lang="en-US" sz="2000" b="1" dirty="0" smtClean="0">
                <a:solidFill>
                  <a:schemeClr val="bg1"/>
                </a:solidFill>
              </a:rPr>
              <a:t>Last updated: November 2015</a:t>
            </a:r>
            <a:endParaRPr lang="en-GB" sz="20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GB" dirty="0"/>
              <a:t>Proportion of </a:t>
            </a:r>
            <a:r>
              <a:rPr lang="en-GB" dirty="0" smtClean="0"/>
              <a:t>men at higher risk who reported </a:t>
            </a:r>
            <a:r>
              <a:rPr lang="en-GB" dirty="0"/>
              <a:t>having commercial sex in the last </a:t>
            </a:r>
            <a:r>
              <a:rPr lang="en-GB" dirty="0" smtClean="0"/>
              <a:t>year by occupation, 2008-2011 </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10</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3405435932"/>
              </p:ext>
            </p:extLst>
          </p:nvPr>
        </p:nvGraphicFramePr>
        <p:xfrm>
          <a:off x="323528" y="2420888"/>
          <a:ext cx="8712968"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584492"/>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a:t>
            </a:r>
            <a:r>
              <a:rPr lang="en-US" sz="900" dirty="0">
                <a:solidFill>
                  <a:prstClr val="black"/>
                </a:solidFill>
              </a:rPr>
              <a:t> </a:t>
            </a:r>
            <a:r>
              <a:rPr lang="en-US" sz="900" dirty="0" smtClean="0">
                <a:solidFill>
                  <a:prstClr val="black"/>
                </a:solidFill>
              </a:rPr>
              <a:t>Integrated Biological and Behavioral Surveys</a:t>
            </a:r>
            <a:endParaRPr lang="en-GB" sz="900" dirty="0">
              <a:solidFill>
                <a:srgbClr val="FF0000"/>
              </a:solidFill>
            </a:endParaRPr>
          </a:p>
        </p:txBody>
      </p:sp>
      <p:sp>
        <p:nvSpPr>
          <p:cNvPr id="6" name="TextBox 5"/>
          <p:cNvSpPr txBox="1"/>
          <p:nvPr/>
        </p:nvSpPr>
        <p:spPr>
          <a:xfrm>
            <a:off x="5724128" y="6099706"/>
            <a:ext cx="2592288" cy="461665"/>
          </a:xfrm>
          <a:prstGeom prst="rect">
            <a:avLst/>
          </a:prstGeom>
          <a:noFill/>
          <a:ln>
            <a:solidFill>
              <a:schemeClr val="tx1"/>
            </a:solidFill>
            <a:prstDash val="sysDash"/>
          </a:ln>
        </p:spPr>
        <p:txBody>
          <a:bodyPr wrap="square" rtlCol="0">
            <a:spAutoFit/>
          </a:bodyPr>
          <a:lstStyle/>
          <a:p>
            <a:r>
              <a:rPr lang="en-GB" sz="1200" b="1" dirty="0">
                <a:latin typeface="+mn-lt"/>
              </a:rPr>
              <a:t>* Seafarers, dock workers, truck drivers and </a:t>
            </a:r>
            <a:r>
              <a:rPr lang="en-GB" sz="1200" b="1" dirty="0" err="1">
                <a:latin typeface="+mn-lt"/>
              </a:rPr>
              <a:t>moto</a:t>
            </a:r>
            <a:r>
              <a:rPr lang="en-GB" sz="1200" b="1" dirty="0">
                <a:latin typeface="+mn-lt"/>
              </a:rPr>
              <a:t>-taxi drivers</a:t>
            </a:r>
          </a:p>
        </p:txBody>
      </p:sp>
    </p:spTree>
    <p:extLst>
      <p:ext uri="{BB962C8B-B14F-4D97-AF65-F5344CB8AC3E}">
        <p14:creationId xmlns:p14="http://schemas.microsoft.com/office/powerpoint/2010/main" val="533103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GB" dirty="0"/>
              <a:t>Proportion of </a:t>
            </a:r>
            <a:r>
              <a:rPr lang="en-GB" dirty="0" smtClean="0"/>
              <a:t>men at higher risk who reported condom use at last sex with FSW, 2008-2011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11</a:t>
            </a:fld>
            <a:endParaRPr lang="th-TH" dirty="0">
              <a:solidFill>
                <a:prstClr val="black">
                  <a:tint val="75000"/>
                </a:prstClr>
              </a:solidFill>
            </a:endParaRPr>
          </a:p>
        </p:txBody>
      </p:sp>
      <p:sp>
        <p:nvSpPr>
          <p:cNvPr id="5" name="TextBox 4"/>
          <p:cNvSpPr txBox="1"/>
          <p:nvPr/>
        </p:nvSpPr>
        <p:spPr>
          <a:xfrm>
            <a:off x="0" y="6584492"/>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a:t>
            </a:r>
            <a:r>
              <a:rPr lang="en-US" sz="900" dirty="0">
                <a:solidFill>
                  <a:prstClr val="black"/>
                </a:solidFill>
              </a:rPr>
              <a:t> </a:t>
            </a:r>
            <a:r>
              <a:rPr lang="en-US" sz="900" dirty="0" smtClean="0">
                <a:solidFill>
                  <a:prstClr val="black"/>
                </a:solidFill>
              </a:rPr>
              <a:t>Integrated Biological and Behavioral Surveys</a:t>
            </a:r>
            <a:endParaRPr lang="en-GB" sz="900" dirty="0">
              <a:solidFill>
                <a:srgbClr val="FF0000"/>
              </a:solidFill>
            </a:endParaRPr>
          </a:p>
        </p:txBody>
      </p:sp>
      <p:sp>
        <p:nvSpPr>
          <p:cNvPr id="6" name="TextBox 5"/>
          <p:cNvSpPr txBox="1"/>
          <p:nvPr/>
        </p:nvSpPr>
        <p:spPr>
          <a:xfrm>
            <a:off x="5580112" y="6330538"/>
            <a:ext cx="2592288" cy="461665"/>
          </a:xfrm>
          <a:prstGeom prst="rect">
            <a:avLst/>
          </a:prstGeom>
          <a:noFill/>
          <a:ln>
            <a:solidFill>
              <a:schemeClr val="tx1"/>
            </a:solidFill>
            <a:prstDash val="sysDash"/>
          </a:ln>
        </p:spPr>
        <p:txBody>
          <a:bodyPr wrap="square" rtlCol="0">
            <a:spAutoFit/>
          </a:bodyPr>
          <a:lstStyle/>
          <a:p>
            <a:r>
              <a:rPr lang="en-GB" sz="1200" b="1" dirty="0">
                <a:solidFill>
                  <a:prstClr val="black"/>
                </a:solidFill>
                <a:latin typeface="Arial"/>
              </a:rPr>
              <a:t>* Seafarers, dock workers, truck drivers and </a:t>
            </a:r>
            <a:r>
              <a:rPr lang="en-GB" sz="1200" b="1" dirty="0" err="1">
                <a:solidFill>
                  <a:prstClr val="black"/>
                </a:solidFill>
                <a:latin typeface="Arial"/>
              </a:rPr>
              <a:t>moto</a:t>
            </a:r>
            <a:r>
              <a:rPr lang="en-GB" sz="1200" b="1" dirty="0">
                <a:solidFill>
                  <a:prstClr val="black"/>
                </a:solidFill>
                <a:latin typeface="Arial"/>
              </a:rPr>
              <a:t>-taxi drivers</a:t>
            </a:r>
          </a:p>
        </p:txBody>
      </p:sp>
      <p:graphicFrame>
        <p:nvGraphicFramePr>
          <p:cNvPr id="7" name="Chart 6"/>
          <p:cNvGraphicFramePr>
            <a:graphicFrameLocks/>
          </p:cNvGraphicFramePr>
          <p:nvPr>
            <p:extLst>
              <p:ext uri="{D42A27DB-BD31-4B8C-83A1-F6EECF244321}">
                <p14:modId xmlns:p14="http://schemas.microsoft.com/office/powerpoint/2010/main" val="1251871743"/>
              </p:ext>
            </p:extLst>
          </p:nvPr>
        </p:nvGraphicFramePr>
        <p:xfrm>
          <a:off x="971600" y="2348880"/>
          <a:ext cx="7416824"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636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US" dirty="0"/>
              <a:t>Proportion of men at higher risk who reported condom use at last sex with a casual partner, 2008-2013</a:t>
            </a:r>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12</a:t>
            </a:fld>
            <a:endParaRPr lang="th-TH" dirty="0">
              <a:solidFill>
                <a:prstClr val="black">
                  <a:tint val="75000"/>
                </a:prstClr>
              </a:solidFill>
            </a:endParaRPr>
          </a:p>
        </p:txBody>
      </p:sp>
      <p:sp>
        <p:nvSpPr>
          <p:cNvPr id="5" name="TextBox 4"/>
          <p:cNvSpPr txBox="1"/>
          <p:nvPr/>
        </p:nvSpPr>
        <p:spPr>
          <a:xfrm>
            <a:off x="72008" y="6309320"/>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a:t>
            </a:r>
            <a:r>
              <a:rPr lang="en-US" sz="900" dirty="0">
                <a:solidFill>
                  <a:prstClr val="black"/>
                </a:solidFill>
              </a:rPr>
              <a:t> </a:t>
            </a:r>
            <a:r>
              <a:rPr lang="en-US" sz="900" dirty="0" smtClean="0">
                <a:solidFill>
                  <a:prstClr val="black"/>
                </a:solidFill>
              </a:rPr>
              <a:t>1. Integrated Biological and Behavioral </a:t>
            </a:r>
            <a:r>
              <a:rPr lang="en-US" sz="900" dirty="0">
                <a:solidFill>
                  <a:prstClr val="black"/>
                </a:solidFill>
              </a:rPr>
              <a:t>Surveys, 2. National Summary Report – India (July 2011), Integrated Behavioural and Biological Assessment (IBBA), Round 2 (2009-2010). New Delhi: Indian Council of Medical Research and FHI </a:t>
            </a:r>
            <a:r>
              <a:rPr lang="en-US" sz="900" dirty="0" smtClean="0">
                <a:solidFill>
                  <a:prstClr val="black"/>
                </a:solidFill>
              </a:rPr>
              <a:t>360; and 3. </a:t>
            </a:r>
            <a:r>
              <a:rPr lang="en-US" sz="900" dirty="0">
                <a:solidFill>
                  <a:prstClr val="black"/>
                </a:solidFill>
              </a:rPr>
              <a:t>Management Frontiers (</a:t>
            </a:r>
            <a:r>
              <a:rPr lang="en-US" sz="900" dirty="0" err="1">
                <a:solidFill>
                  <a:prstClr val="black"/>
                </a:solidFill>
              </a:rPr>
              <a:t>Pvt</a:t>
            </a:r>
            <a:r>
              <a:rPr lang="en-US" sz="900" dirty="0">
                <a:solidFill>
                  <a:prstClr val="black"/>
                </a:solidFill>
              </a:rPr>
              <a:t>) Ltd. (2014). Final Report of the Post Intervention Study on Knowledge, Attitudes and Practice Survey among Plantation Workers on HIV/AIDS. Colombo 04.</a:t>
            </a:r>
            <a:endParaRPr lang="en-GB" sz="900" dirty="0">
              <a:solidFill>
                <a:srgbClr val="FF0000"/>
              </a:solidFill>
            </a:endParaRPr>
          </a:p>
        </p:txBody>
      </p:sp>
      <p:graphicFrame>
        <p:nvGraphicFramePr>
          <p:cNvPr id="9" name="Chart 8"/>
          <p:cNvGraphicFramePr>
            <a:graphicFrameLocks/>
          </p:cNvGraphicFramePr>
          <p:nvPr>
            <p:extLst>
              <p:ext uri="{D42A27DB-BD31-4B8C-83A1-F6EECF244321}">
                <p14:modId xmlns:p14="http://schemas.microsoft.com/office/powerpoint/2010/main" val="1443974240"/>
              </p:ext>
            </p:extLst>
          </p:nvPr>
        </p:nvGraphicFramePr>
        <p:xfrm>
          <a:off x="290418" y="2132856"/>
          <a:ext cx="8386038" cy="40555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7918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340768"/>
            <a:ext cx="8402672" cy="504000"/>
          </a:xfrm>
        </p:spPr>
        <p:txBody>
          <a:bodyPr/>
          <a:lstStyle/>
          <a:p>
            <a:r>
              <a:rPr lang="en-US" dirty="0" smtClean="0"/>
              <a:t>Proportion of men at higher risk who reported  </a:t>
            </a:r>
            <a:r>
              <a:rPr lang="en-US" dirty="0"/>
              <a:t>injecting </a:t>
            </a:r>
            <a:r>
              <a:rPr lang="en-US" dirty="0" smtClean="0"/>
              <a:t>drugs in the last year, </a:t>
            </a:r>
            <a:r>
              <a:rPr lang="en-US" dirty="0"/>
              <a:t>countries where data is available, 2006-2011</a:t>
            </a:r>
            <a:r>
              <a:rPr lang="en-US" dirty="0" smtClean="0"/>
              <a:t> </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13</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69192504"/>
              </p:ext>
            </p:extLst>
          </p:nvPr>
        </p:nvGraphicFramePr>
        <p:xfrm>
          <a:off x="395536" y="2564905"/>
          <a:ext cx="8208912" cy="345638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6540152"/>
            <a:ext cx="7596336" cy="230832"/>
          </a:xfrm>
          <a:prstGeom prst="rect">
            <a:avLst/>
          </a:prstGeom>
        </p:spPr>
        <p:txBody>
          <a:bodyPr wrap="square">
            <a:spAutoFit/>
          </a:bodyPr>
          <a:lstStyle/>
          <a:p>
            <a:r>
              <a:rPr lang="en-US" sz="900" dirty="0">
                <a:solidFill>
                  <a:prstClr val="black"/>
                </a:solidFill>
              </a:rPr>
              <a:t>Source: Prepared by </a:t>
            </a:r>
            <a:r>
              <a:rPr lang="en-US" sz="900" dirty="0">
                <a:solidFill>
                  <a:prstClr val="black"/>
                </a:solidFill>
                <a:hlinkClick r:id="rId3"/>
              </a:rPr>
              <a:t>www.aidsdatahub.org</a:t>
            </a:r>
            <a:r>
              <a:rPr lang="en-US" sz="900" dirty="0">
                <a:solidFill>
                  <a:prstClr val="black"/>
                </a:solidFill>
              </a:rPr>
              <a:t> based on </a:t>
            </a:r>
            <a:r>
              <a:rPr lang="en-US" sz="900" dirty="0" err="1"/>
              <a:t>Behavioural</a:t>
            </a:r>
            <a:r>
              <a:rPr lang="en-US" sz="900" dirty="0"/>
              <a:t> Surveillance </a:t>
            </a:r>
            <a:r>
              <a:rPr lang="en-US" sz="900" dirty="0" smtClean="0"/>
              <a:t>Surveys and </a:t>
            </a:r>
            <a:r>
              <a:rPr lang="en-US" sz="900" dirty="0">
                <a:solidFill>
                  <a:prstClr val="black"/>
                </a:solidFill>
              </a:rPr>
              <a:t>Integrated Biological and Behavioral Surveys</a:t>
            </a:r>
            <a:r>
              <a:rPr lang="en-US" sz="900" dirty="0" smtClean="0">
                <a:solidFill>
                  <a:srgbClr val="FF0000"/>
                </a:solidFill>
              </a:rPr>
              <a:t> </a:t>
            </a:r>
            <a:endParaRPr lang="th-TH" dirty="0">
              <a:solidFill>
                <a:srgbClr val="FF0000"/>
              </a:solidFill>
            </a:endParaRPr>
          </a:p>
        </p:txBody>
      </p:sp>
      <p:sp>
        <p:nvSpPr>
          <p:cNvPr id="6" name="TextBox 5"/>
          <p:cNvSpPr txBox="1"/>
          <p:nvPr/>
        </p:nvSpPr>
        <p:spPr>
          <a:xfrm>
            <a:off x="1259632" y="6049720"/>
            <a:ext cx="7128792" cy="276999"/>
          </a:xfrm>
          <a:prstGeom prst="rect">
            <a:avLst/>
          </a:prstGeom>
          <a:noFill/>
          <a:ln>
            <a:solidFill>
              <a:schemeClr val="tx1"/>
            </a:solidFill>
            <a:prstDash val="sysDash"/>
          </a:ln>
        </p:spPr>
        <p:txBody>
          <a:bodyPr wrap="square" rtlCol="0">
            <a:spAutoFit/>
          </a:bodyPr>
          <a:lstStyle/>
          <a:p>
            <a:r>
              <a:rPr lang="en-GB" sz="1200" b="1" dirty="0">
                <a:solidFill>
                  <a:prstClr val="black"/>
                </a:solidFill>
                <a:latin typeface="Arial"/>
              </a:rPr>
              <a:t>* Seafarers, dock workers, truck drivers and </a:t>
            </a:r>
            <a:r>
              <a:rPr lang="en-GB" sz="1200" b="1" dirty="0" err="1">
                <a:solidFill>
                  <a:prstClr val="black"/>
                </a:solidFill>
                <a:latin typeface="Arial"/>
              </a:rPr>
              <a:t>moto</a:t>
            </a:r>
            <a:r>
              <a:rPr lang="en-GB" sz="1200" b="1" dirty="0">
                <a:solidFill>
                  <a:prstClr val="black"/>
                </a:solidFill>
                <a:latin typeface="Arial"/>
              </a:rPr>
              <a:t>-taxi </a:t>
            </a:r>
            <a:r>
              <a:rPr lang="en-GB" sz="1200" b="1" dirty="0" smtClean="0">
                <a:solidFill>
                  <a:prstClr val="black"/>
                </a:solidFill>
                <a:latin typeface="Arial"/>
              </a:rPr>
              <a:t>drivers; ** Ever injected drugs</a:t>
            </a:r>
            <a:endParaRPr lang="en-GB" sz="1200" b="1" dirty="0">
              <a:solidFill>
                <a:prstClr val="black"/>
              </a:solidFill>
              <a:latin typeface="Arial"/>
            </a:endParaRPr>
          </a:p>
        </p:txBody>
      </p:sp>
    </p:spTree>
    <p:extLst>
      <p:ext uri="{BB962C8B-B14F-4D97-AF65-F5344CB8AC3E}">
        <p14:creationId xmlns:p14="http://schemas.microsoft.com/office/powerpoint/2010/main" val="1044509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smtClean="0">
                <a:cs typeface="Cordia New" pitchFamily="34" charset="-34"/>
              </a:rPr>
              <a:t>Vulnerability and </a:t>
            </a:r>
            <a:br>
              <a:rPr lang="en-US" sz="5400" smtClean="0">
                <a:cs typeface="Cordia New" pitchFamily="34" charset="-34"/>
              </a:rPr>
            </a:br>
            <a:r>
              <a:rPr lang="en-US" sz="5400" smtClean="0">
                <a:cs typeface="Cordia New" pitchFamily="34" charset="-34"/>
              </a:rPr>
              <a:t>HIV knowledge</a:t>
            </a: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a:t>Proportion </a:t>
            </a:r>
            <a:r>
              <a:rPr lang="en-US" dirty="0" smtClean="0"/>
              <a:t>of men at higher risk with comprehensive HIV knowledge, 2006-2011</a:t>
            </a:r>
            <a:endParaRPr lang="en-GB" dirty="0"/>
          </a:p>
        </p:txBody>
      </p:sp>
      <p:graphicFrame>
        <p:nvGraphicFramePr>
          <p:cNvPr id="7" name="Chart 6"/>
          <p:cNvGraphicFramePr>
            <a:graphicFrameLocks/>
          </p:cNvGraphicFramePr>
          <p:nvPr>
            <p:extLst>
              <p:ext uri="{D42A27DB-BD31-4B8C-83A1-F6EECF244321}">
                <p14:modId xmlns:p14="http://schemas.microsoft.com/office/powerpoint/2010/main" val="1841932288"/>
              </p:ext>
            </p:extLst>
          </p:nvPr>
        </p:nvGraphicFramePr>
        <p:xfrm>
          <a:off x="0" y="2492896"/>
          <a:ext cx="9144000"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7782" y="6612804"/>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US" sz="900" dirty="0" err="1" smtClean="0">
                <a:solidFill>
                  <a:prstClr val="black"/>
                </a:solidFill>
              </a:rPr>
              <a:t>Behavioural</a:t>
            </a:r>
            <a:r>
              <a:rPr lang="en-US" sz="900" dirty="0" smtClean="0">
                <a:solidFill>
                  <a:prstClr val="black"/>
                </a:solidFill>
              </a:rPr>
              <a:t> Surveillance Surveys </a:t>
            </a:r>
            <a:r>
              <a:rPr lang="en-US" sz="900" dirty="0">
                <a:solidFill>
                  <a:prstClr val="black"/>
                </a:solidFill>
              </a:rPr>
              <a:t>,</a:t>
            </a:r>
            <a:r>
              <a:rPr lang="en-US" sz="900" dirty="0" smtClean="0">
                <a:solidFill>
                  <a:prstClr val="black"/>
                </a:solidFill>
              </a:rPr>
              <a:t>Integrated Biological and Behavioral Surveys, UNGASS Progress Reports 2010</a:t>
            </a:r>
            <a:endParaRPr lang="en-GB" sz="900" dirty="0">
              <a:solidFill>
                <a:prstClr val="black"/>
              </a:solidFill>
            </a:endParaRPr>
          </a:p>
        </p:txBody>
      </p:sp>
      <p:sp>
        <p:nvSpPr>
          <p:cNvPr id="9" name="TextBox 8"/>
          <p:cNvSpPr txBox="1"/>
          <p:nvPr/>
        </p:nvSpPr>
        <p:spPr>
          <a:xfrm>
            <a:off x="4169530" y="6312644"/>
            <a:ext cx="4787176" cy="276999"/>
          </a:xfrm>
          <a:prstGeom prst="rect">
            <a:avLst/>
          </a:prstGeom>
          <a:noFill/>
          <a:ln>
            <a:solidFill>
              <a:schemeClr val="tx1"/>
            </a:solidFill>
            <a:prstDash val="sysDash"/>
          </a:ln>
        </p:spPr>
        <p:txBody>
          <a:bodyPr wrap="square" rtlCol="0">
            <a:spAutoFit/>
          </a:bodyPr>
          <a:lstStyle/>
          <a:p>
            <a:r>
              <a:rPr lang="en-GB" sz="1200" b="1" dirty="0">
                <a:solidFill>
                  <a:prstClr val="black"/>
                </a:solidFill>
                <a:latin typeface="Arial"/>
              </a:rPr>
              <a:t>* Seafarers, dock workers, truck drivers and </a:t>
            </a:r>
            <a:r>
              <a:rPr lang="en-GB" sz="1200" b="1" dirty="0" err="1">
                <a:solidFill>
                  <a:prstClr val="black"/>
                </a:solidFill>
                <a:latin typeface="Arial"/>
              </a:rPr>
              <a:t>moto</a:t>
            </a:r>
            <a:r>
              <a:rPr lang="en-GB" sz="1200" b="1" dirty="0">
                <a:solidFill>
                  <a:prstClr val="black"/>
                </a:solidFill>
                <a:latin typeface="Arial"/>
              </a:rPr>
              <a:t>-taxi drivers</a:t>
            </a:r>
          </a:p>
        </p:txBody>
      </p:sp>
    </p:spTree>
    <p:extLst>
      <p:ext uri="{BB962C8B-B14F-4D97-AF65-F5344CB8AC3E}">
        <p14:creationId xmlns:p14="http://schemas.microsoft.com/office/powerpoint/2010/main" val="2316171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National response</a:t>
            </a:r>
            <a:br>
              <a:rPr lang="en-US" altLang="zh-CN"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smtClean="0"/>
              <a:t>Proportion of men at higher risk who received an HIV test by occupation, 2008-2011</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17</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1620046728"/>
              </p:ext>
            </p:extLst>
          </p:nvPr>
        </p:nvGraphicFramePr>
        <p:xfrm>
          <a:off x="0" y="2348880"/>
          <a:ext cx="9121005"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782" y="6612804"/>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US" sz="900" dirty="0" err="1" smtClean="0">
                <a:solidFill>
                  <a:prstClr val="black"/>
                </a:solidFill>
              </a:rPr>
              <a:t>Behavioural</a:t>
            </a:r>
            <a:r>
              <a:rPr lang="en-US" sz="900" dirty="0" smtClean="0">
                <a:solidFill>
                  <a:prstClr val="black"/>
                </a:solidFill>
              </a:rPr>
              <a:t> Surveillance Surveys </a:t>
            </a:r>
            <a:r>
              <a:rPr lang="en-US" sz="900" dirty="0">
                <a:solidFill>
                  <a:prstClr val="black"/>
                </a:solidFill>
              </a:rPr>
              <a:t>,</a:t>
            </a:r>
            <a:r>
              <a:rPr lang="en-US" sz="900" dirty="0" smtClean="0">
                <a:solidFill>
                  <a:prstClr val="black"/>
                </a:solidFill>
              </a:rPr>
              <a:t>Integrated Biological and Behavioral Surveys, UNGASS Progress Reports 2010</a:t>
            </a:r>
            <a:endParaRPr lang="en-GB" sz="900" dirty="0">
              <a:solidFill>
                <a:prstClr val="black"/>
              </a:solidFill>
            </a:endParaRPr>
          </a:p>
        </p:txBody>
      </p:sp>
      <p:sp>
        <p:nvSpPr>
          <p:cNvPr id="6" name="TextBox 5"/>
          <p:cNvSpPr txBox="1"/>
          <p:nvPr/>
        </p:nvSpPr>
        <p:spPr>
          <a:xfrm>
            <a:off x="2953176" y="6263816"/>
            <a:ext cx="4787176" cy="276999"/>
          </a:xfrm>
          <a:prstGeom prst="rect">
            <a:avLst/>
          </a:prstGeom>
          <a:noFill/>
          <a:ln>
            <a:solidFill>
              <a:schemeClr val="tx1"/>
            </a:solidFill>
            <a:prstDash val="sysDash"/>
          </a:ln>
        </p:spPr>
        <p:txBody>
          <a:bodyPr wrap="square" rtlCol="0">
            <a:spAutoFit/>
          </a:bodyPr>
          <a:lstStyle/>
          <a:p>
            <a:r>
              <a:rPr lang="en-GB" sz="1200" b="1" dirty="0">
                <a:solidFill>
                  <a:prstClr val="black"/>
                </a:solidFill>
                <a:latin typeface="Arial"/>
              </a:rPr>
              <a:t>* Seafarers, dock workers, truck drivers and </a:t>
            </a:r>
            <a:r>
              <a:rPr lang="en-GB" sz="1200" b="1" dirty="0" err="1">
                <a:solidFill>
                  <a:prstClr val="black"/>
                </a:solidFill>
                <a:latin typeface="Arial"/>
              </a:rPr>
              <a:t>moto</a:t>
            </a:r>
            <a:r>
              <a:rPr lang="en-GB" sz="1200" b="1" dirty="0">
                <a:solidFill>
                  <a:prstClr val="black"/>
                </a:solidFill>
                <a:latin typeface="Arial"/>
              </a:rPr>
              <a:t>-taxi drivers</a:t>
            </a:r>
          </a:p>
        </p:txBody>
      </p:sp>
    </p:spTree>
    <p:extLst>
      <p:ext uri="{BB962C8B-B14F-4D97-AF65-F5344CB8AC3E}">
        <p14:creationId xmlns:p14="http://schemas.microsoft.com/office/powerpoint/2010/main" val="3956345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402672" cy="504000"/>
          </a:xfrm>
        </p:spPr>
        <p:txBody>
          <a:bodyPr/>
          <a:lstStyle/>
          <a:p>
            <a:r>
              <a:rPr lang="en-US" dirty="0" smtClean="0"/>
              <a:t>Proportion of men at higher risk reached with HIV prevention </a:t>
            </a:r>
            <a:r>
              <a:rPr lang="en-US" dirty="0" err="1" smtClean="0"/>
              <a:t>programmes</a:t>
            </a:r>
            <a:r>
              <a:rPr lang="en-US" dirty="0" smtClean="0"/>
              <a:t>, 2006-2009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18</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3079801248"/>
              </p:ext>
            </p:extLst>
          </p:nvPr>
        </p:nvGraphicFramePr>
        <p:xfrm>
          <a:off x="107503" y="2204864"/>
          <a:ext cx="8856985"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782" y="6612804"/>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US" sz="900" dirty="0" err="1" smtClean="0">
                <a:solidFill>
                  <a:prstClr val="black"/>
                </a:solidFill>
              </a:rPr>
              <a:t>Behavioural</a:t>
            </a:r>
            <a:r>
              <a:rPr lang="en-US" sz="900" dirty="0" smtClean="0">
                <a:solidFill>
                  <a:prstClr val="black"/>
                </a:solidFill>
              </a:rPr>
              <a:t> Surveillance Surveys </a:t>
            </a:r>
            <a:r>
              <a:rPr lang="en-US" sz="900" dirty="0">
                <a:solidFill>
                  <a:prstClr val="black"/>
                </a:solidFill>
              </a:rPr>
              <a:t>,</a:t>
            </a:r>
            <a:r>
              <a:rPr lang="en-US" sz="900" dirty="0" smtClean="0">
                <a:solidFill>
                  <a:prstClr val="black"/>
                </a:solidFill>
              </a:rPr>
              <a:t>Integrated Biological and Behavioral Surveys, UNGASS Progress Reports 2010</a:t>
            </a:r>
            <a:endParaRPr lang="en-GB" sz="900" dirty="0">
              <a:solidFill>
                <a:prstClr val="black"/>
              </a:solidFill>
            </a:endParaRPr>
          </a:p>
        </p:txBody>
      </p:sp>
      <p:sp>
        <p:nvSpPr>
          <p:cNvPr id="6" name="TextBox 5"/>
          <p:cNvSpPr txBox="1"/>
          <p:nvPr/>
        </p:nvSpPr>
        <p:spPr>
          <a:xfrm>
            <a:off x="6948264" y="5913395"/>
            <a:ext cx="1188132" cy="307777"/>
          </a:xfrm>
          <a:prstGeom prst="rect">
            <a:avLst/>
          </a:prstGeom>
          <a:noFill/>
          <a:ln w="15875">
            <a:solidFill>
              <a:schemeClr val="bg1">
                <a:lumMod val="65000"/>
              </a:schemeClr>
            </a:solidFill>
            <a:prstDash val="sysDash"/>
          </a:ln>
        </p:spPr>
        <p:txBody>
          <a:bodyPr wrap="square" rtlCol="0">
            <a:spAutoFit/>
          </a:bodyPr>
          <a:lstStyle/>
          <a:p>
            <a:r>
              <a:rPr lang="en-US" sz="1400" dirty="0" smtClean="0"/>
              <a:t>* Capital city </a:t>
            </a:r>
            <a:endParaRPr lang="th-TH" sz="1400" dirty="0"/>
          </a:p>
        </p:txBody>
      </p:sp>
    </p:spTree>
    <p:extLst>
      <p:ext uri="{BB962C8B-B14F-4D97-AF65-F5344CB8AC3E}">
        <p14:creationId xmlns:p14="http://schemas.microsoft.com/office/powerpoint/2010/main" val="2102630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pPr>
                <a:defRPr/>
              </a:pPr>
              <a:t>19</a:t>
            </a:fld>
            <a:endParaRPr lang="th-TH" dirty="0"/>
          </a:p>
        </p:txBody>
      </p:sp>
      <p:sp>
        <p:nvSpPr>
          <p:cNvPr id="79875" name="Rectangle 2"/>
          <p:cNvSpPr txBox="1">
            <a:spLocks noChangeArrowheads="1"/>
          </p:cNvSpPr>
          <p:nvPr/>
        </p:nvSpPr>
        <p:spPr bwMode="auto">
          <a:xfrm>
            <a:off x="457200" y="1774825"/>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4000">
              <a:solidFill>
                <a:srgbClr val="C00000"/>
              </a:solidFill>
            </a:endParaRPr>
          </a:p>
          <a:p>
            <a:pPr algn="ctr" eaLnBrk="1" hangingPunct="1">
              <a:spcBef>
                <a:spcPct val="20000"/>
              </a:spcBef>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hangingPunct="1">
              <a:spcBef>
                <a:spcPct val="20000"/>
              </a:spcBef>
            </a:pPr>
            <a:endParaRPr lang="en-US" sz="160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pPr>
                <a:defRPr/>
              </a:pPr>
              <a:t>2</a:t>
            </a:fld>
            <a:endParaRPr lang="th-TH" dirty="0"/>
          </a:p>
        </p:txBody>
      </p:sp>
      <p:sp>
        <p:nvSpPr>
          <p:cNvPr id="29699" name="Subtitle 4"/>
          <p:cNvSpPr>
            <a:spLocks noGrp="1"/>
          </p:cNvSpPr>
          <p:nvPr>
            <p:ph type="subTitle" idx="1"/>
          </p:nvPr>
        </p:nvSpPr>
        <p:spPr bwMode="auto">
          <a:xfrm>
            <a:off x="468313"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n-US" dirty="0" smtClean="0">
                <a:cs typeface="Cordia New" pitchFamily="34" charset="-34"/>
              </a:rPr>
              <a:t>HIV prevalence and epidemiology </a:t>
            </a:r>
          </a:p>
          <a:p>
            <a:pPr fontAlgn="base">
              <a:spcAft>
                <a:spcPct val="0"/>
              </a:spcAft>
            </a:pPr>
            <a:r>
              <a:rPr lang="en-US" dirty="0" smtClean="0">
                <a:cs typeface="Cordia New" pitchFamily="34" charset="-34"/>
              </a:rPr>
              <a:t>Risk behaviors</a:t>
            </a:r>
          </a:p>
          <a:p>
            <a:pPr fontAlgn="base">
              <a:spcAft>
                <a:spcPct val="0"/>
              </a:spcAft>
            </a:pPr>
            <a:r>
              <a:rPr lang="en-US" dirty="0" smtClean="0">
                <a:cs typeface="Cordia New" pitchFamily="34" charset="-34"/>
              </a:rPr>
              <a:t>Vulnerability and HIV knowledge </a:t>
            </a:r>
          </a:p>
          <a:p>
            <a:pPr fontAlgn="base">
              <a:spcAft>
                <a:spcPct val="0"/>
              </a:spcAft>
            </a:pPr>
            <a:r>
              <a:rPr lang="en-US" dirty="0" smtClean="0">
                <a:cs typeface="Cordia New" pitchFamily="34" charset="-34"/>
              </a:rPr>
              <a:t>National Response </a:t>
            </a:r>
          </a:p>
        </p:txBody>
      </p:sp>
      <p:sp>
        <p:nvSpPr>
          <p:cNvPr id="29700" name="Title 3"/>
          <p:cNvSpPr>
            <a:spLocks noGrp="1"/>
          </p:cNvSpPr>
          <p:nvPr>
            <p:ph type="title"/>
          </p:nvPr>
        </p:nvSpPr>
        <p:spPr bwMode="auto">
          <a:xfrm>
            <a:off x="169863"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mtClean="0">
                <a:cs typeface="Cordia New" pitchFamily="34" charset="-34"/>
              </a:rPr>
              <a:t>CONTENT</a:t>
            </a:r>
            <a:endParaRPr lang="th-TH"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smtClean="0">
                <a:cs typeface="Cordia New" pitchFamily="34" charset="-34"/>
              </a:rPr>
              <a:t>HIV prevalence and </a:t>
            </a:r>
            <a:br>
              <a:rPr lang="en-US" sz="5400" dirty="0" smtClean="0">
                <a:cs typeface="Cordia New" pitchFamily="34" charset="-34"/>
              </a:rPr>
            </a:br>
            <a:r>
              <a:rPr lang="en-US" sz="5400" dirty="0" smtClean="0">
                <a:cs typeface="Cordia New" pitchFamily="34" charset="-34"/>
              </a:rPr>
              <a:t>epidemiology</a:t>
            </a:r>
            <a:endParaRPr lang="th-TH"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412776"/>
            <a:ext cx="8402672" cy="504000"/>
          </a:xfrm>
        </p:spPr>
        <p:txBody>
          <a:bodyPr/>
          <a:lstStyle/>
          <a:p>
            <a:r>
              <a:rPr lang="en-US" dirty="0"/>
              <a:t>HIV prevalence </a:t>
            </a:r>
            <a:r>
              <a:rPr lang="en-US" dirty="0" smtClean="0"/>
              <a:t>among men at higher risk by occupation, </a:t>
            </a:r>
            <a:r>
              <a:rPr lang="en-US" dirty="0"/>
              <a:t>countries where data is available, </a:t>
            </a:r>
            <a:r>
              <a:rPr lang="en-US" dirty="0" smtClean="0"/>
              <a:t>2008-2012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4</a:t>
            </a:fld>
            <a:endParaRPr lang="th-TH" dirty="0">
              <a:solidFill>
                <a:prstClr val="black">
                  <a:tint val="75000"/>
                </a:prstClr>
              </a:solidFill>
            </a:endParaRPr>
          </a:p>
        </p:txBody>
      </p:sp>
      <p:graphicFrame>
        <p:nvGraphicFramePr>
          <p:cNvPr id="4" name="Chart 3"/>
          <p:cNvGraphicFramePr>
            <a:graphicFrameLocks/>
          </p:cNvGraphicFramePr>
          <p:nvPr>
            <p:extLst>
              <p:ext uri="{D42A27DB-BD31-4B8C-83A1-F6EECF244321}">
                <p14:modId xmlns:p14="http://schemas.microsoft.com/office/powerpoint/2010/main" val="3255307806"/>
              </p:ext>
            </p:extLst>
          </p:nvPr>
        </p:nvGraphicFramePr>
        <p:xfrm>
          <a:off x="179512" y="2348880"/>
          <a:ext cx="8640960" cy="388843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334088"/>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Integrated Biological and Behavioral Surveys; HIV Sentinel Surveillance Surveys; and </a:t>
            </a:r>
            <a:r>
              <a:rPr lang="en-GB" sz="900" dirty="0" smtClean="0">
                <a:solidFill>
                  <a:prstClr val="black"/>
                </a:solidFill>
              </a:rPr>
              <a:t>Special Preventive Programme Centre for Health Protection, Department of Health Hong Kong. (2012). </a:t>
            </a:r>
            <a:r>
              <a:rPr lang="fr-FR" sz="900" dirty="0" smtClean="0">
                <a:solidFill>
                  <a:prstClr val="black"/>
                </a:solidFill>
              </a:rPr>
              <a:t>HIV Surveillance Report – 2011 Update</a:t>
            </a:r>
            <a:endParaRPr lang="en-GB" sz="900" dirty="0">
              <a:solidFill>
                <a:prstClr val="black"/>
              </a:solidFill>
            </a:endParaRPr>
          </a:p>
        </p:txBody>
      </p:sp>
    </p:spTree>
    <p:extLst>
      <p:ext uri="{BB962C8B-B14F-4D97-AF65-F5344CB8AC3E}">
        <p14:creationId xmlns:p14="http://schemas.microsoft.com/office/powerpoint/2010/main" val="1192290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402672" cy="504000"/>
          </a:xfrm>
        </p:spPr>
        <p:txBody>
          <a:bodyPr/>
          <a:lstStyle/>
          <a:p>
            <a:r>
              <a:rPr lang="en-US" dirty="0" smtClean="0"/>
              <a:t>Hepatitis B </a:t>
            </a:r>
            <a:r>
              <a:rPr lang="en-US" dirty="0"/>
              <a:t>prevalence among men at higher risk by occupation, countries where data is available, 2008-2012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5</a:t>
            </a:fld>
            <a:endParaRPr lang="th-TH" dirty="0">
              <a:solidFill>
                <a:prstClr val="black">
                  <a:tint val="75000"/>
                </a:prstClr>
              </a:solidFill>
            </a:endParaRPr>
          </a:p>
        </p:txBody>
      </p:sp>
      <p:graphicFrame>
        <p:nvGraphicFramePr>
          <p:cNvPr id="4" name="Chart 3"/>
          <p:cNvGraphicFramePr>
            <a:graphicFrameLocks/>
          </p:cNvGraphicFramePr>
          <p:nvPr>
            <p:extLst>
              <p:ext uri="{D42A27DB-BD31-4B8C-83A1-F6EECF244321}">
                <p14:modId xmlns:p14="http://schemas.microsoft.com/office/powerpoint/2010/main" val="187797959"/>
              </p:ext>
            </p:extLst>
          </p:nvPr>
        </p:nvGraphicFramePr>
        <p:xfrm>
          <a:off x="467544" y="2276872"/>
          <a:ext cx="8136904" cy="410445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23735"/>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Integrated Biological and Behavioral Surveys</a:t>
            </a:r>
            <a:endParaRPr lang="en-GB" sz="900" dirty="0">
              <a:solidFill>
                <a:prstClr val="black"/>
              </a:solidFill>
            </a:endParaRPr>
          </a:p>
        </p:txBody>
      </p:sp>
    </p:spTree>
    <p:extLst>
      <p:ext uri="{BB962C8B-B14F-4D97-AF65-F5344CB8AC3E}">
        <p14:creationId xmlns:p14="http://schemas.microsoft.com/office/powerpoint/2010/main" val="465950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402672" cy="504000"/>
          </a:xfrm>
        </p:spPr>
        <p:txBody>
          <a:bodyPr/>
          <a:lstStyle/>
          <a:p>
            <a:r>
              <a:rPr lang="en-US" dirty="0" smtClean="0"/>
              <a:t>Syphilis prevalence </a:t>
            </a:r>
            <a:r>
              <a:rPr lang="en-US" dirty="0"/>
              <a:t>among men at higher </a:t>
            </a:r>
            <a:r>
              <a:rPr lang="en-US" dirty="0" smtClean="0"/>
              <a:t>risk, </a:t>
            </a:r>
            <a:r>
              <a:rPr lang="en-US" dirty="0"/>
              <a:t>countries where data is available, </a:t>
            </a:r>
            <a:r>
              <a:rPr lang="en-US" dirty="0" smtClean="0"/>
              <a:t>2006-2012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6</a:t>
            </a:fld>
            <a:endParaRPr lang="th-TH" dirty="0">
              <a:solidFill>
                <a:prstClr val="black">
                  <a:tint val="75000"/>
                </a:prstClr>
              </a:solidFill>
            </a:endParaRPr>
          </a:p>
        </p:txBody>
      </p:sp>
      <p:graphicFrame>
        <p:nvGraphicFramePr>
          <p:cNvPr id="6" name="Chart 5"/>
          <p:cNvGraphicFramePr>
            <a:graphicFrameLocks/>
          </p:cNvGraphicFramePr>
          <p:nvPr>
            <p:extLst>
              <p:ext uri="{D42A27DB-BD31-4B8C-83A1-F6EECF244321}">
                <p14:modId xmlns:p14="http://schemas.microsoft.com/office/powerpoint/2010/main" val="1220049291"/>
              </p:ext>
            </p:extLst>
          </p:nvPr>
        </p:nvGraphicFramePr>
        <p:xfrm>
          <a:off x="0" y="2211043"/>
          <a:ext cx="8964488"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0" y="6309983"/>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HIV Sentinel Surveillance Surveys; Integrated Biological and Behavioral Surveys; </a:t>
            </a:r>
            <a:r>
              <a:rPr lang="en-GB" sz="900" dirty="0"/>
              <a:t>National HIV/AIDS and STI </a:t>
            </a:r>
            <a:r>
              <a:rPr lang="en-GB" sz="900" dirty="0" smtClean="0"/>
              <a:t>Programme, Ministry </a:t>
            </a:r>
            <a:r>
              <a:rPr lang="en-GB" sz="900" dirty="0"/>
              <a:t>of </a:t>
            </a:r>
            <a:r>
              <a:rPr lang="en-GB" sz="900" dirty="0" smtClean="0"/>
              <a:t>Health Bhutan. </a:t>
            </a:r>
            <a:r>
              <a:rPr lang="en-GB" sz="900" dirty="0"/>
              <a:t>(2009). Bhutan: </a:t>
            </a:r>
            <a:r>
              <a:rPr lang="en-GB" sz="900" dirty="0" smtClean="0"/>
              <a:t>HIV Epidemiological Situation and Health Sector Response 2009</a:t>
            </a:r>
            <a:endParaRPr lang="en-GB" sz="900" dirty="0">
              <a:solidFill>
                <a:prstClr val="black"/>
              </a:solidFill>
            </a:endParaRPr>
          </a:p>
        </p:txBody>
      </p:sp>
    </p:spTree>
    <p:extLst>
      <p:ext uri="{BB962C8B-B14F-4D97-AF65-F5344CB8AC3E}">
        <p14:creationId xmlns:p14="http://schemas.microsoft.com/office/powerpoint/2010/main" val="2585907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Risk behaviours</a:t>
            </a:r>
            <a:br>
              <a:rPr lang="en-US" altLang="zh-CN" sz="5400" smtClean="0">
                <a:cs typeface="Cordia New" pitchFamily="34" charset="-34"/>
              </a:rPr>
            </a:br>
            <a:r>
              <a:rPr lang="zh-CN" altLang="en-US" sz="5400" smtClean="0">
                <a:cs typeface="Cordia New" pitchFamily="34" charset="-34"/>
              </a:rPr>
              <a:t/>
            </a:r>
            <a:br>
              <a:rPr lang="zh-CN" altLang="en-US"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8</a:t>
            </a:fld>
            <a:endParaRPr lang="th-TH" dirty="0"/>
          </a:p>
        </p:txBody>
      </p:sp>
      <p:sp>
        <p:nvSpPr>
          <p:cNvPr id="4" name="Title 1"/>
          <p:cNvSpPr>
            <a:spLocks noGrp="1"/>
          </p:cNvSpPr>
          <p:nvPr>
            <p:ph type="title"/>
          </p:nvPr>
        </p:nvSpPr>
        <p:spPr>
          <a:xfrm>
            <a:off x="179512" y="1340768"/>
            <a:ext cx="8402672" cy="504000"/>
          </a:xfrm>
        </p:spPr>
        <p:txBody>
          <a:bodyPr/>
          <a:lstStyle/>
          <a:p>
            <a:r>
              <a:rPr lang="en-US" dirty="0" smtClean="0"/>
              <a:t>Mean number of commercial female partners among men at higher risk by occupation, countries where data is available, 2006-2009</a:t>
            </a:r>
            <a:endParaRPr lang="th-TH" dirty="0"/>
          </a:p>
        </p:txBody>
      </p:sp>
      <p:graphicFrame>
        <p:nvGraphicFramePr>
          <p:cNvPr id="7" name="Chart 6"/>
          <p:cNvGraphicFramePr>
            <a:graphicFrameLocks/>
          </p:cNvGraphicFramePr>
          <p:nvPr>
            <p:extLst>
              <p:ext uri="{D42A27DB-BD31-4B8C-83A1-F6EECF244321}">
                <p14:modId xmlns:p14="http://schemas.microsoft.com/office/powerpoint/2010/main" val="2882070444"/>
              </p:ext>
            </p:extLst>
          </p:nvPr>
        </p:nvGraphicFramePr>
        <p:xfrm>
          <a:off x="271335" y="2564904"/>
          <a:ext cx="8514692" cy="340788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0" y="6540815"/>
            <a:ext cx="8964488" cy="2308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3"/>
              </a:rPr>
              <a:t>www.aidsdatahub.org</a:t>
            </a:r>
            <a:r>
              <a:rPr lang="en-US" sz="900" dirty="0" smtClean="0">
                <a:solidFill>
                  <a:prstClr val="black"/>
                </a:solidFill>
              </a:rPr>
              <a:t> based on </a:t>
            </a:r>
            <a:r>
              <a:rPr lang="en-US" sz="900" dirty="0" err="1" smtClean="0">
                <a:solidFill>
                  <a:prstClr val="black"/>
                </a:solidFill>
              </a:rPr>
              <a:t>Behavioural</a:t>
            </a:r>
            <a:r>
              <a:rPr lang="en-US" sz="900" dirty="0" smtClean="0">
                <a:solidFill>
                  <a:prstClr val="black"/>
                </a:solidFill>
              </a:rPr>
              <a:t> Surveillance Surveys and  Integrated Biological and Behavioral Surveys</a:t>
            </a:r>
            <a:endParaRPr lang="en-GB" sz="900" dirty="0">
              <a:solidFill>
                <a:prstClr val="black"/>
              </a:solidFill>
            </a:endParaRPr>
          </a:p>
        </p:txBody>
      </p:sp>
      <p:sp>
        <p:nvSpPr>
          <p:cNvPr id="9" name="TextBox 1"/>
          <p:cNvSpPr txBox="1"/>
          <p:nvPr/>
        </p:nvSpPr>
        <p:spPr>
          <a:xfrm>
            <a:off x="3131840" y="6120653"/>
            <a:ext cx="2664296" cy="332684"/>
          </a:xfrm>
          <a:prstGeom prst="rect">
            <a:avLst/>
          </a:prstGeom>
          <a:ln>
            <a:solidFill>
              <a:srgbClr val="00AEEF"/>
            </a:solidFill>
            <a:prstDash val="sysDash"/>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b="1" dirty="0" smtClean="0">
                <a:latin typeface="Arial" pitchFamily="34" charset="0"/>
                <a:cs typeface="Arial" pitchFamily="34" charset="0"/>
              </a:rPr>
              <a:t>*</a:t>
            </a:r>
            <a:r>
              <a:rPr lang="en-US" sz="1200" b="1" dirty="0">
                <a:latin typeface="Arial" pitchFamily="34" charset="0"/>
                <a:cs typeface="Arial" pitchFamily="34" charset="0"/>
              </a:rPr>
              <a:t> </a:t>
            </a:r>
            <a:r>
              <a:rPr lang="en-US" sz="1200" b="1" dirty="0" smtClean="0">
                <a:latin typeface="Arial" pitchFamily="34" charset="0"/>
                <a:cs typeface="Arial" pitchFamily="34" charset="0"/>
              </a:rPr>
              <a:t>Capital city,  ** </a:t>
            </a:r>
            <a:r>
              <a:rPr lang="en-US" sz="1200" b="1" dirty="0" err="1" smtClean="0">
                <a:latin typeface="Arial" pitchFamily="34" charset="0"/>
                <a:cs typeface="Arial" pitchFamily="34" charset="0"/>
              </a:rPr>
              <a:t>Balochistan</a:t>
            </a:r>
            <a:endParaRPr lang="en-GB" sz="1200" b="1" dirty="0">
              <a:latin typeface="Arial" pitchFamily="34" charset="0"/>
              <a:cs typeface="Arial" pitchFamily="34" charset="0"/>
            </a:endParaRPr>
          </a:p>
        </p:txBody>
      </p:sp>
    </p:spTree>
    <p:extLst>
      <p:ext uri="{BB962C8B-B14F-4D97-AF65-F5344CB8AC3E}">
        <p14:creationId xmlns:p14="http://schemas.microsoft.com/office/powerpoint/2010/main" val="1574704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56" y="1571612"/>
            <a:ext cx="8766058" cy="504000"/>
          </a:xfrm>
        </p:spPr>
        <p:txBody>
          <a:bodyPr/>
          <a:lstStyle/>
          <a:p>
            <a:r>
              <a:rPr lang="en-GB" dirty="0"/>
              <a:t>Proportion of </a:t>
            </a:r>
            <a:r>
              <a:rPr lang="en-GB" dirty="0" smtClean="0"/>
              <a:t>taxi drivers and rickshaw pullers who reported </a:t>
            </a:r>
            <a:r>
              <a:rPr lang="en-GB" dirty="0"/>
              <a:t>having commercial sex in the last year, </a:t>
            </a:r>
            <a:r>
              <a:rPr lang="en-GB" dirty="0" smtClean="0"/>
              <a:t>2006-2010 </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9</a:t>
            </a:fld>
            <a:endParaRPr lang="th-TH" dirty="0"/>
          </a:p>
        </p:txBody>
      </p:sp>
      <p:graphicFrame>
        <p:nvGraphicFramePr>
          <p:cNvPr id="4" name="Chart 3"/>
          <p:cNvGraphicFramePr>
            <a:graphicFrameLocks/>
          </p:cNvGraphicFramePr>
          <p:nvPr>
            <p:extLst>
              <p:ext uri="{D42A27DB-BD31-4B8C-83A1-F6EECF244321}">
                <p14:modId xmlns:p14="http://schemas.microsoft.com/office/powerpoint/2010/main" val="3608736301"/>
              </p:ext>
            </p:extLst>
          </p:nvPr>
        </p:nvGraphicFramePr>
        <p:xfrm>
          <a:off x="179512" y="2420888"/>
          <a:ext cx="8424936" cy="374441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07504" y="6410572"/>
            <a:ext cx="8828410" cy="369332"/>
          </a:xfrm>
          <a:prstGeom prst="rect">
            <a:avLst/>
          </a:prstGeom>
        </p:spPr>
        <p:txBody>
          <a:bodyPr wrap="square">
            <a:spAutoFit/>
          </a:bodyPr>
          <a:lstStyle/>
          <a:p>
            <a:r>
              <a:rPr lang="en-US" sz="900" dirty="0">
                <a:solidFill>
                  <a:prstClr val="black"/>
                </a:solidFill>
              </a:rPr>
              <a:t>Source: Prepared by </a:t>
            </a:r>
            <a:r>
              <a:rPr lang="en-US" sz="900" dirty="0">
                <a:solidFill>
                  <a:prstClr val="black"/>
                </a:solidFill>
                <a:hlinkClick r:id="rId3"/>
              </a:rPr>
              <a:t>www.aidsdatahub.org</a:t>
            </a:r>
            <a:r>
              <a:rPr lang="en-US" sz="900" dirty="0">
                <a:solidFill>
                  <a:prstClr val="black"/>
                </a:solidFill>
              </a:rPr>
              <a:t> based on </a:t>
            </a:r>
            <a:r>
              <a:rPr lang="en-US" sz="900" dirty="0" err="1"/>
              <a:t>Behavioural</a:t>
            </a:r>
            <a:r>
              <a:rPr lang="en-US" sz="900" dirty="0"/>
              <a:t> Surveillance </a:t>
            </a:r>
            <a:r>
              <a:rPr lang="en-US" sz="900" dirty="0" smtClean="0"/>
              <a:t>Surveys and </a:t>
            </a:r>
            <a:r>
              <a:rPr lang="en-US" sz="900" dirty="0"/>
              <a:t>National Center for HIV/AIDS Dermatology and STD Cambodia. (2011). Estimation of the HIV Prevalence among General Population in Cambodia, 2010.</a:t>
            </a:r>
            <a:r>
              <a:rPr lang="en-US" sz="900" dirty="0" smtClean="0"/>
              <a:t> </a:t>
            </a:r>
            <a:endParaRPr lang="th-TH" dirty="0"/>
          </a:p>
        </p:txBody>
      </p:sp>
    </p:spTree>
    <p:extLst>
      <p:ext uri="{BB962C8B-B14F-4D97-AF65-F5344CB8AC3E}">
        <p14:creationId xmlns:p14="http://schemas.microsoft.com/office/powerpoint/2010/main" val="2768132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ONLINEALLOWACCESS" val="1"/>
  <p:tag name="ISPRINGONLINEUPLOADPRESENTATION" val="1"/>
  <p:tag name="ISPRINGONLINEALLOWDOWNLOAD" val="1"/>
  <p:tag name="ISPRINGONLINETOPIC" val="Education"/>
  <p:tag name="ISPRINGONLINELANG" val="en"/>
</p:tagLst>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8692</TotalTime>
  <Words>725</Words>
  <Application>Microsoft Office PowerPoint</Application>
  <PresentationFormat>On-screen Show (4:3)</PresentationFormat>
  <Paragraphs>77</Paragraphs>
  <Slides>19</Slides>
  <Notes>1</Notes>
  <HiddenSlides>0</HiddenSlides>
  <MMClips>0</MMClips>
  <ScaleCrop>false</ScaleCrop>
  <HeadingPairs>
    <vt:vector size="4" baseType="variant">
      <vt:variant>
        <vt:lpstr>Theme</vt:lpstr>
      </vt:variant>
      <vt:variant>
        <vt:i4>7</vt:i4>
      </vt:variant>
      <vt:variant>
        <vt:lpstr>Slide Titles</vt:lpstr>
      </vt:variant>
      <vt:variant>
        <vt:i4>19</vt:i4>
      </vt:variant>
    </vt:vector>
  </HeadingPairs>
  <TitlesOfParts>
    <vt:vector size="26" baseType="lpstr">
      <vt:lpstr>1_Cover Design</vt:lpstr>
      <vt:lpstr>Layout</vt:lpstr>
      <vt:lpstr>Layout with Latest!</vt:lpstr>
      <vt:lpstr>2_Cover Design</vt:lpstr>
      <vt:lpstr>3_Cover Design</vt:lpstr>
      <vt:lpstr>1_Layout</vt:lpstr>
      <vt:lpstr>2_Layout</vt:lpstr>
      <vt:lpstr>Other women and men at higher risk </vt:lpstr>
      <vt:lpstr>CONTENT</vt:lpstr>
      <vt:lpstr>HIV prevalence and  epidemiology</vt:lpstr>
      <vt:lpstr>HIV prevalence among men at higher risk by occupation, countries where data is available, 2008-2012</vt:lpstr>
      <vt:lpstr>Hepatitis B prevalence among men at higher risk by occupation, countries where data is available, 2008-2012</vt:lpstr>
      <vt:lpstr>Syphilis prevalence among men at higher risk, countries where data is available, 2006-2012</vt:lpstr>
      <vt:lpstr>Risk behaviours  </vt:lpstr>
      <vt:lpstr>Mean number of commercial female partners among men at higher risk by occupation, countries where data is available, 2006-2009</vt:lpstr>
      <vt:lpstr>Proportion of taxi drivers and rickshaw pullers who reported having commercial sex in the last year, 2006-2010 </vt:lpstr>
      <vt:lpstr>Proportion of men at higher risk who reported having commercial sex in the last year by occupation, 2008-2011 </vt:lpstr>
      <vt:lpstr>Proportion of men at higher risk who reported condom use at last sex with FSW, 2008-2011</vt:lpstr>
      <vt:lpstr>Proportion of men at higher risk who reported condom use at last sex with a casual partner, 2008-2013</vt:lpstr>
      <vt:lpstr>Proportion of men at higher risk who reported  injecting drugs in the last year, countries where data is available, 2006-2011 </vt:lpstr>
      <vt:lpstr>Vulnerability and  HIV knowledge</vt:lpstr>
      <vt:lpstr>Proportion of men at higher risk with comprehensive HIV knowledge, 2006-2011</vt:lpstr>
      <vt:lpstr>National response </vt:lpstr>
      <vt:lpstr>Proportion of men at higher risk who received an HIV test by occupation, 2008-2011</vt:lpstr>
      <vt:lpstr>Proportion of men at higher risk reached with HIV prevention programmes, 2006-2009</vt:lpstr>
      <vt:lpstr>PowerPoint Presentation</vt:lpstr>
    </vt:vector>
  </TitlesOfParts>
  <Company>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at higher risk</dc:title>
  <dc:creator>HomeUser</dc:creator>
  <cp:lastModifiedBy>Data Hub</cp:lastModifiedBy>
  <cp:revision>747</cp:revision>
  <dcterms:created xsi:type="dcterms:W3CDTF">2010-11-08T08:31:49Z</dcterms:created>
  <dcterms:modified xsi:type="dcterms:W3CDTF">2015-11-25T04:20:42Z</dcterms:modified>
</cp:coreProperties>
</file>