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6.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4.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6.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drawings/drawing2.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0" r:id="rId2"/>
    <p:sldMasterId id="2147483680" r:id="rId3"/>
    <p:sldMasterId id="2147483797" r:id="rId4"/>
    <p:sldMasterId id="2147483800" r:id="rId5"/>
    <p:sldMasterId id="2147483935" r:id="rId6"/>
    <p:sldMasterId id="2147483944" r:id="rId7"/>
  </p:sldMasterIdLst>
  <p:notesMasterIdLst>
    <p:notesMasterId r:id="rId24"/>
  </p:notesMasterIdLst>
  <p:handoutMasterIdLst>
    <p:handoutMasterId r:id="rId25"/>
  </p:handoutMasterIdLst>
  <p:sldIdLst>
    <p:sldId id="266" r:id="rId8"/>
    <p:sldId id="268" r:id="rId9"/>
    <p:sldId id="271" r:id="rId10"/>
    <p:sldId id="353" r:id="rId11"/>
    <p:sldId id="356" r:id="rId12"/>
    <p:sldId id="292" r:id="rId13"/>
    <p:sldId id="361" r:id="rId14"/>
    <p:sldId id="359" r:id="rId15"/>
    <p:sldId id="373" r:id="rId16"/>
    <p:sldId id="367" r:id="rId17"/>
    <p:sldId id="296" r:id="rId18"/>
    <p:sldId id="351" r:id="rId19"/>
    <p:sldId id="308" r:id="rId20"/>
    <p:sldId id="371" r:id="rId21"/>
    <p:sldId id="372" r:id="rId22"/>
    <p:sldId id="311" r:id="rId23"/>
  </p:sldIdLst>
  <p:sldSz cx="9144000" cy="6858000" type="screen4x3"/>
  <p:notesSz cx="7102475" cy="10234613"/>
  <p:custDataLst>
    <p:tags r:id="rId26"/>
  </p:custDataLst>
  <p:defaultTextStyle>
    <a:defPPr>
      <a:defRPr lang="th-TH"/>
    </a:defPPr>
    <a:lvl1pPr algn="l" rtl="0" fontAlgn="base">
      <a:spcBef>
        <a:spcPct val="0"/>
      </a:spcBef>
      <a:spcAft>
        <a:spcPct val="0"/>
      </a:spcAft>
      <a:defRPr sz="2800" kern="1200">
        <a:solidFill>
          <a:schemeClr val="tx1"/>
        </a:solidFill>
        <a:latin typeface="Arial" pitchFamily="34" charset="0"/>
        <a:ea typeface="+mn-ea"/>
        <a:cs typeface="Cordia New" pitchFamily="34" charset="-34"/>
      </a:defRPr>
    </a:lvl1pPr>
    <a:lvl2pPr marL="457200" algn="l" rtl="0" fontAlgn="base">
      <a:spcBef>
        <a:spcPct val="0"/>
      </a:spcBef>
      <a:spcAft>
        <a:spcPct val="0"/>
      </a:spcAft>
      <a:defRPr sz="2800" kern="1200">
        <a:solidFill>
          <a:schemeClr val="tx1"/>
        </a:solidFill>
        <a:latin typeface="Arial" pitchFamily="34" charset="0"/>
        <a:ea typeface="+mn-ea"/>
        <a:cs typeface="Cordia New" pitchFamily="34" charset="-34"/>
      </a:defRPr>
    </a:lvl2pPr>
    <a:lvl3pPr marL="914400" algn="l" rtl="0" fontAlgn="base">
      <a:spcBef>
        <a:spcPct val="0"/>
      </a:spcBef>
      <a:spcAft>
        <a:spcPct val="0"/>
      </a:spcAft>
      <a:defRPr sz="2800" kern="1200">
        <a:solidFill>
          <a:schemeClr val="tx1"/>
        </a:solidFill>
        <a:latin typeface="Arial" pitchFamily="34" charset="0"/>
        <a:ea typeface="+mn-ea"/>
        <a:cs typeface="Cordia New" pitchFamily="34" charset="-34"/>
      </a:defRPr>
    </a:lvl3pPr>
    <a:lvl4pPr marL="1371600" algn="l" rtl="0" fontAlgn="base">
      <a:spcBef>
        <a:spcPct val="0"/>
      </a:spcBef>
      <a:spcAft>
        <a:spcPct val="0"/>
      </a:spcAft>
      <a:defRPr sz="2800" kern="1200">
        <a:solidFill>
          <a:schemeClr val="tx1"/>
        </a:solidFill>
        <a:latin typeface="Arial" pitchFamily="34" charset="0"/>
        <a:ea typeface="+mn-ea"/>
        <a:cs typeface="Cordia New" pitchFamily="34" charset="-34"/>
      </a:defRPr>
    </a:lvl4pPr>
    <a:lvl5pPr marL="1828800" algn="l" rtl="0" fontAlgn="base">
      <a:spcBef>
        <a:spcPct val="0"/>
      </a:spcBef>
      <a:spcAft>
        <a:spcPct val="0"/>
      </a:spcAft>
      <a:defRPr sz="2800" kern="1200">
        <a:solidFill>
          <a:schemeClr val="tx1"/>
        </a:solidFill>
        <a:latin typeface="Arial" pitchFamily="34" charset="0"/>
        <a:ea typeface="+mn-ea"/>
        <a:cs typeface="Cordia New" pitchFamily="34" charset="-34"/>
      </a:defRPr>
    </a:lvl5pPr>
    <a:lvl6pPr marL="2286000" algn="l" defTabSz="914400" rtl="0" eaLnBrk="1" latinLnBrk="0" hangingPunct="1">
      <a:defRPr sz="2800" kern="1200">
        <a:solidFill>
          <a:schemeClr val="tx1"/>
        </a:solidFill>
        <a:latin typeface="Arial" pitchFamily="34" charset="0"/>
        <a:ea typeface="+mn-ea"/>
        <a:cs typeface="Cordia New" pitchFamily="34" charset="-34"/>
      </a:defRPr>
    </a:lvl6pPr>
    <a:lvl7pPr marL="2743200" algn="l" defTabSz="914400" rtl="0" eaLnBrk="1" latinLnBrk="0" hangingPunct="1">
      <a:defRPr sz="2800" kern="1200">
        <a:solidFill>
          <a:schemeClr val="tx1"/>
        </a:solidFill>
        <a:latin typeface="Arial" pitchFamily="34" charset="0"/>
        <a:ea typeface="+mn-ea"/>
        <a:cs typeface="Cordia New" pitchFamily="34" charset="-34"/>
      </a:defRPr>
    </a:lvl7pPr>
    <a:lvl8pPr marL="3200400" algn="l" defTabSz="914400" rtl="0" eaLnBrk="1" latinLnBrk="0" hangingPunct="1">
      <a:defRPr sz="2800" kern="1200">
        <a:solidFill>
          <a:schemeClr val="tx1"/>
        </a:solidFill>
        <a:latin typeface="Arial" pitchFamily="34" charset="0"/>
        <a:ea typeface="+mn-ea"/>
        <a:cs typeface="Cordia New" pitchFamily="34" charset="-34"/>
      </a:defRPr>
    </a:lvl8pPr>
    <a:lvl9pPr marL="3657600" algn="l" defTabSz="914400" rtl="0" eaLnBrk="1" latinLnBrk="0" hangingPunct="1">
      <a:defRPr sz="2800" kern="1200">
        <a:solidFill>
          <a:schemeClr val="tx1"/>
        </a:solidFill>
        <a:latin typeface="Arial" pitchFamily="34" charset="0"/>
        <a:ea typeface="+mn-ea"/>
        <a:cs typeface="Cordia New" pitchFamily="34" charset="-34"/>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224">
          <p15:clr>
            <a:srgbClr val="A4A3A4"/>
          </p15:clr>
        </p15:guide>
        <p15:guide id="2" pos="22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EF"/>
    <a:srgbClr val="F78E1E"/>
    <a:srgbClr val="88C540"/>
    <a:srgbClr val="E31837"/>
    <a:srgbClr val="D60000"/>
    <a:srgbClr val="ADD77B"/>
    <a:srgbClr val="7F7F7F"/>
    <a:srgbClr val="EC008C"/>
    <a:srgbClr val="4775D1"/>
    <a:srgbClr val="413C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65" autoAdjust="0"/>
    <p:restoredTop sz="91918" autoAdjust="0"/>
  </p:normalViewPr>
  <p:slideViewPr>
    <p:cSldViewPr>
      <p:cViewPr>
        <p:scale>
          <a:sx n="100" d="100"/>
          <a:sy n="100" d="100"/>
        </p:scale>
        <p:origin x="-384"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592" y="-108"/>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'HIV prev (2)'!$B$2</c:f>
              <c:strCache>
                <c:ptCount val="1"/>
                <c:pt idx="0">
                  <c:v>Military personnel</c:v>
                </c:pt>
              </c:strCache>
            </c:strRef>
          </c:tx>
          <c:spPr>
            <a:solidFill>
              <a:srgbClr val="F78E1E"/>
            </a:solidFill>
            <a:ln>
              <a:solidFill>
                <a:srgbClr val="F78E1E"/>
              </a:solidFill>
            </a:ln>
          </c:spPr>
          <c:invertIfNegative val="0"/>
          <c:dLbls>
            <c:showLegendKey val="0"/>
            <c:showVal val="1"/>
            <c:showCatName val="0"/>
            <c:showSerName val="0"/>
            <c:showPercent val="0"/>
            <c:showBubbleSize val="0"/>
            <c:showLeaderLines val="0"/>
          </c:dLbls>
          <c:cat>
            <c:strRef>
              <c:f>'HIV prev (2)'!$A$3:$A$8</c:f>
              <c:strCache>
                <c:ptCount val="6"/>
                <c:pt idx="0">
                  <c:v>Sri Lanka (2011)</c:v>
                </c:pt>
                <c:pt idx="1">
                  <c:v>Bhutan (2006)</c:v>
                </c:pt>
                <c:pt idx="2">
                  <c:v>Thailand (2014)</c:v>
                </c:pt>
                <c:pt idx="3">
                  <c:v>Mandalay,Myanmar (2014)</c:v>
                </c:pt>
                <c:pt idx="4">
                  <c:v>Myanmar (2014)</c:v>
                </c:pt>
                <c:pt idx="5">
                  <c:v>Yangon, Myanmar (2014)</c:v>
                </c:pt>
              </c:strCache>
            </c:strRef>
          </c:cat>
          <c:val>
            <c:numRef>
              <c:f>'HIV prev (2)'!$B$3:$B$8</c:f>
              <c:numCache>
                <c:formatCode>General</c:formatCode>
                <c:ptCount val="6"/>
                <c:pt idx="0">
                  <c:v>0</c:v>
                </c:pt>
                <c:pt idx="1">
                  <c:v>0.11</c:v>
                </c:pt>
              </c:numCache>
            </c:numRef>
          </c:val>
        </c:ser>
        <c:ser>
          <c:idx val="1"/>
          <c:order val="1"/>
          <c:tx>
            <c:strRef>
              <c:f>'HIV prev (2)'!$C$2</c:f>
              <c:strCache>
                <c:ptCount val="1"/>
                <c:pt idx="0">
                  <c:v>New military recruits</c:v>
                </c:pt>
              </c:strCache>
            </c:strRef>
          </c:tx>
          <c:spPr>
            <a:solidFill>
              <a:srgbClr val="00AEEF"/>
            </a:solidFill>
            <a:ln>
              <a:noFill/>
            </a:ln>
          </c:spPr>
          <c:invertIfNegative val="0"/>
          <c:dPt>
            <c:idx val="3"/>
            <c:invertIfNegative val="0"/>
            <c:bubble3D val="0"/>
          </c:dPt>
          <c:dLbls>
            <c:showLegendKey val="0"/>
            <c:showVal val="1"/>
            <c:showCatName val="0"/>
            <c:showSerName val="0"/>
            <c:showPercent val="0"/>
            <c:showBubbleSize val="0"/>
            <c:showLeaderLines val="0"/>
          </c:dLbls>
          <c:cat>
            <c:strRef>
              <c:f>'HIV prev (2)'!$A$3:$A$8</c:f>
              <c:strCache>
                <c:ptCount val="6"/>
                <c:pt idx="0">
                  <c:v>Sri Lanka (2011)</c:v>
                </c:pt>
                <c:pt idx="1">
                  <c:v>Bhutan (2006)</c:v>
                </c:pt>
                <c:pt idx="2">
                  <c:v>Thailand (2014)</c:v>
                </c:pt>
                <c:pt idx="3">
                  <c:v>Mandalay,Myanmar (2014)</c:v>
                </c:pt>
                <c:pt idx="4">
                  <c:v>Myanmar (2014)</c:v>
                </c:pt>
                <c:pt idx="5">
                  <c:v>Yangon, Myanmar (2014)</c:v>
                </c:pt>
              </c:strCache>
            </c:strRef>
          </c:cat>
          <c:val>
            <c:numRef>
              <c:f>'HIV prev (2)'!$C$3:$C$8</c:f>
              <c:numCache>
                <c:formatCode>General</c:formatCode>
                <c:ptCount val="6"/>
                <c:pt idx="2">
                  <c:v>0.5</c:v>
                </c:pt>
                <c:pt idx="3">
                  <c:v>0.6</c:v>
                </c:pt>
                <c:pt idx="4">
                  <c:v>1.4</c:v>
                </c:pt>
                <c:pt idx="5">
                  <c:v>1.9</c:v>
                </c:pt>
              </c:numCache>
            </c:numRef>
          </c:val>
        </c:ser>
        <c:dLbls>
          <c:showLegendKey val="0"/>
          <c:showVal val="0"/>
          <c:showCatName val="0"/>
          <c:showSerName val="0"/>
          <c:showPercent val="0"/>
          <c:showBubbleSize val="0"/>
        </c:dLbls>
        <c:gapWidth val="150"/>
        <c:overlap val="100"/>
        <c:axId val="64744832"/>
        <c:axId val="64767104"/>
      </c:barChart>
      <c:catAx>
        <c:axId val="64744832"/>
        <c:scaling>
          <c:orientation val="minMax"/>
        </c:scaling>
        <c:delete val="0"/>
        <c:axPos val="b"/>
        <c:majorTickMark val="out"/>
        <c:minorTickMark val="none"/>
        <c:tickLblPos val="nextTo"/>
        <c:txPr>
          <a:bodyPr rot="-1920000" vert="horz"/>
          <a:lstStyle/>
          <a:p>
            <a:pPr>
              <a:defRPr/>
            </a:pPr>
            <a:endParaRPr lang="en-US"/>
          </a:p>
        </c:txPr>
        <c:crossAx val="64767104"/>
        <c:crosses val="autoZero"/>
        <c:auto val="1"/>
        <c:lblAlgn val="ctr"/>
        <c:lblOffset val="100"/>
        <c:noMultiLvlLbl val="0"/>
      </c:catAx>
      <c:valAx>
        <c:axId val="64767104"/>
        <c:scaling>
          <c:orientation val="minMax"/>
          <c:max val="4"/>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0773631011541444"/>
            </c:manualLayout>
          </c:layout>
          <c:overlay val="0"/>
        </c:title>
        <c:numFmt formatCode="General" sourceLinked="1"/>
        <c:majorTickMark val="out"/>
        <c:minorTickMark val="none"/>
        <c:tickLblPos val="nextTo"/>
        <c:crossAx val="64744832"/>
        <c:crosses val="autoZero"/>
        <c:crossBetween val="between"/>
        <c:majorUnit val="1"/>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2804859289138814E-2"/>
          <c:y val="0.12693430888631424"/>
          <c:w val="0.89513570192105907"/>
          <c:h val="0.59944083593886388"/>
        </c:manualLayout>
      </c:layout>
      <c:barChart>
        <c:barDir val="col"/>
        <c:grouping val="clustered"/>
        <c:varyColors val="0"/>
        <c:ser>
          <c:idx val="0"/>
          <c:order val="0"/>
          <c:tx>
            <c:strRef>
              <c:f>'syphilis prevalence'!$C$3</c:f>
              <c:strCache>
                <c:ptCount val="1"/>
                <c:pt idx="0">
                  <c:v>Military personnel</c:v>
                </c:pt>
              </c:strCache>
            </c:strRef>
          </c:tx>
          <c:spPr>
            <a:solidFill>
              <a:srgbClr val="E31837"/>
            </a:solidFill>
            <a:ln>
              <a:noFill/>
            </a:ln>
          </c:spPr>
          <c:invertIfNegative val="0"/>
          <c:dLbls>
            <c:showLegendKey val="0"/>
            <c:showVal val="1"/>
            <c:showCatName val="0"/>
            <c:showSerName val="0"/>
            <c:showPercent val="0"/>
            <c:showBubbleSize val="0"/>
            <c:showLeaderLines val="0"/>
          </c:dLbls>
          <c:cat>
            <c:multiLvlStrRef>
              <c:f>'syphilis prevalence'!$A$4:$B$8</c:f>
              <c:multiLvlStrCache>
                <c:ptCount val="5"/>
                <c:lvl>
                  <c:pt idx="1">
                    <c:v>Mandalay</c:v>
                  </c:pt>
                  <c:pt idx="2">
                    <c:v>Yangon</c:v>
                  </c:pt>
                  <c:pt idx="3">
                    <c:v>(National average)</c:v>
                  </c:pt>
                </c:lvl>
                <c:lvl>
                  <c:pt idx="0">
                    <c:v>Bhutan (2006)</c:v>
                  </c:pt>
                  <c:pt idx="1">
                    <c:v>Myanmar (2014)</c:v>
                  </c:pt>
                  <c:pt idx="4">
                    <c:v>Timor Leste (2011)</c:v>
                  </c:pt>
                </c:lvl>
              </c:multiLvlStrCache>
            </c:multiLvlStrRef>
          </c:cat>
          <c:val>
            <c:numRef>
              <c:f>'syphilis prevalence'!$C$4:$C$8</c:f>
              <c:numCache>
                <c:formatCode>General</c:formatCode>
                <c:ptCount val="5"/>
                <c:pt idx="0">
                  <c:v>3.1</c:v>
                </c:pt>
              </c:numCache>
            </c:numRef>
          </c:val>
        </c:ser>
        <c:ser>
          <c:idx val="1"/>
          <c:order val="1"/>
          <c:tx>
            <c:strRef>
              <c:f>'syphilis prevalence'!$D$3</c:f>
              <c:strCache>
                <c:ptCount val="1"/>
                <c:pt idx="0">
                  <c:v>New military recruits</c:v>
                </c:pt>
              </c:strCache>
            </c:strRef>
          </c:tx>
          <c:spPr>
            <a:solidFill>
              <a:srgbClr val="00AEEF"/>
            </a:solidFill>
            <a:ln>
              <a:noFill/>
            </a:ln>
          </c:spPr>
          <c:invertIfNegative val="0"/>
          <c:dLbls>
            <c:showLegendKey val="0"/>
            <c:showVal val="1"/>
            <c:showCatName val="0"/>
            <c:showSerName val="0"/>
            <c:showPercent val="0"/>
            <c:showBubbleSize val="0"/>
            <c:showLeaderLines val="0"/>
          </c:dLbls>
          <c:cat>
            <c:multiLvlStrRef>
              <c:f>'syphilis prevalence'!$A$4:$B$8</c:f>
              <c:multiLvlStrCache>
                <c:ptCount val="5"/>
                <c:lvl>
                  <c:pt idx="1">
                    <c:v>Mandalay</c:v>
                  </c:pt>
                  <c:pt idx="2">
                    <c:v>Yangon</c:v>
                  </c:pt>
                  <c:pt idx="3">
                    <c:v>(National average)</c:v>
                  </c:pt>
                </c:lvl>
                <c:lvl>
                  <c:pt idx="0">
                    <c:v>Bhutan (2006)</c:v>
                  </c:pt>
                  <c:pt idx="1">
                    <c:v>Myanmar (2014)</c:v>
                  </c:pt>
                  <c:pt idx="4">
                    <c:v>Timor Leste (2011)</c:v>
                  </c:pt>
                </c:lvl>
              </c:multiLvlStrCache>
            </c:multiLvlStrRef>
          </c:cat>
          <c:val>
            <c:numRef>
              <c:f>'syphilis prevalence'!$D$4:$D$8</c:f>
              <c:numCache>
                <c:formatCode>General</c:formatCode>
                <c:ptCount val="5"/>
                <c:pt idx="1">
                  <c:v>2.2999999999999998</c:v>
                </c:pt>
                <c:pt idx="2">
                  <c:v>3.4</c:v>
                </c:pt>
                <c:pt idx="3">
                  <c:v>3</c:v>
                </c:pt>
              </c:numCache>
            </c:numRef>
          </c:val>
        </c:ser>
        <c:ser>
          <c:idx val="2"/>
          <c:order val="2"/>
          <c:tx>
            <c:strRef>
              <c:f>'syphilis prevalence'!$E$3</c:f>
              <c:strCache>
                <c:ptCount val="1"/>
                <c:pt idx="0">
                  <c:v>Uniformed personnel</c:v>
                </c:pt>
              </c:strCache>
            </c:strRef>
          </c:tx>
          <c:spPr>
            <a:solidFill>
              <a:srgbClr val="88C540"/>
            </a:solidFill>
            <a:ln>
              <a:noFill/>
            </a:ln>
          </c:spPr>
          <c:invertIfNegative val="0"/>
          <c:dLbls>
            <c:showLegendKey val="0"/>
            <c:showVal val="1"/>
            <c:showCatName val="0"/>
            <c:showSerName val="0"/>
            <c:showPercent val="0"/>
            <c:showBubbleSize val="0"/>
            <c:showLeaderLines val="0"/>
          </c:dLbls>
          <c:cat>
            <c:multiLvlStrRef>
              <c:f>'syphilis prevalence'!$A$4:$B$8</c:f>
              <c:multiLvlStrCache>
                <c:ptCount val="5"/>
                <c:lvl>
                  <c:pt idx="1">
                    <c:v>Mandalay</c:v>
                  </c:pt>
                  <c:pt idx="2">
                    <c:v>Yangon</c:v>
                  </c:pt>
                  <c:pt idx="3">
                    <c:v>(National average)</c:v>
                  </c:pt>
                </c:lvl>
                <c:lvl>
                  <c:pt idx="0">
                    <c:v>Bhutan (2006)</c:v>
                  </c:pt>
                  <c:pt idx="1">
                    <c:v>Myanmar (2014)</c:v>
                  </c:pt>
                  <c:pt idx="4">
                    <c:v>Timor Leste (2011)</c:v>
                  </c:pt>
                </c:lvl>
              </c:multiLvlStrCache>
            </c:multiLvlStrRef>
          </c:cat>
          <c:val>
            <c:numRef>
              <c:f>'syphilis prevalence'!$E$4:$E$8</c:f>
              <c:numCache>
                <c:formatCode>General</c:formatCode>
                <c:ptCount val="5"/>
                <c:pt idx="4">
                  <c:v>13.9</c:v>
                </c:pt>
              </c:numCache>
            </c:numRef>
          </c:val>
        </c:ser>
        <c:dLbls>
          <c:showLegendKey val="0"/>
          <c:showVal val="0"/>
          <c:showCatName val="0"/>
          <c:showSerName val="0"/>
          <c:showPercent val="0"/>
          <c:showBubbleSize val="0"/>
        </c:dLbls>
        <c:gapWidth val="150"/>
        <c:overlap val="100"/>
        <c:axId val="71531136"/>
        <c:axId val="71537024"/>
      </c:barChart>
      <c:catAx>
        <c:axId val="71531136"/>
        <c:scaling>
          <c:orientation val="minMax"/>
        </c:scaling>
        <c:delete val="0"/>
        <c:axPos val="b"/>
        <c:majorTickMark val="out"/>
        <c:minorTickMark val="none"/>
        <c:tickLblPos val="nextTo"/>
        <c:crossAx val="71537024"/>
        <c:crosses val="autoZero"/>
        <c:auto val="1"/>
        <c:lblAlgn val="ctr"/>
        <c:lblOffset val="100"/>
        <c:noMultiLvlLbl val="0"/>
      </c:catAx>
      <c:valAx>
        <c:axId val="71537024"/>
        <c:scaling>
          <c:orientation val="minMax"/>
          <c:max val="15"/>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9.6970261851247297E-2"/>
            </c:manualLayout>
          </c:layout>
          <c:overlay val="0"/>
        </c:title>
        <c:numFmt formatCode="General" sourceLinked="1"/>
        <c:majorTickMark val="out"/>
        <c:minorTickMark val="none"/>
        <c:tickLblPos val="nextTo"/>
        <c:crossAx val="71531136"/>
        <c:crosses val="autoZero"/>
        <c:crossBetween val="between"/>
        <c:majorUnit val="3"/>
      </c:valAx>
    </c:plotArea>
    <c:legend>
      <c:legendPos val="t"/>
      <c:layout>
        <c:manualLayout>
          <c:xMode val="edge"/>
          <c:yMode val="edge"/>
          <c:x val="0.10156480713918775"/>
          <c:y val="1.8896709889377371E-2"/>
          <c:w val="0.7968703857216245"/>
          <c:h val="6.7661628866633863E-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9117647058823515E-2"/>
          <c:y val="7.5961947624268167E-2"/>
          <c:w val="0.89931372549019606"/>
          <c:h val="0.73172844526708769"/>
        </c:manualLayout>
      </c:layout>
      <c:barChart>
        <c:barDir val="col"/>
        <c:grouping val="clustered"/>
        <c:varyColors val="0"/>
        <c:ser>
          <c:idx val="0"/>
          <c:order val="0"/>
          <c:tx>
            <c:strRef>
              <c:f>'% commercial sex'!$B$2</c:f>
              <c:strCache>
                <c:ptCount val="1"/>
                <c:pt idx="0">
                  <c:v>Military personnel</c:v>
                </c:pt>
              </c:strCache>
            </c:strRef>
          </c:tx>
          <c:spPr>
            <a:solidFill>
              <a:srgbClr val="88C540"/>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 commercial sex'!$A$3:$A$8</c:f>
              <c:strCache>
                <c:ptCount val="6"/>
                <c:pt idx="0">
                  <c:v>Thimphu, Bhutan (2008)</c:v>
                </c:pt>
                <c:pt idx="1">
                  <c:v>Sri Lanka (2008)</c:v>
                </c:pt>
                <c:pt idx="2">
                  <c:v>Timor-Leste (2011)</c:v>
                </c:pt>
                <c:pt idx="3">
                  <c:v>Fiji
(2008)</c:v>
                </c:pt>
                <c:pt idx="4">
                  <c:v>Thimphu, Bhutan (2008)</c:v>
                </c:pt>
                <c:pt idx="5">
                  <c:v>Samdrup Jongkhar, Bhutan (2008)</c:v>
                </c:pt>
              </c:strCache>
            </c:strRef>
          </c:cat>
          <c:val>
            <c:numRef>
              <c:f>'% commercial sex'!$B$3:$B$8</c:f>
              <c:numCache>
                <c:formatCode>0</c:formatCode>
                <c:ptCount val="6"/>
                <c:pt idx="0">
                  <c:v>22.4</c:v>
                </c:pt>
                <c:pt idx="1">
                  <c:v>11</c:v>
                </c:pt>
              </c:numCache>
            </c:numRef>
          </c:val>
        </c:ser>
        <c:ser>
          <c:idx val="1"/>
          <c:order val="1"/>
          <c:tx>
            <c:strRef>
              <c:f>'% commercial sex'!$C$2</c:f>
              <c:strCache>
                <c:ptCount val="1"/>
                <c:pt idx="0">
                  <c:v>Uniformed personnel</c:v>
                </c:pt>
              </c:strCache>
            </c:strRef>
          </c:tx>
          <c:spPr>
            <a:solidFill>
              <a:srgbClr val="F78E1E"/>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 commercial sex'!$A$3:$A$8</c:f>
              <c:strCache>
                <c:ptCount val="6"/>
                <c:pt idx="0">
                  <c:v>Thimphu, Bhutan (2008)</c:v>
                </c:pt>
                <c:pt idx="1">
                  <c:v>Sri Lanka (2008)</c:v>
                </c:pt>
                <c:pt idx="2">
                  <c:v>Timor-Leste (2011)</c:v>
                </c:pt>
                <c:pt idx="3">
                  <c:v>Fiji
(2008)</c:v>
                </c:pt>
                <c:pt idx="4">
                  <c:v>Thimphu, Bhutan (2008)</c:v>
                </c:pt>
                <c:pt idx="5">
                  <c:v>Samdrup Jongkhar, Bhutan (2008)</c:v>
                </c:pt>
              </c:strCache>
            </c:strRef>
          </c:cat>
          <c:val>
            <c:numRef>
              <c:f>'% commercial sex'!$C$3:$C$8</c:f>
              <c:numCache>
                <c:formatCode>General</c:formatCode>
                <c:ptCount val="6"/>
                <c:pt idx="2" formatCode="0">
                  <c:v>34</c:v>
                </c:pt>
                <c:pt idx="3" formatCode="0">
                  <c:v>11</c:v>
                </c:pt>
              </c:numCache>
            </c:numRef>
          </c:val>
        </c:ser>
        <c:ser>
          <c:idx val="2"/>
          <c:order val="2"/>
          <c:tx>
            <c:strRef>
              <c:f>'% commercial sex'!$D$2</c:f>
              <c:strCache>
                <c:ptCount val="1"/>
                <c:pt idx="0">
                  <c:v>Police</c:v>
                </c:pt>
              </c:strCache>
            </c:strRef>
          </c:tx>
          <c:spPr>
            <a:solidFill>
              <a:srgbClr val="00AEEF"/>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 commercial sex'!$A$3:$A$8</c:f>
              <c:strCache>
                <c:ptCount val="6"/>
                <c:pt idx="0">
                  <c:v>Thimphu, Bhutan (2008)</c:v>
                </c:pt>
                <c:pt idx="1">
                  <c:v>Sri Lanka (2008)</c:v>
                </c:pt>
                <c:pt idx="2">
                  <c:v>Timor-Leste (2011)</c:v>
                </c:pt>
                <c:pt idx="3">
                  <c:v>Fiji
(2008)</c:v>
                </c:pt>
                <c:pt idx="4">
                  <c:v>Thimphu, Bhutan (2008)</c:v>
                </c:pt>
                <c:pt idx="5">
                  <c:v>Samdrup Jongkhar, Bhutan (2008)</c:v>
                </c:pt>
              </c:strCache>
            </c:strRef>
          </c:cat>
          <c:val>
            <c:numRef>
              <c:f>'% commercial sex'!$D$3:$D$8</c:f>
              <c:numCache>
                <c:formatCode>General</c:formatCode>
                <c:ptCount val="6"/>
                <c:pt idx="4" formatCode="0">
                  <c:v>25.9</c:v>
                </c:pt>
                <c:pt idx="5" formatCode="0">
                  <c:v>29.7</c:v>
                </c:pt>
              </c:numCache>
            </c:numRef>
          </c:val>
        </c:ser>
        <c:dLbls>
          <c:dLblPos val="outEnd"/>
          <c:showLegendKey val="0"/>
          <c:showVal val="1"/>
          <c:showCatName val="0"/>
          <c:showSerName val="0"/>
          <c:showPercent val="0"/>
          <c:showBubbleSize val="0"/>
        </c:dLbls>
        <c:gapWidth val="150"/>
        <c:overlap val="100"/>
        <c:axId val="71902720"/>
        <c:axId val="71904256"/>
      </c:barChart>
      <c:catAx>
        <c:axId val="71902720"/>
        <c:scaling>
          <c:orientation val="minMax"/>
        </c:scaling>
        <c:delete val="0"/>
        <c:axPos val="b"/>
        <c:numFmt formatCode="General" sourceLinked="0"/>
        <c:majorTickMark val="out"/>
        <c:minorTickMark val="none"/>
        <c:tickLblPos val="nextTo"/>
        <c:crossAx val="71904256"/>
        <c:crosses val="autoZero"/>
        <c:auto val="1"/>
        <c:lblAlgn val="ctr"/>
        <c:lblOffset val="100"/>
        <c:noMultiLvlLbl val="0"/>
      </c:catAx>
      <c:valAx>
        <c:axId val="71904256"/>
        <c:scaling>
          <c:orientation val="minMax"/>
          <c:max val="100"/>
          <c:min val="0"/>
        </c:scaling>
        <c:delete val="0"/>
        <c:axPos val="l"/>
        <c:title>
          <c:tx>
            <c:rich>
              <a:bodyPr rot="0" vert="horz"/>
              <a:lstStyle/>
              <a:p>
                <a:pPr>
                  <a:defRPr/>
                </a:pPr>
                <a:r>
                  <a:rPr lang="en-GB"/>
                  <a:t>%</a:t>
                </a:r>
              </a:p>
            </c:rich>
          </c:tx>
          <c:layout>
            <c:manualLayout>
              <c:xMode val="edge"/>
              <c:yMode val="edge"/>
              <c:x val="3.4018062570445639E-4"/>
              <c:y val="3.6868020953646663E-2"/>
            </c:manualLayout>
          </c:layout>
          <c:overlay val="0"/>
        </c:title>
        <c:numFmt formatCode="0" sourceLinked="1"/>
        <c:majorTickMark val="out"/>
        <c:minorTickMark val="none"/>
        <c:tickLblPos val="nextTo"/>
        <c:crossAx val="71902720"/>
        <c:crosses val="autoZero"/>
        <c:crossBetween val="between"/>
        <c:majorUnit val="20"/>
      </c:valAx>
    </c:plotArea>
    <c:legend>
      <c:legendPos val="t"/>
      <c:layout>
        <c:manualLayout>
          <c:xMode val="edge"/>
          <c:yMode val="edge"/>
          <c:x val="8.3478153466110858E-2"/>
          <c:y val="0"/>
          <c:w val="0.81931820287169987"/>
          <c:h val="0.13205162738731335"/>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78648838599099"/>
          <c:y val="0.13731371895497449"/>
          <c:w val="0.86575470967534529"/>
          <c:h val="0.51005471069663277"/>
        </c:manualLayout>
      </c:layout>
      <c:barChart>
        <c:barDir val="col"/>
        <c:grouping val="clustered"/>
        <c:varyColors val="0"/>
        <c:ser>
          <c:idx val="0"/>
          <c:order val="0"/>
          <c:tx>
            <c:strRef>
              <c:f>'# of partners'!$C$3</c:f>
              <c:strCache>
                <c:ptCount val="1"/>
                <c:pt idx="0">
                  <c:v>regular sex partners</c:v>
                </c:pt>
              </c:strCache>
            </c:strRef>
          </c:tx>
          <c:spPr>
            <a:solidFill>
              <a:srgbClr val="EC008C"/>
            </a:solidFill>
          </c:spPr>
          <c:invertIfNegative val="0"/>
          <c:dLbls>
            <c:numFmt formatCode="#,##0" sourceLinked="0"/>
            <c:showLegendKey val="0"/>
            <c:showVal val="1"/>
            <c:showCatName val="0"/>
            <c:showSerName val="0"/>
            <c:showPercent val="0"/>
            <c:showBubbleSize val="0"/>
            <c:showLeaderLines val="0"/>
          </c:dLbls>
          <c:cat>
            <c:strRef>
              <c:f>'# of partners'!$B$4:$B$7</c:f>
              <c:strCache>
                <c:ptCount val="4"/>
                <c:pt idx="0">
                  <c:v>Thimphu,
Bhutan (2008)*</c:v>
                </c:pt>
                <c:pt idx="1">
                  <c:v>Thimphu,
Bhutan (2008)**</c:v>
                </c:pt>
                <c:pt idx="2">
                  <c:v>Sumdrup Jongkhar,
Bhutan (2008)**</c:v>
                </c:pt>
                <c:pt idx="3">
                  <c:v>Zamboanga,
Philippines (2011)#</c:v>
                </c:pt>
              </c:strCache>
            </c:strRef>
          </c:cat>
          <c:val>
            <c:numRef>
              <c:f>'# of partners'!$C$4:$C$7</c:f>
              <c:numCache>
                <c:formatCode>General</c:formatCode>
                <c:ptCount val="4"/>
                <c:pt idx="0">
                  <c:v>1</c:v>
                </c:pt>
                <c:pt idx="1">
                  <c:v>1.2</c:v>
                </c:pt>
                <c:pt idx="2">
                  <c:v>2.5</c:v>
                </c:pt>
                <c:pt idx="3">
                  <c:v>1</c:v>
                </c:pt>
              </c:numCache>
            </c:numRef>
          </c:val>
        </c:ser>
        <c:ser>
          <c:idx val="1"/>
          <c:order val="1"/>
          <c:tx>
            <c:strRef>
              <c:f>'# of partners'!$D$3</c:f>
              <c:strCache>
                <c:ptCount val="1"/>
                <c:pt idx="0">
                  <c:v>commercial sex partners</c:v>
                </c:pt>
              </c:strCache>
            </c:strRef>
          </c:tx>
          <c:spPr>
            <a:solidFill>
              <a:srgbClr val="00AEEF"/>
            </a:solidFill>
          </c:spPr>
          <c:invertIfNegative val="0"/>
          <c:dLbls>
            <c:numFmt formatCode="#,##0" sourceLinked="0"/>
            <c:showLegendKey val="0"/>
            <c:showVal val="1"/>
            <c:showCatName val="0"/>
            <c:showSerName val="0"/>
            <c:showPercent val="0"/>
            <c:showBubbleSize val="0"/>
            <c:showLeaderLines val="0"/>
          </c:dLbls>
          <c:cat>
            <c:strRef>
              <c:f>'# of partners'!$B$4:$B$7</c:f>
              <c:strCache>
                <c:ptCount val="4"/>
                <c:pt idx="0">
                  <c:v>Thimphu,
Bhutan (2008)*</c:v>
                </c:pt>
                <c:pt idx="1">
                  <c:v>Thimphu,
Bhutan (2008)**</c:v>
                </c:pt>
                <c:pt idx="2">
                  <c:v>Sumdrup Jongkhar,
Bhutan (2008)**</c:v>
                </c:pt>
                <c:pt idx="3">
                  <c:v>Zamboanga,
Philippines (2011)#</c:v>
                </c:pt>
              </c:strCache>
            </c:strRef>
          </c:cat>
          <c:val>
            <c:numRef>
              <c:f>'# of partners'!$D$4:$D$7</c:f>
              <c:numCache>
                <c:formatCode>General</c:formatCode>
                <c:ptCount val="4"/>
                <c:pt idx="0">
                  <c:v>2.7</c:v>
                </c:pt>
                <c:pt idx="1">
                  <c:v>1.4</c:v>
                </c:pt>
                <c:pt idx="2">
                  <c:v>2.2999999999999998</c:v>
                </c:pt>
                <c:pt idx="3">
                  <c:v>3</c:v>
                </c:pt>
              </c:numCache>
            </c:numRef>
          </c:val>
        </c:ser>
        <c:dLbls>
          <c:showLegendKey val="0"/>
          <c:showVal val="0"/>
          <c:showCatName val="0"/>
          <c:showSerName val="0"/>
          <c:showPercent val="0"/>
          <c:showBubbleSize val="0"/>
        </c:dLbls>
        <c:gapWidth val="150"/>
        <c:axId val="71949696"/>
        <c:axId val="71951488"/>
      </c:barChart>
      <c:catAx>
        <c:axId val="71949696"/>
        <c:scaling>
          <c:orientation val="minMax"/>
        </c:scaling>
        <c:delete val="0"/>
        <c:axPos val="b"/>
        <c:majorTickMark val="out"/>
        <c:minorTickMark val="none"/>
        <c:tickLblPos val="nextTo"/>
        <c:crossAx val="71951488"/>
        <c:crosses val="autoZero"/>
        <c:auto val="1"/>
        <c:lblAlgn val="ctr"/>
        <c:lblOffset val="100"/>
        <c:noMultiLvlLbl val="0"/>
      </c:catAx>
      <c:valAx>
        <c:axId val="71951488"/>
        <c:scaling>
          <c:orientation val="minMax"/>
          <c:max val="4"/>
          <c:min val="0"/>
        </c:scaling>
        <c:delete val="0"/>
        <c:axPos val="l"/>
        <c:title>
          <c:tx>
            <c:rich>
              <a:bodyPr rot="-5400000" vert="horz"/>
              <a:lstStyle/>
              <a:p>
                <a:pPr>
                  <a:defRPr/>
                </a:pPr>
                <a:r>
                  <a:rPr lang="en-US"/>
                  <a:t>Number (average)</a:t>
                </a:r>
              </a:p>
            </c:rich>
          </c:tx>
          <c:layout>
            <c:manualLayout>
              <c:xMode val="edge"/>
              <c:yMode val="edge"/>
              <c:x val="1.0592730968377135E-2"/>
              <c:y val="0.17841543750693134"/>
            </c:manualLayout>
          </c:layout>
          <c:overlay val="0"/>
        </c:title>
        <c:numFmt formatCode="General" sourceLinked="1"/>
        <c:majorTickMark val="out"/>
        <c:minorTickMark val="none"/>
        <c:tickLblPos val="nextTo"/>
        <c:crossAx val="71949696"/>
        <c:crosses val="autoZero"/>
        <c:crossBetween val="between"/>
        <c:majorUnit val="1"/>
      </c:valAx>
    </c:plotArea>
    <c:legend>
      <c:legendPos val="t"/>
      <c:layout/>
      <c:overlay val="0"/>
    </c:legend>
    <c:plotVisOnly val="1"/>
    <c:dispBlanksAs val="gap"/>
    <c:showDLblsOverMax val="0"/>
  </c:chart>
  <c:spPr>
    <a:ln w="19050">
      <a:noFill/>
    </a:ln>
  </c:spPr>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675240605019902"/>
          <c:y val="4.3941719074625948E-2"/>
          <c:w val="0.88730868476857039"/>
          <c:h val="0.60280467808103622"/>
        </c:manualLayout>
      </c:layout>
      <c:barChart>
        <c:barDir val="col"/>
        <c:grouping val="clustered"/>
        <c:varyColors val="0"/>
        <c:ser>
          <c:idx val="0"/>
          <c:order val="0"/>
          <c:tx>
            <c:strRef>
              <c:f>'# of partners'!$I$3</c:f>
              <c:strCache>
                <c:ptCount val="1"/>
                <c:pt idx="0">
                  <c:v>Military personnel</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strRef>
              <c:f>'# of partners'!$H$4:$H$7</c:f>
              <c:strCache>
                <c:ptCount val="4"/>
                <c:pt idx="0">
                  <c:v>Thimphu,
Bhutan
(2008)</c:v>
                </c:pt>
                <c:pt idx="1">
                  <c:v>Thimphu,
Bhutan
(2008)</c:v>
                </c:pt>
                <c:pt idx="2">
                  <c:v>Sumdrup
Jongkhar,
Bhutan(2008)</c:v>
                </c:pt>
                <c:pt idx="3">
                  <c:v>Zamboanga,
Philippines
(2011)</c:v>
                </c:pt>
              </c:strCache>
            </c:strRef>
          </c:cat>
          <c:val>
            <c:numRef>
              <c:f>'# of partners'!$I$4:$I$7</c:f>
              <c:numCache>
                <c:formatCode>General</c:formatCode>
                <c:ptCount val="4"/>
                <c:pt idx="0">
                  <c:v>1.2</c:v>
                </c:pt>
              </c:numCache>
            </c:numRef>
          </c:val>
        </c:ser>
        <c:ser>
          <c:idx val="1"/>
          <c:order val="1"/>
          <c:tx>
            <c:strRef>
              <c:f>'# of partners'!$J$3</c:f>
              <c:strCache>
                <c:ptCount val="1"/>
                <c:pt idx="0">
                  <c:v>Police</c:v>
                </c:pt>
              </c:strCache>
            </c:strRef>
          </c:tx>
          <c:spPr>
            <a:solidFill>
              <a:srgbClr val="88C540"/>
            </a:solidFill>
            <a:ln>
              <a:noFill/>
            </a:ln>
          </c:spPr>
          <c:invertIfNegative val="0"/>
          <c:dLbls>
            <c:showLegendKey val="0"/>
            <c:showVal val="1"/>
            <c:showCatName val="0"/>
            <c:showSerName val="0"/>
            <c:showPercent val="0"/>
            <c:showBubbleSize val="0"/>
            <c:showLeaderLines val="0"/>
          </c:dLbls>
          <c:cat>
            <c:strRef>
              <c:f>'# of partners'!$H$4:$H$7</c:f>
              <c:strCache>
                <c:ptCount val="4"/>
                <c:pt idx="0">
                  <c:v>Thimphu,
Bhutan
(2008)</c:v>
                </c:pt>
                <c:pt idx="1">
                  <c:v>Thimphu,
Bhutan
(2008)</c:v>
                </c:pt>
                <c:pt idx="2">
                  <c:v>Sumdrup
Jongkhar,
Bhutan(2008)</c:v>
                </c:pt>
                <c:pt idx="3">
                  <c:v>Zamboanga,
Philippines
(2011)</c:v>
                </c:pt>
              </c:strCache>
            </c:strRef>
          </c:cat>
          <c:val>
            <c:numRef>
              <c:f>'# of partners'!$J$4:$J$7</c:f>
              <c:numCache>
                <c:formatCode>General</c:formatCode>
                <c:ptCount val="4"/>
                <c:pt idx="1">
                  <c:v>1.3</c:v>
                </c:pt>
                <c:pt idx="2">
                  <c:v>1.5</c:v>
                </c:pt>
              </c:numCache>
            </c:numRef>
          </c:val>
        </c:ser>
        <c:ser>
          <c:idx val="2"/>
          <c:order val="2"/>
          <c:tx>
            <c:strRef>
              <c:f>'# of partners'!$K$3</c:f>
              <c:strCache>
                <c:ptCount val="1"/>
                <c:pt idx="0">
                  <c:v>Men in uniform</c:v>
                </c:pt>
              </c:strCache>
            </c:strRef>
          </c:tx>
          <c:spPr>
            <a:solidFill>
              <a:srgbClr val="E31836"/>
            </a:solidFill>
            <a:ln>
              <a:noFill/>
            </a:ln>
          </c:spPr>
          <c:invertIfNegative val="0"/>
          <c:dLbls>
            <c:showLegendKey val="0"/>
            <c:showVal val="1"/>
            <c:showCatName val="0"/>
            <c:showSerName val="0"/>
            <c:showPercent val="0"/>
            <c:showBubbleSize val="0"/>
            <c:showLeaderLines val="0"/>
          </c:dLbls>
          <c:cat>
            <c:strRef>
              <c:f>'# of partners'!$H$4:$H$7</c:f>
              <c:strCache>
                <c:ptCount val="4"/>
                <c:pt idx="0">
                  <c:v>Thimphu,
Bhutan
(2008)</c:v>
                </c:pt>
                <c:pt idx="1">
                  <c:v>Thimphu,
Bhutan
(2008)</c:v>
                </c:pt>
                <c:pt idx="2">
                  <c:v>Sumdrup
Jongkhar,
Bhutan(2008)</c:v>
                </c:pt>
                <c:pt idx="3">
                  <c:v>Zamboanga,
Philippines
(2011)</c:v>
                </c:pt>
              </c:strCache>
            </c:strRef>
          </c:cat>
          <c:val>
            <c:numRef>
              <c:f>'# of partners'!$K$4:$K$7</c:f>
              <c:numCache>
                <c:formatCode>General</c:formatCode>
                <c:ptCount val="4"/>
                <c:pt idx="3">
                  <c:v>2</c:v>
                </c:pt>
              </c:numCache>
            </c:numRef>
          </c:val>
        </c:ser>
        <c:dLbls>
          <c:showLegendKey val="0"/>
          <c:showVal val="0"/>
          <c:showCatName val="0"/>
          <c:showSerName val="0"/>
          <c:showPercent val="0"/>
          <c:showBubbleSize val="0"/>
        </c:dLbls>
        <c:gapWidth val="240"/>
        <c:overlap val="100"/>
        <c:axId val="73268224"/>
        <c:axId val="73556736"/>
      </c:barChart>
      <c:catAx>
        <c:axId val="73268224"/>
        <c:scaling>
          <c:orientation val="minMax"/>
        </c:scaling>
        <c:delete val="0"/>
        <c:axPos val="b"/>
        <c:majorTickMark val="out"/>
        <c:minorTickMark val="none"/>
        <c:tickLblPos val="nextTo"/>
        <c:crossAx val="73556736"/>
        <c:crosses val="autoZero"/>
        <c:auto val="1"/>
        <c:lblAlgn val="ctr"/>
        <c:lblOffset val="100"/>
        <c:noMultiLvlLbl val="0"/>
      </c:catAx>
      <c:valAx>
        <c:axId val="73556736"/>
        <c:scaling>
          <c:orientation val="minMax"/>
          <c:max val="4"/>
          <c:min val="0"/>
        </c:scaling>
        <c:delete val="0"/>
        <c:axPos val="l"/>
        <c:title>
          <c:tx>
            <c:rich>
              <a:bodyPr rot="-5400000" vert="horz"/>
              <a:lstStyle/>
              <a:p>
                <a:pPr>
                  <a:defRPr/>
                </a:pPr>
                <a:r>
                  <a:rPr lang="en-US"/>
                  <a:t>Number (average)</a:t>
                </a:r>
              </a:p>
            </c:rich>
          </c:tx>
          <c:layout>
            <c:manualLayout>
              <c:xMode val="edge"/>
              <c:yMode val="edge"/>
              <c:x val="1.0592730968377135E-2"/>
              <c:y val="0.17841543750693134"/>
            </c:manualLayout>
          </c:layout>
          <c:overlay val="0"/>
        </c:title>
        <c:numFmt formatCode="General" sourceLinked="1"/>
        <c:majorTickMark val="out"/>
        <c:minorTickMark val="none"/>
        <c:tickLblPos val="nextTo"/>
        <c:crossAx val="73268224"/>
        <c:crosses val="autoZero"/>
        <c:crossBetween val="between"/>
        <c:majorUnit val="1"/>
      </c:valAx>
    </c:plotArea>
    <c:legend>
      <c:legendPos val="b"/>
      <c:layout/>
      <c:overlay val="0"/>
    </c:legend>
    <c:plotVisOnly val="1"/>
    <c:dispBlanksAs val="gap"/>
    <c:showDLblsOverMax val="0"/>
  </c:chart>
  <c:spPr>
    <a:ln w="19050">
      <a:noFill/>
    </a:ln>
  </c:spPr>
  <c:txPr>
    <a:bodyPr/>
    <a:lstStyle/>
    <a:p>
      <a:pPr>
        <a:defRPr sz="1400" b="1">
          <a:latin typeface="Arial" pitchFamily="34" charset="0"/>
          <a:cs typeface="Arial" pitchFamily="34" charset="0"/>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0977614590442332E-2"/>
          <c:y val="6.9199322681721187E-2"/>
          <c:w val="0.90691374073515651"/>
          <c:h val="0.57167536940339958"/>
        </c:manualLayout>
      </c:layout>
      <c:barChart>
        <c:barDir val="col"/>
        <c:grouping val="clustered"/>
        <c:varyColors val="0"/>
        <c:ser>
          <c:idx val="0"/>
          <c:order val="0"/>
          <c:tx>
            <c:strRef>
              <c:f>'condom use'!$C$3</c:f>
              <c:strCache>
                <c:ptCount val="1"/>
                <c:pt idx="0">
                  <c:v>Condom use at last sex </c:v>
                </c:pt>
              </c:strCache>
            </c:strRef>
          </c:tx>
          <c:spPr>
            <a:solidFill>
              <a:srgbClr val="EC008C"/>
            </a:solidFill>
          </c:spPr>
          <c:invertIfNegative val="0"/>
          <c:dLbls>
            <c:numFmt formatCode="#,##0"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'condom use'!$B$4:$B$8</c:f>
              <c:strCache>
                <c:ptCount val="5"/>
                <c:pt idx="0">
                  <c:v>Thimphu,
Bhutan (2008) *</c:v>
                </c:pt>
                <c:pt idx="1">
                  <c:v>Sri Lanka 
(2008) *</c:v>
                </c:pt>
                <c:pt idx="2">
                  <c:v>Thimphu,
Bhutan (2008) **</c:v>
                </c:pt>
                <c:pt idx="3">
                  <c:v>Samdrup Jongkhar,
Bhutan (2008) **</c:v>
                </c:pt>
                <c:pt idx="4">
                  <c:v>Zamboanga,
Philippines (2011) ***</c:v>
                </c:pt>
              </c:strCache>
            </c:strRef>
          </c:cat>
          <c:val>
            <c:numRef>
              <c:f>'condom use'!$C$4:$C$8</c:f>
              <c:numCache>
                <c:formatCode>General</c:formatCode>
                <c:ptCount val="5"/>
                <c:pt idx="0">
                  <c:v>84.6</c:v>
                </c:pt>
                <c:pt idx="2">
                  <c:v>61</c:v>
                </c:pt>
                <c:pt idx="3">
                  <c:v>82</c:v>
                </c:pt>
                <c:pt idx="4">
                  <c:v>39</c:v>
                </c:pt>
              </c:numCache>
            </c:numRef>
          </c:val>
        </c:ser>
        <c:ser>
          <c:idx val="1"/>
          <c:order val="1"/>
          <c:tx>
            <c:strRef>
              <c:f>'condom use'!$D$3</c:f>
              <c:strCache>
                <c:ptCount val="1"/>
                <c:pt idx="0">
                  <c:v>Consistent condom use in the last year</c:v>
                </c:pt>
              </c:strCache>
            </c:strRef>
          </c:tx>
          <c:spPr>
            <a:solidFill>
              <a:srgbClr val="88C540"/>
            </a:solidFill>
          </c:spPr>
          <c:invertIfNegative val="0"/>
          <c:dLbls>
            <c:numFmt formatCode="#,##0"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'condom use'!$B$4:$B$8</c:f>
              <c:strCache>
                <c:ptCount val="5"/>
                <c:pt idx="0">
                  <c:v>Thimphu,
Bhutan (2008) *</c:v>
                </c:pt>
                <c:pt idx="1">
                  <c:v>Sri Lanka 
(2008) *</c:v>
                </c:pt>
                <c:pt idx="2">
                  <c:v>Thimphu,
Bhutan (2008) **</c:v>
                </c:pt>
                <c:pt idx="3">
                  <c:v>Samdrup Jongkhar,
Bhutan (2008) **</c:v>
                </c:pt>
                <c:pt idx="4">
                  <c:v>Zamboanga,
Philippines (2011) ***</c:v>
                </c:pt>
              </c:strCache>
            </c:strRef>
          </c:cat>
          <c:val>
            <c:numRef>
              <c:f>'condom use'!$D$4:$D$8</c:f>
              <c:numCache>
                <c:formatCode>General</c:formatCode>
                <c:ptCount val="5"/>
                <c:pt idx="0">
                  <c:v>63</c:v>
                </c:pt>
                <c:pt idx="1">
                  <c:v>67</c:v>
                </c:pt>
                <c:pt idx="2">
                  <c:v>38</c:v>
                </c:pt>
                <c:pt idx="3">
                  <c:v>70</c:v>
                </c:pt>
              </c:numCache>
            </c:numRef>
          </c:val>
        </c:ser>
        <c:dLbls>
          <c:dLblPos val="ctr"/>
          <c:showLegendKey val="0"/>
          <c:showVal val="1"/>
          <c:showCatName val="0"/>
          <c:showSerName val="0"/>
          <c:showPercent val="0"/>
          <c:showBubbleSize val="0"/>
        </c:dLbls>
        <c:gapWidth val="150"/>
        <c:axId val="74230784"/>
        <c:axId val="74232576"/>
      </c:barChart>
      <c:scatterChart>
        <c:scatterStyle val="lineMarker"/>
        <c:varyColors val="0"/>
        <c:ser>
          <c:idx val="2"/>
          <c:order val="2"/>
          <c:tx>
            <c:strRef>
              <c:f>'condom use'!$C$10</c:f>
              <c:strCache>
                <c:ptCount val="1"/>
                <c:pt idx="0">
                  <c:v>target</c:v>
                </c:pt>
              </c:strCache>
            </c:strRef>
          </c:tx>
          <c:spPr>
            <a:ln w="19050">
              <a:solidFill>
                <a:srgbClr val="E31836"/>
              </a:solidFill>
              <a:prstDash val="dash"/>
            </a:ln>
          </c:spPr>
          <c:marker>
            <c:symbol val="none"/>
          </c:marker>
          <c:xVal>
            <c:numRef>
              <c:f>'condom use'!$B$11:$B$12</c:f>
              <c:numCache>
                <c:formatCode>General</c:formatCode>
                <c:ptCount val="2"/>
                <c:pt idx="0">
                  <c:v>0</c:v>
                </c:pt>
                <c:pt idx="1">
                  <c:v>1</c:v>
                </c:pt>
              </c:numCache>
            </c:numRef>
          </c:xVal>
          <c:yVal>
            <c:numRef>
              <c:f>'condom use'!$C$11:$C$12</c:f>
              <c:numCache>
                <c:formatCode>General</c:formatCode>
                <c:ptCount val="2"/>
                <c:pt idx="0">
                  <c:v>80</c:v>
                </c:pt>
                <c:pt idx="1">
                  <c:v>80</c:v>
                </c:pt>
              </c:numCache>
            </c:numRef>
          </c:yVal>
          <c:smooth val="0"/>
        </c:ser>
        <c:dLbls>
          <c:showLegendKey val="0"/>
          <c:showVal val="0"/>
          <c:showCatName val="0"/>
          <c:showSerName val="0"/>
          <c:showPercent val="0"/>
          <c:showBubbleSize val="0"/>
        </c:dLbls>
        <c:axId val="74465664"/>
        <c:axId val="74234496"/>
      </c:scatterChart>
      <c:catAx>
        <c:axId val="74230784"/>
        <c:scaling>
          <c:orientation val="minMax"/>
        </c:scaling>
        <c:delete val="0"/>
        <c:axPos val="b"/>
        <c:numFmt formatCode="General" sourceLinked="0"/>
        <c:majorTickMark val="out"/>
        <c:minorTickMark val="none"/>
        <c:tickLblPos val="nextTo"/>
        <c:crossAx val="74232576"/>
        <c:crosses val="autoZero"/>
        <c:auto val="1"/>
        <c:lblAlgn val="ctr"/>
        <c:lblOffset val="100"/>
        <c:noMultiLvlLbl val="0"/>
      </c:catAx>
      <c:valAx>
        <c:axId val="74232576"/>
        <c:scaling>
          <c:orientation val="minMax"/>
          <c:max val="100"/>
          <c:min val="0"/>
        </c:scaling>
        <c:delete val="0"/>
        <c:axPos val="l"/>
        <c:title>
          <c:tx>
            <c:rich>
              <a:bodyPr rot="0" vert="horz"/>
              <a:lstStyle/>
              <a:p>
                <a:pPr>
                  <a:defRPr/>
                </a:pPr>
                <a:r>
                  <a:rPr lang="en-GB"/>
                  <a:t>%</a:t>
                </a:r>
              </a:p>
            </c:rich>
          </c:tx>
          <c:layout>
            <c:manualLayout>
              <c:xMode val="edge"/>
              <c:yMode val="edge"/>
              <c:x val="2.1308607986646462E-3"/>
              <c:y val="3.7089212309743359E-2"/>
            </c:manualLayout>
          </c:layout>
          <c:overlay val="0"/>
        </c:title>
        <c:numFmt formatCode="General" sourceLinked="1"/>
        <c:majorTickMark val="out"/>
        <c:minorTickMark val="none"/>
        <c:tickLblPos val="nextTo"/>
        <c:crossAx val="74230784"/>
        <c:crosses val="autoZero"/>
        <c:crossBetween val="between"/>
        <c:majorUnit val="20"/>
      </c:valAx>
      <c:valAx>
        <c:axId val="74234496"/>
        <c:scaling>
          <c:orientation val="minMax"/>
          <c:max val="100"/>
          <c:min val="0"/>
        </c:scaling>
        <c:delete val="1"/>
        <c:axPos val="r"/>
        <c:numFmt formatCode="General" sourceLinked="1"/>
        <c:majorTickMark val="out"/>
        <c:minorTickMark val="none"/>
        <c:tickLblPos val="nextTo"/>
        <c:crossAx val="74465664"/>
        <c:crosses val="max"/>
        <c:crossBetween val="midCat"/>
        <c:majorUnit val="10"/>
      </c:valAx>
      <c:valAx>
        <c:axId val="74465664"/>
        <c:scaling>
          <c:orientation val="minMax"/>
          <c:max val="1"/>
          <c:min val="0"/>
        </c:scaling>
        <c:delete val="1"/>
        <c:axPos val="t"/>
        <c:numFmt formatCode="General" sourceLinked="1"/>
        <c:majorTickMark val="out"/>
        <c:minorTickMark val="none"/>
        <c:tickLblPos val="nextTo"/>
        <c:crossAx val="74234496"/>
        <c:crosses val="max"/>
        <c:crossBetween val="midCat"/>
        <c:majorUnit val="0.2"/>
      </c:valAx>
    </c:plotArea>
    <c:legend>
      <c:legendPos val="t"/>
      <c:legendEntry>
        <c:idx val="2"/>
        <c:delete val="1"/>
      </c:legendEntry>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'comprehensive knowledge'!$C$3</c:f>
              <c:strCache>
                <c:ptCount val="1"/>
                <c:pt idx="0">
                  <c:v>Military</c:v>
                </c:pt>
              </c:strCache>
            </c:strRef>
          </c:tx>
          <c:spPr>
            <a:solidFill>
              <a:srgbClr val="E31837"/>
            </a:solidFill>
            <a:ln>
              <a:noFill/>
            </a:ln>
          </c:spPr>
          <c:invertIfNegative val="0"/>
          <c:dLbls>
            <c:numFmt formatCode="#,##0" sourceLinked="0"/>
            <c:showLegendKey val="0"/>
            <c:showVal val="1"/>
            <c:showCatName val="0"/>
            <c:showSerName val="0"/>
            <c:showPercent val="0"/>
            <c:showBubbleSize val="0"/>
            <c:showLeaderLines val="0"/>
          </c:dLbls>
          <c:cat>
            <c:multiLvlStrRef>
              <c:f>'comprehensive knowledge'!$A$4:$B$8</c:f>
              <c:multiLvlStrCache>
                <c:ptCount val="5"/>
                <c:lvl>
                  <c:pt idx="0">
                    <c:v>Thimphu</c:v>
                  </c:pt>
                  <c:pt idx="1">
                    <c:v>Thimphu</c:v>
                  </c:pt>
                  <c:pt idx="2">
                    <c:v>Samdrup Jongkhar [n=91]</c:v>
                  </c:pt>
                  <c:pt idx="4">
                    <c:v>Zamboanga</c:v>
                  </c:pt>
                </c:lvl>
                <c:lvl>
                  <c:pt idx="0">
                    <c:v>Bhutan (2008)</c:v>
                  </c:pt>
                  <c:pt idx="3">
                    <c:v>Fiji (2008)</c:v>
                  </c:pt>
                  <c:pt idx="4">
                    <c:v>Philippines (2011)</c:v>
                  </c:pt>
                </c:lvl>
              </c:multiLvlStrCache>
            </c:multiLvlStrRef>
          </c:cat>
          <c:val>
            <c:numRef>
              <c:f>'comprehensive knowledge'!$C$4:$C$8</c:f>
              <c:numCache>
                <c:formatCode>General</c:formatCode>
                <c:ptCount val="5"/>
                <c:pt idx="0">
                  <c:v>33.6</c:v>
                </c:pt>
              </c:numCache>
            </c:numRef>
          </c:val>
        </c:ser>
        <c:ser>
          <c:idx val="1"/>
          <c:order val="1"/>
          <c:tx>
            <c:strRef>
              <c:f>'comprehensive knowledge'!$D$3</c:f>
              <c:strCache>
                <c:ptCount val="1"/>
                <c:pt idx="0">
                  <c:v>Police</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multiLvlStrRef>
              <c:f>'comprehensive knowledge'!$A$4:$B$8</c:f>
              <c:multiLvlStrCache>
                <c:ptCount val="5"/>
                <c:lvl>
                  <c:pt idx="0">
                    <c:v>Thimphu</c:v>
                  </c:pt>
                  <c:pt idx="1">
                    <c:v>Thimphu</c:v>
                  </c:pt>
                  <c:pt idx="2">
                    <c:v>Samdrup Jongkhar [n=91]</c:v>
                  </c:pt>
                  <c:pt idx="4">
                    <c:v>Zamboanga</c:v>
                  </c:pt>
                </c:lvl>
                <c:lvl>
                  <c:pt idx="0">
                    <c:v>Bhutan (2008)</c:v>
                  </c:pt>
                  <c:pt idx="3">
                    <c:v>Fiji (2008)</c:v>
                  </c:pt>
                  <c:pt idx="4">
                    <c:v>Philippines (2011)</c:v>
                  </c:pt>
                </c:lvl>
              </c:multiLvlStrCache>
            </c:multiLvlStrRef>
          </c:cat>
          <c:val>
            <c:numRef>
              <c:f>'comprehensive knowledge'!$D$4:$D$8</c:f>
              <c:numCache>
                <c:formatCode>General</c:formatCode>
                <c:ptCount val="5"/>
                <c:pt idx="1">
                  <c:v>17</c:v>
                </c:pt>
                <c:pt idx="2">
                  <c:v>38.5</c:v>
                </c:pt>
              </c:numCache>
            </c:numRef>
          </c:val>
        </c:ser>
        <c:ser>
          <c:idx val="2"/>
          <c:order val="2"/>
          <c:tx>
            <c:strRef>
              <c:f>'comprehensive knowledge'!$E$3</c:f>
              <c:strCache>
                <c:ptCount val="1"/>
                <c:pt idx="0">
                  <c:v>Uniformed personnel</c:v>
                </c:pt>
              </c:strCache>
            </c:strRef>
          </c:tx>
          <c:invertIfNegative val="0"/>
          <c:dLbls>
            <c:showLegendKey val="0"/>
            <c:showVal val="1"/>
            <c:showCatName val="0"/>
            <c:showSerName val="0"/>
            <c:showPercent val="0"/>
            <c:showBubbleSize val="0"/>
            <c:showLeaderLines val="0"/>
          </c:dLbls>
          <c:cat>
            <c:multiLvlStrRef>
              <c:f>'comprehensive knowledge'!$A$4:$B$8</c:f>
              <c:multiLvlStrCache>
                <c:ptCount val="5"/>
                <c:lvl>
                  <c:pt idx="0">
                    <c:v>Thimphu</c:v>
                  </c:pt>
                  <c:pt idx="1">
                    <c:v>Thimphu</c:v>
                  </c:pt>
                  <c:pt idx="2">
                    <c:v>Samdrup Jongkhar [n=91]</c:v>
                  </c:pt>
                  <c:pt idx="4">
                    <c:v>Zamboanga</c:v>
                  </c:pt>
                </c:lvl>
                <c:lvl>
                  <c:pt idx="0">
                    <c:v>Bhutan (2008)</c:v>
                  </c:pt>
                  <c:pt idx="3">
                    <c:v>Fiji (2008)</c:v>
                  </c:pt>
                  <c:pt idx="4">
                    <c:v>Philippines (2011)</c:v>
                  </c:pt>
                </c:lvl>
              </c:multiLvlStrCache>
            </c:multiLvlStrRef>
          </c:cat>
          <c:val>
            <c:numRef>
              <c:f>'comprehensive knowledge'!$E$4:$E$8</c:f>
              <c:numCache>
                <c:formatCode>General</c:formatCode>
                <c:ptCount val="5"/>
                <c:pt idx="3">
                  <c:v>41</c:v>
                </c:pt>
                <c:pt idx="4">
                  <c:v>44</c:v>
                </c:pt>
              </c:numCache>
            </c:numRef>
          </c:val>
        </c:ser>
        <c:dLbls>
          <c:showLegendKey val="0"/>
          <c:showVal val="0"/>
          <c:showCatName val="0"/>
          <c:showSerName val="0"/>
          <c:showPercent val="0"/>
          <c:showBubbleSize val="0"/>
        </c:dLbls>
        <c:gapWidth val="150"/>
        <c:overlap val="100"/>
        <c:axId val="74509312"/>
        <c:axId val="75305728"/>
      </c:barChart>
      <c:catAx>
        <c:axId val="74509312"/>
        <c:scaling>
          <c:orientation val="minMax"/>
        </c:scaling>
        <c:delete val="0"/>
        <c:axPos val="b"/>
        <c:majorTickMark val="out"/>
        <c:minorTickMark val="none"/>
        <c:tickLblPos val="nextTo"/>
        <c:crossAx val="75305728"/>
        <c:crosses val="autoZero"/>
        <c:auto val="1"/>
        <c:lblAlgn val="ctr"/>
        <c:lblOffset val="100"/>
        <c:noMultiLvlLbl val="0"/>
      </c:catAx>
      <c:valAx>
        <c:axId val="75305728"/>
        <c:scaling>
          <c:orientation val="minMax"/>
          <c:max val="10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1.7963539030642687E-2"/>
              <c:y val="0.10741330159533101"/>
            </c:manualLayout>
          </c:layout>
          <c:overlay val="0"/>
        </c:title>
        <c:numFmt formatCode="General" sourceLinked="1"/>
        <c:majorTickMark val="out"/>
        <c:minorTickMark val="none"/>
        <c:tickLblPos val="nextTo"/>
        <c:crossAx val="74509312"/>
        <c:crosses val="autoZero"/>
        <c:crossBetween val="between"/>
        <c:majorUnit val="20"/>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4847514647132865E-2"/>
          <c:y val="8.1847121975624937E-2"/>
          <c:w val="0.91640690061067598"/>
          <c:h val="0.59771655408857072"/>
        </c:manualLayout>
      </c:layout>
      <c:barChart>
        <c:barDir val="col"/>
        <c:grouping val="clustered"/>
        <c:varyColors val="0"/>
        <c:ser>
          <c:idx val="0"/>
          <c:order val="0"/>
          <c:tx>
            <c:strRef>
              <c:f>'HIV testing'!$C$2</c:f>
              <c:strCache>
                <c:ptCount val="1"/>
                <c:pt idx="0">
                  <c:v>Uniformed services</c:v>
                </c:pt>
              </c:strCache>
            </c:strRef>
          </c:tx>
          <c:spPr>
            <a:solidFill>
              <a:srgbClr val="F78E1E"/>
            </a:solidFill>
            <a:ln>
              <a:noFill/>
            </a:ln>
          </c:spPr>
          <c:invertIfNegative val="0"/>
          <c:dLbls>
            <c:showLegendKey val="0"/>
            <c:showVal val="1"/>
            <c:showCatName val="0"/>
            <c:showSerName val="0"/>
            <c:showPercent val="0"/>
            <c:showBubbleSize val="0"/>
            <c:showLeaderLines val="0"/>
          </c:dLbls>
          <c:cat>
            <c:multiLvlStrRef>
              <c:f>'HIV testing'!$A$3:$B$7</c:f>
              <c:multiLvlStrCache>
                <c:ptCount val="5"/>
                <c:lvl>
                  <c:pt idx="0">
                    <c:v>Zamboanga, Philippines (2011)</c:v>
                  </c:pt>
                  <c:pt idx="1">
                    <c:v>Bhutan (2009)</c:v>
                  </c:pt>
                  <c:pt idx="2">
                    <c:v>Cambodia (2005)</c:v>
                  </c:pt>
                  <c:pt idx="3">
                    <c:v>Fiji (2008)</c:v>
                  </c:pt>
                  <c:pt idx="4">
                    <c:v>Zamboanga, Philippines (2011)</c:v>
                  </c:pt>
                </c:lvl>
                <c:lvl>
                  <c:pt idx="0">
                    <c:v>Ever tested</c:v>
                  </c:pt>
                  <c:pt idx="3">
                    <c:v>Tested in the last 12 months</c:v>
                  </c:pt>
                  <c:pt idx="4">
                    <c:v>Tested in the last 12 months and knew the results</c:v>
                  </c:pt>
                </c:lvl>
              </c:multiLvlStrCache>
            </c:multiLvlStrRef>
          </c:cat>
          <c:val>
            <c:numRef>
              <c:f>'HIV testing'!$C$3:$C$7</c:f>
              <c:numCache>
                <c:formatCode>General</c:formatCode>
                <c:ptCount val="5"/>
                <c:pt idx="1">
                  <c:v>42</c:v>
                </c:pt>
                <c:pt idx="3">
                  <c:v>50</c:v>
                </c:pt>
              </c:numCache>
            </c:numRef>
          </c:val>
        </c:ser>
        <c:ser>
          <c:idx val="1"/>
          <c:order val="1"/>
          <c:tx>
            <c:strRef>
              <c:f>'HIV testing'!$D$2</c:f>
              <c:strCache>
                <c:ptCount val="1"/>
                <c:pt idx="0">
                  <c:v>Men in Uniform</c:v>
                </c:pt>
              </c:strCache>
            </c:strRef>
          </c:tx>
          <c:spPr>
            <a:solidFill>
              <a:srgbClr val="00AEEF"/>
            </a:solidFill>
            <a:ln>
              <a:solidFill>
                <a:srgbClr val="00AEEF"/>
              </a:solidFill>
            </a:ln>
          </c:spPr>
          <c:invertIfNegative val="0"/>
          <c:dLbls>
            <c:showLegendKey val="0"/>
            <c:showVal val="1"/>
            <c:showCatName val="0"/>
            <c:showSerName val="0"/>
            <c:showPercent val="0"/>
            <c:showBubbleSize val="0"/>
            <c:showLeaderLines val="0"/>
          </c:dLbls>
          <c:cat>
            <c:multiLvlStrRef>
              <c:f>'HIV testing'!$A$3:$B$7</c:f>
              <c:multiLvlStrCache>
                <c:ptCount val="5"/>
                <c:lvl>
                  <c:pt idx="0">
                    <c:v>Zamboanga, Philippines (2011)</c:v>
                  </c:pt>
                  <c:pt idx="1">
                    <c:v>Bhutan (2009)</c:v>
                  </c:pt>
                  <c:pt idx="2">
                    <c:v>Cambodia (2005)</c:v>
                  </c:pt>
                  <c:pt idx="3">
                    <c:v>Fiji (2008)</c:v>
                  </c:pt>
                  <c:pt idx="4">
                    <c:v>Zamboanga, Philippines (2011)</c:v>
                  </c:pt>
                </c:lvl>
                <c:lvl>
                  <c:pt idx="0">
                    <c:v>Ever tested</c:v>
                  </c:pt>
                  <c:pt idx="3">
                    <c:v>Tested in the last 12 months</c:v>
                  </c:pt>
                  <c:pt idx="4">
                    <c:v>Tested in the last 12 months and knew the results</c:v>
                  </c:pt>
                </c:lvl>
              </c:multiLvlStrCache>
            </c:multiLvlStrRef>
          </c:cat>
          <c:val>
            <c:numRef>
              <c:f>'HIV testing'!$D$3:$D$7</c:f>
              <c:numCache>
                <c:formatCode>General</c:formatCode>
                <c:ptCount val="5"/>
                <c:pt idx="0">
                  <c:v>8</c:v>
                </c:pt>
                <c:pt idx="4">
                  <c:v>1</c:v>
                </c:pt>
              </c:numCache>
            </c:numRef>
          </c:val>
        </c:ser>
        <c:ser>
          <c:idx val="2"/>
          <c:order val="2"/>
          <c:tx>
            <c:strRef>
              <c:f>'HIV testing'!$E$2</c:f>
              <c:strCache>
                <c:ptCount val="1"/>
                <c:pt idx="0">
                  <c:v>Police</c:v>
                </c:pt>
              </c:strCache>
            </c:strRef>
          </c:tx>
          <c:spPr>
            <a:solidFill>
              <a:srgbClr val="88C540"/>
            </a:solidFill>
            <a:ln>
              <a:noFill/>
            </a:ln>
          </c:spPr>
          <c:invertIfNegative val="0"/>
          <c:dLbls>
            <c:numFmt formatCode="#,##0" sourceLinked="0"/>
            <c:showLegendKey val="0"/>
            <c:showVal val="1"/>
            <c:showCatName val="0"/>
            <c:showSerName val="0"/>
            <c:showPercent val="0"/>
            <c:showBubbleSize val="0"/>
            <c:showLeaderLines val="0"/>
          </c:dLbls>
          <c:cat>
            <c:multiLvlStrRef>
              <c:f>'HIV testing'!$A$3:$B$7</c:f>
              <c:multiLvlStrCache>
                <c:ptCount val="5"/>
                <c:lvl>
                  <c:pt idx="0">
                    <c:v>Zamboanga, Philippines (2011)</c:v>
                  </c:pt>
                  <c:pt idx="1">
                    <c:v>Bhutan (2009)</c:v>
                  </c:pt>
                  <c:pt idx="2">
                    <c:v>Cambodia (2005)</c:v>
                  </c:pt>
                  <c:pt idx="3">
                    <c:v>Fiji (2008)</c:v>
                  </c:pt>
                  <c:pt idx="4">
                    <c:v>Zamboanga, Philippines (2011)</c:v>
                  </c:pt>
                </c:lvl>
                <c:lvl>
                  <c:pt idx="0">
                    <c:v>Ever tested</c:v>
                  </c:pt>
                  <c:pt idx="3">
                    <c:v>Tested in the last 12 months</c:v>
                  </c:pt>
                  <c:pt idx="4">
                    <c:v>Tested in the last 12 months and knew the results</c:v>
                  </c:pt>
                </c:lvl>
              </c:multiLvlStrCache>
            </c:multiLvlStrRef>
          </c:cat>
          <c:val>
            <c:numRef>
              <c:f>'HIV testing'!$E$3:$E$7</c:f>
              <c:numCache>
                <c:formatCode>General</c:formatCode>
                <c:ptCount val="5"/>
                <c:pt idx="2">
                  <c:v>66.099999999999994</c:v>
                </c:pt>
              </c:numCache>
            </c:numRef>
          </c:val>
        </c:ser>
        <c:dLbls>
          <c:showLegendKey val="0"/>
          <c:showVal val="0"/>
          <c:showCatName val="0"/>
          <c:showSerName val="0"/>
          <c:showPercent val="0"/>
          <c:showBubbleSize val="0"/>
        </c:dLbls>
        <c:gapWidth val="200"/>
        <c:overlap val="100"/>
        <c:axId val="79589376"/>
        <c:axId val="79590912"/>
      </c:barChart>
      <c:scatterChart>
        <c:scatterStyle val="lineMarker"/>
        <c:varyColors val="0"/>
        <c:ser>
          <c:idx val="3"/>
          <c:order val="3"/>
          <c:tx>
            <c:strRef>
              <c:f>'HIV testing'!$B$9</c:f>
              <c:strCache>
                <c:ptCount val="1"/>
                <c:pt idx="0">
                  <c:v>target</c:v>
                </c:pt>
              </c:strCache>
            </c:strRef>
          </c:tx>
          <c:spPr>
            <a:ln w="19050">
              <a:solidFill>
                <a:srgbClr val="E31836"/>
              </a:solidFill>
              <a:prstDash val="dash"/>
            </a:ln>
          </c:spPr>
          <c:marker>
            <c:symbol val="none"/>
          </c:marker>
          <c:xVal>
            <c:numRef>
              <c:f>'HIV testing'!$A$10:$A$11</c:f>
              <c:numCache>
                <c:formatCode>General</c:formatCode>
                <c:ptCount val="2"/>
                <c:pt idx="0">
                  <c:v>0</c:v>
                </c:pt>
                <c:pt idx="1">
                  <c:v>1</c:v>
                </c:pt>
              </c:numCache>
            </c:numRef>
          </c:xVal>
          <c:yVal>
            <c:numRef>
              <c:f>'HIV testing'!$B$10:$B$11</c:f>
              <c:numCache>
                <c:formatCode>General</c:formatCode>
                <c:ptCount val="2"/>
                <c:pt idx="0">
                  <c:v>90</c:v>
                </c:pt>
                <c:pt idx="1">
                  <c:v>90</c:v>
                </c:pt>
              </c:numCache>
            </c:numRef>
          </c:yVal>
          <c:smooth val="0"/>
        </c:ser>
        <c:dLbls>
          <c:showLegendKey val="0"/>
          <c:showVal val="0"/>
          <c:showCatName val="0"/>
          <c:showSerName val="0"/>
          <c:showPercent val="0"/>
          <c:showBubbleSize val="0"/>
        </c:dLbls>
        <c:axId val="79594624"/>
        <c:axId val="79592832"/>
      </c:scatterChart>
      <c:catAx>
        <c:axId val="79589376"/>
        <c:scaling>
          <c:orientation val="minMax"/>
        </c:scaling>
        <c:delete val="0"/>
        <c:axPos val="b"/>
        <c:majorTickMark val="out"/>
        <c:minorTickMark val="none"/>
        <c:tickLblPos val="nextTo"/>
        <c:crossAx val="79590912"/>
        <c:crosses val="autoZero"/>
        <c:auto val="1"/>
        <c:lblAlgn val="ctr"/>
        <c:lblOffset val="100"/>
        <c:noMultiLvlLbl val="0"/>
      </c:catAx>
      <c:valAx>
        <c:axId val="79590912"/>
        <c:scaling>
          <c:orientation val="minMax"/>
          <c:max val="100"/>
          <c:min val="0"/>
        </c:scaling>
        <c:delete val="0"/>
        <c:axPos val="l"/>
        <c:title>
          <c:tx>
            <c:rich>
              <a:bodyPr rot="0" vert="horz"/>
              <a:lstStyle/>
              <a:p>
                <a:pPr>
                  <a:defRPr/>
                </a:pPr>
                <a:r>
                  <a:rPr lang="en-US"/>
                  <a:t>%</a:t>
                </a:r>
              </a:p>
            </c:rich>
          </c:tx>
          <c:layout>
            <c:manualLayout>
              <c:xMode val="edge"/>
              <c:yMode val="edge"/>
              <c:x val="0"/>
              <c:y val="4.8478204996590689E-2"/>
            </c:manualLayout>
          </c:layout>
          <c:overlay val="0"/>
        </c:title>
        <c:numFmt formatCode="General" sourceLinked="1"/>
        <c:majorTickMark val="out"/>
        <c:minorTickMark val="none"/>
        <c:tickLblPos val="nextTo"/>
        <c:crossAx val="79589376"/>
        <c:crosses val="autoZero"/>
        <c:crossBetween val="between"/>
        <c:majorUnit val="10"/>
      </c:valAx>
      <c:valAx>
        <c:axId val="79592832"/>
        <c:scaling>
          <c:orientation val="minMax"/>
          <c:max val="100"/>
          <c:min val="0"/>
        </c:scaling>
        <c:delete val="1"/>
        <c:axPos val="r"/>
        <c:numFmt formatCode="General" sourceLinked="1"/>
        <c:majorTickMark val="out"/>
        <c:minorTickMark val="none"/>
        <c:tickLblPos val="nextTo"/>
        <c:crossAx val="79594624"/>
        <c:crosses val="max"/>
        <c:crossBetween val="midCat"/>
        <c:majorUnit val="10"/>
      </c:valAx>
      <c:valAx>
        <c:axId val="79594624"/>
        <c:scaling>
          <c:orientation val="minMax"/>
          <c:max val="1"/>
          <c:min val="0"/>
        </c:scaling>
        <c:delete val="1"/>
        <c:axPos val="t"/>
        <c:numFmt formatCode="General" sourceLinked="1"/>
        <c:majorTickMark val="out"/>
        <c:minorTickMark val="none"/>
        <c:tickLblPos val="nextTo"/>
        <c:crossAx val="79592832"/>
        <c:crosses val="max"/>
        <c:crossBetween val="midCat"/>
        <c:majorUnit val="0.2"/>
      </c:valAx>
    </c:plotArea>
    <c:legend>
      <c:legendPos val="t"/>
      <c:legendEntry>
        <c:idx val="3"/>
        <c:delete val="1"/>
      </c:legendEntry>
      <c:layout>
        <c:manualLayout>
          <c:xMode val="edge"/>
          <c:yMode val="edge"/>
          <c:x val="0.22427042082560156"/>
          <c:y val="4.6674440023099562E-2"/>
          <c:w val="0.55145904357734354"/>
          <c:h val="6.6849068581535595E-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8959795427626687"/>
          <c:y val="7.8404560079022162E-2"/>
          <c:w val="0.41260010657949486"/>
          <c:h val="0.92159543992097781"/>
        </c:manualLayout>
      </c:layout>
      <c:barChart>
        <c:barDir val="bar"/>
        <c:grouping val="clustered"/>
        <c:varyColors val="0"/>
        <c:ser>
          <c:idx val="0"/>
          <c:order val="0"/>
          <c:tx>
            <c:strRef>
              <c:f>'HIV prevention programmes'!$C$2</c:f>
              <c:strCache>
                <c:ptCount val="1"/>
                <c:pt idx="0">
                  <c:v>Military</c:v>
                </c:pt>
              </c:strCache>
            </c:strRef>
          </c:tx>
          <c:spPr>
            <a:solidFill>
              <a:srgbClr val="F78E1E"/>
            </a:solidFill>
            <a:ln>
              <a:noFill/>
            </a:ln>
          </c:spPr>
          <c:invertIfNegative val="0"/>
          <c:dLbls>
            <c:numFmt formatCode="#,##0" sourceLinked="0"/>
            <c:showLegendKey val="0"/>
            <c:showVal val="1"/>
            <c:showCatName val="0"/>
            <c:showSerName val="0"/>
            <c:showPercent val="0"/>
            <c:showBubbleSize val="0"/>
            <c:showLeaderLines val="0"/>
          </c:dLbls>
          <c:cat>
            <c:multiLvlStrRef>
              <c:f>'HIV prevention programmes'!$A$3:$B$6</c:f>
              <c:multiLvlStrCache>
                <c:ptCount val="4"/>
                <c:lvl>
                  <c:pt idx="0">
                    <c:v>Thimphu</c:v>
                  </c:pt>
                  <c:pt idx="1">
                    <c:v>Thimphu</c:v>
                  </c:pt>
                  <c:pt idx="2">
                    <c:v>Samdrup Jongkhar [n=91]</c:v>
                  </c:pt>
                  <c:pt idx="3">
                    <c:v>Zamboanga City*</c:v>
                  </c:pt>
                </c:lvl>
                <c:lvl>
                  <c:pt idx="0">
                    <c:v>Bhutan (2008)</c:v>
                  </c:pt>
                  <c:pt idx="3">
                    <c:v>Philippines (2011)</c:v>
                  </c:pt>
                </c:lvl>
              </c:multiLvlStrCache>
            </c:multiLvlStrRef>
          </c:cat>
          <c:val>
            <c:numRef>
              <c:f>'HIV prevention programmes'!$C$3:$C$6</c:f>
              <c:numCache>
                <c:formatCode>General</c:formatCode>
                <c:ptCount val="4"/>
                <c:pt idx="0">
                  <c:v>18.7</c:v>
                </c:pt>
              </c:numCache>
            </c:numRef>
          </c:val>
        </c:ser>
        <c:ser>
          <c:idx val="1"/>
          <c:order val="1"/>
          <c:tx>
            <c:strRef>
              <c:f>'HIV prevention programmes'!$D$2</c:f>
              <c:strCache>
                <c:ptCount val="1"/>
                <c:pt idx="0">
                  <c:v>Police</c:v>
                </c:pt>
              </c:strCache>
            </c:strRef>
          </c:tx>
          <c:spPr>
            <a:solidFill>
              <a:srgbClr val="88C540"/>
            </a:solidFill>
            <a:ln>
              <a:noFill/>
            </a:ln>
          </c:spPr>
          <c:invertIfNegative val="0"/>
          <c:dLbls>
            <c:numFmt formatCode="#,##0" sourceLinked="0"/>
            <c:showLegendKey val="0"/>
            <c:showVal val="1"/>
            <c:showCatName val="0"/>
            <c:showSerName val="0"/>
            <c:showPercent val="0"/>
            <c:showBubbleSize val="0"/>
            <c:showLeaderLines val="0"/>
          </c:dLbls>
          <c:cat>
            <c:multiLvlStrRef>
              <c:f>'HIV prevention programmes'!$A$3:$B$6</c:f>
              <c:multiLvlStrCache>
                <c:ptCount val="4"/>
                <c:lvl>
                  <c:pt idx="0">
                    <c:v>Thimphu</c:v>
                  </c:pt>
                  <c:pt idx="1">
                    <c:v>Thimphu</c:v>
                  </c:pt>
                  <c:pt idx="2">
                    <c:v>Samdrup Jongkhar [n=91]</c:v>
                  </c:pt>
                  <c:pt idx="3">
                    <c:v>Zamboanga City*</c:v>
                  </c:pt>
                </c:lvl>
                <c:lvl>
                  <c:pt idx="0">
                    <c:v>Bhutan (2008)</c:v>
                  </c:pt>
                  <c:pt idx="3">
                    <c:v>Philippines (2011)</c:v>
                  </c:pt>
                </c:lvl>
              </c:multiLvlStrCache>
            </c:multiLvlStrRef>
          </c:cat>
          <c:val>
            <c:numRef>
              <c:f>'HIV prevention programmes'!$D$3:$D$6</c:f>
              <c:numCache>
                <c:formatCode>General</c:formatCode>
                <c:ptCount val="4"/>
                <c:pt idx="1">
                  <c:v>0.8</c:v>
                </c:pt>
                <c:pt idx="2">
                  <c:v>49.5</c:v>
                </c:pt>
              </c:numCache>
            </c:numRef>
          </c:val>
        </c:ser>
        <c:ser>
          <c:idx val="2"/>
          <c:order val="2"/>
          <c:tx>
            <c:strRef>
              <c:f>'HIV prevention programmes'!$E$2</c:f>
              <c:strCache>
                <c:ptCount val="1"/>
                <c:pt idx="0">
                  <c:v>Men in uniform</c:v>
                </c:pt>
              </c:strCache>
            </c:strRef>
          </c:tx>
          <c:spPr>
            <a:solidFill>
              <a:srgbClr val="00AEEF"/>
            </a:solidFill>
            <a:ln>
              <a:noFill/>
            </a:ln>
          </c:spPr>
          <c:invertIfNegative val="0"/>
          <c:dPt>
            <c:idx val="3"/>
            <c:invertIfNegative val="0"/>
            <c:bubble3D val="0"/>
          </c:dPt>
          <c:cat>
            <c:multiLvlStrRef>
              <c:f>'HIV prevention programmes'!$A$3:$B$6</c:f>
              <c:multiLvlStrCache>
                <c:ptCount val="4"/>
                <c:lvl>
                  <c:pt idx="0">
                    <c:v>Thimphu</c:v>
                  </c:pt>
                  <c:pt idx="1">
                    <c:v>Thimphu</c:v>
                  </c:pt>
                  <c:pt idx="2">
                    <c:v>Samdrup Jongkhar [n=91]</c:v>
                  </c:pt>
                  <c:pt idx="3">
                    <c:v>Zamboanga City*</c:v>
                  </c:pt>
                </c:lvl>
                <c:lvl>
                  <c:pt idx="0">
                    <c:v>Bhutan (2008)</c:v>
                  </c:pt>
                  <c:pt idx="3">
                    <c:v>Philippines (2011)</c:v>
                  </c:pt>
                </c:lvl>
              </c:multiLvlStrCache>
            </c:multiLvlStrRef>
          </c:cat>
          <c:val>
            <c:numRef>
              <c:f>'HIV prevention programmes'!$E$3:$E$6</c:f>
              <c:numCache>
                <c:formatCode>General</c:formatCode>
                <c:ptCount val="4"/>
                <c:pt idx="3">
                  <c:v>11</c:v>
                </c:pt>
              </c:numCache>
            </c:numRef>
          </c:val>
        </c:ser>
        <c:dLbls>
          <c:showLegendKey val="0"/>
          <c:showVal val="0"/>
          <c:showCatName val="0"/>
          <c:showSerName val="0"/>
          <c:showPercent val="0"/>
          <c:showBubbleSize val="0"/>
        </c:dLbls>
        <c:gapWidth val="150"/>
        <c:overlap val="100"/>
        <c:axId val="79811712"/>
        <c:axId val="79813248"/>
      </c:barChart>
      <c:catAx>
        <c:axId val="79811712"/>
        <c:scaling>
          <c:orientation val="maxMin"/>
        </c:scaling>
        <c:delete val="0"/>
        <c:axPos val="l"/>
        <c:majorTickMark val="out"/>
        <c:minorTickMark val="none"/>
        <c:tickLblPos val="nextTo"/>
        <c:crossAx val="79813248"/>
        <c:crosses val="autoZero"/>
        <c:auto val="1"/>
        <c:lblAlgn val="ctr"/>
        <c:lblOffset val="100"/>
        <c:noMultiLvlLbl val="0"/>
      </c:catAx>
      <c:valAx>
        <c:axId val="79813248"/>
        <c:scaling>
          <c:orientation val="minMax"/>
          <c:max val="100"/>
          <c:min val="0"/>
        </c:scaling>
        <c:delete val="0"/>
        <c:axPos val="t"/>
        <c:majorGridlines>
          <c:spPr>
            <a:ln>
              <a:solidFill>
                <a:schemeClr val="bg1">
                  <a:lumMod val="95000"/>
                </a:schemeClr>
              </a:solidFill>
              <a:prstDash val="dash"/>
            </a:ln>
          </c:spPr>
        </c:majorGridlines>
        <c:title>
          <c:tx>
            <c:rich>
              <a:bodyPr/>
              <a:lstStyle/>
              <a:p>
                <a:pPr>
                  <a:defRPr/>
                </a:pPr>
                <a:r>
                  <a:rPr lang="en-US"/>
                  <a:t>%</a:t>
                </a:r>
              </a:p>
            </c:rich>
          </c:tx>
          <c:layout>
            <c:manualLayout>
              <c:xMode val="edge"/>
              <c:yMode val="edge"/>
              <c:x val="0.86315554058808286"/>
              <c:y val="1.4987506096309451E-2"/>
            </c:manualLayout>
          </c:layout>
          <c:overlay val="0"/>
        </c:title>
        <c:numFmt formatCode="General" sourceLinked="1"/>
        <c:majorTickMark val="out"/>
        <c:minorTickMark val="none"/>
        <c:tickLblPos val="nextTo"/>
        <c:crossAx val="79811712"/>
        <c:crosses val="autoZero"/>
        <c:crossBetween val="between"/>
        <c:majorUnit val="20"/>
      </c:valAx>
    </c:plotArea>
    <c:legend>
      <c:legendPos val="r"/>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0.10784</cdr:x>
      <cdr:y>0.92593</cdr:y>
    </cdr:from>
    <cdr:to>
      <cdr:x>0.88235</cdr:x>
      <cdr:y>1</cdr:y>
    </cdr:to>
    <cdr:sp macro="" textlink="">
      <cdr:nvSpPr>
        <cdr:cNvPr id="2" name="TextBox 1"/>
        <cdr:cNvSpPr txBox="1"/>
      </cdr:nvSpPr>
      <cdr:spPr>
        <a:xfrm xmlns:a="http://schemas.openxmlformats.org/drawingml/2006/main">
          <a:off x="792088" y="3600400"/>
          <a:ext cx="5688632" cy="288032"/>
        </a:xfrm>
        <a:prstGeom xmlns:a="http://schemas.openxmlformats.org/drawingml/2006/main" prst="rect">
          <a:avLst/>
        </a:prstGeom>
        <a:ln xmlns:a="http://schemas.openxmlformats.org/drawingml/2006/main">
          <a:solidFill>
            <a:srgbClr val="F78E1E"/>
          </a:solidFill>
          <a:prstDash val="dash"/>
        </a:l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latin typeface="Arial" pitchFamily="34" charset="0"/>
              <a:cs typeface="Arial" pitchFamily="34" charset="0"/>
            </a:rPr>
            <a:t>* Military personnel; </a:t>
          </a:r>
          <a:r>
            <a:rPr lang="en-US" sz="1400" b="1" dirty="0" smtClean="0">
              <a:latin typeface="Arial" pitchFamily="34" charset="0"/>
              <a:cs typeface="Arial" pitchFamily="34" charset="0"/>
            </a:rPr>
            <a:t>               ** </a:t>
          </a:r>
          <a:r>
            <a:rPr lang="en-US" sz="1400" b="1" dirty="0">
              <a:latin typeface="Arial" pitchFamily="34" charset="0"/>
              <a:cs typeface="Arial" pitchFamily="34" charset="0"/>
            </a:rPr>
            <a:t>Police</a:t>
          </a:r>
          <a:r>
            <a:rPr lang="en-US" sz="1400" b="1" dirty="0" smtClean="0">
              <a:latin typeface="Arial" pitchFamily="34" charset="0"/>
              <a:cs typeface="Arial" pitchFamily="34" charset="0"/>
            </a:rPr>
            <a:t>;                </a:t>
          </a:r>
          <a:r>
            <a:rPr lang="en-US" sz="1400" b="1" dirty="0">
              <a:latin typeface="Arial" pitchFamily="34" charset="0"/>
              <a:cs typeface="Arial" pitchFamily="34" charset="0"/>
            </a:rPr>
            <a:t># Men</a:t>
          </a:r>
          <a:r>
            <a:rPr lang="en-US" sz="1400" b="1" baseline="0" dirty="0">
              <a:latin typeface="Arial" pitchFamily="34" charset="0"/>
              <a:cs typeface="Arial" pitchFamily="34" charset="0"/>
            </a:rPr>
            <a:t> in uniform</a:t>
          </a:r>
          <a:endParaRPr lang="th-TH" sz="1400" b="1" dirty="0">
            <a:latin typeface="Arial"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0.10451</cdr:x>
      <cdr:y>0.92444</cdr:y>
    </cdr:from>
    <cdr:to>
      <cdr:x>0.87161</cdr:x>
      <cdr:y>1</cdr:y>
    </cdr:to>
    <cdr:sp macro="" textlink="">
      <cdr:nvSpPr>
        <cdr:cNvPr id="3" name="TextBox 1"/>
        <cdr:cNvSpPr txBox="1"/>
      </cdr:nvSpPr>
      <cdr:spPr>
        <a:xfrm xmlns:a="http://schemas.openxmlformats.org/drawingml/2006/main">
          <a:off x="842888" y="3328370"/>
          <a:ext cx="6186562" cy="272030"/>
        </a:xfrm>
        <a:prstGeom xmlns:a="http://schemas.openxmlformats.org/drawingml/2006/main" prst="rect">
          <a:avLst/>
        </a:prstGeom>
        <a:ln xmlns:a="http://schemas.openxmlformats.org/drawingml/2006/main">
          <a:solidFill>
            <a:srgbClr val="F78E1E"/>
          </a:solidFill>
          <a:prstDash val="dash"/>
        </a:l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latin typeface="Arial" pitchFamily="34" charset="0"/>
              <a:cs typeface="Arial" pitchFamily="34" charset="0"/>
            </a:rPr>
            <a:t>* Military personnel; </a:t>
          </a:r>
          <a:r>
            <a:rPr lang="en-US" sz="1400" b="1" dirty="0" smtClean="0">
              <a:latin typeface="Arial" pitchFamily="34" charset="0"/>
              <a:cs typeface="Arial" pitchFamily="34" charset="0"/>
            </a:rPr>
            <a:t>               ** </a:t>
          </a:r>
          <a:r>
            <a:rPr lang="en-US" sz="1400" b="1" dirty="0">
              <a:latin typeface="Arial" pitchFamily="34" charset="0"/>
              <a:cs typeface="Arial" pitchFamily="34" charset="0"/>
            </a:rPr>
            <a:t>Police</a:t>
          </a:r>
          <a:r>
            <a:rPr lang="en-US" sz="1400" b="1" dirty="0" smtClean="0">
              <a:latin typeface="Arial" pitchFamily="34" charset="0"/>
              <a:cs typeface="Arial" pitchFamily="34" charset="0"/>
            </a:rPr>
            <a:t>;                </a:t>
          </a:r>
          <a:r>
            <a:rPr lang="en-US" sz="1400" b="1" dirty="0">
              <a:latin typeface="Arial" pitchFamily="34" charset="0"/>
              <a:cs typeface="Arial" pitchFamily="34" charset="0"/>
            </a:rPr>
            <a:t>***</a:t>
          </a:r>
          <a:r>
            <a:rPr lang="en-US" sz="1400" b="1" baseline="0" dirty="0">
              <a:latin typeface="Arial" pitchFamily="34" charset="0"/>
              <a:cs typeface="Arial" pitchFamily="34" charset="0"/>
            </a:rPr>
            <a:t> </a:t>
          </a:r>
          <a:r>
            <a:rPr lang="en-US" sz="1400" b="1" dirty="0">
              <a:latin typeface="Arial" pitchFamily="34" charset="0"/>
              <a:cs typeface="Arial" pitchFamily="34" charset="0"/>
            </a:rPr>
            <a:t>Men</a:t>
          </a:r>
          <a:r>
            <a:rPr lang="en-US" sz="1400" b="1" baseline="0" dirty="0">
              <a:latin typeface="Arial" pitchFamily="34" charset="0"/>
              <a:cs typeface="Arial" pitchFamily="34" charset="0"/>
            </a:rPr>
            <a:t> in uniform</a:t>
          </a:r>
          <a:endParaRPr lang="th-TH" sz="1400" b="1" dirty="0">
            <a:latin typeface="Arial"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sz="quarter"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A7C5D31D-D6CE-45A8-B841-0ACFDFCF5FE0}" type="datetimeFigureOut">
              <a:rPr lang="th-TH"/>
              <a:pPr>
                <a:defRPr/>
              </a:pPr>
              <a:t>12/12/59</a:t>
            </a:fld>
            <a:endParaRPr lang="th-TH"/>
          </a:p>
        </p:txBody>
      </p:sp>
      <p:sp>
        <p:nvSpPr>
          <p:cNvPr id="4" name="Footer Placeholder 3"/>
          <p:cNvSpPr>
            <a:spLocks noGrp="1"/>
          </p:cNvSpPr>
          <p:nvPr>
            <p:ph type="ftr" sz="quarter" idx="2"/>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5" name="Slide Number Placeholder 4"/>
          <p:cNvSpPr>
            <a:spLocks noGrp="1"/>
          </p:cNvSpPr>
          <p:nvPr>
            <p:ph type="sldNum" sz="quarter" idx="3"/>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2E4025E6-D577-4823-B8E2-9DF85E106D68}" type="slidenum">
              <a:rPr lang="th-TH"/>
              <a:pPr>
                <a:defRPr/>
              </a:pPr>
              <a:t>‹#›</a:t>
            </a:fld>
            <a:endParaRPr lang="th-TH"/>
          </a:p>
        </p:txBody>
      </p:sp>
    </p:spTree>
    <p:extLst>
      <p:ext uri="{BB962C8B-B14F-4D97-AF65-F5344CB8AC3E}">
        <p14:creationId xmlns:p14="http://schemas.microsoft.com/office/powerpoint/2010/main" val="913582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77222556-3EF5-4740-AC64-7AE151C6BF5D}" type="datetimeFigureOut">
              <a:rPr lang="th-TH"/>
              <a:pPr>
                <a:defRPr/>
              </a:pPr>
              <a:t>12/12/59</a:t>
            </a:fld>
            <a:endParaRPr lang="th-TH"/>
          </a:p>
        </p:txBody>
      </p:sp>
      <p:sp>
        <p:nvSpPr>
          <p:cNvPr id="4" name="Slide Image Placeholder 3"/>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4668" tIns="47334" rIns="94668" bIns="47334" rtlCol="0" anchor="ctr"/>
          <a:lstStyle/>
          <a:p>
            <a:pPr lvl="0"/>
            <a:endParaRPr lang="th-TH" noProof="0"/>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4668" tIns="47334" rIns="94668" bIns="4733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th-TH" noProof="0"/>
          </a:p>
        </p:txBody>
      </p:sp>
      <p:sp>
        <p:nvSpPr>
          <p:cNvPr id="6" name="Footer Placeholder 5"/>
          <p:cNvSpPr>
            <a:spLocks noGrp="1"/>
          </p:cNvSpPr>
          <p:nvPr>
            <p:ph type="ftr" sz="quarter" idx="4"/>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36288F76-ABC8-45E4-A7BD-E658DF7FCD40}" type="slidenum">
              <a:rPr lang="th-TH"/>
              <a:pPr>
                <a:defRPr/>
              </a:pPr>
              <a:t>‹#›</a:t>
            </a:fld>
            <a:endParaRPr lang="th-TH"/>
          </a:p>
        </p:txBody>
      </p:sp>
    </p:spTree>
    <p:extLst>
      <p:ext uri="{BB962C8B-B14F-4D97-AF65-F5344CB8AC3E}">
        <p14:creationId xmlns:p14="http://schemas.microsoft.com/office/powerpoint/2010/main" val="14672813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mn-lt"/>
        <a:ea typeface="+mn-ea"/>
        <a:cs typeface="+mn-cs"/>
      </a:defRPr>
    </a:lvl1pPr>
    <a:lvl2pPr marL="457200" algn="l" rtl="0" eaLnBrk="0" fontAlgn="base" hangingPunct="0">
      <a:spcBef>
        <a:spcPct val="30000"/>
      </a:spcBef>
      <a:spcAft>
        <a:spcPct val="0"/>
      </a:spcAft>
      <a:defRPr kern="1200">
        <a:solidFill>
          <a:schemeClr val="tx1"/>
        </a:solidFill>
        <a:latin typeface="+mn-lt"/>
        <a:ea typeface="+mn-ea"/>
        <a:cs typeface="+mn-cs"/>
      </a:defRPr>
    </a:lvl2pPr>
    <a:lvl3pPr marL="914400" algn="l" rtl="0" eaLnBrk="0" fontAlgn="base" hangingPunct="0">
      <a:spcBef>
        <a:spcPct val="30000"/>
      </a:spcBef>
      <a:spcAft>
        <a:spcPct val="0"/>
      </a:spcAft>
      <a:defRPr kern="1200">
        <a:solidFill>
          <a:schemeClr val="tx1"/>
        </a:solidFill>
        <a:latin typeface="+mn-lt"/>
        <a:ea typeface="+mn-ea"/>
        <a:cs typeface="+mn-cs"/>
      </a:defRPr>
    </a:lvl3pPr>
    <a:lvl4pPr marL="1371600" algn="l" rtl="0" eaLnBrk="0" fontAlgn="base" hangingPunct="0">
      <a:spcBef>
        <a:spcPct val="30000"/>
      </a:spcBef>
      <a:spcAft>
        <a:spcPct val="0"/>
      </a:spcAft>
      <a:defRPr kern="1200">
        <a:solidFill>
          <a:schemeClr val="tx1"/>
        </a:solidFill>
        <a:latin typeface="+mn-lt"/>
        <a:ea typeface="+mn-ea"/>
        <a:cs typeface="+mn-cs"/>
      </a:defRPr>
    </a:lvl4pPr>
    <a:lvl5pPr marL="1828800" algn="l" rtl="0" eaLnBrk="0" fontAlgn="base" hangingPunct="0">
      <a:spcBef>
        <a:spcPct val="30000"/>
      </a:spcBef>
      <a:spcAft>
        <a:spcPct val="0"/>
      </a:spcAft>
      <a:defRPr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a:t>
            </a:fld>
            <a:endParaRPr lang="th-TH"/>
          </a:p>
        </p:txBody>
      </p:sp>
    </p:spTree>
    <p:extLst>
      <p:ext uri="{BB962C8B-B14F-4D97-AF65-F5344CB8AC3E}">
        <p14:creationId xmlns:p14="http://schemas.microsoft.com/office/powerpoint/2010/main" val="4219766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4</a:t>
            </a:fld>
            <a:endParaRPr lang="th-TH"/>
          </a:p>
        </p:txBody>
      </p:sp>
    </p:spTree>
    <p:extLst>
      <p:ext uri="{BB962C8B-B14F-4D97-AF65-F5344CB8AC3E}">
        <p14:creationId xmlns:p14="http://schemas.microsoft.com/office/powerpoint/2010/main" val="614226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7</a:t>
            </a:fld>
            <a:endParaRPr lang="th-TH"/>
          </a:p>
        </p:txBody>
      </p:sp>
    </p:spTree>
    <p:extLst>
      <p:ext uri="{BB962C8B-B14F-4D97-AF65-F5344CB8AC3E}">
        <p14:creationId xmlns:p14="http://schemas.microsoft.com/office/powerpoint/2010/main" val="1932046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8</a:t>
            </a:fld>
            <a:endParaRPr lang="th-TH"/>
          </a:p>
        </p:txBody>
      </p:sp>
    </p:spTree>
    <p:extLst>
      <p:ext uri="{BB962C8B-B14F-4D97-AF65-F5344CB8AC3E}">
        <p14:creationId xmlns:p14="http://schemas.microsoft.com/office/powerpoint/2010/main" val="4143818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9</a:t>
            </a:fld>
            <a:endParaRPr lang="th-TH"/>
          </a:p>
        </p:txBody>
      </p:sp>
    </p:spTree>
    <p:extLst>
      <p:ext uri="{BB962C8B-B14F-4D97-AF65-F5344CB8AC3E}">
        <p14:creationId xmlns:p14="http://schemas.microsoft.com/office/powerpoint/2010/main" val="4143818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10</a:t>
            </a:fld>
            <a:endParaRPr lang="th-TH"/>
          </a:p>
        </p:txBody>
      </p:sp>
    </p:spTree>
    <p:extLst>
      <p:ext uri="{BB962C8B-B14F-4D97-AF65-F5344CB8AC3E}">
        <p14:creationId xmlns:p14="http://schemas.microsoft.com/office/powerpoint/2010/main" val="29776597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cs typeface="Arial" charset="0"/>
              </a:rPr>
              <a:t>HIV and AIDS</a:t>
            </a:r>
            <a:endParaRPr lang="th-TH" sz="3600" b="1" smtClean="0">
              <a:solidFill>
                <a:schemeClr val="bg1"/>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mn-cs"/>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mn-cs"/>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192200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pPr>
                <a:defRPr/>
              </a:pPr>
              <a:t>‹#›</a:t>
            </a:fld>
            <a:endParaRPr lang="th-TH"/>
          </a:p>
        </p:txBody>
      </p:sp>
    </p:spTree>
    <p:extLst>
      <p:ext uri="{BB962C8B-B14F-4D97-AF65-F5344CB8AC3E}">
        <p14:creationId xmlns:p14="http://schemas.microsoft.com/office/powerpoint/2010/main" val="159563622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44B99333-AF4A-49FA-A014-16C1D37C1951}" type="slidenum">
              <a:rPr lang="th-TH"/>
              <a:pPr>
                <a:defRPr/>
              </a:pPr>
              <a:t>‹#›</a:t>
            </a:fld>
            <a:endParaRPr lang="th-TH"/>
          </a:p>
        </p:txBody>
      </p:sp>
    </p:spTree>
    <p:extLst>
      <p:ext uri="{BB962C8B-B14F-4D97-AF65-F5344CB8AC3E}">
        <p14:creationId xmlns:p14="http://schemas.microsoft.com/office/powerpoint/2010/main" val="234922046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93762BE0-6964-4469-8C37-9F9A0EDA1DA8}" type="slidenum">
              <a:rPr lang="th-TH"/>
              <a:pPr>
                <a:defRPr/>
              </a:pPr>
              <a:t>‹#›</a:t>
            </a:fld>
            <a:endParaRPr lang="th-TH"/>
          </a:p>
        </p:txBody>
      </p:sp>
    </p:spTree>
    <p:extLst>
      <p:ext uri="{BB962C8B-B14F-4D97-AF65-F5344CB8AC3E}">
        <p14:creationId xmlns:p14="http://schemas.microsoft.com/office/powerpoint/2010/main" val="226672733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680886F1-70AB-42A2-BCDD-525403C406C2}" type="slidenum">
              <a:rPr lang="th-TH"/>
              <a:pPr>
                <a:defRPr/>
              </a:pPr>
              <a:t>‹#›</a:t>
            </a:fld>
            <a:endParaRPr lang="th-TH"/>
          </a:p>
        </p:txBody>
      </p:sp>
    </p:spTree>
    <p:extLst>
      <p:ext uri="{BB962C8B-B14F-4D97-AF65-F5344CB8AC3E}">
        <p14:creationId xmlns:p14="http://schemas.microsoft.com/office/powerpoint/2010/main" val="8378707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785161BB-7284-4515-B014-1FDE94DB0666}" type="slidenum">
              <a:rPr lang="th-TH"/>
              <a:pPr>
                <a:defRPr/>
              </a:pPr>
              <a:t>‹#›</a:t>
            </a:fld>
            <a:endParaRPr lang="th-TH"/>
          </a:p>
        </p:txBody>
      </p:sp>
    </p:spTree>
    <p:extLst>
      <p:ext uri="{BB962C8B-B14F-4D97-AF65-F5344CB8AC3E}">
        <p14:creationId xmlns:p14="http://schemas.microsoft.com/office/powerpoint/2010/main" val="340563045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E01C13E8-1E24-4465-9D82-EEC9EF2946A2}" type="slidenum">
              <a:rPr lang="th-TH"/>
              <a:pPr>
                <a:defRPr/>
              </a:pPr>
              <a:t>‹#›</a:t>
            </a:fld>
            <a:endParaRPr lang="th-TH" dirty="0"/>
          </a:p>
        </p:txBody>
      </p:sp>
    </p:spTree>
    <p:extLst>
      <p:ext uri="{BB962C8B-B14F-4D97-AF65-F5344CB8AC3E}">
        <p14:creationId xmlns:p14="http://schemas.microsoft.com/office/powerpoint/2010/main" val="352744364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BA104C9-8A96-4A98-ABE0-7F0EABD454EA}" type="slidenum">
              <a:rPr lang="th-TH"/>
              <a:pPr>
                <a:defRPr/>
              </a:pPr>
              <a:t>‹#›</a:t>
            </a:fld>
            <a:endParaRPr lang="th-TH" dirty="0"/>
          </a:p>
        </p:txBody>
      </p:sp>
    </p:spTree>
    <p:extLst>
      <p:ext uri="{BB962C8B-B14F-4D97-AF65-F5344CB8AC3E}">
        <p14:creationId xmlns:p14="http://schemas.microsoft.com/office/powerpoint/2010/main" val="360731594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59C68EF-93C5-4DB7-A9B3-925200399420}" type="slidenum">
              <a:rPr lang="th-TH"/>
              <a:pPr>
                <a:defRPr/>
              </a:pPr>
              <a:t>‹#›</a:t>
            </a:fld>
            <a:endParaRPr lang="th-TH"/>
          </a:p>
        </p:txBody>
      </p:sp>
    </p:spTree>
    <p:extLst>
      <p:ext uri="{BB962C8B-B14F-4D97-AF65-F5344CB8AC3E}">
        <p14:creationId xmlns:p14="http://schemas.microsoft.com/office/powerpoint/2010/main" val="2460944583"/>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9CB8B7E7-A5B1-46BA-8891-629A7DD5C0F0}" type="slidenum">
              <a:rPr lang="th-TH"/>
              <a:pPr>
                <a:defRPr/>
              </a:pPr>
              <a:t>‹#›</a:t>
            </a:fld>
            <a:endParaRPr lang="th-TH"/>
          </a:p>
        </p:txBody>
      </p:sp>
    </p:spTree>
    <p:extLst>
      <p:ext uri="{BB962C8B-B14F-4D97-AF65-F5344CB8AC3E}">
        <p14:creationId xmlns:p14="http://schemas.microsoft.com/office/powerpoint/2010/main" val="2025599722"/>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427630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171194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7571423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2688190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3008358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03350228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17350093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713735857"/>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5008134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84125473"/>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386920528"/>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02169641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pPr>
                <a:defRPr/>
              </a:pPr>
              <a:t>‹#›</a:t>
            </a:fld>
            <a:endParaRPr lang="th-TH"/>
          </a:p>
        </p:txBody>
      </p:sp>
    </p:spTree>
    <p:extLst>
      <p:ext uri="{BB962C8B-B14F-4D97-AF65-F5344CB8AC3E}">
        <p14:creationId xmlns:p14="http://schemas.microsoft.com/office/powerpoint/2010/main" val="373492489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62718242"/>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EACB0C50-277C-480B-99C0-9FD7BB5C961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24855954"/>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7FB29A0A-8553-4E6A-A16E-BBC7D0AA452E}"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839928"/>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DBA2BD1E-BCC3-4396-8F3A-BAFF24336E8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370320836"/>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9B9CDB17-F263-4E3B-A150-A0E56852713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48606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691AC41B-D675-4B1A-A4AF-1B1DB27ED1FE}"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3794343063"/>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3E1E9764-0E89-41B4-A880-C16603377FBB}"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228170387"/>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B69167C0-C7AD-49C6-8F1C-6C514DE909BC}"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416794682"/>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132486EF-5D7C-4C4C-8498-297232722C2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278749232"/>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data hub lay 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6858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5" name="Chart Placeholder 4"/>
          <p:cNvSpPr>
            <a:spLocks noGrp="1"/>
          </p:cNvSpPr>
          <p:nvPr>
            <p:ph type="chart" sz="quarter" idx="11"/>
          </p:nvPr>
        </p:nvSpPr>
        <p:spPr>
          <a:xfrm>
            <a:off x="838200" y="1752600"/>
            <a:ext cx="7543800" cy="4267200"/>
          </a:xfrm>
          <a:prstGeom prst="rect">
            <a:avLst/>
          </a:prstGeom>
        </p:spPr>
        <p:txBody>
          <a:bodyPr>
            <a:normAutofit/>
          </a:bodyPr>
          <a:lstStyle>
            <a:lvl1pPr>
              <a:defRPr sz="1200" b="1">
                <a:latin typeface="Arial" pitchFamily="34" charset="0"/>
                <a:cs typeface="Arial" pitchFamily="34" charset="0"/>
              </a:defRPr>
            </a:lvl1pPr>
          </a:lstStyle>
          <a:p>
            <a:pPr lvl="0"/>
            <a:endParaRPr lang="en-US" noProof="0" dirty="0"/>
          </a:p>
        </p:txBody>
      </p:sp>
    </p:spTree>
    <p:extLst>
      <p:ext uri="{BB962C8B-B14F-4D97-AF65-F5344CB8AC3E}">
        <p14:creationId xmlns:p14="http://schemas.microsoft.com/office/powerpoint/2010/main" val="808866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pPr>
                <a:defRPr/>
              </a:pPr>
              <a:t>‹#›</a:t>
            </a:fld>
            <a:endParaRPr lang="th-TH"/>
          </a:p>
        </p:txBody>
      </p:sp>
    </p:spTree>
    <p:extLst>
      <p:ext uri="{BB962C8B-B14F-4D97-AF65-F5344CB8AC3E}">
        <p14:creationId xmlns:p14="http://schemas.microsoft.com/office/powerpoint/2010/main" val="320345370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pPr>
                <a:defRPr/>
              </a:pPr>
              <a:t>‹#›</a:t>
            </a:fld>
            <a:endParaRPr lang="th-TH"/>
          </a:p>
        </p:txBody>
      </p:sp>
    </p:spTree>
    <p:extLst>
      <p:ext uri="{BB962C8B-B14F-4D97-AF65-F5344CB8AC3E}">
        <p14:creationId xmlns:p14="http://schemas.microsoft.com/office/powerpoint/2010/main" val="120400845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pPr>
                <a:defRPr/>
              </a:pPr>
              <a:t>‹#›</a:t>
            </a:fld>
            <a:endParaRPr lang="th-TH"/>
          </a:p>
        </p:txBody>
      </p:sp>
    </p:spTree>
    <p:extLst>
      <p:ext uri="{BB962C8B-B14F-4D97-AF65-F5344CB8AC3E}">
        <p14:creationId xmlns:p14="http://schemas.microsoft.com/office/powerpoint/2010/main" val="3895587987"/>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pPr>
                <a:defRPr/>
              </a:pPr>
              <a:t>‹#›</a:t>
            </a:fld>
            <a:endParaRPr lang="th-TH" dirty="0"/>
          </a:p>
        </p:txBody>
      </p:sp>
    </p:spTree>
    <p:extLst>
      <p:ext uri="{BB962C8B-B14F-4D97-AF65-F5344CB8AC3E}">
        <p14:creationId xmlns:p14="http://schemas.microsoft.com/office/powerpoint/2010/main" val="55436716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pPr>
                <a:defRPr/>
              </a:pPr>
              <a:t>‹#›</a:t>
            </a:fld>
            <a:endParaRPr lang="th-TH" dirty="0"/>
          </a:p>
        </p:txBody>
      </p:sp>
    </p:spTree>
    <p:extLst>
      <p:ext uri="{BB962C8B-B14F-4D97-AF65-F5344CB8AC3E}">
        <p14:creationId xmlns:p14="http://schemas.microsoft.com/office/powerpoint/2010/main" val="252603145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pPr>
                <a:defRPr/>
              </a:pPr>
              <a:t>‹#›</a:t>
            </a:fld>
            <a:endParaRPr lang="th-TH"/>
          </a:p>
        </p:txBody>
      </p:sp>
    </p:spTree>
    <p:extLst>
      <p:ext uri="{BB962C8B-B14F-4D97-AF65-F5344CB8AC3E}">
        <p14:creationId xmlns:p14="http://schemas.microsoft.com/office/powerpoint/2010/main" val="7891740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3.png"/><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0.xml"/><Relationship Id="rId1" Type="http://schemas.openxmlformats.org/officeDocument/2006/relationships/slideLayout" Target="../slideLayouts/slideLayout19.xml"/><Relationship Id="rId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4.png"/><Relationship Id="rId5" Type="http://schemas.openxmlformats.org/officeDocument/2006/relationships/slideLayout" Target="../slideLayouts/slideLayout27.xml"/><Relationship Id="rId10" Type="http://schemas.openxmlformats.org/officeDocument/2006/relationships/image" Target="../media/image3.png"/><Relationship Id="rId4" Type="http://schemas.openxmlformats.org/officeDocument/2006/relationships/slideLayout" Target="../slideLayouts/slideLayout26.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image" Target="../media/image4.png"/><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image" Target="../media/image3.png"/><Relationship Id="rId5" Type="http://schemas.openxmlformats.org/officeDocument/2006/relationships/slideLayout" Target="../slideLayouts/slideLayout35.xml"/><Relationship Id="rId10" Type="http://schemas.openxmlformats.org/officeDocument/2006/relationships/theme" Target="../theme/theme7.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4" name="TextBox 13"/>
          <p:cNvSpPr txBox="1"/>
          <p:nvPr userDrawn="1"/>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mn-cs"/>
            </a:endParaRPr>
          </a:p>
        </p:txBody>
      </p:sp>
      <p:pic>
        <p:nvPicPr>
          <p:cNvPr id="1028" name="Picture 3" descr="color-01.png"/>
          <p:cNvPicPr>
            <a:picLocks noChangeAspect="1"/>
          </p:cNvPicPr>
          <p:nvPr userDrawn="1"/>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3" r:id="rId1"/>
    <p:sldLayoutId id="214748391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pPr>
                <a:defRPr/>
              </a:pPr>
              <a:t>‹#›</a:t>
            </a:fld>
            <a:endParaRPr lang="th-TH" dirty="0"/>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08F40ED5-69EC-4015-BD45-6BEC5B25E5F0}" type="slidenum">
              <a:rPr lang="th-TH"/>
              <a:pPr>
                <a:defRPr/>
              </a:pPr>
              <a:t>‹#›</a:t>
            </a:fld>
            <a:endParaRPr lang="th-TH" dirty="0"/>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3080"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userDrawn="1"/>
        </p:nvSpPr>
        <p:spPr>
          <a:xfrm>
            <a:off x="6715140" y="285728"/>
            <a:ext cx="1928826"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2" name="TextBox 11"/>
          <p:cNvSpPr txBox="1"/>
          <p:nvPr userDrawn="1"/>
        </p:nvSpPr>
        <p:spPr>
          <a:xfrm>
            <a:off x="6967538" y="301625"/>
            <a:ext cx="1665287" cy="400050"/>
          </a:xfrm>
          <a:prstGeom prst="rect">
            <a:avLst/>
          </a:prstGeom>
          <a:noFill/>
          <a:effectLst>
            <a:outerShdw blurRad="50800" dist="38100" dir="5400000" algn="t" rotWithShape="0">
              <a:prstClr val="black">
                <a:alpha val="40000"/>
              </a:prstClr>
            </a:outerShdw>
          </a:effectLst>
        </p:spPr>
        <p:txBody>
          <a:bodyPr>
            <a:spAutoFit/>
          </a:bodyPr>
          <a:lstStyle/>
          <a:p>
            <a:pPr algn="r" fontAlgn="auto">
              <a:spcBef>
                <a:spcPts val="0"/>
              </a:spcBef>
              <a:spcAft>
                <a:spcPts val="0"/>
              </a:spcAft>
              <a:defRPr/>
            </a:pPr>
            <a:r>
              <a:rPr lang="en-US" sz="2000" b="1" i="1" dirty="0">
                <a:ln w="3175" cmpd="sng">
                  <a:noFill/>
                  <a:prstDash val="solid"/>
                </a:ln>
                <a:solidFill>
                  <a:srgbClr val="FFC000"/>
                </a:solidFill>
                <a:effectLst>
                  <a:outerShdw blurRad="38100" dist="38100" dir="2700000" algn="tl">
                    <a:srgbClr val="000000">
                      <a:alpha val="43137"/>
                    </a:srgbClr>
                  </a:outerShdw>
                </a:effectLst>
                <a:latin typeface="+mn-lt"/>
                <a:cs typeface="+mn-cs"/>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latin typeface="+mn-lt"/>
              <a:cs typeface="+mn-cs"/>
            </a:endParaRPr>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4100"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1" r:id="rId1"/>
    <p:sldLayoutId id="2147483932"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5124"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3" r:id="rId1"/>
    <p:sldLayoutId id="214748393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8803966"/>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F97388D7-D88E-4BC6-AB13-F02FA9298C1D}"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userDrawn="1"/>
        </p:nvPicPr>
        <p:blipFill>
          <a:blip r:embed="rId12">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6750674"/>
      </p:ext>
    </p:extLst>
  </p:cSld>
  <p:clrMap bg1="lt1" tx1="dk1" bg2="lt2" tx2="dk2" accent1="accent1" accent2="accent2" accent3="accent3" accent4="accent4" accent5="accent5" accent6="accent6" hlink="hlink" folHlink="folHlink"/>
  <p:sldLayoutIdLst>
    <p:sldLayoutId id="2147483945"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3.xml"/><Relationship Id="rId5" Type="http://schemas.openxmlformats.org/officeDocument/2006/relationships/slide" Target="slide13.xml"/><Relationship Id="rId4" Type="http://schemas.openxmlformats.org/officeDocument/2006/relationships/slide" Target="slide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2.xml"/><Relationship Id="rId1" Type="http://schemas.openxmlformats.org/officeDocument/2006/relationships/slideLayout" Target="../slideLayouts/slideLayout27.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hyperlink" Target="http://www.aidsdatahub.org/" TargetMode="Externa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www.aidsdatahub.org/"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bwMode="auto">
          <a:xfrm>
            <a:off x="225424" y="4447951"/>
            <a:ext cx="8379023" cy="135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4400" dirty="0" smtClean="0"/>
              <a:t>Uniformed personnel</a:t>
            </a:r>
            <a:r>
              <a:rPr lang="en-US" sz="6000" dirty="0" smtClean="0"/>
              <a:t/>
            </a:r>
            <a:br>
              <a:rPr lang="en-US" sz="6000" dirty="0" smtClean="0"/>
            </a:br>
            <a:endParaRPr lang="th-TH" sz="6000" i="1" dirty="0" smtClean="0"/>
          </a:p>
        </p:txBody>
      </p:sp>
      <p:sp>
        <p:nvSpPr>
          <p:cNvPr id="4" name="TextBox 3"/>
          <p:cNvSpPr txBox="1"/>
          <p:nvPr/>
        </p:nvSpPr>
        <p:spPr>
          <a:xfrm>
            <a:off x="228600" y="5879068"/>
            <a:ext cx="4038600" cy="400110"/>
          </a:xfrm>
          <a:prstGeom prst="rect">
            <a:avLst/>
          </a:prstGeom>
          <a:noFill/>
        </p:spPr>
        <p:txBody>
          <a:bodyPr wrap="square" rtlCol="0">
            <a:spAutoFit/>
          </a:bodyPr>
          <a:lstStyle/>
          <a:p>
            <a:r>
              <a:rPr lang="en-US" sz="2000" b="1" dirty="0" smtClean="0">
                <a:solidFill>
                  <a:schemeClr val="bg1"/>
                </a:solidFill>
              </a:rPr>
              <a:t>Last updated</a:t>
            </a:r>
            <a:r>
              <a:rPr lang="en-US" sz="2000" b="1" smtClean="0">
                <a:solidFill>
                  <a:schemeClr val="bg1"/>
                </a:solidFill>
              </a:rPr>
              <a:t>: November 2015</a:t>
            </a:r>
            <a:endParaRPr lang="en-GB" sz="2000"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992" y="1340768"/>
            <a:ext cx="8863600" cy="504000"/>
          </a:xfrm>
        </p:spPr>
        <p:txBody>
          <a:bodyPr/>
          <a:lstStyle/>
          <a:p>
            <a:r>
              <a:rPr lang="en-GB" dirty="0" smtClean="0"/>
              <a:t>Proportion of uniformed personnel who reported condom use with FSW, countries where data is available, 2008-2011</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10</a:t>
            </a:fld>
            <a:endParaRPr lang="th-TH" dirty="0"/>
          </a:p>
        </p:txBody>
      </p:sp>
      <p:sp>
        <p:nvSpPr>
          <p:cNvPr id="4" name="Rectangle 3"/>
          <p:cNvSpPr/>
          <p:nvPr/>
        </p:nvSpPr>
        <p:spPr>
          <a:xfrm>
            <a:off x="72008" y="6237312"/>
            <a:ext cx="8964488" cy="646331"/>
          </a:xfrm>
          <a:prstGeom prst="rect">
            <a:avLst/>
          </a:prstGeom>
        </p:spPr>
        <p:txBody>
          <a:bodyPr wrap="square">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a:t>
            </a:r>
            <a:r>
              <a:rPr lang="en-GB" sz="900" dirty="0" smtClean="0"/>
              <a:t>National AIDS/STI Control Programme Bhutan. (2009). Behavioural Surveillance Survey 2008 Bhutan - Technical Report and  </a:t>
            </a:r>
            <a:r>
              <a:rPr lang="en-US" sz="900" dirty="0" smtClean="0">
                <a:solidFill>
                  <a:prstClr val="black"/>
                </a:solidFill>
              </a:rPr>
              <a:t>Integrated Biological and Behavioral Surveys; </a:t>
            </a:r>
            <a:r>
              <a:rPr lang="en-GB" sz="900" dirty="0" smtClean="0"/>
              <a:t>International Centre for Ethnic Studies, Ministry for Foreign Affairs, </a:t>
            </a:r>
            <a:r>
              <a:rPr lang="en-GB" sz="900" dirty="0" err="1" smtClean="0"/>
              <a:t>Buitenlandse</a:t>
            </a:r>
            <a:r>
              <a:rPr lang="en-GB" sz="900" dirty="0" smtClean="0"/>
              <a:t> </a:t>
            </a:r>
            <a:r>
              <a:rPr lang="en-GB" sz="900" dirty="0" err="1" smtClean="0"/>
              <a:t>Zaken</a:t>
            </a:r>
            <a:r>
              <a:rPr lang="en-GB" sz="900" dirty="0" smtClean="0"/>
              <a:t>, et al. (2009). A Survey of HIV/AIDS Awareness and Risky Sexual </a:t>
            </a:r>
            <a:r>
              <a:rPr lang="en-GB" sz="900" dirty="0" err="1" smtClean="0"/>
              <a:t>Behavior</a:t>
            </a:r>
            <a:r>
              <a:rPr lang="en-GB" sz="900" dirty="0" smtClean="0"/>
              <a:t> in a Vulnerable Population in Sri Lanka; and </a:t>
            </a:r>
            <a:r>
              <a:rPr lang="en-GB" sz="900" dirty="0"/>
              <a:t>3) National HIV and STI Surveillance and Strategic Information Unit, National Epidemiology </a:t>
            </a:r>
            <a:r>
              <a:rPr lang="en-GB" sz="900" dirty="0" err="1"/>
              <a:t>Center</a:t>
            </a:r>
            <a:r>
              <a:rPr lang="en-GB" sz="900" dirty="0"/>
              <a:t>, DOH. (2013). 2011 Integrated HIV </a:t>
            </a:r>
            <a:r>
              <a:rPr lang="en-GB" sz="900" dirty="0" err="1" smtClean="0"/>
              <a:t>Behavioral</a:t>
            </a:r>
            <a:r>
              <a:rPr lang="en-GB" sz="900" dirty="0" smtClean="0"/>
              <a:t> </a:t>
            </a:r>
            <a:r>
              <a:rPr lang="en-GB" sz="900" dirty="0"/>
              <a:t>and Serologic Surveillance (IHBSS). Manila, Philippines </a:t>
            </a:r>
            <a:endParaRPr lang="th-TH" dirty="0">
              <a:solidFill>
                <a:srgbClr val="FF0000"/>
              </a:solidFill>
            </a:endParaRPr>
          </a:p>
        </p:txBody>
      </p:sp>
      <p:graphicFrame>
        <p:nvGraphicFramePr>
          <p:cNvPr id="8" name="Chart 7"/>
          <p:cNvGraphicFramePr>
            <a:graphicFrameLocks/>
          </p:cNvGraphicFramePr>
          <p:nvPr>
            <p:extLst>
              <p:ext uri="{D42A27DB-BD31-4B8C-83A1-F6EECF244321}">
                <p14:modId xmlns:p14="http://schemas.microsoft.com/office/powerpoint/2010/main" val="2090185777"/>
              </p:ext>
            </p:extLst>
          </p:nvPr>
        </p:nvGraphicFramePr>
        <p:xfrm>
          <a:off x="521804" y="2492896"/>
          <a:ext cx="8064896" cy="36004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202836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smtClean="0">
                <a:cs typeface="Cordia New" pitchFamily="34" charset="-34"/>
              </a:rPr>
              <a:t>Vulnerability and </a:t>
            </a:r>
            <a:br>
              <a:rPr lang="en-US" sz="5400" smtClean="0">
                <a:cs typeface="Cordia New" pitchFamily="34" charset="-34"/>
              </a:rPr>
            </a:br>
            <a:r>
              <a:rPr lang="en-US" sz="5400" smtClean="0">
                <a:cs typeface="Cordia New" pitchFamily="34" charset="-34"/>
              </a:rPr>
              <a:t>HIV knowledge</a:t>
            </a: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484784"/>
            <a:ext cx="8424936" cy="504000"/>
          </a:xfrm>
        </p:spPr>
        <p:txBody>
          <a:bodyPr/>
          <a:lstStyle/>
          <a:p>
            <a:pPr algn="just"/>
            <a:r>
              <a:rPr lang="en-US" dirty="0"/>
              <a:t>Proportion of uniformed </a:t>
            </a:r>
            <a:r>
              <a:rPr lang="en-US" dirty="0" smtClean="0"/>
              <a:t>personnel </a:t>
            </a:r>
            <a:r>
              <a:rPr lang="en-US" dirty="0"/>
              <a:t>with comprehensive knowledge of HIV, countries where data is available, 2008-2011</a:t>
            </a:r>
            <a:endParaRPr lang="en-GB" dirty="0"/>
          </a:p>
        </p:txBody>
      </p:sp>
      <p:sp>
        <p:nvSpPr>
          <p:cNvPr id="8" name="TextBox 7"/>
          <p:cNvSpPr txBox="1"/>
          <p:nvPr/>
        </p:nvSpPr>
        <p:spPr>
          <a:xfrm>
            <a:off x="-7782" y="6612804"/>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Behavioral Surveillance Surveys </a:t>
            </a:r>
            <a:r>
              <a:rPr lang="en-US" sz="900" dirty="0">
                <a:solidFill>
                  <a:prstClr val="black"/>
                </a:solidFill>
              </a:rPr>
              <a:t>,</a:t>
            </a:r>
            <a:r>
              <a:rPr lang="en-US" sz="900" dirty="0" smtClean="0">
                <a:solidFill>
                  <a:prstClr val="black"/>
                </a:solidFill>
              </a:rPr>
              <a:t>Integrated Biological and Behavioral Surveys, UNGASS Progress Reports 2010</a:t>
            </a:r>
            <a:endParaRPr lang="en-GB" sz="900"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val="2149118817"/>
              </p:ext>
            </p:extLst>
          </p:nvPr>
        </p:nvGraphicFramePr>
        <p:xfrm>
          <a:off x="730046" y="2852936"/>
          <a:ext cx="7488832" cy="33843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16171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National response</a:t>
            </a:r>
            <a:br>
              <a:rPr lang="en-US" altLang="zh-CN"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402672" cy="504000"/>
          </a:xfrm>
        </p:spPr>
        <p:txBody>
          <a:bodyPr/>
          <a:lstStyle/>
          <a:p>
            <a:r>
              <a:rPr lang="en-US" dirty="0"/>
              <a:t>Proportion of uniformed </a:t>
            </a:r>
            <a:r>
              <a:rPr lang="en-US" dirty="0" smtClean="0"/>
              <a:t>personnel </a:t>
            </a:r>
            <a:r>
              <a:rPr lang="en-US" dirty="0"/>
              <a:t>who received an HIV test, countries where data is available, 2005-2011</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14</a:t>
            </a:fld>
            <a:endParaRPr lang="th-TH" dirty="0"/>
          </a:p>
        </p:txBody>
      </p:sp>
      <p:sp>
        <p:nvSpPr>
          <p:cNvPr id="5" name="TextBox 4"/>
          <p:cNvSpPr txBox="1"/>
          <p:nvPr/>
        </p:nvSpPr>
        <p:spPr>
          <a:xfrm>
            <a:off x="-7782" y="6237312"/>
            <a:ext cx="8964488" cy="6463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a:t>
            </a:r>
            <a:r>
              <a:rPr lang="en-US" sz="900" dirty="0">
                <a:solidFill>
                  <a:prstClr val="black"/>
                </a:solidFill>
              </a:rPr>
              <a:t>1) Fiji Second Generation </a:t>
            </a:r>
            <a:r>
              <a:rPr lang="en-US" sz="900" dirty="0" smtClean="0">
                <a:solidFill>
                  <a:prstClr val="black"/>
                </a:solidFill>
              </a:rPr>
              <a:t>Surveillance </a:t>
            </a:r>
            <a:r>
              <a:rPr lang="en-US" sz="900" dirty="0">
                <a:solidFill>
                  <a:prstClr val="black"/>
                </a:solidFill>
              </a:rPr>
              <a:t>2008 cited in UNAIDS, UNGASS Country Progress Report, </a:t>
            </a:r>
            <a:r>
              <a:rPr lang="en-US" sz="900" dirty="0" smtClean="0">
                <a:solidFill>
                  <a:prstClr val="black"/>
                </a:solidFill>
              </a:rPr>
              <a:t>2010; 2</a:t>
            </a:r>
            <a:r>
              <a:rPr lang="en-US" sz="900" dirty="0">
                <a:solidFill>
                  <a:prstClr val="black"/>
                </a:solidFill>
              </a:rPr>
              <a:t>) National HIV and STI Surveillance and Strategic Information Unit, National Epidemiology Center, DOH. (2013). 2011 Integrated HIV Behavioral and Serologic Surveillance (IHBSS). Manila, Philippines; 3) National HIV/AIDS and STI Programme, Ministry of Health. Bhutan: HIV epidemiological situation and health sector response, 2009; and 4) National Center for HIV/AIDS, Dermatology and STD (NCHADS), Cambodia STI Sentinel Survey, </a:t>
            </a:r>
            <a:r>
              <a:rPr lang="en-US" sz="900" dirty="0" smtClean="0">
                <a:solidFill>
                  <a:prstClr val="black"/>
                </a:solidFill>
              </a:rPr>
              <a:t>2005.</a:t>
            </a:r>
            <a:endParaRPr lang="en-GB" sz="900" dirty="0">
              <a:solidFill>
                <a:prstClr val="black"/>
              </a:solidFill>
            </a:endParaRPr>
          </a:p>
        </p:txBody>
      </p:sp>
      <p:graphicFrame>
        <p:nvGraphicFramePr>
          <p:cNvPr id="8" name="Chart 7"/>
          <p:cNvGraphicFramePr>
            <a:graphicFrameLocks/>
          </p:cNvGraphicFramePr>
          <p:nvPr>
            <p:extLst>
              <p:ext uri="{D42A27DB-BD31-4B8C-83A1-F6EECF244321}">
                <p14:modId xmlns:p14="http://schemas.microsoft.com/office/powerpoint/2010/main" val="1682010183"/>
              </p:ext>
            </p:extLst>
          </p:nvPr>
        </p:nvGraphicFramePr>
        <p:xfrm>
          <a:off x="323528" y="2276872"/>
          <a:ext cx="8352928" cy="38164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02630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68760"/>
            <a:ext cx="8964488" cy="504000"/>
          </a:xfrm>
        </p:spPr>
        <p:txBody>
          <a:bodyPr/>
          <a:lstStyle/>
          <a:p>
            <a:r>
              <a:rPr lang="en-US" dirty="0"/>
              <a:t>Proportion of uniformed </a:t>
            </a:r>
            <a:r>
              <a:rPr lang="en-US" dirty="0" smtClean="0"/>
              <a:t>personnel </a:t>
            </a:r>
            <a:r>
              <a:rPr lang="en-US" dirty="0"/>
              <a:t>reached with health services </a:t>
            </a:r>
            <a:r>
              <a:rPr lang="en-US" dirty="0" smtClean="0"/>
              <a:t>or HIV </a:t>
            </a:r>
            <a:r>
              <a:rPr lang="en-US" dirty="0"/>
              <a:t>prevention programmes, 2008-2011</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15</a:t>
            </a:fld>
            <a:endParaRPr lang="th-TH" dirty="0"/>
          </a:p>
        </p:txBody>
      </p:sp>
      <p:sp>
        <p:nvSpPr>
          <p:cNvPr id="5" name="TextBox 4"/>
          <p:cNvSpPr txBox="1"/>
          <p:nvPr/>
        </p:nvSpPr>
        <p:spPr>
          <a:xfrm>
            <a:off x="-7782" y="6381328"/>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a:t>
            </a:r>
            <a:r>
              <a:rPr lang="en-US" sz="900" dirty="0">
                <a:solidFill>
                  <a:srgbClr val="000000"/>
                </a:solidFill>
                <a:cs typeface="Arial" charset="0"/>
              </a:rPr>
              <a:t>National AIDS/STI Control Programme Bhutan. (2009). </a:t>
            </a:r>
            <a:r>
              <a:rPr lang="en-US" sz="900" dirty="0" err="1">
                <a:solidFill>
                  <a:srgbClr val="000000"/>
                </a:solidFill>
                <a:cs typeface="Arial" charset="0"/>
              </a:rPr>
              <a:t>Behavioural</a:t>
            </a:r>
            <a:r>
              <a:rPr lang="en-US" sz="900" dirty="0">
                <a:solidFill>
                  <a:srgbClr val="000000"/>
                </a:solidFill>
                <a:cs typeface="Arial" charset="0"/>
              </a:rPr>
              <a:t> Surveillance Survey, 2008 Bhutan - Technical Report; and 2) National HIV and STI Surveillance and Strategic Information Unit, National Epidemiology Center, DOH. (2013). 2011 Integrated HIV Behavioral and Serologic Surveillance (IHBSS). Manila, Philippines.</a:t>
            </a:r>
            <a:endParaRPr lang="en-GB" sz="900" dirty="0">
              <a:solidFill>
                <a:srgbClr val="000000"/>
              </a:solidFill>
              <a:cs typeface="Arial" charset="0"/>
            </a:endParaRPr>
          </a:p>
        </p:txBody>
      </p:sp>
      <p:graphicFrame>
        <p:nvGraphicFramePr>
          <p:cNvPr id="7" name="Chart 6"/>
          <p:cNvGraphicFramePr>
            <a:graphicFrameLocks/>
          </p:cNvGraphicFramePr>
          <p:nvPr>
            <p:extLst>
              <p:ext uri="{D42A27DB-BD31-4B8C-83A1-F6EECF244321}">
                <p14:modId xmlns:p14="http://schemas.microsoft.com/office/powerpoint/2010/main" val="196096855"/>
              </p:ext>
            </p:extLst>
          </p:nvPr>
        </p:nvGraphicFramePr>
        <p:xfrm>
          <a:off x="1187624" y="2132856"/>
          <a:ext cx="6912768" cy="42484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48044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9734A0AC-F953-4587-90BC-4DB593D9F0A7}" type="slidenum">
              <a:rPr lang="th-TH" smtClean="0"/>
              <a:pPr>
                <a:defRPr/>
              </a:pPr>
              <a:t>16</a:t>
            </a:fld>
            <a:endParaRPr lang="th-TH" dirty="0"/>
          </a:p>
        </p:txBody>
      </p:sp>
      <p:sp>
        <p:nvSpPr>
          <p:cNvPr id="79875" name="Rectangle 2"/>
          <p:cNvSpPr txBox="1">
            <a:spLocks noChangeArrowheads="1"/>
          </p:cNvSpPr>
          <p:nvPr/>
        </p:nvSpPr>
        <p:spPr bwMode="auto">
          <a:xfrm>
            <a:off x="457200" y="1774825"/>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800">
                <a:solidFill>
                  <a:schemeClr val="tx1"/>
                </a:solidFill>
                <a:latin typeface="Arial" pitchFamily="34" charset="0"/>
                <a:cs typeface="Cordia New" pitchFamily="34" charset="-34"/>
              </a:defRPr>
            </a:lvl1pPr>
            <a:lvl2pPr marL="742950" indent="-285750" eaLnBrk="0" hangingPunct="0">
              <a:defRPr sz="2800">
                <a:solidFill>
                  <a:schemeClr val="tx1"/>
                </a:solidFill>
                <a:latin typeface="Arial" pitchFamily="34" charset="0"/>
                <a:cs typeface="Cordia New" pitchFamily="34" charset="-34"/>
              </a:defRPr>
            </a:lvl2pPr>
            <a:lvl3pPr marL="1143000" indent="-228600" eaLnBrk="0" hangingPunct="0">
              <a:defRPr sz="2800">
                <a:solidFill>
                  <a:schemeClr val="tx1"/>
                </a:solidFill>
                <a:latin typeface="Arial" pitchFamily="34" charset="0"/>
                <a:cs typeface="Cordia New" pitchFamily="34" charset="-34"/>
              </a:defRPr>
            </a:lvl3pPr>
            <a:lvl4pPr marL="1600200" indent="-228600" eaLnBrk="0" hangingPunct="0">
              <a:defRPr sz="2800">
                <a:solidFill>
                  <a:schemeClr val="tx1"/>
                </a:solidFill>
                <a:latin typeface="Arial" pitchFamily="34" charset="0"/>
                <a:cs typeface="Cordia New" pitchFamily="34" charset="-34"/>
              </a:defRPr>
            </a:lvl4pPr>
            <a:lvl5pPr marL="2057400" indent="-228600" eaLnBrk="0" hangingPunct="0">
              <a:defRPr sz="2800">
                <a:solidFill>
                  <a:schemeClr val="tx1"/>
                </a:solidFill>
                <a:latin typeface="Arial" pitchFamily="34" charset="0"/>
                <a:cs typeface="Cordia New" pitchFamily="34" charset="-34"/>
              </a:defRPr>
            </a:lvl5pPr>
            <a:lvl6pPr marL="2514600" indent="-228600" eaLnBrk="0" fontAlgn="base" hangingPunct="0">
              <a:spcBef>
                <a:spcPct val="0"/>
              </a:spcBef>
              <a:spcAft>
                <a:spcPct val="0"/>
              </a:spcAft>
              <a:defRPr sz="2800">
                <a:solidFill>
                  <a:schemeClr val="tx1"/>
                </a:solidFill>
                <a:latin typeface="Arial" pitchFamily="34" charset="0"/>
                <a:cs typeface="Cordia New" pitchFamily="34" charset="-34"/>
              </a:defRPr>
            </a:lvl6pPr>
            <a:lvl7pPr marL="2971800" indent="-228600" eaLnBrk="0" fontAlgn="base" hangingPunct="0">
              <a:spcBef>
                <a:spcPct val="0"/>
              </a:spcBef>
              <a:spcAft>
                <a:spcPct val="0"/>
              </a:spcAft>
              <a:defRPr sz="2800">
                <a:solidFill>
                  <a:schemeClr val="tx1"/>
                </a:solidFill>
                <a:latin typeface="Arial" pitchFamily="34" charset="0"/>
                <a:cs typeface="Cordia New" pitchFamily="34" charset="-34"/>
              </a:defRPr>
            </a:lvl7pPr>
            <a:lvl8pPr marL="3429000" indent="-228600" eaLnBrk="0" fontAlgn="base" hangingPunct="0">
              <a:spcBef>
                <a:spcPct val="0"/>
              </a:spcBef>
              <a:spcAft>
                <a:spcPct val="0"/>
              </a:spcAft>
              <a:defRPr sz="2800">
                <a:solidFill>
                  <a:schemeClr val="tx1"/>
                </a:solidFill>
                <a:latin typeface="Arial" pitchFamily="34" charset="0"/>
                <a:cs typeface="Cordia New" pitchFamily="34" charset="-34"/>
              </a:defRPr>
            </a:lvl8pPr>
            <a:lvl9pPr marL="3886200" indent="-228600" eaLnBrk="0" fontAlgn="base" hangingPunct="0">
              <a:spcBef>
                <a:spcPct val="0"/>
              </a:spcBef>
              <a:spcAft>
                <a:spcPct val="0"/>
              </a:spcAft>
              <a:defRPr sz="2800">
                <a:solidFill>
                  <a:schemeClr val="tx1"/>
                </a:solidFill>
                <a:latin typeface="Arial" pitchFamily="34" charset="0"/>
                <a:cs typeface="Cordia New" pitchFamily="34" charset="-34"/>
              </a:defRPr>
            </a:lvl9pPr>
          </a:lstStyle>
          <a:p>
            <a:pPr algn="ctr" eaLnBrk="1" hangingPunct="1">
              <a:spcBef>
                <a:spcPct val="20000"/>
              </a:spcBef>
            </a:pPr>
            <a:r>
              <a:rPr lang="en-US" sz="4000">
                <a:solidFill>
                  <a:srgbClr val="C00000"/>
                </a:solidFill>
              </a:rPr>
              <a:t>THANK YOU</a:t>
            </a:r>
          </a:p>
          <a:p>
            <a:pPr algn="ctr" eaLnBrk="1" hangingPunct="1">
              <a:spcBef>
                <a:spcPct val="20000"/>
              </a:spcBef>
            </a:pPr>
            <a:endParaRPr lang="en-US" sz="4000">
              <a:solidFill>
                <a:srgbClr val="C00000"/>
              </a:solidFill>
            </a:endParaRPr>
          </a:p>
          <a:p>
            <a:pPr algn="ctr" eaLnBrk="1" hangingPunct="1">
              <a:spcBef>
                <a:spcPct val="20000"/>
              </a:spcBef>
            </a:pPr>
            <a:r>
              <a:rPr lang="en-US">
                <a:solidFill>
                  <a:srgbClr val="C00000"/>
                </a:solidFill>
              </a:rPr>
              <a:t>slides compiled by </a:t>
            </a:r>
            <a:r>
              <a:rPr lang="en-US" u="sng">
                <a:solidFill>
                  <a:srgbClr val="C00000"/>
                </a:solidFill>
                <a:hlinkClick r:id="rId2"/>
              </a:rPr>
              <a:t>www.aidsdatahub.org</a:t>
            </a:r>
            <a:endParaRPr lang="en-US" u="sng">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r>
              <a:rPr lang="en-US" sz="1400" i="1">
                <a:solidFill>
                  <a:srgbClr val="C00000"/>
                </a:solidFill>
              </a:rPr>
              <a:t>Data shown in this slide set  are comprehensive to the extent they are available from country reports. Please inform us if you know of sources where more recent data can be used.  Please acknowledge </a:t>
            </a:r>
            <a:r>
              <a:rPr lang="en-US" sz="1400" i="1">
                <a:solidFill>
                  <a:srgbClr val="C00000"/>
                </a:solidFill>
                <a:hlinkClick r:id="rId2"/>
              </a:rPr>
              <a:t>www.aidsdatahub.org</a:t>
            </a:r>
            <a:r>
              <a:rPr lang="en-US" sz="1400" i="1">
                <a:solidFill>
                  <a:srgbClr val="C00000"/>
                </a:solidFill>
              </a:rPr>
              <a:t> if slides are lifted directly from this site</a:t>
            </a:r>
          </a:p>
          <a:p>
            <a:pPr algn="ctr" eaLnBrk="1" hangingPunct="1">
              <a:spcBef>
                <a:spcPct val="20000"/>
              </a:spcBef>
            </a:pPr>
            <a:endParaRPr lang="en-US" sz="160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5"/>
          </p:nvPr>
        </p:nvSpPr>
        <p:spPr/>
        <p:txBody>
          <a:bodyPr/>
          <a:lstStyle/>
          <a:p>
            <a:pPr>
              <a:defRPr/>
            </a:pPr>
            <a:fld id="{E19C7FDC-6A03-401C-9A12-EC31BE8A0E6F}" type="slidenum">
              <a:rPr lang="th-TH"/>
              <a:pPr>
                <a:defRPr/>
              </a:pPr>
              <a:t>2</a:t>
            </a:fld>
            <a:endParaRPr lang="th-TH" dirty="0"/>
          </a:p>
        </p:txBody>
      </p:sp>
      <p:sp>
        <p:nvSpPr>
          <p:cNvPr id="29699" name="Subtitle 4"/>
          <p:cNvSpPr>
            <a:spLocks noGrp="1"/>
          </p:cNvSpPr>
          <p:nvPr>
            <p:ph type="subTitle" idx="1"/>
          </p:nvPr>
        </p:nvSpPr>
        <p:spPr bwMode="auto">
          <a:xfrm>
            <a:off x="468313" y="2276475"/>
            <a:ext cx="8077200" cy="3448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Aft>
                <a:spcPct val="0"/>
              </a:spcAft>
            </a:pPr>
            <a:r>
              <a:rPr lang="en-US" dirty="0" smtClean="0">
                <a:cs typeface="Cordia New" pitchFamily="34" charset="-34"/>
                <a:hlinkClick r:id="rId2" action="ppaction://hlinksldjump"/>
              </a:rPr>
              <a:t>HIV prevalence and epidemiology </a:t>
            </a:r>
            <a:endParaRPr lang="en-US" dirty="0" smtClean="0">
              <a:cs typeface="Cordia New" pitchFamily="34" charset="-34"/>
            </a:endParaRPr>
          </a:p>
          <a:p>
            <a:pPr fontAlgn="base">
              <a:spcAft>
                <a:spcPct val="0"/>
              </a:spcAft>
            </a:pPr>
            <a:r>
              <a:rPr lang="en-US" dirty="0" smtClean="0">
                <a:cs typeface="Cordia New" pitchFamily="34" charset="-34"/>
                <a:hlinkClick r:id="rId3" action="ppaction://hlinksldjump"/>
              </a:rPr>
              <a:t>Risk behaviors</a:t>
            </a:r>
            <a:endParaRPr lang="en-US" dirty="0" smtClean="0">
              <a:cs typeface="Cordia New" pitchFamily="34" charset="-34"/>
            </a:endParaRPr>
          </a:p>
          <a:p>
            <a:pPr fontAlgn="base">
              <a:spcAft>
                <a:spcPct val="0"/>
              </a:spcAft>
            </a:pPr>
            <a:r>
              <a:rPr lang="en-US" dirty="0" smtClean="0">
                <a:cs typeface="Cordia New" pitchFamily="34" charset="-34"/>
                <a:hlinkClick r:id="rId4" action="ppaction://hlinksldjump"/>
              </a:rPr>
              <a:t>Vulnerability and HIV knowledge </a:t>
            </a:r>
            <a:endParaRPr lang="en-US" dirty="0" smtClean="0">
              <a:cs typeface="Cordia New" pitchFamily="34" charset="-34"/>
            </a:endParaRPr>
          </a:p>
          <a:p>
            <a:pPr fontAlgn="base">
              <a:spcAft>
                <a:spcPct val="0"/>
              </a:spcAft>
            </a:pPr>
            <a:r>
              <a:rPr lang="en-US" dirty="0" smtClean="0">
                <a:cs typeface="Cordia New" pitchFamily="34" charset="-34"/>
                <a:hlinkClick r:id="rId5" action="ppaction://hlinksldjump"/>
              </a:rPr>
              <a:t>National </a:t>
            </a:r>
            <a:r>
              <a:rPr lang="en-US" dirty="0" smtClean="0">
                <a:cs typeface="Cordia New" pitchFamily="34" charset="-34"/>
                <a:hlinkClick r:id="rId5" action="ppaction://hlinksldjump"/>
              </a:rPr>
              <a:t>response </a:t>
            </a:r>
            <a:endParaRPr lang="en-US" dirty="0" smtClean="0">
              <a:cs typeface="Cordia New" pitchFamily="34" charset="-34"/>
            </a:endParaRPr>
          </a:p>
        </p:txBody>
      </p:sp>
      <p:sp>
        <p:nvSpPr>
          <p:cNvPr id="29700" name="Title 3"/>
          <p:cNvSpPr>
            <a:spLocks noGrp="1"/>
          </p:cNvSpPr>
          <p:nvPr>
            <p:ph type="title"/>
          </p:nvPr>
        </p:nvSpPr>
        <p:spPr bwMode="auto">
          <a:xfrm>
            <a:off x="169863" y="1571625"/>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mtClean="0">
                <a:cs typeface="Cordia New" pitchFamily="34" charset="-34"/>
              </a:rPr>
              <a:t>CONTENT</a:t>
            </a:r>
            <a:endParaRPr lang="th-TH"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5"/>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smtClean="0">
                <a:cs typeface="Cordia New" pitchFamily="34" charset="-34"/>
              </a:rPr>
              <a:t>HIV prevalence and </a:t>
            </a:r>
            <a:br>
              <a:rPr lang="en-US" sz="5400" dirty="0" smtClean="0">
                <a:cs typeface="Cordia New" pitchFamily="34" charset="-34"/>
              </a:rPr>
            </a:br>
            <a:r>
              <a:rPr lang="en-US" sz="5400" dirty="0" smtClean="0">
                <a:cs typeface="Cordia New" pitchFamily="34" charset="-34"/>
              </a:rPr>
              <a:t>epidemiology</a:t>
            </a:r>
            <a:endParaRPr lang="th-TH"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402672" cy="504000"/>
          </a:xfrm>
        </p:spPr>
        <p:txBody>
          <a:bodyPr/>
          <a:lstStyle/>
          <a:p>
            <a:r>
              <a:rPr lang="en-US" dirty="0"/>
              <a:t>HIV prevalence among uniformed </a:t>
            </a:r>
            <a:r>
              <a:rPr lang="en-US" dirty="0" smtClean="0"/>
              <a:t>personnel</a:t>
            </a:r>
            <a:r>
              <a:rPr lang="en-US" dirty="0"/>
              <a:t>, countries where data is available, 2006-2014</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4</a:t>
            </a:fld>
            <a:endParaRPr lang="th-TH" dirty="0">
              <a:solidFill>
                <a:prstClr val="black">
                  <a:tint val="75000"/>
                </a:prstClr>
              </a:solidFill>
            </a:endParaRPr>
          </a:p>
        </p:txBody>
      </p:sp>
      <p:sp>
        <p:nvSpPr>
          <p:cNvPr id="5" name="TextBox 4"/>
          <p:cNvSpPr txBox="1"/>
          <p:nvPr/>
        </p:nvSpPr>
        <p:spPr>
          <a:xfrm>
            <a:off x="0" y="6334088"/>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1) HIV Sentinel Surveillance Surveys; 2) </a:t>
            </a:r>
            <a:r>
              <a:rPr lang="en-GB" sz="900" dirty="0"/>
              <a:t>National HIV/AIDS and STI </a:t>
            </a:r>
            <a:r>
              <a:rPr lang="en-GB" sz="900" dirty="0" smtClean="0"/>
              <a:t>Programme, Ministry </a:t>
            </a:r>
            <a:r>
              <a:rPr lang="en-GB" sz="900" dirty="0"/>
              <a:t>of </a:t>
            </a:r>
            <a:r>
              <a:rPr lang="en-GB" sz="900" dirty="0" smtClean="0"/>
              <a:t>Health Bhutan. </a:t>
            </a:r>
            <a:r>
              <a:rPr lang="en-GB" sz="900" dirty="0"/>
              <a:t>(2009). Bhutan: </a:t>
            </a:r>
            <a:r>
              <a:rPr lang="en-GB" sz="900" dirty="0" smtClean="0"/>
              <a:t>HIV Epidemiological Situation and Health Sector Response 2009; and 3) </a:t>
            </a:r>
            <a:r>
              <a:rPr lang="en-US" sz="900" dirty="0">
                <a:solidFill>
                  <a:prstClr val="black"/>
                </a:solidFill>
                <a:cs typeface="Arial" pitchFamily="34" charset="0"/>
              </a:rPr>
              <a:t>National AIDS Committee. (2015). Thailand Ending AIDS. Thailand AIDS Response Progress Report 2015. Reporting Period: Fiscal Year of 2014.</a:t>
            </a:r>
            <a:endParaRPr lang="en-GB" sz="900"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val="4209485674"/>
              </p:ext>
            </p:extLst>
          </p:nvPr>
        </p:nvGraphicFramePr>
        <p:xfrm>
          <a:off x="610331" y="2420888"/>
          <a:ext cx="7743825" cy="36004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856620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525784"/>
            <a:ext cx="8856984" cy="504000"/>
          </a:xfrm>
        </p:spPr>
        <p:txBody>
          <a:bodyPr/>
          <a:lstStyle/>
          <a:p>
            <a:r>
              <a:rPr lang="en-US" dirty="0"/>
              <a:t>Syphilis prevalence among uniformed </a:t>
            </a:r>
            <a:r>
              <a:rPr lang="en-US" dirty="0" smtClean="0"/>
              <a:t>personnel</a:t>
            </a:r>
            <a:r>
              <a:rPr lang="en-US" dirty="0"/>
              <a:t>, countries where data is available, 2006-2014</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5</a:t>
            </a:fld>
            <a:endParaRPr lang="th-TH" dirty="0">
              <a:solidFill>
                <a:prstClr val="black">
                  <a:tint val="75000"/>
                </a:prstClr>
              </a:solidFill>
            </a:endParaRPr>
          </a:p>
        </p:txBody>
      </p:sp>
      <p:sp>
        <p:nvSpPr>
          <p:cNvPr id="8" name="TextBox 7"/>
          <p:cNvSpPr txBox="1"/>
          <p:nvPr/>
        </p:nvSpPr>
        <p:spPr>
          <a:xfrm>
            <a:off x="0" y="6237312"/>
            <a:ext cx="8964488" cy="6463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a:t>
            </a:r>
            <a:r>
              <a:rPr lang="en-US" sz="900" dirty="0">
                <a:solidFill>
                  <a:prstClr val="black"/>
                </a:solidFill>
              </a:rPr>
              <a:t>1) National AIDS Programme, Department of Health, Ministry of Health and World Health Organization (2015).  Results of HIV Sentinel </a:t>
            </a:r>
            <a:r>
              <a:rPr lang="en-US" sz="900" dirty="0" err="1">
                <a:solidFill>
                  <a:prstClr val="black"/>
                </a:solidFill>
              </a:rPr>
              <a:t>Sero</a:t>
            </a:r>
            <a:r>
              <a:rPr lang="en-US" sz="900" dirty="0">
                <a:solidFill>
                  <a:prstClr val="black"/>
                </a:solidFill>
              </a:rPr>
              <a:t>-surveillance </a:t>
            </a:r>
            <a:r>
              <a:rPr lang="en-US" sz="900" dirty="0" smtClean="0">
                <a:solidFill>
                  <a:prstClr val="black"/>
                </a:solidFill>
              </a:rPr>
              <a:t>2014; 2) </a:t>
            </a:r>
            <a:r>
              <a:rPr lang="en-US" sz="900" dirty="0">
                <a:cs typeface="Arial" pitchFamily="34" charset="0"/>
              </a:rPr>
              <a:t>Ministry of Health, HIV/STI Unit. (2012). Results from the HIV/STI Integrated Biological &amp; Behavioral Surveillance Survey Democratic Republic of Timor -</a:t>
            </a:r>
            <a:r>
              <a:rPr lang="en-US" sz="900" dirty="0" err="1">
                <a:cs typeface="Arial" pitchFamily="34" charset="0"/>
              </a:rPr>
              <a:t>Leste</a:t>
            </a:r>
            <a:r>
              <a:rPr lang="en-US" sz="900" dirty="0">
                <a:cs typeface="Arial" pitchFamily="34" charset="0"/>
              </a:rPr>
              <a:t> </a:t>
            </a:r>
            <a:r>
              <a:rPr lang="en-US" sz="900" dirty="0" smtClean="0">
                <a:cs typeface="Arial" pitchFamily="34" charset="0"/>
              </a:rPr>
              <a:t>2011; and 3) </a:t>
            </a:r>
            <a:r>
              <a:rPr lang="en-GB" sz="900" dirty="0" smtClean="0"/>
              <a:t>National </a:t>
            </a:r>
            <a:r>
              <a:rPr lang="en-GB" sz="900" dirty="0"/>
              <a:t>HIV/AIDS and STI </a:t>
            </a:r>
            <a:r>
              <a:rPr lang="en-GB" sz="900" dirty="0" smtClean="0"/>
              <a:t>Programme, Ministry </a:t>
            </a:r>
            <a:r>
              <a:rPr lang="en-GB" sz="900" dirty="0"/>
              <a:t>of </a:t>
            </a:r>
            <a:r>
              <a:rPr lang="en-GB" sz="900" dirty="0" smtClean="0"/>
              <a:t>Health Bhutan. </a:t>
            </a:r>
            <a:r>
              <a:rPr lang="en-GB" sz="900" dirty="0"/>
              <a:t>(2009). Bhutan: </a:t>
            </a:r>
            <a:r>
              <a:rPr lang="en-GB" sz="900" dirty="0" smtClean="0"/>
              <a:t>HIV Epidemiological Situation and Health Sector Response 2009</a:t>
            </a:r>
            <a:endParaRPr lang="en-GB" sz="900" dirty="0">
              <a:solidFill>
                <a:prstClr val="black"/>
              </a:solidFill>
            </a:endParaRPr>
          </a:p>
        </p:txBody>
      </p:sp>
      <p:graphicFrame>
        <p:nvGraphicFramePr>
          <p:cNvPr id="7" name="Chart 6"/>
          <p:cNvGraphicFramePr>
            <a:graphicFrameLocks/>
          </p:cNvGraphicFramePr>
          <p:nvPr>
            <p:extLst>
              <p:ext uri="{D42A27DB-BD31-4B8C-83A1-F6EECF244321}">
                <p14:modId xmlns:p14="http://schemas.microsoft.com/office/powerpoint/2010/main" val="1147804641"/>
              </p:ext>
            </p:extLst>
          </p:nvPr>
        </p:nvGraphicFramePr>
        <p:xfrm>
          <a:off x="683568" y="2348880"/>
          <a:ext cx="7848872" cy="37444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859079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Risk behaviours</a:t>
            </a:r>
            <a:br>
              <a:rPr lang="en-US" altLang="zh-CN" sz="5400" smtClean="0">
                <a:cs typeface="Cordia New" pitchFamily="34" charset="-34"/>
              </a:rPr>
            </a:br>
            <a:r>
              <a:rPr lang="zh-CN" altLang="en-US" sz="5400" smtClean="0">
                <a:cs typeface="Cordia New" pitchFamily="34" charset="-34"/>
              </a:rPr>
              <a:t/>
            </a:r>
            <a:br>
              <a:rPr lang="zh-CN" altLang="en-US"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508312"/>
            <a:ext cx="8640960" cy="792088"/>
          </a:xfrm>
        </p:spPr>
        <p:txBody>
          <a:bodyPr/>
          <a:lstStyle/>
          <a:p>
            <a:r>
              <a:rPr lang="en-GB" dirty="0" smtClean="0"/>
              <a:t>Proportion of uniformed personnel who reported having commercial sex in the last year, 2008-2011 </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7</a:t>
            </a:fld>
            <a:endParaRPr lang="th-TH" dirty="0"/>
          </a:p>
        </p:txBody>
      </p:sp>
      <p:graphicFrame>
        <p:nvGraphicFramePr>
          <p:cNvPr id="4" name="Chart 3"/>
          <p:cNvGraphicFramePr>
            <a:graphicFrameLocks/>
          </p:cNvGraphicFramePr>
          <p:nvPr>
            <p:extLst>
              <p:ext uri="{D42A27DB-BD31-4B8C-83A1-F6EECF244321}">
                <p14:modId xmlns:p14="http://schemas.microsoft.com/office/powerpoint/2010/main" val="870280925"/>
              </p:ext>
            </p:extLst>
          </p:nvPr>
        </p:nvGraphicFramePr>
        <p:xfrm>
          <a:off x="539552" y="2420888"/>
          <a:ext cx="8064896" cy="3816424"/>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0" y="6353660"/>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4"/>
              </a:rPr>
              <a:t>www.aidsdatahub.org</a:t>
            </a:r>
            <a:r>
              <a:rPr lang="en-US" sz="900" dirty="0" smtClean="0">
                <a:solidFill>
                  <a:prstClr val="black"/>
                </a:solidFill>
              </a:rPr>
              <a:t> based on </a:t>
            </a:r>
            <a:r>
              <a:rPr lang="en-US" sz="900" dirty="0" err="1" smtClean="0">
                <a:solidFill>
                  <a:prstClr val="black"/>
                </a:solidFill>
              </a:rPr>
              <a:t>Behavioural</a:t>
            </a:r>
            <a:r>
              <a:rPr lang="en-US" sz="900" dirty="0" smtClean="0">
                <a:solidFill>
                  <a:prstClr val="black"/>
                </a:solidFill>
              </a:rPr>
              <a:t> Surveillance Surveys </a:t>
            </a:r>
            <a:r>
              <a:rPr lang="en-US" sz="900" dirty="0">
                <a:solidFill>
                  <a:prstClr val="black"/>
                </a:solidFill>
              </a:rPr>
              <a:t>;</a:t>
            </a:r>
            <a:r>
              <a:rPr lang="en-US" sz="900" dirty="0" smtClean="0">
                <a:solidFill>
                  <a:prstClr val="black"/>
                </a:solidFill>
              </a:rPr>
              <a:t>Integrated Biological and Behavioral Surveys; </a:t>
            </a:r>
            <a:r>
              <a:rPr lang="en-GB" sz="900" dirty="0"/>
              <a:t>International Centre for Ethnic Studies, Ministry for Foreign Affairs, </a:t>
            </a:r>
            <a:r>
              <a:rPr lang="en-GB" sz="900" dirty="0" err="1"/>
              <a:t>Buitenlandse</a:t>
            </a:r>
            <a:r>
              <a:rPr lang="en-GB" sz="900" dirty="0"/>
              <a:t> </a:t>
            </a:r>
            <a:r>
              <a:rPr lang="en-GB" sz="900" dirty="0" err="1"/>
              <a:t>Zaken</a:t>
            </a:r>
            <a:r>
              <a:rPr lang="en-GB" sz="900" dirty="0"/>
              <a:t>, et al. (2009). A Survey of HIV/AIDS Awareness and Risky Sexual </a:t>
            </a:r>
            <a:r>
              <a:rPr lang="en-GB" sz="900" dirty="0" err="1"/>
              <a:t>Behavior</a:t>
            </a:r>
            <a:r>
              <a:rPr lang="en-GB" sz="900" dirty="0"/>
              <a:t> in a Vulnerable Population in Sri Lanka.</a:t>
            </a:r>
            <a:endParaRPr lang="en-GB" sz="900" dirty="0">
              <a:solidFill>
                <a:srgbClr val="FF0000"/>
              </a:solidFill>
            </a:endParaRPr>
          </a:p>
        </p:txBody>
      </p:sp>
    </p:spTree>
    <p:extLst>
      <p:ext uri="{BB962C8B-B14F-4D97-AF65-F5344CB8AC3E}">
        <p14:creationId xmlns:p14="http://schemas.microsoft.com/office/powerpoint/2010/main" val="2986690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8</a:t>
            </a:fld>
            <a:endParaRPr lang="th-TH" dirty="0"/>
          </a:p>
        </p:txBody>
      </p:sp>
      <p:sp>
        <p:nvSpPr>
          <p:cNvPr id="4" name="Title 1"/>
          <p:cNvSpPr>
            <a:spLocks noGrp="1"/>
          </p:cNvSpPr>
          <p:nvPr>
            <p:ph type="title"/>
          </p:nvPr>
        </p:nvSpPr>
        <p:spPr>
          <a:xfrm>
            <a:off x="179512" y="1268760"/>
            <a:ext cx="8964488" cy="504000"/>
          </a:xfrm>
        </p:spPr>
        <p:txBody>
          <a:bodyPr/>
          <a:lstStyle/>
          <a:p>
            <a:r>
              <a:rPr lang="en-US" dirty="0" smtClean="0"/>
              <a:t>Mean number </a:t>
            </a:r>
            <a:r>
              <a:rPr lang="en-US" dirty="0"/>
              <a:t>of sex partners among </a:t>
            </a:r>
            <a:r>
              <a:rPr lang="en-US" dirty="0" smtClean="0"/>
              <a:t>uniformed personnel in the last 12 months, </a:t>
            </a:r>
            <a:r>
              <a:rPr lang="en-US" dirty="0"/>
              <a:t>countries where data is available, 2008-2011</a:t>
            </a:r>
            <a:endParaRPr lang="th-TH" dirty="0"/>
          </a:p>
        </p:txBody>
      </p:sp>
      <p:sp>
        <p:nvSpPr>
          <p:cNvPr id="8" name="TextBox 7"/>
          <p:cNvSpPr txBox="1"/>
          <p:nvPr/>
        </p:nvSpPr>
        <p:spPr>
          <a:xfrm>
            <a:off x="0" y="6381328"/>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1) </a:t>
            </a:r>
            <a:r>
              <a:rPr lang="en-US" sz="900" dirty="0" smtClean="0">
                <a:solidFill>
                  <a:srgbClr val="000000"/>
                </a:solidFill>
                <a:cs typeface="Arial" charset="0"/>
              </a:rPr>
              <a:t>National </a:t>
            </a:r>
            <a:r>
              <a:rPr lang="en-US" sz="900" dirty="0">
                <a:solidFill>
                  <a:srgbClr val="000000"/>
                </a:solidFill>
                <a:cs typeface="Arial" charset="0"/>
              </a:rPr>
              <a:t>AIDS/STI Control Programme Bhutan. (2009). </a:t>
            </a:r>
            <a:r>
              <a:rPr lang="en-US" sz="900" dirty="0" err="1">
                <a:solidFill>
                  <a:srgbClr val="000000"/>
                </a:solidFill>
                <a:cs typeface="Arial" charset="0"/>
              </a:rPr>
              <a:t>Behavioural</a:t>
            </a:r>
            <a:r>
              <a:rPr lang="en-US" sz="900" dirty="0">
                <a:solidFill>
                  <a:srgbClr val="000000"/>
                </a:solidFill>
                <a:cs typeface="Arial" charset="0"/>
              </a:rPr>
              <a:t> Surveillance Survey, 2008 Bhutan - Technical </a:t>
            </a:r>
            <a:r>
              <a:rPr lang="en-US" sz="900" dirty="0" smtClean="0">
                <a:solidFill>
                  <a:srgbClr val="000000"/>
                </a:solidFill>
                <a:cs typeface="Arial" charset="0"/>
              </a:rPr>
              <a:t>Report; and 2) </a:t>
            </a:r>
            <a:r>
              <a:rPr lang="en-US" sz="900" dirty="0">
                <a:solidFill>
                  <a:prstClr val="black"/>
                </a:solidFill>
              </a:rPr>
              <a:t>National HIV and STI Surveillance and Strategic Information Unit, National Epidemiology Center, DOH. (2013). 2011 Integrated HIV Behavioral and Serologic Surveillance (IHBSS). Manila, Philippines</a:t>
            </a:r>
            <a:endParaRPr lang="en-GB" sz="900" dirty="0">
              <a:solidFill>
                <a:srgbClr val="000000"/>
              </a:solidFill>
              <a:cs typeface="Arial" charset="0"/>
            </a:endParaRPr>
          </a:p>
        </p:txBody>
      </p:sp>
      <p:graphicFrame>
        <p:nvGraphicFramePr>
          <p:cNvPr id="18" name="Chart 17"/>
          <p:cNvGraphicFramePr>
            <a:graphicFrameLocks/>
          </p:cNvGraphicFramePr>
          <p:nvPr>
            <p:extLst>
              <p:ext uri="{D42A27DB-BD31-4B8C-83A1-F6EECF244321}">
                <p14:modId xmlns:p14="http://schemas.microsoft.com/office/powerpoint/2010/main" val="3251232971"/>
              </p:ext>
            </p:extLst>
          </p:nvPr>
        </p:nvGraphicFramePr>
        <p:xfrm>
          <a:off x="1115616" y="2492896"/>
          <a:ext cx="7344816" cy="367240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74704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9</a:t>
            </a:fld>
            <a:endParaRPr lang="th-TH" dirty="0"/>
          </a:p>
        </p:txBody>
      </p:sp>
      <p:sp>
        <p:nvSpPr>
          <p:cNvPr id="4" name="Title 1"/>
          <p:cNvSpPr>
            <a:spLocks noGrp="1"/>
          </p:cNvSpPr>
          <p:nvPr>
            <p:ph type="title"/>
          </p:nvPr>
        </p:nvSpPr>
        <p:spPr>
          <a:xfrm>
            <a:off x="179512" y="1268760"/>
            <a:ext cx="8964488" cy="504000"/>
          </a:xfrm>
        </p:spPr>
        <p:txBody>
          <a:bodyPr/>
          <a:lstStyle/>
          <a:p>
            <a:r>
              <a:rPr lang="en-US" dirty="0" smtClean="0"/>
              <a:t>Mean number </a:t>
            </a:r>
            <a:r>
              <a:rPr lang="en-US" dirty="0"/>
              <a:t>of </a:t>
            </a:r>
            <a:r>
              <a:rPr lang="en-US" dirty="0" smtClean="0"/>
              <a:t>commercial sex </a:t>
            </a:r>
            <a:r>
              <a:rPr lang="en-US" dirty="0"/>
              <a:t>partners among </a:t>
            </a:r>
            <a:r>
              <a:rPr lang="en-US" dirty="0" smtClean="0"/>
              <a:t>uniformed personnel in the last month, </a:t>
            </a:r>
            <a:r>
              <a:rPr lang="en-US" dirty="0"/>
              <a:t>countries where data is available, 2008-2011</a:t>
            </a:r>
            <a:endParaRPr lang="th-TH" dirty="0"/>
          </a:p>
        </p:txBody>
      </p:sp>
      <p:sp>
        <p:nvSpPr>
          <p:cNvPr id="8" name="TextBox 7"/>
          <p:cNvSpPr txBox="1"/>
          <p:nvPr/>
        </p:nvSpPr>
        <p:spPr>
          <a:xfrm>
            <a:off x="72008" y="6309320"/>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1) </a:t>
            </a:r>
            <a:r>
              <a:rPr lang="en-US" sz="900" dirty="0" smtClean="0">
                <a:solidFill>
                  <a:srgbClr val="000000"/>
                </a:solidFill>
                <a:cs typeface="Arial" charset="0"/>
              </a:rPr>
              <a:t>National </a:t>
            </a:r>
            <a:r>
              <a:rPr lang="en-US" sz="900" dirty="0">
                <a:solidFill>
                  <a:srgbClr val="000000"/>
                </a:solidFill>
                <a:cs typeface="Arial" charset="0"/>
              </a:rPr>
              <a:t>AIDS/STI Control Programme Bhutan. (2009). </a:t>
            </a:r>
            <a:r>
              <a:rPr lang="en-US" sz="900" dirty="0" err="1">
                <a:solidFill>
                  <a:srgbClr val="000000"/>
                </a:solidFill>
                <a:cs typeface="Arial" charset="0"/>
              </a:rPr>
              <a:t>Behavioural</a:t>
            </a:r>
            <a:r>
              <a:rPr lang="en-US" sz="900" dirty="0">
                <a:solidFill>
                  <a:srgbClr val="000000"/>
                </a:solidFill>
                <a:cs typeface="Arial" charset="0"/>
              </a:rPr>
              <a:t> Surveillance Survey, 2008 Bhutan - Technical </a:t>
            </a:r>
            <a:r>
              <a:rPr lang="en-US" sz="900" dirty="0" smtClean="0">
                <a:solidFill>
                  <a:srgbClr val="000000"/>
                </a:solidFill>
                <a:cs typeface="Arial" charset="0"/>
              </a:rPr>
              <a:t>Report; and 2) </a:t>
            </a:r>
            <a:r>
              <a:rPr lang="en-US" sz="900" dirty="0">
                <a:solidFill>
                  <a:prstClr val="black"/>
                </a:solidFill>
              </a:rPr>
              <a:t>National HIV and STI Surveillance and Strategic Information Unit, National Epidemiology Center, DOH. (2013). 2011 Integrated HIV Behavioral and Serologic Surveillance (IHBSS). Manila, Philippines</a:t>
            </a:r>
            <a:endParaRPr lang="en-GB" sz="900" dirty="0">
              <a:solidFill>
                <a:srgbClr val="000000"/>
              </a:solidFill>
              <a:cs typeface="Arial" charset="0"/>
            </a:endParaRPr>
          </a:p>
        </p:txBody>
      </p:sp>
      <p:graphicFrame>
        <p:nvGraphicFramePr>
          <p:cNvPr id="6" name="Chart 5"/>
          <p:cNvGraphicFramePr>
            <a:graphicFrameLocks/>
          </p:cNvGraphicFramePr>
          <p:nvPr>
            <p:extLst>
              <p:ext uri="{D42A27DB-BD31-4B8C-83A1-F6EECF244321}">
                <p14:modId xmlns:p14="http://schemas.microsoft.com/office/powerpoint/2010/main" val="2253165869"/>
              </p:ext>
            </p:extLst>
          </p:nvPr>
        </p:nvGraphicFramePr>
        <p:xfrm>
          <a:off x="1241884" y="2420888"/>
          <a:ext cx="6480720" cy="367240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91817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ONLINEALLOWACCESS" val="1"/>
  <p:tag name="ISPRINGONLINEUPLOADPRESENTATION" val="1"/>
  <p:tag name="ISPRINGONLINEALLOWDOWNLOAD" val="1"/>
  <p:tag name="ISPRINGONLINETOPIC" val="Education"/>
  <p:tag name="ISPRINGONLINELANG" val="en"/>
</p:tagLst>
</file>

<file path=ppt/theme/theme1.xml><?xml version="1.0" encoding="utf-8"?>
<a:theme xmlns:a="http://schemas.openxmlformats.org/drawingml/2006/main" name="1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9786</TotalTime>
  <Words>914</Words>
  <Application>Microsoft Office PowerPoint</Application>
  <PresentationFormat>On-screen Show (4:3)</PresentationFormat>
  <Paragraphs>65</Paragraphs>
  <Slides>16</Slides>
  <Notes>6</Notes>
  <HiddenSlides>0</HiddenSlides>
  <MMClips>0</MMClips>
  <ScaleCrop>false</ScaleCrop>
  <HeadingPairs>
    <vt:vector size="4" baseType="variant">
      <vt:variant>
        <vt:lpstr>Theme</vt:lpstr>
      </vt:variant>
      <vt:variant>
        <vt:i4>7</vt:i4>
      </vt:variant>
      <vt:variant>
        <vt:lpstr>Slide Titles</vt:lpstr>
      </vt:variant>
      <vt:variant>
        <vt:i4>16</vt:i4>
      </vt:variant>
    </vt:vector>
  </HeadingPairs>
  <TitlesOfParts>
    <vt:vector size="23" baseType="lpstr">
      <vt:lpstr>1_Cover Design</vt:lpstr>
      <vt:lpstr>Layout</vt:lpstr>
      <vt:lpstr>Layout with Latest!</vt:lpstr>
      <vt:lpstr>2_Cover Design</vt:lpstr>
      <vt:lpstr>3_Cover Design</vt:lpstr>
      <vt:lpstr>1_Layout</vt:lpstr>
      <vt:lpstr>2_Layout</vt:lpstr>
      <vt:lpstr>Uniformed personnel </vt:lpstr>
      <vt:lpstr>CONTENT</vt:lpstr>
      <vt:lpstr>HIV prevalence and  epidemiology</vt:lpstr>
      <vt:lpstr>HIV prevalence among uniformed personnel, countries where data is available, 2006-2014</vt:lpstr>
      <vt:lpstr>Syphilis prevalence among uniformed personnel, countries where data is available, 2006-2014</vt:lpstr>
      <vt:lpstr>Risk behaviours  </vt:lpstr>
      <vt:lpstr>Proportion of uniformed personnel who reported having commercial sex in the last year, 2008-2011 </vt:lpstr>
      <vt:lpstr>Mean number of sex partners among uniformed personnel in the last 12 months, countries where data is available, 2008-2011</vt:lpstr>
      <vt:lpstr>Mean number of commercial sex partners among uniformed personnel in the last month, countries where data is available, 2008-2011</vt:lpstr>
      <vt:lpstr>Proportion of uniformed personnel who reported condom use with FSW, countries where data is available, 2008-2011</vt:lpstr>
      <vt:lpstr>Vulnerability and  HIV knowledge</vt:lpstr>
      <vt:lpstr>Proportion of uniformed personnel with comprehensive knowledge of HIV, countries where data is available, 2008-2011</vt:lpstr>
      <vt:lpstr>National response </vt:lpstr>
      <vt:lpstr>Proportion of uniformed personnel who received an HIV test, countries where data is available, 2005-2011</vt:lpstr>
      <vt:lpstr>Proportion of uniformed personnel reached with health services or HIV prevention programmes, 2008-2011</vt:lpstr>
      <vt:lpstr>PowerPoint Presentation</vt:lpstr>
    </vt:vector>
  </TitlesOfParts>
  <Company>Computer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 at higher risk</dc:title>
  <dc:creator>HomeUser</dc:creator>
  <cp:lastModifiedBy>Administrator</cp:lastModifiedBy>
  <cp:revision>820</cp:revision>
  <dcterms:created xsi:type="dcterms:W3CDTF">2010-11-08T08:31:49Z</dcterms:created>
  <dcterms:modified xsi:type="dcterms:W3CDTF">2016-12-12T06:19:26Z</dcterms:modified>
</cp:coreProperties>
</file>