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3.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4.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0" r:id="rId2"/>
    <p:sldMasterId id="2147483680" r:id="rId3"/>
    <p:sldMasterId id="2147483797" r:id="rId4"/>
    <p:sldMasterId id="2147483800" r:id="rId5"/>
    <p:sldMasterId id="2147483935" r:id="rId6"/>
    <p:sldMasterId id="2147483944" r:id="rId7"/>
  </p:sldMasterIdLst>
  <p:notesMasterIdLst>
    <p:notesMasterId r:id="rId22"/>
  </p:notesMasterIdLst>
  <p:handoutMasterIdLst>
    <p:handoutMasterId r:id="rId23"/>
  </p:handoutMasterIdLst>
  <p:sldIdLst>
    <p:sldId id="266" r:id="rId8"/>
    <p:sldId id="268" r:id="rId9"/>
    <p:sldId id="271" r:id="rId10"/>
    <p:sldId id="354" r:id="rId11"/>
    <p:sldId id="375" r:id="rId12"/>
    <p:sldId id="292" r:id="rId13"/>
    <p:sldId id="363" r:id="rId14"/>
    <p:sldId id="376" r:id="rId15"/>
    <p:sldId id="377" r:id="rId16"/>
    <p:sldId id="296" r:id="rId17"/>
    <p:sldId id="351" r:id="rId18"/>
    <p:sldId id="308" r:id="rId19"/>
    <p:sldId id="370" r:id="rId20"/>
    <p:sldId id="311" r:id="rId21"/>
  </p:sldIdLst>
  <p:sldSz cx="9144000" cy="6858000" type="screen4x3"/>
  <p:notesSz cx="7102475" cy="10234613"/>
  <p:custDataLst>
    <p:tags r:id="rId24"/>
  </p:custDataLst>
  <p:defaultTextStyle>
    <a:defPPr>
      <a:defRPr lang="th-TH"/>
    </a:defPPr>
    <a:lvl1pPr algn="l" rtl="0" fontAlgn="base">
      <a:spcBef>
        <a:spcPct val="0"/>
      </a:spcBef>
      <a:spcAft>
        <a:spcPct val="0"/>
      </a:spcAft>
      <a:defRPr sz="2800" kern="1200">
        <a:solidFill>
          <a:schemeClr val="tx1"/>
        </a:solidFill>
        <a:latin typeface="Arial" pitchFamily="34" charset="0"/>
        <a:ea typeface="+mn-ea"/>
        <a:cs typeface="Cordia New" pitchFamily="34" charset="-34"/>
      </a:defRPr>
    </a:lvl1pPr>
    <a:lvl2pPr marL="457200" algn="l" rtl="0" fontAlgn="base">
      <a:spcBef>
        <a:spcPct val="0"/>
      </a:spcBef>
      <a:spcAft>
        <a:spcPct val="0"/>
      </a:spcAft>
      <a:defRPr sz="2800" kern="1200">
        <a:solidFill>
          <a:schemeClr val="tx1"/>
        </a:solidFill>
        <a:latin typeface="Arial" pitchFamily="34" charset="0"/>
        <a:ea typeface="+mn-ea"/>
        <a:cs typeface="Cordia New" pitchFamily="34" charset="-34"/>
      </a:defRPr>
    </a:lvl2pPr>
    <a:lvl3pPr marL="914400" algn="l" rtl="0" fontAlgn="base">
      <a:spcBef>
        <a:spcPct val="0"/>
      </a:spcBef>
      <a:spcAft>
        <a:spcPct val="0"/>
      </a:spcAft>
      <a:defRPr sz="2800" kern="1200">
        <a:solidFill>
          <a:schemeClr val="tx1"/>
        </a:solidFill>
        <a:latin typeface="Arial" pitchFamily="34" charset="0"/>
        <a:ea typeface="+mn-ea"/>
        <a:cs typeface="Cordia New" pitchFamily="34" charset="-34"/>
      </a:defRPr>
    </a:lvl3pPr>
    <a:lvl4pPr marL="1371600" algn="l" rtl="0" fontAlgn="base">
      <a:spcBef>
        <a:spcPct val="0"/>
      </a:spcBef>
      <a:spcAft>
        <a:spcPct val="0"/>
      </a:spcAft>
      <a:defRPr sz="2800" kern="1200">
        <a:solidFill>
          <a:schemeClr val="tx1"/>
        </a:solidFill>
        <a:latin typeface="Arial" pitchFamily="34" charset="0"/>
        <a:ea typeface="+mn-ea"/>
        <a:cs typeface="Cordia New" pitchFamily="34" charset="-34"/>
      </a:defRPr>
    </a:lvl4pPr>
    <a:lvl5pPr marL="1828800" algn="l" rtl="0" fontAlgn="base">
      <a:spcBef>
        <a:spcPct val="0"/>
      </a:spcBef>
      <a:spcAft>
        <a:spcPct val="0"/>
      </a:spcAft>
      <a:defRPr sz="2800" kern="1200">
        <a:solidFill>
          <a:schemeClr val="tx1"/>
        </a:solidFill>
        <a:latin typeface="Arial" pitchFamily="34" charset="0"/>
        <a:ea typeface="+mn-ea"/>
        <a:cs typeface="Cordia New" pitchFamily="34" charset="-34"/>
      </a:defRPr>
    </a:lvl5pPr>
    <a:lvl6pPr marL="2286000" algn="l" defTabSz="914400" rtl="0" eaLnBrk="1" latinLnBrk="0" hangingPunct="1">
      <a:defRPr sz="2800" kern="1200">
        <a:solidFill>
          <a:schemeClr val="tx1"/>
        </a:solidFill>
        <a:latin typeface="Arial" pitchFamily="34" charset="0"/>
        <a:ea typeface="+mn-ea"/>
        <a:cs typeface="Cordia New" pitchFamily="34" charset="-34"/>
      </a:defRPr>
    </a:lvl6pPr>
    <a:lvl7pPr marL="2743200" algn="l" defTabSz="914400" rtl="0" eaLnBrk="1" latinLnBrk="0" hangingPunct="1">
      <a:defRPr sz="2800" kern="1200">
        <a:solidFill>
          <a:schemeClr val="tx1"/>
        </a:solidFill>
        <a:latin typeface="Arial" pitchFamily="34" charset="0"/>
        <a:ea typeface="+mn-ea"/>
        <a:cs typeface="Cordia New" pitchFamily="34" charset="-34"/>
      </a:defRPr>
    </a:lvl7pPr>
    <a:lvl8pPr marL="3200400" algn="l" defTabSz="914400" rtl="0" eaLnBrk="1" latinLnBrk="0" hangingPunct="1">
      <a:defRPr sz="2800" kern="1200">
        <a:solidFill>
          <a:schemeClr val="tx1"/>
        </a:solidFill>
        <a:latin typeface="Arial" pitchFamily="34" charset="0"/>
        <a:ea typeface="+mn-ea"/>
        <a:cs typeface="Cordia New" pitchFamily="34" charset="-34"/>
      </a:defRPr>
    </a:lvl8pPr>
    <a:lvl9pPr marL="3657600" algn="l" defTabSz="914400" rtl="0" eaLnBrk="1" latinLnBrk="0" hangingPunct="1">
      <a:defRPr sz="2800" kern="1200">
        <a:solidFill>
          <a:schemeClr val="tx1"/>
        </a:solidFill>
        <a:latin typeface="Arial" pitchFamily="34" charset="0"/>
        <a:ea typeface="+mn-ea"/>
        <a:cs typeface="Cordia New" pitchFamily="34" charset="-34"/>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F78E1E"/>
    <a:srgbClr val="88C540"/>
    <a:srgbClr val="E31837"/>
    <a:srgbClr val="D60000"/>
    <a:srgbClr val="ADD77B"/>
    <a:srgbClr val="7F7F7F"/>
    <a:srgbClr val="EC008C"/>
    <a:srgbClr val="4775D1"/>
    <a:srgbClr val="413C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5" autoAdjust="0"/>
    <p:restoredTop sz="94637" autoAdjust="0"/>
  </p:normalViewPr>
  <p:slideViewPr>
    <p:cSldViewPr>
      <p:cViewPr>
        <p:scale>
          <a:sx n="70" d="100"/>
          <a:sy n="70" d="100"/>
        </p:scale>
        <p:origin x="-1254" y="-8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592" y="-10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tags" Target="tags/tag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1450318651462983E-2"/>
          <c:y val="9.8593035870516182E-2"/>
          <c:w val="0.89340704568179297"/>
          <c:h val="0.51208507696675687"/>
        </c:manualLayout>
      </c:layout>
      <c:barChart>
        <c:barDir val="col"/>
        <c:grouping val="clustered"/>
        <c:varyColors val="0"/>
        <c:ser>
          <c:idx val="0"/>
          <c:order val="0"/>
          <c:tx>
            <c:strRef>
              <c:f>'HIV prevalence'!$C$3</c:f>
              <c:strCache>
                <c:ptCount val="1"/>
                <c:pt idx="0">
                  <c:v> Bangdadesh (2004-05)</c:v>
                </c:pt>
              </c:strCache>
            </c:strRef>
          </c:tx>
          <c:spPr>
            <a:solidFill>
              <a:srgbClr val="E31837"/>
            </a:solidFill>
          </c:spPr>
          <c:invertIfNegative val="0"/>
          <c:dPt>
            <c:idx val="0"/>
            <c:invertIfNegative val="0"/>
            <c:bubble3D val="0"/>
          </c:dPt>
          <c:dPt>
            <c:idx val="1"/>
            <c:invertIfNegative val="0"/>
            <c:bubble3D val="0"/>
          </c:dPt>
          <c:dPt>
            <c:idx val="2"/>
            <c:invertIfNegative val="0"/>
            <c:bubble3D val="0"/>
          </c:dPt>
          <c:dLbls>
            <c:numFmt formatCode="#,##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prevalence'!$A$4:$B$10</c:f>
              <c:multiLvlStrCache>
                <c:ptCount val="7"/>
                <c:lvl>
                  <c:pt idx="0">
                    <c:v>Chittagong</c:v>
                  </c:pt>
                  <c:pt idx="1">
                    <c:v>Trat</c:v>
                  </c:pt>
                  <c:pt idx="2">
                    <c:v>Pattani</c:v>
                  </c:pt>
                  <c:pt idx="3">
                    <c:v>South</c:v>
                  </c:pt>
                  <c:pt idx="4">
                    <c:v>Central</c:v>
                  </c:pt>
                  <c:pt idx="5">
                    <c:v>Prachuap Khiri Khan</c:v>
                  </c:pt>
                  <c:pt idx="6">
                    <c:v>Thailand</c:v>
                  </c:pt>
                </c:lvl>
                <c:lvl>
                  <c:pt idx="0">
                    <c:v>Dock workers
Bangladesh
(2004-05)</c:v>
                  </c:pt>
                  <c:pt idx="1">
                    <c:v>Seafarers
(Thailand 2012)</c:v>
                  </c:pt>
                </c:lvl>
              </c:multiLvlStrCache>
            </c:multiLvlStrRef>
          </c:cat>
          <c:val>
            <c:numRef>
              <c:f>'HIV prevalence'!$C$4:$C$10</c:f>
              <c:numCache>
                <c:formatCode>General</c:formatCode>
                <c:ptCount val="7"/>
                <c:pt idx="0" formatCode="0.0">
                  <c:v>0</c:v>
                </c:pt>
              </c:numCache>
            </c:numRef>
          </c:val>
        </c:ser>
        <c:ser>
          <c:idx val="1"/>
          <c:order val="1"/>
          <c:tx>
            <c:strRef>
              <c:f>'HIV prevalence'!$D$3</c:f>
              <c:strCache>
                <c:ptCount val="1"/>
                <c:pt idx="0">
                  <c:v>Thailand (2012)</c:v>
                </c:pt>
              </c:strCache>
            </c:strRef>
          </c:tx>
          <c:spPr>
            <a:solidFill>
              <a:srgbClr val="00AEEF"/>
            </a:solidFill>
            <a:ln>
              <a:noFill/>
            </a:ln>
          </c:spPr>
          <c:invertIfNegative val="0"/>
          <c:dPt>
            <c:idx val="6"/>
            <c:invertIfNegative val="0"/>
            <c:bubble3D val="0"/>
            <c:spPr>
              <a:pattFill prst="dkUpDiag">
                <a:fgClr>
                  <a:srgbClr val="00AEEF"/>
                </a:fgClr>
                <a:bgClr>
                  <a:sysClr val="window" lastClr="FFFFFF"/>
                </a:bgClr>
              </a:pattFill>
              <a:ln>
                <a:noFill/>
              </a:ln>
            </c:spPr>
          </c:dPt>
          <c:dLbls>
            <c:dLbl>
              <c:idx val="1"/>
              <c:numFmt formatCode="#,##0" sourceLinked="0"/>
              <c:spPr/>
              <c:txPr>
                <a:bodyPr/>
                <a:lstStyle/>
                <a:p>
                  <a:pPr>
                    <a:defRPr/>
                  </a:pPr>
                  <a:endParaRPr lang="en-US"/>
                </a:p>
              </c:txPr>
              <c:dLblPos val="outEnd"/>
              <c:showLegendKey val="0"/>
              <c:showVal val="1"/>
              <c:showCatName val="0"/>
              <c:showSerName val="0"/>
              <c:showPercent val="0"/>
              <c:showBubbleSize val="0"/>
            </c:dLbl>
            <c:dLbl>
              <c:idx val="2"/>
              <c:numFmt formatCode="#,##0" sourceLinked="0"/>
              <c:spPr/>
              <c:txPr>
                <a:bodyPr/>
                <a:lstStyle/>
                <a:p>
                  <a:pPr>
                    <a:defRPr/>
                  </a:pPr>
                  <a:endParaRPr lang="en-US"/>
                </a:p>
              </c:txPr>
              <c:dLblPos val="outEnd"/>
              <c:showLegendKey val="0"/>
              <c:showVal val="1"/>
              <c:showCatName val="0"/>
              <c:showSerName val="0"/>
              <c:showPercent val="0"/>
              <c:showBubbleSize val="0"/>
            </c:dLbl>
            <c:dLblPos val="outEnd"/>
            <c:showLegendKey val="0"/>
            <c:showVal val="1"/>
            <c:showCatName val="0"/>
            <c:showSerName val="0"/>
            <c:showPercent val="0"/>
            <c:showBubbleSize val="0"/>
            <c:showLeaderLines val="0"/>
          </c:dLbls>
          <c:cat>
            <c:multiLvlStrRef>
              <c:f>'HIV prevalence'!$A$4:$B$10</c:f>
              <c:multiLvlStrCache>
                <c:ptCount val="7"/>
                <c:lvl>
                  <c:pt idx="0">
                    <c:v>Chittagong</c:v>
                  </c:pt>
                  <c:pt idx="1">
                    <c:v>Trat</c:v>
                  </c:pt>
                  <c:pt idx="2">
                    <c:v>Pattani</c:v>
                  </c:pt>
                  <c:pt idx="3">
                    <c:v>South</c:v>
                  </c:pt>
                  <c:pt idx="4">
                    <c:v>Central</c:v>
                  </c:pt>
                  <c:pt idx="5">
                    <c:v>Prachuap Khiri Khan</c:v>
                  </c:pt>
                  <c:pt idx="6">
                    <c:v>Thailand</c:v>
                  </c:pt>
                </c:lvl>
                <c:lvl>
                  <c:pt idx="0">
                    <c:v>Dock workers
Bangladesh
(2004-05)</c:v>
                  </c:pt>
                  <c:pt idx="1">
                    <c:v>Seafarers
(Thailand 2012)</c:v>
                  </c:pt>
                </c:lvl>
              </c:multiLvlStrCache>
            </c:multiLvlStrRef>
          </c:cat>
          <c:val>
            <c:numRef>
              <c:f>'HIV prevalence'!$D$4:$D$10</c:f>
              <c:numCache>
                <c:formatCode>0.0</c:formatCode>
                <c:ptCount val="7"/>
                <c:pt idx="1">
                  <c:v>0</c:v>
                </c:pt>
                <c:pt idx="2">
                  <c:v>0</c:v>
                </c:pt>
                <c:pt idx="3">
                  <c:v>0.54</c:v>
                </c:pt>
                <c:pt idx="4" formatCode="General">
                  <c:v>1.77</c:v>
                </c:pt>
                <c:pt idx="5" formatCode="General">
                  <c:v>2.17</c:v>
                </c:pt>
                <c:pt idx="6" formatCode="General">
                  <c:v>1.34</c:v>
                </c:pt>
              </c:numCache>
            </c:numRef>
          </c:val>
        </c:ser>
        <c:dLbls>
          <c:dLblPos val="outEnd"/>
          <c:showLegendKey val="0"/>
          <c:showVal val="1"/>
          <c:showCatName val="0"/>
          <c:showSerName val="0"/>
          <c:showPercent val="0"/>
          <c:showBubbleSize val="0"/>
        </c:dLbls>
        <c:gapWidth val="220"/>
        <c:overlap val="100"/>
        <c:axId val="64623744"/>
        <c:axId val="64625280"/>
      </c:barChart>
      <c:catAx>
        <c:axId val="64623744"/>
        <c:scaling>
          <c:orientation val="minMax"/>
        </c:scaling>
        <c:delete val="0"/>
        <c:axPos val="b"/>
        <c:numFmt formatCode="General" sourceLinked="0"/>
        <c:majorTickMark val="out"/>
        <c:minorTickMark val="none"/>
        <c:tickLblPos val="nextTo"/>
        <c:crossAx val="64625280"/>
        <c:crosses val="autoZero"/>
        <c:auto val="1"/>
        <c:lblAlgn val="ctr"/>
        <c:lblOffset val="100"/>
        <c:noMultiLvlLbl val="0"/>
      </c:catAx>
      <c:valAx>
        <c:axId val="64625280"/>
        <c:scaling>
          <c:orientation val="minMax"/>
          <c:max val="3"/>
          <c:min val="0"/>
        </c:scaling>
        <c:delete val="0"/>
        <c:axPos val="l"/>
        <c:title>
          <c:tx>
            <c:rich>
              <a:bodyPr rot="0" vert="horz"/>
              <a:lstStyle/>
              <a:p>
                <a:pPr>
                  <a:defRPr/>
                </a:pPr>
                <a:r>
                  <a:rPr lang="en-GB"/>
                  <a:t>%</a:t>
                </a:r>
              </a:p>
            </c:rich>
          </c:tx>
          <c:layout>
            <c:manualLayout>
              <c:xMode val="edge"/>
              <c:yMode val="edge"/>
              <c:x val="2.6827827211117837E-4"/>
              <c:y val="5.5287324042184616E-2"/>
            </c:manualLayout>
          </c:layout>
          <c:overlay val="0"/>
        </c:title>
        <c:numFmt formatCode="0.0" sourceLinked="1"/>
        <c:majorTickMark val="out"/>
        <c:minorTickMark val="none"/>
        <c:tickLblPos val="nextTo"/>
        <c:crossAx val="64623744"/>
        <c:crosses val="autoZero"/>
        <c:crossBetween val="between"/>
        <c:majorUnit val="1"/>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836811482480773"/>
          <c:y val="0.14739771712608063"/>
          <c:w val="0.85599085953416665"/>
          <c:h val="0.5003266098005571"/>
        </c:manualLayout>
      </c:layout>
      <c:barChart>
        <c:barDir val="col"/>
        <c:grouping val="clustered"/>
        <c:varyColors val="0"/>
        <c:ser>
          <c:idx val="0"/>
          <c:order val="0"/>
          <c:tx>
            <c:strRef>
              <c:f>STI!$F$3</c:f>
              <c:strCache>
                <c:ptCount val="1"/>
                <c:pt idx="0">
                  <c:v>Hepatitis C</c:v>
                </c:pt>
              </c:strCache>
            </c:strRef>
          </c:tx>
          <c:spPr>
            <a:solidFill>
              <a:srgbClr val="E31837"/>
            </a:solidFill>
            <a:ln>
              <a:noFill/>
            </a:ln>
          </c:spPr>
          <c:invertIfNegative val="0"/>
          <c:dLbls>
            <c:showLegendKey val="0"/>
            <c:showVal val="1"/>
            <c:showCatName val="0"/>
            <c:showSerName val="0"/>
            <c:showPercent val="0"/>
            <c:showBubbleSize val="0"/>
            <c:showLeaderLines val="0"/>
          </c:dLbls>
          <c:cat>
            <c:strRef>
              <c:f>STI!$E$4:$E$7</c:f>
              <c:strCache>
                <c:ptCount val="4"/>
                <c:pt idx="0">
                  <c:v>Maldives 
(2008) *</c:v>
                </c:pt>
                <c:pt idx="1">
                  <c:v>Maldives 
(2008) *</c:v>
                </c:pt>
                <c:pt idx="2">
                  <c:v>Chittagong,
Bangladesh
(2004-05) **</c:v>
                </c:pt>
                <c:pt idx="3">
                  <c:v>Maldives 
(2008) *</c:v>
                </c:pt>
              </c:strCache>
            </c:strRef>
          </c:cat>
          <c:val>
            <c:numRef>
              <c:f>STI!$F$4:$F$7</c:f>
              <c:numCache>
                <c:formatCode>General</c:formatCode>
                <c:ptCount val="4"/>
                <c:pt idx="0">
                  <c:v>0</c:v>
                </c:pt>
              </c:numCache>
            </c:numRef>
          </c:val>
        </c:ser>
        <c:ser>
          <c:idx val="1"/>
          <c:order val="1"/>
          <c:tx>
            <c:strRef>
              <c:f>STI!$G$3</c:f>
              <c:strCache>
                <c:ptCount val="1"/>
                <c:pt idx="0">
                  <c:v>Syphilis</c:v>
                </c:pt>
              </c:strCache>
            </c:strRef>
          </c:tx>
          <c:spPr>
            <a:solidFill>
              <a:srgbClr val="00AEEF"/>
            </a:solidFill>
            <a:ln>
              <a:noFill/>
            </a:ln>
          </c:spPr>
          <c:invertIfNegative val="0"/>
          <c:dLbls>
            <c:showLegendKey val="0"/>
            <c:showVal val="1"/>
            <c:showCatName val="0"/>
            <c:showSerName val="0"/>
            <c:showPercent val="0"/>
            <c:showBubbleSize val="0"/>
            <c:showLeaderLines val="0"/>
          </c:dLbls>
          <c:cat>
            <c:strRef>
              <c:f>STI!$E$4:$E$7</c:f>
              <c:strCache>
                <c:ptCount val="4"/>
                <c:pt idx="0">
                  <c:v>Maldives 
(2008) *</c:v>
                </c:pt>
                <c:pt idx="1">
                  <c:v>Maldives 
(2008) *</c:v>
                </c:pt>
                <c:pt idx="2">
                  <c:v>Chittagong,
Bangladesh
(2004-05) **</c:v>
                </c:pt>
                <c:pt idx="3">
                  <c:v>Maldives 
(2008) *</c:v>
                </c:pt>
              </c:strCache>
            </c:strRef>
          </c:cat>
          <c:val>
            <c:numRef>
              <c:f>STI!$G$4:$G$7</c:f>
              <c:numCache>
                <c:formatCode>General</c:formatCode>
                <c:ptCount val="4"/>
                <c:pt idx="1">
                  <c:v>0</c:v>
                </c:pt>
                <c:pt idx="2">
                  <c:v>1.8</c:v>
                </c:pt>
              </c:numCache>
            </c:numRef>
          </c:val>
        </c:ser>
        <c:ser>
          <c:idx val="2"/>
          <c:order val="2"/>
          <c:tx>
            <c:strRef>
              <c:f>STI!$H$3</c:f>
              <c:strCache>
                <c:ptCount val="1"/>
                <c:pt idx="0">
                  <c:v>Hepatitis B</c:v>
                </c:pt>
              </c:strCache>
            </c:strRef>
          </c:tx>
          <c:invertIfNegative val="0"/>
          <c:dLbls>
            <c:showLegendKey val="0"/>
            <c:showVal val="1"/>
            <c:showCatName val="0"/>
            <c:showSerName val="0"/>
            <c:showPercent val="0"/>
            <c:showBubbleSize val="0"/>
            <c:showLeaderLines val="0"/>
          </c:dLbls>
          <c:cat>
            <c:strRef>
              <c:f>STI!$E$4:$E$7</c:f>
              <c:strCache>
                <c:ptCount val="4"/>
                <c:pt idx="0">
                  <c:v>Maldives 
(2008) *</c:v>
                </c:pt>
                <c:pt idx="1">
                  <c:v>Maldives 
(2008) *</c:v>
                </c:pt>
                <c:pt idx="2">
                  <c:v>Chittagong,
Bangladesh
(2004-05) **</c:v>
                </c:pt>
                <c:pt idx="3">
                  <c:v>Maldives 
(2008) *</c:v>
                </c:pt>
              </c:strCache>
            </c:strRef>
          </c:cat>
          <c:val>
            <c:numRef>
              <c:f>STI!$H$4:$H$7</c:f>
              <c:numCache>
                <c:formatCode>General</c:formatCode>
                <c:ptCount val="4"/>
                <c:pt idx="3">
                  <c:v>4</c:v>
                </c:pt>
              </c:numCache>
            </c:numRef>
          </c:val>
        </c:ser>
        <c:dLbls>
          <c:showLegendKey val="0"/>
          <c:showVal val="0"/>
          <c:showCatName val="0"/>
          <c:showSerName val="0"/>
          <c:showPercent val="0"/>
          <c:showBubbleSize val="0"/>
        </c:dLbls>
        <c:gapWidth val="240"/>
        <c:overlap val="100"/>
        <c:axId val="64663552"/>
        <c:axId val="64665088"/>
      </c:barChart>
      <c:catAx>
        <c:axId val="64663552"/>
        <c:scaling>
          <c:orientation val="minMax"/>
        </c:scaling>
        <c:delete val="0"/>
        <c:axPos val="b"/>
        <c:majorTickMark val="out"/>
        <c:minorTickMark val="none"/>
        <c:tickLblPos val="nextTo"/>
        <c:crossAx val="64665088"/>
        <c:crosses val="autoZero"/>
        <c:auto val="1"/>
        <c:lblAlgn val="ctr"/>
        <c:lblOffset val="100"/>
        <c:noMultiLvlLbl val="0"/>
      </c:catAx>
      <c:valAx>
        <c:axId val="64665088"/>
        <c:scaling>
          <c:orientation val="minMax"/>
          <c:max val="5"/>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64663552"/>
        <c:crosses val="autoZero"/>
        <c:crossBetween val="between"/>
        <c:majorUnit val="1"/>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512952590770599"/>
          <c:y val="0.1472278430949556"/>
          <c:w val="0.85412553937572744"/>
          <c:h val="0.56897278251177519"/>
        </c:manualLayout>
      </c:layout>
      <c:barChart>
        <c:barDir val="col"/>
        <c:grouping val="clustered"/>
        <c:varyColors val="0"/>
        <c:ser>
          <c:idx val="0"/>
          <c:order val="0"/>
          <c:tx>
            <c:strRef>
              <c:f>'sex with sex workers'!$B$2</c:f>
              <c:strCache>
                <c:ptCount val="1"/>
                <c:pt idx="0">
                  <c:v>Male Seafarers</c:v>
                </c:pt>
              </c:strCache>
            </c:strRef>
          </c:tx>
          <c:spPr>
            <a:solidFill>
              <a:srgbClr val="E31837"/>
            </a:solidFill>
            <a:ln>
              <a:noFill/>
            </a:ln>
          </c:spPr>
          <c:invertIfNegative val="0"/>
          <c:dLbls>
            <c:numFmt formatCode="#,##0" sourceLinked="0"/>
            <c:showLegendKey val="0"/>
            <c:showVal val="1"/>
            <c:showCatName val="0"/>
            <c:showSerName val="0"/>
            <c:showPercent val="0"/>
            <c:showBubbleSize val="0"/>
            <c:showLeaderLines val="0"/>
          </c:dLbls>
          <c:cat>
            <c:strRef>
              <c:f>'sex with sex workers'!$A$3:$A$7</c:f>
              <c:strCache>
                <c:ptCount val="5"/>
                <c:pt idx="0">
                  <c:v>Maldives (2008)</c:v>
                </c:pt>
                <c:pt idx="1">
                  <c:v>Fiji *
(2008)</c:v>
                </c:pt>
                <c:pt idx="2">
                  <c:v>Kiribati
(2004-05)</c:v>
                </c:pt>
                <c:pt idx="3">
                  <c:v>Tuvalu
(2005-06)</c:v>
                </c:pt>
                <c:pt idx="4">
                  <c:v>Indonesia
(2004-05)</c:v>
                </c:pt>
              </c:strCache>
            </c:strRef>
          </c:cat>
          <c:val>
            <c:numRef>
              <c:f>'sex with sex workers'!$B$3:$B$7</c:f>
              <c:numCache>
                <c:formatCode>General</c:formatCode>
                <c:ptCount val="5"/>
                <c:pt idx="0">
                  <c:v>3.3</c:v>
                </c:pt>
                <c:pt idx="1">
                  <c:v>6</c:v>
                </c:pt>
                <c:pt idx="2">
                  <c:v>7.6</c:v>
                </c:pt>
                <c:pt idx="3">
                  <c:v>22.5</c:v>
                </c:pt>
              </c:numCache>
            </c:numRef>
          </c:val>
        </c:ser>
        <c:ser>
          <c:idx val="1"/>
          <c:order val="1"/>
          <c:tx>
            <c:strRef>
              <c:f>'sex with sex workers'!$C$2</c:f>
              <c:strCache>
                <c:ptCount val="1"/>
                <c:pt idx="0">
                  <c:v>Port laborers</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strRef>
              <c:f>'sex with sex workers'!$A$3:$A$7</c:f>
              <c:strCache>
                <c:ptCount val="5"/>
                <c:pt idx="0">
                  <c:v>Maldives (2008)</c:v>
                </c:pt>
                <c:pt idx="1">
                  <c:v>Fiji *
(2008)</c:v>
                </c:pt>
                <c:pt idx="2">
                  <c:v>Kiribati
(2004-05)</c:v>
                </c:pt>
                <c:pt idx="3">
                  <c:v>Tuvalu
(2005-06)</c:v>
                </c:pt>
                <c:pt idx="4">
                  <c:v>Indonesia
(2004-05)</c:v>
                </c:pt>
              </c:strCache>
            </c:strRef>
          </c:cat>
          <c:val>
            <c:numRef>
              <c:f>'sex with sex workers'!$C$3:$C$7</c:f>
              <c:numCache>
                <c:formatCode>General</c:formatCode>
                <c:ptCount val="5"/>
                <c:pt idx="4">
                  <c:v>38.4</c:v>
                </c:pt>
              </c:numCache>
            </c:numRef>
          </c:val>
        </c:ser>
        <c:dLbls>
          <c:showLegendKey val="0"/>
          <c:showVal val="0"/>
          <c:showCatName val="0"/>
          <c:showSerName val="0"/>
          <c:showPercent val="0"/>
          <c:showBubbleSize val="0"/>
        </c:dLbls>
        <c:gapWidth val="200"/>
        <c:overlap val="100"/>
        <c:axId val="64713856"/>
        <c:axId val="64715392"/>
      </c:barChart>
      <c:catAx>
        <c:axId val="64713856"/>
        <c:scaling>
          <c:orientation val="minMax"/>
        </c:scaling>
        <c:delete val="0"/>
        <c:axPos val="b"/>
        <c:majorTickMark val="out"/>
        <c:minorTickMark val="none"/>
        <c:tickLblPos val="nextTo"/>
        <c:crossAx val="64715392"/>
        <c:crosses val="autoZero"/>
        <c:auto val="1"/>
        <c:lblAlgn val="ctr"/>
        <c:lblOffset val="100"/>
        <c:noMultiLvlLbl val="0"/>
      </c:catAx>
      <c:valAx>
        <c:axId val="64715392"/>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64713856"/>
        <c:crosses val="autoZero"/>
        <c:crossBetween val="between"/>
        <c:majorUnit val="20"/>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592252209089297"/>
          <c:y val="0.21131531853972799"/>
          <c:w val="0.82333250249010503"/>
          <c:h val="0.48703088545717144"/>
        </c:manualLayout>
      </c:layout>
      <c:barChart>
        <c:barDir val="col"/>
        <c:grouping val="clustered"/>
        <c:varyColors val="0"/>
        <c:ser>
          <c:idx val="0"/>
          <c:order val="0"/>
          <c:tx>
            <c:strRef>
              <c:f>'cndm use last sex'!$C$2</c:f>
              <c:strCache>
                <c:ptCount val="1"/>
                <c:pt idx="0">
                  <c:v>Seafarers</c:v>
                </c:pt>
              </c:strCache>
            </c:strRef>
          </c:tx>
          <c:spPr>
            <a:solidFill>
              <a:srgbClr val="E31837"/>
            </a:solidFill>
            <a:ln>
              <a:noFill/>
            </a:ln>
          </c:spPr>
          <c:invertIfNegative val="0"/>
          <c:dLbls>
            <c:numFmt formatCode="#,##0" sourceLinked="0"/>
            <c:showLegendKey val="0"/>
            <c:showVal val="1"/>
            <c:showCatName val="0"/>
            <c:showSerName val="0"/>
            <c:showPercent val="0"/>
            <c:showBubbleSize val="0"/>
            <c:showLeaderLines val="0"/>
          </c:dLbls>
          <c:cat>
            <c:strRef>
              <c:f>'cndm use last sex'!$B$3:$B$5</c:f>
              <c:strCache>
                <c:ptCount val="3"/>
                <c:pt idx="0">
                  <c:v>Kiribati *
(2004-05)</c:v>
                </c:pt>
                <c:pt idx="1">
                  <c:v>Indonesia **
(2004-05)</c:v>
                </c:pt>
                <c:pt idx="2">
                  <c:v>Tuvalu
(2005-06)</c:v>
                </c:pt>
              </c:strCache>
            </c:strRef>
          </c:cat>
          <c:val>
            <c:numRef>
              <c:f>'cndm use last sex'!$C$3:$C$5</c:f>
              <c:numCache>
                <c:formatCode>General</c:formatCode>
                <c:ptCount val="3"/>
                <c:pt idx="0">
                  <c:v>38.200000000000003</c:v>
                </c:pt>
                <c:pt idx="2">
                  <c:v>85.7</c:v>
                </c:pt>
              </c:numCache>
            </c:numRef>
          </c:val>
        </c:ser>
        <c:ser>
          <c:idx val="1"/>
          <c:order val="1"/>
          <c:tx>
            <c:strRef>
              <c:f>'cndm use last sex'!$D$2</c:f>
              <c:strCache>
                <c:ptCount val="1"/>
                <c:pt idx="0">
                  <c:v>Port laborers </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strRef>
              <c:f>'cndm use last sex'!$B$3:$B$5</c:f>
              <c:strCache>
                <c:ptCount val="3"/>
                <c:pt idx="0">
                  <c:v>Kiribati *
(2004-05)</c:v>
                </c:pt>
                <c:pt idx="1">
                  <c:v>Indonesia **
(2004-05)</c:v>
                </c:pt>
                <c:pt idx="2">
                  <c:v>Tuvalu
(2005-06)</c:v>
                </c:pt>
              </c:strCache>
            </c:strRef>
          </c:cat>
          <c:val>
            <c:numRef>
              <c:f>'cndm use last sex'!$D$3:$D$5</c:f>
              <c:numCache>
                <c:formatCode>General</c:formatCode>
                <c:ptCount val="3"/>
                <c:pt idx="1">
                  <c:v>56.8</c:v>
                </c:pt>
              </c:numCache>
            </c:numRef>
          </c:val>
        </c:ser>
        <c:dLbls>
          <c:showLegendKey val="0"/>
          <c:showVal val="0"/>
          <c:showCatName val="0"/>
          <c:showSerName val="0"/>
          <c:showPercent val="0"/>
          <c:showBubbleSize val="0"/>
        </c:dLbls>
        <c:gapWidth val="220"/>
        <c:overlap val="100"/>
        <c:axId val="71562752"/>
        <c:axId val="71564288"/>
      </c:barChart>
      <c:catAx>
        <c:axId val="71562752"/>
        <c:scaling>
          <c:orientation val="minMax"/>
        </c:scaling>
        <c:delete val="0"/>
        <c:axPos val="b"/>
        <c:majorTickMark val="out"/>
        <c:minorTickMark val="none"/>
        <c:tickLblPos val="nextTo"/>
        <c:crossAx val="71564288"/>
        <c:crosses val="autoZero"/>
        <c:auto val="1"/>
        <c:lblAlgn val="ctr"/>
        <c:lblOffset val="100"/>
        <c:noMultiLvlLbl val="0"/>
      </c:catAx>
      <c:valAx>
        <c:axId val="71564288"/>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7668536829241197"/>
            </c:manualLayout>
          </c:layout>
          <c:overlay val="0"/>
        </c:title>
        <c:numFmt formatCode="General" sourceLinked="1"/>
        <c:majorTickMark val="out"/>
        <c:minorTickMark val="none"/>
        <c:tickLblPos val="nextTo"/>
        <c:crossAx val="71562752"/>
        <c:crosses val="autoZero"/>
        <c:crossBetween val="between"/>
        <c:majorUnit val="20"/>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512952590770599"/>
          <c:y val="0.21131531853972799"/>
          <c:w val="0.85412553937572744"/>
          <c:h val="0.45580529706513956"/>
        </c:manualLayout>
      </c:layout>
      <c:barChart>
        <c:barDir val="col"/>
        <c:grouping val="clustered"/>
        <c:varyColors val="0"/>
        <c:ser>
          <c:idx val="0"/>
          <c:order val="0"/>
          <c:tx>
            <c:strRef>
              <c:f>'Sheet3 (2)'!$D$2</c:f>
              <c:strCache>
                <c:ptCount val="1"/>
                <c:pt idx="0">
                  <c:v>Port laborers</c:v>
                </c:pt>
              </c:strCache>
            </c:strRef>
          </c:tx>
          <c:spPr>
            <a:solidFill>
              <a:srgbClr val="F78E1E"/>
            </a:solidFill>
            <a:ln>
              <a:noFill/>
            </a:ln>
          </c:spPr>
          <c:invertIfNegative val="0"/>
          <c:dLbls>
            <c:numFmt formatCode="#,##0" sourceLinked="0"/>
            <c:showLegendKey val="0"/>
            <c:showVal val="1"/>
            <c:showCatName val="0"/>
            <c:showSerName val="0"/>
            <c:showPercent val="0"/>
            <c:showBubbleSize val="0"/>
            <c:showLeaderLines val="0"/>
          </c:dLbls>
          <c:cat>
            <c:strRef>
              <c:f>'Sheet3 (2)'!$C$3:$C$4</c:f>
              <c:strCache>
                <c:ptCount val="2"/>
                <c:pt idx="0">
                  <c:v>Indonesia *
(2004-05)</c:v>
                </c:pt>
                <c:pt idx="1">
                  <c:v>Maldives
(2008)</c:v>
                </c:pt>
              </c:strCache>
            </c:strRef>
          </c:cat>
          <c:val>
            <c:numRef>
              <c:f>'Sheet3 (2)'!$D$3:$D$4</c:f>
              <c:numCache>
                <c:formatCode>General</c:formatCode>
                <c:ptCount val="2"/>
                <c:pt idx="0">
                  <c:v>43</c:v>
                </c:pt>
              </c:numCache>
            </c:numRef>
          </c:val>
        </c:ser>
        <c:ser>
          <c:idx val="1"/>
          <c:order val="1"/>
          <c:tx>
            <c:strRef>
              <c:f>'Sheet3 (2)'!$E$2</c:f>
              <c:strCache>
                <c:ptCount val="1"/>
                <c:pt idx="0">
                  <c:v>Seafarers </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strRef>
              <c:f>'Sheet3 (2)'!$C$3:$C$4</c:f>
              <c:strCache>
                <c:ptCount val="2"/>
                <c:pt idx="0">
                  <c:v>Indonesia *
(2004-05)</c:v>
                </c:pt>
                <c:pt idx="1">
                  <c:v>Maldives
(2008)</c:v>
                </c:pt>
              </c:strCache>
            </c:strRef>
          </c:cat>
          <c:val>
            <c:numRef>
              <c:f>'Sheet3 (2)'!$E$3:$E$4</c:f>
              <c:numCache>
                <c:formatCode>General</c:formatCode>
                <c:ptCount val="2"/>
                <c:pt idx="1">
                  <c:v>67</c:v>
                </c:pt>
              </c:numCache>
            </c:numRef>
          </c:val>
        </c:ser>
        <c:dLbls>
          <c:showLegendKey val="0"/>
          <c:showVal val="0"/>
          <c:showCatName val="0"/>
          <c:showSerName val="0"/>
          <c:showPercent val="0"/>
          <c:showBubbleSize val="0"/>
        </c:dLbls>
        <c:gapWidth val="250"/>
        <c:overlap val="100"/>
        <c:axId val="73206400"/>
        <c:axId val="73216384"/>
      </c:barChart>
      <c:catAx>
        <c:axId val="73206400"/>
        <c:scaling>
          <c:orientation val="minMax"/>
        </c:scaling>
        <c:delete val="0"/>
        <c:axPos val="b"/>
        <c:majorTickMark val="out"/>
        <c:minorTickMark val="none"/>
        <c:tickLblPos val="nextTo"/>
        <c:crossAx val="73216384"/>
        <c:crosses val="autoZero"/>
        <c:auto val="1"/>
        <c:lblAlgn val="ctr"/>
        <c:lblOffset val="100"/>
        <c:noMultiLvlLbl val="0"/>
      </c:catAx>
      <c:valAx>
        <c:axId val="73216384"/>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73206400"/>
        <c:crosses val="autoZero"/>
        <c:crossBetween val="between"/>
        <c:majorUnit val="20"/>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081119860017498"/>
          <c:y val="0.15810148731408574"/>
          <c:w val="0.3635863954505687"/>
          <c:h val="0.79097258675998838"/>
        </c:manualLayout>
      </c:layout>
      <c:barChart>
        <c:barDir val="bar"/>
        <c:grouping val="clustered"/>
        <c:varyColors val="0"/>
        <c:ser>
          <c:idx val="0"/>
          <c:order val="0"/>
          <c:tx>
            <c:strRef>
              <c:f>knowledge!$F$2</c:f>
              <c:strCache>
                <c:ptCount val="1"/>
                <c:pt idx="0">
                  <c:v>Total</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strRef>
              <c:f>knowledge!$E$3:$E$5</c:f>
              <c:strCache>
                <c:ptCount val="3"/>
                <c:pt idx="0">
                  <c:v>Fiji (2008)</c:v>
                </c:pt>
                <c:pt idx="1">
                  <c:v>Kiribati (2004-2005)</c:v>
                </c:pt>
                <c:pt idx="2">
                  <c:v>Tuvalu (2005-2006)</c:v>
                </c:pt>
              </c:strCache>
            </c:strRef>
          </c:cat>
          <c:val>
            <c:numRef>
              <c:f>knowledge!$F$3:$F$5</c:f>
              <c:numCache>
                <c:formatCode>General</c:formatCode>
                <c:ptCount val="3"/>
                <c:pt idx="0">
                  <c:v>35</c:v>
                </c:pt>
              </c:numCache>
            </c:numRef>
          </c:val>
        </c:ser>
        <c:ser>
          <c:idx val="1"/>
          <c:order val="1"/>
          <c:tx>
            <c:strRef>
              <c:f>knowledge!$G$2</c:f>
              <c:strCache>
                <c:ptCount val="1"/>
                <c:pt idx="0">
                  <c:v>Male</c:v>
                </c:pt>
              </c:strCache>
            </c:strRef>
          </c:tx>
          <c:spPr>
            <a:solidFill>
              <a:srgbClr val="F78E1E"/>
            </a:solidFill>
            <a:ln>
              <a:noFill/>
            </a:ln>
          </c:spPr>
          <c:invertIfNegative val="0"/>
          <c:dLbls>
            <c:numFmt formatCode="#,##0" sourceLinked="0"/>
            <c:showLegendKey val="0"/>
            <c:showVal val="1"/>
            <c:showCatName val="0"/>
            <c:showSerName val="0"/>
            <c:showPercent val="0"/>
            <c:showBubbleSize val="0"/>
            <c:showLeaderLines val="0"/>
          </c:dLbls>
          <c:cat>
            <c:strRef>
              <c:f>knowledge!$E$3:$E$5</c:f>
              <c:strCache>
                <c:ptCount val="3"/>
                <c:pt idx="0">
                  <c:v>Fiji (2008)</c:v>
                </c:pt>
                <c:pt idx="1">
                  <c:v>Kiribati (2004-2005)</c:v>
                </c:pt>
                <c:pt idx="2">
                  <c:v>Tuvalu (2005-2006)</c:v>
                </c:pt>
              </c:strCache>
            </c:strRef>
          </c:cat>
          <c:val>
            <c:numRef>
              <c:f>knowledge!$G$3:$G$5</c:f>
              <c:numCache>
                <c:formatCode>General</c:formatCode>
                <c:ptCount val="3"/>
                <c:pt idx="1">
                  <c:v>23.2</c:v>
                </c:pt>
                <c:pt idx="2">
                  <c:v>14.8</c:v>
                </c:pt>
              </c:numCache>
            </c:numRef>
          </c:val>
        </c:ser>
        <c:dLbls>
          <c:showLegendKey val="0"/>
          <c:showVal val="0"/>
          <c:showCatName val="0"/>
          <c:showSerName val="0"/>
          <c:showPercent val="0"/>
          <c:showBubbleSize val="0"/>
        </c:dLbls>
        <c:gapWidth val="200"/>
        <c:overlap val="100"/>
        <c:axId val="73241344"/>
        <c:axId val="73242880"/>
      </c:barChart>
      <c:catAx>
        <c:axId val="73241344"/>
        <c:scaling>
          <c:orientation val="maxMin"/>
        </c:scaling>
        <c:delete val="0"/>
        <c:axPos val="l"/>
        <c:majorTickMark val="out"/>
        <c:minorTickMark val="none"/>
        <c:tickLblPos val="nextTo"/>
        <c:crossAx val="73242880"/>
        <c:crosses val="autoZero"/>
        <c:auto val="1"/>
        <c:lblAlgn val="ctr"/>
        <c:lblOffset val="100"/>
        <c:noMultiLvlLbl val="0"/>
      </c:catAx>
      <c:valAx>
        <c:axId val="73242880"/>
        <c:scaling>
          <c:orientation val="minMax"/>
          <c:max val="100"/>
          <c:min val="0"/>
        </c:scaling>
        <c:delete val="0"/>
        <c:axPos val="t"/>
        <c:title>
          <c:tx>
            <c:rich>
              <a:bodyPr/>
              <a:lstStyle/>
              <a:p>
                <a:pPr>
                  <a:defRPr/>
                </a:pPr>
                <a:r>
                  <a:rPr lang="en-US"/>
                  <a:t>%</a:t>
                </a:r>
              </a:p>
            </c:rich>
          </c:tx>
          <c:layout>
            <c:manualLayout>
              <c:xMode val="edge"/>
              <c:yMode val="edge"/>
              <c:x val="0.88928018372703421"/>
              <c:y val="6.4814814814814811E-2"/>
            </c:manualLayout>
          </c:layout>
          <c:overlay val="0"/>
        </c:title>
        <c:numFmt formatCode="General" sourceLinked="1"/>
        <c:majorTickMark val="out"/>
        <c:minorTickMark val="none"/>
        <c:tickLblPos val="nextTo"/>
        <c:crossAx val="73241344"/>
        <c:crosses val="autoZero"/>
        <c:crossBetween val="between"/>
        <c:majorUnit val="20"/>
      </c:valAx>
    </c:plotArea>
    <c:legend>
      <c:legendPos val="r"/>
      <c:layout>
        <c:manualLayout>
          <c:xMode val="edge"/>
          <c:yMode val="edge"/>
          <c:x val="0.8348873703955374"/>
          <c:y val="0.33956171536495944"/>
          <c:w val="0.15280779525789123"/>
          <c:h val="0.34204088434618374"/>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177989569175596"/>
          <c:y val="0.1333473429577007"/>
          <c:w val="0.85766456894197618"/>
          <c:h val="0.55790237143462051"/>
        </c:manualLayout>
      </c:layout>
      <c:barChart>
        <c:barDir val="col"/>
        <c:grouping val="clustered"/>
        <c:varyColors val="0"/>
        <c:ser>
          <c:idx val="0"/>
          <c:order val="0"/>
          <c:tx>
            <c:strRef>
              <c:f>Sheet3!$B$14</c:f>
              <c:strCache>
                <c:ptCount val="1"/>
                <c:pt idx="0">
                  <c:v>Seafarers</c:v>
                </c:pt>
              </c:strCache>
            </c:strRef>
          </c:tx>
          <c:spPr>
            <a:solidFill>
              <a:srgbClr val="F78E1E"/>
            </a:solidFill>
            <a:ln>
              <a:noFill/>
            </a:ln>
          </c:spPr>
          <c:invertIfNegative val="0"/>
          <c:dLbls>
            <c:showLegendKey val="0"/>
            <c:showVal val="1"/>
            <c:showCatName val="0"/>
            <c:showSerName val="0"/>
            <c:showPercent val="0"/>
            <c:showBubbleSize val="0"/>
            <c:showLeaderLines val="0"/>
          </c:dLbls>
          <c:cat>
            <c:strRef>
              <c:f>Sheet3!$A$15:$A$17</c:f>
              <c:strCache>
                <c:ptCount val="3"/>
                <c:pt idx="0">
                  <c:v>Maldives (2008)</c:v>
                </c:pt>
                <c:pt idx="1">
                  <c:v>Fiji (2008)</c:v>
                </c:pt>
                <c:pt idx="2">
                  <c:v>Indonesia (2004-05) *</c:v>
                </c:pt>
              </c:strCache>
            </c:strRef>
          </c:cat>
          <c:val>
            <c:numRef>
              <c:f>Sheet3!$B$15:$B$17</c:f>
              <c:numCache>
                <c:formatCode>General</c:formatCode>
                <c:ptCount val="3"/>
                <c:pt idx="0">
                  <c:v>67</c:v>
                </c:pt>
                <c:pt idx="1">
                  <c:v>45</c:v>
                </c:pt>
              </c:numCache>
            </c:numRef>
          </c:val>
        </c:ser>
        <c:ser>
          <c:idx val="1"/>
          <c:order val="1"/>
          <c:tx>
            <c:strRef>
              <c:f>Sheet3!$C$14</c:f>
              <c:strCache>
                <c:ptCount val="1"/>
                <c:pt idx="0">
                  <c:v>Port laborers</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strRef>
              <c:f>Sheet3!$A$15:$A$17</c:f>
              <c:strCache>
                <c:ptCount val="3"/>
                <c:pt idx="0">
                  <c:v>Maldives (2008)</c:v>
                </c:pt>
                <c:pt idx="1">
                  <c:v>Fiji (2008)</c:v>
                </c:pt>
                <c:pt idx="2">
                  <c:v>Indonesia (2004-05) *</c:v>
                </c:pt>
              </c:strCache>
            </c:strRef>
          </c:cat>
          <c:val>
            <c:numRef>
              <c:f>Sheet3!$C$15:$C$17</c:f>
              <c:numCache>
                <c:formatCode>General</c:formatCode>
                <c:ptCount val="3"/>
                <c:pt idx="2">
                  <c:v>17.3</c:v>
                </c:pt>
              </c:numCache>
            </c:numRef>
          </c:val>
        </c:ser>
        <c:dLbls>
          <c:showLegendKey val="0"/>
          <c:showVal val="0"/>
          <c:showCatName val="0"/>
          <c:showSerName val="0"/>
          <c:showPercent val="0"/>
          <c:showBubbleSize val="0"/>
        </c:dLbls>
        <c:gapWidth val="270"/>
        <c:overlap val="100"/>
        <c:axId val="74153984"/>
        <c:axId val="74155520"/>
      </c:barChart>
      <c:scatterChart>
        <c:scatterStyle val="lineMarker"/>
        <c:varyColors val="0"/>
        <c:ser>
          <c:idx val="2"/>
          <c:order val="2"/>
          <c:tx>
            <c:strRef>
              <c:f>Sheet3!$B$19</c:f>
              <c:strCache>
                <c:ptCount val="1"/>
                <c:pt idx="0">
                  <c:v>Target</c:v>
                </c:pt>
              </c:strCache>
            </c:strRef>
          </c:tx>
          <c:spPr>
            <a:ln w="19050">
              <a:solidFill>
                <a:srgbClr val="E31837"/>
              </a:solidFill>
              <a:prstDash val="dash"/>
            </a:ln>
          </c:spPr>
          <c:marker>
            <c:symbol val="none"/>
          </c:marker>
          <c:xVal>
            <c:numRef>
              <c:f>Sheet3!$A$20:$A$21</c:f>
              <c:numCache>
                <c:formatCode>General</c:formatCode>
                <c:ptCount val="2"/>
                <c:pt idx="0">
                  <c:v>0</c:v>
                </c:pt>
                <c:pt idx="1">
                  <c:v>1</c:v>
                </c:pt>
              </c:numCache>
            </c:numRef>
          </c:xVal>
          <c:yVal>
            <c:numRef>
              <c:f>Sheet3!$B$20:$B$21</c:f>
              <c:numCache>
                <c:formatCode>General</c:formatCode>
                <c:ptCount val="2"/>
                <c:pt idx="0">
                  <c:v>90</c:v>
                </c:pt>
                <c:pt idx="1">
                  <c:v>90</c:v>
                </c:pt>
              </c:numCache>
            </c:numRef>
          </c:yVal>
          <c:smooth val="0"/>
        </c:ser>
        <c:dLbls>
          <c:showLegendKey val="0"/>
          <c:showVal val="0"/>
          <c:showCatName val="0"/>
          <c:showSerName val="0"/>
          <c:showPercent val="0"/>
          <c:showBubbleSize val="0"/>
        </c:dLbls>
        <c:axId val="74171520"/>
        <c:axId val="74157440"/>
      </c:scatterChart>
      <c:catAx>
        <c:axId val="74153984"/>
        <c:scaling>
          <c:orientation val="minMax"/>
        </c:scaling>
        <c:delete val="0"/>
        <c:axPos val="b"/>
        <c:majorTickMark val="out"/>
        <c:minorTickMark val="none"/>
        <c:tickLblPos val="nextTo"/>
        <c:crossAx val="74155520"/>
        <c:crosses val="autoZero"/>
        <c:auto val="1"/>
        <c:lblAlgn val="ctr"/>
        <c:lblOffset val="100"/>
        <c:noMultiLvlLbl val="0"/>
      </c:catAx>
      <c:valAx>
        <c:axId val="74155520"/>
        <c:scaling>
          <c:orientation val="minMax"/>
          <c:max val="100"/>
          <c:min val="0"/>
        </c:scaling>
        <c:delete val="0"/>
        <c:axPos val="l"/>
        <c:title>
          <c:tx>
            <c:rich>
              <a:bodyPr rot="0" vert="horz"/>
              <a:lstStyle/>
              <a:p>
                <a:pPr>
                  <a:defRPr/>
                </a:pPr>
                <a:r>
                  <a:rPr lang="en-US"/>
                  <a:t>%</a:t>
                </a:r>
              </a:p>
            </c:rich>
          </c:tx>
          <c:layout>
            <c:manualLayout>
              <c:xMode val="edge"/>
              <c:yMode val="edge"/>
              <c:x val="0"/>
              <c:y val="9.5022984867509486E-2"/>
            </c:manualLayout>
          </c:layout>
          <c:overlay val="0"/>
        </c:title>
        <c:numFmt formatCode="General" sourceLinked="1"/>
        <c:majorTickMark val="out"/>
        <c:minorTickMark val="none"/>
        <c:tickLblPos val="nextTo"/>
        <c:crossAx val="74153984"/>
        <c:crosses val="autoZero"/>
        <c:crossBetween val="between"/>
        <c:majorUnit val="10"/>
      </c:valAx>
      <c:valAx>
        <c:axId val="74157440"/>
        <c:scaling>
          <c:orientation val="minMax"/>
          <c:max val="100"/>
          <c:min val="0"/>
        </c:scaling>
        <c:delete val="1"/>
        <c:axPos val="r"/>
        <c:numFmt formatCode="General" sourceLinked="1"/>
        <c:majorTickMark val="out"/>
        <c:minorTickMark val="none"/>
        <c:tickLblPos val="nextTo"/>
        <c:crossAx val="74171520"/>
        <c:crosses val="max"/>
        <c:crossBetween val="midCat"/>
        <c:majorUnit val="10"/>
      </c:valAx>
      <c:valAx>
        <c:axId val="74171520"/>
        <c:scaling>
          <c:orientation val="minMax"/>
          <c:max val="1"/>
          <c:min val="0"/>
        </c:scaling>
        <c:delete val="1"/>
        <c:axPos val="t"/>
        <c:numFmt formatCode="General" sourceLinked="1"/>
        <c:majorTickMark val="out"/>
        <c:minorTickMark val="none"/>
        <c:tickLblPos val="nextTo"/>
        <c:crossAx val="74157440"/>
        <c:crosses val="max"/>
        <c:crossBetween val="midCat"/>
        <c:majorUnit val="0.5"/>
      </c:valAx>
    </c:plotArea>
    <c:legend>
      <c:legendPos val="t"/>
      <c:legendEntry>
        <c:idx val="2"/>
        <c:delete val="1"/>
      </c:legendEntry>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0.26265</cdr:x>
      <cdr:y>0.89796</cdr:y>
    </cdr:from>
    <cdr:to>
      <cdr:x>0.77314</cdr:x>
      <cdr:y>1</cdr:y>
    </cdr:to>
    <cdr:sp macro="" textlink="">
      <cdr:nvSpPr>
        <cdr:cNvPr id="2" name="TextBox 1"/>
        <cdr:cNvSpPr txBox="1"/>
      </cdr:nvSpPr>
      <cdr:spPr>
        <a:xfrm xmlns:a="http://schemas.openxmlformats.org/drawingml/2006/main">
          <a:off x="1853451" y="3168352"/>
          <a:ext cx="3602418" cy="360040"/>
        </a:xfrm>
        <a:prstGeom xmlns:a="http://schemas.openxmlformats.org/drawingml/2006/main" prst="rect">
          <a:avLst/>
        </a:prstGeom>
        <a:ln xmlns:a="http://schemas.openxmlformats.org/drawingml/2006/main">
          <a:solidFill>
            <a:srgbClr val="00AEEF"/>
          </a:solidFill>
          <a:prstDash val="dash"/>
        </a:ln>
      </cdr:spPr>
      <cdr:txBody>
        <a:bodyPr xmlns:a="http://schemas.openxmlformats.org/drawingml/2006/main" vertOverflow="clip" wrap="square" rtlCol="0"/>
        <a:lstStyle xmlns:a="http://schemas.openxmlformats.org/drawingml/2006/main"/>
        <a:p xmlns:a="http://schemas.openxmlformats.org/drawingml/2006/main">
          <a:r>
            <a:rPr lang="en-US" sz="1200">
              <a:latin typeface="Arial" pitchFamily="34" charset="0"/>
              <a:cs typeface="Arial" pitchFamily="34" charset="0"/>
            </a:rPr>
            <a:t>* Male seafarers;       ** Dock workers</a:t>
          </a:r>
          <a:endParaRPr lang="th-TH" sz="1200">
            <a:latin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0.10693</cdr:x>
      <cdr:y>0.91133</cdr:y>
    </cdr:from>
    <cdr:to>
      <cdr:x>0.52277</cdr:x>
      <cdr:y>0.999</cdr:y>
    </cdr:to>
    <cdr:sp macro="" textlink="">
      <cdr:nvSpPr>
        <cdr:cNvPr id="2" name="TextBox 2"/>
        <cdr:cNvSpPr txBox="1"/>
      </cdr:nvSpPr>
      <cdr:spPr>
        <a:xfrm xmlns:a="http://schemas.openxmlformats.org/drawingml/2006/main">
          <a:off x="720080" y="3168352"/>
          <a:ext cx="2800349" cy="304800"/>
        </a:xfrm>
        <a:prstGeom xmlns:a="http://schemas.openxmlformats.org/drawingml/2006/main" prst="rect">
          <a:avLst/>
        </a:prstGeom>
        <a:solidFill xmlns:a="http://schemas.openxmlformats.org/drawingml/2006/main">
          <a:schemeClr val="lt1"/>
        </a:solidFill>
        <a:ln xmlns:a="http://schemas.openxmlformats.org/drawingml/2006/main" w="9525" cmpd="sng">
          <a:solidFill>
            <a:srgbClr val="E31837"/>
          </a:solidFill>
          <a:prstDash val="dash"/>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200">
              <a:latin typeface="Arial" pitchFamily="34" charset="0"/>
              <a:cs typeface="Arial" pitchFamily="34" charset="0"/>
            </a:rPr>
            <a:t>* male sea farers aged 20-49 years</a:t>
          </a:r>
          <a:endParaRPr lang="th-TH" sz="1200">
            <a:latin typeface="Arial"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0.21053</cdr:x>
      <cdr:y>0.9</cdr:y>
    </cdr:from>
    <cdr:to>
      <cdr:x>0.69647</cdr:x>
      <cdr:y>0.98995</cdr:y>
    </cdr:to>
    <cdr:sp macro="" textlink="">
      <cdr:nvSpPr>
        <cdr:cNvPr id="2" name="TextBox 2"/>
        <cdr:cNvSpPr txBox="1"/>
      </cdr:nvSpPr>
      <cdr:spPr>
        <a:xfrm xmlns:a="http://schemas.openxmlformats.org/drawingml/2006/main">
          <a:off x="1440160" y="3240360"/>
          <a:ext cx="3324225" cy="323850"/>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bg1">
              <a:lumMod val="50000"/>
            </a:schemeClr>
          </a:solidFill>
          <a:prstDash val="dash"/>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200">
              <a:latin typeface="Arial" pitchFamily="34" charset="0"/>
              <a:cs typeface="Arial" pitchFamily="34" charset="0"/>
            </a:rPr>
            <a:t>* with non-commercial partner;    ** with FSW</a:t>
          </a:r>
          <a:endParaRPr lang="th-TH" sz="1200">
            <a:latin typeface="Arial"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0.33683</cdr:x>
      <cdr:y>0.88659</cdr:y>
    </cdr:from>
    <cdr:to>
      <cdr:x>0.65655</cdr:x>
      <cdr:y>0.98318</cdr:y>
    </cdr:to>
    <cdr:sp macro="" textlink="">
      <cdr:nvSpPr>
        <cdr:cNvPr id="2" name="TextBox 2"/>
        <cdr:cNvSpPr txBox="1"/>
      </cdr:nvSpPr>
      <cdr:spPr>
        <a:xfrm xmlns:a="http://schemas.openxmlformats.org/drawingml/2006/main">
          <a:off x="1806289" y="2972544"/>
          <a:ext cx="1714500" cy="323850"/>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bg1">
              <a:lumMod val="50000"/>
            </a:schemeClr>
          </a:solidFill>
          <a:prstDash val="dash"/>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200">
              <a:latin typeface="Arial" pitchFamily="34" charset="0"/>
              <a:cs typeface="Arial" pitchFamily="34" charset="0"/>
            </a:rPr>
            <a:t>* with paid partners</a:t>
          </a:r>
          <a:endParaRPr lang="th-TH" sz="1200">
            <a:latin typeface="Arial"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0.1257</cdr:x>
      <cdr:y>0.88194</cdr:y>
    </cdr:from>
    <cdr:to>
      <cdr:x>0.85981</cdr:x>
      <cdr:y>1</cdr:y>
    </cdr:to>
    <cdr:sp macro="" textlink="">
      <cdr:nvSpPr>
        <cdr:cNvPr id="2" name="TextBox 2"/>
        <cdr:cNvSpPr txBox="1"/>
      </cdr:nvSpPr>
      <cdr:spPr>
        <a:xfrm xmlns:a="http://schemas.openxmlformats.org/drawingml/2006/main">
          <a:off x="968500" y="3365857"/>
          <a:ext cx="5656236" cy="450567"/>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bg1">
              <a:lumMod val="50000"/>
            </a:schemeClr>
          </a:solidFill>
          <a:prstDash val="dash"/>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400">
              <a:latin typeface="Arial" pitchFamily="34" charset="0"/>
              <a:cs typeface="Arial" pitchFamily="34" charset="0"/>
            </a:rPr>
            <a:t>* received an HIV test in the last 12 months and knew the results</a:t>
          </a:r>
          <a:endParaRPr lang="th-TH" sz="1400">
            <a:latin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sz="quarter"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A7C5D31D-D6CE-45A8-B841-0ACFDFCF5FE0}" type="datetimeFigureOut">
              <a:rPr lang="th-TH"/>
              <a:pPr>
                <a:defRPr/>
              </a:pPr>
              <a:t>12/12/59</a:t>
            </a:fld>
            <a:endParaRPr lang="th-TH"/>
          </a:p>
        </p:txBody>
      </p:sp>
      <p:sp>
        <p:nvSpPr>
          <p:cNvPr id="4" name="Footer Placeholder 3"/>
          <p:cNvSpPr>
            <a:spLocks noGrp="1"/>
          </p:cNvSpPr>
          <p:nvPr>
            <p:ph type="ftr" sz="quarter" idx="2"/>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2E4025E6-D577-4823-B8E2-9DF85E106D68}" type="slidenum">
              <a:rPr lang="th-TH"/>
              <a:pPr>
                <a:defRPr/>
              </a:pPr>
              <a:t>‹#›</a:t>
            </a:fld>
            <a:endParaRPr lang="th-TH"/>
          </a:p>
        </p:txBody>
      </p:sp>
    </p:spTree>
    <p:extLst>
      <p:ext uri="{BB962C8B-B14F-4D97-AF65-F5344CB8AC3E}">
        <p14:creationId xmlns:p14="http://schemas.microsoft.com/office/powerpoint/2010/main" val="913582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77222556-3EF5-4740-AC64-7AE151C6BF5D}" type="datetimeFigureOut">
              <a:rPr lang="th-TH"/>
              <a:pPr>
                <a:defRPr/>
              </a:pPr>
              <a:t>12/12/59</a:t>
            </a:fld>
            <a:endParaRPr lang="th-TH"/>
          </a:p>
        </p:txBody>
      </p:sp>
      <p:sp>
        <p:nvSpPr>
          <p:cNvPr id="4" name="Slide Image Placeholder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4668" tIns="47334" rIns="94668" bIns="47334" rtlCol="0" anchor="ctr"/>
          <a:lstStyle/>
          <a:p>
            <a:pPr lvl="0"/>
            <a:endParaRPr lang="th-TH" noProof="0"/>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4668" tIns="47334" rIns="94668" bIns="4733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h-TH" noProof="0"/>
          </a:p>
        </p:txBody>
      </p:sp>
      <p:sp>
        <p:nvSpPr>
          <p:cNvPr id="6" name="Footer Placeholder 5"/>
          <p:cNvSpPr>
            <a:spLocks noGrp="1"/>
          </p:cNvSpPr>
          <p:nvPr>
            <p:ph type="ftr" sz="quarter" idx="4"/>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36288F76-ABC8-45E4-A7BD-E658DF7FCD40}" type="slidenum">
              <a:rPr lang="th-TH"/>
              <a:pPr>
                <a:defRPr/>
              </a:pPr>
              <a:t>‹#›</a:t>
            </a:fld>
            <a:endParaRPr lang="th-TH"/>
          </a:p>
        </p:txBody>
      </p:sp>
    </p:spTree>
    <p:extLst>
      <p:ext uri="{BB962C8B-B14F-4D97-AF65-F5344CB8AC3E}">
        <p14:creationId xmlns:p14="http://schemas.microsoft.com/office/powerpoint/2010/main" val="14672813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a:t>
            </a:fld>
            <a:endParaRPr lang="th-TH"/>
          </a:p>
        </p:txBody>
      </p:sp>
    </p:spTree>
    <p:extLst>
      <p:ext uri="{BB962C8B-B14F-4D97-AF65-F5344CB8AC3E}">
        <p14:creationId xmlns:p14="http://schemas.microsoft.com/office/powerpoint/2010/main" val="42197666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cs typeface="Arial" charset="0"/>
              </a:rPr>
              <a:t>HIV and AIDS</a:t>
            </a:r>
            <a:endParaRPr lang="th-TH" sz="3600" b="1" smtClean="0">
              <a:solidFill>
                <a:schemeClr val="bg1"/>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mn-cs"/>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mn-cs"/>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192200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pPr>
                <a:defRPr/>
              </a:pPr>
              <a:t>‹#›</a:t>
            </a:fld>
            <a:endParaRPr lang="th-TH"/>
          </a:p>
        </p:txBody>
      </p:sp>
    </p:spTree>
    <p:extLst>
      <p:ext uri="{BB962C8B-B14F-4D97-AF65-F5344CB8AC3E}">
        <p14:creationId xmlns:p14="http://schemas.microsoft.com/office/powerpoint/2010/main" val="159563622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44B99333-AF4A-49FA-A014-16C1D37C1951}" type="slidenum">
              <a:rPr lang="th-TH"/>
              <a:pPr>
                <a:defRPr/>
              </a:pPr>
              <a:t>‹#›</a:t>
            </a:fld>
            <a:endParaRPr lang="th-TH"/>
          </a:p>
        </p:txBody>
      </p:sp>
    </p:spTree>
    <p:extLst>
      <p:ext uri="{BB962C8B-B14F-4D97-AF65-F5344CB8AC3E}">
        <p14:creationId xmlns:p14="http://schemas.microsoft.com/office/powerpoint/2010/main" val="234922046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93762BE0-6964-4469-8C37-9F9A0EDA1DA8}" type="slidenum">
              <a:rPr lang="th-TH"/>
              <a:pPr>
                <a:defRPr/>
              </a:pPr>
              <a:t>‹#›</a:t>
            </a:fld>
            <a:endParaRPr lang="th-TH"/>
          </a:p>
        </p:txBody>
      </p:sp>
    </p:spTree>
    <p:extLst>
      <p:ext uri="{BB962C8B-B14F-4D97-AF65-F5344CB8AC3E}">
        <p14:creationId xmlns:p14="http://schemas.microsoft.com/office/powerpoint/2010/main" val="226672733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680886F1-70AB-42A2-BCDD-525403C406C2}" type="slidenum">
              <a:rPr lang="th-TH"/>
              <a:pPr>
                <a:defRPr/>
              </a:pPr>
              <a:t>‹#›</a:t>
            </a:fld>
            <a:endParaRPr lang="th-TH"/>
          </a:p>
        </p:txBody>
      </p:sp>
    </p:spTree>
    <p:extLst>
      <p:ext uri="{BB962C8B-B14F-4D97-AF65-F5344CB8AC3E}">
        <p14:creationId xmlns:p14="http://schemas.microsoft.com/office/powerpoint/2010/main" val="8378707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785161BB-7284-4515-B014-1FDE94DB0666}" type="slidenum">
              <a:rPr lang="th-TH"/>
              <a:pPr>
                <a:defRPr/>
              </a:pPr>
              <a:t>‹#›</a:t>
            </a:fld>
            <a:endParaRPr lang="th-TH"/>
          </a:p>
        </p:txBody>
      </p:sp>
    </p:spTree>
    <p:extLst>
      <p:ext uri="{BB962C8B-B14F-4D97-AF65-F5344CB8AC3E}">
        <p14:creationId xmlns:p14="http://schemas.microsoft.com/office/powerpoint/2010/main" val="340563045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E01C13E8-1E24-4465-9D82-EEC9EF2946A2}" type="slidenum">
              <a:rPr lang="th-TH"/>
              <a:pPr>
                <a:defRPr/>
              </a:pPr>
              <a:t>‹#›</a:t>
            </a:fld>
            <a:endParaRPr lang="th-TH" dirty="0"/>
          </a:p>
        </p:txBody>
      </p:sp>
    </p:spTree>
    <p:extLst>
      <p:ext uri="{BB962C8B-B14F-4D97-AF65-F5344CB8AC3E}">
        <p14:creationId xmlns:p14="http://schemas.microsoft.com/office/powerpoint/2010/main" val="352744364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BA104C9-8A96-4A98-ABE0-7F0EABD454EA}" type="slidenum">
              <a:rPr lang="th-TH"/>
              <a:pPr>
                <a:defRPr/>
              </a:pPr>
              <a:t>‹#›</a:t>
            </a:fld>
            <a:endParaRPr lang="th-TH" dirty="0"/>
          </a:p>
        </p:txBody>
      </p:sp>
    </p:spTree>
    <p:extLst>
      <p:ext uri="{BB962C8B-B14F-4D97-AF65-F5344CB8AC3E}">
        <p14:creationId xmlns:p14="http://schemas.microsoft.com/office/powerpoint/2010/main" val="360731594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59C68EF-93C5-4DB7-A9B3-925200399420}" type="slidenum">
              <a:rPr lang="th-TH"/>
              <a:pPr>
                <a:defRPr/>
              </a:pPr>
              <a:t>‹#›</a:t>
            </a:fld>
            <a:endParaRPr lang="th-TH"/>
          </a:p>
        </p:txBody>
      </p:sp>
    </p:spTree>
    <p:extLst>
      <p:ext uri="{BB962C8B-B14F-4D97-AF65-F5344CB8AC3E}">
        <p14:creationId xmlns:p14="http://schemas.microsoft.com/office/powerpoint/2010/main" val="2460944583"/>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9CB8B7E7-A5B1-46BA-8891-629A7DD5C0F0}" type="slidenum">
              <a:rPr lang="th-TH"/>
              <a:pPr>
                <a:defRPr/>
              </a:pPr>
              <a:t>‹#›</a:t>
            </a:fld>
            <a:endParaRPr lang="th-TH"/>
          </a:p>
        </p:txBody>
      </p:sp>
    </p:spTree>
    <p:extLst>
      <p:ext uri="{BB962C8B-B14F-4D97-AF65-F5344CB8AC3E}">
        <p14:creationId xmlns:p14="http://schemas.microsoft.com/office/powerpoint/2010/main" val="202559972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427630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171194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757142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2688190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3008358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03350228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7350093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1373585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500813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8412547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386920528"/>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02169641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pPr>
                <a:defRPr/>
              </a:pPr>
              <a:t>‹#›</a:t>
            </a:fld>
            <a:endParaRPr lang="th-TH"/>
          </a:p>
        </p:txBody>
      </p:sp>
    </p:spTree>
    <p:extLst>
      <p:ext uri="{BB962C8B-B14F-4D97-AF65-F5344CB8AC3E}">
        <p14:creationId xmlns:p14="http://schemas.microsoft.com/office/powerpoint/2010/main" val="373492489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6271824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EACB0C50-277C-480B-99C0-9FD7BB5C961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24855954"/>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7FB29A0A-8553-4E6A-A16E-BBC7D0AA452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839928"/>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DBA2BD1E-BCC3-4396-8F3A-BAFF24336E8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370320836"/>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9B9CDB17-F263-4E3B-A150-A0E56852713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48606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691AC41B-D675-4B1A-A4AF-1B1DB27ED1FE}"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794343063"/>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3E1E9764-0E89-41B4-A880-C16603377FBB}"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22817038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B69167C0-C7AD-49C6-8F1C-6C514DE909BC}"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416794682"/>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132486EF-5D7C-4C4C-8498-297232722C2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278749232"/>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data hub lay 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6858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5" name="Chart Placeholder 4"/>
          <p:cNvSpPr>
            <a:spLocks noGrp="1"/>
          </p:cNvSpPr>
          <p:nvPr>
            <p:ph type="chart" sz="quarter" idx="11"/>
          </p:nvPr>
        </p:nvSpPr>
        <p:spPr>
          <a:xfrm>
            <a:off x="838200" y="1752600"/>
            <a:ext cx="7543800" cy="4267200"/>
          </a:xfrm>
          <a:prstGeom prst="rect">
            <a:avLst/>
          </a:prstGeom>
        </p:spPr>
        <p:txBody>
          <a:bodyPr>
            <a:normAutofit/>
          </a:bodyPr>
          <a:lstStyle>
            <a:lvl1pPr>
              <a:defRPr sz="1200" b="1">
                <a:latin typeface="Arial" pitchFamily="34" charset="0"/>
                <a:cs typeface="Arial" pitchFamily="34" charset="0"/>
              </a:defRPr>
            </a:lvl1pPr>
          </a:lstStyle>
          <a:p>
            <a:pPr lvl="0"/>
            <a:endParaRPr lang="en-US" noProof="0" dirty="0"/>
          </a:p>
        </p:txBody>
      </p:sp>
    </p:spTree>
    <p:extLst>
      <p:ext uri="{BB962C8B-B14F-4D97-AF65-F5344CB8AC3E}">
        <p14:creationId xmlns:p14="http://schemas.microsoft.com/office/powerpoint/2010/main" val="808866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pPr>
                <a:defRPr/>
              </a:pPr>
              <a:t>‹#›</a:t>
            </a:fld>
            <a:endParaRPr lang="th-TH"/>
          </a:p>
        </p:txBody>
      </p:sp>
    </p:spTree>
    <p:extLst>
      <p:ext uri="{BB962C8B-B14F-4D97-AF65-F5344CB8AC3E}">
        <p14:creationId xmlns:p14="http://schemas.microsoft.com/office/powerpoint/2010/main" val="320345370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pPr>
                <a:defRPr/>
              </a:pPr>
              <a:t>‹#›</a:t>
            </a:fld>
            <a:endParaRPr lang="th-TH"/>
          </a:p>
        </p:txBody>
      </p:sp>
    </p:spTree>
    <p:extLst>
      <p:ext uri="{BB962C8B-B14F-4D97-AF65-F5344CB8AC3E}">
        <p14:creationId xmlns:p14="http://schemas.microsoft.com/office/powerpoint/2010/main" val="12040084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pPr>
                <a:defRPr/>
              </a:pPr>
              <a:t>‹#›</a:t>
            </a:fld>
            <a:endParaRPr lang="th-TH"/>
          </a:p>
        </p:txBody>
      </p:sp>
    </p:spTree>
    <p:extLst>
      <p:ext uri="{BB962C8B-B14F-4D97-AF65-F5344CB8AC3E}">
        <p14:creationId xmlns:p14="http://schemas.microsoft.com/office/powerpoint/2010/main" val="389558798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pPr>
                <a:defRPr/>
              </a:pPr>
              <a:t>‹#›</a:t>
            </a:fld>
            <a:endParaRPr lang="th-TH" dirty="0"/>
          </a:p>
        </p:txBody>
      </p:sp>
    </p:spTree>
    <p:extLst>
      <p:ext uri="{BB962C8B-B14F-4D97-AF65-F5344CB8AC3E}">
        <p14:creationId xmlns:p14="http://schemas.microsoft.com/office/powerpoint/2010/main" val="55436716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pPr>
                <a:defRPr/>
              </a:pPr>
              <a:t>‹#›</a:t>
            </a:fld>
            <a:endParaRPr lang="th-TH" dirty="0"/>
          </a:p>
        </p:txBody>
      </p:sp>
    </p:spTree>
    <p:extLst>
      <p:ext uri="{BB962C8B-B14F-4D97-AF65-F5344CB8AC3E}">
        <p14:creationId xmlns:p14="http://schemas.microsoft.com/office/powerpoint/2010/main" val="252603145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pPr>
                <a:defRPr/>
              </a:pPr>
              <a:t>‹#›</a:t>
            </a:fld>
            <a:endParaRPr lang="th-TH"/>
          </a:p>
        </p:txBody>
      </p:sp>
    </p:spTree>
    <p:extLst>
      <p:ext uri="{BB962C8B-B14F-4D97-AF65-F5344CB8AC3E}">
        <p14:creationId xmlns:p14="http://schemas.microsoft.com/office/powerpoint/2010/main" val="7891740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4.png"/><Relationship Id="rId5" Type="http://schemas.openxmlformats.org/officeDocument/2006/relationships/slideLayout" Target="../slideLayouts/slideLayout27.xml"/><Relationship Id="rId10" Type="http://schemas.openxmlformats.org/officeDocument/2006/relationships/image" Target="../media/image3.png"/><Relationship Id="rId4" Type="http://schemas.openxmlformats.org/officeDocument/2006/relationships/slideLayout" Target="../slideLayouts/slideLayout26.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4.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image" Target="../media/image3.png"/><Relationship Id="rId5" Type="http://schemas.openxmlformats.org/officeDocument/2006/relationships/slideLayout" Target="../slideLayouts/slideLayout35.xml"/><Relationship Id="rId10" Type="http://schemas.openxmlformats.org/officeDocument/2006/relationships/theme" Target="../theme/theme7.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4" name="TextBox 13"/>
          <p:cNvSpPr txBox="1"/>
          <p:nvPr userDrawn="1"/>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mn-cs"/>
            </a:endParaRPr>
          </a:p>
        </p:txBody>
      </p:sp>
      <p:pic>
        <p:nvPicPr>
          <p:cNvPr id="1028" name="Picture 3" descr="color-01.png"/>
          <p:cNvPicPr>
            <a:picLocks noChangeAspect="1"/>
          </p:cNvPicPr>
          <p:nvPr userDrawn="1"/>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3" r:id="rId1"/>
    <p:sldLayoutId id="214748391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08F40ED5-69EC-4015-BD45-6BEC5B25E5F0}"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3080"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6715140" y="285728"/>
            <a:ext cx="1928826"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2" name="TextBox 11"/>
          <p:cNvSpPr txBox="1"/>
          <p:nvPr userDrawn="1"/>
        </p:nvSpPr>
        <p:spPr>
          <a:xfrm>
            <a:off x="6967538" y="301625"/>
            <a:ext cx="1665287"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mn-lt"/>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mn-lt"/>
              <a:cs typeface="+mn-cs"/>
            </a:endParaRPr>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4100"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1" r:id="rId1"/>
    <p:sldLayoutId id="2147483932"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5124"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3" r:id="rId1"/>
    <p:sldLayoutId id="214748393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8803966"/>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F97388D7-D88E-4BC6-AB13-F02FA9298C1D}"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2">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750674"/>
      </p:ext>
    </p:extLst>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3.xml"/><Relationship Id="rId5" Type="http://schemas.openxmlformats.org/officeDocument/2006/relationships/slide" Target="slide12.xml"/><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www.aidsdatahub.org/" TargetMode="Externa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hyperlink" Target="http://www.aidsdatahub.org/" TargetMode="Externa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bwMode="auto">
          <a:xfrm>
            <a:off x="225424" y="4591967"/>
            <a:ext cx="8379023"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r>
              <a:rPr lang="en-US" sz="4800" dirty="0"/>
              <a:t>Seafarers and Port workers</a:t>
            </a:r>
            <a:r>
              <a:rPr lang="en-US" sz="4800" dirty="0" smtClean="0"/>
              <a:t/>
            </a:r>
            <a:br>
              <a:rPr lang="en-US" sz="4800" dirty="0" smtClean="0"/>
            </a:br>
            <a:endParaRPr lang="th-TH" sz="4800" i="1" dirty="0" smtClean="0"/>
          </a:p>
        </p:txBody>
      </p:sp>
      <p:sp>
        <p:nvSpPr>
          <p:cNvPr id="4" name="TextBox 3"/>
          <p:cNvSpPr txBox="1"/>
          <p:nvPr/>
        </p:nvSpPr>
        <p:spPr>
          <a:xfrm>
            <a:off x="228600" y="5879068"/>
            <a:ext cx="4038600" cy="400110"/>
          </a:xfrm>
          <a:prstGeom prst="rect">
            <a:avLst/>
          </a:prstGeom>
          <a:noFill/>
        </p:spPr>
        <p:txBody>
          <a:bodyPr wrap="square" rtlCol="0">
            <a:spAutoFit/>
          </a:bodyPr>
          <a:lstStyle/>
          <a:p>
            <a:r>
              <a:rPr lang="en-US" sz="2000" b="1" dirty="0" smtClean="0">
                <a:solidFill>
                  <a:schemeClr val="bg1"/>
                </a:solidFill>
              </a:rPr>
              <a:t>Last updated</a:t>
            </a:r>
            <a:r>
              <a:rPr lang="en-US" sz="2000" b="1" smtClean="0">
                <a:solidFill>
                  <a:schemeClr val="bg1"/>
                </a:solidFill>
              </a:rPr>
              <a:t>: November 2015</a:t>
            </a:r>
            <a:endParaRPr lang="en-GB" sz="20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smtClean="0">
                <a:cs typeface="Cordia New" pitchFamily="34" charset="-34"/>
              </a:rPr>
              <a:t>Vulnerability and </a:t>
            </a:r>
            <a:br>
              <a:rPr lang="en-US" sz="5400" smtClean="0">
                <a:cs typeface="Cordia New" pitchFamily="34" charset="-34"/>
              </a:rPr>
            </a:br>
            <a:r>
              <a:rPr lang="en-US" sz="5400" smtClean="0">
                <a:cs typeface="Cordia New" pitchFamily="34" charset="-34"/>
              </a:rPr>
              <a:t>HIV knowledge</a:t>
            </a: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856984" cy="504000"/>
          </a:xfrm>
        </p:spPr>
        <p:txBody>
          <a:bodyPr/>
          <a:lstStyle/>
          <a:p>
            <a:r>
              <a:rPr lang="en-US" dirty="0"/>
              <a:t>Proportion </a:t>
            </a:r>
            <a:r>
              <a:rPr lang="en-US" dirty="0" smtClean="0"/>
              <a:t>of seafarers with comprehensive HIV knowledge, countries where data is available, 2004-2008</a:t>
            </a:r>
            <a:endParaRPr lang="en-GB" dirty="0"/>
          </a:p>
        </p:txBody>
      </p:sp>
      <p:sp>
        <p:nvSpPr>
          <p:cNvPr id="8" name="TextBox 7"/>
          <p:cNvSpPr txBox="1"/>
          <p:nvPr/>
        </p:nvSpPr>
        <p:spPr>
          <a:xfrm>
            <a:off x="0" y="6350169"/>
            <a:ext cx="9144000"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Fiji Second </a:t>
            </a:r>
            <a:r>
              <a:rPr lang="en-US" sz="900" dirty="0">
                <a:solidFill>
                  <a:prstClr val="black"/>
                </a:solidFill>
              </a:rPr>
              <a:t>Generation </a:t>
            </a:r>
            <a:r>
              <a:rPr lang="en-US" sz="900" dirty="0" smtClean="0">
                <a:solidFill>
                  <a:prstClr val="black"/>
                </a:solidFill>
              </a:rPr>
              <a:t>Surveillance </a:t>
            </a:r>
            <a:r>
              <a:rPr lang="en-US" sz="900" dirty="0">
                <a:solidFill>
                  <a:prstClr val="black"/>
                </a:solidFill>
              </a:rPr>
              <a:t>2008 cited in UNAIDS, UNGASS Country Progress Report, 2010; 2) Second Generation Surveillance Surveys of HIV, other STIs and Risk </a:t>
            </a:r>
            <a:r>
              <a:rPr lang="en-US" sz="900" dirty="0" smtClean="0">
                <a:solidFill>
                  <a:prstClr val="black"/>
                </a:solidFill>
              </a:rPr>
              <a:t>Behaviors </a:t>
            </a:r>
            <a:r>
              <a:rPr lang="en-US" sz="900" dirty="0">
                <a:solidFill>
                  <a:prstClr val="black"/>
                </a:solidFill>
              </a:rPr>
              <a:t>in 6 Pacific Countries ( Fiji, Kiribati, Samoa, Solomon Islands, Tonga, Vanuatu), 2004-2005; and 3) Burnet Institute, HIV in the Pacific, 1984-2007</a:t>
            </a:r>
            <a:endParaRPr lang="en-GB"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2761771767"/>
              </p:ext>
            </p:extLst>
          </p:nvPr>
        </p:nvGraphicFramePr>
        <p:xfrm>
          <a:off x="1043608" y="2420888"/>
          <a:ext cx="6192688" cy="3600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16171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National response</a:t>
            </a:r>
            <a:br>
              <a:rPr lang="en-US" altLang="zh-CN"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402672" cy="504000"/>
          </a:xfrm>
        </p:spPr>
        <p:txBody>
          <a:bodyPr/>
          <a:lstStyle/>
          <a:p>
            <a:r>
              <a:rPr lang="en-US" dirty="0" smtClean="0"/>
              <a:t>Proportion of seafarers and port workers who received an HIV test in the last 12 months, 2004-2008</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13</a:t>
            </a:fld>
            <a:endParaRPr lang="th-TH" dirty="0"/>
          </a:p>
        </p:txBody>
      </p:sp>
      <p:sp>
        <p:nvSpPr>
          <p:cNvPr id="5" name="TextBox 4"/>
          <p:cNvSpPr txBox="1"/>
          <p:nvPr/>
        </p:nvSpPr>
        <p:spPr>
          <a:xfrm>
            <a:off x="72008" y="6309320"/>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a:t>
            </a:r>
            <a:r>
              <a:rPr lang="en-US" sz="900" dirty="0">
                <a:solidFill>
                  <a:prstClr val="black"/>
                </a:solidFill>
              </a:rPr>
              <a:t>on 1) Biological and behavioral survey on HIV/AIDS, October 2008; 2) Second Generation </a:t>
            </a:r>
            <a:r>
              <a:rPr lang="en-US" sz="900" dirty="0" err="1">
                <a:solidFill>
                  <a:prstClr val="black"/>
                </a:solidFill>
              </a:rPr>
              <a:t>Surveiallance</a:t>
            </a:r>
            <a:r>
              <a:rPr lang="en-US" sz="900" dirty="0">
                <a:solidFill>
                  <a:prstClr val="black"/>
                </a:solidFill>
              </a:rPr>
              <a:t> 2008 cited in UNAIDS, UNGASS Country Progress Report, 2010; and 3) CDC&amp;EH, Behavioral Surveillance Survey, 2004-2005, Communicable Disease Control and Environment Health, Ministry of Health, Indonesia, Sep 2005</a:t>
            </a:r>
            <a:endParaRPr lang="en-GB" sz="900" dirty="0">
              <a:solidFill>
                <a:prstClr val="black"/>
              </a:solidFill>
            </a:endParaRPr>
          </a:p>
        </p:txBody>
      </p:sp>
      <p:graphicFrame>
        <p:nvGraphicFramePr>
          <p:cNvPr id="7" name="Chart 6"/>
          <p:cNvGraphicFramePr>
            <a:graphicFrameLocks/>
          </p:cNvGraphicFramePr>
          <p:nvPr>
            <p:extLst>
              <p:ext uri="{D42A27DB-BD31-4B8C-83A1-F6EECF244321}">
                <p14:modId xmlns:p14="http://schemas.microsoft.com/office/powerpoint/2010/main" val="2404126164"/>
              </p:ext>
            </p:extLst>
          </p:nvPr>
        </p:nvGraphicFramePr>
        <p:xfrm>
          <a:off x="755576" y="2420888"/>
          <a:ext cx="7704856" cy="3816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6345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9734A0AC-F953-4587-90BC-4DB593D9F0A7}" type="slidenum">
              <a:rPr lang="th-TH" smtClean="0"/>
              <a:pPr>
                <a:defRPr/>
              </a:pPr>
              <a:t>14</a:t>
            </a:fld>
            <a:endParaRPr lang="th-TH" dirty="0"/>
          </a:p>
        </p:txBody>
      </p:sp>
      <p:sp>
        <p:nvSpPr>
          <p:cNvPr id="79875" name="Rectangle 2"/>
          <p:cNvSpPr txBox="1">
            <a:spLocks noChangeArrowheads="1"/>
          </p:cNvSpPr>
          <p:nvPr/>
        </p:nvSpPr>
        <p:spPr bwMode="auto">
          <a:xfrm>
            <a:off x="457200" y="1774825"/>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pitchFamily="34" charset="0"/>
                <a:cs typeface="Cordia New" pitchFamily="34" charset="-34"/>
              </a:defRPr>
            </a:lvl1pPr>
            <a:lvl2pPr marL="742950" indent="-285750" eaLnBrk="0" hangingPunct="0">
              <a:defRPr sz="2800">
                <a:solidFill>
                  <a:schemeClr val="tx1"/>
                </a:solidFill>
                <a:latin typeface="Arial" pitchFamily="34" charset="0"/>
                <a:cs typeface="Cordia New" pitchFamily="34" charset="-34"/>
              </a:defRPr>
            </a:lvl2pPr>
            <a:lvl3pPr marL="1143000" indent="-228600" eaLnBrk="0" hangingPunct="0">
              <a:defRPr sz="2800">
                <a:solidFill>
                  <a:schemeClr val="tx1"/>
                </a:solidFill>
                <a:latin typeface="Arial" pitchFamily="34" charset="0"/>
                <a:cs typeface="Cordia New" pitchFamily="34" charset="-34"/>
              </a:defRPr>
            </a:lvl3pPr>
            <a:lvl4pPr marL="1600200" indent="-228600" eaLnBrk="0" hangingPunct="0">
              <a:defRPr sz="2800">
                <a:solidFill>
                  <a:schemeClr val="tx1"/>
                </a:solidFill>
                <a:latin typeface="Arial" pitchFamily="34" charset="0"/>
                <a:cs typeface="Cordia New" pitchFamily="34" charset="-34"/>
              </a:defRPr>
            </a:lvl4pPr>
            <a:lvl5pPr marL="2057400" indent="-228600" eaLnBrk="0" hangingPunct="0">
              <a:defRPr sz="2800">
                <a:solidFill>
                  <a:schemeClr val="tx1"/>
                </a:solidFill>
                <a:latin typeface="Arial" pitchFamily="34" charset="0"/>
                <a:cs typeface="Cordia New" pitchFamily="34" charset="-34"/>
              </a:defRPr>
            </a:lvl5pPr>
            <a:lvl6pPr marL="2514600" indent="-228600" eaLnBrk="0" fontAlgn="base" hangingPunct="0">
              <a:spcBef>
                <a:spcPct val="0"/>
              </a:spcBef>
              <a:spcAft>
                <a:spcPct val="0"/>
              </a:spcAft>
              <a:defRPr sz="2800">
                <a:solidFill>
                  <a:schemeClr val="tx1"/>
                </a:solidFill>
                <a:latin typeface="Arial" pitchFamily="34" charset="0"/>
                <a:cs typeface="Cordia New" pitchFamily="34" charset="-34"/>
              </a:defRPr>
            </a:lvl6pPr>
            <a:lvl7pPr marL="2971800" indent="-228600" eaLnBrk="0" fontAlgn="base" hangingPunct="0">
              <a:spcBef>
                <a:spcPct val="0"/>
              </a:spcBef>
              <a:spcAft>
                <a:spcPct val="0"/>
              </a:spcAft>
              <a:defRPr sz="2800">
                <a:solidFill>
                  <a:schemeClr val="tx1"/>
                </a:solidFill>
                <a:latin typeface="Arial" pitchFamily="34" charset="0"/>
                <a:cs typeface="Cordia New" pitchFamily="34" charset="-34"/>
              </a:defRPr>
            </a:lvl7pPr>
            <a:lvl8pPr marL="3429000" indent="-228600" eaLnBrk="0" fontAlgn="base" hangingPunct="0">
              <a:spcBef>
                <a:spcPct val="0"/>
              </a:spcBef>
              <a:spcAft>
                <a:spcPct val="0"/>
              </a:spcAft>
              <a:defRPr sz="2800">
                <a:solidFill>
                  <a:schemeClr val="tx1"/>
                </a:solidFill>
                <a:latin typeface="Arial" pitchFamily="34" charset="0"/>
                <a:cs typeface="Cordia New" pitchFamily="34" charset="-34"/>
              </a:defRPr>
            </a:lvl8pPr>
            <a:lvl9pPr marL="3886200" indent="-228600" eaLnBrk="0" fontAlgn="base" hangingPunct="0">
              <a:spcBef>
                <a:spcPct val="0"/>
              </a:spcBef>
              <a:spcAft>
                <a:spcPct val="0"/>
              </a:spcAft>
              <a:defRPr sz="2800">
                <a:solidFill>
                  <a:schemeClr val="tx1"/>
                </a:solidFill>
                <a:latin typeface="Arial" pitchFamily="34" charset="0"/>
                <a:cs typeface="Cordia New" pitchFamily="34" charset="-34"/>
              </a:defRPr>
            </a:lvl9pPr>
          </a:lstStyle>
          <a:p>
            <a:pPr algn="ctr" eaLnBrk="1" hangingPunct="1">
              <a:spcBef>
                <a:spcPct val="20000"/>
              </a:spcBef>
            </a:pPr>
            <a:r>
              <a:rPr lang="en-US" sz="4000">
                <a:solidFill>
                  <a:srgbClr val="C00000"/>
                </a:solidFill>
              </a:rPr>
              <a:t>THANK YOU</a:t>
            </a:r>
          </a:p>
          <a:p>
            <a:pPr algn="ctr" eaLnBrk="1" hangingPunct="1">
              <a:spcBef>
                <a:spcPct val="20000"/>
              </a:spcBef>
            </a:pPr>
            <a:endParaRPr lang="en-US" sz="4000">
              <a:solidFill>
                <a:srgbClr val="C00000"/>
              </a:solidFill>
            </a:endParaRPr>
          </a:p>
          <a:p>
            <a:pPr algn="ctr" eaLnBrk="1" hangingPunct="1">
              <a:spcBef>
                <a:spcPct val="20000"/>
              </a:spcBef>
            </a:pPr>
            <a:r>
              <a:rPr lang="en-US">
                <a:solidFill>
                  <a:srgbClr val="C00000"/>
                </a:solidFill>
              </a:rPr>
              <a:t>slides compiled by </a:t>
            </a:r>
            <a:r>
              <a:rPr lang="en-US" u="sng">
                <a:solidFill>
                  <a:srgbClr val="C00000"/>
                </a:solidFill>
                <a:hlinkClick r:id="rId2"/>
              </a:rPr>
              <a:t>www.aidsdatahub.org</a:t>
            </a:r>
            <a:endParaRPr lang="en-US" u="sng">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r>
              <a:rPr lang="en-US" sz="1400" i="1">
                <a:solidFill>
                  <a:srgbClr val="C00000"/>
                </a:solidFill>
              </a:rPr>
              <a:t>Data shown in this slide set  are comprehensive to the extent they are available from country reports. Please inform us if you know of sources where more recent data can be used.  Please acknowledge </a:t>
            </a:r>
            <a:r>
              <a:rPr lang="en-US" sz="1400" i="1">
                <a:solidFill>
                  <a:srgbClr val="C00000"/>
                </a:solidFill>
                <a:hlinkClick r:id="rId2"/>
              </a:rPr>
              <a:t>www.aidsdatahub.org</a:t>
            </a:r>
            <a:r>
              <a:rPr lang="en-US" sz="1400" i="1">
                <a:solidFill>
                  <a:srgbClr val="C00000"/>
                </a:solidFill>
              </a:rPr>
              <a:t> if slides are lifted directly from this site</a:t>
            </a:r>
          </a:p>
          <a:p>
            <a:pPr algn="ctr" eaLnBrk="1" hangingPunct="1">
              <a:spcBef>
                <a:spcPct val="20000"/>
              </a:spcBef>
            </a:pPr>
            <a:endParaRPr lang="en-US" sz="160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p>
            <a:pPr>
              <a:defRPr/>
            </a:pPr>
            <a:fld id="{E19C7FDC-6A03-401C-9A12-EC31BE8A0E6F}" type="slidenum">
              <a:rPr lang="th-TH"/>
              <a:pPr>
                <a:defRPr/>
              </a:pPr>
              <a:t>2</a:t>
            </a:fld>
            <a:endParaRPr lang="th-TH" dirty="0"/>
          </a:p>
        </p:txBody>
      </p:sp>
      <p:sp>
        <p:nvSpPr>
          <p:cNvPr id="29699" name="Subtitle 4"/>
          <p:cNvSpPr>
            <a:spLocks noGrp="1"/>
          </p:cNvSpPr>
          <p:nvPr>
            <p:ph type="subTitle" idx="1"/>
          </p:nvPr>
        </p:nvSpPr>
        <p:spPr bwMode="auto">
          <a:xfrm>
            <a:off x="468313" y="2276475"/>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Aft>
                <a:spcPct val="0"/>
              </a:spcAft>
            </a:pPr>
            <a:r>
              <a:rPr lang="en-US" dirty="0" smtClean="0">
                <a:cs typeface="Cordia New" pitchFamily="34" charset="-34"/>
                <a:hlinkClick r:id="rId2" action="ppaction://hlinksldjump"/>
              </a:rPr>
              <a:t>HIV prevalence and epidemiology </a:t>
            </a:r>
            <a:endParaRPr lang="en-US" dirty="0" smtClean="0">
              <a:cs typeface="Cordia New" pitchFamily="34" charset="-34"/>
            </a:endParaRPr>
          </a:p>
          <a:p>
            <a:pPr fontAlgn="base">
              <a:spcAft>
                <a:spcPct val="0"/>
              </a:spcAft>
            </a:pPr>
            <a:r>
              <a:rPr lang="en-US" dirty="0" smtClean="0">
                <a:cs typeface="Cordia New" pitchFamily="34" charset="-34"/>
                <a:hlinkClick r:id="rId3" action="ppaction://hlinksldjump"/>
              </a:rPr>
              <a:t>Risk behaviors</a:t>
            </a:r>
            <a:endParaRPr lang="en-US" dirty="0" smtClean="0">
              <a:cs typeface="Cordia New" pitchFamily="34" charset="-34"/>
            </a:endParaRPr>
          </a:p>
          <a:p>
            <a:pPr fontAlgn="base">
              <a:spcAft>
                <a:spcPct val="0"/>
              </a:spcAft>
            </a:pPr>
            <a:r>
              <a:rPr lang="en-US" dirty="0" smtClean="0">
                <a:cs typeface="Cordia New" pitchFamily="34" charset="-34"/>
                <a:hlinkClick r:id="rId4" action="ppaction://hlinksldjump"/>
              </a:rPr>
              <a:t>Vulnerability and HIV knowledge </a:t>
            </a:r>
            <a:endParaRPr lang="en-US" dirty="0" smtClean="0">
              <a:cs typeface="Cordia New" pitchFamily="34" charset="-34"/>
            </a:endParaRPr>
          </a:p>
          <a:p>
            <a:pPr fontAlgn="base">
              <a:spcAft>
                <a:spcPct val="0"/>
              </a:spcAft>
            </a:pPr>
            <a:r>
              <a:rPr lang="en-US" dirty="0" smtClean="0">
                <a:cs typeface="Cordia New" pitchFamily="34" charset="-34"/>
                <a:hlinkClick r:id="rId5" action="ppaction://hlinksldjump"/>
              </a:rPr>
              <a:t>National </a:t>
            </a:r>
            <a:r>
              <a:rPr lang="en-US" dirty="0" smtClean="0">
                <a:cs typeface="Cordia New" pitchFamily="34" charset="-34"/>
                <a:hlinkClick r:id="rId5" action="ppaction://hlinksldjump"/>
              </a:rPr>
              <a:t>response </a:t>
            </a:r>
            <a:endParaRPr lang="en-US" dirty="0" smtClean="0">
              <a:cs typeface="Cordia New" pitchFamily="34" charset="-34"/>
            </a:endParaRPr>
          </a:p>
        </p:txBody>
      </p:sp>
      <p:sp>
        <p:nvSpPr>
          <p:cNvPr id="29700" name="Title 3"/>
          <p:cNvSpPr>
            <a:spLocks noGrp="1"/>
          </p:cNvSpPr>
          <p:nvPr>
            <p:ph type="title"/>
          </p:nvPr>
        </p:nvSpPr>
        <p:spPr bwMode="auto">
          <a:xfrm>
            <a:off x="169863" y="1571625"/>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mtClean="0">
                <a:cs typeface="Cordia New" pitchFamily="34" charset="-34"/>
              </a:rPr>
              <a:t>CONTENT</a:t>
            </a:r>
            <a:endParaRPr lang="th-TH"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5"/>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smtClean="0">
                <a:cs typeface="Cordia New" pitchFamily="34" charset="-34"/>
              </a:rPr>
              <a:t>HIV prevalence and </a:t>
            </a:r>
            <a:br>
              <a:rPr lang="en-US" sz="5400" dirty="0" smtClean="0">
                <a:cs typeface="Cordia New" pitchFamily="34" charset="-34"/>
              </a:rPr>
            </a:br>
            <a:r>
              <a:rPr lang="en-US" sz="5400" dirty="0" smtClean="0">
                <a:cs typeface="Cordia New" pitchFamily="34" charset="-34"/>
              </a:rPr>
              <a:t>epidemiology</a:t>
            </a:r>
            <a:endParaRPr lang="th-TH"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412776"/>
            <a:ext cx="8402672" cy="504000"/>
          </a:xfrm>
        </p:spPr>
        <p:txBody>
          <a:bodyPr/>
          <a:lstStyle/>
          <a:p>
            <a:r>
              <a:rPr lang="en-US" dirty="0"/>
              <a:t>HIV prevalence among seafarers and port workers, countries where data is available, 2004-2012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4</a:t>
            </a:fld>
            <a:endParaRPr lang="th-TH" dirty="0">
              <a:solidFill>
                <a:prstClr val="black">
                  <a:tint val="75000"/>
                </a:prstClr>
              </a:solidFill>
            </a:endParaRPr>
          </a:p>
        </p:txBody>
      </p:sp>
      <p:sp>
        <p:nvSpPr>
          <p:cNvPr id="5" name="TextBox 4"/>
          <p:cNvSpPr txBox="1"/>
          <p:nvPr/>
        </p:nvSpPr>
        <p:spPr>
          <a:xfrm>
            <a:off x="0" y="6334088"/>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on  Integrated Biological and Behavioral Surveys; HIV Sentinel Surveillance Surveys; and </a:t>
            </a:r>
            <a:r>
              <a:rPr lang="en-GB" sz="900" dirty="0" smtClean="0">
                <a:solidFill>
                  <a:prstClr val="black"/>
                </a:solidFill>
              </a:rPr>
              <a:t>Special Preventive Programme Centre for Health Protection, Department of Health Hong Kong. (2012). </a:t>
            </a:r>
            <a:r>
              <a:rPr lang="fr-FR" sz="900" dirty="0" smtClean="0">
                <a:solidFill>
                  <a:prstClr val="black"/>
                </a:solidFill>
              </a:rPr>
              <a:t>HIV Surveillance Report – 2011 Update</a:t>
            </a:r>
            <a:endParaRPr lang="en-GB" sz="900"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val="2676839951"/>
              </p:ext>
            </p:extLst>
          </p:nvPr>
        </p:nvGraphicFramePr>
        <p:xfrm>
          <a:off x="683568" y="2204864"/>
          <a:ext cx="7920880" cy="38884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922900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412776"/>
            <a:ext cx="8402672" cy="504000"/>
          </a:xfrm>
        </p:spPr>
        <p:txBody>
          <a:bodyPr/>
          <a:lstStyle/>
          <a:p>
            <a:r>
              <a:rPr lang="en-US" dirty="0" smtClean="0"/>
              <a:t>Prevalence of STIs among seafarers and dock workers, countries where data is available, 2004-2008</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5</a:t>
            </a:fld>
            <a:endParaRPr lang="th-TH" dirty="0">
              <a:solidFill>
                <a:prstClr val="black">
                  <a:tint val="75000"/>
                </a:prstClr>
              </a:solidFill>
            </a:endParaRPr>
          </a:p>
        </p:txBody>
      </p:sp>
      <p:sp>
        <p:nvSpPr>
          <p:cNvPr id="5" name="TextBox 4"/>
          <p:cNvSpPr txBox="1"/>
          <p:nvPr/>
        </p:nvSpPr>
        <p:spPr>
          <a:xfrm>
            <a:off x="0" y="6334088"/>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a:t>
            </a:r>
            <a:r>
              <a:rPr lang="en-US" sz="900" dirty="0">
                <a:solidFill>
                  <a:prstClr val="black"/>
                </a:solidFill>
              </a:rPr>
              <a:t>on 1) National AIDS/STD Programme (NASP), Directorate General of Health Services, Ministry of Health and Family Welfare, Bangladesh . (2011). National HIV Serological Surveillance, 2011, Bangladesh - 9th Round Technical Report</a:t>
            </a:r>
            <a:r>
              <a:rPr lang="en-US" sz="900" dirty="0" smtClean="0">
                <a:solidFill>
                  <a:prstClr val="black"/>
                </a:solidFill>
              </a:rPr>
              <a:t>.; and 2</a:t>
            </a:r>
            <a:r>
              <a:rPr lang="en-US" sz="900" dirty="0">
                <a:solidFill>
                  <a:prstClr val="black"/>
                </a:solidFill>
              </a:rPr>
              <a:t>) Maldives Biological and behavioral survey, October 2008 cited in UNAIDS, UNGASS Country Progress Report, 2010</a:t>
            </a:r>
            <a:endParaRPr lang="en-GB" sz="900" dirty="0">
              <a:solidFill>
                <a:prstClr val="black"/>
              </a:solidFill>
            </a:endParaRPr>
          </a:p>
        </p:txBody>
      </p:sp>
      <p:graphicFrame>
        <p:nvGraphicFramePr>
          <p:cNvPr id="7" name="Chart 6"/>
          <p:cNvGraphicFramePr>
            <a:graphicFrameLocks/>
          </p:cNvGraphicFramePr>
          <p:nvPr>
            <p:extLst>
              <p:ext uri="{D42A27DB-BD31-4B8C-83A1-F6EECF244321}">
                <p14:modId xmlns:p14="http://schemas.microsoft.com/office/powerpoint/2010/main" val="3192235331"/>
              </p:ext>
            </p:extLst>
          </p:nvPr>
        </p:nvGraphicFramePr>
        <p:xfrm>
          <a:off x="827584" y="2276872"/>
          <a:ext cx="7056784" cy="38884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83541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Risk behaviours</a:t>
            </a:r>
            <a:br>
              <a:rPr lang="en-US" altLang="zh-CN" sz="5400" smtClean="0">
                <a:cs typeface="Cordia New" pitchFamily="34" charset="-34"/>
              </a:rPr>
            </a:br>
            <a:r>
              <a:rPr lang="zh-CN" altLang="en-US" sz="5400" smtClean="0">
                <a:cs typeface="Cordia New" pitchFamily="34" charset="-34"/>
              </a:rPr>
              <a:t/>
            </a:r>
            <a:br>
              <a:rPr lang="zh-CN" altLang="en-US"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856984" cy="504000"/>
          </a:xfrm>
        </p:spPr>
        <p:txBody>
          <a:bodyPr/>
          <a:lstStyle/>
          <a:p>
            <a:r>
              <a:rPr lang="en-US" dirty="0"/>
              <a:t>Proportion of seafarers and port laborers who reported sex with sex workers in the last 12 months, 2004-2008</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7</a:t>
            </a:fld>
            <a:endParaRPr lang="th-TH" dirty="0"/>
          </a:p>
        </p:txBody>
      </p:sp>
      <p:sp>
        <p:nvSpPr>
          <p:cNvPr id="5" name="TextBox 4"/>
          <p:cNvSpPr txBox="1"/>
          <p:nvPr/>
        </p:nvSpPr>
        <p:spPr>
          <a:xfrm>
            <a:off x="72008" y="6165304"/>
            <a:ext cx="8964488" cy="6463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a:t>
            </a:r>
            <a:r>
              <a:rPr lang="en-US" sz="900" dirty="0">
                <a:solidFill>
                  <a:prstClr val="black"/>
                </a:solidFill>
              </a:rPr>
              <a:t>on 1) CDC&amp;EH, Behavioral Surveillance Survey, 2004-2005, Communicable Disease Control and Environment Health, Ministry of Health, Indonesia, Sep 2005; 2) Report of the Commission on AIDS in the Pacific, Turning The Tide: An OPEN Strategy for a response to AIDS in the Pacific; 3) Fiji Second Generation </a:t>
            </a:r>
            <a:r>
              <a:rPr lang="en-US" sz="900" dirty="0" err="1">
                <a:solidFill>
                  <a:prstClr val="black"/>
                </a:solidFill>
              </a:rPr>
              <a:t>Surveiallance</a:t>
            </a:r>
            <a:r>
              <a:rPr lang="en-US" sz="900" dirty="0">
                <a:solidFill>
                  <a:prstClr val="black"/>
                </a:solidFill>
              </a:rPr>
              <a:t> 2008 cited in UNAIDS, UNGASS Country Progress Report, </a:t>
            </a:r>
            <a:r>
              <a:rPr lang="en-US" sz="900" dirty="0" smtClean="0">
                <a:solidFill>
                  <a:prstClr val="black"/>
                </a:solidFill>
              </a:rPr>
              <a:t>2010; 4</a:t>
            </a:r>
            <a:r>
              <a:rPr lang="en-US" sz="900" dirty="0">
                <a:solidFill>
                  <a:prstClr val="black"/>
                </a:solidFill>
              </a:rPr>
              <a:t>) Maldives Biological and behavioral survey on HIV/AIDS, October 2008; and 6) Burnet Institute, HIV in the Pacific, 1984-2007</a:t>
            </a:r>
            <a:endParaRPr lang="en-GB" sz="900" dirty="0">
              <a:solidFill>
                <a:srgbClr val="FF0000"/>
              </a:solidFill>
            </a:endParaRPr>
          </a:p>
        </p:txBody>
      </p:sp>
      <p:graphicFrame>
        <p:nvGraphicFramePr>
          <p:cNvPr id="7" name="Chart 6"/>
          <p:cNvGraphicFramePr>
            <a:graphicFrameLocks/>
          </p:cNvGraphicFramePr>
          <p:nvPr>
            <p:extLst>
              <p:ext uri="{D42A27DB-BD31-4B8C-83A1-F6EECF244321}">
                <p14:modId xmlns:p14="http://schemas.microsoft.com/office/powerpoint/2010/main" val="787293933"/>
              </p:ext>
            </p:extLst>
          </p:nvPr>
        </p:nvGraphicFramePr>
        <p:xfrm>
          <a:off x="611560" y="2204864"/>
          <a:ext cx="7560840" cy="3816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33103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856984" cy="504000"/>
          </a:xfrm>
        </p:spPr>
        <p:txBody>
          <a:bodyPr/>
          <a:lstStyle/>
          <a:p>
            <a:r>
              <a:rPr lang="en-US" dirty="0"/>
              <a:t>Proportion of seafarers and port laborers </a:t>
            </a:r>
            <a:r>
              <a:rPr lang="en-US" dirty="0" smtClean="0"/>
              <a:t>who reported condom use at last sex, 2004-2006</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8</a:t>
            </a:fld>
            <a:endParaRPr lang="th-TH" dirty="0"/>
          </a:p>
        </p:txBody>
      </p:sp>
      <p:sp>
        <p:nvSpPr>
          <p:cNvPr id="5" name="TextBox 4"/>
          <p:cNvSpPr txBox="1"/>
          <p:nvPr/>
        </p:nvSpPr>
        <p:spPr>
          <a:xfrm>
            <a:off x="72008" y="6165304"/>
            <a:ext cx="8964488" cy="507831"/>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a:t>
            </a:r>
            <a:r>
              <a:rPr lang="en-US" sz="900" dirty="0">
                <a:solidFill>
                  <a:prstClr val="black"/>
                </a:solidFill>
              </a:rPr>
              <a:t>on 1) CDC&amp;EH, Behavioral Surveillance Survey, 2004-2005, Communicable Disease Control and Environment Health, Ministry of Health, Indonesia, Sep 2005; 2) Report of the Commission on AIDS in the Pacific, Turning The Tide: An OPEN Strategy for a response to AIDS in the Pacific; </a:t>
            </a:r>
            <a:r>
              <a:rPr lang="en-US" sz="900" dirty="0" smtClean="0">
                <a:solidFill>
                  <a:prstClr val="black"/>
                </a:solidFill>
              </a:rPr>
              <a:t> and 3</a:t>
            </a:r>
            <a:r>
              <a:rPr lang="en-US" sz="900" dirty="0">
                <a:solidFill>
                  <a:prstClr val="black"/>
                </a:solidFill>
              </a:rPr>
              <a:t>) Burnet Institute, HIV in the Pacific, 1984-2007</a:t>
            </a:r>
            <a:endParaRPr lang="en-GB" sz="900" dirty="0">
              <a:solidFill>
                <a:srgbClr val="FF0000"/>
              </a:solidFill>
            </a:endParaRPr>
          </a:p>
        </p:txBody>
      </p:sp>
      <p:graphicFrame>
        <p:nvGraphicFramePr>
          <p:cNvPr id="8" name="Chart 7"/>
          <p:cNvGraphicFramePr>
            <a:graphicFrameLocks/>
          </p:cNvGraphicFramePr>
          <p:nvPr>
            <p:extLst>
              <p:ext uri="{D42A27DB-BD31-4B8C-83A1-F6EECF244321}">
                <p14:modId xmlns:p14="http://schemas.microsoft.com/office/powerpoint/2010/main" val="3737551130"/>
              </p:ext>
            </p:extLst>
          </p:nvPr>
        </p:nvGraphicFramePr>
        <p:xfrm>
          <a:off x="827584" y="2276872"/>
          <a:ext cx="6840760" cy="3600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22963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12776"/>
            <a:ext cx="8856984" cy="504000"/>
          </a:xfrm>
        </p:spPr>
        <p:txBody>
          <a:bodyPr/>
          <a:lstStyle/>
          <a:p>
            <a:r>
              <a:rPr lang="en-US" dirty="0"/>
              <a:t>Proportion of seafarers and port laborers </a:t>
            </a:r>
            <a:r>
              <a:rPr lang="en-US" dirty="0" smtClean="0"/>
              <a:t>who reported consistent condom use in the last 12 months, 2004-2008</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smtClean="0"/>
              <a:pPr>
                <a:defRPr/>
              </a:pPr>
              <a:t>9</a:t>
            </a:fld>
            <a:endParaRPr lang="th-TH" dirty="0"/>
          </a:p>
        </p:txBody>
      </p:sp>
      <p:sp>
        <p:nvSpPr>
          <p:cNvPr id="5" name="TextBox 4"/>
          <p:cNvSpPr txBox="1"/>
          <p:nvPr/>
        </p:nvSpPr>
        <p:spPr>
          <a:xfrm>
            <a:off x="72008" y="6165304"/>
            <a:ext cx="8964488" cy="369332"/>
          </a:xfrm>
          <a:prstGeom prst="rect">
            <a:avLst/>
          </a:prstGeom>
          <a:noFill/>
        </p:spPr>
        <p:txBody>
          <a:bodyPr wrap="square" rtlCol="0">
            <a:spAutoFit/>
          </a:bodyPr>
          <a:lstStyle/>
          <a:p>
            <a:r>
              <a:rPr lang="en-US" sz="900" dirty="0" smtClean="0">
                <a:solidFill>
                  <a:prstClr val="black"/>
                </a:solidFill>
              </a:rPr>
              <a:t>Source: Prepared by </a:t>
            </a:r>
            <a:r>
              <a:rPr lang="en-US" sz="900" dirty="0" smtClean="0">
                <a:solidFill>
                  <a:prstClr val="black"/>
                </a:solidFill>
                <a:hlinkClick r:id="rId2"/>
              </a:rPr>
              <a:t>www.aidsdatahub.org</a:t>
            </a:r>
            <a:r>
              <a:rPr lang="en-US" sz="900" dirty="0" smtClean="0">
                <a:solidFill>
                  <a:prstClr val="black"/>
                </a:solidFill>
              </a:rPr>
              <a:t> based </a:t>
            </a:r>
            <a:r>
              <a:rPr lang="en-US" sz="900" dirty="0">
                <a:solidFill>
                  <a:prstClr val="black"/>
                </a:solidFill>
              </a:rPr>
              <a:t>on 1) CDC&amp;EH, Behavioral Surveillance Survey, 2004-2005, Communicable Disease Control and Environment Health, Ministry of Health, Indonesia, Sep 2005; 2</a:t>
            </a:r>
            <a:r>
              <a:rPr lang="en-US" sz="900" dirty="0" smtClean="0">
                <a:solidFill>
                  <a:prstClr val="black"/>
                </a:solidFill>
              </a:rPr>
              <a:t>) Maldives </a:t>
            </a:r>
            <a:r>
              <a:rPr lang="en-US" sz="900" dirty="0">
                <a:solidFill>
                  <a:prstClr val="black"/>
                </a:solidFill>
              </a:rPr>
              <a:t>Biological and behavioral survey on HIV/AIDS, October 2008</a:t>
            </a:r>
            <a:endParaRPr lang="en-GB" sz="900" dirty="0">
              <a:solidFill>
                <a:srgbClr val="FF0000"/>
              </a:solidFill>
            </a:endParaRPr>
          </a:p>
        </p:txBody>
      </p:sp>
      <p:graphicFrame>
        <p:nvGraphicFramePr>
          <p:cNvPr id="6" name="Chart 5"/>
          <p:cNvGraphicFramePr>
            <a:graphicFrameLocks/>
          </p:cNvGraphicFramePr>
          <p:nvPr>
            <p:extLst>
              <p:ext uri="{D42A27DB-BD31-4B8C-83A1-F6EECF244321}">
                <p14:modId xmlns:p14="http://schemas.microsoft.com/office/powerpoint/2010/main" val="3465105254"/>
              </p:ext>
            </p:extLst>
          </p:nvPr>
        </p:nvGraphicFramePr>
        <p:xfrm>
          <a:off x="1187624" y="2348880"/>
          <a:ext cx="6048672" cy="34563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28446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ONLINEALLOWACCESS" val="1"/>
  <p:tag name="ISPRINGONLINEUPLOADPRESENTATION" val="1"/>
  <p:tag name="ISPRINGONLINEALLOWDOWNLOAD" val="1"/>
  <p:tag name="ISPRINGONLINETOPIC" val="Education"/>
  <p:tag name="ISPRINGONLINELANG" val="en"/>
</p:tagLst>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9197</TotalTime>
  <Words>719</Words>
  <Application>Microsoft Office PowerPoint</Application>
  <PresentationFormat>On-screen Show (4:3)</PresentationFormat>
  <Paragraphs>57</Paragraphs>
  <Slides>14</Slides>
  <Notes>1</Notes>
  <HiddenSlides>0</HiddenSlides>
  <MMClips>0</MMClips>
  <ScaleCrop>false</ScaleCrop>
  <HeadingPairs>
    <vt:vector size="4" baseType="variant">
      <vt:variant>
        <vt:lpstr>Theme</vt:lpstr>
      </vt:variant>
      <vt:variant>
        <vt:i4>7</vt:i4>
      </vt:variant>
      <vt:variant>
        <vt:lpstr>Slide Titles</vt:lpstr>
      </vt:variant>
      <vt:variant>
        <vt:i4>14</vt:i4>
      </vt:variant>
    </vt:vector>
  </HeadingPairs>
  <TitlesOfParts>
    <vt:vector size="21" baseType="lpstr">
      <vt:lpstr>1_Cover Design</vt:lpstr>
      <vt:lpstr>Layout</vt:lpstr>
      <vt:lpstr>Layout with Latest!</vt:lpstr>
      <vt:lpstr>2_Cover Design</vt:lpstr>
      <vt:lpstr>3_Cover Design</vt:lpstr>
      <vt:lpstr>1_Layout</vt:lpstr>
      <vt:lpstr>2_Layout</vt:lpstr>
      <vt:lpstr>Seafarers and Port workers </vt:lpstr>
      <vt:lpstr>CONTENT</vt:lpstr>
      <vt:lpstr>HIV prevalence and  epidemiology</vt:lpstr>
      <vt:lpstr>HIV prevalence among seafarers and port workers, countries where data is available, 2004-2012</vt:lpstr>
      <vt:lpstr>Prevalence of STIs among seafarers and dock workers, countries where data is available, 2004-2008</vt:lpstr>
      <vt:lpstr>Risk behaviours  </vt:lpstr>
      <vt:lpstr>Proportion of seafarers and port laborers who reported sex with sex workers in the last 12 months, 2004-2008</vt:lpstr>
      <vt:lpstr>Proportion of seafarers and port laborers who reported condom use at last sex, 2004-2006</vt:lpstr>
      <vt:lpstr>Proportion of seafarers and port laborers who reported consistent condom use in the last 12 months, 2004-2008</vt:lpstr>
      <vt:lpstr>Vulnerability and  HIV knowledge</vt:lpstr>
      <vt:lpstr>Proportion of seafarers with comprehensive HIV knowledge, countries where data is available, 2004-2008</vt:lpstr>
      <vt:lpstr>National response </vt:lpstr>
      <vt:lpstr>Proportion of seafarers and port workers who received an HIV test in the last 12 months, 2004-2008</vt:lpstr>
      <vt:lpstr>PowerPoint Presentation</vt:lpstr>
    </vt:vector>
  </TitlesOfParts>
  <Company>Computer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 at higher risk</dc:title>
  <dc:creator>HomeUser</dc:creator>
  <cp:lastModifiedBy>Administrator</cp:lastModifiedBy>
  <cp:revision>771</cp:revision>
  <dcterms:created xsi:type="dcterms:W3CDTF">2010-11-08T08:31:49Z</dcterms:created>
  <dcterms:modified xsi:type="dcterms:W3CDTF">2016-12-12T02:19:31Z</dcterms:modified>
</cp:coreProperties>
</file>