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notesSlides/notesSlide3.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4.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notesSlides/notesSlide6.xml" ContentType="application/vnd.openxmlformats-officedocument.presentationml.notesSlide+xml"/>
  <Override PartName="/ppt/charts/chart11.xml" ContentType="application/vnd.openxmlformats-officedocument.drawingml.chart+xml"/>
  <Override PartName="/ppt/theme/themeOverride11.xml" ContentType="application/vnd.openxmlformats-officedocument.themeOverride+xml"/>
  <Override PartName="/ppt/charts/chart12.xml" ContentType="application/vnd.openxmlformats-officedocument.drawingml.chart+xml"/>
  <Override PartName="/ppt/theme/themeOverride12.xml" ContentType="application/vnd.openxmlformats-officedocument.themeOverride+xml"/>
  <Override PartName="/ppt/charts/chart13.xml" ContentType="application/vnd.openxmlformats-officedocument.drawingml.chart+xml"/>
  <Override PartName="/ppt/theme/themeOverride13.xml" ContentType="application/vnd.openxmlformats-officedocument.themeOverride+xml"/>
  <Override PartName="/ppt/charts/chart14.xml" ContentType="application/vnd.openxmlformats-officedocument.drawingml.chart+xml"/>
  <Override PartName="/ppt/theme/themeOverride14.xml" ContentType="application/vnd.openxmlformats-officedocument.themeOverride+xml"/>
  <Override PartName="/ppt/charts/chart15.xml" ContentType="application/vnd.openxmlformats-officedocument.drawingml.chart+xml"/>
  <Override PartName="/ppt/theme/themeOverride1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3797" r:id="rId4"/>
    <p:sldMasterId id="2147483800" r:id="rId5"/>
    <p:sldMasterId id="2147483935" r:id="rId6"/>
    <p:sldMasterId id="2147483944" r:id="rId7"/>
  </p:sldMasterIdLst>
  <p:notesMasterIdLst>
    <p:notesMasterId r:id="rId30"/>
  </p:notesMasterIdLst>
  <p:handoutMasterIdLst>
    <p:handoutMasterId r:id="rId31"/>
  </p:handoutMasterIdLst>
  <p:sldIdLst>
    <p:sldId id="266" r:id="rId8"/>
    <p:sldId id="268" r:id="rId9"/>
    <p:sldId id="271" r:id="rId10"/>
    <p:sldId id="353" r:id="rId11"/>
    <p:sldId id="375" r:id="rId12"/>
    <p:sldId id="376" r:id="rId13"/>
    <p:sldId id="377" r:id="rId14"/>
    <p:sldId id="355" r:id="rId15"/>
    <p:sldId id="292" r:id="rId16"/>
    <p:sldId id="358" r:id="rId17"/>
    <p:sldId id="360" r:id="rId18"/>
    <p:sldId id="364" r:id="rId19"/>
    <p:sldId id="365" r:id="rId20"/>
    <p:sldId id="373" r:id="rId21"/>
    <p:sldId id="369" r:id="rId22"/>
    <p:sldId id="296" r:id="rId23"/>
    <p:sldId id="351" r:id="rId24"/>
    <p:sldId id="308" r:id="rId25"/>
    <p:sldId id="338" r:id="rId26"/>
    <p:sldId id="370" r:id="rId27"/>
    <p:sldId id="371" r:id="rId28"/>
    <p:sldId id="311" r:id="rId29"/>
  </p:sldIdLst>
  <p:sldSz cx="9144000" cy="6858000" type="screen4x3"/>
  <p:notesSz cx="7102475" cy="10234613"/>
  <p:custDataLst>
    <p:tags r:id="rId32"/>
  </p:custDataLst>
  <p:defaultTextStyle>
    <a:defPPr>
      <a:defRPr lang="th-TH"/>
    </a:defPPr>
    <a:lvl1pPr algn="l" rtl="0" fontAlgn="base">
      <a:spcBef>
        <a:spcPct val="0"/>
      </a:spcBef>
      <a:spcAft>
        <a:spcPct val="0"/>
      </a:spcAft>
      <a:defRPr sz="2800" kern="1200">
        <a:solidFill>
          <a:schemeClr val="tx1"/>
        </a:solidFill>
        <a:latin typeface="Arial" pitchFamily="34" charset="0"/>
        <a:ea typeface="+mn-ea"/>
        <a:cs typeface="Cordia New" pitchFamily="34" charset="-34"/>
      </a:defRPr>
    </a:lvl1pPr>
    <a:lvl2pPr marL="457200" algn="l" rtl="0" fontAlgn="base">
      <a:spcBef>
        <a:spcPct val="0"/>
      </a:spcBef>
      <a:spcAft>
        <a:spcPct val="0"/>
      </a:spcAft>
      <a:defRPr sz="2800" kern="1200">
        <a:solidFill>
          <a:schemeClr val="tx1"/>
        </a:solidFill>
        <a:latin typeface="Arial" pitchFamily="34" charset="0"/>
        <a:ea typeface="+mn-ea"/>
        <a:cs typeface="Cordia New" pitchFamily="34" charset="-34"/>
      </a:defRPr>
    </a:lvl2pPr>
    <a:lvl3pPr marL="914400" algn="l" rtl="0" fontAlgn="base">
      <a:spcBef>
        <a:spcPct val="0"/>
      </a:spcBef>
      <a:spcAft>
        <a:spcPct val="0"/>
      </a:spcAft>
      <a:defRPr sz="2800" kern="1200">
        <a:solidFill>
          <a:schemeClr val="tx1"/>
        </a:solidFill>
        <a:latin typeface="Arial" pitchFamily="34" charset="0"/>
        <a:ea typeface="+mn-ea"/>
        <a:cs typeface="Cordia New" pitchFamily="34" charset="-34"/>
      </a:defRPr>
    </a:lvl3pPr>
    <a:lvl4pPr marL="1371600" algn="l" rtl="0" fontAlgn="base">
      <a:spcBef>
        <a:spcPct val="0"/>
      </a:spcBef>
      <a:spcAft>
        <a:spcPct val="0"/>
      </a:spcAft>
      <a:defRPr sz="2800" kern="1200">
        <a:solidFill>
          <a:schemeClr val="tx1"/>
        </a:solidFill>
        <a:latin typeface="Arial" pitchFamily="34" charset="0"/>
        <a:ea typeface="+mn-ea"/>
        <a:cs typeface="Cordia New" pitchFamily="34" charset="-34"/>
      </a:defRPr>
    </a:lvl4pPr>
    <a:lvl5pPr marL="1828800" algn="l" rtl="0" fontAlgn="base">
      <a:spcBef>
        <a:spcPct val="0"/>
      </a:spcBef>
      <a:spcAft>
        <a:spcPct val="0"/>
      </a:spcAft>
      <a:defRPr sz="2800" kern="1200">
        <a:solidFill>
          <a:schemeClr val="tx1"/>
        </a:solidFill>
        <a:latin typeface="Arial" pitchFamily="34" charset="0"/>
        <a:ea typeface="+mn-ea"/>
        <a:cs typeface="Cordia New" pitchFamily="34" charset="-34"/>
      </a:defRPr>
    </a:lvl5pPr>
    <a:lvl6pPr marL="2286000" algn="l" defTabSz="914400" rtl="0" eaLnBrk="1" latinLnBrk="0" hangingPunct="1">
      <a:defRPr sz="2800" kern="1200">
        <a:solidFill>
          <a:schemeClr val="tx1"/>
        </a:solidFill>
        <a:latin typeface="Arial" pitchFamily="34" charset="0"/>
        <a:ea typeface="+mn-ea"/>
        <a:cs typeface="Cordia New" pitchFamily="34" charset="-34"/>
      </a:defRPr>
    </a:lvl6pPr>
    <a:lvl7pPr marL="2743200" algn="l" defTabSz="914400" rtl="0" eaLnBrk="1" latinLnBrk="0" hangingPunct="1">
      <a:defRPr sz="2800" kern="1200">
        <a:solidFill>
          <a:schemeClr val="tx1"/>
        </a:solidFill>
        <a:latin typeface="Arial" pitchFamily="34" charset="0"/>
        <a:ea typeface="+mn-ea"/>
        <a:cs typeface="Cordia New" pitchFamily="34" charset="-34"/>
      </a:defRPr>
    </a:lvl7pPr>
    <a:lvl8pPr marL="3200400" algn="l" defTabSz="914400" rtl="0" eaLnBrk="1" latinLnBrk="0" hangingPunct="1">
      <a:defRPr sz="2800" kern="1200">
        <a:solidFill>
          <a:schemeClr val="tx1"/>
        </a:solidFill>
        <a:latin typeface="Arial" pitchFamily="34" charset="0"/>
        <a:ea typeface="+mn-ea"/>
        <a:cs typeface="Cordia New" pitchFamily="34" charset="-34"/>
      </a:defRPr>
    </a:lvl8pPr>
    <a:lvl9pPr marL="3657600" algn="l" defTabSz="914400" rtl="0" eaLnBrk="1" latinLnBrk="0" hangingPunct="1">
      <a:defRPr sz="2800" kern="1200">
        <a:solidFill>
          <a:schemeClr val="tx1"/>
        </a:solidFill>
        <a:latin typeface="Arial" pitchFamily="34" charset="0"/>
        <a:ea typeface="+mn-ea"/>
        <a:cs typeface="Cordia New" pitchFamily="34" charset="-34"/>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837"/>
    <a:srgbClr val="D60000"/>
    <a:srgbClr val="00AEEF"/>
    <a:srgbClr val="F78E1E"/>
    <a:srgbClr val="88C540"/>
    <a:srgbClr val="ADD77B"/>
    <a:srgbClr val="7F7F7F"/>
    <a:srgbClr val="EC008C"/>
    <a:srgbClr val="4775D1"/>
    <a:srgbClr val="413C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5" autoAdjust="0"/>
    <p:restoredTop sz="92065" autoAdjust="0"/>
  </p:normalViewPr>
  <p:slideViewPr>
    <p:cSldViewPr>
      <p:cViewPr>
        <p:scale>
          <a:sx n="100" d="100"/>
          <a:sy n="100" d="100"/>
        </p:scale>
        <p:origin x="-384"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gs" Target="tags/tag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_Worksheet13.xlsx"/><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14.xlsx"/><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_Worksheet15.xlsx"/><Relationship Id="rId1" Type="http://schemas.openxmlformats.org/officeDocument/2006/relationships/themeOverride" Target="../theme/themeOverride15.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959580052493437"/>
          <c:y val="9.2341946931754057E-2"/>
          <c:w val="0.86647811023622046"/>
          <c:h val="0.55161783556125255"/>
        </c:manualLayout>
      </c:layout>
      <c:barChart>
        <c:barDir val="col"/>
        <c:grouping val="clustered"/>
        <c:varyColors val="0"/>
        <c:ser>
          <c:idx val="0"/>
          <c:order val="0"/>
          <c:spPr>
            <a:solidFill>
              <a:srgbClr val="88C540"/>
            </a:solidFill>
          </c:spPr>
          <c:invertIfNegative val="0"/>
          <c:cat>
            <c:multiLvlStrRef>
              <c:f>'HIV prev'!$A$3:$B$5</c:f>
              <c:multiLvlStrCache>
                <c:ptCount val="3"/>
                <c:lvl>
                  <c:pt idx="0">
                    <c:v>* Afghanistan (2012)</c:v>
                  </c:pt>
                  <c:pt idx="1">
                    <c:v>Nepal (2009)</c:v>
                  </c:pt>
                  <c:pt idx="2">
                    <c:v>India (2010-11)</c:v>
                  </c:pt>
                </c:lvl>
                <c:lvl>
                  <c:pt idx="0">
                    <c:v>Road transport workers/assistants</c:v>
                  </c:pt>
                  <c:pt idx="1">
                    <c:v>Truck drivers</c:v>
                  </c:pt>
                  <c:pt idx="2">
                    <c:v>Long distance truck drivers</c:v>
                  </c:pt>
                </c:lvl>
              </c:multiLvlStrCache>
            </c:multiLvlStrRef>
          </c:cat>
          <c:val>
            <c:numRef>
              <c:f>'HIV prev'!$C$3:$C$5</c:f>
              <c:numCache>
                <c:formatCode>General</c:formatCode>
                <c:ptCount val="3"/>
                <c:pt idx="0">
                  <c:v>0</c:v>
                </c:pt>
              </c:numCache>
            </c:numRef>
          </c:val>
        </c:ser>
        <c:ser>
          <c:idx val="1"/>
          <c:order val="1"/>
          <c:invertIfNegative val="0"/>
          <c:cat>
            <c:multiLvlStrRef>
              <c:f>'HIV prev'!$A$3:$B$5</c:f>
              <c:multiLvlStrCache>
                <c:ptCount val="3"/>
                <c:lvl>
                  <c:pt idx="0">
                    <c:v>* Afghanistan (2012)</c:v>
                  </c:pt>
                  <c:pt idx="1">
                    <c:v>Nepal (2009)</c:v>
                  </c:pt>
                  <c:pt idx="2">
                    <c:v>India (2010-11)</c:v>
                  </c:pt>
                </c:lvl>
                <c:lvl>
                  <c:pt idx="0">
                    <c:v>Road transport workers/assistants</c:v>
                  </c:pt>
                  <c:pt idx="1">
                    <c:v>Truck drivers</c:v>
                  </c:pt>
                  <c:pt idx="2">
                    <c:v>Long distance truck drivers</c:v>
                  </c:pt>
                </c:lvl>
              </c:multiLvlStrCache>
            </c:multiLvlStrRef>
          </c:cat>
          <c:val>
            <c:numRef>
              <c:f>'HIV prev'!$D$3:$D$5</c:f>
              <c:numCache>
                <c:formatCode>General</c:formatCode>
                <c:ptCount val="3"/>
                <c:pt idx="1">
                  <c:v>0</c:v>
                </c:pt>
              </c:numCache>
            </c:numRef>
          </c:val>
        </c:ser>
        <c:ser>
          <c:idx val="2"/>
          <c:order val="2"/>
          <c:invertIfNegative val="0"/>
          <c:cat>
            <c:multiLvlStrRef>
              <c:f>'HIV prev'!$A$3:$B$5</c:f>
              <c:multiLvlStrCache>
                <c:ptCount val="3"/>
                <c:lvl>
                  <c:pt idx="0">
                    <c:v>* Afghanistan (2012)</c:v>
                  </c:pt>
                  <c:pt idx="1">
                    <c:v>Nepal (2009)</c:v>
                  </c:pt>
                  <c:pt idx="2">
                    <c:v>India (2010-11)</c:v>
                  </c:pt>
                </c:lvl>
                <c:lvl>
                  <c:pt idx="0">
                    <c:v>Road transport workers/assistants</c:v>
                  </c:pt>
                  <c:pt idx="1">
                    <c:v>Truck drivers</c:v>
                  </c:pt>
                  <c:pt idx="2">
                    <c:v>Long distance truck drivers</c:v>
                  </c:pt>
                </c:lvl>
              </c:multiLvlStrCache>
            </c:multiLvlStrRef>
          </c:cat>
          <c:val>
            <c:numRef>
              <c:f>'HIV prev'!$E$3:$E$5</c:f>
              <c:numCache>
                <c:formatCode>General</c:formatCode>
                <c:ptCount val="3"/>
                <c:pt idx="2">
                  <c:v>2.6</c:v>
                </c:pt>
              </c:numCache>
            </c:numRef>
          </c:val>
        </c:ser>
        <c:dLbls>
          <c:dLblPos val="outEnd"/>
          <c:showLegendKey val="0"/>
          <c:showVal val="1"/>
          <c:showCatName val="0"/>
          <c:showSerName val="0"/>
          <c:showPercent val="0"/>
          <c:showBubbleSize val="0"/>
        </c:dLbls>
        <c:gapWidth val="300"/>
        <c:overlap val="100"/>
        <c:axId val="79647872"/>
        <c:axId val="79649408"/>
      </c:barChart>
      <c:catAx>
        <c:axId val="79647872"/>
        <c:scaling>
          <c:orientation val="minMax"/>
        </c:scaling>
        <c:delete val="0"/>
        <c:axPos val="b"/>
        <c:majorTickMark val="out"/>
        <c:minorTickMark val="none"/>
        <c:tickLblPos val="nextTo"/>
        <c:crossAx val="79649408"/>
        <c:crosses val="autoZero"/>
        <c:auto val="1"/>
        <c:lblAlgn val="ctr"/>
        <c:lblOffset val="100"/>
        <c:noMultiLvlLbl val="0"/>
      </c:catAx>
      <c:valAx>
        <c:axId val="79649408"/>
        <c:scaling>
          <c:orientation val="minMax"/>
          <c:max val="3"/>
        </c:scaling>
        <c:delete val="0"/>
        <c:axPos val="l"/>
        <c:title>
          <c:tx>
            <c:rich>
              <a:bodyPr rot="0" vert="horz"/>
              <a:lstStyle/>
              <a:p>
                <a:pPr>
                  <a:defRPr/>
                </a:pPr>
                <a:r>
                  <a:rPr lang="en-GB"/>
                  <a:t>%</a:t>
                </a:r>
              </a:p>
            </c:rich>
          </c:tx>
          <c:layout>
            <c:manualLayout>
              <c:xMode val="edge"/>
              <c:yMode val="edge"/>
              <c:x val="3.2626421697287841E-2"/>
              <c:y val="4.3505157785509369E-2"/>
            </c:manualLayout>
          </c:layout>
          <c:overlay val="0"/>
        </c:title>
        <c:numFmt formatCode="General" sourceLinked="1"/>
        <c:majorTickMark val="out"/>
        <c:minorTickMark val="none"/>
        <c:tickLblPos val="nextTo"/>
        <c:crossAx val="79647872"/>
        <c:crosses val="autoZero"/>
        <c:crossBetween val="between"/>
        <c:majorUnit val="1"/>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6579460519712367E-2"/>
          <c:y val="2.4628711889155174E-2"/>
          <c:w val="0.91342053948028767"/>
          <c:h val="0.51244851762502575"/>
        </c:manualLayout>
      </c:layout>
      <c:barChart>
        <c:barDir val="col"/>
        <c:grouping val="clustered"/>
        <c:varyColors val="0"/>
        <c:ser>
          <c:idx val="0"/>
          <c:order val="0"/>
          <c:tx>
            <c:strRef>
              <c:f>'cndm use_casual partner'!$C$3</c:f>
              <c:strCache>
                <c:ptCount val="1"/>
                <c:pt idx="0">
                  <c:v>Road transport workers/assistants</c:v>
                </c:pt>
              </c:strCache>
            </c:strRef>
          </c:tx>
          <c:spPr>
            <a:solidFill>
              <a:srgbClr val="E31837"/>
            </a:solidFill>
            <a:ln>
              <a:noFill/>
            </a:ln>
          </c:spPr>
          <c:invertIfNegative val="0"/>
          <c:dLbls>
            <c:showLegendKey val="0"/>
            <c:showVal val="1"/>
            <c:showCatName val="0"/>
            <c:showSerName val="0"/>
            <c:showPercent val="0"/>
            <c:showBubbleSize val="0"/>
            <c:showLeaderLines val="0"/>
          </c:dLbls>
          <c:cat>
            <c:multiLvlStrRef>
              <c:f>'cndm use_casual partner'!$A$4:$B$10</c:f>
              <c:multiLvlStrCache>
                <c:ptCount val="7"/>
                <c:lvl>
                  <c:pt idx="0">
                    <c:v>Torkham, border crossing</c:v>
                  </c:pt>
                  <c:pt idx="1">
                    <c:v>South-East</c:v>
                  </c:pt>
                  <c:pt idx="2">
                    <c:v>North-East</c:v>
                  </c:pt>
                  <c:pt idx="3">
                    <c:v>North-West</c:v>
                  </c:pt>
                  <c:pt idx="4">
                    <c:v>North-South</c:v>
                  </c:pt>
                  <c:pt idx="5">
                    <c:v>Pasay</c:v>
                  </c:pt>
                  <c:pt idx="6">
                    <c:v>Angeles</c:v>
                  </c:pt>
                </c:lvl>
                <c:lvl>
                  <c:pt idx="0">
                    <c:v>Afghanistan 
(2012)</c:v>
                  </c:pt>
                  <c:pt idx="1">
                    <c:v>India National Highways 
(2009-10)</c:v>
                  </c:pt>
                  <c:pt idx="5">
                    <c:v>Philippines 
(2011)</c:v>
                  </c:pt>
                </c:lvl>
              </c:multiLvlStrCache>
            </c:multiLvlStrRef>
          </c:cat>
          <c:val>
            <c:numRef>
              <c:f>'cndm use_casual partner'!$C$4:$C$10</c:f>
              <c:numCache>
                <c:formatCode>General</c:formatCode>
                <c:ptCount val="7"/>
                <c:pt idx="0">
                  <c:v>10</c:v>
                </c:pt>
              </c:numCache>
            </c:numRef>
          </c:val>
        </c:ser>
        <c:ser>
          <c:idx val="1"/>
          <c:order val="1"/>
          <c:tx>
            <c:strRef>
              <c:f>'cndm use_casual partner'!$D$3</c:f>
              <c:strCache>
                <c:ptCount val="1"/>
                <c:pt idx="0">
                  <c:v>Long distance truck drivers</c:v>
                </c:pt>
              </c:strCache>
            </c:strRef>
          </c:tx>
          <c:spPr>
            <a:solidFill>
              <a:srgbClr val="F78E1E"/>
            </a:solidFill>
            <a:ln>
              <a:noFill/>
            </a:ln>
          </c:spPr>
          <c:invertIfNegative val="0"/>
          <c:dLbls>
            <c:showLegendKey val="0"/>
            <c:showVal val="1"/>
            <c:showCatName val="0"/>
            <c:showSerName val="0"/>
            <c:showPercent val="0"/>
            <c:showBubbleSize val="0"/>
            <c:showLeaderLines val="0"/>
          </c:dLbls>
          <c:cat>
            <c:multiLvlStrRef>
              <c:f>'cndm use_casual partner'!$A$4:$B$10</c:f>
              <c:multiLvlStrCache>
                <c:ptCount val="7"/>
                <c:lvl>
                  <c:pt idx="0">
                    <c:v>Torkham, border crossing</c:v>
                  </c:pt>
                  <c:pt idx="1">
                    <c:v>South-East</c:v>
                  </c:pt>
                  <c:pt idx="2">
                    <c:v>North-East</c:v>
                  </c:pt>
                  <c:pt idx="3">
                    <c:v>North-West</c:v>
                  </c:pt>
                  <c:pt idx="4">
                    <c:v>North-South</c:v>
                  </c:pt>
                  <c:pt idx="5">
                    <c:v>Pasay</c:v>
                  </c:pt>
                  <c:pt idx="6">
                    <c:v>Angeles</c:v>
                  </c:pt>
                </c:lvl>
                <c:lvl>
                  <c:pt idx="0">
                    <c:v>Afghanistan 
(2012)</c:v>
                  </c:pt>
                  <c:pt idx="1">
                    <c:v>India National Highways 
(2009-10)</c:v>
                  </c:pt>
                  <c:pt idx="5">
                    <c:v>Philippines 
(2011)</c:v>
                  </c:pt>
                </c:lvl>
              </c:multiLvlStrCache>
            </c:multiLvlStrRef>
          </c:cat>
          <c:val>
            <c:numRef>
              <c:f>'cndm use_casual partner'!$D$4:$D$10</c:f>
              <c:numCache>
                <c:formatCode>General</c:formatCode>
                <c:ptCount val="7"/>
                <c:pt idx="1">
                  <c:v>33</c:v>
                </c:pt>
                <c:pt idx="2">
                  <c:v>43</c:v>
                </c:pt>
                <c:pt idx="3">
                  <c:v>45</c:v>
                </c:pt>
                <c:pt idx="4">
                  <c:v>63</c:v>
                </c:pt>
              </c:numCache>
            </c:numRef>
          </c:val>
        </c:ser>
        <c:ser>
          <c:idx val="2"/>
          <c:order val="2"/>
          <c:tx>
            <c:strRef>
              <c:f>'cndm use_casual partner'!$E$3</c:f>
              <c:strCache>
                <c:ptCount val="1"/>
                <c:pt idx="0">
                  <c:v>Bus drivers</c:v>
                </c:pt>
              </c:strCache>
            </c:strRef>
          </c:tx>
          <c:spPr>
            <a:solidFill>
              <a:srgbClr val="88C540"/>
            </a:solidFill>
            <a:ln>
              <a:noFill/>
            </a:ln>
          </c:spPr>
          <c:invertIfNegative val="0"/>
          <c:dLbls>
            <c:showLegendKey val="0"/>
            <c:showVal val="1"/>
            <c:showCatName val="0"/>
            <c:showSerName val="0"/>
            <c:showPercent val="0"/>
            <c:showBubbleSize val="0"/>
            <c:showLeaderLines val="0"/>
          </c:dLbls>
          <c:cat>
            <c:multiLvlStrRef>
              <c:f>'cndm use_casual partner'!$A$4:$B$10</c:f>
              <c:multiLvlStrCache>
                <c:ptCount val="7"/>
                <c:lvl>
                  <c:pt idx="0">
                    <c:v>Torkham, border crossing</c:v>
                  </c:pt>
                  <c:pt idx="1">
                    <c:v>South-East</c:v>
                  </c:pt>
                  <c:pt idx="2">
                    <c:v>North-East</c:v>
                  </c:pt>
                  <c:pt idx="3">
                    <c:v>North-West</c:v>
                  </c:pt>
                  <c:pt idx="4">
                    <c:v>North-South</c:v>
                  </c:pt>
                  <c:pt idx="5">
                    <c:v>Pasay</c:v>
                  </c:pt>
                  <c:pt idx="6">
                    <c:v>Angeles</c:v>
                  </c:pt>
                </c:lvl>
                <c:lvl>
                  <c:pt idx="0">
                    <c:v>Afghanistan 
(2012)</c:v>
                  </c:pt>
                  <c:pt idx="1">
                    <c:v>India National Highways 
(2009-10)</c:v>
                  </c:pt>
                  <c:pt idx="5">
                    <c:v>Philippines 
(2011)</c:v>
                  </c:pt>
                </c:lvl>
              </c:multiLvlStrCache>
            </c:multiLvlStrRef>
          </c:cat>
          <c:val>
            <c:numRef>
              <c:f>'cndm use_casual partner'!$E$4:$E$10</c:f>
              <c:numCache>
                <c:formatCode>General</c:formatCode>
                <c:ptCount val="7"/>
                <c:pt idx="5">
                  <c:v>29</c:v>
                </c:pt>
              </c:numCache>
            </c:numRef>
          </c:val>
        </c:ser>
        <c:ser>
          <c:idx val="3"/>
          <c:order val="3"/>
          <c:tx>
            <c:strRef>
              <c:f>'cndm use_casual partner'!$F$3</c:f>
              <c:strCache>
                <c:ptCount val="1"/>
                <c:pt idx="0">
                  <c:v>Tricycle drivers</c:v>
                </c:pt>
              </c:strCache>
            </c:strRef>
          </c:tx>
          <c:spPr>
            <a:solidFill>
              <a:srgbClr val="00AEEF"/>
            </a:solidFill>
            <a:ln>
              <a:noFill/>
            </a:ln>
          </c:spPr>
          <c:invertIfNegative val="0"/>
          <c:dLbls>
            <c:showLegendKey val="0"/>
            <c:showVal val="1"/>
            <c:showCatName val="0"/>
            <c:showSerName val="0"/>
            <c:showPercent val="0"/>
            <c:showBubbleSize val="0"/>
            <c:showLeaderLines val="0"/>
          </c:dLbls>
          <c:cat>
            <c:multiLvlStrRef>
              <c:f>'cndm use_casual partner'!$A$4:$B$10</c:f>
              <c:multiLvlStrCache>
                <c:ptCount val="7"/>
                <c:lvl>
                  <c:pt idx="0">
                    <c:v>Torkham, border crossing</c:v>
                  </c:pt>
                  <c:pt idx="1">
                    <c:v>South-East</c:v>
                  </c:pt>
                  <c:pt idx="2">
                    <c:v>North-East</c:v>
                  </c:pt>
                  <c:pt idx="3">
                    <c:v>North-West</c:v>
                  </c:pt>
                  <c:pt idx="4">
                    <c:v>North-South</c:v>
                  </c:pt>
                  <c:pt idx="5">
                    <c:v>Pasay</c:v>
                  </c:pt>
                  <c:pt idx="6">
                    <c:v>Angeles</c:v>
                  </c:pt>
                </c:lvl>
                <c:lvl>
                  <c:pt idx="0">
                    <c:v>Afghanistan 
(2012)</c:v>
                  </c:pt>
                  <c:pt idx="1">
                    <c:v>India National Highways 
(2009-10)</c:v>
                  </c:pt>
                  <c:pt idx="5">
                    <c:v>Philippines 
(2011)</c:v>
                  </c:pt>
                </c:lvl>
              </c:multiLvlStrCache>
            </c:multiLvlStrRef>
          </c:cat>
          <c:val>
            <c:numRef>
              <c:f>'cndm use_casual partner'!$F$4:$F$10</c:f>
              <c:numCache>
                <c:formatCode>General</c:formatCode>
                <c:ptCount val="7"/>
                <c:pt idx="6">
                  <c:v>78</c:v>
                </c:pt>
              </c:numCache>
            </c:numRef>
          </c:val>
        </c:ser>
        <c:dLbls>
          <c:showLegendKey val="0"/>
          <c:showVal val="0"/>
          <c:showCatName val="0"/>
          <c:showSerName val="0"/>
          <c:showPercent val="0"/>
          <c:showBubbleSize val="0"/>
        </c:dLbls>
        <c:gapWidth val="150"/>
        <c:overlap val="100"/>
        <c:axId val="84257024"/>
        <c:axId val="84258816"/>
      </c:barChart>
      <c:scatterChart>
        <c:scatterStyle val="lineMarker"/>
        <c:varyColors val="0"/>
        <c:ser>
          <c:idx val="4"/>
          <c:order val="4"/>
          <c:tx>
            <c:strRef>
              <c:f>'cndm use_casual partner'!$B$12</c:f>
              <c:strCache>
                <c:ptCount val="1"/>
                <c:pt idx="0">
                  <c:v>Target</c:v>
                </c:pt>
              </c:strCache>
            </c:strRef>
          </c:tx>
          <c:spPr>
            <a:ln w="19050">
              <a:solidFill>
                <a:srgbClr val="E31837"/>
              </a:solidFill>
              <a:prstDash val="dash"/>
            </a:ln>
          </c:spPr>
          <c:marker>
            <c:symbol val="none"/>
          </c:marker>
          <c:xVal>
            <c:numRef>
              <c:f>'cndm use_casual partner'!$A$13:$A$14</c:f>
              <c:numCache>
                <c:formatCode>General</c:formatCode>
                <c:ptCount val="2"/>
                <c:pt idx="0">
                  <c:v>0</c:v>
                </c:pt>
                <c:pt idx="1">
                  <c:v>1</c:v>
                </c:pt>
              </c:numCache>
            </c:numRef>
          </c:xVal>
          <c:yVal>
            <c:numRef>
              <c:f>'cndm use_casual partner'!$B$13:$B$14</c:f>
              <c:numCache>
                <c:formatCode>General</c:formatCode>
                <c:ptCount val="2"/>
                <c:pt idx="0">
                  <c:v>80</c:v>
                </c:pt>
                <c:pt idx="1">
                  <c:v>80</c:v>
                </c:pt>
              </c:numCache>
            </c:numRef>
          </c:yVal>
          <c:smooth val="0"/>
        </c:ser>
        <c:dLbls>
          <c:showLegendKey val="0"/>
          <c:showVal val="0"/>
          <c:showCatName val="0"/>
          <c:showSerName val="0"/>
          <c:showPercent val="0"/>
          <c:showBubbleSize val="0"/>
        </c:dLbls>
        <c:axId val="84262272"/>
        <c:axId val="84260736"/>
      </c:scatterChart>
      <c:catAx>
        <c:axId val="84257024"/>
        <c:scaling>
          <c:orientation val="minMax"/>
        </c:scaling>
        <c:delete val="0"/>
        <c:axPos val="b"/>
        <c:majorTickMark val="out"/>
        <c:minorTickMark val="none"/>
        <c:tickLblPos val="nextTo"/>
        <c:crossAx val="84258816"/>
        <c:crosses val="autoZero"/>
        <c:auto val="1"/>
        <c:lblAlgn val="ctr"/>
        <c:lblOffset val="100"/>
        <c:noMultiLvlLbl val="0"/>
      </c:catAx>
      <c:valAx>
        <c:axId val="84258816"/>
        <c:scaling>
          <c:orientation val="minMax"/>
          <c:max val="100"/>
          <c:min val="0"/>
        </c:scaling>
        <c:delete val="0"/>
        <c:axPos val="l"/>
        <c:title>
          <c:tx>
            <c:rich>
              <a:bodyPr rot="0" vert="horz"/>
              <a:lstStyle/>
              <a:p>
                <a:pPr>
                  <a:defRPr/>
                </a:pPr>
                <a:r>
                  <a:rPr lang="en-US"/>
                  <a:t>%</a:t>
                </a:r>
              </a:p>
            </c:rich>
          </c:tx>
          <c:layout>
            <c:manualLayout>
              <c:xMode val="edge"/>
              <c:yMode val="edge"/>
              <c:x val="3.8154285539154607E-4"/>
              <c:y val="3.0676155030393725E-4"/>
            </c:manualLayout>
          </c:layout>
          <c:overlay val="0"/>
        </c:title>
        <c:numFmt formatCode="General" sourceLinked="1"/>
        <c:majorTickMark val="out"/>
        <c:minorTickMark val="none"/>
        <c:tickLblPos val="nextTo"/>
        <c:crossAx val="84257024"/>
        <c:crosses val="autoZero"/>
        <c:crossBetween val="between"/>
        <c:majorUnit val="20"/>
      </c:valAx>
      <c:valAx>
        <c:axId val="84260736"/>
        <c:scaling>
          <c:orientation val="minMax"/>
          <c:max val="100"/>
          <c:min val="0"/>
        </c:scaling>
        <c:delete val="1"/>
        <c:axPos val="r"/>
        <c:numFmt formatCode="General" sourceLinked="1"/>
        <c:majorTickMark val="out"/>
        <c:minorTickMark val="none"/>
        <c:tickLblPos val="nextTo"/>
        <c:crossAx val="84262272"/>
        <c:crosses val="max"/>
        <c:crossBetween val="midCat"/>
        <c:majorUnit val="20"/>
      </c:valAx>
      <c:valAx>
        <c:axId val="84262272"/>
        <c:scaling>
          <c:orientation val="minMax"/>
          <c:max val="1"/>
          <c:min val="0"/>
        </c:scaling>
        <c:delete val="1"/>
        <c:axPos val="t"/>
        <c:numFmt formatCode="General" sourceLinked="1"/>
        <c:majorTickMark val="out"/>
        <c:minorTickMark val="none"/>
        <c:tickLblPos val="nextTo"/>
        <c:crossAx val="84260736"/>
        <c:crosses val="max"/>
        <c:crossBetween val="midCat"/>
        <c:majorUnit val="0.2"/>
      </c:valAx>
    </c:plotArea>
    <c:legend>
      <c:legendPos val="b"/>
      <c:legendEntry>
        <c:idx val="4"/>
        <c:delete val="1"/>
      </c:legendEntry>
      <c:layout>
        <c:manualLayout>
          <c:xMode val="edge"/>
          <c:yMode val="edge"/>
          <c:x val="0"/>
          <c:y val="0.84597514956883213"/>
          <c:w val="0.99916040449646049"/>
          <c:h val="0.1298920337439486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1382807930053309E-2"/>
          <c:y val="4.2050015070070015E-2"/>
          <c:w val="0.89145315957647964"/>
          <c:h val="0.32840975507455877"/>
        </c:manualLayout>
      </c:layout>
      <c:barChart>
        <c:barDir val="col"/>
        <c:grouping val="clustered"/>
        <c:varyColors val="0"/>
        <c:ser>
          <c:idx val="0"/>
          <c:order val="0"/>
          <c:tx>
            <c:strRef>
              <c:f>'injecting drug use'!$C$2</c:f>
              <c:strCache>
                <c:ptCount val="1"/>
                <c:pt idx="0">
                  <c:v>Tricycle drivers</c:v>
                </c:pt>
              </c:strCache>
            </c:strRef>
          </c:tx>
          <c:spPr>
            <a:solidFill>
              <a:srgbClr val="E31837"/>
            </a:solidFill>
            <a:ln>
              <a:noFill/>
            </a:ln>
          </c:spPr>
          <c:invertIfNegative val="0"/>
          <c:dLbls>
            <c:showLegendKey val="0"/>
            <c:showVal val="1"/>
            <c:showCatName val="0"/>
            <c:showSerName val="0"/>
            <c:showPercent val="0"/>
            <c:showBubbleSize val="0"/>
            <c:showLeaderLines val="0"/>
          </c:dLbls>
          <c:cat>
            <c:multiLvlStrRef>
              <c:f>'injecting drug use'!$A$3:$B$9</c:f>
              <c:multiLvlStrCache>
                <c:ptCount val="7"/>
                <c:lvl>
                  <c:pt idx="0">
                    <c:v>Cambodia
(2010)</c:v>
                  </c:pt>
                  <c:pt idx="1">
                    <c:v>Afghanistan
(2012) *</c:v>
                  </c:pt>
                  <c:pt idx="2">
                    <c:v>Angeles, Philippines (2011)</c:v>
                  </c:pt>
                  <c:pt idx="3">
                    <c:v>Pasay, Philippines (2011)</c:v>
                  </c:pt>
                  <c:pt idx="4">
                    <c:v>Dhaka, Bangladesh (2006-07)</c:v>
                  </c:pt>
                  <c:pt idx="5">
                    <c:v>Timphu, Bhutan (2008)</c:v>
                  </c:pt>
                  <c:pt idx="6">
                    <c:v>Timphu, Bhutan (2008)</c:v>
                  </c:pt>
                </c:lvl>
                <c:lvl>
                  <c:pt idx="0">
                    <c:v>Ever used drugs</c:v>
                  </c:pt>
                  <c:pt idx="2">
                    <c:v>Used drugs in the 
last 12 months</c:v>
                  </c:pt>
                  <c:pt idx="4">
                    <c:v>Injected drugs in the 
last 12 months</c:v>
                  </c:pt>
                </c:lvl>
              </c:multiLvlStrCache>
            </c:multiLvlStrRef>
          </c:cat>
          <c:val>
            <c:numRef>
              <c:f>'injecting drug use'!$C$3:$C$9</c:f>
              <c:numCache>
                <c:formatCode>General</c:formatCode>
                <c:ptCount val="7"/>
                <c:pt idx="2">
                  <c:v>3</c:v>
                </c:pt>
              </c:numCache>
            </c:numRef>
          </c:val>
        </c:ser>
        <c:ser>
          <c:idx val="1"/>
          <c:order val="1"/>
          <c:tx>
            <c:strRef>
              <c:f>'injecting drug use'!$D$2</c:f>
              <c:strCache>
                <c:ptCount val="1"/>
                <c:pt idx="0">
                  <c:v>Bus drivers</c:v>
                </c:pt>
              </c:strCache>
            </c:strRef>
          </c:tx>
          <c:spPr>
            <a:solidFill>
              <a:srgbClr val="00AEEF"/>
            </a:solidFill>
            <a:ln>
              <a:noFill/>
            </a:ln>
          </c:spPr>
          <c:invertIfNegative val="0"/>
          <c:dLbls>
            <c:showLegendKey val="0"/>
            <c:showVal val="1"/>
            <c:showCatName val="0"/>
            <c:showSerName val="0"/>
            <c:showPercent val="0"/>
            <c:showBubbleSize val="0"/>
            <c:showLeaderLines val="0"/>
          </c:dLbls>
          <c:cat>
            <c:multiLvlStrRef>
              <c:f>'injecting drug use'!$A$3:$B$9</c:f>
              <c:multiLvlStrCache>
                <c:ptCount val="7"/>
                <c:lvl>
                  <c:pt idx="0">
                    <c:v>Cambodia
(2010)</c:v>
                  </c:pt>
                  <c:pt idx="1">
                    <c:v>Afghanistan
(2012) *</c:v>
                  </c:pt>
                  <c:pt idx="2">
                    <c:v>Angeles, Philippines (2011)</c:v>
                  </c:pt>
                  <c:pt idx="3">
                    <c:v>Pasay, Philippines (2011)</c:v>
                  </c:pt>
                  <c:pt idx="4">
                    <c:v>Dhaka, Bangladesh (2006-07)</c:v>
                  </c:pt>
                  <c:pt idx="5">
                    <c:v>Timphu, Bhutan (2008)</c:v>
                  </c:pt>
                  <c:pt idx="6">
                    <c:v>Timphu, Bhutan (2008)</c:v>
                  </c:pt>
                </c:lvl>
                <c:lvl>
                  <c:pt idx="0">
                    <c:v>Ever used drugs</c:v>
                  </c:pt>
                  <c:pt idx="2">
                    <c:v>Used drugs in the 
last 12 months</c:v>
                  </c:pt>
                  <c:pt idx="4">
                    <c:v>Injected drugs in the 
last 12 months</c:v>
                  </c:pt>
                </c:lvl>
              </c:multiLvlStrCache>
            </c:multiLvlStrRef>
          </c:cat>
          <c:val>
            <c:numRef>
              <c:f>'injecting drug use'!$D$3:$D$9</c:f>
              <c:numCache>
                <c:formatCode>General</c:formatCode>
                <c:ptCount val="7"/>
                <c:pt idx="3">
                  <c:v>3</c:v>
                </c:pt>
              </c:numCache>
            </c:numRef>
          </c:val>
        </c:ser>
        <c:ser>
          <c:idx val="2"/>
          <c:order val="2"/>
          <c:tx>
            <c:strRef>
              <c:f>'injecting drug use'!$E$2</c:f>
              <c:strCache>
                <c:ptCount val="1"/>
                <c:pt idx="0">
                  <c:v>Taxi drivers</c:v>
                </c:pt>
              </c:strCache>
            </c:strRef>
          </c:tx>
          <c:invertIfNegative val="0"/>
          <c:dLbls>
            <c:numFmt formatCode="#,##0" sourceLinked="0"/>
            <c:showLegendKey val="0"/>
            <c:showVal val="1"/>
            <c:showCatName val="0"/>
            <c:showSerName val="0"/>
            <c:showPercent val="0"/>
            <c:showBubbleSize val="0"/>
            <c:showLeaderLines val="0"/>
          </c:dLbls>
          <c:cat>
            <c:multiLvlStrRef>
              <c:f>'injecting drug use'!$A$3:$B$9</c:f>
              <c:multiLvlStrCache>
                <c:ptCount val="7"/>
                <c:lvl>
                  <c:pt idx="0">
                    <c:v>Cambodia
(2010)</c:v>
                  </c:pt>
                  <c:pt idx="1">
                    <c:v>Afghanistan
(2012) *</c:v>
                  </c:pt>
                  <c:pt idx="2">
                    <c:v>Angeles, Philippines (2011)</c:v>
                  </c:pt>
                  <c:pt idx="3">
                    <c:v>Pasay, Philippines (2011)</c:v>
                  </c:pt>
                  <c:pt idx="4">
                    <c:v>Dhaka, Bangladesh (2006-07)</c:v>
                  </c:pt>
                  <c:pt idx="5">
                    <c:v>Timphu, Bhutan (2008)</c:v>
                  </c:pt>
                  <c:pt idx="6">
                    <c:v>Timphu, Bhutan (2008)</c:v>
                  </c:pt>
                </c:lvl>
                <c:lvl>
                  <c:pt idx="0">
                    <c:v>Ever used drugs</c:v>
                  </c:pt>
                  <c:pt idx="2">
                    <c:v>Used drugs in the 
last 12 months</c:v>
                  </c:pt>
                  <c:pt idx="4">
                    <c:v>Injected drugs in the 
last 12 months</c:v>
                  </c:pt>
                </c:lvl>
              </c:multiLvlStrCache>
            </c:multiLvlStrRef>
          </c:cat>
          <c:val>
            <c:numRef>
              <c:f>'injecting drug use'!$E$3:$E$9</c:f>
              <c:numCache>
                <c:formatCode>General</c:formatCode>
                <c:ptCount val="7"/>
                <c:pt idx="5">
                  <c:v>0.5</c:v>
                </c:pt>
              </c:numCache>
            </c:numRef>
          </c:val>
        </c:ser>
        <c:ser>
          <c:idx val="3"/>
          <c:order val="3"/>
          <c:tx>
            <c:strRef>
              <c:f>'injecting drug use'!$F$2</c:f>
              <c:strCache>
                <c:ptCount val="1"/>
                <c:pt idx="0">
                  <c:v>Truckers</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multiLvlStrRef>
              <c:f>'injecting drug use'!$A$3:$B$9</c:f>
              <c:multiLvlStrCache>
                <c:ptCount val="7"/>
                <c:lvl>
                  <c:pt idx="0">
                    <c:v>Cambodia
(2010)</c:v>
                  </c:pt>
                  <c:pt idx="1">
                    <c:v>Afghanistan
(2012) *</c:v>
                  </c:pt>
                  <c:pt idx="2">
                    <c:v>Angeles, Philippines (2011)</c:v>
                  </c:pt>
                  <c:pt idx="3">
                    <c:v>Pasay, Philippines (2011)</c:v>
                  </c:pt>
                  <c:pt idx="4">
                    <c:v>Dhaka, Bangladesh (2006-07)</c:v>
                  </c:pt>
                  <c:pt idx="5">
                    <c:v>Timphu, Bhutan (2008)</c:v>
                  </c:pt>
                  <c:pt idx="6">
                    <c:v>Timphu, Bhutan (2008)</c:v>
                  </c:pt>
                </c:lvl>
                <c:lvl>
                  <c:pt idx="0">
                    <c:v>Ever used drugs</c:v>
                  </c:pt>
                  <c:pt idx="2">
                    <c:v>Used drugs in the 
last 12 months</c:v>
                  </c:pt>
                  <c:pt idx="4">
                    <c:v>Injected drugs in the 
last 12 months</c:v>
                  </c:pt>
                </c:lvl>
              </c:multiLvlStrCache>
            </c:multiLvlStrRef>
          </c:cat>
          <c:val>
            <c:numRef>
              <c:f>'injecting drug use'!$F$3:$F$9</c:f>
              <c:numCache>
                <c:formatCode>General</c:formatCode>
                <c:ptCount val="7"/>
                <c:pt idx="4">
                  <c:v>2.5</c:v>
                </c:pt>
                <c:pt idx="6">
                  <c:v>1</c:v>
                </c:pt>
              </c:numCache>
            </c:numRef>
          </c:val>
        </c:ser>
        <c:ser>
          <c:idx val="4"/>
          <c:order val="4"/>
          <c:tx>
            <c:strRef>
              <c:f>'injecting drug use'!$G$2</c:f>
              <c:strCache>
                <c:ptCount val="1"/>
                <c:pt idx="0">
                  <c:v>Moto-taxi drivers</c:v>
                </c:pt>
              </c:strCache>
            </c:strRef>
          </c:tx>
          <c:spPr>
            <a:solidFill>
              <a:srgbClr val="EC008C"/>
            </a:solidFill>
            <a:ln>
              <a:noFill/>
            </a:ln>
          </c:spPr>
          <c:invertIfNegative val="0"/>
          <c:dLbls>
            <c:numFmt formatCode="#,##0" sourceLinked="0"/>
            <c:showLegendKey val="0"/>
            <c:showVal val="1"/>
            <c:showCatName val="0"/>
            <c:showSerName val="0"/>
            <c:showPercent val="0"/>
            <c:showBubbleSize val="0"/>
            <c:showLeaderLines val="0"/>
          </c:dLbls>
          <c:cat>
            <c:multiLvlStrRef>
              <c:f>'injecting drug use'!$A$3:$B$9</c:f>
              <c:multiLvlStrCache>
                <c:ptCount val="7"/>
                <c:lvl>
                  <c:pt idx="0">
                    <c:v>Cambodia
(2010)</c:v>
                  </c:pt>
                  <c:pt idx="1">
                    <c:v>Afghanistan
(2012) *</c:v>
                  </c:pt>
                  <c:pt idx="2">
                    <c:v>Angeles, Philippines (2011)</c:v>
                  </c:pt>
                  <c:pt idx="3">
                    <c:v>Pasay, Philippines (2011)</c:v>
                  </c:pt>
                  <c:pt idx="4">
                    <c:v>Dhaka, Bangladesh (2006-07)</c:v>
                  </c:pt>
                  <c:pt idx="5">
                    <c:v>Timphu, Bhutan (2008)</c:v>
                  </c:pt>
                  <c:pt idx="6">
                    <c:v>Timphu, Bhutan (2008)</c:v>
                  </c:pt>
                </c:lvl>
                <c:lvl>
                  <c:pt idx="0">
                    <c:v>Ever used drugs</c:v>
                  </c:pt>
                  <c:pt idx="2">
                    <c:v>Used drugs in the 
last 12 months</c:v>
                  </c:pt>
                  <c:pt idx="4">
                    <c:v>Injected drugs in the 
last 12 months</c:v>
                  </c:pt>
                </c:lvl>
              </c:multiLvlStrCache>
            </c:multiLvlStrRef>
          </c:cat>
          <c:val>
            <c:numRef>
              <c:f>'injecting drug use'!$G$3:$G$9</c:f>
              <c:numCache>
                <c:formatCode>General</c:formatCode>
                <c:ptCount val="7"/>
                <c:pt idx="0">
                  <c:v>4.9000000000000004</c:v>
                </c:pt>
              </c:numCache>
            </c:numRef>
          </c:val>
        </c:ser>
        <c:ser>
          <c:idx val="5"/>
          <c:order val="5"/>
          <c:tx>
            <c:strRef>
              <c:f>'injecting drug use'!$H$2</c:f>
              <c:strCache>
                <c:ptCount val="1"/>
                <c:pt idx="0">
                  <c:v>Road transport workers/assistants</c:v>
                </c:pt>
              </c:strCache>
            </c:strRef>
          </c:tx>
          <c:spPr>
            <a:solidFill>
              <a:sysClr val="window" lastClr="FFFFFF">
                <a:lumMod val="50000"/>
              </a:sysClr>
            </a:solidFill>
          </c:spPr>
          <c:invertIfNegative val="0"/>
          <c:dLbls>
            <c:numFmt formatCode="#,##0" sourceLinked="0"/>
            <c:showLegendKey val="0"/>
            <c:showVal val="1"/>
            <c:showCatName val="0"/>
            <c:showSerName val="0"/>
            <c:showPercent val="0"/>
            <c:showBubbleSize val="0"/>
            <c:showLeaderLines val="0"/>
          </c:dLbls>
          <c:cat>
            <c:multiLvlStrRef>
              <c:f>'injecting drug use'!$A$3:$B$9</c:f>
              <c:multiLvlStrCache>
                <c:ptCount val="7"/>
                <c:lvl>
                  <c:pt idx="0">
                    <c:v>Cambodia
(2010)</c:v>
                  </c:pt>
                  <c:pt idx="1">
                    <c:v>Afghanistan
(2012) *</c:v>
                  </c:pt>
                  <c:pt idx="2">
                    <c:v>Angeles, Philippines (2011)</c:v>
                  </c:pt>
                  <c:pt idx="3">
                    <c:v>Pasay, Philippines (2011)</c:v>
                  </c:pt>
                  <c:pt idx="4">
                    <c:v>Dhaka, Bangladesh (2006-07)</c:v>
                  </c:pt>
                  <c:pt idx="5">
                    <c:v>Timphu, Bhutan (2008)</c:v>
                  </c:pt>
                  <c:pt idx="6">
                    <c:v>Timphu, Bhutan (2008)</c:v>
                  </c:pt>
                </c:lvl>
                <c:lvl>
                  <c:pt idx="0">
                    <c:v>Ever used drugs</c:v>
                  </c:pt>
                  <c:pt idx="2">
                    <c:v>Used drugs in the 
last 12 months</c:v>
                  </c:pt>
                  <c:pt idx="4">
                    <c:v>Injected drugs in the 
last 12 months</c:v>
                  </c:pt>
                </c:lvl>
              </c:multiLvlStrCache>
            </c:multiLvlStrRef>
          </c:cat>
          <c:val>
            <c:numRef>
              <c:f>'injecting drug use'!$H$3:$H$9</c:f>
              <c:numCache>
                <c:formatCode>General</c:formatCode>
                <c:ptCount val="7"/>
                <c:pt idx="1">
                  <c:v>25.5</c:v>
                </c:pt>
              </c:numCache>
            </c:numRef>
          </c:val>
        </c:ser>
        <c:dLbls>
          <c:showLegendKey val="0"/>
          <c:showVal val="0"/>
          <c:showCatName val="0"/>
          <c:showSerName val="0"/>
          <c:showPercent val="0"/>
          <c:showBubbleSize val="0"/>
        </c:dLbls>
        <c:gapWidth val="190"/>
        <c:overlap val="100"/>
        <c:axId val="84802944"/>
        <c:axId val="84841600"/>
      </c:barChart>
      <c:catAx>
        <c:axId val="84802944"/>
        <c:scaling>
          <c:orientation val="minMax"/>
        </c:scaling>
        <c:delete val="0"/>
        <c:axPos val="b"/>
        <c:majorTickMark val="out"/>
        <c:minorTickMark val="none"/>
        <c:tickLblPos val="nextTo"/>
        <c:crossAx val="84841600"/>
        <c:crosses val="autoZero"/>
        <c:auto val="1"/>
        <c:lblAlgn val="ctr"/>
        <c:lblOffset val="100"/>
        <c:noMultiLvlLbl val="0"/>
      </c:catAx>
      <c:valAx>
        <c:axId val="84841600"/>
        <c:scaling>
          <c:orientation val="minMax"/>
          <c:max val="3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2.0297460196032294E-2"/>
            </c:manualLayout>
          </c:layout>
          <c:overlay val="0"/>
        </c:title>
        <c:numFmt formatCode="General" sourceLinked="1"/>
        <c:majorTickMark val="out"/>
        <c:minorTickMark val="none"/>
        <c:tickLblPos val="nextTo"/>
        <c:crossAx val="84802944"/>
        <c:crosses val="autoZero"/>
        <c:crossBetween val="between"/>
        <c:majorUnit val="5"/>
      </c:valAx>
    </c:plotArea>
    <c:legend>
      <c:legendPos val="b"/>
      <c:layout>
        <c:manualLayout>
          <c:xMode val="edge"/>
          <c:yMode val="edge"/>
          <c:x val="1.5532527930254806E-2"/>
          <c:y val="0.8191563188532387"/>
          <c:w val="0.9792196045107262"/>
          <c:h val="0.16695493932844049"/>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0827330390785207"/>
          <c:y val="0.16572515605261967"/>
          <c:w val="0.57928423244501981"/>
          <c:h val="0.81633753657001074"/>
        </c:manualLayout>
      </c:layout>
      <c:barChart>
        <c:barDir val="bar"/>
        <c:grouping val="clustered"/>
        <c:varyColors val="0"/>
        <c:ser>
          <c:idx val="0"/>
          <c:order val="0"/>
          <c:tx>
            <c:strRef>
              <c:f>'comprehensive knowledge'!$C$2</c:f>
              <c:strCache>
                <c:ptCount val="1"/>
                <c:pt idx="0">
                  <c:v>Truck drivers</c:v>
                </c:pt>
              </c:strCache>
            </c:strRef>
          </c:tx>
          <c:spPr>
            <a:solidFill>
              <a:srgbClr val="E31837"/>
            </a:solidFill>
            <a:ln>
              <a:noFill/>
            </a:ln>
          </c:spPr>
          <c:invertIfNegative val="0"/>
          <c:dLbls>
            <c:numFmt formatCode="#,##0" sourceLinked="0"/>
            <c:showLegendKey val="0"/>
            <c:showVal val="1"/>
            <c:showCatName val="0"/>
            <c:showSerName val="0"/>
            <c:showPercent val="0"/>
            <c:showBubbleSize val="0"/>
            <c:showLeaderLines val="0"/>
          </c:dLbls>
          <c:cat>
            <c:multiLvlStrRef>
              <c:f>'comprehensive knowledge'!$A$3:$B$9</c:f>
              <c:multiLvlStrCache>
                <c:ptCount val="7"/>
                <c:lvl>
                  <c:pt idx="0">
                    <c:v>Bangladesh (2006-07)</c:v>
                  </c:pt>
                  <c:pt idx="1">
                    <c:v>Phuentsholing</c:v>
                  </c:pt>
                  <c:pt idx="2">
                    <c:v>Thimphu</c:v>
                  </c:pt>
                  <c:pt idx="3">
                    <c:v>Samdrup Jongkhar</c:v>
                  </c:pt>
                  <c:pt idx="4">
                    <c:v>Thimphu</c:v>
                  </c:pt>
                  <c:pt idx="5">
                    <c:v>Pasay</c:v>
                  </c:pt>
                  <c:pt idx="6">
                    <c:v>Angeles</c:v>
                  </c:pt>
                </c:lvl>
                <c:lvl>
                  <c:pt idx="1">
                    <c:v>Bhutan (2008</c:v>
                  </c:pt>
                  <c:pt idx="5">
                    <c:v>Philippines (2011)</c:v>
                  </c:pt>
                </c:lvl>
              </c:multiLvlStrCache>
            </c:multiLvlStrRef>
          </c:cat>
          <c:val>
            <c:numRef>
              <c:f>'comprehensive knowledge'!$C$3:$C$9</c:f>
              <c:numCache>
                <c:formatCode>General</c:formatCode>
                <c:ptCount val="7"/>
                <c:pt idx="0">
                  <c:v>7.7</c:v>
                </c:pt>
              </c:numCache>
            </c:numRef>
          </c:val>
        </c:ser>
        <c:ser>
          <c:idx val="1"/>
          <c:order val="1"/>
          <c:tx>
            <c:strRef>
              <c:f>'comprehensive knowledge'!$D$2</c:f>
              <c:strCache>
                <c:ptCount val="1"/>
                <c:pt idx="0">
                  <c:v>Taxi drivers</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multiLvlStrRef>
              <c:f>'comprehensive knowledge'!$A$3:$B$9</c:f>
              <c:multiLvlStrCache>
                <c:ptCount val="7"/>
                <c:lvl>
                  <c:pt idx="0">
                    <c:v>Bangladesh (2006-07)</c:v>
                  </c:pt>
                  <c:pt idx="1">
                    <c:v>Phuentsholing</c:v>
                  </c:pt>
                  <c:pt idx="2">
                    <c:v>Thimphu</c:v>
                  </c:pt>
                  <c:pt idx="3">
                    <c:v>Samdrup Jongkhar</c:v>
                  </c:pt>
                  <c:pt idx="4">
                    <c:v>Thimphu</c:v>
                  </c:pt>
                  <c:pt idx="5">
                    <c:v>Pasay</c:v>
                  </c:pt>
                  <c:pt idx="6">
                    <c:v>Angeles</c:v>
                  </c:pt>
                </c:lvl>
                <c:lvl>
                  <c:pt idx="1">
                    <c:v>Bhutan (2008</c:v>
                  </c:pt>
                  <c:pt idx="5">
                    <c:v>Philippines (2011)</c:v>
                  </c:pt>
                </c:lvl>
              </c:multiLvlStrCache>
            </c:multiLvlStrRef>
          </c:cat>
          <c:val>
            <c:numRef>
              <c:f>'comprehensive knowledge'!$D$3:$D$9</c:f>
              <c:numCache>
                <c:formatCode>General</c:formatCode>
                <c:ptCount val="7"/>
                <c:pt idx="1">
                  <c:v>8.1999999999999993</c:v>
                </c:pt>
                <c:pt idx="2">
                  <c:v>37.9</c:v>
                </c:pt>
              </c:numCache>
            </c:numRef>
          </c:val>
        </c:ser>
        <c:ser>
          <c:idx val="2"/>
          <c:order val="2"/>
          <c:tx>
            <c:strRef>
              <c:f>'comprehensive knowledge'!$E$2</c:f>
              <c:strCache>
                <c:ptCount val="1"/>
                <c:pt idx="0">
                  <c:v>Truckers</c:v>
                </c:pt>
              </c:strCache>
            </c:strRef>
          </c:tx>
          <c:invertIfNegative val="0"/>
          <c:dLbls>
            <c:numFmt formatCode="#,##0" sourceLinked="0"/>
            <c:showLegendKey val="0"/>
            <c:showVal val="1"/>
            <c:showCatName val="0"/>
            <c:showSerName val="0"/>
            <c:showPercent val="0"/>
            <c:showBubbleSize val="0"/>
            <c:showLeaderLines val="0"/>
          </c:dLbls>
          <c:cat>
            <c:multiLvlStrRef>
              <c:f>'comprehensive knowledge'!$A$3:$B$9</c:f>
              <c:multiLvlStrCache>
                <c:ptCount val="7"/>
                <c:lvl>
                  <c:pt idx="0">
                    <c:v>Bangladesh (2006-07)</c:v>
                  </c:pt>
                  <c:pt idx="1">
                    <c:v>Phuentsholing</c:v>
                  </c:pt>
                  <c:pt idx="2">
                    <c:v>Thimphu</c:v>
                  </c:pt>
                  <c:pt idx="3">
                    <c:v>Samdrup Jongkhar</c:v>
                  </c:pt>
                  <c:pt idx="4">
                    <c:v>Thimphu</c:v>
                  </c:pt>
                  <c:pt idx="5">
                    <c:v>Pasay</c:v>
                  </c:pt>
                  <c:pt idx="6">
                    <c:v>Angeles</c:v>
                  </c:pt>
                </c:lvl>
                <c:lvl>
                  <c:pt idx="1">
                    <c:v>Bhutan (2008</c:v>
                  </c:pt>
                  <c:pt idx="5">
                    <c:v>Philippines (2011)</c:v>
                  </c:pt>
                </c:lvl>
              </c:multiLvlStrCache>
            </c:multiLvlStrRef>
          </c:cat>
          <c:val>
            <c:numRef>
              <c:f>'comprehensive knowledge'!$E$3:$E$9</c:f>
              <c:numCache>
                <c:formatCode>General</c:formatCode>
                <c:ptCount val="7"/>
                <c:pt idx="3">
                  <c:v>15</c:v>
                </c:pt>
                <c:pt idx="4">
                  <c:v>31.6</c:v>
                </c:pt>
              </c:numCache>
            </c:numRef>
          </c:val>
        </c:ser>
        <c:ser>
          <c:idx val="3"/>
          <c:order val="3"/>
          <c:tx>
            <c:strRef>
              <c:f>'comprehensive knowledge'!$F$2</c:f>
              <c:strCache>
                <c:ptCount val="1"/>
                <c:pt idx="0">
                  <c:v>Bus drivers</c:v>
                </c:pt>
              </c:strCache>
            </c:strRef>
          </c:tx>
          <c:spPr>
            <a:solidFill>
              <a:srgbClr val="F78E1E"/>
            </a:solidFill>
            <a:ln>
              <a:noFill/>
            </a:ln>
          </c:spPr>
          <c:invertIfNegative val="0"/>
          <c:dLbls>
            <c:showLegendKey val="0"/>
            <c:showVal val="1"/>
            <c:showCatName val="0"/>
            <c:showSerName val="0"/>
            <c:showPercent val="0"/>
            <c:showBubbleSize val="0"/>
            <c:showLeaderLines val="0"/>
          </c:dLbls>
          <c:cat>
            <c:multiLvlStrRef>
              <c:f>'comprehensive knowledge'!$A$3:$B$9</c:f>
              <c:multiLvlStrCache>
                <c:ptCount val="7"/>
                <c:lvl>
                  <c:pt idx="0">
                    <c:v>Bangladesh (2006-07)</c:v>
                  </c:pt>
                  <c:pt idx="1">
                    <c:v>Phuentsholing</c:v>
                  </c:pt>
                  <c:pt idx="2">
                    <c:v>Thimphu</c:v>
                  </c:pt>
                  <c:pt idx="3">
                    <c:v>Samdrup Jongkhar</c:v>
                  </c:pt>
                  <c:pt idx="4">
                    <c:v>Thimphu</c:v>
                  </c:pt>
                  <c:pt idx="5">
                    <c:v>Pasay</c:v>
                  </c:pt>
                  <c:pt idx="6">
                    <c:v>Angeles</c:v>
                  </c:pt>
                </c:lvl>
                <c:lvl>
                  <c:pt idx="1">
                    <c:v>Bhutan (2008</c:v>
                  </c:pt>
                  <c:pt idx="5">
                    <c:v>Philippines (2011)</c:v>
                  </c:pt>
                </c:lvl>
              </c:multiLvlStrCache>
            </c:multiLvlStrRef>
          </c:cat>
          <c:val>
            <c:numRef>
              <c:f>'comprehensive knowledge'!$F$3:$F$9</c:f>
              <c:numCache>
                <c:formatCode>General</c:formatCode>
                <c:ptCount val="7"/>
                <c:pt idx="5">
                  <c:v>62</c:v>
                </c:pt>
              </c:numCache>
            </c:numRef>
          </c:val>
        </c:ser>
        <c:ser>
          <c:idx val="4"/>
          <c:order val="4"/>
          <c:tx>
            <c:strRef>
              <c:f>'comprehensive knowledge'!$G$2</c:f>
              <c:strCache>
                <c:ptCount val="1"/>
                <c:pt idx="0">
                  <c:v>Tricycle drivers</c:v>
                </c:pt>
              </c:strCache>
            </c:strRef>
          </c:tx>
          <c:spPr>
            <a:solidFill>
              <a:sysClr val="window" lastClr="FFFFFF">
                <a:lumMod val="65000"/>
              </a:sysClr>
            </a:solidFill>
            <a:ln>
              <a:noFill/>
            </a:ln>
          </c:spPr>
          <c:invertIfNegative val="0"/>
          <c:dLbls>
            <c:showLegendKey val="0"/>
            <c:showVal val="1"/>
            <c:showCatName val="0"/>
            <c:showSerName val="0"/>
            <c:showPercent val="0"/>
            <c:showBubbleSize val="0"/>
            <c:showLeaderLines val="0"/>
          </c:dLbls>
          <c:cat>
            <c:multiLvlStrRef>
              <c:f>'comprehensive knowledge'!$A$3:$B$9</c:f>
              <c:multiLvlStrCache>
                <c:ptCount val="7"/>
                <c:lvl>
                  <c:pt idx="0">
                    <c:v>Bangladesh (2006-07)</c:v>
                  </c:pt>
                  <c:pt idx="1">
                    <c:v>Phuentsholing</c:v>
                  </c:pt>
                  <c:pt idx="2">
                    <c:v>Thimphu</c:v>
                  </c:pt>
                  <c:pt idx="3">
                    <c:v>Samdrup Jongkhar</c:v>
                  </c:pt>
                  <c:pt idx="4">
                    <c:v>Thimphu</c:v>
                  </c:pt>
                  <c:pt idx="5">
                    <c:v>Pasay</c:v>
                  </c:pt>
                  <c:pt idx="6">
                    <c:v>Angeles</c:v>
                  </c:pt>
                </c:lvl>
                <c:lvl>
                  <c:pt idx="1">
                    <c:v>Bhutan (2008</c:v>
                  </c:pt>
                  <c:pt idx="5">
                    <c:v>Philippines (2011)</c:v>
                  </c:pt>
                </c:lvl>
              </c:multiLvlStrCache>
            </c:multiLvlStrRef>
          </c:cat>
          <c:val>
            <c:numRef>
              <c:f>'comprehensive knowledge'!$G$3:$G$9</c:f>
              <c:numCache>
                <c:formatCode>General</c:formatCode>
                <c:ptCount val="7"/>
                <c:pt idx="6">
                  <c:v>14</c:v>
                </c:pt>
              </c:numCache>
            </c:numRef>
          </c:val>
        </c:ser>
        <c:dLbls>
          <c:showLegendKey val="0"/>
          <c:showVal val="0"/>
          <c:showCatName val="0"/>
          <c:showSerName val="0"/>
          <c:showPercent val="0"/>
          <c:showBubbleSize val="0"/>
        </c:dLbls>
        <c:gapWidth val="150"/>
        <c:overlap val="100"/>
        <c:axId val="84912384"/>
        <c:axId val="84942848"/>
      </c:barChart>
      <c:catAx>
        <c:axId val="84912384"/>
        <c:scaling>
          <c:orientation val="maxMin"/>
        </c:scaling>
        <c:delete val="0"/>
        <c:axPos val="l"/>
        <c:majorTickMark val="out"/>
        <c:minorTickMark val="none"/>
        <c:tickLblPos val="nextTo"/>
        <c:crossAx val="84942848"/>
        <c:crosses val="autoZero"/>
        <c:auto val="1"/>
        <c:lblAlgn val="ctr"/>
        <c:lblOffset val="100"/>
        <c:noMultiLvlLbl val="0"/>
      </c:catAx>
      <c:valAx>
        <c:axId val="84942848"/>
        <c:scaling>
          <c:orientation val="minMax"/>
          <c:max val="100"/>
          <c:min val="0"/>
        </c:scaling>
        <c:delete val="0"/>
        <c:axPos val="t"/>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95670902385610646"/>
              <c:y val="8.8734003303161071E-2"/>
            </c:manualLayout>
          </c:layout>
          <c:overlay val="0"/>
        </c:title>
        <c:numFmt formatCode="General" sourceLinked="1"/>
        <c:majorTickMark val="out"/>
        <c:minorTickMark val="none"/>
        <c:tickLblPos val="nextTo"/>
        <c:crossAx val="84912384"/>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3770454076531178E-2"/>
          <c:y val="3.970018288566228E-2"/>
          <c:w val="0.89992650209733926"/>
          <c:h val="0.53803770734875622"/>
        </c:manualLayout>
      </c:layout>
      <c:barChart>
        <c:barDir val="col"/>
        <c:grouping val="clustered"/>
        <c:varyColors val="0"/>
        <c:ser>
          <c:idx val="0"/>
          <c:order val="0"/>
          <c:tx>
            <c:strRef>
              <c:f>'ever received HIV test'!$C$2</c:f>
              <c:strCache>
                <c:ptCount val="1"/>
                <c:pt idx="0">
                  <c:v>Road transport workers/assistants</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multiLvlStrRef>
              <c:f>'ever received HIV test'!$A$3:$B$9</c:f>
              <c:multiLvlStrCache>
                <c:ptCount val="7"/>
                <c:lvl>
                  <c:pt idx="0">
                    <c:v>Torkham, border crossing</c:v>
                  </c:pt>
                  <c:pt idx="1">
                    <c:v>Angeles</c:v>
                  </c:pt>
                  <c:pt idx="2">
                    <c:v>Passay</c:v>
                  </c:pt>
                  <c:pt idx="3">
                    <c:v>North-South</c:v>
                  </c:pt>
                  <c:pt idx="4">
                    <c:v>North-West</c:v>
                  </c:pt>
                  <c:pt idx="5">
                    <c:v>North-East</c:v>
                  </c:pt>
                  <c:pt idx="6">
                    <c:v>South-East</c:v>
                  </c:pt>
                </c:lvl>
                <c:lvl>
                  <c:pt idx="0">
                    <c:v>Afghanistan (2012)</c:v>
                  </c:pt>
                  <c:pt idx="1">
                    <c:v>Philippines (2011)</c:v>
                  </c:pt>
                  <c:pt idx="3">
                    <c:v>India national highways
(2009-10)</c:v>
                  </c:pt>
                </c:lvl>
              </c:multiLvlStrCache>
            </c:multiLvlStrRef>
          </c:cat>
          <c:val>
            <c:numRef>
              <c:f>'ever received HIV test'!$C$3:$C$9</c:f>
              <c:numCache>
                <c:formatCode>General</c:formatCode>
                <c:ptCount val="7"/>
                <c:pt idx="0">
                  <c:v>7.6</c:v>
                </c:pt>
              </c:numCache>
            </c:numRef>
          </c:val>
        </c:ser>
        <c:ser>
          <c:idx val="1"/>
          <c:order val="1"/>
          <c:tx>
            <c:strRef>
              <c:f>'ever received HIV test'!$D$2</c:f>
              <c:strCache>
                <c:ptCount val="1"/>
                <c:pt idx="0">
                  <c:v>Tricycle drivers</c:v>
                </c:pt>
              </c:strCache>
            </c:strRef>
          </c:tx>
          <c:spPr>
            <a:solidFill>
              <a:srgbClr val="E31837"/>
            </a:solidFill>
            <a:ln>
              <a:noFill/>
            </a:ln>
          </c:spPr>
          <c:invertIfNegative val="0"/>
          <c:dLbls>
            <c:showLegendKey val="0"/>
            <c:showVal val="1"/>
            <c:showCatName val="0"/>
            <c:showSerName val="0"/>
            <c:showPercent val="0"/>
            <c:showBubbleSize val="0"/>
            <c:showLeaderLines val="0"/>
          </c:dLbls>
          <c:cat>
            <c:multiLvlStrRef>
              <c:f>'ever received HIV test'!$A$3:$B$9</c:f>
              <c:multiLvlStrCache>
                <c:ptCount val="7"/>
                <c:lvl>
                  <c:pt idx="0">
                    <c:v>Torkham, border crossing</c:v>
                  </c:pt>
                  <c:pt idx="1">
                    <c:v>Angeles</c:v>
                  </c:pt>
                  <c:pt idx="2">
                    <c:v>Passay</c:v>
                  </c:pt>
                  <c:pt idx="3">
                    <c:v>North-South</c:v>
                  </c:pt>
                  <c:pt idx="4">
                    <c:v>North-West</c:v>
                  </c:pt>
                  <c:pt idx="5">
                    <c:v>North-East</c:v>
                  </c:pt>
                  <c:pt idx="6">
                    <c:v>South-East</c:v>
                  </c:pt>
                </c:lvl>
                <c:lvl>
                  <c:pt idx="0">
                    <c:v>Afghanistan (2012)</c:v>
                  </c:pt>
                  <c:pt idx="1">
                    <c:v>Philippines (2011)</c:v>
                  </c:pt>
                  <c:pt idx="3">
                    <c:v>India national highways
(2009-10)</c:v>
                  </c:pt>
                </c:lvl>
              </c:multiLvlStrCache>
            </c:multiLvlStrRef>
          </c:cat>
          <c:val>
            <c:numRef>
              <c:f>'ever received HIV test'!$D$3:$D$9</c:f>
              <c:numCache>
                <c:formatCode>General</c:formatCode>
                <c:ptCount val="7"/>
                <c:pt idx="1">
                  <c:v>1</c:v>
                </c:pt>
              </c:numCache>
            </c:numRef>
          </c:val>
        </c:ser>
        <c:ser>
          <c:idx val="2"/>
          <c:order val="2"/>
          <c:tx>
            <c:strRef>
              <c:f>'ever received HIV test'!$E$2</c:f>
              <c:strCache>
                <c:ptCount val="1"/>
                <c:pt idx="0">
                  <c:v>Bus drivers</c:v>
                </c:pt>
              </c:strCache>
            </c:strRef>
          </c:tx>
          <c:spPr>
            <a:solidFill>
              <a:srgbClr val="88C540"/>
            </a:solidFill>
            <a:ln>
              <a:noFill/>
            </a:ln>
          </c:spPr>
          <c:invertIfNegative val="0"/>
          <c:dLbls>
            <c:showLegendKey val="0"/>
            <c:showVal val="1"/>
            <c:showCatName val="0"/>
            <c:showSerName val="0"/>
            <c:showPercent val="0"/>
            <c:showBubbleSize val="0"/>
            <c:showLeaderLines val="0"/>
          </c:dLbls>
          <c:cat>
            <c:multiLvlStrRef>
              <c:f>'ever received HIV test'!$A$3:$B$9</c:f>
              <c:multiLvlStrCache>
                <c:ptCount val="7"/>
                <c:lvl>
                  <c:pt idx="0">
                    <c:v>Torkham, border crossing</c:v>
                  </c:pt>
                  <c:pt idx="1">
                    <c:v>Angeles</c:v>
                  </c:pt>
                  <c:pt idx="2">
                    <c:v>Passay</c:v>
                  </c:pt>
                  <c:pt idx="3">
                    <c:v>North-South</c:v>
                  </c:pt>
                  <c:pt idx="4">
                    <c:v>North-West</c:v>
                  </c:pt>
                  <c:pt idx="5">
                    <c:v>North-East</c:v>
                  </c:pt>
                  <c:pt idx="6">
                    <c:v>South-East</c:v>
                  </c:pt>
                </c:lvl>
                <c:lvl>
                  <c:pt idx="0">
                    <c:v>Afghanistan (2012)</c:v>
                  </c:pt>
                  <c:pt idx="1">
                    <c:v>Philippines (2011)</c:v>
                  </c:pt>
                  <c:pt idx="3">
                    <c:v>India national highways
(2009-10)</c:v>
                  </c:pt>
                </c:lvl>
              </c:multiLvlStrCache>
            </c:multiLvlStrRef>
          </c:cat>
          <c:val>
            <c:numRef>
              <c:f>'ever received HIV test'!$E$3:$E$9</c:f>
              <c:numCache>
                <c:formatCode>General</c:formatCode>
                <c:ptCount val="7"/>
                <c:pt idx="2">
                  <c:v>7</c:v>
                </c:pt>
              </c:numCache>
            </c:numRef>
          </c:val>
        </c:ser>
        <c:ser>
          <c:idx val="3"/>
          <c:order val="3"/>
          <c:tx>
            <c:strRef>
              <c:f>'ever received HIV test'!$F$2</c:f>
              <c:strCache>
                <c:ptCount val="1"/>
                <c:pt idx="0">
                  <c:v>Long distance truck drivers</c:v>
                </c:pt>
              </c:strCache>
            </c:strRef>
          </c:tx>
          <c:spPr>
            <a:solidFill>
              <a:srgbClr val="F78E1E"/>
            </a:solidFill>
            <a:ln>
              <a:noFill/>
            </a:ln>
          </c:spPr>
          <c:invertIfNegative val="0"/>
          <c:dLbls>
            <c:showLegendKey val="0"/>
            <c:showVal val="1"/>
            <c:showCatName val="0"/>
            <c:showSerName val="0"/>
            <c:showPercent val="0"/>
            <c:showBubbleSize val="0"/>
            <c:showLeaderLines val="0"/>
          </c:dLbls>
          <c:cat>
            <c:multiLvlStrRef>
              <c:f>'ever received HIV test'!$A$3:$B$9</c:f>
              <c:multiLvlStrCache>
                <c:ptCount val="7"/>
                <c:lvl>
                  <c:pt idx="0">
                    <c:v>Torkham, border crossing</c:v>
                  </c:pt>
                  <c:pt idx="1">
                    <c:v>Angeles</c:v>
                  </c:pt>
                  <c:pt idx="2">
                    <c:v>Passay</c:v>
                  </c:pt>
                  <c:pt idx="3">
                    <c:v>North-South</c:v>
                  </c:pt>
                  <c:pt idx="4">
                    <c:v>North-West</c:v>
                  </c:pt>
                  <c:pt idx="5">
                    <c:v>North-East</c:v>
                  </c:pt>
                  <c:pt idx="6">
                    <c:v>South-East</c:v>
                  </c:pt>
                </c:lvl>
                <c:lvl>
                  <c:pt idx="0">
                    <c:v>Afghanistan (2012)</c:v>
                  </c:pt>
                  <c:pt idx="1">
                    <c:v>Philippines (2011)</c:v>
                  </c:pt>
                  <c:pt idx="3">
                    <c:v>India national highways
(2009-10)</c:v>
                  </c:pt>
                </c:lvl>
              </c:multiLvlStrCache>
            </c:multiLvlStrRef>
          </c:cat>
          <c:val>
            <c:numRef>
              <c:f>'ever received HIV test'!$F$3:$F$9</c:f>
              <c:numCache>
                <c:formatCode>General</c:formatCode>
                <c:ptCount val="7"/>
                <c:pt idx="3">
                  <c:v>6</c:v>
                </c:pt>
                <c:pt idx="4">
                  <c:v>15</c:v>
                </c:pt>
                <c:pt idx="5">
                  <c:v>16</c:v>
                </c:pt>
                <c:pt idx="6">
                  <c:v>35</c:v>
                </c:pt>
              </c:numCache>
            </c:numRef>
          </c:val>
        </c:ser>
        <c:dLbls>
          <c:showLegendKey val="0"/>
          <c:showVal val="0"/>
          <c:showCatName val="0"/>
          <c:showSerName val="0"/>
          <c:showPercent val="0"/>
          <c:showBubbleSize val="0"/>
        </c:dLbls>
        <c:gapWidth val="150"/>
        <c:overlap val="100"/>
        <c:axId val="85090304"/>
        <c:axId val="85091840"/>
      </c:barChart>
      <c:scatterChart>
        <c:scatterStyle val="lineMarker"/>
        <c:varyColors val="0"/>
        <c:ser>
          <c:idx val="4"/>
          <c:order val="4"/>
          <c:tx>
            <c:strRef>
              <c:f>'ever received HIV test'!$B$11</c:f>
              <c:strCache>
                <c:ptCount val="1"/>
                <c:pt idx="0">
                  <c:v>target</c:v>
                </c:pt>
              </c:strCache>
            </c:strRef>
          </c:tx>
          <c:spPr>
            <a:ln w="19050">
              <a:solidFill>
                <a:srgbClr val="E31837"/>
              </a:solidFill>
              <a:prstDash val="dash"/>
            </a:ln>
          </c:spPr>
          <c:marker>
            <c:symbol val="none"/>
          </c:marker>
          <c:xVal>
            <c:numRef>
              <c:f>'ever received HIV test'!$A$12:$A$13</c:f>
              <c:numCache>
                <c:formatCode>General</c:formatCode>
                <c:ptCount val="2"/>
                <c:pt idx="0">
                  <c:v>0</c:v>
                </c:pt>
                <c:pt idx="1">
                  <c:v>1</c:v>
                </c:pt>
              </c:numCache>
            </c:numRef>
          </c:xVal>
          <c:yVal>
            <c:numRef>
              <c:f>'ever received HIV test'!$B$12:$B$13</c:f>
              <c:numCache>
                <c:formatCode>General</c:formatCode>
                <c:ptCount val="2"/>
                <c:pt idx="0">
                  <c:v>90</c:v>
                </c:pt>
                <c:pt idx="1">
                  <c:v>90</c:v>
                </c:pt>
              </c:numCache>
            </c:numRef>
          </c:yVal>
          <c:smooth val="0"/>
        </c:ser>
        <c:dLbls>
          <c:showLegendKey val="0"/>
          <c:showVal val="0"/>
          <c:showCatName val="0"/>
          <c:showSerName val="0"/>
          <c:showPercent val="0"/>
          <c:showBubbleSize val="0"/>
        </c:dLbls>
        <c:axId val="85095552"/>
        <c:axId val="85093760"/>
      </c:scatterChart>
      <c:catAx>
        <c:axId val="85090304"/>
        <c:scaling>
          <c:orientation val="minMax"/>
        </c:scaling>
        <c:delete val="0"/>
        <c:axPos val="b"/>
        <c:majorTickMark val="out"/>
        <c:minorTickMark val="none"/>
        <c:tickLblPos val="nextTo"/>
        <c:crossAx val="85091840"/>
        <c:crosses val="autoZero"/>
        <c:auto val="1"/>
        <c:lblAlgn val="ctr"/>
        <c:lblOffset val="100"/>
        <c:noMultiLvlLbl val="0"/>
      </c:catAx>
      <c:valAx>
        <c:axId val="85091840"/>
        <c:scaling>
          <c:orientation val="minMax"/>
          <c:max val="100"/>
          <c:min val="0"/>
        </c:scaling>
        <c:delete val="0"/>
        <c:axPos val="l"/>
        <c:title>
          <c:tx>
            <c:rich>
              <a:bodyPr rot="0" vert="horz"/>
              <a:lstStyle/>
              <a:p>
                <a:pPr>
                  <a:defRPr/>
                </a:pPr>
                <a:r>
                  <a:rPr lang="en-US"/>
                  <a:t>%</a:t>
                </a:r>
              </a:p>
            </c:rich>
          </c:tx>
          <c:layout>
            <c:manualLayout>
              <c:xMode val="edge"/>
              <c:yMode val="edge"/>
              <c:x val="3.4744840186046308E-3"/>
              <c:y val="2.4542901562260612E-2"/>
            </c:manualLayout>
          </c:layout>
          <c:overlay val="0"/>
        </c:title>
        <c:numFmt formatCode="General" sourceLinked="1"/>
        <c:majorTickMark val="out"/>
        <c:minorTickMark val="none"/>
        <c:tickLblPos val="nextTo"/>
        <c:crossAx val="85090304"/>
        <c:crosses val="autoZero"/>
        <c:crossBetween val="between"/>
        <c:majorUnit val="10"/>
      </c:valAx>
      <c:valAx>
        <c:axId val="85093760"/>
        <c:scaling>
          <c:orientation val="minMax"/>
          <c:max val="100"/>
          <c:min val="0"/>
        </c:scaling>
        <c:delete val="1"/>
        <c:axPos val="r"/>
        <c:numFmt formatCode="General" sourceLinked="1"/>
        <c:majorTickMark val="out"/>
        <c:minorTickMark val="none"/>
        <c:tickLblPos val="nextTo"/>
        <c:crossAx val="85095552"/>
        <c:crosses val="max"/>
        <c:crossBetween val="midCat"/>
        <c:majorUnit val="10"/>
      </c:valAx>
      <c:valAx>
        <c:axId val="85095552"/>
        <c:scaling>
          <c:orientation val="minMax"/>
          <c:max val="1"/>
          <c:min val="0"/>
        </c:scaling>
        <c:delete val="1"/>
        <c:axPos val="t"/>
        <c:numFmt formatCode="General" sourceLinked="1"/>
        <c:majorTickMark val="out"/>
        <c:minorTickMark val="none"/>
        <c:tickLblPos val="nextTo"/>
        <c:crossAx val="85093760"/>
        <c:crosses val="max"/>
        <c:crossBetween val="midCat"/>
        <c:majorUnit val="0.2"/>
      </c:valAx>
    </c:plotArea>
    <c:legend>
      <c:legendPos val="b"/>
      <c:legendEntry>
        <c:idx val="4"/>
        <c:delete val="1"/>
      </c:legendEntry>
      <c:layout/>
      <c:overlay val="0"/>
    </c:legend>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'Testing coverage'!$C$2</c:f>
              <c:strCache>
                <c:ptCount val="1"/>
                <c:pt idx="0">
                  <c:v>Moto-taxi drivers</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multiLvlStrRef>
              <c:f>'Testing coverage'!$A$3:$B$7</c:f>
              <c:multiLvlStrCache>
                <c:ptCount val="5"/>
                <c:lvl>
                  <c:pt idx="1">
                    <c:v>Karachi East</c:v>
                  </c:pt>
                  <c:pt idx="2">
                    <c:v>Lahore</c:v>
                  </c:pt>
                  <c:pt idx="3">
                    <c:v>Pasay</c:v>
                  </c:pt>
                  <c:pt idx="4">
                    <c:v>Angeles</c:v>
                  </c:pt>
                </c:lvl>
                <c:lvl>
                  <c:pt idx="0">
                    <c:v>Cambodia (2010) *</c:v>
                  </c:pt>
                  <c:pt idx="1">
                    <c:v>Pakistan (2005)</c:v>
                  </c:pt>
                  <c:pt idx="3">
                    <c:v>Philippines (2011)</c:v>
                  </c:pt>
                </c:lvl>
              </c:multiLvlStrCache>
            </c:multiLvlStrRef>
          </c:cat>
          <c:val>
            <c:numRef>
              <c:f>'Testing coverage'!$C$3:$C$7</c:f>
              <c:numCache>
                <c:formatCode>General</c:formatCode>
                <c:ptCount val="5"/>
                <c:pt idx="0">
                  <c:v>26.5</c:v>
                </c:pt>
              </c:numCache>
            </c:numRef>
          </c:val>
        </c:ser>
        <c:ser>
          <c:idx val="1"/>
          <c:order val="1"/>
          <c:tx>
            <c:strRef>
              <c:f>'Testing coverage'!$D$2</c:f>
              <c:strCache>
                <c:ptCount val="1"/>
                <c:pt idx="0">
                  <c:v>Truck drivers</c:v>
                </c:pt>
              </c:strCache>
            </c:strRef>
          </c:tx>
          <c:spPr>
            <a:solidFill>
              <a:srgbClr val="F78E1E"/>
            </a:solidFill>
            <a:ln>
              <a:solidFill>
                <a:srgbClr val="F78E1E"/>
              </a:solidFill>
            </a:ln>
          </c:spPr>
          <c:invertIfNegative val="0"/>
          <c:dLbls>
            <c:numFmt formatCode="#,##0.0" sourceLinked="0"/>
            <c:showLegendKey val="0"/>
            <c:showVal val="1"/>
            <c:showCatName val="0"/>
            <c:showSerName val="0"/>
            <c:showPercent val="0"/>
            <c:showBubbleSize val="0"/>
            <c:showLeaderLines val="0"/>
          </c:dLbls>
          <c:cat>
            <c:multiLvlStrRef>
              <c:f>'Testing coverage'!$A$3:$B$7</c:f>
              <c:multiLvlStrCache>
                <c:ptCount val="5"/>
                <c:lvl>
                  <c:pt idx="1">
                    <c:v>Karachi East</c:v>
                  </c:pt>
                  <c:pt idx="2">
                    <c:v>Lahore</c:v>
                  </c:pt>
                  <c:pt idx="3">
                    <c:v>Pasay</c:v>
                  </c:pt>
                  <c:pt idx="4">
                    <c:v>Angeles</c:v>
                  </c:pt>
                </c:lvl>
                <c:lvl>
                  <c:pt idx="0">
                    <c:v>Cambodia (2010) *</c:v>
                  </c:pt>
                  <c:pt idx="1">
                    <c:v>Pakistan (2005)</c:v>
                  </c:pt>
                  <c:pt idx="3">
                    <c:v>Philippines (2011)</c:v>
                  </c:pt>
                </c:lvl>
              </c:multiLvlStrCache>
            </c:multiLvlStrRef>
          </c:cat>
          <c:val>
            <c:numRef>
              <c:f>'Testing coverage'!$D$3:$D$7</c:f>
              <c:numCache>
                <c:formatCode>General</c:formatCode>
                <c:ptCount val="5"/>
                <c:pt idx="1">
                  <c:v>0.25</c:v>
                </c:pt>
                <c:pt idx="2">
                  <c:v>0.75</c:v>
                </c:pt>
              </c:numCache>
            </c:numRef>
          </c:val>
        </c:ser>
        <c:ser>
          <c:idx val="2"/>
          <c:order val="2"/>
          <c:tx>
            <c:strRef>
              <c:f>'Testing coverage'!$E$2</c:f>
              <c:strCache>
                <c:ptCount val="1"/>
                <c:pt idx="0">
                  <c:v>Bus drivers</c:v>
                </c:pt>
              </c:strCache>
            </c:strRef>
          </c:tx>
          <c:spPr>
            <a:solidFill>
              <a:srgbClr val="88C540"/>
            </a:solidFill>
            <a:ln>
              <a:solidFill>
                <a:srgbClr val="88C540"/>
              </a:solidFill>
            </a:ln>
          </c:spPr>
          <c:invertIfNegative val="0"/>
          <c:dLbls>
            <c:showLegendKey val="0"/>
            <c:showVal val="1"/>
            <c:showCatName val="0"/>
            <c:showSerName val="0"/>
            <c:showPercent val="0"/>
            <c:showBubbleSize val="0"/>
            <c:showLeaderLines val="0"/>
          </c:dLbls>
          <c:cat>
            <c:multiLvlStrRef>
              <c:f>'Testing coverage'!$A$3:$B$7</c:f>
              <c:multiLvlStrCache>
                <c:ptCount val="5"/>
                <c:lvl>
                  <c:pt idx="1">
                    <c:v>Karachi East</c:v>
                  </c:pt>
                  <c:pt idx="2">
                    <c:v>Lahore</c:v>
                  </c:pt>
                  <c:pt idx="3">
                    <c:v>Pasay</c:v>
                  </c:pt>
                  <c:pt idx="4">
                    <c:v>Angeles</c:v>
                  </c:pt>
                </c:lvl>
                <c:lvl>
                  <c:pt idx="0">
                    <c:v>Cambodia (2010) *</c:v>
                  </c:pt>
                  <c:pt idx="1">
                    <c:v>Pakistan (2005)</c:v>
                  </c:pt>
                  <c:pt idx="3">
                    <c:v>Philippines (2011)</c:v>
                  </c:pt>
                </c:lvl>
              </c:multiLvlStrCache>
            </c:multiLvlStrRef>
          </c:cat>
          <c:val>
            <c:numRef>
              <c:f>'Testing coverage'!$E$3:$E$7</c:f>
              <c:numCache>
                <c:formatCode>General</c:formatCode>
                <c:ptCount val="5"/>
                <c:pt idx="3">
                  <c:v>1</c:v>
                </c:pt>
              </c:numCache>
            </c:numRef>
          </c:val>
        </c:ser>
        <c:ser>
          <c:idx val="3"/>
          <c:order val="3"/>
          <c:tx>
            <c:strRef>
              <c:f>'Testing coverage'!$F$2</c:f>
              <c:strCache>
                <c:ptCount val="1"/>
                <c:pt idx="0">
                  <c:v>Tricycle drivers</c:v>
                </c:pt>
              </c:strCache>
            </c:strRef>
          </c:tx>
          <c:spPr>
            <a:solidFill>
              <a:srgbClr val="E31837"/>
            </a:solidFill>
            <a:ln>
              <a:solidFill>
                <a:srgbClr val="E31837"/>
              </a:solidFill>
            </a:ln>
          </c:spPr>
          <c:invertIfNegative val="0"/>
          <c:dLbls>
            <c:showLegendKey val="0"/>
            <c:showVal val="1"/>
            <c:showCatName val="0"/>
            <c:showSerName val="0"/>
            <c:showPercent val="0"/>
            <c:showBubbleSize val="0"/>
            <c:showLeaderLines val="0"/>
          </c:dLbls>
          <c:cat>
            <c:multiLvlStrRef>
              <c:f>'Testing coverage'!$A$3:$B$7</c:f>
              <c:multiLvlStrCache>
                <c:ptCount val="5"/>
                <c:lvl>
                  <c:pt idx="1">
                    <c:v>Karachi East</c:v>
                  </c:pt>
                  <c:pt idx="2">
                    <c:v>Lahore</c:v>
                  </c:pt>
                  <c:pt idx="3">
                    <c:v>Pasay</c:v>
                  </c:pt>
                  <c:pt idx="4">
                    <c:v>Angeles</c:v>
                  </c:pt>
                </c:lvl>
                <c:lvl>
                  <c:pt idx="0">
                    <c:v>Cambodia (2010) *</c:v>
                  </c:pt>
                  <c:pt idx="1">
                    <c:v>Pakistan (2005)</c:v>
                  </c:pt>
                  <c:pt idx="3">
                    <c:v>Philippines (2011)</c:v>
                  </c:pt>
                </c:lvl>
              </c:multiLvlStrCache>
            </c:multiLvlStrRef>
          </c:cat>
          <c:val>
            <c:numRef>
              <c:f>'Testing coverage'!$F$3:$F$7</c:f>
              <c:numCache>
                <c:formatCode>General</c:formatCode>
                <c:ptCount val="5"/>
                <c:pt idx="4">
                  <c:v>1</c:v>
                </c:pt>
              </c:numCache>
            </c:numRef>
          </c:val>
        </c:ser>
        <c:dLbls>
          <c:showLegendKey val="0"/>
          <c:showVal val="0"/>
          <c:showCatName val="0"/>
          <c:showSerName val="0"/>
          <c:showPercent val="0"/>
          <c:showBubbleSize val="0"/>
        </c:dLbls>
        <c:gapWidth val="150"/>
        <c:overlap val="100"/>
        <c:axId val="86471040"/>
        <c:axId val="86472576"/>
      </c:barChart>
      <c:scatterChart>
        <c:scatterStyle val="lineMarker"/>
        <c:varyColors val="0"/>
        <c:ser>
          <c:idx val="4"/>
          <c:order val="4"/>
          <c:tx>
            <c:strRef>
              <c:f>'Testing coverage'!$B$11</c:f>
              <c:strCache>
                <c:ptCount val="1"/>
                <c:pt idx="0">
                  <c:v>targ</c:v>
                </c:pt>
              </c:strCache>
            </c:strRef>
          </c:tx>
          <c:spPr>
            <a:ln w="19050">
              <a:solidFill>
                <a:srgbClr val="E31837"/>
              </a:solidFill>
              <a:prstDash val="dash"/>
            </a:ln>
          </c:spPr>
          <c:marker>
            <c:symbol val="none"/>
          </c:marker>
          <c:xVal>
            <c:numRef>
              <c:f>'Testing coverage'!$A$12:$A$13</c:f>
              <c:numCache>
                <c:formatCode>General</c:formatCode>
                <c:ptCount val="2"/>
                <c:pt idx="0">
                  <c:v>0</c:v>
                </c:pt>
                <c:pt idx="1">
                  <c:v>1</c:v>
                </c:pt>
              </c:numCache>
            </c:numRef>
          </c:xVal>
          <c:yVal>
            <c:numRef>
              <c:f>'Testing coverage'!$B$12:$B$13</c:f>
              <c:numCache>
                <c:formatCode>General</c:formatCode>
                <c:ptCount val="2"/>
                <c:pt idx="0">
                  <c:v>90</c:v>
                </c:pt>
                <c:pt idx="1">
                  <c:v>90</c:v>
                </c:pt>
              </c:numCache>
            </c:numRef>
          </c:yVal>
          <c:smooth val="0"/>
        </c:ser>
        <c:dLbls>
          <c:showLegendKey val="0"/>
          <c:showVal val="0"/>
          <c:showCatName val="0"/>
          <c:showSerName val="0"/>
          <c:showPercent val="0"/>
          <c:showBubbleSize val="0"/>
        </c:dLbls>
        <c:axId val="86480384"/>
        <c:axId val="86478848"/>
      </c:scatterChart>
      <c:catAx>
        <c:axId val="86471040"/>
        <c:scaling>
          <c:orientation val="minMax"/>
        </c:scaling>
        <c:delete val="0"/>
        <c:axPos val="b"/>
        <c:majorTickMark val="out"/>
        <c:minorTickMark val="none"/>
        <c:tickLblPos val="nextTo"/>
        <c:crossAx val="86472576"/>
        <c:crosses val="autoZero"/>
        <c:auto val="1"/>
        <c:lblAlgn val="ctr"/>
        <c:lblOffset val="100"/>
        <c:noMultiLvlLbl val="0"/>
      </c:catAx>
      <c:valAx>
        <c:axId val="86472576"/>
        <c:scaling>
          <c:orientation val="minMax"/>
          <c:max val="100"/>
          <c:min val="0"/>
        </c:scaling>
        <c:delete val="0"/>
        <c:axPos val="l"/>
        <c:title>
          <c:tx>
            <c:rich>
              <a:bodyPr rot="0" vert="horz"/>
              <a:lstStyle/>
              <a:p>
                <a:pPr>
                  <a:defRPr/>
                </a:pPr>
                <a:r>
                  <a:rPr lang="en-US"/>
                  <a:t>%</a:t>
                </a:r>
              </a:p>
            </c:rich>
          </c:tx>
          <c:layout>
            <c:manualLayout>
              <c:xMode val="edge"/>
              <c:yMode val="edge"/>
              <c:x val="9.8838638218364284E-3"/>
              <c:y val="7.6069061744303548E-3"/>
            </c:manualLayout>
          </c:layout>
          <c:overlay val="0"/>
        </c:title>
        <c:numFmt formatCode="General" sourceLinked="1"/>
        <c:majorTickMark val="out"/>
        <c:minorTickMark val="none"/>
        <c:tickLblPos val="nextTo"/>
        <c:crossAx val="86471040"/>
        <c:crosses val="autoZero"/>
        <c:crossBetween val="between"/>
        <c:majorUnit val="10"/>
      </c:valAx>
      <c:valAx>
        <c:axId val="86478848"/>
        <c:scaling>
          <c:orientation val="minMax"/>
          <c:max val="100"/>
          <c:min val="0"/>
        </c:scaling>
        <c:delete val="1"/>
        <c:axPos val="r"/>
        <c:numFmt formatCode="General" sourceLinked="1"/>
        <c:majorTickMark val="out"/>
        <c:minorTickMark val="none"/>
        <c:tickLblPos val="nextTo"/>
        <c:crossAx val="86480384"/>
        <c:crosses val="max"/>
        <c:crossBetween val="midCat"/>
        <c:majorUnit val="10"/>
      </c:valAx>
      <c:valAx>
        <c:axId val="86480384"/>
        <c:scaling>
          <c:orientation val="minMax"/>
          <c:max val="1"/>
          <c:min val="0"/>
        </c:scaling>
        <c:delete val="1"/>
        <c:axPos val="t"/>
        <c:numFmt formatCode="General" sourceLinked="1"/>
        <c:majorTickMark val="out"/>
        <c:minorTickMark val="none"/>
        <c:tickLblPos val="nextTo"/>
        <c:crossAx val="86478848"/>
        <c:crosses val="max"/>
        <c:crossBetween val="midCat"/>
        <c:majorUnit val="0.2"/>
      </c:valAx>
    </c:plotArea>
    <c:legend>
      <c:legendPos val="b"/>
      <c:legendEntry>
        <c:idx val="4"/>
        <c:delete val="1"/>
      </c:legendEntry>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'prevention programmes'!$C$2</c:f>
              <c:strCache>
                <c:ptCount val="1"/>
                <c:pt idx="0">
                  <c:v>Taxi drivers</c:v>
                </c:pt>
              </c:strCache>
            </c:strRef>
          </c:tx>
          <c:spPr>
            <a:solidFill>
              <a:srgbClr val="EC008C"/>
            </a:solidFill>
            <a:ln>
              <a:solidFill>
                <a:srgbClr val="EC008C"/>
              </a:solidFill>
            </a:ln>
          </c:spPr>
          <c:invertIfNegative val="0"/>
          <c:dLbls>
            <c:numFmt formatCode="#,##0" sourceLinked="0"/>
            <c:showLegendKey val="0"/>
            <c:showVal val="1"/>
            <c:showCatName val="0"/>
            <c:showSerName val="0"/>
            <c:showPercent val="0"/>
            <c:showBubbleSize val="0"/>
            <c:showLeaderLines val="0"/>
          </c:dLbls>
          <c:cat>
            <c:multiLvlStrRef>
              <c:f>'prevention programmes'!$A$3:$B$9</c:f>
              <c:multiLvlStrCache>
                <c:ptCount val="7"/>
                <c:lvl>
                  <c:pt idx="0">
                    <c:v>Phuentsholing</c:v>
                  </c:pt>
                  <c:pt idx="1">
                    <c:v>Thimphu</c:v>
                  </c:pt>
                  <c:pt idx="2">
                    <c:v>Samdrup
Jongkhar</c:v>
                  </c:pt>
                  <c:pt idx="3">
                    <c:v>Thimphu</c:v>
                  </c:pt>
                  <c:pt idx="5">
                    <c:v>Passay</c:v>
                  </c:pt>
                  <c:pt idx="6">
                    <c:v>Angeles</c:v>
                  </c:pt>
                </c:lvl>
                <c:lvl>
                  <c:pt idx="0">
                    <c:v>Bhutan 
(2008)*</c:v>
                  </c:pt>
                  <c:pt idx="4">
                    <c:v>Indonesia 
(2004-05)
**</c:v>
                  </c:pt>
                  <c:pt idx="5">
                    <c:v>Philippines
(2011)***</c:v>
                  </c:pt>
                </c:lvl>
              </c:multiLvlStrCache>
            </c:multiLvlStrRef>
          </c:cat>
          <c:val>
            <c:numRef>
              <c:f>'prevention programmes'!$C$3:$C$9</c:f>
              <c:numCache>
                <c:formatCode>General</c:formatCode>
                <c:ptCount val="7"/>
                <c:pt idx="0">
                  <c:v>1.1000000000000001</c:v>
                </c:pt>
                <c:pt idx="1">
                  <c:v>26.7</c:v>
                </c:pt>
              </c:numCache>
            </c:numRef>
          </c:val>
        </c:ser>
        <c:ser>
          <c:idx val="1"/>
          <c:order val="1"/>
          <c:tx>
            <c:strRef>
              <c:f>'prevention programmes'!$D$2</c:f>
              <c:strCache>
                <c:ptCount val="1"/>
                <c:pt idx="0">
                  <c:v>Truckers</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multiLvlStrRef>
              <c:f>'prevention programmes'!$A$3:$B$9</c:f>
              <c:multiLvlStrCache>
                <c:ptCount val="7"/>
                <c:lvl>
                  <c:pt idx="0">
                    <c:v>Phuentsholing</c:v>
                  </c:pt>
                  <c:pt idx="1">
                    <c:v>Thimphu</c:v>
                  </c:pt>
                  <c:pt idx="2">
                    <c:v>Samdrup
Jongkhar</c:v>
                  </c:pt>
                  <c:pt idx="3">
                    <c:v>Thimphu</c:v>
                  </c:pt>
                  <c:pt idx="5">
                    <c:v>Passay</c:v>
                  </c:pt>
                  <c:pt idx="6">
                    <c:v>Angeles</c:v>
                  </c:pt>
                </c:lvl>
                <c:lvl>
                  <c:pt idx="0">
                    <c:v>Bhutan 
(2008)*</c:v>
                  </c:pt>
                  <c:pt idx="4">
                    <c:v>Indonesia 
(2004-05)
**</c:v>
                  </c:pt>
                  <c:pt idx="5">
                    <c:v>Philippines
(2011)***</c:v>
                  </c:pt>
                </c:lvl>
              </c:multiLvlStrCache>
            </c:multiLvlStrRef>
          </c:cat>
          <c:val>
            <c:numRef>
              <c:f>'prevention programmes'!$D$3:$D$9</c:f>
              <c:numCache>
                <c:formatCode>General</c:formatCode>
                <c:ptCount val="7"/>
                <c:pt idx="2">
                  <c:v>12.5</c:v>
                </c:pt>
                <c:pt idx="3">
                  <c:v>19.399999999999999</c:v>
                </c:pt>
              </c:numCache>
            </c:numRef>
          </c:val>
        </c:ser>
        <c:ser>
          <c:idx val="2"/>
          <c:order val="2"/>
          <c:tx>
            <c:strRef>
              <c:f>'prevention programmes'!$F$2</c:f>
              <c:strCache>
                <c:ptCount val="1"/>
                <c:pt idx="0">
                  <c:v>Bus drivers</c:v>
                </c:pt>
              </c:strCache>
            </c:strRef>
          </c:tx>
          <c:spPr>
            <a:solidFill>
              <a:srgbClr val="88C540"/>
            </a:solidFill>
            <a:ln>
              <a:solidFill>
                <a:srgbClr val="88C540"/>
              </a:solidFill>
            </a:ln>
          </c:spPr>
          <c:invertIfNegative val="0"/>
          <c:dLbls>
            <c:dLbl>
              <c:idx val="5"/>
              <c:layout/>
              <c:tx>
                <c:rich>
                  <a:bodyPr/>
                  <a:lstStyle/>
                  <a:p>
                    <a:r>
                      <a:rPr lang="en-US"/>
                      <a:t>&lt;1</a:t>
                    </a:r>
                  </a:p>
                </c:rich>
              </c:tx>
              <c:showLegendKey val="0"/>
              <c:showVal val="1"/>
              <c:showCatName val="0"/>
              <c:showSerName val="0"/>
              <c:showPercent val="0"/>
              <c:showBubbleSize val="0"/>
            </c:dLbl>
            <c:showLegendKey val="0"/>
            <c:showVal val="1"/>
            <c:showCatName val="0"/>
            <c:showSerName val="0"/>
            <c:showPercent val="0"/>
            <c:showBubbleSize val="0"/>
            <c:showLeaderLines val="0"/>
          </c:dLbls>
          <c:cat>
            <c:multiLvlStrRef>
              <c:f>'prevention programmes'!$A$3:$B$9</c:f>
              <c:multiLvlStrCache>
                <c:ptCount val="7"/>
                <c:lvl>
                  <c:pt idx="0">
                    <c:v>Phuentsholing</c:v>
                  </c:pt>
                  <c:pt idx="1">
                    <c:v>Thimphu</c:v>
                  </c:pt>
                  <c:pt idx="2">
                    <c:v>Samdrup
Jongkhar</c:v>
                  </c:pt>
                  <c:pt idx="3">
                    <c:v>Thimphu</c:v>
                  </c:pt>
                  <c:pt idx="5">
                    <c:v>Passay</c:v>
                  </c:pt>
                  <c:pt idx="6">
                    <c:v>Angeles</c:v>
                  </c:pt>
                </c:lvl>
                <c:lvl>
                  <c:pt idx="0">
                    <c:v>Bhutan 
(2008)*</c:v>
                  </c:pt>
                  <c:pt idx="4">
                    <c:v>Indonesia 
(2004-05)
**</c:v>
                  </c:pt>
                  <c:pt idx="5">
                    <c:v>Philippines
(2011)***</c:v>
                  </c:pt>
                </c:lvl>
              </c:multiLvlStrCache>
            </c:multiLvlStrRef>
          </c:cat>
          <c:val>
            <c:numRef>
              <c:f>'prevention programmes'!$F$3:$F$9</c:f>
              <c:numCache>
                <c:formatCode>General</c:formatCode>
                <c:ptCount val="7"/>
                <c:pt idx="5">
                  <c:v>0.4</c:v>
                </c:pt>
              </c:numCache>
            </c:numRef>
          </c:val>
        </c:ser>
        <c:ser>
          <c:idx val="3"/>
          <c:order val="3"/>
          <c:tx>
            <c:strRef>
              <c:f>'prevention programmes'!$G$2</c:f>
              <c:strCache>
                <c:ptCount val="1"/>
                <c:pt idx="0">
                  <c:v>Tricycle drivers</c:v>
                </c:pt>
              </c:strCache>
            </c:strRef>
          </c:tx>
          <c:spPr>
            <a:solidFill>
              <a:srgbClr val="00AEEF"/>
            </a:solidFill>
            <a:ln>
              <a:solidFill>
                <a:srgbClr val="00AEEF"/>
              </a:solidFill>
            </a:ln>
          </c:spPr>
          <c:invertIfNegative val="0"/>
          <c:dLbls>
            <c:showLegendKey val="0"/>
            <c:showVal val="1"/>
            <c:showCatName val="0"/>
            <c:showSerName val="0"/>
            <c:showPercent val="0"/>
            <c:showBubbleSize val="0"/>
            <c:showLeaderLines val="0"/>
          </c:dLbls>
          <c:cat>
            <c:multiLvlStrRef>
              <c:f>'prevention programmes'!$A$3:$B$9</c:f>
              <c:multiLvlStrCache>
                <c:ptCount val="7"/>
                <c:lvl>
                  <c:pt idx="0">
                    <c:v>Phuentsholing</c:v>
                  </c:pt>
                  <c:pt idx="1">
                    <c:v>Thimphu</c:v>
                  </c:pt>
                  <c:pt idx="2">
                    <c:v>Samdrup
Jongkhar</c:v>
                  </c:pt>
                  <c:pt idx="3">
                    <c:v>Thimphu</c:v>
                  </c:pt>
                  <c:pt idx="5">
                    <c:v>Passay</c:v>
                  </c:pt>
                  <c:pt idx="6">
                    <c:v>Angeles</c:v>
                  </c:pt>
                </c:lvl>
                <c:lvl>
                  <c:pt idx="0">
                    <c:v>Bhutan 
(2008)*</c:v>
                  </c:pt>
                  <c:pt idx="4">
                    <c:v>Indonesia 
(2004-05)
**</c:v>
                  </c:pt>
                  <c:pt idx="5">
                    <c:v>Philippines
(2011)***</c:v>
                  </c:pt>
                </c:lvl>
              </c:multiLvlStrCache>
            </c:multiLvlStrRef>
          </c:cat>
          <c:val>
            <c:numRef>
              <c:f>'prevention programmes'!$G$3:$G$9</c:f>
              <c:numCache>
                <c:formatCode>General</c:formatCode>
                <c:ptCount val="7"/>
                <c:pt idx="6">
                  <c:v>2</c:v>
                </c:pt>
              </c:numCache>
            </c:numRef>
          </c:val>
        </c:ser>
        <c:ser>
          <c:idx val="4"/>
          <c:order val="4"/>
          <c:tx>
            <c:strRef>
              <c:f>'prevention programmes'!$E$2</c:f>
              <c:strCache>
                <c:ptCount val="1"/>
                <c:pt idx="0">
                  <c:v>Moto-taxi drivers</c:v>
                </c:pt>
              </c:strCache>
            </c:strRef>
          </c:tx>
          <c:spPr>
            <a:solidFill>
              <a:schemeClr val="bg1">
                <a:lumMod val="50000"/>
              </a:schemeClr>
            </a:solidFill>
            <a:ln>
              <a:noFill/>
            </a:ln>
          </c:spPr>
          <c:invertIfNegative val="0"/>
          <c:dLbls>
            <c:showLegendKey val="0"/>
            <c:showVal val="1"/>
            <c:showCatName val="0"/>
            <c:showSerName val="0"/>
            <c:showPercent val="0"/>
            <c:showBubbleSize val="0"/>
            <c:showLeaderLines val="0"/>
          </c:dLbls>
          <c:cat>
            <c:multiLvlStrRef>
              <c:f>'prevention programmes'!$A$3:$B$9</c:f>
              <c:multiLvlStrCache>
                <c:ptCount val="7"/>
                <c:lvl>
                  <c:pt idx="0">
                    <c:v>Phuentsholing</c:v>
                  </c:pt>
                  <c:pt idx="1">
                    <c:v>Thimphu</c:v>
                  </c:pt>
                  <c:pt idx="2">
                    <c:v>Samdrup
Jongkhar</c:v>
                  </c:pt>
                  <c:pt idx="3">
                    <c:v>Thimphu</c:v>
                  </c:pt>
                  <c:pt idx="5">
                    <c:v>Passay</c:v>
                  </c:pt>
                  <c:pt idx="6">
                    <c:v>Angeles</c:v>
                  </c:pt>
                </c:lvl>
                <c:lvl>
                  <c:pt idx="0">
                    <c:v>Bhutan 
(2008)*</c:v>
                  </c:pt>
                  <c:pt idx="4">
                    <c:v>Indonesia 
(2004-05)
**</c:v>
                  </c:pt>
                  <c:pt idx="5">
                    <c:v>Philippines
(2011)***</c:v>
                  </c:pt>
                </c:lvl>
              </c:multiLvlStrCache>
            </c:multiLvlStrRef>
          </c:cat>
          <c:val>
            <c:numRef>
              <c:f>'prevention programmes'!$E$3:$E$9</c:f>
              <c:numCache>
                <c:formatCode>General</c:formatCode>
                <c:ptCount val="7"/>
                <c:pt idx="4">
                  <c:v>40</c:v>
                </c:pt>
              </c:numCache>
            </c:numRef>
          </c:val>
        </c:ser>
        <c:dLbls>
          <c:showLegendKey val="0"/>
          <c:showVal val="0"/>
          <c:showCatName val="0"/>
          <c:showSerName val="0"/>
          <c:showPercent val="0"/>
          <c:showBubbleSize val="0"/>
        </c:dLbls>
        <c:gapWidth val="150"/>
        <c:overlap val="100"/>
        <c:axId val="88560384"/>
        <c:axId val="88561920"/>
      </c:barChart>
      <c:catAx>
        <c:axId val="88560384"/>
        <c:scaling>
          <c:orientation val="minMax"/>
        </c:scaling>
        <c:delete val="0"/>
        <c:axPos val="b"/>
        <c:majorTickMark val="out"/>
        <c:minorTickMark val="none"/>
        <c:tickLblPos val="nextTo"/>
        <c:txPr>
          <a:bodyPr rot="-5400000" vert="horz"/>
          <a:lstStyle/>
          <a:p>
            <a:pPr>
              <a:defRPr/>
            </a:pPr>
            <a:endParaRPr lang="en-US"/>
          </a:p>
        </c:txPr>
        <c:crossAx val="88561920"/>
        <c:crosses val="autoZero"/>
        <c:auto val="1"/>
        <c:lblAlgn val="ctr"/>
        <c:lblOffset val="100"/>
        <c:noMultiLvlLbl val="0"/>
      </c:catAx>
      <c:valAx>
        <c:axId val="88561920"/>
        <c:scaling>
          <c:orientation val="minMax"/>
          <c:max val="100"/>
          <c:min val="0"/>
        </c:scaling>
        <c:delete val="0"/>
        <c:axPos val="l"/>
        <c:title>
          <c:tx>
            <c:rich>
              <a:bodyPr rot="0" vert="horz"/>
              <a:lstStyle/>
              <a:p>
                <a:pPr>
                  <a:defRPr/>
                </a:pPr>
                <a:r>
                  <a:rPr lang="en-US" dirty="0" smtClean="0"/>
                  <a:t>%</a:t>
                </a:r>
              </a:p>
              <a:p>
                <a:pPr>
                  <a:defRPr/>
                </a:pPr>
                <a:endParaRPr lang="en-US" dirty="0"/>
              </a:p>
            </c:rich>
          </c:tx>
          <c:layout>
            <c:manualLayout>
              <c:xMode val="edge"/>
              <c:yMode val="edge"/>
              <c:x val="9.0445790923515627E-3"/>
              <c:y val="0.100902517241674"/>
            </c:manualLayout>
          </c:layout>
          <c:overlay val="0"/>
        </c:title>
        <c:numFmt formatCode="General" sourceLinked="1"/>
        <c:majorTickMark val="out"/>
        <c:minorTickMark val="none"/>
        <c:tickLblPos val="nextTo"/>
        <c:crossAx val="88560384"/>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rgbClr val="00AEEF"/>
            </a:solidFill>
            <a:ln>
              <a:noFill/>
            </a:ln>
          </c:spPr>
          <c:invertIfNegative val="0"/>
          <c:dPt>
            <c:idx val="0"/>
            <c:invertIfNegative val="0"/>
            <c:bubble3D val="0"/>
            <c:spPr>
              <a:pattFill prst="dkUpDiag">
                <a:fgClr>
                  <a:srgbClr val="00AEEF"/>
                </a:fgClr>
                <a:bgClr>
                  <a:schemeClr val="bg1"/>
                </a:bgClr>
              </a:pattFill>
              <a:ln>
                <a:noFill/>
              </a:ln>
            </c:spPr>
          </c:dPt>
          <c:dLbls>
            <c:numFmt formatCode="#,##0.0" sourceLinked="0"/>
            <c:showLegendKey val="0"/>
            <c:showVal val="1"/>
            <c:showCatName val="0"/>
            <c:showSerName val="0"/>
            <c:showPercent val="0"/>
            <c:showBubbleSize val="0"/>
            <c:showLeaderLines val="0"/>
          </c:dLbls>
          <c:cat>
            <c:strRef>
              <c:f>Sheet5!$A$5:$A$22</c:f>
              <c:strCache>
                <c:ptCount val="18"/>
                <c:pt idx="0">
                  <c:v>India</c:v>
                </c:pt>
                <c:pt idx="1">
                  <c:v>Maharashtra</c:v>
                </c:pt>
                <c:pt idx="2">
                  <c:v>Tamil Nadu</c:v>
                </c:pt>
                <c:pt idx="3">
                  <c:v>Nagpur</c:v>
                </c:pt>
                <c:pt idx="4">
                  <c:v>Dharmapuri</c:v>
                </c:pt>
                <c:pt idx="5">
                  <c:v>Haora</c:v>
                </c:pt>
                <c:pt idx="6">
                  <c:v>Madhya Pradesh</c:v>
                </c:pt>
                <c:pt idx="7">
                  <c:v>Indore</c:v>
                </c:pt>
                <c:pt idx="8">
                  <c:v>Chennai</c:v>
                </c:pt>
                <c:pt idx="9">
                  <c:v>Gujarat</c:v>
                </c:pt>
                <c:pt idx="10">
                  <c:v>Andhra Pradesh</c:v>
                </c:pt>
                <c:pt idx="11">
                  <c:v>Karnataka</c:v>
                </c:pt>
                <c:pt idx="12">
                  <c:v>Bangalore</c:v>
                </c:pt>
                <c:pt idx="13">
                  <c:v>Srikakulam</c:v>
                </c:pt>
                <c:pt idx="14">
                  <c:v>Barddhaman</c:v>
                </c:pt>
                <c:pt idx="15">
                  <c:v>West Bengal</c:v>
                </c:pt>
                <c:pt idx="16">
                  <c:v>Jalpaiguri</c:v>
                </c:pt>
                <c:pt idx="17">
                  <c:v>Kachchh</c:v>
                </c:pt>
              </c:strCache>
            </c:strRef>
          </c:cat>
          <c:val>
            <c:numRef>
              <c:f>Sheet5!$B$5:$B$22</c:f>
              <c:numCache>
                <c:formatCode>General</c:formatCode>
                <c:ptCount val="18"/>
                <c:pt idx="0">
                  <c:v>2.59</c:v>
                </c:pt>
                <c:pt idx="1">
                  <c:v>1.61</c:v>
                </c:pt>
                <c:pt idx="2">
                  <c:v>2.0099999999999998</c:v>
                </c:pt>
                <c:pt idx="3">
                  <c:v>2.02</c:v>
                </c:pt>
                <c:pt idx="4">
                  <c:v>2.2000000000000002</c:v>
                </c:pt>
                <c:pt idx="5">
                  <c:v>2.4</c:v>
                </c:pt>
                <c:pt idx="6">
                  <c:v>2.4700000000000002</c:v>
                </c:pt>
                <c:pt idx="7">
                  <c:v>2.4700000000000002</c:v>
                </c:pt>
                <c:pt idx="8">
                  <c:v>2.82</c:v>
                </c:pt>
                <c:pt idx="9">
                  <c:v>3.09</c:v>
                </c:pt>
                <c:pt idx="10">
                  <c:v>3.2</c:v>
                </c:pt>
                <c:pt idx="11">
                  <c:v>3.2</c:v>
                </c:pt>
                <c:pt idx="12">
                  <c:v>3.2</c:v>
                </c:pt>
                <c:pt idx="13">
                  <c:v>3.2</c:v>
                </c:pt>
                <c:pt idx="14">
                  <c:v>3.21</c:v>
                </c:pt>
                <c:pt idx="15">
                  <c:v>3.71</c:v>
                </c:pt>
                <c:pt idx="16">
                  <c:v>8</c:v>
                </c:pt>
                <c:pt idx="17">
                  <c:v>8.06</c:v>
                </c:pt>
              </c:numCache>
            </c:numRef>
          </c:val>
        </c:ser>
        <c:dLbls>
          <c:showLegendKey val="0"/>
          <c:showVal val="0"/>
          <c:showCatName val="0"/>
          <c:showSerName val="0"/>
          <c:showPercent val="0"/>
          <c:showBubbleSize val="0"/>
        </c:dLbls>
        <c:gapWidth val="150"/>
        <c:axId val="79740288"/>
        <c:axId val="79742080"/>
      </c:barChart>
      <c:scatterChart>
        <c:scatterStyle val="lineMarker"/>
        <c:varyColors val="0"/>
        <c:ser>
          <c:idx val="1"/>
          <c:order val="1"/>
          <c:tx>
            <c:strRef>
              <c:f>Sheet5!$B$24</c:f>
              <c:strCache>
                <c:ptCount val="1"/>
                <c:pt idx="0">
                  <c:v>tar</c:v>
                </c:pt>
              </c:strCache>
            </c:strRef>
          </c:tx>
          <c:spPr>
            <a:ln w="19050">
              <a:solidFill>
                <a:srgbClr val="E31837"/>
              </a:solidFill>
              <a:prstDash val="dash"/>
            </a:ln>
          </c:spPr>
          <c:marker>
            <c:symbol val="none"/>
          </c:marker>
          <c:xVal>
            <c:numRef>
              <c:f>Sheet5!$A$25:$A$26</c:f>
              <c:numCache>
                <c:formatCode>General</c:formatCode>
                <c:ptCount val="2"/>
                <c:pt idx="0">
                  <c:v>0</c:v>
                </c:pt>
                <c:pt idx="1">
                  <c:v>1</c:v>
                </c:pt>
              </c:numCache>
            </c:numRef>
          </c:xVal>
          <c:yVal>
            <c:numRef>
              <c:f>Sheet5!$B$25:$B$26</c:f>
              <c:numCache>
                <c:formatCode>General</c:formatCode>
                <c:ptCount val="2"/>
                <c:pt idx="0">
                  <c:v>5</c:v>
                </c:pt>
                <c:pt idx="1">
                  <c:v>5</c:v>
                </c:pt>
              </c:numCache>
            </c:numRef>
          </c:yVal>
          <c:smooth val="0"/>
        </c:ser>
        <c:dLbls>
          <c:showLegendKey val="0"/>
          <c:showVal val="0"/>
          <c:showCatName val="0"/>
          <c:showSerName val="0"/>
          <c:showPercent val="0"/>
          <c:showBubbleSize val="0"/>
        </c:dLbls>
        <c:axId val="79745792"/>
        <c:axId val="79744000"/>
      </c:scatterChart>
      <c:catAx>
        <c:axId val="79740288"/>
        <c:scaling>
          <c:orientation val="minMax"/>
        </c:scaling>
        <c:delete val="0"/>
        <c:axPos val="b"/>
        <c:majorTickMark val="out"/>
        <c:minorTickMark val="none"/>
        <c:tickLblPos val="nextTo"/>
        <c:crossAx val="79742080"/>
        <c:crosses val="autoZero"/>
        <c:auto val="1"/>
        <c:lblAlgn val="ctr"/>
        <c:lblOffset val="100"/>
        <c:noMultiLvlLbl val="0"/>
      </c:catAx>
      <c:valAx>
        <c:axId val="79742080"/>
        <c:scaling>
          <c:orientation val="minMax"/>
          <c:max val="9"/>
          <c:min val="0"/>
        </c:scaling>
        <c:delete val="0"/>
        <c:axPos val="l"/>
        <c:title>
          <c:tx>
            <c:rich>
              <a:bodyPr rot="0" vert="horz"/>
              <a:lstStyle/>
              <a:p>
                <a:pPr>
                  <a:defRPr/>
                </a:pPr>
                <a:r>
                  <a:rPr lang="en-US"/>
                  <a:t>%</a:t>
                </a:r>
              </a:p>
            </c:rich>
          </c:tx>
          <c:layout>
            <c:manualLayout>
              <c:xMode val="edge"/>
              <c:yMode val="edge"/>
              <c:x val="0"/>
              <c:y val="1.8454002580893792E-2"/>
            </c:manualLayout>
          </c:layout>
          <c:overlay val="0"/>
        </c:title>
        <c:numFmt formatCode="General" sourceLinked="1"/>
        <c:majorTickMark val="out"/>
        <c:minorTickMark val="none"/>
        <c:tickLblPos val="nextTo"/>
        <c:crossAx val="79740288"/>
        <c:crosses val="autoZero"/>
        <c:crossBetween val="between"/>
        <c:majorUnit val="1"/>
      </c:valAx>
      <c:valAx>
        <c:axId val="79744000"/>
        <c:scaling>
          <c:orientation val="minMax"/>
          <c:max val="9"/>
          <c:min val="0"/>
        </c:scaling>
        <c:delete val="1"/>
        <c:axPos val="r"/>
        <c:numFmt formatCode="General" sourceLinked="1"/>
        <c:majorTickMark val="out"/>
        <c:minorTickMark val="none"/>
        <c:tickLblPos val="nextTo"/>
        <c:crossAx val="79745792"/>
        <c:crosses val="max"/>
        <c:crossBetween val="midCat"/>
        <c:majorUnit val="1"/>
      </c:valAx>
      <c:valAx>
        <c:axId val="79745792"/>
        <c:scaling>
          <c:orientation val="minMax"/>
          <c:max val="1"/>
          <c:min val="0"/>
        </c:scaling>
        <c:delete val="1"/>
        <c:axPos val="t"/>
        <c:numFmt formatCode="General" sourceLinked="1"/>
        <c:majorTickMark val="out"/>
        <c:minorTickMark val="none"/>
        <c:tickLblPos val="nextTo"/>
        <c:crossAx val="79744000"/>
        <c:crosses val="max"/>
        <c:crossBetween val="midCat"/>
        <c:majorUnit val="0.2"/>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3373126737192299E-2"/>
          <c:y val="5.935185185185185E-2"/>
          <c:w val="0.89486629416303387"/>
          <c:h val="0.40948636628754737"/>
        </c:manualLayout>
      </c:layout>
      <c:barChart>
        <c:barDir val="col"/>
        <c:grouping val="clustered"/>
        <c:varyColors val="0"/>
        <c:ser>
          <c:idx val="0"/>
          <c:order val="0"/>
          <c:tx>
            <c:strRef>
              <c:f>'Syphilis prevalence'!$C$3</c:f>
              <c:strCache>
                <c:ptCount val="1"/>
                <c:pt idx="0">
                  <c:v>Bus drivers</c:v>
                </c:pt>
              </c:strCache>
            </c:strRef>
          </c:tx>
          <c:spPr>
            <a:solidFill>
              <a:srgbClr val="00AEEF"/>
            </a:solidFill>
            <a:ln>
              <a:noFill/>
            </a:ln>
          </c:spPr>
          <c:invertIfNegative val="0"/>
          <c:dLbls>
            <c:showLegendKey val="0"/>
            <c:showVal val="1"/>
            <c:showCatName val="0"/>
            <c:showSerName val="0"/>
            <c:showPercent val="0"/>
            <c:showBubbleSize val="0"/>
            <c:showLeaderLines val="0"/>
          </c:dLbls>
          <c:cat>
            <c:multiLvlStrRef>
              <c:f>'Syphilis prevalence'!$A$4:$B$6</c:f>
              <c:multiLvlStrCache>
                <c:ptCount val="3"/>
                <c:lvl>
                  <c:pt idx="0">
                    <c:v>Pasay</c:v>
                  </c:pt>
                  <c:pt idx="1">
                    <c:v>Angeles</c:v>
                  </c:pt>
                  <c:pt idx="2">
                    <c:v>Torkham, border crossing</c:v>
                  </c:pt>
                </c:lvl>
                <c:lvl>
                  <c:pt idx="0">
                    <c:v>Philippines (2011)</c:v>
                  </c:pt>
                  <c:pt idx="2">
                    <c:v>Afghanistan (2012)</c:v>
                  </c:pt>
                </c:lvl>
              </c:multiLvlStrCache>
            </c:multiLvlStrRef>
          </c:cat>
          <c:val>
            <c:numRef>
              <c:f>'Syphilis prevalence'!$C$4:$C$6</c:f>
              <c:numCache>
                <c:formatCode>General</c:formatCode>
                <c:ptCount val="3"/>
                <c:pt idx="0">
                  <c:v>1</c:v>
                </c:pt>
              </c:numCache>
            </c:numRef>
          </c:val>
        </c:ser>
        <c:ser>
          <c:idx val="1"/>
          <c:order val="1"/>
          <c:tx>
            <c:strRef>
              <c:f>'Syphilis prevalence'!$D$3</c:f>
              <c:strCache>
                <c:ptCount val="1"/>
                <c:pt idx="0">
                  <c:v>Tricycle drivers</c:v>
                </c:pt>
              </c:strCache>
            </c:strRef>
          </c:tx>
          <c:spPr>
            <a:solidFill>
              <a:srgbClr val="E31837"/>
            </a:solidFill>
            <a:ln>
              <a:noFill/>
            </a:ln>
          </c:spPr>
          <c:invertIfNegative val="0"/>
          <c:dLbls>
            <c:dLbl>
              <c:idx val="1"/>
              <c:layout/>
              <c:tx>
                <c:rich>
                  <a:bodyPr/>
                  <a:lstStyle/>
                  <a:p>
                    <a:r>
                      <a:rPr lang="en-US"/>
                      <a:t>&lt;1</a:t>
                    </a:r>
                  </a:p>
                </c:rich>
              </c:tx>
              <c:showLegendKey val="0"/>
              <c:showVal val="1"/>
              <c:showCatName val="0"/>
              <c:showSerName val="0"/>
              <c:showPercent val="0"/>
              <c:showBubbleSize val="0"/>
            </c:dLbl>
            <c:showLegendKey val="0"/>
            <c:showVal val="1"/>
            <c:showCatName val="0"/>
            <c:showSerName val="0"/>
            <c:showPercent val="0"/>
            <c:showBubbleSize val="0"/>
            <c:showLeaderLines val="0"/>
          </c:dLbls>
          <c:cat>
            <c:multiLvlStrRef>
              <c:f>'Syphilis prevalence'!$A$4:$B$6</c:f>
              <c:multiLvlStrCache>
                <c:ptCount val="3"/>
                <c:lvl>
                  <c:pt idx="0">
                    <c:v>Pasay</c:v>
                  </c:pt>
                  <c:pt idx="1">
                    <c:v>Angeles</c:v>
                  </c:pt>
                  <c:pt idx="2">
                    <c:v>Torkham, border crossing</c:v>
                  </c:pt>
                </c:lvl>
                <c:lvl>
                  <c:pt idx="0">
                    <c:v>Philippines (2011)</c:v>
                  </c:pt>
                  <c:pt idx="2">
                    <c:v>Afghanistan (2012)</c:v>
                  </c:pt>
                </c:lvl>
              </c:multiLvlStrCache>
            </c:multiLvlStrRef>
          </c:cat>
          <c:val>
            <c:numRef>
              <c:f>'Syphilis prevalence'!$D$4:$D$6</c:f>
              <c:numCache>
                <c:formatCode>General</c:formatCode>
                <c:ptCount val="3"/>
                <c:pt idx="1">
                  <c:v>0.4</c:v>
                </c:pt>
              </c:numCache>
            </c:numRef>
          </c:val>
        </c:ser>
        <c:ser>
          <c:idx val="2"/>
          <c:order val="2"/>
          <c:tx>
            <c:strRef>
              <c:f>'Syphilis prevalence'!$E$3</c:f>
              <c:strCache>
                <c:ptCount val="1"/>
                <c:pt idx="0">
                  <c:v>Road transport workers &amp; assistants</c:v>
                </c:pt>
              </c:strCache>
            </c:strRef>
          </c:tx>
          <c:spPr>
            <a:solidFill>
              <a:srgbClr val="88C540"/>
            </a:solidFill>
            <a:ln>
              <a:noFill/>
            </a:ln>
          </c:spPr>
          <c:invertIfNegative val="0"/>
          <c:dLbls>
            <c:numFmt formatCode="#,##0.0" sourceLinked="0"/>
            <c:showLegendKey val="0"/>
            <c:showVal val="1"/>
            <c:showCatName val="0"/>
            <c:showSerName val="0"/>
            <c:showPercent val="0"/>
            <c:showBubbleSize val="0"/>
            <c:showLeaderLines val="0"/>
          </c:dLbls>
          <c:cat>
            <c:multiLvlStrRef>
              <c:f>'Syphilis prevalence'!$A$4:$B$6</c:f>
              <c:multiLvlStrCache>
                <c:ptCount val="3"/>
                <c:lvl>
                  <c:pt idx="0">
                    <c:v>Pasay</c:v>
                  </c:pt>
                  <c:pt idx="1">
                    <c:v>Angeles</c:v>
                  </c:pt>
                  <c:pt idx="2">
                    <c:v>Torkham, border crossing</c:v>
                  </c:pt>
                </c:lvl>
                <c:lvl>
                  <c:pt idx="0">
                    <c:v>Philippines (2011)</c:v>
                  </c:pt>
                  <c:pt idx="2">
                    <c:v>Afghanistan (2012)</c:v>
                  </c:pt>
                </c:lvl>
              </c:multiLvlStrCache>
            </c:multiLvlStrRef>
          </c:cat>
          <c:val>
            <c:numRef>
              <c:f>'Syphilis prevalence'!$E$4:$E$6</c:f>
              <c:numCache>
                <c:formatCode>General</c:formatCode>
                <c:ptCount val="3"/>
                <c:pt idx="2">
                  <c:v>0.26</c:v>
                </c:pt>
              </c:numCache>
            </c:numRef>
          </c:val>
        </c:ser>
        <c:dLbls>
          <c:showLegendKey val="0"/>
          <c:showVal val="0"/>
          <c:showCatName val="0"/>
          <c:showSerName val="0"/>
          <c:showPercent val="0"/>
          <c:showBubbleSize val="0"/>
        </c:dLbls>
        <c:gapWidth val="300"/>
        <c:overlap val="100"/>
        <c:axId val="79819520"/>
        <c:axId val="79821056"/>
      </c:barChart>
      <c:catAx>
        <c:axId val="79819520"/>
        <c:scaling>
          <c:orientation val="minMax"/>
        </c:scaling>
        <c:delete val="0"/>
        <c:axPos val="b"/>
        <c:majorTickMark val="out"/>
        <c:minorTickMark val="none"/>
        <c:tickLblPos val="nextTo"/>
        <c:crossAx val="79821056"/>
        <c:crosses val="autoZero"/>
        <c:auto val="1"/>
        <c:lblAlgn val="ctr"/>
        <c:lblOffset val="100"/>
        <c:noMultiLvlLbl val="0"/>
      </c:catAx>
      <c:valAx>
        <c:axId val="79821056"/>
        <c:scaling>
          <c:orientation val="minMax"/>
          <c:max val="2"/>
          <c:min val="0"/>
        </c:scaling>
        <c:delete val="0"/>
        <c:axPos val="l"/>
        <c:majorGridlines>
          <c:spPr>
            <a:ln>
              <a:solidFill>
                <a:schemeClr val="bg1">
                  <a:lumMod val="95000"/>
                </a:schemeClr>
              </a:solidFill>
              <a:prstDash val="dash"/>
            </a:ln>
          </c:spPr>
        </c:majorGridlines>
        <c:title>
          <c:tx>
            <c:rich>
              <a:bodyPr rot="0" vert="horz"/>
              <a:lstStyle/>
              <a:p>
                <a:pPr>
                  <a:defRPr/>
                </a:pPr>
                <a:r>
                  <a:rPr lang="en-US"/>
                  <a:t>%</a:t>
                </a:r>
              </a:p>
            </c:rich>
          </c:tx>
          <c:layout>
            <c:manualLayout>
              <c:xMode val="edge"/>
              <c:yMode val="edge"/>
              <c:x val="0"/>
              <c:y val="1.6178186060075816E-2"/>
            </c:manualLayout>
          </c:layout>
          <c:overlay val="0"/>
        </c:title>
        <c:numFmt formatCode="General" sourceLinked="1"/>
        <c:majorTickMark val="out"/>
        <c:minorTickMark val="none"/>
        <c:tickLblPos val="nextTo"/>
        <c:crossAx val="79819520"/>
        <c:crosses val="autoZero"/>
        <c:crossBetween val="between"/>
        <c:majorUnit val="1"/>
      </c:valAx>
    </c:plotArea>
    <c:legend>
      <c:legendPos val="b"/>
      <c:layout>
        <c:manualLayout>
          <c:xMode val="edge"/>
          <c:yMode val="edge"/>
          <c:x val="3.1190759908720613E-3"/>
          <c:y val="0.74559784193642464"/>
          <c:w val="0.98189225604959618"/>
          <c:h val="0.2266243802857976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'Chlamydia and gonorrhea prev'!$C$2</c:f>
              <c:strCache>
                <c:ptCount val="1"/>
                <c:pt idx="0">
                  <c:v>Chlamydia</c:v>
                </c:pt>
              </c:strCache>
            </c:strRef>
          </c:tx>
          <c:spPr>
            <a:solidFill>
              <a:srgbClr val="88C540"/>
            </a:solidFill>
            <a:ln>
              <a:noFill/>
            </a:ln>
          </c:spPr>
          <c:invertIfNegative val="0"/>
          <c:dLbls>
            <c:showLegendKey val="0"/>
            <c:showVal val="1"/>
            <c:showCatName val="0"/>
            <c:showSerName val="0"/>
            <c:showPercent val="0"/>
            <c:showBubbleSize val="0"/>
            <c:showLeaderLines val="0"/>
          </c:dLbls>
          <c:cat>
            <c:strRef>
              <c:f>'Chlamydia and gonorrhea prev'!$B$3:$B$6</c:f>
              <c:strCache>
                <c:ptCount val="4"/>
                <c:pt idx="0">
                  <c:v> South-East</c:v>
                </c:pt>
                <c:pt idx="1">
                  <c:v> North-West</c:v>
                </c:pt>
                <c:pt idx="2">
                  <c:v> North-East</c:v>
                </c:pt>
                <c:pt idx="3">
                  <c:v> North-South</c:v>
                </c:pt>
              </c:strCache>
            </c:strRef>
          </c:cat>
          <c:val>
            <c:numRef>
              <c:f>'Chlamydia and gonorrhea prev'!$C$3:$C$6</c:f>
              <c:numCache>
                <c:formatCode>General</c:formatCode>
                <c:ptCount val="4"/>
                <c:pt idx="0">
                  <c:v>0.9</c:v>
                </c:pt>
                <c:pt idx="1">
                  <c:v>0.8</c:v>
                </c:pt>
                <c:pt idx="2">
                  <c:v>0.7</c:v>
                </c:pt>
                <c:pt idx="3">
                  <c:v>0.6</c:v>
                </c:pt>
              </c:numCache>
            </c:numRef>
          </c:val>
        </c:ser>
        <c:ser>
          <c:idx val="1"/>
          <c:order val="1"/>
          <c:tx>
            <c:strRef>
              <c:f>'Chlamydia and gonorrhea prev'!$D$2</c:f>
              <c:strCache>
                <c:ptCount val="1"/>
                <c:pt idx="0">
                  <c:v>Gonorrhea</c:v>
                </c:pt>
              </c:strCache>
            </c:strRef>
          </c:tx>
          <c:spPr>
            <a:solidFill>
              <a:srgbClr val="EC008C"/>
            </a:solidFill>
            <a:ln>
              <a:noFill/>
            </a:ln>
          </c:spPr>
          <c:invertIfNegative val="0"/>
          <c:dLbls>
            <c:showLegendKey val="0"/>
            <c:showVal val="1"/>
            <c:showCatName val="0"/>
            <c:showSerName val="0"/>
            <c:showPercent val="0"/>
            <c:showBubbleSize val="0"/>
            <c:showLeaderLines val="0"/>
          </c:dLbls>
          <c:cat>
            <c:strRef>
              <c:f>'Chlamydia and gonorrhea prev'!$B$3:$B$6</c:f>
              <c:strCache>
                <c:ptCount val="4"/>
                <c:pt idx="0">
                  <c:v> South-East</c:v>
                </c:pt>
                <c:pt idx="1">
                  <c:v> North-West</c:v>
                </c:pt>
                <c:pt idx="2">
                  <c:v> North-East</c:v>
                </c:pt>
                <c:pt idx="3">
                  <c:v> North-South</c:v>
                </c:pt>
              </c:strCache>
            </c:strRef>
          </c:cat>
          <c:val>
            <c:numRef>
              <c:f>'Chlamydia and gonorrhea prev'!$D$3:$D$6</c:f>
              <c:numCache>
                <c:formatCode>General</c:formatCode>
                <c:ptCount val="4"/>
                <c:pt idx="0">
                  <c:v>0</c:v>
                </c:pt>
                <c:pt idx="1">
                  <c:v>0</c:v>
                </c:pt>
                <c:pt idx="2">
                  <c:v>0.3</c:v>
                </c:pt>
                <c:pt idx="3">
                  <c:v>0</c:v>
                </c:pt>
              </c:numCache>
            </c:numRef>
          </c:val>
        </c:ser>
        <c:dLbls>
          <c:showLegendKey val="0"/>
          <c:showVal val="0"/>
          <c:showCatName val="0"/>
          <c:showSerName val="0"/>
          <c:showPercent val="0"/>
          <c:showBubbleSize val="0"/>
        </c:dLbls>
        <c:gapWidth val="150"/>
        <c:axId val="81126912"/>
        <c:axId val="81128448"/>
      </c:barChart>
      <c:catAx>
        <c:axId val="81126912"/>
        <c:scaling>
          <c:orientation val="minMax"/>
        </c:scaling>
        <c:delete val="0"/>
        <c:axPos val="b"/>
        <c:majorTickMark val="out"/>
        <c:minorTickMark val="none"/>
        <c:tickLblPos val="nextTo"/>
        <c:crossAx val="81128448"/>
        <c:crosses val="autoZero"/>
        <c:auto val="1"/>
        <c:lblAlgn val="ctr"/>
        <c:lblOffset val="100"/>
        <c:noMultiLvlLbl val="0"/>
      </c:catAx>
      <c:valAx>
        <c:axId val="81128448"/>
        <c:scaling>
          <c:orientation val="minMax"/>
          <c:max val="2"/>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1.0689048018233664E-2"/>
              <c:y val="0.10429628189460434"/>
            </c:manualLayout>
          </c:layout>
          <c:overlay val="0"/>
        </c:title>
        <c:numFmt formatCode="General" sourceLinked="1"/>
        <c:majorTickMark val="out"/>
        <c:minorTickMark val="none"/>
        <c:tickLblPos val="nextTo"/>
        <c:crossAx val="81126912"/>
        <c:crosses val="autoZero"/>
        <c:crossBetween val="between"/>
        <c:majorUnit val="1"/>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Hepatitis!$B$3</c:f>
              <c:strCache>
                <c:ptCount val="1"/>
                <c:pt idx="0">
                  <c:v>2009</c:v>
                </c:pt>
              </c:strCache>
            </c:strRef>
          </c:tx>
          <c:spPr>
            <a:solidFill>
              <a:srgbClr val="E31837"/>
            </a:solidFill>
            <a:ln>
              <a:noFill/>
            </a:ln>
          </c:spPr>
          <c:invertIfNegative val="0"/>
          <c:dLbls>
            <c:showLegendKey val="0"/>
            <c:showVal val="1"/>
            <c:showCatName val="0"/>
            <c:showSerName val="0"/>
            <c:showPercent val="0"/>
            <c:showBubbleSize val="0"/>
            <c:showLeaderLines val="0"/>
          </c:dLbls>
          <c:cat>
            <c:strRef>
              <c:f>Hepatitis!$C$2:$D$2</c:f>
              <c:strCache>
                <c:ptCount val="2"/>
                <c:pt idx="0">
                  <c:v>Hepatitis B</c:v>
                </c:pt>
                <c:pt idx="1">
                  <c:v>Hepatitis C</c:v>
                </c:pt>
              </c:strCache>
            </c:strRef>
          </c:cat>
          <c:val>
            <c:numRef>
              <c:f>Hepatitis!$C$3:$D$3</c:f>
              <c:numCache>
                <c:formatCode>General</c:formatCode>
                <c:ptCount val="2"/>
                <c:pt idx="0">
                  <c:v>8.1999999999999993</c:v>
                </c:pt>
                <c:pt idx="1">
                  <c:v>6.6</c:v>
                </c:pt>
              </c:numCache>
            </c:numRef>
          </c:val>
        </c:ser>
        <c:ser>
          <c:idx val="1"/>
          <c:order val="1"/>
          <c:tx>
            <c:strRef>
              <c:f>Hepatitis!$B$4</c:f>
              <c:strCache>
                <c:ptCount val="1"/>
                <c:pt idx="0">
                  <c:v>2012</c:v>
                </c:pt>
              </c:strCache>
            </c:strRef>
          </c:tx>
          <c:spPr>
            <a:solidFill>
              <a:srgbClr val="00AEEF"/>
            </a:solidFill>
            <a:ln>
              <a:noFill/>
            </a:ln>
          </c:spPr>
          <c:invertIfNegative val="0"/>
          <c:dLbls>
            <c:showLegendKey val="0"/>
            <c:showVal val="1"/>
            <c:showCatName val="0"/>
            <c:showSerName val="0"/>
            <c:showPercent val="0"/>
            <c:showBubbleSize val="0"/>
            <c:showLeaderLines val="0"/>
          </c:dLbls>
          <c:cat>
            <c:strRef>
              <c:f>Hepatitis!$C$2:$D$2</c:f>
              <c:strCache>
                <c:ptCount val="2"/>
                <c:pt idx="0">
                  <c:v>Hepatitis B</c:v>
                </c:pt>
                <c:pt idx="1">
                  <c:v>Hepatitis C</c:v>
                </c:pt>
              </c:strCache>
            </c:strRef>
          </c:cat>
          <c:val>
            <c:numRef>
              <c:f>Hepatitis!$C$4:$D$4</c:f>
              <c:numCache>
                <c:formatCode>General</c:formatCode>
                <c:ptCount val="2"/>
                <c:pt idx="0">
                  <c:v>5.3</c:v>
                </c:pt>
                <c:pt idx="1">
                  <c:v>1.84</c:v>
                </c:pt>
              </c:numCache>
            </c:numRef>
          </c:val>
        </c:ser>
        <c:dLbls>
          <c:showLegendKey val="0"/>
          <c:showVal val="0"/>
          <c:showCatName val="0"/>
          <c:showSerName val="0"/>
          <c:showPercent val="0"/>
          <c:showBubbleSize val="0"/>
        </c:dLbls>
        <c:gapWidth val="350"/>
        <c:axId val="82602624"/>
        <c:axId val="82985344"/>
      </c:barChart>
      <c:catAx>
        <c:axId val="82602624"/>
        <c:scaling>
          <c:orientation val="minMax"/>
        </c:scaling>
        <c:delete val="0"/>
        <c:axPos val="b"/>
        <c:majorTickMark val="out"/>
        <c:minorTickMark val="none"/>
        <c:tickLblPos val="nextTo"/>
        <c:crossAx val="82985344"/>
        <c:crosses val="autoZero"/>
        <c:auto val="1"/>
        <c:lblAlgn val="ctr"/>
        <c:lblOffset val="100"/>
        <c:noMultiLvlLbl val="0"/>
      </c:catAx>
      <c:valAx>
        <c:axId val="82985344"/>
        <c:scaling>
          <c:orientation val="minMax"/>
          <c:max val="1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82602624"/>
        <c:crosses val="autoZero"/>
        <c:crossBetween val="between"/>
        <c:majorUnit val="2"/>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2048266931332266E-2"/>
          <c:y val="0.10694263217097863"/>
          <c:w val="0.92345996896373339"/>
          <c:h val="0.32795230596175479"/>
        </c:manualLayout>
      </c:layout>
      <c:barChart>
        <c:barDir val="col"/>
        <c:grouping val="clustered"/>
        <c:varyColors val="0"/>
        <c:ser>
          <c:idx val="1"/>
          <c:order val="0"/>
          <c:tx>
            <c:strRef>
              <c:f>'# of partners'!$C$2</c:f>
              <c:strCache>
                <c:ptCount val="1"/>
                <c:pt idx="0">
                  <c:v>Truckers</c:v>
                </c:pt>
              </c:strCache>
            </c:strRef>
          </c:tx>
          <c:spPr>
            <a:solidFill>
              <a:srgbClr val="E31837"/>
            </a:solidFill>
            <a:ln>
              <a:noFill/>
            </a:ln>
          </c:spPr>
          <c:invertIfNegative val="0"/>
          <c:dPt>
            <c:idx val="0"/>
            <c:invertIfNegative val="0"/>
            <c:bubble3D val="0"/>
          </c:dPt>
          <c:dPt>
            <c:idx val="1"/>
            <c:invertIfNegative val="0"/>
            <c:bubble3D val="0"/>
          </c:dPt>
          <c:dPt>
            <c:idx val="2"/>
            <c:invertIfNegative val="0"/>
            <c:bubble3D val="0"/>
          </c:dPt>
          <c:dPt>
            <c:idx val="7"/>
            <c:invertIfNegative val="0"/>
            <c:bubble3D val="0"/>
          </c:dPt>
          <c:cat>
            <c:multiLvlStrRef>
              <c:f>'# of partners'!$A$3:$B$14</c:f>
              <c:multiLvlStrCache>
                <c:ptCount val="12"/>
                <c:lvl>
                  <c:pt idx="0">
                    <c:v>Dhaka</c:v>
                  </c:pt>
                  <c:pt idx="1">
                    <c:v>Thimphu</c:v>
                  </c:pt>
                  <c:pt idx="2">
                    <c:v>Samdrup 
Jongkhar</c:v>
                  </c:pt>
                  <c:pt idx="3">
                    <c:v>Thimphu</c:v>
                  </c:pt>
                  <c:pt idx="4">
                    <c:v>Phuentsholing</c:v>
                  </c:pt>
                  <c:pt idx="5">
                    <c:v>North-
East</c:v>
                  </c:pt>
                  <c:pt idx="6">
                    <c:v>North-
South</c:v>
                  </c:pt>
                  <c:pt idx="7">
                    <c:v>North-
West</c:v>
                  </c:pt>
                  <c:pt idx="8">
                    <c:v>South-
East</c:v>
                  </c:pt>
                  <c:pt idx="10">
                    <c:v>Angeles</c:v>
                  </c:pt>
                  <c:pt idx="11">
                    <c:v>Passay</c:v>
                  </c:pt>
                </c:lvl>
                <c:lvl>
                  <c:pt idx="0">
                    <c:v>Bangladesh 
(2006-07)</c:v>
                  </c:pt>
                  <c:pt idx="1">
                    <c:v>Bhutan (2008)</c:v>
                  </c:pt>
                  <c:pt idx="5">
                    <c:v>India national highways 
(2009-10)*</c:v>
                  </c:pt>
                  <c:pt idx="9">
                    <c:v>Nepal 
(2009)</c:v>
                  </c:pt>
                  <c:pt idx="10">
                    <c:v>Philippines
 (2011)</c:v>
                  </c:pt>
                </c:lvl>
              </c:multiLvlStrCache>
            </c:multiLvlStrRef>
          </c:cat>
          <c:val>
            <c:numRef>
              <c:f>'# of partners'!$C$3:$C$14</c:f>
              <c:numCache>
                <c:formatCode>0</c:formatCode>
                <c:ptCount val="12"/>
                <c:pt idx="0">
                  <c:v>7</c:v>
                </c:pt>
                <c:pt idx="1">
                  <c:v>2</c:v>
                </c:pt>
                <c:pt idx="2">
                  <c:v>2</c:v>
                </c:pt>
                <c:pt idx="5">
                  <c:v>7</c:v>
                </c:pt>
                <c:pt idx="6">
                  <c:v>3</c:v>
                </c:pt>
                <c:pt idx="7">
                  <c:v>4</c:v>
                </c:pt>
                <c:pt idx="8">
                  <c:v>4</c:v>
                </c:pt>
                <c:pt idx="9">
                  <c:v>3.8</c:v>
                </c:pt>
              </c:numCache>
            </c:numRef>
          </c:val>
        </c:ser>
        <c:ser>
          <c:idx val="0"/>
          <c:order val="1"/>
          <c:tx>
            <c:strRef>
              <c:f>'# of partners'!$D$2</c:f>
              <c:strCache>
                <c:ptCount val="1"/>
                <c:pt idx="0">
                  <c:v>Taxi drivers</c:v>
                </c:pt>
              </c:strCache>
            </c:strRef>
          </c:tx>
          <c:spPr>
            <a:solidFill>
              <a:srgbClr val="00AEEF"/>
            </a:solidFill>
            <a:ln>
              <a:noFill/>
            </a:ln>
          </c:spPr>
          <c:invertIfNegative val="0"/>
          <c:dLbls>
            <c:numFmt formatCode="#,##0" sourceLinked="0"/>
            <c:dLblPos val="outEnd"/>
            <c:showLegendKey val="0"/>
            <c:showVal val="1"/>
            <c:showCatName val="0"/>
            <c:showSerName val="0"/>
            <c:showPercent val="0"/>
            <c:showBubbleSize val="0"/>
            <c:showLeaderLines val="0"/>
          </c:dLbls>
          <c:cat>
            <c:multiLvlStrRef>
              <c:f>'# of partners'!$A$3:$B$14</c:f>
              <c:multiLvlStrCache>
                <c:ptCount val="12"/>
                <c:lvl>
                  <c:pt idx="0">
                    <c:v>Dhaka</c:v>
                  </c:pt>
                  <c:pt idx="1">
                    <c:v>Thimphu</c:v>
                  </c:pt>
                  <c:pt idx="2">
                    <c:v>Samdrup 
Jongkhar</c:v>
                  </c:pt>
                  <c:pt idx="3">
                    <c:v>Thimphu</c:v>
                  </c:pt>
                  <c:pt idx="4">
                    <c:v>Phuentsholing</c:v>
                  </c:pt>
                  <c:pt idx="5">
                    <c:v>North-
East</c:v>
                  </c:pt>
                  <c:pt idx="6">
                    <c:v>North-
South</c:v>
                  </c:pt>
                  <c:pt idx="7">
                    <c:v>North-
West</c:v>
                  </c:pt>
                  <c:pt idx="8">
                    <c:v>South-
East</c:v>
                  </c:pt>
                  <c:pt idx="10">
                    <c:v>Angeles</c:v>
                  </c:pt>
                  <c:pt idx="11">
                    <c:v>Passay</c:v>
                  </c:pt>
                </c:lvl>
                <c:lvl>
                  <c:pt idx="0">
                    <c:v>Bangladesh 
(2006-07)</c:v>
                  </c:pt>
                  <c:pt idx="1">
                    <c:v>Bhutan (2008)</c:v>
                  </c:pt>
                  <c:pt idx="5">
                    <c:v>India national highways 
(2009-10)*</c:v>
                  </c:pt>
                  <c:pt idx="9">
                    <c:v>Nepal 
(2009)</c:v>
                  </c:pt>
                  <c:pt idx="10">
                    <c:v>Philippines
 (2011)</c:v>
                  </c:pt>
                </c:lvl>
              </c:multiLvlStrCache>
            </c:multiLvlStrRef>
          </c:cat>
          <c:val>
            <c:numRef>
              <c:f>'# of partners'!$D$3:$D$14</c:f>
              <c:numCache>
                <c:formatCode>General</c:formatCode>
                <c:ptCount val="12"/>
                <c:pt idx="3">
                  <c:v>5.5</c:v>
                </c:pt>
                <c:pt idx="4">
                  <c:v>2.9</c:v>
                </c:pt>
              </c:numCache>
            </c:numRef>
          </c:val>
        </c:ser>
        <c:ser>
          <c:idx val="2"/>
          <c:order val="2"/>
          <c:tx>
            <c:strRef>
              <c:f>'# of partners'!$E$2</c:f>
              <c:strCache>
                <c:ptCount val="1"/>
                <c:pt idx="0">
                  <c:v>Tricycle drivers</c:v>
                </c:pt>
              </c:strCache>
            </c:strRef>
          </c:tx>
          <c:invertIfNegative val="0"/>
          <c:cat>
            <c:multiLvlStrRef>
              <c:f>'# of partners'!$A$3:$B$14</c:f>
              <c:multiLvlStrCache>
                <c:ptCount val="12"/>
                <c:lvl>
                  <c:pt idx="0">
                    <c:v>Dhaka</c:v>
                  </c:pt>
                  <c:pt idx="1">
                    <c:v>Thimphu</c:v>
                  </c:pt>
                  <c:pt idx="2">
                    <c:v>Samdrup 
Jongkhar</c:v>
                  </c:pt>
                  <c:pt idx="3">
                    <c:v>Thimphu</c:v>
                  </c:pt>
                  <c:pt idx="4">
                    <c:v>Phuentsholing</c:v>
                  </c:pt>
                  <c:pt idx="5">
                    <c:v>North-
East</c:v>
                  </c:pt>
                  <c:pt idx="6">
                    <c:v>North-
South</c:v>
                  </c:pt>
                  <c:pt idx="7">
                    <c:v>North-
West</c:v>
                  </c:pt>
                  <c:pt idx="8">
                    <c:v>South-
East</c:v>
                  </c:pt>
                  <c:pt idx="10">
                    <c:v>Angeles</c:v>
                  </c:pt>
                  <c:pt idx="11">
                    <c:v>Passay</c:v>
                  </c:pt>
                </c:lvl>
                <c:lvl>
                  <c:pt idx="0">
                    <c:v>Bangladesh 
(2006-07)</c:v>
                  </c:pt>
                  <c:pt idx="1">
                    <c:v>Bhutan (2008)</c:v>
                  </c:pt>
                  <c:pt idx="5">
                    <c:v>India national highways 
(2009-10)*</c:v>
                  </c:pt>
                  <c:pt idx="9">
                    <c:v>Nepal 
(2009)</c:v>
                  </c:pt>
                  <c:pt idx="10">
                    <c:v>Philippines
 (2011)</c:v>
                  </c:pt>
                </c:lvl>
              </c:multiLvlStrCache>
            </c:multiLvlStrRef>
          </c:cat>
          <c:val>
            <c:numRef>
              <c:f>'# of partners'!$E$3:$E$14</c:f>
              <c:numCache>
                <c:formatCode>General</c:formatCode>
                <c:ptCount val="12"/>
                <c:pt idx="10">
                  <c:v>1</c:v>
                </c:pt>
              </c:numCache>
            </c:numRef>
          </c:val>
        </c:ser>
        <c:ser>
          <c:idx val="3"/>
          <c:order val="3"/>
          <c:tx>
            <c:strRef>
              <c:f>'# of partners'!$F$2</c:f>
              <c:strCache>
                <c:ptCount val="1"/>
                <c:pt idx="0">
                  <c:v>Bus drivers</c:v>
                </c:pt>
              </c:strCache>
            </c:strRef>
          </c:tx>
          <c:spPr>
            <a:solidFill>
              <a:srgbClr val="F78E1E"/>
            </a:solidFill>
            <a:ln>
              <a:noFill/>
            </a:ln>
          </c:spPr>
          <c:invertIfNegative val="0"/>
          <c:cat>
            <c:multiLvlStrRef>
              <c:f>'# of partners'!$A$3:$B$14</c:f>
              <c:multiLvlStrCache>
                <c:ptCount val="12"/>
                <c:lvl>
                  <c:pt idx="0">
                    <c:v>Dhaka</c:v>
                  </c:pt>
                  <c:pt idx="1">
                    <c:v>Thimphu</c:v>
                  </c:pt>
                  <c:pt idx="2">
                    <c:v>Samdrup 
Jongkhar</c:v>
                  </c:pt>
                  <c:pt idx="3">
                    <c:v>Thimphu</c:v>
                  </c:pt>
                  <c:pt idx="4">
                    <c:v>Phuentsholing</c:v>
                  </c:pt>
                  <c:pt idx="5">
                    <c:v>North-
East</c:v>
                  </c:pt>
                  <c:pt idx="6">
                    <c:v>North-
South</c:v>
                  </c:pt>
                  <c:pt idx="7">
                    <c:v>North-
West</c:v>
                  </c:pt>
                  <c:pt idx="8">
                    <c:v>South-
East</c:v>
                  </c:pt>
                  <c:pt idx="10">
                    <c:v>Angeles</c:v>
                  </c:pt>
                  <c:pt idx="11">
                    <c:v>Passay</c:v>
                  </c:pt>
                </c:lvl>
                <c:lvl>
                  <c:pt idx="0">
                    <c:v>Bangladesh 
(2006-07)</c:v>
                  </c:pt>
                  <c:pt idx="1">
                    <c:v>Bhutan (2008)</c:v>
                  </c:pt>
                  <c:pt idx="5">
                    <c:v>India national highways 
(2009-10)*</c:v>
                  </c:pt>
                  <c:pt idx="9">
                    <c:v>Nepal 
(2009)</c:v>
                  </c:pt>
                  <c:pt idx="10">
                    <c:v>Philippines
 (2011)</c:v>
                  </c:pt>
                </c:lvl>
              </c:multiLvlStrCache>
            </c:multiLvlStrRef>
          </c:cat>
          <c:val>
            <c:numRef>
              <c:f>'# of partners'!$F$3:$F$14</c:f>
              <c:numCache>
                <c:formatCode>General</c:formatCode>
                <c:ptCount val="12"/>
                <c:pt idx="11">
                  <c:v>2</c:v>
                </c:pt>
              </c:numCache>
            </c:numRef>
          </c:val>
        </c:ser>
        <c:dLbls>
          <c:dLblPos val="outEnd"/>
          <c:showLegendKey val="0"/>
          <c:showVal val="1"/>
          <c:showCatName val="0"/>
          <c:showSerName val="0"/>
          <c:showPercent val="0"/>
          <c:showBubbleSize val="0"/>
        </c:dLbls>
        <c:gapWidth val="180"/>
        <c:overlap val="100"/>
        <c:axId val="83163008"/>
        <c:axId val="83164544"/>
      </c:barChart>
      <c:catAx>
        <c:axId val="83163008"/>
        <c:scaling>
          <c:orientation val="minMax"/>
        </c:scaling>
        <c:delete val="0"/>
        <c:axPos val="b"/>
        <c:majorTickMark val="out"/>
        <c:minorTickMark val="none"/>
        <c:tickLblPos val="nextTo"/>
        <c:crossAx val="83164544"/>
        <c:crosses val="autoZero"/>
        <c:auto val="1"/>
        <c:lblAlgn val="ctr"/>
        <c:lblOffset val="100"/>
        <c:noMultiLvlLbl val="0"/>
      </c:catAx>
      <c:valAx>
        <c:axId val="83164544"/>
        <c:scaling>
          <c:orientation val="minMax"/>
          <c:max val="8"/>
          <c:min val="0"/>
        </c:scaling>
        <c:delete val="0"/>
        <c:axPos val="l"/>
        <c:title>
          <c:tx>
            <c:rich>
              <a:bodyPr rot="-5400000" vert="horz"/>
              <a:lstStyle/>
              <a:p>
                <a:pPr>
                  <a:defRPr/>
                </a:pPr>
                <a:r>
                  <a:rPr lang="en-GB"/>
                  <a:t>Mean number</a:t>
                </a:r>
                <a:r>
                  <a:rPr lang="en-GB" baseline="0"/>
                  <a:t> </a:t>
                </a:r>
                <a:endParaRPr lang="en-GB"/>
              </a:p>
            </c:rich>
          </c:tx>
          <c:layout>
            <c:manualLayout>
              <c:xMode val="edge"/>
              <c:yMode val="edge"/>
              <c:x val="0"/>
              <c:y val="6.7558455193100844E-2"/>
            </c:manualLayout>
          </c:layout>
          <c:overlay val="0"/>
        </c:title>
        <c:numFmt formatCode="0" sourceLinked="1"/>
        <c:majorTickMark val="out"/>
        <c:minorTickMark val="none"/>
        <c:tickLblPos val="nextTo"/>
        <c:crossAx val="83163008"/>
        <c:crosses val="autoZero"/>
        <c:crossBetween val="between"/>
        <c:majorUnit val="2"/>
      </c:valAx>
    </c:plotArea>
    <c:legend>
      <c:legendPos val="t"/>
      <c:layout>
        <c:manualLayout>
          <c:xMode val="edge"/>
          <c:yMode val="edge"/>
          <c:x val="0.14974804789887752"/>
          <c:y val="0"/>
          <c:w val="0.70050378149033132"/>
          <c:h val="7.5781024330629929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4764917729172904E-2"/>
          <c:y val="6.901649149172677E-2"/>
          <c:w val="0.9355593141412335"/>
          <c:h val="0.5262180596423045"/>
        </c:manualLayout>
      </c:layout>
      <c:barChart>
        <c:barDir val="col"/>
        <c:grouping val="clustered"/>
        <c:varyColors val="0"/>
        <c:ser>
          <c:idx val="0"/>
          <c:order val="0"/>
          <c:tx>
            <c:strRef>
              <c:f>'% commercial sex'!$C$1</c:f>
              <c:strCache>
                <c:ptCount val="1"/>
                <c:pt idx="0">
                  <c:v>Road transport workers</c:v>
                </c:pt>
              </c:strCache>
            </c:strRef>
          </c:tx>
          <c:spPr>
            <a:solidFill>
              <a:srgbClr val="F78E1E"/>
            </a:solidFill>
            <a:ln>
              <a:noFill/>
            </a:ln>
          </c:spPr>
          <c:invertIfNegative val="0"/>
          <c:dPt>
            <c:idx val="0"/>
            <c:invertIfNegative val="0"/>
            <c:bubble3D val="0"/>
          </c:dPt>
          <c:dPt>
            <c:idx val="1"/>
            <c:invertIfNegative val="0"/>
            <c:bubble3D val="0"/>
          </c:dPt>
          <c:dPt>
            <c:idx val="2"/>
            <c:invertIfNegative val="0"/>
            <c:bubble3D val="0"/>
          </c:dPt>
          <c:dPt>
            <c:idx val="3"/>
            <c:invertIfNegative val="0"/>
            <c:bubble3D val="0"/>
          </c:dPt>
          <c:dPt>
            <c:idx val="8"/>
            <c:invertIfNegative val="0"/>
            <c:bubble3D val="0"/>
          </c:dPt>
          <c:dLbls>
            <c:dLblPos val="outEnd"/>
            <c:showLegendKey val="0"/>
            <c:showVal val="1"/>
            <c:showCatName val="0"/>
            <c:showSerName val="0"/>
            <c:showPercent val="0"/>
            <c:showBubbleSize val="0"/>
            <c:showLeaderLines val="0"/>
          </c:dLbls>
          <c:cat>
            <c:multiLvlStrRef>
              <c:f>'% commercial sex'!$A$2:$B$12</c:f>
              <c:multiLvlStrCache>
                <c:ptCount val="11"/>
                <c:lvl>
                  <c:pt idx="1">
                    <c:v>Dhaka</c:v>
                  </c:pt>
                  <c:pt idx="2">
                    <c:v>Thimphu</c:v>
                  </c:pt>
                  <c:pt idx="3">
                    <c:v>Samdrup 
Jongkhar</c:v>
                  </c:pt>
                  <c:pt idx="4">
                    <c:v>Thimphu</c:v>
                  </c:pt>
                  <c:pt idx="6">
                    <c:v>North-
East</c:v>
                  </c:pt>
                  <c:pt idx="7">
                    <c:v>North-
South</c:v>
                  </c:pt>
                  <c:pt idx="8">
                    <c:v>North-
West</c:v>
                  </c:pt>
                  <c:pt idx="9">
                    <c:v>South-
East</c:v>
                  </c:pt>
                </c:lvl>
                <c:lvl>
                  <c:pt idx="0">
                    <c:v>Afghanistan 
(2012) *</c:v>
                  </c:pt>
                  <c:pt idx="1">
                    <c:v>Bangladesh 
(2006-07)</c:v>
                  </c:pt>
                  <c:pt idx="2">
                    <c:v>Bhutan (2008)</c:v>
                  </c:pt>
                  <c:pt idx="5">
                    <c:v>Cambodia
 (2010)</c:v>
                  </c:pt>
                  <c:pt idx="6">
                    <c:v>India national highways (2009-10)</c:v>
                  </c:pt>
                  <c:pt idx="10">
                    <c:v>Nepal 
(2009)</c:v>
                  </c:pt>
                </c:lvl>
              </c:multiLvlStrCache>
            </c:multiLvlStrRef>
          </c:cat>
          <c:val>
            <c:numRef>
              <c:f>'% commercial sex'!$C$2:$C$12</c:f>
              <c:numCache>
                <c:formatCode>General</c:formatCode>
                <c:ptCount val="11"/>
                <c:pt idx="0" formatCode="0">
                  <c:v>29.1</c:v>
                </c:pt>
              </c:numCache>
            </c:numRef>
          </c:val>
        </c:ser>
        <c:ser>
          <c:idx val="1"/>
          <c:order val="1"/>
          <c:tx>
            <c:strRef>
              <c:f>'% commercial sex'!$D$1</c:f>
              <c:strCache>
                <c:ptCount val="1"/>
                <c:pt idx="0">
                  <c:v>Truckers</c:v>
                </c:pt>
              </c:strCache>
            </c:strRef>
          </c:tx>
          <c:spPr>
            <a:solidFill>
              <a:srgbClr val="EC008C"/>
            </a:solidFill>
            <a:ln>
              <a:noFill/>
            </a:ln>
          </c:spPr>
          <c:invertIfNegative val="0"/>
          <c:dLbls>
            <c:dLbl>
              <c:idx val="0"/>
              <c:delete val="1"/>
            </c:dLbl>
            <c:showLegendKey val="0"/>
            <c:showVal val="1"/>
            <c:showCatName val="0"/>
            <c:showSerName val="0"/>
            <c:showPercent val="0"/>
            <c:showBubbleSize val="0"/>
            <c:showLeaderLines val="0"/>
          </c:dLbls>
          <c:cat>
            <c:multiLvlStrRef>
              <c:f>'% commercial sex'!$A$2:$B$12</c:f>
              <c:multiLvlStrCache>
                <c:ptCount val="11"/>
                <c:lvl>
                  <c:pt idx="1">
                    <c:v>Dhaka</c:v>
                  </c:pt>
                  <c:pt idx="2">
                    <c:v>Thimphu</c:v>
                  </c:pt>
                  <c:pt idx="3">
                    <c:v>Samdrup 
Jongkhar</c:v>
                  </c:pt>
                  <c:pt idx="4">
                    <c:v>Thimphu</c:v>
                  </c:pt>
                  <c:pt idx="6">
                    <c:v>North-
East</c:v>
                  </c:pt>
                  <c:pt idx="7">
                    <c:v>North-
South</c:v>
                  </c:pt>
                  <c:pt idx="8">
                    <c:v>North-
West</c:v>
                  </c:pt>
                  <c:pt idx="9">
                    <c:v>South-
East</c:v>
                  </c:pt>
                </c:lvl>
                <c:lvl>
                  <c:pt idx="0">
                    <c:v>Afghanistan 
(2012) *</c:v>
                  </c:pt>
                  <c:pt idx="1">
                    <c:v>Bangladesh 
(2006-07)</c:v>
                  </c:pt>
                  <c:pt idx="2">
                    <c:v>Bhutan (2008)</c:v>
                  </c:pt>
                  <c:pt idx="5">
                    <c:v>Cambodia
 (2010)</c:v>
                  </c:pt>
                  <c:pt idx="6">
                    <c:v>India national highways (2009-10)</c:v>
                  </c:pt>
                  <c:pt idx="10">
                    <c:v>Nepal 
(2009)</c:v>
                  </c:pt>
                </c:lvl>
              </c:multiLvlStrCache>
            </c:multiLvlStrRef>
          </c:cat>
          <c:val>
            <c:numRef>
              <c:f>'% commercial sex'!$D$2:$D$12</c:f>
              <c:numCache>
                <c:formatCode>0</c:formatCode>
                <c:ptCount val="11"/>
                <c:pt idx="0" formatCode="General">
                  <c:v>0</c:v>
                </c:pt>
                <c:pt idx="1">
                  <c:v>87.8</c:v>
                </c:pt>
                <c:pt idx="2">
                  <c:v>39.1</c:v>
                </c:pt>
                <c:pt idx="3">
                  <c:v>65.5</c:v>
                </c:pt>
                <c:pt idx="10">
                  <c:v>48.2</c:v>
                </c:pt>
              </c:numCache>
            </c:numRef>
          </c:val>
        </c:ser>
        <c:ser>
          <c:idx val="2"/>
          <c:order val="2"/>
          <c:tx>
            <c:strRef>
              <c:f>'% commercial sex'!$E$1</c:f>
              <c:strCache>
                <c:ptCount val="1"/>
                <c:pt idx="0">
                  <c:v>Taxi drivers</c:v>
                </c:pt>
              </c:strCache>
            </c:strRef>
          </c:tx>
          <c:spPr>
            <a:solidFill>
              <a:srgbClr val="00AEEF"/>
            </a:solidFill>
            <a:ln>
              <a:noFill/>
            </a:ln>
          </c:spPr>
          <c:invertIfNegative val="0"/>
          <c:dLbls>
            <c:showLegendKey val="0"/>
            <c:showVal val="1"/>
            <c:showCatName val="0"/>
            <c:showSerName val="0"/>
            <c:showPercent val="0"/>
            <c:showBubbleSize val="0"/>
            <c:showLeaderLines val="0"/>
          </c:dLbls>
          <c:cat>
            <c:multiLvlStrRef>
              <c:f>'% commercial sex'!$A$2:$B$12</c:f>
              <c:multiLvlStrCache>
                <c:ptCount val="11"/>
                <c:lvl>
                  <c:pt idx="1">
                    <c:v>Dhaka</c:v>
                  </c:pt>
                  <c:pt idx="2">
                    <c:v>Thimphu</c:v>
                  </c:pt>
                  <c:pt idx="3">
                    <c:v>Samdrup 
Jongkhar</c:v>
                  </c:pt>
                  <c:pt idx="4">
                    <c:v>Thimphu</c:v>
                  </c:pt>
                  <c:pt idx="6">
                    <c:v>North-
East</c:v>
                  </c:pt>
                  <c:pt idx="7">
                    <c:v>North-
South</c:v>
                  </c:pt>
                  <c:pt idx="8">
                    <c:v>North-
West</c:v>
                  </c:pt>
                  <c:pt idx="9">
                    <c:v>South-
East</c:v>
                  </c:pt>
                </c:lvl>
                <c:lvl>
                  <c:pt idx="0">
                    <c:v>Afghanistan 
(2012) *</c:v>
                  </c:pt>
                  <c:pt idx="1">
                    <c:v>Bangladesh 
(2006-07)</c:v>
                  </c:pt>
                  <c:pt idx="2">
                    <c:v>Bhutan (2008)</c:v>
                  </c:pt>
                  <c:pt idx="5">
                    <c:v>Cambodia
 (2010)</c:v>
                  </c:pt>
                  <c:pt idx="6">
                    <c:v>India national highways (2009-10)</c:v>
                  </c:pt>
                  <c:pt idx="10">
                    <c:v>Nepal 
(2009)</c:v>
                  </c:pt>
                </c:lvl>
              </c:multiLvlStrCache>
            </c:multiLvlStrRef>
          </c:cat>
          <c:val>
            <c:numRef>
              <c:f>'% commercial sex'!$E$2:$E$12</c:f>
              <c:numCache>
                <c:formatCode>General</c:formatCode>
                <c:ptCount val="11"/>
                <c:pt idx="4">
                  <c:v>41</c:v>
                </c:pt>
                <c:pt idx="5">
                  <c:v>34</c:v>
                </c:pt>
              </c:numCache>
            </c:numRef>
          </c:val>
        </c:ser>
        <c:ser>
          <c:idx val="3"/>
          <c:order val="3"/>
          <c:tx>
            <c:strRef>
              <c:f>'% commercial sex'!$F$1</c:f>
              <c:strCache>
                <c:ptCount val="1"/>
                <c:pt idx="0">
                  <c:v>Long distance truck drivers </c:v>
                </c:pt>
              </c:strCache>
            </c:strRef>
          </c:tx>
          <c:spPr>
            <a:solidFill>
              <a:srgbClr val="88C540"/>
            </a:solidFill>
            <a:ln>
              <a:noFill/>
            </a:ln>
          </c:spPr>
          <c:invertIfNegative val="0"/>
          <c:dLbls>
            <c:showLegendKey val="0"/>
            <c:showVal val="1"/>
            <c:showCatName val="0"/>
            <c:showSerName val="0"/>
            <c:showPercent val="0"/>
            <c:showBubbleSize val="0"/>
            <c:showLeaderLines val="0"/>
          </c:dLbls>
          <c:cat>
            <c:multiLvlStrRef>
              <c:f>'% commercial sex'!$A$2:$B$12</c:f>
              <c:multiLvlStrCache>
                <c:ptCount val="11"/>
                <c:lvl>
                  <c:pt idx="1">
                    <c:v>Dhaka</c:v>
                  </c:pt>
                  <c:pt idx="2">
                    <c:v>Thimphu</c:v>
                  </c:pt>
                  <c:pt idx="3">
                    <c:v>Samdrup 
Jongkhar</c:v>
                  </c:pt>
                  <c:pt idx="4">
                    <c:v>Thimphu</c:v>
                  </c:pt>
                  <c:pt idx="6">
                    <c:v>North-
East</c:v>
                  </c:pt>
                  <c:pt idx="7">
                    <c:v>North-
South</c:v>
                  </c:pt>
                  <c:pt idx="8">
                    <c:v>North-
West</c:v>
                  </c:pt>
                  <c:pt idx="9">
                    <c:v>South-
East</c:v>
                  </c:pt>
                </c:lvl>
                <c:lvl>
                  <c:pt idx="0">
                    <c:v>Afghanistan 
(2012) *</c:v>
                  </c:pt>
                  <c:pt idx="1">
                    <c:v>Bangladesh 
(2006-07)</c:v>
                  </c:pt>
                  <c:pt idx="2">
                    <c:v>Bhutan (2008)</c:v>
                  </c:pt>
                  <c:pt idx="5">
                    <c:v>Cambodia
 (2010)</c:v>
                  </c:pt>
                  <c:pt idx="6">
                    <c:v>India national highways (2009-10)</c:v>
                  </c:pt>
                  <c:pt idx="10">
                    <c:v>Nepal 
(2009)</c:v>
                  </c:pt>
                </c:lvl>
              </c:multiLvlStrCache>
            </c:multiLvlStrRef>
          </c:cat>
          <c:val>
            <c:numRef>
              <c:f>'% commercial sex'!$F$2:$F$12</c:f>
              <c:numCache>
                <c:formatCode>General</c:formatCode>
                <c:ptCount val="11"/>
                <c:pt idx="6" formatCode="0">
                  <c:v>26</c:v>
                </c:pt>
                <c:pt idx="7" formatCode="0">
                  <c:v>29</c:v>
                </c:pt>
                <c:pt idx="8" formatCode="0">
                  <c:v>29</c:v>
                </c:pt>
                <c:pt idx="9" formatCode="0">
                  <c:v>14</c:v>
                </c:pt>
              </c:numCache>
            </c:numRef>
          </c:val>
        </c:ser>
        <c:dLbls>
          <c:showLegendKey val="0"/>
          <c:showVal val="0"/>
          <c:showCatName val="0"/>
          <c:showSerName val="0"/>
          <c:showPercent val="0"/>
          <c:showBubbleSize val="0"/>
        </c:dLbls>
        <c:gapWidth val="110"/>
        <c:overlap val="100"/>
        <c:axId val="83196544"/>
        <c:axId val="83210624"/>
      </c:barChart>
      <c:catAx>
        <c:axId val="83196544"/>
        <c:scaling>
          <c:orientation val="minMax"/>
        </c:scaling>
        <c:delete val="0"/>
        <c:axPos val="b"/>
        <c:majorTickMark val="out"/>
        <c:minorTickMark val="none"/>
        <c:tickLblPos val="nextTo"/>
        <c:txPr>
          <a:bodyPr/>
          <a:lstStyle/>
          <a:p>
            <a:pPr>
              <a:defRPr sz="1100"/>
            </a:pPr>
            <a:endParaRPr lang="en-US"/>
          </a:p>
        </c:txPr>
        <c:crossAx val="83210624"/>
        <c:crosses val="autoZero"/>
        <c:auto val="1"/>
        <c:lblAlgn val="ctr"/>
        <c:lblOffset val="100"/>
        <c:noMultiLvlLbl val="0"/>
      </c:catAx>
      <c:valAx>
        <c:axId val="83210624"/>
        <c:scaling>
          <c:orientation val="minMax"/>
          <c:max val="100"/>
          <c:min val="0"/>
        </c:scaling>
        <c:delete val="0"/>
        <c:axPos val="l"/>
        <c:title>
          <c:tx>
            <c:rich>
              <a:bodyPr rot="0" vert="horz"/>
              <a:lstStyle/>
              <a:p>
                <a:pPr>
                  <a:defRPr/>
                </a:pPr>
                <a:r>
                  <a:rPr lang="en-GB"/>
                  <a:t>%</a:t>
                </a:r>
              </a:p>
            </c:rich>
          </c:tx>
          <c:layout>
            <c:manualLayout>
              <c:xMode val="edge"/>
              <c:yMode val="edge"/>
              <c:x val="1.4835783273625338E-2"/>
              <c:y val="1.6057803270333997E-3"/>
            </c:manualLayout>
          </c:layout>
          <c:overlay val="0"/>
        </c:title>
        <c:numFmt formatCode="0" sourceLinked="1"/>
        <c:majorTickMark val="out"/>
        <c:minorTickMark val="none"/>
        <c:tickLblPos val="nextTo"/>
        <c:crossAx val="83196544"/>
        <c:crosses val="autoZero"/>
        <c:crossBetween val="between"/>
        <c:majorUnit val="20"/>
      </c:valAx>
    </c:plotArea>
    <c:legend>
      <c:legendPos val="t"/>
      <c:layout/>
      <c:overlay val="0"/>
    </c:legend>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8193206707191269E-2"/>
          <c:y val="3.9984400548338406E-2"/>
          <c:w val="0.88343891849318346"/>
          <c:h val="0.26975533517455325"/>
        </c:manualLayout>
      </c:layout>
      <c:barChart>
        <c:barDir val="col"/>
        <c:grouping val="clustered"/>
        <c:varyColors val="0"/>
        <c:ser>
          <c:idx val="0"/>
          <c:order val="0"/>
          <c:tx>
            <c:strRef>
              <c:f>'condom use_with_ fsw'!$C$3</c:f>
              <c:strCache>
                <c:ptCount val="1"/>
                <c:pt idx="0">
                  <c:v>Road transport workers/assistants</c:v>
                </c:pt>
              </c:strCache>
            </c:strRef>
          </c:tx>
          <c:spPr>
            <a:solidFill>
              <a:srgbClr val="F78E1E"/>
            </a:solidFill>
            <a:ln>
              <a:noFill/>
            </a:ln>
          </c:spPr>
          <c:invertIfNegative val="0"/>
          <c:dLbls>
            <c:showLegendKey val="0"/>
            <c:showVal val="1"/>
            <c:showCatName val="0"/>
            <c:showSerName val="0"/>
            <c:showPercent val="0"/>
            <c:showBubbleSize val="0"/>
            <c:showLeaderLines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fsw'!$C$4:$C$16</c:f>
              <c:numCache>
                <c:formatCode>General</c:formatCode>
                <c:ptCount val="13"/>
                <c:pt idx="2">
                  <c:v>12</c:v>
                </c:pt>
              </c:numCache>
            </c:numRef>
          </c:val>
        </c:ser>
        <c:ser>
          <c:idx val="1"/>
          <c:order val="1"/>
          <c:tx>
            <c:strRef>
              <c:f>'condom use_with_ fsw'!$D$3</c:f>
              <c:strCache>
                <c:ptCount val="1"/>
                <c:pt idx="0">
                  <c:v>Moto-taxi drivers</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fsw'!$D$4:$D$16</c:f>
              <c:numCache>
                <c:formatCode>General</c:formatCode>
                <c:ptCount val="13"/>
                <c:pt idx="4">
                  <c:v>33.1</c:v>
                </c:pt>
                <c:pt idx="10">
                  <c:v>94.7</c:v>
                </c:pt>
              </c:numCache>
            </c:numRef>
          </c:val>
        </c:ser>
        <c:ser>
          <c:idx val="2"/>
          <c:order val="2"/>
          <c:tx>
            <c:strRef>
              <c:f>'condom use_with_ fsw'!$E$3</c:f>
              <c:strCache>
                <c:ptCount val="1"/>
                <c:pt idx="0">
                  <c:v>Taxi drivers</c:v>
                </c:pt>
              </c:strCache>
            </c:strRef>
          </c:tx>
          <c:spPr>
            <a:solidFill>
              <a:srgbClr val="EEECE1">
                <a:lumMod val="50000"/>
              </a:srgbClr>
            </a:solidFill>
            <a:ln>
              <a:noFill/>
            </a:ln>
          </c:spPr>
          <c:invertIfNegative val="0"/>
          <c:dLbls>
            <c:numFmt formatCode="#,##0" sourceLinked="0"/>
            <c:showLegendKey val="0"/>
            <c:showVal val="1"/>
            <c:showCatName val="0"/>
            <c:showSerName val="0"/>
            <c:showPercent val="0"/>
            <c:showBubbleSize val="0"/>
            <c:showLeaderLines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fsw'!$E$4:$E$16</c:f>
              <c:numCache>
                <c:formatCode>General</c:formatCode>
                <c:ptCount val="13"/>
                <c:pt idx="8">
                  <c:v>91</c:v>
                </c:pt>
                <c:pt idx="12">
                  <c:v>100</c:v>
                </c:pt>
              </c:numCache>
            </c:numRef>
          </c:val>
        </c:ser>
        <c:ser>
          <c:idx val="3"/>
          <c:order val="3"/>
          <c:tx>
            <c:strRef>
              <c:f>'condom use_with_ fsw'!$F$3</c:f>
              <c:strCache>
                <c:ptCount val="1"/>
                <c:pt idx="0">
                  <c:v>Truck drivers</c:v>
                </c:pt>
              </c:strCache>
            </c:strRef>
          </c:tx>
          <c:spPr>
            <a:solidFill>
              <a:srgbClr val="EC008C"/>
            </a:solidFill>
            <a:ln>
              <a:noFill/>
            </a:ln>
          </c:spPr>
          <c:invertIfNegative val="0"/>
          <c:dLbls>
            <c:numFmt formatCode="#,##0" sourceLinked="0"/>
            <c:showLegendKey val="0"/>
            <c:showVal val="1"/>
            <c:showCatName val="0"/>
            <c:showSerName val="0"/>
            <c:showPercent val="0"/>
            <c:showBubbleSize val="0"/>
            <c:showLeaderLines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fsw'!$F$4:$F$16</c:f>
              <c:numCache>
                <c:formatCode>General</c:formatCode>
                <c:ptCount val="13"/>
                <c:pt idx="0">
                  <c:v>1.7</c:v>
                </c:pt>
                <c:pt idx="1">
                  <c:v>6.9</c:v>
                </c:pt>
                <c:pt idx="7">
                  <c:v>84.2</c:v>
                </c:pt>
                <c:pt idx="9">
                  <c:v>93.4</c:v>
                </c:pt>
                <c:pt idx="11">
                  <c:v>97.1</c:v>
                </c:pt>
              </c:numCache>
            </c:numRef>
          </c:val>
        </c:ser>
        <c:ser>
          <c:idx val="4"/>
          <c:order val="4"/>
          <c:tx>
            <c:strRef>
              <c:f>'condom use_with_ fsw'!$G$3</c:f>
              <c:strCache>
                <c:ptCount val="1"/>
                <c:pt idx="0">
                  <c:v>Drivers/Helpers</c:v>
                </c:pt>
              </c:strCache>
            </c:strRef>
          </c:tx>
          <c:spPr>
            <a:solidFill>
              <a:srgbClr val="88C540"/>
            </a:solidFill>
            <a:ln>
              <a:noFill/>
            </a:ln>
          </c:spPr>
          <c:invertIfNegative val="0"/>
          <c:dLbls>
            <c:numFmt formatCode="#,##0" sourceLinked="0"/>
            <c:showLegendKey val="0"/>
            <c:showVal val="1"/>
            <c:showCatName val="0"/>
            <c:showSerName val="0"/>
            <c:showPercent val="0"/>
            <c:showBubbleSize val="0"/>
            <c:showLeaderLines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fsw'!$G$4:$G$16</c:f>
              <c:numCache>
                <c:formatCode>General</c:formatCode>
                <c:ptCount val="13"/>
                <c:pt idx="3">
                  <c:v>23.6</c:v>
                </c:pt>
              </c:numCache>
            </c:numRef>
          </c:val>
        </c:ser>
        <c:ser>
          <c:idx val="5"/>
          <c:order val="5"/>
          <c:tx>
            <c:strRef>
              <c:f>'condom use_with_ fsw'!$H$3</c:f>
              <c:strCache>
                <c:ptCount val="1"/>
                <c:pt idx="0">
                  <c:v>Bus drives</c:v>
                </c:pt>
              </c:strCache>
            </c:strRef>
          </c:tx>
          <c:invertIfNegative val="0"/>
          <c:dLbls>
            <c:dLbl>
              <c:idx val="5"/>
              <c:layout/>
              <c:showLegendKey val="0"/>
              <c:showVal val="1"/>
              <c:showCatName val="0"/>
              <c:showSerName val="0"/>
              <c:showPercent val="0"/>
              <c:showBubbleSize val="0"/>
            </c:dLbl>
            <c:numFmt formatCode="#,##0" sourceLinked="0"/>
            <c:showLegendKey val="0"/>
            <c:showVal val="0"/>
            <c:showCatName val="0"/>
            <c:showSerName val="0"/>
            <c:showPercent val="0"/>
            <c:showBubbleSize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fsw'!$H$4:$H$16</c:f>
              <c:numCache>
                <c:formatCode>General</c:formatCode>
                <c:ptCount val="13"/>
                <c:pt idx="5">
                  <c:v>62</c:v>
                </c:pt>
              </c:numCache>
            </c:numRef>
          </c:val>
        </c:ser>
        <c:ser>
          <c:idx val="6"/>
          <c:order val="6"/>
          <c:tx>
            <c:strRef>
              <c:f>'condom use_with_ fsw'!$I$3</c:f>
              <c:strCache>
                <c:ptCount val="1"/>
                <c:pt idx="0">
                  <c:v>Tricycle drives</c:v>
                </c:pt>
              </c:strCache>
            </c:strRef>
          </c:tx>
          <c:invertIfNegative val="0"/>
          <c:dLbls>
            <c:showLegendKey val="0"/>
            <c:showVal val="1"/>
            <c:showCatName val="0"/>
            <c:showSerName val="0"/>
            <c:showPercent val="0"/>
            <c:showBubbleSize val="0"/>
            <c:showLeaderLines val="0"/>
          </c:dLbls>
          <c:cat>
            <c:strRef>
              <c:f>'condom use_with_ fsw'!$A$4:$A$16</c:f>
              <c:strCache>
                <c:ptCount val="13"/>
                <c:pt idx="0">
                  <c:v>Karachi West,
Pakistan (2005)</c:v>
                </c:pt>
                <c:pt idx="1">
                  <c:v>Lahore,
Pakistan (2005)</c:v>
                </c:pt>
                <c:pt idx="2">
                  <c:v>Afghanistan (2012) *</c:v>
                </c:pt>
                <c:pt idx="3">
                  <c:v>Indonesia (2004-05)</c:v>
                </c:pt>
                <c:pt idx="4">
                  <c:v>Indonesia (2004-05)</c:v>
                </c:pt>
                <c:pt idx="5">
                  <c:v>Pasay,
Philippines (2011)</c:v>
                </c:pt>
                <c:pt idx="6">
                  <c:v>Angeles,
Philippines (2011)</c:v>
                </c:pt>
                <c:pt idx="7">
                  <c:v>Samdrup Jongkhar,
Bhutan (2008)</c:v>
                </c:pt>
                <c:pt idx="8">
                  <c:v>Thimphu,
Bhutan (2008)</c:v>
                </c:pt>
                <c:pt idx="9">
                  <c:v>Nepal (2009)</c:v>
                </c:pt>
                <c:pt idx="10">
                  <c:v>Cambodia (2010)</c:v>
                </c:pt>
                <c:pt idx="11">
                  <c:v>Thimphu,
Bhutan (2008)</c:v>
                </c:pt>
                <c:pt idx="12">
                  <c:v>Phuentsholing,
Bhutan (2008)</c:v>
                </c:pt>
              </c:strCache>
            </c:strRef>
          </c:cat>
          <c:val>
            <c:numRef>
              <c:f>'condom use_with_ fsw'!$I$4:$I$16</c:f>
              <c:numCache>
                <c:formatCode>General</c:formatCode>
                <c:ptCount val="13"/>
                <c:pt idx="6">
                  <c:v>67</c:v>
                </c:pt>
              </c:numCache>
            </c:numRef>
          </c:val>
        </c:ser>
        <c:dLbls>
          <c:showLegendKey val="0"/>
          <c:showVal val="0"/>
          <c:showCatName val="0"/>
          <c:showSerName val="0"/>
          <c:showPercent val="0"/>
          <c:showBubbleSize val="0"/>
        </c:dLbls>
        <c:gapWidth val="150"/>
        <c:overlap val="100"/>
        <c:axId val="83484672"/>
        <c:axId val="83486208"/>
      </c:barChart>
      <c:scatterChart>
        <c:scatterStyle val="lineMarker"/>
        <c:varyColors val="0"/>
        <c:ser>
          <c:idx val="7"/>
          <c:order val="7"/>
          <c:tx>
            <c:strRef>
              <c:f>'condom use_with_ fsw'!$B$18</c:f>
              <c:strCache>
                <c:ptCount val="1"/>
                <c:pt idx="0">
                  <c:v>target</c:v>
                </c:pt>
              </c:strCache>
            </c:strRef>
          </c:tx>
          <c:spPr>
            <a:ln w="19050">
              <a:solidFill>
                <a:srgbClr val="E31837"/>
              </a:solidFill>
              <a:prstDash val="dash"/>
            </a:ln>
          </c:spPr>
          <c:marker>
            <c:symbol val="none"/>
          </c:marker>
          <c:xVal>
            <c:numRef>
              <c:f>'condom use_with_ fsw'!$A$19:$A$20</c:f>
              <c:numCache>
                <c:formatCode>General</c:formatCode>
                <c:ptCount val="2"/>
                <c:pt idx="0">
                  <c:v>0</c:v>
                </c:pt>
                <c:pt idx="1">
                  <c:v>1</c:v>
                </c:pt>
              </c:numCache>
            </c:numRef>
          </c:xVal>
          <c:yVal>
            <c:numRef>
              <c:f>'condom use_with_ fsw'!$B$19:$B$20</c:f>
              <c:numCache>
                <c:formatCode>General</c:formatCode>
                <c:ptCount val="2"/>
                <c:pt idx="0">
                  <c:v>80</c:v>
                </c:pt>
                <c:pt idx="1">
                  <c:v>80</c:v>
                </c:pt>
              </c:numCache>
            </c:numRef>
          </c:yVal>
          <c:smooth val="0"/>
        </c:ser>
        <c:dLbls>
          <c:showLegendKey val="0"/>
          <c:showVal val="0"/>
          <c:showCatName val="0"/>
          <c:showSerName val="0"/>
          <c:showPercent val="0"/>
          <c:showBubbleSize val="0"/>
        </c:dLbls>
        <c:axId val="83489920"/>
        <c:axId val="83488128"/>
      </c:scatterChart>
      <c:catAx>
        <c:axId val="83484672"/>
        <c:scaling>
          <c:orientation val="minMax"/>
        </c:scaling>
        <c:delete val="0"/>
        <c:axPos val="b"/>
        <c:majorTickMark val="out"/>
        <c:minorTickMark val="none"/>
        <c:tickLblPos val="nextTo"/>
        <c:txPr>
          <a:bodyPr rot="-5400000" vert="horz"/>
          <a:lstStyle/>
          <a:p>
            <a:pPr>
              <a:defRPr/>
            </a:pPr>
            <a:endParaRPr lang="en-US"/>
          </a:p>
        </c:txPr>
        <c:crossAx val="83486208"/>
        <c:crosses val="autoZero"/>
        <c:auto val="1"/>
        <c:lblAlgn val="ctr"/>
        <c:lblOffset val="100"/>
        <c:noMultiLvlLbl val="0"/>
      </c:catAx>
      <c:valAx>
        <c:axId val="83486208"/>
        <c:scaling>
          <c:orientation val="minMax"/>
          <c:max val="100"/>
          <c:min val="0"/>
        </c:scaling>
        <c:delete val="0"/>
        <c:axPos val="l"/>
        <c:title>
          <c:tx>
            <c:rich>
              <a:bodyPr rot="0" vert="horz"/>
              <a:lstStyle/>
              <a:p>
                <a:pPr>
                  <a:defRPr/>
                </a:pPr>
                <a:r>
                  <a:rPr lang="en-US"/>
                  <a:t>%</a:t>
                </a:r>
              </a:p>
            </c:rich>
          </c:tx>
          <c:layout>
            <c:manualLayout>
              <c:xMode val="edge"/>
              <c:yMode val="edge"/>
              <c:x val="3.3395948545520979E-3"/>
              <c:y val="4.5879873416540132E-3"/>
            </c:manualLayout>
          </c:layout>
          <c:overlay val="0"/>
        </c:title>
        <c:numFmt formatCode="General" sourceLinked="1"/>
        <c:majorTickMark val="out"/>
        <c:minorTickMark val="none"/>
        <c:tickLblPos val="nextTo"/>
        <c:crossAx val="83484672"/>
        <c:crosses val="autoZero"/>
        <c:crossBetween val="between"/>
        <c:majorUnit val="20"/>
      </c:valAx>
      <c:valAx>
        <c:axId val="83488128"/>
        <c:scaling>
          <c:orientation val="minMax"/>
          <c:max val="100"/>
          <c:min val="0"/>
        </c:scaling>
        <c:delete val="1"/>
        <c:axPos val="r"/>
        <c:numFmt formatCode="General" sourceLinked="1"/>
        <c:majorTickMark val="out"/>
        <c:minorTickMark val="none"/>
        <c:tickLblPos val="nextTo"/>
        <c:crossAx val="83489920"/>
        <c:crosses val="max"/>
        <c:crossBetween val="midCat"/>
        <c:majorUnit val="10"/>
      </c:valAx>
      <c:valAx>
        <c:axId val="83489920"/>
        <c:scaling>
          <c:orientation val="minMax"/>
          <c:max val="1"/>
          <c:min val="0"/>
        </c:scaling>
        <c:delete val="1"/>
        <c:axPos val="t"/>
        <c:numFmt formatCode="General" sourceLinked="1"/>
        <c:majorTickMark val="out"/>
        <c:minorTickMark val="none"/>
        <c:tickLblPos val="nextTo"/>
        <c:crossAx val="83488128"/>
        <c:crosses val="max"/>
        <c:crossBetween val="midCat"/>
        <c:majorUnit val="0.2"/>
      </c:valAx>
    </c:plotArea>
    <c:legend>
      <c:legendPos val="b"/>
      <c:legendEntry>
        <c:idx val="7"/>
        <c:delete val="1"/>
      </c:legendEntry>
      <c:layout>
        <c:manualLayout>
          <c:xMode val="edge"/>
          <c:yMode val="edge"/>
          <c:x val="5.1612518116315948E-3"/>
          <c:y val="0.77894544227723184"/>
          <c:w val="0.99468675717845256"/>
          <c:h val="0.20234127596795498"/>
        </c:manualLayout>
      </c:layout>
      <c:overlay val="0"/>
    </c:legend>
    <c:plotVisOnly val="1"/>
    <c:dispBlanksAs val="gap"/>
    <c:showDLblsOverMax val="0"/>
  </c:chart>
  <c:txPr>
    <a:bodyPr/>
    <a:lstStyle/>
    <a:p>
      <a:pPr>
        <a:defRPr sz="1300" b="1">
          <a:latin typeface="Arial" pitchFamily="34" charset="0"/>
          <a:cs typeface="Arial" pitchFamily="34" charset="0"/>
        </a:defRPr>
      </a:pPr>
      <a:endParaRPr lang="en-US"/>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8000543282482113E-2"/>
          <c:y val="0.14253847786753854"/>
          <c:w val="0.90721446333375988"/>
          <c:h val="0.358975986795118"/>
        </c:manualLayout>
      </c:layout>
      <c:barChart>
        <c:barDir val="col"/>
        <c:grouping val="clustered"/>
        <c:varyColors val="0"/>
        <c:ser>
          <c:idx val="0"/>
          <c:order val="0"/>
          <c:tx>
            <c:strRef>
              <c:f>CDU!$D$98</c:f>
              <c:strCache>
                <c:ptCount val="1"/>
                <c:pt idx="0">
                  <c:v>Condom use at last sex </c:v>
                </c:pt>
              </c:strCache>
            </c:strRef>
          </c:tx>
          <c:spPr>
            <a:solidFill>
              <a:srgbClr val="88C540"/>
            </a:solidFill>
            <a:ln>
              <a:noFill/>
            </a:ln>
          </c:spPr>
          <c:invertIfNegative val="0"/>
          <c:dLbls>
            <c:showLegendKey val="0"/>
            <c:showVal val="1"/>
            <c:showCatName val="0"/>
            <c:showSerName val="0"/>
            <c:showPercent val="0"/>
            <c:showBubbleSize val="0"/>
            <c:showLeaderLines val="0"/>
          </c:dLbls>
          <c:cat>
            <c:multiLvlStrRef>
              <c:f>CDU!$B$99:$C$110</c:f>
              <c:multiLvlStrCache>
                <c:ptCount val="12"/>
                <c:lvl>
                  <c:pt idx="0">
                    <c:v>Afghanistan
 (2012)*</c:v>
                  </c:pt>
                  <c:pt idx="1">
                    <c:v>Dhaka,
Bangladesh
(2006-07) **</c:v>
                  </c:pt>
                  <c:pt idx="2">
                    <c:v>Thimphu</c:v>
                  </c:pt>
                  <c:pt idx="3">
                    <c:v>Samdrup 
Jongkhar</c:v>
                  </c:pt>
                  <c:pt idx="4">
                    <c:v>Thimphu</c:v>
                  </c:pt>
                  <c:pt idx="5">
                    <c:v>Phuentsholing</c:v>
                  </c:pt>
                  <c:pt idx="6">
                    <c:v>North-East</c:v>
                  </c:pt>
                  <c:pt idx="7">
                    <c:v>North-South</c:v>
                  </c:pt>
                  <c:pt idx="8">
                    <c:v>North-West</c:v>
                  </c:pt>
                  <c:pt idx="9">
                    <c:v>South-East</c:v>
                  </c:pt>
                </c:lvl>
                <c:lvl>
                  <c:pt idx="0">
                    <c:v>.</c:v>
                  </c:pt>
                  <c:pt idx="1">
                    <c:v>.</c:v>
                  </c:pt>
                  <c:pt idx="2">
                    <c:v>Bhutan
(2008) **</c:v>
                  </c:pt>
                  <c:pt idx="4">
                    <c:v>Bhutan
(2008) ***</c:v>
                  </c:pt>
                  <c:pt idx="6">
                    <c:v>India national highways
(2009-10) #</c:v>
                  </c:pt>
                  <c:pt idx="10">
                    <c:v>Nepal 
(2009) **</c:v>
                  </c:pt>
                  <c:pt idx="11">
                    <c:v>Cambodia
(2010)</c:v>
                  </c:pt>
                </c:lvl>
              </c:multiLvlStrCache>
            </c:multiLvlStrRef>
          </c:cat>
          <c:val>
            <c:numRef>
              <c:f>CDU!$D$99:$D$110</c:f>
              <c:numCache>
                <c:formatCode>0</c:formatCode>
                <c:ptCount val="12"/>
                <c:pt idx="0" formatCode="General">
                  <c:v>12</c:v>
                </c:pt>
                <c:pt idx="1">
                  <c:v>22.5</c:v>
                </c:pt>
                <c:pt idx="2">
                  <c:v>97.1</c:v>
                </c:pt>
                <c:pt idx="3">
                  <c:v>84.2</c:v>
                </c:pt>
                <c:pt idx="4">
                  <c:v>91</c:v>
                </c:pt>
                <c:pt idx="5">
                  <c:v>100</c:v>
                </c:pt>
                <c:pt idx="6" formatCode="General">
                  <c:v>75</c:v>
                </c:pt>
                <c:pt idx="7" formatCode="General">
                  <c:v>93</c:v>
                </c:pt>
                <c:pt idx="8" formatCode="General">
                  <c:v>95</c:v>
                </c:pt>
                <c:pt idx="9" formatCode="General">
                  <c:v>96</c:v>
                </c:pt>
                <c:pt idx="10">
                  <c:v>93.4</c:v>
                </c:pt>
                <c:pt idx="11" formatCode="General">
                  <c:v>95</c:v>
                </c:pt>
              </c:numCache>
            </c:numRef>
          </c:val>
        </c:ser>
        <c:ser>
          <c:idx val="1"/>
          <c:order val="1"/>
          <c:tx>
            <c:strRef>
              <c:f>CDU!$E$98</c:f>
              <c:strCache>
                <c:ptCount val="1"/>
                <c:pt idx="0">
                  <c:v>Consistent condom use in the last year</c:v>
                </c:pt>
              </c:strCache>
            </c:strRef>
          </c:tx>
          <c:spPr>
            <a:solidFill>
              <a:srgbClr val="F78E1E"/>
            </a:solidFill>
            <a:ln w="22225">
              <a:noFill/>
            </a:ln>
          </c:spPr>
          <c:invertIfNegative val="0"/>
          <c:dLbls>
            <c:dLbl>
              <c:idx val="5"/>
              <c:layout>
                <c:manualLayout>
                  <c:x val="1.6129030551072034E-2"/>
                  <c:y val="0"/>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multiLvlStrRef>
              <c:f>CDU!$B$99:$C$110</c:f>
              <c:multiLvlStrCache>
                <c:ptCount val="12"/>
                <c:lvl>
                  <c:pt idx="0">
                    <c:v>Afghanistan
 (2012)*</c:v>
                  </c:pt>
                  <c:pt idx="1">
                    <c:v>Dhaka,
Bangladesh
(2006-07) **</c:v>
                  </c:pt>
                  <c:pt idx="2">
                    <c:v>Thimphu</c:v>
                  </c:pt>
                  <c:pt idx="3">
                    <c:v>Samdrup 
Jongkhar</c:v>
                  </c:pt>
                  <c:pt idx="4">
                    <c:v>Thimphu</c:v>
                  </c:pt>
                  <c:pt idx="5">
                    <c:v>Phuentsholing</c:v>
                  </c:pt>
                  <c:pt idx="6">
                    <c:v>North-East</c:v>
                  </c:pt>
                  <c:pt idx="7">
                    <c:v>North-South</c:v>
                  </c:pt>
                  <c:pt idx="8">
                    <c:v>North-West</c:v>
                  </c:pt>
                  <c:pt idx="9">
                    <c:v>South-East</c:v>
                  </c:pt>
                </c:lvl>
                <c:lvl>
                  <c:pt idx="0">
                    <c:v>.</c:v>
                  </c:pt>
                  <c:pt idx="1">
                    <c:v>.</c:v>
                  </c:pt>
                  <c:pt idx="2">
                    <c:v>Bhutan
(2008) **</c:v>
                  </c:pt>
                  <c:pt idx="4">
                    <c:v>Bhutan
(2008) ***</c:v>
                  </c:pt>
                  <c:pt idx="6">
                    <c:v>India national highways
(2009-10) #</c:v>
                  </c:pt>
                  <c:pt idx="10">
                    <c:v>Nepal 
(2009) **</c:v>
                  </c:pt>
                  <c:pt idx="11">
                    <c:v>Cambodia
(2010)</c:v>
                  </c:pt>
                </c:lvl>
              </c:multiLvlStrCache>
            </c:multiLvlStrRef>
          </c:cat>
          <c:val>
            <c:numRef>
              <c:f>CDU!$E$99:$E$110</c:f>
              <c:numCache>
                <c:formatCode>0</c:formatCode>
                <c:ptCount val="12"/>
                <c:pt idx="1">
                  <c:v>6.9</c:v>
                </c:pt>
                <c:pt idx="2">
                  <c:v>76.5</c:v>
                </c:pt>
                <c:pt idx="3">
                  <c:v>36.799999999999997</c:v>
                </c:pt>
                <c:pt idx="4">
                  <c:v>67.900000000000006</c:v>
                </c:pt>
                <c:pt idx="5">
                  <c:v>100</c:v>
                </c:pt>
                <c:pt idx="6">
                  <c:v>66</c:v>
                </c:pt>
                <c:pt idx="7">
                  <c:v>79</c:v>
                </c:pt>
                <c:pt idx="8">
                  <c:v>76</c:v>
                </c:pt>
                <c:pt idx="9">
                  <c:v>95</c:v>
                </c:pt>
                <c:pt idx="10">
                  <c:v>81.2</c:v>
                </c:pt>
                <c:pt idx="11">
                  <c:v>87.8</c:v>
                </c:pt>
              </c:numCache>
            </c:numRef>
          </c:val>
        </c:ser>
        <c:dLbls>
          <c:showLegendKey val="0"/>
          <c:showVal val="0"/>
          <c:showCatName val="0"/>
          <c:showSerName val="0"/>
          <c:showPercent val="0"/>
          <c:showBubbleSize val="0"/>
        </c:dLbls>
        <c:gapWidth val="150"/>
        <c:axId val="84164608"/>
        <c:axId val="84166144"/>
      </c:barChart>
      <c:scatterChart>
        <c:scatterStyle val="lineMarker"/>
        <c:varyColors val="0"/>
        <c:ser>
          <c:idx val="2"/>
          <c:order val="2"/>
          <c:tx>
            <c:strRef>
              <c:f>CDU!$B$112</c:f>
              <c:strCache>
                <c:ptCount val="1"/>
                <c:pt idx="0">
                  <c:v>targ</c:v>
                </c:pt>
              </c:strCache>
            </c:strRef>
          </c:tx>
          <c:spPr>
            <a:ln w="19050">
              <a:solidFill>
                <a:srgbClr val="E31837"/>
              </a:solidFill>
              <a:prstDash val="dash"/>
            </a:ln>
          </c:spPr>
          <c:marker>
            <c:symbol val="none"/>
          </c:marker>
          <c:xVal>
            <c:numRef>
              <c:f>CDU!$A$113:$A$114</c:f>
              <c:numCache>
                <c:formatCode>General</c:formatCode>
                <c:ptCount val="2"/>
                <c:pt idx="0">
                  <c:v>0</c:v>
                </c:pt>
                <c:pt idx="1">
                  <c:v>1</c:v>
                </c:pt>
              </c:numCache>
            </c:numRef>
          </c:xVal>
          <c:yVal>
            <c:numRef>
              <c:f>CDU!$B$113:$B$114</c:f>
              <c:numCache>
                <c:formatCode>General</c:formatCode>
                <c:ptCount val="2"/>
                <c:pt idx="0">
                  <c:v>80</c:v>
                </c:pt>
                <c:pt idx="1">
                  <c:v>80</c:v>
                </c:pt>
              </c:numCache>
            </c:numRef>
          </c:yVal>
          <c:smooth val="0"/>
        </c:ser>
        <c:dLbls>
          <c:showLegendKey val="0"/>
          <c:showVal val="0"/>
          <c:showCatName val="0"/>
          <c:showSerName val="0"/>
          <c:showPercent val="0"/>
          <c:showBubbleSize val="0"/>
        </c:dLbls>
        <c:axId val="84169856"/>
        <c:axId val="84168064"/>
      </c:scatterChart>
      <c:catAx>
        <c:axId val="84164608"/>
        <c:scaling>
          <c:orientation val="minMax"/>
        </c:scaling>
        <c:delete val="0"/>
        <c:axPos val="b"/>
        <c:majorTickMark val="out"/>
        <c:minorTickMark val="none"/>
        <c:tickLblPos val="nextTo"/>
        <c:crossAx val="84166144"/>
        <c:crosses val="autoZero"/>
        <c:auto val="1"/>
        <c:lblAlgn val="ctr"/>
        <c:lblOffset val="100"/>
        <c:noMultiLvlLbl val="0"/>
      </c:catAx>
      <c:valAx>
        <c:axId val="84166144"/>
        <c:scaling>
          <c:orientation val="minMax"/>
          <c:max val="100"/>
          <c:min val="0"/>
        </c:scaling>
        <c:delete val="0"/>
        <c:axPos val="l"/>
        <c:title>
          <c:tx>
            <c:rich>
              <a:bodyPr rot="0" vert="horz"/>
              <a:lstStyle/>
              <a:p>
                <a:pPr>
                  <a:defRPr/>
                </a:pPr>
                <a:r>
                  <a:rPr lang="en-US"/>
                  <a:t>%</a:t>
                </a:r>
              </a:p>
            </c:rich>
          </c:tx>
          <c:layout>
            <c:manualLayout>
              <c:xMode val="edge"/>
              <c:yMode val="edge"/>
              <c:x val="7.602123758025478E-3"/>
              <c:y val="0.10635847009062487"/>
            </c:manualLayout>
          </c:layout>
          <c:overlay val="0"/>
        </c:title>
        <c:numFmt formatCode="General" sourceLinked="1"/>
        <c:majorTickMark val="out"/>
        <c:minorTickMark val="none"/>
        <c:tickLblPos val="nextTo"/>
        <c:crossAx val="84164608"/>
        <c:crosses val="autoZero"/>
        <c:crossBetween val="between"/>
        <c:majorUnit val="20"/>
      </c:valAx>
      <c:valAx>
        <c:axId val="84168064"/>
        <c:scaling>
          <c:orientation val="minMax"/>
          <c:max val="100"/>
          <c:min val="0"/>
        </c:scaling>
        <c:delete val="1"/>
        <c:axPos val="r"/>
        <c:numFmt formatCode="General" sourceLinked="1"/>
        <c:majorTickMark val="out"/>
        <c:minorTickMark val="none"/>
        <c:tickLblPos val="nextTo"/>
        <c:crossAx val="84169856"/>
        <c:crosses val="max"/>
        <c:crossBetween val="midCat"/>
        <c:majorUnit val="20"/>
      </c:valAx>
      <c:valAx>
        <c:axId val="84169856"/>
        <c:scaling>
          <c:orientation val="minMax"/>
          <c:max val="1"/>
          <c:min val="0"/>
        </c:scaling>
        <c:delete val="1"/>
        <c:axPos val="t"/>
        <c:numFmt formatCode="General" sourceLinked="1"/>
        <c:majorTickMark val="out"/>
        <c:minorTickMark val="none"/>
        <c:tickLblPos val="nextTo"/>
        <c:crossAx val="84168064"/>
        <c:crosses val="max"/>
        <c:crossBetween val="midCat"/>
        <c:majorUnit val="0.2"/>
      </c:valAx>
    </c:plotArea>
    <c:legend>
      <c:legendPos val="t"/>
      <c:legendEntry>
        <c:idx val="2"/>
        <c:delete val="1"/>
      </c:legendEntry>
      <c:layout/>
      <c:overlay val="0"/>
    </c:legend>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0.11223</cdr:x>
      <cdr:y>0.7033</cdr:y>
    </cdr:from>
    <cdr:to>
      <cdr:x>0.41307</cdr:x>
      <cdr:y>0.76567</cdr:y>
    </cdr:to>
    <cdr:sp macro="" textlink="">
      <cdr:nvSpPr>
        <cdr:cNvPr id="3" name="TextBox 1"/>
        <cdr:cNvSpPr txBox="1"/>
      </cdr:nvSpPr>
      <cdr:spPr>
        <a:xfrm xmlns:a="http://schemas.openxmlformats.org/drawingml/2006/main">
          <a:off x="853554" y="3074789"/>
          <a:ext cx="2288125" cy="272687"/>
        </a:xfrm>
        <a:prstGeom xmlns:a="http://schemas.openxmlformats.org/drawingml/2006/main" prst="rect">
          <a:avLst/>
        </a:prstGeom>
        <a:ln xmlns:a="http://schemas.openxmlformats.org/drawingml/2006/main">
          <a:solidFill>
            <a:srgbClr val="E31837"/>
          </a:solidFill>
          <a:prstDash val="dash"/>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latin typeface="Arial" pitchFamily="34" charset="0"/>
              <a:cs typeface="Arial" pitchFamily="34" charset="0"/>
            </a:rPr>
            <a:t>* </a:t>
          </a:r>
          <a:r>
            <a:rPr lang="en-US" sz="1200" dirty="0" err="1">
              <a:latin typeface="Arial" pitchFamily="34" charset="0"/>
              <a:cs typeface="Arial" pitchFamily="34" charset="0"/>
            </a:rPr>
            <a:t>Torkham</a:t>
          </a:r>
          <a:r>
            <a:rPr lang="en-US" sz="1200" dirty="0">
              <a:latin typeface="Arial" pitchFamily="34" charset="0"/>
              <a:cs typeface="Arial" pitchFamily="34" charset="0"/>
            </a:rPr>
            <a:t> boarder crossing</a:t>
          </a:r>
          <a:endParaRPr lang="th-TH" sz="1200" dirty="0">
            <a:latin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A7C5D31D-D6CE-45A8-B841-0ACFDFCF5FE0}" type="datetimeFigureOut">
              <a:rPr lang="th-TH"/>
              <a:pPr>
                <a:defRPr/>
              </a:pPr>
              <a:t>12/12/59</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2E4025E6-D577-4823-B8E2-9DF85E106D68}" type="slidenum">
              <a:rPr lang="th-TH"/>
              <a:pPr>
                <a:defRPr/>
              </a:pPr>
              <a:t>‹#›</a:t>
            </a:fld>
            <a:endParaRPr lang="th-TH"/>
          </a:p>
        </p:txBody>
      </p:sp>
    </p:spTree>
    <p:extLst>
      <p:ext uri="{BB962C8B-B14F-4D97-AF65-F5344CB8AC3E}">
        <p14:creationId xmlns:p14="http://schemas.microsoft.com/office/powerpoint/2010/main" val="91358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77222556-3EF5-4740-AC64-7AE151C6BF5D}" type="datetimeFigureOut">
              <a:rPr lang="th-TH"/>
              <a:pPr>
                <a:defRPr/>
              </a:pPr>
              <a:t>12/12/59</a:t>
            </a:fld>
            <a:endParaRPr lang="th-TH"/>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36288F76-ABC8-45E4-A7BD-E658DF7FCD40}" type="slidenum">
              <a:rPr lang="th-TH"/>
              <a:pPr>
                <a:defRPr/>
              </a:pPr>
              <a:t>‹#›</a:t>
            </a:fld>
            <a:endParaRPr lang="th-TH"/>
          </a:p>
        </p:txBody>
      </p:sp>
    </p:spTree>
    <p:extLst>
      <p:ext uri="{BB962C8B-B14F-4D97-AF65-F5344CB8AC3E}">
        <p14:creationId xmlns:p14="http://schemas.microsoft.com/office/powerpoint/2010/main" val="14672813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a:t>
            </a:fld>
            <a:endParaRPr lang="th-TH"/>
          </a:p>
        </p:txBody>
      </p:sp>
    </p:spTree>
    <p:extLst>
      <p:ext uri="{BB962C8B-B14F-4D97-AF65-F5344CB8AC3E}">
        <p14:creationId xmlns:p14="http://schemas.microsoft.com/office/powerpoint/2010/main" val="421976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5</a:t>
            </a:fld>
            <a:endParaRPr lang="th-TH"/>
          </a:p>
        </p:txBody>
      </p:sp>
    </p:spTree>
    <p:extLst>
      <p:ext uri="{BB962C8B-B14F-4D97-AF65-F5344CB8AC3E}">
        <p14:creationId xmlns:p14="http://schemas.microsoft.com/office/powerpoint/2010/main" val="4092573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10</a:t>
            </a:fld>
            <a:endParaRPr lang="th-TH"/>
          </a:p>
        </p:txBody>
      </p:sp>
    </p:spTree>
    <p:extLst>
      <p:ext uri="{BB962C8B-B14F-4D97-AF65-F5344CB8AC3E}">
        <p14:creationId xmlns:p14="http://schemas.microsoft.com/office/powerpoint/2010/main" val="1668560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12</a:t>
            </a:fld>
            <a:endParaRPr lang="th-TH"/>
          </a:p>
        </p:txBody>
      </p:sp>
    </p:spTree>
    <p:extLst>
      <p:ext uri="{BB962C8B-B14F-4D97-AF65-F5344CB8AC3E}">
        <p14:creationId xmlns:p14="http://schemas.microsoft.com/office/powerpoint/2010/main" val="2538003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13</a:t>
            </a:fld>
            <a:endParaRPr lang="th-TH"/>
          </a:p>
        </p:txBody>
      </p:sp>
    </p:spTree>
    <p:extLst>
      <p:ext uri="{BB962C8B-B14F-4D97-AF65-F5344CB8AC3E}">
        <p14:creationId xmlns:p14="http://schemas.microsoft.com/office/powerpoint/2010/main" val="3656919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15</a:t>
            </a:fld>
            <a:endParaRPr lang="th-TH"/>
          </a:p>
        </p:txBody>
      </p:sp>
    </p:spTree>
    <p:extLst>
      <p:ext uri="{BB962C8B-B14F-4D97-AF65-F5344CB8AC3E}">
        <p14:creationId xmlns:p14="http://schemas.microsoft.com/office/powerpoint/2010/main" val="27811084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cs typeface="Arial" charset="0"/>
              </a:rPr>
              <a:t>HIV and AIDS</a:t>
            </a:r>
            <a:endParaRPr lang="th-TH" sz="3600" b="1" smtClean="0">
              <a:solidFill>
                <a:schemeClr val="bg1"/>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mn-cs"/>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mn-cs"/>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192200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159563622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44B99333-AF4A-49FA-A014-16C1D37C1951}" type="slidenum">
              <a:rPr lang="th-TH"/>
              <a:pPr>
                <a:defRPr/>
              </a:pPr>
              <a:t>‹#›</a:t>
            </a:fld>
            <a:endParaRPr lang="th-TH"/>
          </a:p>
        </p:txBody>
      </p:sp>
    </p:spTree>
    <p:extLst>
      <p:ext uri="{BB962C8B-B14F-4D97-AF65-F5344CB8AC3E}">
        <p14:creationId xmlns:p14="http://schemas.microsoft.com/office/powerpoint/2010/main" val="234922046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93762BE0-6964-4469-8C37-9F9A0EDA1DA8}" type="slidenum">
              <a:rPr lang="th-TH"/>
              <a:pPr>
                <a:defRPr/>
              </a:pPr>
              <a:t>‹#›</a:t>
            </a:fld>
            <a:endParaRPr lang="th-TH"/>
          </a:p>
        </p:txBody>
      </p:sp>
    </p:spTree>
    <p:extLst>
      <p:ext uri="{BB962C8B-B14F-4D97-AF65-F5344CB8AC3E}">
        <p14:creationId xmlns:p14="http://schemas.microsoft.com/office/powerpoint/2010/main" val="226672733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680886F1-70AB-42A2-BCDD-525403C406C2}" type="slidenum">
              <a:rPr lang="th-TH"/>
              <a:pPr>
                <a:defRPr/>
              </a:pPr>
              <a:t>‹#›</a:t>
            </a:fld>
            <a:endParaRPr lang="th-TH"/>
          </a:p>
        </p:txBody>
      </p:sp>
    </p:spTree>
    <p:extLst>
      <p:ext uri="{BB962C8B-B14F-4D97-AF65-F5344CB8AC3E}">
        <p14:creationId xmlns:p14="http://schemas.microsoft.com/office/powerpoint/2010/main" val="8378707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785161BB-7284-4515-B014-1FDE94DB0666}" type="slidenum">
              <a:rPr lang="th-TH"/>
              <a:pPr>
                <a:defRPr/>
              </a:pPr>
              <a:t>‹#›</a:t>
            </a:fld>
            <a:endParaRPr lang="th-TH"/>
          </a:p>
        </p:txBody>
      </p:sp>
    </p:spTree>
    <p:extLst>
      <p:ext uri="{BB962C8B-B14F-4D97-AF65-F5344CB8AC3E}">
        <p14:creationId xmlns:p14="http://schemas.microsoft.com/office/powerpoint/2010/main" val="340563045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E01C13E8-1E24-4465-9D82-EEC9EF2946A2}" type="slidenum">
              <a:rPr lang="th-TH"/>
              <a:pPr>
                <a:defRPr/>
              </a:pPr>
              <a:t>‹#›</a:t>
            </a:fld>
            <a:endParaRPr lang="th-TH" dirty="0"/>
          </a:p>
        </p:txBody>
      </p:sp>
    </p:spTree>
    <p:extLst>
      <p:ext uri="{BB962C8B-B14F-4D97-AF65-F5344CB8AC3E}">
        <p14:creationId xmlns:p14="http://schemas.microsoft.com/office/powerpoint/2010/main" val="352744364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BA104C9-8A96-4A98-ABE0-7F0EABD454EA}" type="slidenum">
              <a:rPr lang="th-TH"/>
              <a:pPr>
                <a:defRPr/>
              </a:pPr>
              <a:t>‹#›</a:t>
            </a:fld>
            <a:endParaRPr lang="th-TH" dirty="0"/>
          </a:p>
        </p:txBody>
      </p:sp>
    </p:spTree>
    <p:extLst>
      <p:ext uri="{BB962C8B-B14F-4D97-AF65-F5344CB8AC3E}">
        <p14:creationId xmlns:p14="http://schemas.microsoft.com/office/powerpoint/2010/main" val="360731594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59C68EF-93C5-4DB7-A9B3-925200399420}" type="slidenum">
              <a:rPr lang="th-TH"/>
              <a:pPr>
                <a:defRPr/>
              </a:pPr>
              <a:t>‹#›</a:t>
            </a:fld>
            <a:endParaRPr lang="th-TH"/>
          </a:p>
        </p:txBody>
      </p:sp>
    </p:spTree>
    <p:extLst>
      <p:ext uri="{BB962C8B-B14F-4D97-AF65-F5344CB8AC3E}">
        <p14:creationId xmlns:p14="http://schemas.microsoft.com/office/powerpoint/2010/main" val="246094458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9CB8B7E7-A5B1-46BA-8891-629A7DD5C0F0}" type="slidenum">
              <a:rPr lang="th-TH"/>
              <a:pPr>
                <a:defRPr/>
              </a:pPr>
              <a:t>‹#›</a:t>
            </a:fld>
            <a:endParaRPr lang="th-TH"/>
          </a:p>
        </p:txBody>
      </p:sp>
    </p:spTree>
    <p:extLst>
      <p:ext uri="{BB962C8B-B14F-4D97-AF65-F5344CB8AC3E}">
        <p14:creationId xmlns:p14="http://schemas.microsoft.com/office/powerpoint/2010/main" val="202559972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42763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171194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757142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2688190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3008358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03350228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7350093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1373585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500813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8412547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386920528"/>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2169641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373492489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6271824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EACB0C50-277C-480B-99C0-9FD7BB5C961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24855954"/>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7FB29A0A-8553-4E6A-A16E-BBC7D0AA452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839928"/>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DBA2BD1E-BCC3-4396-8F3A-BAFF24336E8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370320836"/>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9B9CDB17-F263-4E3B-A150-A0E56852713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48606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691AC41B-D675-4B1A-A4AF-1B1DB27ED1FE}"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79434306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3E1E9764-0E89-41B4-A880-C16603377FBB}"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22817038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B69167C0-C7AD-49C6-8F1C-6C514DE909B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416794682"/>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132486EF-5D7C-4C4C-8498-297232722C2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27874923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data hub lay 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6858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5" name="Chart Placeholder 4"/>
          <p:cNvSpPr>
            <a:spLocks noGrp="1"/>
          </p:cNvSpPr>
          <p:nvPr>
            <p:ph type="chart" sz="quarter" idx="11"/>
          </p:nvPr>
        </p:nvSpPr>
        <p:spPr>
          <a:xfrm>
            <a:off x="838200" y="1752600"/>
            <a:ext cx="7543800" cy="4267200"/>
          </a:xfrm>
          <a:prstGeom prst="rect">
            <a:avLst/>
          </a:prstGeom>
        </p:spPr>
        <p:txBody>
          <a:bodyPr>
            <a:normAutofit/>
          </a:bodyPr>
          <a:lstStyle>
            <a:lvl1pPr>
              <a:defRPr sz="1200" b="1">
                <a:latin typeface="Arial" pitchFamily="34" charset="0"/>
                <a:cs typeface="Arial" pitchFamily="34" charset="0"/>
              </a:defRPr>
            </a:lvl1pPr>
          </a:lstStyle>
          <a:p>
            <a:pPr lvl="0"/>
            <a:endParaRPr lang="en-US" noProof="0" dirty="0"/>
          </a:p>
        </p:txBody>
      </p:sp>
    </p:spTree>
    <p:extLst>
      <p:ext uri="{BB962C8B-B14F-4D97-AF65-F5344CB8AC3E}">
        <p14:creationId xmlns:p14="http://schemas.microsoft.com/office/powerpoint/2010/main" val="80886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320345370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12040084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389558798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55436716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252603145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7891740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4.png"/><Relationship Id="rId5" Type="http://schemas.openxmlformats.org/officeDocument/2006/relationships/slideLayout" Target="../slideLayouts/slideLayout27.xml"/><Relationship Id="rId10" Type="http://schemas.openxmlformats.org/officeDocument/2006/relationships/image" Target="../media/image3.png"/><Relationship Id="rId4" Type="http://schemas.openxmlformats.org/officeDocument/2006/relationships/slideLayout" Target="../slideLayouts/slideLayout26.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4.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3.png"/><Relationship Id="rId5" Type="http://schemas.openxmlformats.org/officeDocument/2006/relationships/slideLayout" Target="../slideLayouts/slideLayout35.xml"/><Relationship Id="rId10" Type="http://schemas.openxmlformats.org/officeDocument/2006/relationships/theme" Target="../theme/theme7.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mn-cs"/>
            </a:endParaRPr>
          </a:p>
        </p:txBody>
      </p:sp>
      <p:pic>
        <p:nvPicPr>
          <p:cNvPr id="1028"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3" r:id="rId1"/>
    <p:sldLayoutId id="214748391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08F40ED5-69EC-4015-BD45-6BEC5B25E5F0}" type="slidenum">
              <a:rPr lang="th-TH"/>
              <a:pPr>
                <a:defRPr/>
              </a:pPr>
              <a:t>‹#›</a:t>
            </a:fld>
            <a:endParaRPr lang="th-TH" dirty="0"/>
          </a:p>
        </p:txBody>
      </p:sp>
      <p:sp>
        <p:nvSpPr>
          <p:cNvPr id="24" name="Freeform 23"/>
          <p:cNvSpPr/>
          <p:nvPr/>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3080" name="Picture 10" descr="Unaid logo_approve.png"/>
          <p:cNvPicPr>
            <a:picLocks noChangeAspect="1"/>
          </p:cNvPicPr>
          <p:nvPr/>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p:nvSpPr>
        <p:spPr>
          <a:xfrm>
            <a:off x="6715140" y="285728"/>
            <a:ext cx="1928826"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2" name="TextBox 11"/>
          <p:cNvSpPr txBox="1"/>
          <p:nvPr/>
        </p:nvSpPr>
        <p:spPr>
          <a:xfrm>
            <a:off x="6967538" y="301625"/>
            <a:ext cx="1665287"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cs typeface="+mn-cs"/>
            </a:endParaRPr>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4100"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1" r:id="rId1"/>
    <p:sldLayoutId id="2147483932"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5124"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3" r:id="rId1"/>
    <p:sldLayoutId id="214748393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8803966"/>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F97388D7-D88E-4BC6-AB13-F02FA9298C1D}"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2286000" y="642938"/>
            <a:ext cx="3255963" cy="654050"/>
          </a:xfrm>
          <a:prstGeom prst="rect">
            <a:avLst/>
          </a:prstGeom>
          <a:noFill/>
          <a:ln>
            <a:noFill/>
          </a:ln>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p:nvPicPr>
        <p:blipFill>
          <a:blip r:embed="rId12">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750674"/>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13.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3.xml"/><Relationship Id="rId5" Type="http://schemas.openxmlformats.org/officeDocument/2006/relationships/slide" Target="slide18.xml"/><Relationship Id="rId4" Type="http://schemas.openxmlformats.org/officeDocument/2006/relationships/slide" Target="slide16.xml"/></Relationships>
</file>

<file path=ppt/slides/_rels/slide2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2.xml"/><Relationship Id="rId1" Type="http://schemas.openxmlformats.org/officeDocument/2006/relationships/slideLayout" Target="../slideLayouts/slideLayout27.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bwMode="auto">
          <a:xfrm>
            <a:off x="225424" y="4437112"/>
            <a:ext cx="8379023" cy="120962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800" dirty="0" smtClean="0"/>
              <a:t>Transport workers</a:t>
            </a:r>
            <a:br>
              <a:rPr lang="en-US" sz="4800" dirty="0" smtClean="0"/>
            </a:br>
            <a:endParaRPr lang="th-TH" sz="4800" i="1" dirty="0" smtClean="0"/>
          </a:p>
        </p:txBody>
      </p:sp>
      <p:sp>
        <p:nvSpPr>
          <p:cNvPr id="4" name="TextBox 3"/>
          <p:cNvSpPr txBox="1"/>
          <p:nvPr/>
        </p:nvSpPr>
        <p:spPr>
          <a:xfrm>
            <a:off x="228600" y="5879068"/>
            <a:ext cx="4038600" cy="400110"/>
          </a:xfrm>
          <a:prstGeom prst="rect">
            <a:avLst/>
          </a:prstGeom>
          <a:noFill/>
        </p:spPr>
        <p:txBody>
          <a:bodyPr wrap="square" rtlCol="0">
            <a:spAutoFit/>
          </a:bodyPr>
          <a:lstStyle/>
          <a:p>
            <a:r>
              <a:rPr lang="en-US" sz="2000" b="1" dirty="0" smtClean="0">
                <a:solidFill>
                  <a:schemeClr val="bg1"/>
                </a:solidFill>
              </a:rPr>
              <a:t>Last updated: November 2015</a:t>
            </a:r>
            <a:endParaRPr lang="en-GB" sz="20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340768"/>
            <a:ext cx="8964488" cy="504000"/>
          </a:xfrm>
        </p:spPr>
        <p:txBody>
          <a:bodyPr/>
          <a:lstStyle/>
          <a:p>
            <a:r>
              <a:rPr lang="en-US" dirty="0" smtClean="0"/>
              <a:t>Mean number of commercial female partners among transport workers in the last year, countries where data is available, 2006-2011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10</a:t>
            </a:fld>
            <a:endParaRPr lang="th-TH" dirty="0"/>
          </a:p>
        </p:txBody>
      </p:sp>
      <p:sp>
        <p:nvSpPr>
          <p:cNvPr id="5" name="TextBox 4"/>
          <p:cNvSpPr txBox="1"/>
          <p:nvPr/>
        </p:nvSpPr>
        <p:spPr>
          <a:xfrm>
            <a:off x="0" y="6540815"/>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Behavioral Surveillance Surveys and  Integrated Biological and Behavioral Surveys</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754498792"/>
              </p:ext>
            </p:extLst>
          </p:nvPr>
        </p:nvGraphicFramePr>
        <p:xfrm>
          <a:off x="407660" y="2492896"/>
          <a:ext cx="8149168" cy="360040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4139952" y="6165304"/>
            <a:ext cx="2448272" cy="276999"/>
          </a:xfrm>
          <a:prstGeom prst="rect">
            <a:avLst/>
          </a:prstGeom>
          <a:noFill/>
          <a:ln>
            <a:solidFill>
              <a:srgbClr val="D60000"/>
            </a:solidFill>
            <a:prstDash val="dash"/>
          </a:ln>
        </p:spPr>
        <p:txBody>
          <a:bodyPr wrap="square" rtlCol="0">
            <a:spAutoFit/>
          </a:bodyPr>
          <a:lstStyle/>
          <a:p>
            <a:r>
              <a:rPr lang="en-US" sz="1200" b="1" dirty="0" smtClean="0">
                <a:latin typeface="+mj-lt"/>
              </a:rPr>
              <a:t>* Long distance truck drivers</a:t>
            </a:r>
            <a:endParaRPr lang="th-TH" sz="1200" b="1" dirty="0">
              <a:latin typeface="+mj-lt"/>
            </a:endParaRPr>
          </a:p>
        </p:txBody>
      </p:sp>
    </p:spTree>
    <p:extLst>
      <p:ext uri="{BB962C8B-B14F-4D97-AF65-F5344CB8AC3E}">
        <p14:creationId xmlns:p14="http://schemas.microsoft.com/office/powerpoint/2010/main" val="3732940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160984135"/>
              </p:ext>
            </p:extLst>
          </p:nvPr>
        </p:nvGraphicFramePr>
        <p:xfrm>
          <a:off x="107504" y="2276872"/>
          <a:ext cx="9036496" cy="414813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79512" y="1412776"/>
            <a:ext cx="8402672" cy="504000"/>
          </a:xfrm>
        </p:spPr>
        <p:txBody>
          <a:bodyPr/>
          <a:lstStyle/>
          <a:p>
            <a:r>
              <a:rPr lang="en-US" dirty="0" smtClean="0"/>
              <a:t>Proportion of transport workers who reported having commercial sex in the last year, 2006-2012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11</a:t>
            </a:fld>
            <a:endParaRPr lang="th-TH" dirty="0"/>
          </a:p>
        </p:txBody>
      </p:sp>
      <p:sp>
        <p:nvSpPr>
          <p:cNvPr id="5" name="TextBox 4"/>
          <p:cNvSpPr txBox="1"/>
          <p:nvPr/>
        </p:nvSpPr>
        <p:spPr>
          <a:xfrm>
            <a:off x="0" y="6453336"/>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1) </a:t>
            </a:r>
            <a:r>
              <a:rPr lang="en-US" sz="900" dirty="0" err="1" smtClean="0">
                <a:solidFill>
                  <a:prstClr val="black"/>
                </a:solidFill>
              </a:rPr>
              <a:t>Behavioural</a:t>
            </a:r>
            <a:r>
              <a:rPr lang="en-US" sz="900" dirty="0" smtClean="0">
                <a:solidFill>
                  <a:prstClr val="black"/>
                </a:solidFill>
              </a:rPr>
              <a:t> Surveillance Survey reports; 2)  Integrated Biological and Behavioral Survey reports; and 3) </a:t>
            </a:r>
            <a:r>
              <a:rPr lang="en-US" sz="900" dirty="0"/>
              <a:t>National Center for HIV/AIDS Dermatology and STD Cambodia. (2011). Estimation of the HIV Prevalence among General Population in Cambodia, 2010. </a:t>
            </a:r>
            <a:endParaRPr lang="th-TH" sz="900" dirty="0"/>
          </a:p>
        </p:txBody>
      </p:sp>
      <p:sp>
        <p:nvSpPr>
          <p:cNvPr id="6" name="TextBox 5"/>
          <p:cNvSpPr txBox="1"/>
          <p:nvPr/>
        </p:nvSpPr>
        <p:spPr>
          <a:xfrm>
            <a:off x="539552" y="5887148"/>
            <a:ext cx="2592288" cy="461665"/>
          </a:xfrm>
          <a:prstGeom prst="rect">
            <a:avLst/>
          </a:prstGeom>
          <a:noFill/>
          <a:ln>
            <a:solidFill>
              <a:schemeClr val="tx1"/>
            </a:solidFill>
            <a:prstDash val="sysDash"/>
          </a:ln>
        </p:spPr>
        <p:txBody>
          <a:bodyPr wrap="square" rtlCol="0">
            <a:spAutoFit/>
          </a:bodyPr>
          <a:lstStyle/>
          <a:p>
            <a:r>
              <a:rPr lang="en-GB" sz="1200" b="1" dirty="0" smtClean="0">
                <a:latin typeface="+mn-lt"/>
              </a:rPr>
              <a:t>*including </a:t>
            </a:r>
            <a:r>
              <a:rPr lang="en-GB" sz="1200" b="1" dirty="0">
                <a:latin typeface="+mn-lt"/>
              </a:rPr>
              <a:t>driver's </a:t>
            </a:r>
            <a:r>
              <a:rPr lang="en-GB" sz="1200" b="1" dirty="0" smtClean="0">
                <a:latin typeface="+mn-lt"/>
              </a:rPr>
              <a:t>assistant and </a:t>
            </a:r>
            <a:r>
              <a:rPr lang="en-GB" sz="1200" b="1" i="1" dirty="0" smtClean="0">
                <a:latin typeface="+mn-lt"/>
              </a:rPr>
              <a:t>ever </a:t>
            </a:r>
            <a:r>
              <a:rPr lang="en-GB" sz="1200" b="1" dirty="0" smtClean="0">
                <a:latin typeface="+mn-lt"/>
              </a:rPr>
              <a:t>had commercial sex</a:t>
            </a:r>
            <a:endParaRPr lang="en-GB" sz="1200" b="1" dirty="0">
              <a:latin typeface="+mn-lt"/>
            </a:endParaRPr>
          </a:p>
        </p:txBody>
      </p:sp>
    </p:spTree>
    <p:extLst>
      <p:ext uri="{BB962C8B-B14F-4D97-AF65-F5344CB8AC3E}">
        <p14:creationId xmlns:p14="http://schemas.microsoft.com/office/powerpoint/2010/main" val="21846370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56" y="1484784"/>
            <a:ext cx="8402672" cy="504000"/>
          </a:xfrm>
        </p:spPr>
        <p:txBody>
          <a:bodyPr/>
          <a:lstStyle/>
          <a:p>
            <a:r>
              <a:rPr lang="en-US" dirty="0" smtClean="0"/>
              <a:t>Proportion of transport workers who reported condom use at last sex with FSW, 2004-2012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12</a:t>
            </a:fld>
            <a:endParaRPr lang="th-TH" dirty="0"/>
          </a:p>
        </p:txBody>
      </p:sp>
      <p:sp>
        <p:nvSpPr>
          <p:cNvPr id="4" name="TextBox 3"/>
          <p:cNvSpPr txBox="1"/>
          <p:nvPr/>
        </p:nvSpPr>
        <p:spPr>
          <a:xfrm>
            <a:off x="0" y="6453336"/>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a:t>
            </a:r>
            <a:r>
              <a:rPr lang="en-US" sz="900" dirty="0">
                <a:solidFill>
                  <a:prstClr val="black"/>
                </a:solidFill>
              </a:rPr>
              <a:t> </a:t>
            </a:r>
            <a:r>
              <a:rPr lang="en-US" sz="900" dirty="0" smtClean="0">
                <a:solidFill>
                  <a:prstClr val="black"/>
                </a:solidFill>
              </a:rPr>
              <a:t>1) Behavioral Surveillance Survey reports; 2) Integrated Biological and Behavioral </a:t>
            </a:r>
            <a:r>
              <a:rPr lang="en-US" sz="900" dirty="0">
                <a:solidFill>
                  <a:prstClr val="black"/>
                </a:solidFill>
              </a:rPr>
              <a:t>Survey reports; 3) Survey of high-risk groups in Lahore and Karachi, Mar-Aug </a:t>
            </a:r>
            <a:r>
              <a:rPr lang="en-US" sz="900" dirty="0" smtClean="0">
                <a:solidFill>
                  <a:prstClr val="black"/>
                </a:solidFill>
              </a:rPr>
              <a:t>2005; </a:t>
            </a:r>
            <a:endParaRPr lang="en-GB" sz="900" dirty="0">
              <a:solidFill>
                <a:srgbClr val="FF0000"/>
              </a:solidFill>
            </a:endParaRPr>
          </a:p>
        </p:txBody>
      </p:sp>
      <p:graphicFrame>
        <p:nvGraphicFramePr>
          <p:cNvPr id="7" name="Chart 6"/>
          <p:cNvGraphicFramePr>
            <a:graphicFrameLocks/>
          </p:cNvGraphicFramePr>
          <p:nvPr>
            <p:extLst>
              <p:ext uri="{D42A27DB-BD31-4B8C-83A1-F6EECF244321}">
                <p14:modId xmlns:p14="http://schemas.microsoft.com/office/powerpoint/2010/main" val="2385439710"/>
              </p:ext>
            </p:extLst>
          </p:nvPr>
        </p:nvGraphicFramePr>
        <p:xfrm>
          <a:off x="467544" y="2204865"/>
          <a:ext cx="8064896" cy="42484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9517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484784"/>
            <a:ext cx="8402672" cy="504000"/>
          </a:xfrm>
        </p:spPr>
        <p:txBody>
          <a:bodyPr/>
          <a:lstStyle/>
          <a:p>
            <a:r>
              <a:rPr lang="en-US" dirty="0"/>
              <a:t>Proportion of </a:t>
            </a:r>
            <a:r>
              <a:rPr lang="en-US" dirty="0" smtClean="0"/>
              <a:t>transport workers who </a:t>
            </a:r>
            <a:r>
              <a:rPr lang="en-US" dirty="0"/>
              <a:t>reported condom use </a:t>
            </a:r>
            <a:r>
              <a:rPr lang="en-US" dirty="0" smtClean="0"/>
              <a:t>with </a:t>
            </a:r>
            <a:r>
              <a:rPr lang="en-US" dirty="0"/>
              <a:t>FSW, 2006-2012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13</a:t>
            </a:fld>
            <a:endParaRPr lang="th-TH" dirty="0"/>
          </a:p>
        </p:txBody>
      </p:sp>
      <p:sp>
        <p:nvSpPr>
          <p:cNvPr id="10" name="TextBox 9"/>
          <p:cNvSpPr txBox="1"/>
          <p:nvPr/>
        </p:nvSpPr>
        <p:spPr>
          <a:xfrm>
            <a:off x="0" y="6584492"/>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a:t>
            </a:r>
            <a:r>
              <a:rPr lang="en-US" sz="900" dirty="0">
                <a:solidFill>
                  <a:prstClr val="black"/>
                </a:solidFill>
              </a:rPr>
              <a:t> </a:t>
            </a:r>
            <a:r>
              <a:rPr lang="en-US" sz="900" dirty="0" smtClean="0">
                <a:solidFill>
                  <a:prstClr val="black"/>
                </a:solidFill>
              </a:rPr>
              <a:t>Integrated Biological and Behavioral Surveys and Behavioral Surveillance Surveys</a:t>
            </a:r>
            <a:endParaRPr lang="en-GB" sz="900" dirty="0">
              <a:solidFill>
                <a:srgbClr val="FF0000"/>
              </a:solidFill>
            </a:endParaRPr>
          </a:p>
        </p:txBody>
      </p:sp>
      <p:graphicFrame>
        <p:nvGraphicFramePr>
          <p:cNvPr id="8" name="Chart 7"/>
          <p:cNvGraphicFramePr>
            <a:graphicFrameLocks/>
          </p:cNvGraphicFramePr>
          <p:nvPr>
            <p:extLst>
              <p:ext uri="{D42A27DB-BD31-4B8C-83A1-F6EECF244321}">
                <p14:modId xmlns:p14="http://schemas.microsoft.com/office/powerpoint/2010/main" val="2085071928"/>
              </p:ext>
            </p:extLst>
          </p:nvPr>
        </p:nvGraphicFramePr>
        <p:xfrm>
          <a:off x="323527" y="2204864"/>
          <a:ext cx="8352929" cy="4032448"/>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3"/>
          <p:cNvSpPr txBox="1"/>
          <p:nvPr/>
        </p:nvSpPr>
        <p:spPr>
          <a:xfrm>
            <a:off x="1907704" y="5949280"/>
            <a:ext cx="5629276" cy="561975"/>
          </a:xfrm>
          <a:prstGeom prst="rect">
            <a:avLst/>
          </a:prstGeom>
          <a:solidFill>
            <a:sysClr val="window" lastClr="FFFFFF"/>
          </a:solidFill>
          <a:ln w="9525" cmpd="sng">
            <a:solidFill>
              <a:srgbClr val="E31837"/>
            </a:solidFill>
            <a:prstDash val="dash"/>
          </a:ln>
          <a:effectLst/>
        </p:spPr>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Arial" pitchFamily="34" charset="0"/>
                <a:ea typeface="+mn-ea"/>
                <a:cs typeface="Arial" pitchFamily="34" charset="0"/>
              </a:rPr>
              <a:t>* Road transport workers/assistants;     ** Truckers;     *** Taxi drivers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Arial" pitchFamily="34" charset="0"/>
                <a:ea typeface="+mn-ea"/>
                <a:cs typeface="Arial" pitchFamily="34" charset="0"/>
              </a:rPr>
              <a:t># Long distance truck drivers;      ## Moto-taxi drivers</a:t>
            </a:r>
          </a:p>
          <a:p>
            <a:pPr marL="0" marR="0" lvl="0" indent="0" defTabSz="914400" eaLnBrk="1" fontAlgn="auto" latinLnBrk="0" hangingPunct="1">
              <a:lnSpc>
                <a:spcPct val="100000"/>
              </a:lnSpc>
              <a:spcBef>
                <a:spcPts val="0"/>
              </a:spcBef>
              <a:spcAft>
                <a:spcPts val="0"/>
              </a:spcAft>
              <a:buClrTx/>
              <a:buSzTx/>
              <a:buFontTx/>
              <a:buNone/>
              <a:tabLst/>
              <a:defRPr/>
            </a:pPr>
            <a:endParaRPr kumimoji="0" lang="th-TH" sz="1200" b="0" i="0" u="none" strike="noStrike" kern="0" cap="none" spc="0" normalizeH="0" baseline="0" noProof="0">
              <a:ln>
                <a:noFill/>
              </a:ln>
              <a:solidFill>
                <a:sysClr val="windowText" lastClr="000000"/>
              </a:solidFill>
              <a:effectLst/>
              <a:uLnTx/>
              <a:uFillTx/>
              <a:latin typeface="Arial" pitchFamily="34" charset="0"/>
              <a:ea typeface="+mn-ea"/>
              <a:cs typeface="Tahoma"/>
            </a:endParaRPr>
          </a:p>
        </p:txBody>
      </p:sp>
    </p:spTree>
    <p:extLst>
      <p:ext uri="{BB962C8B-B14F-4D97-AF65-F5344CB8AC3E}">
        <p14:creationId xmlns:p14="http://schemas.microsoft.com/office/powerpoint/2010/main" val="918471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US" dirty="0"/>
              <a:t>Proportion of </a:t>
            </a:r>
            <a:r>
              <a:rPr lang="en-US" dirty="0" smtClean="0"/>
              <a:t>transport workers who </a:t>
            </a:r>
            <a:r>
              <a:rPr lang="en-US" dirty="0"/>
              <a:t>reported condom use at last sex with a </a:t>
            </a:r>
            <a:r>
              <a:rPr lang="en-US" dirty="0" smtClean="0"/>
              <a:t>casual/non-paid female </a:t>
            </a:r>
            <a:r>
              <a:rPr lang="en-US" dirty="0"/>
              <a:t>partner, </a:t>
            </a:r>
            <a:r>
              <a:rPr lang="en-US" dirty="0" smtClean="0"/>
              <a:t>2009-2012</a:t>
            </a:r>
            <a:endParaRPr lang="en-US"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14</a:t>
            </a:fld>
            <a:endParaRPr lang="th-TH" dirty="0">
              <a:solidFill>
                <a:prstClr val="black">
                  <a:tint val="75000"/>
                </a:prstClr>
              </a:solidFill>
            </a:endParaRPr>
          </a:p>
        </p:txBody>
      </p:sp>
      <p:sp>
        <p:nvSpPr>
          <p:cNvPr id="5" name="TextBox 4"/>
          <p:cNvSpPr txBox="1"/>
          <p:nvPr/>
        </p:nvSpPr>
        <p:spPr>
          <a:xfrm>
            <a:off x="72008" y="6237312"/>
            <a:ext cx="8964488" cy="6463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a:t>
            </a:r>
            <a:r>
              <a:rPr lang="en-US" sz="900" dirty="0">
                <a:solidFill>
                  <a:prstClr val="black"/>
                </a:solidFill>
              </a:rPr>
              <a:t> 10 National AIDS Control Programme. (2013). Integrated Behavioral and Biological Surveillance in Afghanistan: 2012 Survey and Comparison of Trends 2009 to 2012; 2) National Summary Report – India (July 2011), Integrated </a:t>
            </a:r>
            <a:r>
              <a:rPr lang="en-US" sz="900" dirty="0" smtClean="0">
                <a:solidFill>
                  <a:prstClr val="black"/>
                </a:solidFill>
              </a:rPr>
              <a:t>Behavioral </a:t>
            </a:r>
            <a:r>
              <a:rPr lang="en-US" sz="900" dirty="0">
                <a:solidFill>
                  <a:prstClr val="black"/>
                </a:solidFill>
              </a:rPr>
              <a:t>and Biological Assessment (IBBA), Round 2 (2009-2010). New Delhi: Indian Council of Medical Research and FHI </a:t>
            </a:r>
            <a:r>
              <a:rPr lang="en-US" sz="900" dirty="0" smtClean="0">
                <a:solidFill>
                  <a:prstClr val="black"/>
                </a:solidFill>
              </a:rPr>
              <a:t>360</a:t>
            </a:r>
            <a:r>
              <a:rPr lang="en-US" sz="900" dirty="0">
                <a:solidFill>
                  <a:prstClr val="black"/>
                </a:solidFill>
              </a:rPr>
              <a:t>; and 3) National HIV and STI Surveillance and Strategic Information Unit, National Epidemiology Center, DOH. (2013). 2011 Integrated HIV Behavioral and Serologic Surveillance (IHBSS). Manila, Philippines.</a:t>
            </a:r>
            <a:endParaRPr lang="en-GB" sz="900" dirty="0">
              <a:solidFill>
                <a:srgbClr val="FF0000"/>
              </a:solidFill>
            </a:endParaRPr>
          </a:p>
        </p:txBody>
      </p:sp>
      <p:graphicFrame>
        <p:nvGraphicFramePr>
          <p:cNvPr id="6" name="Chart 5"/>
          <p:cNvGraphicFramePr>
            <a:graphicFrameLocks/>
          </p:cNvGraphicFramePr>
          <p:nvPr>
            <p:extLst>
              <p:ext uri="{D42A27DB-BD31-4B8C-83A1-F6EECF244321}">
                <p14:modId xmlns:p14="http://schemas.microsoft.com/office/powerpoint/2010/main" val="542699493"/>
              </p:ext>
            </p:extLst>
          </p:nvPr>
        </p:nvGraphicFramePr>
        <p:xfrm>
          <a:off x="395536" y="2204864"/>
          <a:ext cx="8352928" cy="4032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7918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340768"/>
            <a:ext cx="8402672" cy="504000"/>
          </a:xfrm>
        </p:spPr>
        <p:txBody>
          <a:bodyPr/>
          <a:lstStyle/>
          <a:p>
            <a:r>
              <a:rPr lang="en-US" dirty="0"/>
              <a:t>Proportion of transport workers with reported drug use </a:t>
            </a:r>
            <a:r>
              <a:rPr lang="en-US" dirty="0" smtClean="0"/>
              <a:t>behaviors, 2006-2012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15</a:t>
            </a:fld>
            <a:endParaRPr lang="th-TH" dirty="0"/>
          </a:p>
        </p:txBody>
      </p:sp>
      <p:sp>
        <p:nvSpPr>
          <p:cNvPr id="5" name="Rectangle 4"/>
          <p:cNvSpPr/>
          <p:nvPr/>
        </p:nvSpPr>
        <p:spPr>
          <a:xfrm>
            <a:off x="72008" y="6582544"/>
            <a:ext cx="8676456" cy="230832"/>
          </a:xfrm>
          <a:prstGeom prst="rect">
            <a:avLst/>
          </a:prstGeom>
        </p:spPr>
        <p:txBody>
          <a:bodyPr wrap="square">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a:t>
            </a:r>
            <a:r>
              <a:rPr lang="en-US" sz="900" dirty="0">
                <a:solidFill>
                  <a:prstClr val="black"/>
                </a:solidFill>
              </a:rPr>
              <a:t>on Integrated Biological and Behavioral </a:t>
            </a:r>
            <a:r>
              <a:rPr lang="en-US" sz="900" dirty="0" smtClean="0">
                <a:solidFill>
                  <a:prstClr val="black"/>
                </a:solidFill>
              </a:rPr>
              <a:t>Surveys and Behavioral Surveillance Surveys</a:t>
            </a:r>
            <a:endParaRPr lang="en-US"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849466198"/>
              </p:ext>
            </p:extLst>
          </p:nvPr>
        </p:nvGraphicFramePr>
        <p:xfrm>
          <a:off x="467544" y="2420888"/>
          <a:ext cx="8139113" cy="3871913"/>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1"/>
          <p:cNvSpPr txBox="1"/>
          <p:nvPr/>
        </p:nvSpPr>
        <p:spPr>
          <a:xfrm>
            <a:off x="1187624" y="4869160"/>
            <a:ext cx="2288125" cy="272687"/>
          </a:xfrm>
          <a:prstGeom prst="rect">
            <a:avLst/>
          </a:prstGeom>
          <a:ln>
            <a:no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dirty="0">
                <a:latin typeface="Arial" pitchFamily="34" charset="0"/>
                <a:cs typeface="Arial" pitchFamily="34" charset="0"/>
              </a:rPr>
              <a:t>* </a:t>
            </a:r>
            <a:r>
              <a:rPr lang="en-US" sz="1200" dirty="0" err="1">
                <a:latin typeface="Arial" pitchFamily="34" charset="0"/>
                <a:cs typeface="Arial" pitchFamily="34" charset="0"/>
              </a:rPr>
              <a:t>Torkham</a:t>
            </a:r>
            <a:r>
              <a:rPr lang="en-US" sz="1200" dirty="0">
                <a:latin typeface="Arial" pitchFamily="34" charset="0"/>
                <a:cs typeface="Arial" pitchFamily="34" charset="0"/>
              </a:rPr>
              <a:t> boarder crossing</a:t>
            </a:r>
            <a:endParaRPr lang="th-TH" sz="1200" dirty="0">
              <a:latin typeface="Arial" pitchFamily="34" charset="0"/>
            </a:endParaRPr>
          </a:p>
        </p:txBody>
      </p:sp>
    </p:spTree>
    <p:extLst>
      <p:ext uri="{BB962C8B-B14F-4D97-AF65-F5344CB8AC3E}">
        <p14:creationId xmlns:p14="http://schemas.microsoft.com/office/powerpoint/2010/main" val="1044509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smtClean="0">
                <a:cs typeface="Cordia New" pitchFamily="34" charset="-34"/>
              </a:rPr>
              <a:t>Vulnerability and </a:t>
            </a:r>
            <a:br>
              <a:rPr lang="en-US" sz="5400" smtClean="0">
                <a:cs typeface="Cordia New" pitchFamily="34" charset="-34"/>
              </a:rPr>
            </a:br>
            <a:r>
              <a:rPr lang="en-US" sz="5400" smtClean="0">
                <a:cs typeface="Cordia New" pitchFamily="34" charset="-34"/>
              </a:rPr>
              <a:t>HIV knowledge</a:t>
            </a: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a:t>Proportion </a:t>
            </a:r>
            <a:r>
              <a:rPr lang="en-US" dirty="0" smtClean="0"/>
              <a:t>of transport workers with comprehensive HIV knowledge, 2006-2011</a:t>
            </a:r>
            <a:endParaRPr lang="en-GB" dirty="0"/>
          </a:p>
        </p:txBody>
      </p:sp>
      <p:sp>
        <p:nvSpPr>
          <p:cNvPr id="8" name="TextBox 7"/>
          <p:cNvSpPr txBox="1"/>
          <p:nvPr/>
        </p:nvSpPr>
        <p:spPr>
          <a:xfrm>
            <a:off x="-7782" y="6381328"/>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1) National AIDS/STI Control Programme Bhutan. (2009). </a:t>
            </a:r>
            <a:r>
              <a:rPr lang="en-US" sz="900" dirty="0" err="1">
                <a:solidFill>
                  <a:prstClr val="black"/>
                </a:solidFill>
              </a:rPr>
              <a:t>Behavioural</a:t>
            </a:r>
            <a:r>
              <a:rPr lang="en-US" sz="900" dirty="0">
                <a:solidFill>
                  <a:prstClr val="black"/>
                </a:solidFill>
              </a:rPr>
              <a:t> Surveillance Survey, 2008 Bhutan - Technical Report; 2) National AIDS/STD Programme Bangladesh. (2010). UNGASS Country Progress Report: Bangladesh; </a:t>
            </a:r>
            <a:r>
              <a:rPr lang="en-US" sz="900" dirty="0" smtClean="0">
                <a:solidFill>
                  <a:prstClr val="black"/>
                </a:solidFill>
              </a:rPr>
              <a:t>and 3</a:t>
            </a:r>
            <a:r>
              <a:rPr lang="en-US" sz="900" dirty="0">
                <a:solidFill>
                  <a:prstClr val="black"/>
                </a:solidFill>
              </a:rPr>
              <a:t>) National HIV and STI Surveillance and Strategic Information Unit, National Epidemiology Center, DOH. (2013). 2011 Integrated HIV Behavioral and Serologic Surveillance (IHBSS). Manila, Philippines.</a:t>
            </a:r>
            <a:endParaRPr lang="en-GB" sz="900" dirty="0">
              <a:solidFill>
                <a:prstClr val="black"/>
              </a:solidFill>
            </a:endParaRPr>
          </a:p>
        </p:txBody>
      </p:sp>
      <p:graphicFrame>
        <p:nvGraphicFramePr>
          <p:cNvPr id="5" name="Chart 4"/>
          <p:cNvGraphicFramePr>
            <a:graphicFrameLocks/>
          </p:cNvGraphicFramePr>
          <p:nvPr>
            <p:extLst>
              <p:ext uri="{D42A27DB-BD31-4B8C-83A1-F6EECF244321}">
                <p14:modId xmlns:p14="http://schemas.microsoft.com/office/powerpoint/2010/main" val="3536442188"/>
              </p:ext>
            </p:extLst>
          </p:nvPr>
        </p:nvGraphicFramePr>
        <p:xfrm>
          <a:off x="899592" y="2276872"/>
          <a:ext cx="7272808" cy="41166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16171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National response</a:t>
            </a:r>
            <a:br>
              <a:rPr lang="en-US" altLang="zh-CN"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56" y="1571612"/>
            <a:ext cx="8794632" cy="504000"/>
          </a:xfrm>
        </p:spPr>
        <p:txBody>
          <a:bodyPr/>
          <a:lstStyle/>
          <a:p>
            <a:r>
              <a:rPr lang="en-US" dirty="0">
                <a:latin typeface="Arial" pitchFamily="34" charset="0"/>
                <a:cs typeface="Arial" pitchFamily="34" charset="0"/>
              </a:rPr>
              <a:t>Proportion of transport workers who have ever received an HIV test, 2009-2012</a:t>
            </a:r>
            <a:endParaRPr lang="en-GB" dirty="0"/>
          </a:p>
        </p:txBody>
      </p:sp>
      <p:sp>
        <p:nvSpPr>
          <p:cNvPr id="5" name="TextBox 4"/>
          <p:cNvSpPr txBox="1"/>
          <p:nvPr/>
        </p:nvSpPr>
        <p:spPr>
          <a:xfrm>
            <a:off x="107504" y="6165304"/>
            <a:ext cx="8928992" cy="646331"/>
          </a:xfrm>
          <a:prstGeom prst="rect">
            <a:avLst/>
          </a:prstGeom>
          <a:noFill/>
        </p:spPr>
        <p:txBody>
          <a:bodyPr wrap="square" rtlCol="0">
            <a:spAutoFit/>
          </a:bodyPr>
          <a:lstStyle/>
          <a:p>
            <a:r>
              <a:rPr lang="en-US" sz="900" dirty="0" smtClean="0"/>
              <a:t>Source: Prepared by </a:t>
            </a:r>
            <a:r>
              <a:rPr lang="en-US" sz="900" dirty="0" smtClean="0">
                <a:hlinkClick r:id="rId2"/>
              </a:rPr>
              <a:t>www.aidsdatahub.org</a:t>
            </a:r>
            <a:r>
              <a:rPr lang="en-US" sz="900" dirty="0" smtClean="0"/>
              <a:t> based </a:t>
            </a:r>
            <a:r>
              <a:rPr lang="en-US" sz="900" dirty="0"/>
              <a:t>on 1) National AIDS Control Programme. (2013). Integrated Behavioral and Biological Surveillance in Afghanistan: 2012 Survey and Comparison of Trends 2009 to 2012; 2) National HIV and STI Surveillance and Strategic Information Unit, National Epidemiology Center, DOH. (2013). 2011 Integrated HIV Behavioral and Serologic Surveillance (IHBSS). Manila, Philippines; and 3) National Summary Report – India (July 2011), Integrated </a:t>
            </a:r>
            <a:r>
              <a:rPr lang="en-US" sz="900" dirty="0" smtClean="0"/>
              <a:t>Behavioral </a:t>
            </a:r>
            <a:r>
              <a:rPr lang="en-US" sz="900" dirty="0"/>
              <a:t>and Biological Assessment (IBBA), Round 2 (2009-2010). New Delhi: Indian Council of Medical Research and FHI 360</a:t>
            </a:r>
            <a:endParaRPr lang="en-GB" sz="900" dirty="0"/>
          </a:p>
        </p:txBody>
      </p:sp>
      <p:graphicFrame>
        <p:nvGraphicFramePr>
          <p:cNvPr id="6" name="Chart 5"/>
          <p:cNvGraphicFramePr>
            <a:graphicFrameLocks/>
          </p:cNvGraphicFramePr>
          <p:nvPr>
            <p:extLst>
              <p:ext uri="{D42A27DB-BD31-4B8C-83A1-F6EECF244321}">
                <p14:modId xmlns:p14="http://schemas.microsoft.com/office/powerpoint/2010/main" val="2465380027"/>
              </p:ext>
            </p:extLst>
          </p:nvPr>
        </p:nvGraphicFramePr>
        <p:xfrm>
          <a:off x="395536" y="2348880"/>
          <a:ext cx="8568952" cy="3744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8679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E19C7FDC-6A03-401C-9A12-EC31BE8A0E6F}" type="slidenum">
              <a:rPr lang="th-TH"/>
              <a:pPr>
                <a:defRPr/>
              </a:pPr>
              <a:t>2</a:t>
            </a:fld>
            <a:endParaRPr lang="th-TH" dirty="0"/>
          </a:p>
        </p:txBody>
      </p:sp>
      <p:sp>
        <p:nvSpPr>
          <p:cNvPr id="29699" name="Subtitle 4"/>
          <p:cNvSpPr>
            <a:spLocks noGrp="1"/>
          </p:cNvSpPr>
          <p:nvPr>
            <p:ph type="subTitle" idx="1"/>
          </p:nvPr>
        </p:nvSpPr>
        <p:spPr bwMode="auto">
          <a:xfrm>
            <a:off x="468313" y="2276475"/>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n-US" dirty="0" smtClean="0">
                <a:cs typeface="Cordia New" pitchFamily="34" charset="-34"/>
                <a:hlinkClick r:id="rId2" action="ppaction://hlinksldjump"/>
              </a:rPr>
              <a:t>HIV prevalence and epidemiology </a:t>
            </a:r>
            <a:endParaRPr lang="en-US" dirty="0" smtClean="0">
              <a:cs typeface="Cordia New" pitchFamily="34" charset="-34"/>
            </a:endParaRPr>
          </a:p>
          <a:p>
            <a:pPr fontAlgn="base">
              <a:spcAft>
                <a:spcPct val="0"/>
              </a:spcAft>
            </a:pPr>
            <a:r>
              <a:rPr lang="en-US" dirty="0" smtClean="0">
                <a:cs typeface="Cordia New" pitchFamily="34" charset="-34"/>
                <a:hlinkClick r:id="rId3" action="ppaction://hlinksldjump"/>
              </a:rPr>
              <a:t>Risk behaviors</a:t>
            </a:r>
            <a:endParaRPr lang="en-US" dirty="0" smtClean="0">
              <a:cs typeface="Cordia New" pitchFamily="34" charset="-34"/>
            </a:endParaRPr>
          </a:p>
          <a:p>
            <a:pPr fontAlgn="base">
              <a:spcAft>
                <a:spcPct val="0"/>
              </a:spcAft>
            </a:pPr>
            <a:r>
              <a:rPr lang="en-US" dirty="0" smtClean="0">
                <a:cs typeface="Cordia New" pitchFamily="34" charset="-34"/>
                <a:hlinkClick r:id="rId4" action="ppaction://hlinksldjump"/>
              </a:rPr>
              <a:t>Vulnerability and HIV knowledge </a:t>
            </a:r>
            <a:endParaRPr lang="en-US" dirty="0" smtClean="0">
              <a:cs typeface="Cordia New" pitchFamily="34" charset="-34"/>
            </a:endParaRPr>
          </a:p>
          <a:p>
            <a:pPr fontAlgn="base">
              <a:spcAft>
                <a:spcPct val="0"/>
              </a:spcAft>
            </a:pPr>
            <a:r>
              <a:rPr lang="en-US" dirty="0" smtClean="0">
                <a:cs typeface="Cordia New" pitchFamily="34" charset="-34"/>
                <a:hlinkClick r:id="rId5" action="ppaction://hlinksldjump"/>
              </a:rPr>
              <a:t>National </a:t>
            </a:r>
            <a:r>
              <a:rPr lang="en-US" dirty="0" smtClean="0">
                <a:cs typeface="Cordia New" pitchFamily="34" charset="-34"/>
                <a:hlinkClick r:id="rId5" action="ppaction://hlinksldjump"/>
              </a:rPr>
              <a:t>response </a:t>
            </a:r>
            <a:endParaRPr lang="en-US" dirty="0" smtClean="0">
              <a:cs typeface="Cordia New" pitchFamily="34" charset="-34"/>
            </a:endParaRPr>
          </a:p>
        </p:txBody>
      </p:sp>
      <p:sp>
        <p:nvSpPr>
          <p:cNvPr id="29700" name="Title 3"/>
          <p:cNvSpPr>
            <a:spLocks noGrp="1"/>
          </p:cNvSpPr>
          <p:nvPr>
            <p:ph type="title"/>
          </p:nvPr>
        </p:nvSpPr>
        <p:spPr bwMode="auto">
          <a:xfrm>
            <a:off x="169863"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mtClean="0">
                <a:cs typeface="Cordia New" pitchFamily="34" charset="-34"/>
              </a:rPr>
              <a:t>CONTENT</a:t>
            </a:r>
            <a:endParaRPr lang="th-TH"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777194" cy="504000"/>
          </a:xfrm>
        </p:spPr>
        <p:txBody>
          <a:bodyPr/>
          <a:lstStyle/>
          <a:p>
            <a:r>
              <a:rPr lang="en-US" dirty="0"/>
              <a:t>Proportion of transport workers who received an HIV test in the last 12 months and knew the results, 2005-2011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20</a:t>
            </a:fld>
            <a:endParaRPr lang="th-TH" dirty="0"/>
          </a:p>
        </p:txBody>
      </p:sp>
      <p:sp>
        <p:nvSpPr>
          <p:cNvPr id="5" name="TextBox 4"/>
          <p:cNvSpPr txBox="1"/>
          <p:nvPr/>
        </p:nvSpPr>
        <p:spPr>
          <a:xfrm>
            <a:off x="-7782" y="6165304"/>
            <a:ext cx="8964488" cy="6463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1) National Center for HIV/AIDS Dermatology and STD Cambodia. (2010). Behavioral Sentinel Surveillance (Dissemination Presentation), 2010; 2) NACP, National Study of Reproductive Tract and Sexually Transmitted Infections, Survey of high-risk groups in Lahore and Karachi, Mar-Aug 2005, National AIDS Control Programme, Ministry of Health; </a:t>
            </a:r>
            <a:r>
              <a:rPr lang="en-US" sz="900" dirty="0" smtClean="0">
                <a:solidFill>
                  <a:prstClr val="black"/>
                </a:solidFill>
              </a:rPr>
              <a:t>and 3</a:t>
            </a:r>
            <a:r>
              <a:rPr lang="en-US" sz="900" dirty="0">
                <a:solidFill>
                  <a:prstClr val="black"/>
                </a:solidFill>
              </a:rPr>
              <a:t>) National HIV and STI Surveillance and Strategic Information Unit, National Epidemiology Center, DOH. (2013). 2011 Integrated HIV Behavioral and Serologic Surveillance (IHBSS). Manila, Philippines.</a:t>
            </a:r>
            <a:endParaRPr lang="en-GB" sz="900" dirty="0">
              <a:solidFill>
                <a:prstClr val="black"/>
              </a:solidFill>
            </a:endParaRPr>
          </a:p>
        </p:txBody>
      </p:sp>
      <p:sp>
        <p:nvSpPr>
          <p:cNvPr id="6" name="TextBox 5"/>
          <p:cNvSpPr txBox="1"/>
          <p:nvPr/>
        </p:nvSpPr>
        <p:spPr>
          <a:xfrm>
            <a:off x="4139952" y="5733256"/>
            <a:ext cx="3600400" cy="276999"/>
          </a:xfrm>
          <a:prstGeom prst="rect">
            <a:avLst/>
          </a:prstGeom>
          <a:noFill/>
          <a:ln>
            <a:solidFill>
              <a:schemeClr val="tx1"/>
            </a:solidFill>
            <a:prstDash val="sysDash"/>
          </a:ln>
        </p:spPr>
        <p:txBody>
          <a:bodyPr wrap="square" rtlCol="0">
            <a:spAutoFit/>
          </a:bodyPr>
          <a:lstStyle/>
          <a:p>
            <a:r>
              <a:rPr lang="en-GB" sz="1200" b="1" dirty="0">
                <a:solidFill>
                  <a:prstClr val="black"/>
                </a:solidFill>
                <a:latin typeface="Arial"/>
              </a:rPr>
              <a:t>* </a:t>
            </a:r>
            <a:r>
              <a:rPr lang="en-GB" sz="1200" b="1" dirty="0" smtClean="0">
                <a:solidFill>
                  <a:prstClr val="black"/>
                </a:solidFill>
                <a:latin typeface="Arial"/>
              </a:rPr>
              <a:t>received an HIV test in the last 12 months</a:t>
            </a:r>
            <a:endParaRPr lang="en-GB" sz="1200" b="1" dirty="0">
              <a:solidFill>
                <a:prstClr val="black"/>
              </a:solidFill>
              <a:latin typeface="Arial"/>
            </a:endParaRPr>
          </a:p>
        </p:txBody>
      </p:sp>
      <p:graphicFrame>
        <p:nvGraphicFramePr>
          <p:cNvPr id="7" name="Chart 6"/>
          <p:cNvGraphicFramePr>
            <a:graphicFrameLocks/>
          </p:cNvGraphicFramePr>
          <p:nvPr>
            <p:extLst>
              <p:ext uri="{D42A27DB-BD31-4B8C-83A1-F6EECF244321}">
                <p14:modId xmlns:p14="http://schemas.microsoft.com/office/powerpoint/2010/main" val="4015633944"/>
              </p:ext>
            </p:extLst>
          </p:nvPr>
        </p:nvGraphicFramePr>
        <p:xfrm>
          <a:off x="423589" y="2321966"/>
          <a:ext cx="7892827" cy="32672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6345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402672" cy="504000"/>
          </a:xfrm>
        </p:spPr>
        <p:txBody>
          <a:bodyPr/>
          <a:lstStyle/>
          <a:p>
            <a:r>
              <a:rPr lang="en-US" dirty="0" smtClean="0"/>
              <a:t>Proportion of transport workers reached with HIV prevention programmes, 2004-2011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21</a:t>
            </a:fld>
            <a:endParaRPr lang="th-TH" dirty="0"/>
          </a:p>
        </p:txBody>
      </p:sp>
      <p:sp>
        <p:nvSpPr>
          <p:cNvPr id="5" name="TextBox 4"/>
          <p:cNvSpPr txBox="1"/>
          <p:nvPr/>
        </p:nvSpPr>
        <p:spPr>
          <a:xfrm>
            <a:off x="72008" y="6453336"/>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1) Behavioral Surveillance Survey reports; and 2</a:t>
            </a:r>
            <a:r>
              <a:rPr lang="en-US" sz="900" dirty="0">
                <a:solidFill>
                  <a:prstClr val="black"/>
                </a:solidFill>
              </a:rPr>
              <a:t>) National HIV and STI Surveillance and Strategic Information Unit, National Epidemiology Center, DOH. (2013). 2011 Integrated HIV Behavioral and Serologic Surveillance (IHBSS). Manila, Philippines</a:t>
            </a:r>
            <a:endParaRPr lang="en-GB" sz="900" dirty="0">
              <a:solidFill>
                <a:prstClr val="black"/>
              </a:solidFill>
            </a:endParaRPr>
          </a:p>
        </p:txBody>
      </p:sp>
      <p:graphicFrame>
        <p:nvGraphicFramePr>
          <p:cNvPr id="7" name="Chart 6"/>
          <p:cNvGraphicFramePr>
            <a:graphicFrameLocks/>
          </p:cNvGraphicFramePr>
          <p:nvPr>
            <p:extLst>
              <p:ext uri="{D42A27DB-BD31-4B8C-83A1-F6EECF244321}">
                <p14:modId xmlns:p14="http://schemas.microsoft.com/office/powerpoint/2010/main" val="2044927610"/>
              </p:ext>
            </p:extLst>
          </p:nvPr>
        </p:nvGraphicFramePr>
        <p:xfrm>
          <a:off x="395536" y="2342020"/>
          <a:ext cx="8424936" cy="3744416"/>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1043608" y="6093296"/>
            <a:ext cx="6624736" cy="276999"/>
          </a:xfrm>
          <a:prstGeom prst="rect">
            <a:avLst/>
          </a:prstGeom>
          <a:noFill/>
          <a:ln>
            <a:solidFill>
              <a:srgbClr val="E31837"/>
            </a:solidFill>
            <a:prstDash val="dash"/>
          </a:ln>
        </p:spPr>
        <p:txBody>
          <a:bodyPr wrap="square" rtlCol="0">
            <a:spAutoFit/>
          </a:bodyPr>
          <a:lstStyle/>
          <a:p>
            <a:r>
              <a:rPr lang="en-US" sz="1200" b="1" dirty="0" smtClean="0">
                <a:latin typeface="+mj-lt"/>
              </a:rPr>
              <a:t>* exposed </a:t>
            </a:r>
            <a:r>
              <a:rPr lang="en-US" sz="1200" b="1" dirty="0">
                <a:latin typeface="+mj-lt"/>
              </a:rPr>
              <a:t>to HIV </a:t>
            </a:r>
            <a:r>
              <a:rPr lang="en-US" sz="1200" b="1" dirty="0" smtClean="0">
                <a:latin typeface="+mj-lt"/>
              </a:rPr>
              <a:t>interventions;       ** </a:t>
            </a:r>
            <a:r>
              <a:rPr lang="en-US" sz="1200" b="1" dirty="0">
                <a:latin typeface="+mj-lt"/>
              </a:rPr>
              <a:t>outreach </a:t>
            </a:r>
            <a:r>
              <a:rPr lang="en-US" sz="1200" b="1" dirty="0" smtClean="0">
                <a:latin typeface="+mj-lt"/>
              </a:rPr>
              <a:t>programmes;       *** </a:t>
            </a:r>
            <a:r>
              <a:rPr lang="en-US" sz="1200" b="1" dirty="0">
                <a:latin typeface="+mj-lt"/>
              </a:rPr>
              <a:t>visited STI clinic</a:t>
            </a:r>
            <a:endParaRPr lang="th-TH" sz="1200" b="1" dirty="0">
              <a:latin typeface="+mj-lt"/>
            </a:endParaRPr>
          </a:p>
        </p:txBody>
      </p:sp>
    </p:spTree>
    <p:extLst>
      <p:ext uri="{BB962C8B-B14F-4D97-AF65-F5344CB8AC3E}">
        <p14:creationId xmlns:p14="http://schemas.microsoft.com/office/powerpoint/2010/main" val="2102630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smtClean="0"/>
              <a:pPr>
                <a:defRPr/>
              </a:pPr>
              <a:t>22</a:t>
            </a:fld>
            <a:endParaRPr lang="th-TH" dirty="0"/>
          </a:p>
        </p:txBody>
      </p:sp>
      <p:sp>
        <p:nvSpPr>
          <p:cNvPr id="79875" name="Rectangle 2"/>
          <p:cNvSpPr txBox="1">
            <a:spLocks noChangeArrowheads="1"/>
          </p:cNvSpPr>
          <p:nvPr/>
        </p:nvSpPr>
        <p:spPr bwMode="auto">
          <a:xfrm>
            <a:off x="457200" y="1774825"/>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hangingPunct="1">
              <a:spcBef>
                <a:spcPct val="20000"/>
              </a:spcBef>
            </a:pPr>
            <a:r>
              <a:rPr lang="en-US" sz="4000">
                <a:solidFill>
                  <a:srgbClr val="C00000"/>
                </a:solidFill>
              </a:rPr>
              <a:t>THANK YOU</a:t>
            </a:r>
          </a:p>
          <a:p>
            <a:pPr algn="ctr" eaLnBrk="1" hangingPunct="1">
              <a:spcBef>
                <a:spcPct val="20000"/>
              </a:spcBef>
            </a:pPr>
            <a:endParaRPr lang="en-US" sz="4000">
              <a:solidFill>
                <a:srgbClr val="C00000"/>
              </a:solidFill>
            </a:endParaRPr>
          </a:p>
          <a:p>
            <a:pPr algn="ctr" eaLnBrk="1" hangingPunct="1">
              <a:spcBef>
                <a:spcPct val="20000"/>
              </a:spcBef>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hangingPunct="1">
              <a:spcBef>
                <a:spcPct val="20000"/>
              </a:spcBef>
            </a:pPr>
            <a:endParaRPr lang="en-US" sz="160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smtClean="0">
                <a:cs typeface="Cordia New" pitchFamily="34" charset="-34"/>
              </a:rPr>
              <a:t>HIV prevalence and </a:t>
            </a:r>
            <a:br>
              <a:rPr lang="en-US" sz="5400" dirty="0" smtClean="0">
                <a:cs typeface="Cordia New" pitchFamily="34" charset="-34"/>
              </a:rPr>
            </a:br>
            <a:r>
              <a:rPr lang="en-US" sz="5400" dirty="0" smtClean="0">
                <a:cs typeface="Cordia New" pitchFamily="34" charset="-34"/>
              </a:rPr>
              <a:t>epidemiology</a:t>
            </a:r>
            <a:endParaRPr lang="th-TH"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smtClean="0"/>
              <a:t>HIV prevalence among transport workers, countries where data is available, 2009 - 2012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4</a:t>
            </a:fld>
            <a:endParaRPr lang="th-TH" dirty="0">
              <a:solidFill>
                <a:prstClr val="black">
                  <a:tint val="75000"/>
                </a:prstClr>
              </a:solidFill>
            </a:endParaRPr>
          </a:p>
        </p:txBody>
      </p:sp>
      <p:sp>
        <p:nvSpPr>
          <p:cNvPr id="5" name="TextBox 4"/>
          <p:cNvSpPr txBox="1"/>
          <p:nvPr/>
        </p:nvSpPr>
        <p:spPr>
          <a:xfrm>
            <a:off x="72008" y="6444044"/>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1) Integrated </a:t>
            </a:r>
            <a:r>
              <a:rPr lang="en-US" sz="900" dirty="0">
                <a:solidFill>
                  <a:prstClr val="black"/>
                </a:solidFill>
              </a:rPr>
              <a:t>Behavioral and Biological Surveillance </a:t>
            </a:r>
            <a:r>
              <a:rPr lang="en-US" sz="900" dirty="0" smtClean="0">
                <a:solidFill>
                  <a:prstClr val="black"/>
                </a:solidFill>
              </a:rPr>
              <a:t>Surveys; and 2) </a:t>
            </a:r>
            <a:r>
              <a:rPr lang="en-US" sz="900" dirty="0">
                <a:solidFill>
                  <a:prstClr val="black"/>
                </a:solidFill>
              </a:rPr>
              <a:t>National AIDS Control Organization, Ministry of Health and Family Welfare, Government of India (September 2012), HIV Sentinel Surveillance 2010-11: A Technical Brief.</a:t>
            </a:r>
            <a:endParaRPr lang="en-GB" sz="900" dirty="0">
              <a:solidFill>
                <a:prstClr val="black"/>
              </a:solidFill>
            </a:endParaRPr>
          </a:p>
        </p:txBody>
      </p:sp>
      <p:sp>
        <p:nvSpPr>
          <p:cNvPr id="6" name="TextBox 5"/>
          <p:cNvSpPr txBox="1"/>
          <p:nvPr/>
        </p:nvSpPr>
        <p:spPr>
          <a:xfrm>
            <a:off x="1619672" y="5949280"/>
            <a:ext cx="2232248" cy="276999"/>
          </a:xfrm>
          <a:prstGeom prst="rect">
            <a:avLst/>
          </a:prstGeom>
          <a:noFill/>
          <a:ln>
            <a:solidFill>
              <a:schemeClr val="tx1"/>
            </a:solidFill>
            <a:prstDash val="sysDash"/>
          </a:ln>
        </p:spPr>
        <p:txBody>
          <a:bodyPr wrap="square" rtlCol="0">
            <a:spAutoFit/>
          </a:bodyPr>
          <a:lstStyle/>
          <a:p>
            <a:r>
              <a:rPr lang="en-GB" sz="1200" b="1" dirty="0">
                <a:latin typeface="+mn-lt"/>
              </a:rPr>
              <a:t>*</a:t>
            </a:r>
            <a:r>
              <a:rPr lang="en-GB" sz="1200" b="1" dirty="0" err="1">
                <a:latin typeface="+mn-lt"/>
              </a:rPr>
              <a:t>Torkham</a:t>
            </a:r>
            <a:r>
              <a:rPr lang="en-GB" sz="1200" b="1" dirty="0">
                <a:latin typeface="+mn-lt"/>
              </a:rPr>
              <a:t> border crossing</a:t>
            </a:r>
          </a:p>
        </p:txBody>
      </p:sp>
      <p:graphicFrame>
        <p:nvGraphicFramePr>
          <p:cNvPr id="7" name="Chart 6"/>
          <p:cNvGraphicFramePr>
            <a:graphicFrameLocks/>
          </p:cNvGraphicFramePr>
          <p:nvPr>
            <p:extLst>
              <p:ext uri="{D42A27DB-BD31-4B8C-83A1-F6EECF244321}">
                <p14:modId xmlns:p14="http://schemas.microsoft.com/office/powerpoint/2010/main" val="883946412"/>
              </p:ext>
            </p:extLst>
          </p:nvPr>
        </p:nvGraphicFramePr>
        <p:xfrm>
          <a:off x="910369" y="2708920"/>
          <a:ext cx="7143750" cy="327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856620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a:t>HIV prevalence among long distance truck drivers in selected geographical locations, India, 2010-11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5</a:t>
            </a:fld>
            <a:endParaRPr lang="th-TH" dirty="0">
              <a:solidFill>
                <a:prstClr val="black">
                  <a:tint val="75000"/>
                </a:prstClr>
              </a:solidFill>
            </a:endParaRPr>
          </a:p>
        </p:txBody>
      </p:sp>
      <p:sp>
        <p:nvSpPr>
          <p:cNvPr id="5" name="TextBox 4"/>
          <p:cNvSpPr txBox="1"/>
          <p:nvPr/>
        </p:nvSpPr>
        <p:spPr>
          <a:xfrm>
            <a:off x="0" y="6334088"/>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a:t>
            </a:r>
            <a:r>
              <a:rPr lang="en-US" sz="900" dirty="0">
                <a:solidFill>
                  <a:prstClr val="black"/>
                </a:solidFill>
              </a:rPr>
              <a:t>National AIDS Control </a:t>
            </a:r>
            <a:r>
              <a:rPr lang="en-US" sz="900" dirty="0" smtClean="0">
                <a:solidFill>
                  <a:prstClr val="black"/>
                </a:solidFill>
              </a:rPr>
              <a:t>Organization, </a:t>
            </a:r>
            <a:r>
              <a:rPr lang="en-US" sz="900" dirty="0">
                <a:solidFill>
                  <a:prstClr val="black"/>
                </a:solidFill>
              </a:rPr>
              <a:t>Ministry of Health and Family Welfare, Government of India (September 2012), HIV Sentinel Surveillance 2010-11: A Technical Brief.</a:t>
            </a:r>
            <a:endParaRPr lang="en-GB" sz="900" dirty="0">
              <a:solidFill>
                <a:prstClr val="black"/>
              </a:solidFill>
            </a:endParaRPr>
          </a:p>
        </p:txBody>
      </p:sp>
      <p:graphicFrame>
        <p:nvGraphicFramePr>
          <p:cNvPr id="7" name="Chart 6"/>
          <p:cNvGraphicFramePr>
            <a:graphicFrameLocks/>
          </p:cNvGraphicFramePr>
          <p:nvPr>
            <p:extLst>
              <p:ext uri="{D42A27DB-BD31-4B8C-83A1-F6EECF244321}">
                <p14:modId xmlns:p14="http://schemas.microsoft.com/office/powerpoint/2010/main" val="1730225010"/>
              </p:ext>
            </p:extLst>
          </p:nvPr>
        </p:nvGraphicFramePr>
        <p:xfrm>
          <a:off x="323528" y="2204864"/>
          <a:ext cx="8496944" cy="396044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72436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a:t>Syphilis prevalence among transport workers, countries where data is available, 2011-2012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6</a:t>
            </a:fld>
            <a:endParaRPr lang="th-TH" dirty="0">
              <a:solidFill>
                <a:prstClr val="black">
                  <a:tint val="75000"/>
                </a:prstClr>
              </a:solidFill>
            </a:endParaRPr>
          </a:p>
        </p:txBody>
      </p:sp>
      <p:sp>
        <p:nvSpPr>
          <p:cNvPr id="5" name="TextBox 4"/>
          <p:cNvSpPr txBox="1"/>
          <p:nvPr/>
        </p:nvSpPr>
        <p:spPr>
          <a:xfrm>
            <a:off x="0" y="6334088"/>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1) National HIV and STI Surveillance and Strategic Information Unit, National Epidemiology Center, DOH. (2013). 2011 Integrated HIV Behavioral and Serologic Surveillance (IHBSS). Manila, Philippines; 2) National AIDS Control Programme. (2013). Integrated Behavioral and Biological Surveillance in Afghanistan: 2012 Survey and Comparison of Trends 2009 to 2012.</a:t>
            </a:r>
            <a:endParaRPr lang="en-GB" sz="900" dirty="0">
              <a:solidFill>
                <a:prstClr val="black"/>
              </a:solidFill>
            </a:endParaRPr>
          </a:p>
        </p:txBody>
      </p:sp>
      <p:graphicFrame>
        <p:nvGraphicFramePr>
          <p:cNvPr id="8" name="Chart 7"/>
          <p:cNvGraphicFramePr>
            <a:graphicFrameLocks/>
          </p:cNvGraphicFramePr>
          <p:nvPr>
            <p:extLst>
              <p:ext uri="{D42A27DB-BD31-4B8C-83A1-F6EECF244321}">
                <p14:modId xmlns:p14="http://schemas.microsoft.com/office/powerpoint/2010/main" val="973982201"/>
              </p:ext>
            </p:extLst>
          </p:nvPr>
        </p:nvGraphicFramePr>
        <p:xfrm>
          <a:off x="1115616" y="2348880"/>
          <a:ext cx="6480720" cy="360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6012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856984" cy="504000"/>
          </a:xfrm>
        </p:spPr>
        <p:txBody>
          <a:bodyPr/>
          <a:lstStyle/>
          <a:p>
            <a:r>
              <a:rPr lang="en-US" dirty="0"/>
              <a:t>Chlamydia and gonorrhea prevalence among long distance truck drivers along national highways in India, 2009-2010</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7</a:t>
            </a:fld>
            <a:endParaRPr lang="th-TH" dirty="0">
              <a:solidFill>
                <a:prstClr val="black">
                  <a:tint val="75000"/>
                </a:prstClr>
              </a:solidFill>
            </a:endParaRPr>
          </a:p>
        </p:txBody>
      </p:sp>
      <p:sp>
        <p:nvSpPr>
          <p:cNvPr id="5" name="TextBox 4"/>
          <p:cNvSpPr txBox="1"/>
          <p:nvPr/>
        </p:nvSpPr>
        <p:spPr>
          <a:xfrm>
            <a:off x="0" y="6334088"/>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National Summary Report – India (July 2011), Integrated </a:t>
            </a:r>
            <a:r>
              <a:rPr lang="en-US" sz="900" dirty="0" err="1">
                <a:solidFill>
                  <a:prstClr val="black"/>
                </a:solidFill>
              </a:rPr>
              <a:t>Behavioural</a:t>
            </a:r>
            <a:r>
              <a:rPr lang="en-US" sz="900" dirty="0">
                <a:solidFill>
                  <a:prstClr val="black"/>
                </a:solidFill>
              </a:rPr>
              <a:t> and Biological Assessment (IBBA), Round 2 (2009-2010). New Delhi: Indian Council of Medical Research and FHI 360.</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3973454343"/>
              </p:ext>
            </p:extLst>
          </p:nvPr>
        </p:nvGraphicFramePr>
        <p:xfrm>
          <a:off x="1043608" y="2636912"/>
          <a:ext cx="6912768" cy="34563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57475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712968" cy="504000"/>
          </a:xfrm>
        </p:spPr>
        <p:txBody>
          <a:bodyPr/>
          <a:lstStyle/>
          <a:p>
            <a:r>
              <a:rPr lang="en-US" dirty="0"/>
              <a:t>Hepatitis B and Hepatitis C among road transport workers and assistants, </a:t>
            </a:r>
            <a:r>
              <a:rPr lang="en-US" dirty="0" err="1"/>
              <a:t>Torkham</a:t>
            </a:r>
            <a:r>
              <a:rPr lang="en-US" dirty="0"/>
              <a:t> boarder crossing in Afghanistan, </a:t>
            </a:r>
            <a:r>
              <a:rPr lang="en-US" dirty="0" smtClean="0"/>
              <a:t>2009 - </a:t>
            </a:r>
            <a:r>
              <a:rPr lang="en-US" dirty="0"/>
              <a:t>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8</a:t>
            </a:fld>
            <a:endParaRPr lang="th-TH" dirty="0">
              <a:solidFill>
                <a:prstClr val="black">
                  <a:tint val="75000"/>
                </a:prstClr>
              </a:solidFill>
            </a:endParaRPr>
          </a:p>
        </p:txBody>
      </p:sp>
      <p:sp>
        <p:nvSpPr>
          <p:cNvPr id="5" name="TextBox 4"/>
          <p:cNvSpPr txBox="1"/>
          <p:nvPr/>
        </p:nvSpPr>
        <p:spPr>
          <a:xfrm>
            <a:off x="0" y="6423735"/>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National AIDS Control Programme. (2013). Integrated Behavioral and Biological Surveillance in Afghanistan: 2012 Survey and Comparison of Trends 2009 to 2012.</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153499446"/>
              </p:ext>
            </p:extLst>
          </p:nvPr>
        </p:nvGraphicFramePr>
        <p:xfrm>
          <a:off x="827584" y="2564904"/>
          <a:ext cx="7560840" cy="36724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659500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Risk behaviours</a:t>
            </a:r>
            <a:br>
              <a:rPr lang="en-US" altLang="zh-CN" sz="5400" smtClean="0">
                <a:cs typeface="Cordia New" pitchFamily="34" charset="-34"/>
              </a:rPr>
            </a:br>
            <a:r>
              <a:rPr lang="zh-CN" altLang="en-US" sz="5400" smtClean="0">
                <a:cs typeface="Cordia New" pitchFamily="34" charset="-34"/>
              </a:rPr>
              <a:t/>
            </a:r>
            <a:br>
              <a:rPr lang="zh-CN" altLang="en-US"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ONLINEALLOWACCESS" val="1"/>
  <p:tag name="ISPRINGONLINEUPLOADPRESENTATION" val="1"/>
  <p:tag name="ISPRINGONLINEALLOWDOWNLOAD" val="1"/>
  <p:tag name="ISPRINGONLINETOPIC" val="Education"/>
  <p:tag name="ISPRINGONLINELANG" val="en"/>
</p:tagLst>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9728</TotalTime>
  <Words>1224</Words>
  <Application>Microsoft Office PowerPoint</Application>
  <PresentationFormat>On-screen Show (4:3)</PresentationFormat>
  <Paragraphs>99</Paragraphs>
  <Slides>22</Slides>
  <Notes>6</Notes>
  <HiddenSlides>0</HiddenSlides>
  <MMClips>0</MMClips>
  <ScaleCrop>false</ScaleCrop>
  <HeadingPairs>
    <vt:vector size="4" baseType="variant">
      <vt:variant>
        <vt:lpstr>Theme</vt:lpstr>
      </vt:variant>
      <vt:variant>
        <vt:i4>7</vt:i4>
      </vt:variant>
      <vt:variant>
        <vt:lpstr>Slide Titles</vt:lpstr>
      </vt:variant>
      <vt:variant>
        <vt:i4>22</vt:i4>
      </vt:variant>
    </vt:vector>
  </HeadingPairs>
  <TitlesOfParts>
    <vt:vector size="29" baseType="lpstr">
      <vt:lpstr>1_Cover Design</vt:lpstr>
      <vt:lpstr>Layout</vt:lpstr>
      <vt:lpstr>Layout with Latest!</vt:lpstr>
      <vt:lpstr>2_Cover Design</vt:lpstr>
      <vt:lpstr>3_Cover Design</vt:lpstr>
      <vt:lpstr>1_Layout</vt:lpstr>
      <vt:lpstr>2_Layout</vt:lpstr>
      <vt:lpstr>Transport workers </vt:lpstr>
      <vt:lpstr>CONTENT</vt:lpstr>
      <vt:lpstr>HIV prevalence and  epidemiology</vt:lpstr>
      <vt:lpstr>HIV prevalence among transport workers, countries where data is available, 2009 - 2012</vt:lpstr>
      <vt:lpstr>HIV prevalence among long distance truck drivers in selected geographical locations, India, 2010-11</vt:lpstr>
      <vt:lpstr>Syphilis prevalence among transport workers, countries where data is available, 2011-2012</vt:lpstr>
      <vt:lpstr>Chlamydia and gonorrhea prevalence among long distance truck drivers along national highways in India, 2009-2010</vt:lpstr>
      <vt:lpstr>Hepatitis B and Hepatitis C among road transport workers and assistants, Torkham boarder crossing in Afghanistan, 2009 - 2012</vt:lpstr>
      <vt:lpstr>Risk behaviours  </vt:lpstr>
      <vt:lpstr>Mean number of commercial female partners among transport workers in the last year, countries where data is available, 2006-2011</vt:lpstr>
      <vt:lpstr>Proportion of transport workers who reported having commercial sex in the last year, 2006-2012</vt:lpstr>
      <vt:lpstr>Proportion of transport workers who reported condom use at last sex with FSW, 2004-2012</vt:lpstr>
      <vt:lpstr>Proportion of transport workers who reported condom use with FSW, 2006-2012</vt:lpstr>
      <vt:lpstr>Proportion of transport workers who reported condom use at last sex with a casual/non-paid female partner, 2009-2012</vt:lpstr>
      <vt:lpstr>Proportion of transport workers with reported drug use behaviors, 2006-2012</vt:lpstr>
      <vt:lpstr>Vulnerability and  HIV knowledge</vt:lpstr>
      <vt:lpstr>Proportion of transport workers with comprehensive HIV knowledge, 2006-2011</vt:lpstr>
      <vt:lpstr>National response </vt:lpstr>
      <vt:lpstr>Proportion of transport workers who have ever received an HIV test, 2009-2012</vt:lpstr>
      <vt:lpstr>Proportion of transport workers who received an HIV test in the last 12 months and knew the results, 2005-2011</vt:lpstr>
      <vt:lpstr>Proportion of transport workers reached with HIV prevention programmes, 2004-2011</vt:lpstr>
      <vt:lpstr>PowerPoint Presentation</vt:lpstr>
    </vt:vector>
  </TitlesOfParts>
  <Company>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 at higher risk</dc:title>
  <dc:creator>HomeUser</dc:creator>
  <cp:lastModifiedBy>Administrator</cp:lastModifiedBy>
  <cp:revision>867</cp:revision>
  <dcterms:created xsi:type="dcterms:W3CDTF">2010-11-08T08:31:49Z</dcterms:created>
  <dcterms:modified xsi:type="dcterms:W3CDTF">2016-12-12T02:00:58Z</dcterms:modified>
</cp:coreProperties>
</file>