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drawings/drawing2.xml" ContentType="application/vnd.openxmlformats-officedocument.drawingml.chartshapes+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2" r:id="rId3"/>
    <p:sldMasterId id="2147483681" r:id="rId4"/>
    <p:sldMasterId id="2147483690" r:id="rId5"/>
  </p:sldMasterIdLst>
  <p:sldIdLst>
    <p:sldId id="266" r:id="rId6"/>
    <p:sldId id="290" r:id="rId7"/>
    <p:sldId id="267" r:id="rId8"/>
    <p:sldId id="258" r:id="rId9"/>
    <p:sldId id="280" r:id="rId10"/>
    <p:sldId id="259" r:id="rId11"/>
    <p:sldId id="281" r:id="rId12"/>
    <p:sldId id="279" r:id="rId13"/>
    <p:sldId id="262" r:id="rId14"/>
    <p:sldId id="268" r:id="rId15"/>
    <p:sldId id="263" r:id="rId16"/>
    <p:sldId id="286" r:id="rId17"/>
    <p:sldId id="282" r:id="rId18"/>
    <p:sldId id="284" r:id="rId19"/>
    <p:sldId id="285" r:id="rId20"/>
    <p:sldId id="265" r:id="rId21"/>
    <p:sldId id="272" r:id="rId22"/>
    <p:sldId id="273" r:id="rId23"/>
    <p:sldId id="269" r:id="rId24"/>
    <p:sldId id="283" r:id="rId25"/>
    <p:sldId id="270" r:id="rId26"/>
    <p:sldId id="264" r:id="rId27"/>
    <p:sldId id="287" r:id="rId28"/>
    <p:sldId id="288" r:id="rId29"/>
    <p:sldId id="289" r:id="rId30"/>
    <p:sldId id="276" r:id="rId31"/>
    <p:sldId id="277" r:id="rId32"/>
    <p:sldId id="278" r:id="rId33"/>
    <p:sldId id="27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78E1E"/>
    <a:srgbClr val="E318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864" y="-618"/>
      </p:cViewPr>
      <p:guideLst>
        <p:guide orient="horz" pos="2160"/>
        <p:guide pos="2880"/>
      </p:guideLst>
    </p:cSldViewPr>
  </p:slideViewPr>
  <p:notesTextViewPr>
    <p:cViewPr>
      <p:scale>
        <a:sx n="1" d="1"/>
        <a:sy n="1" d="1"/>
      </p:scale>
      <p:origin x="0" y="0"/>
    </p:cViewPr>
  </p:notesTextViewPr>
  <p:sorterViewPr>
    <p:cViewPr>
      <p:scale>
        <a:sx n="100" d="100"/>
        <a:sy n="100" d="100"/>
      </p:scale>
      <p:origin x="0" y="41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E:\Putat%20to%20passport\!%20Data_Regional%20update\Vulnerable%20pop\Migrants\2015\Migrants%20working%20file_2015.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F:\Putat%20to%20passport\!%20Data_Regional%20update\Vulnerable%20pop\Migrants\India%20data.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F:\Putat%20to%20passport\!%20Data_Regional%20update\Vulnerable%20pop\Migrants\India%20data.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F:\Putat%20to%20passport\!%20Data_Regional%20update\Vulnerable%20pop\Migrants\India%20data.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F:\Putat%20to%20passport\!%20Data_Regional%20update\Vulnerable%20pop\Migrants\India%20data.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23.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E:\Putat%20to%20passport\!%20Data_Regional%20update\Vulnerable%20pop\Migrants\2015\Migrants%20working%20file_2015.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3837020372453437E-2"/>
          <c:y val="7.2392971397239519E-2"/>
          <c:w val="0.90822647169103865"/>
          <c:h val="0.31671364104344257"/>
        </c:manualLayout>
      </c:layout>
      <c:barChart>
        <c:barDir val="col"/>
        <c:grouping val="clustered"/>
        <c:varyColors val="0"/>
        <c:ser>
          <c:idx val="0"/>
          <c:order val="0"/>
          <c:spPr>
            <a:solidFill>
              <a:srgbClr val="E31837"/>
            </a:solidFill>
          </c:spPr>
          <c:invertIfNegative val="0"/>
          <c:cat>
            <c:multiLvlStrRef>
              <c:f>Compiled!$B$19:$C$26</c:f>
              <c:multiLvlStrCache>
                <c:ptCount val="8"/>
                <c:lvl>
                  <c:pt idx="0">
                    <c:v>India
(2010-11)</c:v>
                  </c:pt>
                  <c:pt idx="1">
                    <c:v>Nakon Panom, Thailand
(2012)*</c:v>
                  </c:pt>
                  <c:pt idx="2">
                    <c:v>Nepal Far-Western Region 
(2010)</c:v>
                  </c:pt>
                  <c:pt idx="3">
                    <c:v>Trat, Thailand 
(2012)*</c:v>
                  </c:pt>
                  <c:pt idx="4">
                    <c:v>Thane, India 
(2010-11)</c:v>
                  </c:pt>
                  <c:pt idx="5">
                    <c:v>Sonipat, India 
(2010-11)</c:v>
                  </c:pt>
                  <c:pt idx="6">
                    <c:v>Nepal 
(2010)</c:v>
                  </c:pt>
                  <c:pt idx="7">
                    <c:v>Doti, Nepal
(2010)</c:v>
                  </c:pt>
                </c:lvl>
                <c:lvl>
                  <c:pt idx="0">
                    <c:v>Migrants</c:v>
                  </c:pt>
                  <c:pt idx="6">
                    <c:v>Wives of migrants</c:v>
                  </c:pt>
                </c:lvl>
              </c:multiLvlStrCache>
            </c:multiLvlStrRef>
          </c:cat>
          <c:val>
            <c:numRef>
              <c:f>Compiled!$D$19:$D$26</c:f>
              <c:numCache>
                <c:formatCode>0.0</c:formatCode>
                <c:ptCount val="8"/>
                <c:pt idx="0" formatCode="General">
                  <c:v>1</c:v>
                </c:pt>
                <c:pt idx="1">
                  <c:v>1.52</c:v>
                </c:pt>
                <c:pt idx="2" formatCode="General">
                  <c:v>1.8</c:v>
                </c:pt>
                <c:pt idx="3">
                  <c:v>2.2400000000000002</c:v>
                </c:pt>
                <c:pt idx="4" formatCode="General">
                  <c:v>2.4</c:v>
                </c:pt>
                <c:pt idx="5" formatCode="General">
                  <c:v>3.9</c:v>
                </c:pt>
              </c:numCache>
            </c:numRef>
          </c:val>
        </c:ser>
        <c:ser>
          <c:idx val="1"/>
          <c:order val="1"/>
          <c:spPr>
            <a:solidFill>
              <a:schemeClr val="bg1">
                <a:lumMod val="50000"/>
              </a:schemeClr>
            </a:solidFill>
          </c:spPr>
          <c:invertIfNegative val="0"/>
          <c:cat>
            <c:multiLvlStrRef>
              <c:f>Compiled!$B$19:$C$26</c:f>
              <c:multiLvlStrCache>
                <c:ptCount val="8"/>
                <c:lvl>
                  <c:pt idx="0">
                    <c:v>India
(2010-11)</c:v>
                  </c:pt>
                  <c:pt idx="1">
                    <c:v>Nakon Panom, Thailand
(2012)*</c:v>
                  </c:pt>
                  <c:pt idx="2">
                    <c:v>Nepal Far-Western Region 
(2010)</c:v>
                  </c:pt>
                  <c:pt idx="3">
                    <c:v>Trat, Thailand 
(2012)*</c:v>
                  </c:pt>
                  <c:pt idx="4">
                    <c:v>Thane, India 
(2010-11)</c:v>
                  </c:pt>
                  <c:pt idx="5">
                    <c:v>Sonipat, India 
(2010-11)</c:v>
                  </c:pt>
                  <c:pt idx="6">
                    <c:v>Nepal 
(2010)</c:v>
                  </c:pt>
                  <c:pt idx="7">
                    <c:v>Doti, Nepal
(2010)</c:v>
                  </c:pt>
                </c:lvl>
                <c:lvl>
                  <c:pt idx="0">
                    <c:v>Migrants</c:v>
                  </c:pt>
                  <c:pt idx="6">
                    <c:v>Wives of migrants</c:v>
                  </c:pt>
                </c:lvl>
              </c:multiLvlStrCache>
            </c:multiLvlStrRef>
          </c:cat>
          <c:val>
            <c:numRef>
              <c:f>Compiled!$E$19:$E$26</c:f>
              <c:numCache>
                <c:formatCode>General</c:formatCode>
                <c:ptCount val="8"/>
                <c:pt idx="6">
                  <c:v>0.8</c:v>
                </c:pt>
                <c:pt idx="7">
                  <c:v>2.6</c:v>
                </c:pt>
              </c:numCache>
            </c:numRef>
          </c:val>
        </c:ser>
        <c:dLbls>
          <c:dLblPos val="outEnd"/>
          <c:showLegendKey val="0"/>
          <c:showVal val="1"/>
          <c:showCatName val="0"/>
          <c:showSerName val="0"/>
          <c:showPercent val="0"/>
          <c:showBubbleSize val="0"/>
        </c:dLbls>
        <c:gapWidth val="150"/>
        <c:overlap val="95"/>
        <c:axId val="89037824"/>
        <c:axId val="89060096"/>
      </c:barChart>
      <c:catAx>
        <c:axId val="89037824"/>
        <c:scaling>
          <c:orientation val="minMax"/>
        </c:scaling>
        <c:delete val="0"/>
        <c:axPos val="b"/>
        <c:majorTickMark val="out"/>
        <c:minorTickMark val="none"/>
        <c:tickLblPos val="nextTo"/>
        <c:spPr>
          <a:ln>
            <a:solidFill>
              <a:sysClr val="window" lastClr="FFFFFF">
                <a:lumMod val="65000"/>
              </a:sysClr>
            </a:solidFill>
            <a:prstDash val="sysDash"/>
          </a:ln>
        </c:spPr>
        <c:crossAx val="89060096"/>
        <c:crosses val="autoZero"/>
        <c:auto val="1"/>
        <c:lblAlgn val="ctr"/>
        <c:lblOffset val="100"/>
        <c:noMultiLvlLbl val="0"/>
      </c:catAx>
      <c:valAx>
        <c:axId val="89060096"/>
        <c:scaling>
          <c:orientation val="minMax"/>
        </c:scaling>
        <c:delete val="0"/>
        <c:axPos val="l"/>
        <c:title>
          <c:tx>
            <c:rich>
              <a:bodyPr rot="0" vert="horz"/>
              <a:lstStyle/>
              <a:p>
                <a:pPr>
                  <a:defRPr/>
                </a:pPr>
                <a:r>
                  <a:rPr lang="en-GB"/>
                  <a:t>%</a:t>
                </a:r>
              </a:p>
            </c:rich>
          </c:tx>
          <c:layout>
            <c:manualLayout>
              <c:xMode val="edge"/>
              <c:yMode val="edge"/>
              <c:x val="3.3385350960337457E-2"/>
              <c:y val="1.0482945244115536E-3"/>
            </c:manualLayout>
          </c:layout>
          <c:overlay val="0"/>
        </c:title>
        <c:numFmt formatCode="General" sourceLinked="1"/>
        <c:majorTickMark val="out"/>
        <c:minorTickMark val="none"/>
        <c:tickLblPos val="nextTo"/>
        <c:crossAx val="89037824"/>
        <c:crosses val="autoZero"/>
        <c:crossBetween val="between"/>
        <c:majorUnit val="1"/>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00AEEF"/>
                </a:solidFill>
              </a:defRPr>
            </a:pPr>
            <a:r>
              <a:rPr lang="en-GB">
                <a:solidFill>
                  <a:srgbClr val="00AEEF"/>
                </a:solidFill>
              </a:rPr>
              <a:t>Consistent condom use</a:t>
            </a:r>
          </a:p>
        </c:rich>
      </c:tx>
      <c:layout/>
      <c:overlay val="1"/>
    </c:title>
    <c:autoTitleDeleted val="0"/>
    <c:plotArea>
      <c:layout>
        <c:manualLayout>
          <c:layoutTarget val="inner"/>
          <c:xMode val="edge"/>
          <c:yMode val="edge"/>
          <c:x val="3.0606566499721759E-2"/>
          <c:y val="0.11795543905635648"/>
          <c:w val="0.93878686700055647"/>
          <c:h val="0.49185044529984212"/>
        </c:manualLayout>
      </c:layout>
      <c:barChart>
        <c:barDir val="col"/>
        <c:grouping val="clustered"/>
        <c:varyColors val="0"/>
        <c:ser>
          <c:idx val="0"/>
          <c:order val="0"/>
          <c:tx>
            <c:strRef>
              <c:f>'Risk behav'!$E$151</c:f>
              <c:strCache>
                <c:ptCount val="1"/>
                <c:pt idx="0">
                  <c:v>End-line (control)</c:v>
                </c:pt>
              </c:strCache>
            </c:strRef>
          </c:tx>
          <c:spPr>
            <a:solidFill>
              <a:srgbClr val="00AEEF"/>
            </a:solidFill>
          </c:spPr>
          <c:invertIfNegative val="0"/>
          <c:dLbls>
            <c:showLegendKey val="0"/>
            <c:showVal val="1"/>
            <c:showCatName val="0"/>
            <c:showSerName val="0"/>
            <c:showPercent val="0"/>
            <c:showBubbleSize val="0"/>
            <c:showLeaderLines val="0"/>
          </c:dLbls>
          <c:cat>
            <c:strRef>
              <c:f>'Risk behav'!$B$152:$B$155</c:f>
              <c:strCache>
                <c:ptCount val="4"/>
                <c:pt idx="0">
                  <c:v>Nepali migrants in India</c:v>
                </c:pt>
                <c:pt idx="1">
                  <c:v>Bangladeshi migrants in India</c:v>
                </c:pt>
                <c:pt idx="2">
                  <c:v>In source country (Nepal)</c:v>
                </c:pt>
                <c:pt idx="3">
                  <c:v>In source country (Bangladesh)</c:v>
                </c:pt>
              </c:strCache>
            </c:strRef>
          </c:cat>
          <c:val>
            <c:numRef>
              <c:f>'Risk behav'!$E$152:$E$155</c:f>
              <c:numCache>
                <c:formatCode>0</c:formatCode>
                <c:ptCount val="4"/>
                <c:pt idx="0">
                  <c:v>8.4</c:v>
                </c:pt>
                <c:pt idx="1">
                  <c:v>2.2999999999999998</c:v>
                </c:pt>
                <c:pt idx="2">
                  <c:v>0</c:v>
                </c:pt>
                <c:pt idx="3">
                  <c:v>2.4</c:v>
                </c:pt>
              </c:numCache>
            </c:numRef>
          </c:val>
        </c:ser>
        <c:ser>
          <c:idx val="1"/>
          <c:order val="1"/>
          <c:tx>
            <c:strRef>
              <c:f>'Risk behav'!$F$151</c:f>
              <c:strCache>
                <c:ptCount val="1"/>
                <c:pt idx="0">
                  <c:v>End-line 
(impact population)</c:v>
                </c:pt>
              </c:strCache>
            </c:strRef>
          </c:tx>
          <c:spPr>
            <a:solidFill>
              <a:srgbClr val="EC008C"/>
            </a:solidFill>
          </c:spPr>
          <c:invertIfNegative val="0"/>
          <c:dLbls>
            <c:showLegendKey val="0"/>
            <c:showVal val="1"/>
            <c:showCatName val="0"/>
            <c:showSerName val="0"/>
            <c:showPercent val="0"/>
            <c:showBubbleSize val="0"/>
            <c:showLeaderLines val="0"/>
          </c:dLbls>
          <c:cat>
            <c:strRef>
              <c:f>'Risk behav'!$B$152:$B$155</c:f>
              <c:strCache>
                <c:ptCount val="4"/>
                <c:pt idx="0">
                  <c:v>Nepali migrants in India</c:v>
                </c:pt>
                <c:pt idx="1">
                  <c:v>Bangladeshi migrants in India</c:v>
                </c:pt>
                <c:pt idx="2">
                  <c:v>In source country (Nepal)</c:v>
                </c:pt>
                <c:pt idx="3">
                  <c:v>In source country (Bangladesh)</c:v>
                </c:pt>
              </c:strCache>
            </c:strRef>
          </c:cat>
          <c:val>
            <c:numRef>
              <c:f>'Risk behav'!$F$152:$F$155</c:f>
              <c:numCache>
                <c:formatCode>0</c:formatCode>
                <c:ptCount val="4"/>
                <c:pt idx="0">
                  <c:v>8.6999999999999993</c:v>
                </c:pt>
                <c:pt idx="1">
                  <c:v>7.2</c:v>
                </c:pt>
                <c:pt idx="2">
                  <c:v>22.6</c:v>
                </c:pt>
                <c:pt idx="3">
                  <c:v>22.9</c:v>
                </c:pt>
              </c:numCache>
            </c:numRef>
          </c:val>
        </c:ser>
        <c:dLbls>
          <c:showLegendKey val="0"/>
          <c:showVal val="0"/>
          <c:showCatName val="0"/>
          <c:showSerName val="0"/>
          <c:showPercent val="0"/>
          <c:showBubbleSize val="0"/>
        </c:dLbls>
        <c:gapWidth val="150"/>
        <c:axId val="84984576"/>
        <c:axId val="84986112"/>
      </c:barChart>
      <c:catAx>
        <c:axId val="84984576"/>
        <c:scaling>
          <c:orientation val="minMax"/>
        </c:scaling>
        <c:delete val="0"/>
        <c:axPos val="b"/>
        <c:majorTickMark val="out"/>
        <c:minorTickMark val="none"/>
        <c:tickLblPos val="nextTo"/>
        <c:crossAx val="84986112"/>
        <c:crosses val="autoZero"/>
        <c:auto val="1"/>
        <c:lblAlgn val="ctr"/>
        <c:lblOffset val="100"/>
        <c:noMultiLvlLbl val="0"/>
      </c:catAx>
      <c:valAx>
        <c:axId val="84986112"/>
        <c:scaling>
          <c:orientation val="minMax"/>
          <c:max val="100"/>
        </c:scaling>
        <c:delete val="1"/>
        <c:axPos val="l"/>
        <c:majorGridlines>
          <c:spPr>
            <a:ln>
              <a:solidFill>
                <a:schemeClr val="bg1">
                  <a:lumMod val="85000"/>
                </a:schemeClr>
              </a:solidFill>
              <a:prstDash val="sysDash"/>
            </a:ln>
          </c:spPr>
        </c:majorGridlines>
        <c:numFmt formatCode="0" sourceLinked="1"/>
        <c:majorTickMark val="out"/>
        <c:minorTickMark val="none"/>
        <c:tickLblPos val="nextTo"/>
        <c:crossAx val="84984576"/>
        <c:crosses val="autoZero"/>
        <c:crossBetween val="between"/>
        <c:majorUnit val="20"/>
      </c:valAx>
    </c:plotArea>
    <c:legend>
      <c:legendPos val="b"/>
      <c:layout>
        <c:manualLayout>
          <c:xMode val="edge"/>
          <c:yMode val="edge"/>
          <c:x val="0"/>
          <c:y val="0.83157793349225839"/>
          <c:w val="1"/>
          <c:h val="0.14220974671744013"/>
        </c:manualLayout>
      </c:layout>
      <c:overlay val="0"/>
    </c:legend>
    <c:plotVisOnly val="1"/>
    <c:dispBlanksAs val="gap"/>
    <c:showDLblsOverMax val="0"/>
  </c:chart>
  <c:spPr>
    <a:ln>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322957917931493E-2"/>
          <c:y val="8.5295683605298572E-2"/>
          <c:w val="0.89172380849654054"/>
          <c:h val="0.76470655486877859"/>
        </c:manualLayout>
      </c:layout>
      <c:barChart>
        <c:barDir val="col"/>
        <c:grouping val="clustered"/>
        <c:varyColors val="0"/>
        <c:ser>
          <c:idx val="0"/>
          <c:order val="0"/>
          <c:tx>
            <c:strRef>
              <c:f>'Risk behav'!$C$3</c:f>
              <c:strCache>
                <c:ptCount val="1"/>
                <c:pt idx="0">
                  <c:v>Spouse or regular female partner</c:v>
                </c:pt>
              </c:strCache>
            </c:strRef>
          </c:tx>
          <c:spPr>
            <a:solidFill>
              <a:srgbClr val="88C540"/>
            </a:solidFill>
          </c:spPr>
          <c:invertIfNegative val="0"/>
          <c:cat>
            <c:strRef>
              <c:f>'Risk behav'!$D$2:$F$2</c:f>
              <c:strCache>
                <c:ptCount val="3"/>
                <c:pt idx="0">
                  <c:v>Reported having sex with</c:v>
                </c:pt>
                <c:pt idx="1">
                  <c:v>Condom use at last sex</c:v>
                </c:pt>
                <c:pt idx="2">
                  <c:v>Consistent condom use</c:v>
                </c:pt>
              </c:strCache>
            </c:strRef>
          </c:cat>
          <c:val>
            <c:numRef>
              <c:f>'Risk behav'!$D$3:$F$3</c:f>
              <c:numCache>
                <c:formatCode>0</c:formatCode>
                <c:ptCount val="3"/>
                <c:pt idx="0">
                  <c:v>42.8</c:v>
                </c:pt>
                <c:pt idx="1">
                  <c:v>13.8</c:v>
                </c:pt>
                <c:pt idx="2">
                  <c:v>7.7</c:v>
                </c:pt>
              </c:numCache>
            </c:numRef>
          </c:val>
        </c:ser>
        <c:ser>
          <c:idx val="1"/>
          <c:order val="1"/>
          <c:tx>
            <c:strRef>
              <c:f>'Risk behav'!$C$4</c:f>
              <c:strCache>
                <c:ptCount val="1"/>
                <c:pt idx="0">
                  <c:v>Non-regular female partners</c:v>
                </c:pt>
              </c:strCache>
            </c:strRef>
          </c:tx>
          <c:spPr>
            <a:solidFill>
              <a:srgbClr val="00AEEF"/>
            </a:solidFill>
          </c:spPr>
          <c:invertIfNegative val="0"/>
          <c:cat>
            <c:strRef>
              <c:f>'Risk behav'!$D$2:$F$2</c:f>
              <c:strCache>
                <c:ptCount val="3"/>
                <c:pt idx="0">
                  <c:v>Reported having sex with</c:v>
                </c:pt>
                <c:pt idx="1">
                  <c:v>Condom use at last sex</c:v>
                </c:pt>
                <c:pt idx="2">
                  <c:v>Consistent condom use</c:v>
                </c:pt>
              </c:strCache>
            </c:strRef>
          </c:cat>
          <c:val>
            <c:numRef>
              <c:f>'Risk behav'!$D$4:$F$4</c:f>
              <c:numCache>
                <c:formatCode>0</c:formatCode>
                <c:ptCount val="3"/>
                <c:pt idx="0">
                  <c:v>16.8</c:v>
                </c:pt>
                <c:pt idx="1">
                  <c:v>34.6</c:v>
                </c:pt>
                <c:pt idx="2">
                  <c:v>7.7</c:v>
                </c:pt>
              </c:numCache>
            </c:numRef>
          </c:val>
        </c:ser>
        <c:ser>
          <c:idx val="2"/>
          <c:order val="2"/>
          <c:tx>
            <c:strRef>
              <c:f>'Risk behav'!$C$5</c:f>
              <c:strCache>
                <c:ptCount val="1"/>
                <c:pt idx="0">
                  <c:v>Female sex workers</c:v>
                </c:pt>
              </c:strCache>
            </c:strRef>
          </c:tx>
          <c:spPr>
            <a:solidFill>
              <a:srgbClr val="F78E1E"/>
            </a:solidFill>
          </c:spPr>
          <c:invertIfNegative val="0"/>
          <c:cat>
            <c:strRef>
              <c:f>'Risk behav'!$D$2:$F$2</c:f>
              <c:strCache>
                <c:ptCount val="3"/>
                <c:pt idx="0">
                  <c:v>Reported having sex with</c:v>
                </c:pt>
                <c:pt idx="1">
                  <c:v>Condom use at last sex</c:v>
                </c:pt>
                <c:pt idx="2">
                  <c:v>Consistent condom use</c:v>
                </c:pt>
              </c:strCache>
            </c:strRef>
          </c:cat>
          <c:val>
            <c:numRef>
              <c:f>'Risk behav'!$D$5:$F$5</c:f>
              <c:numCache>
                <c:formatCode>0</c:formatCode>
                <c:ptCount val="3"/>
                <c:pt idx="0">
                  <c:v>14.9</c:v>
                </c:pt>
                <c:pt idx="1">
                  <c:v>52.1</c:v>
                </c:pt>
                <c:pt idx="2">
                  <c:v>17.399999999999999</c:v>
                </c:pt>
              </c:numCache>
            </c:numRef>
          </c:val>
        </c:ser>
        <c:ser>
          <c:idx val="3"/>
          <c:order val="3"/>
          <c:tx>
            <c:strRef>
              <c:f>'Risk behav'!$C$6</c:f>
              <c:strCache>
                <c:ptCount val="1"/>
                <c:pt idx="0">
                  <c:v>Male sex partners</c:v>
                </c:pt>
              </c:strCache>
            </c:strRef>
          </c:tx>
          <c:spPr>
            <a:solidFill>
              <a:srgbClr val="E31837"/>
            </a:solidFill>
          </c:spPr>
          <c:invertIfNegative val="0"/>
          <c:cat>
            <c:strRef>
              <c:f>'Risk behav'!$D$2:$F$2</c:f>
              <c:strCache>
                <c:ptCount val="3"/>
                <c:pt idx="0">
                  <c:v>Reported having sex with</c:v>
                </c:pt>
                <c:pt idx="1">
                  <c:v>Condom use at last sex</c:v>
                </c:pt>
                <c:pt idx="2">
                  <c:v>Consistent condom use</c:v>
                </c:pt>
              </c:strCache>
            </c:strRef>
          </c:cat>
          <c:val>
            <c:numRef>
              <c:f>'Risk behav'!$D$6:$F$6</c:f>
              <c:numCache>
                <c:formatCode>General</c:formatCode>
                <c:ptCount val="3"/>
                <c:pt idx="0" formatCode="0">
                  <c:v>1.9</c:v>
                </c:pt>
              </c:numCache>
            </c:numRef>
          </c:val>
        </c:ser>
        <c:dLbls>
          <c:dLblPos val="outEnd"/>
          <c:showLegendKey val="0"/>
          <c:showVal val="1"/>
          <c:showCatName val="0"/>
          <c:showSerName val="0"/>
          <c:showPercent val="0"/>
          <c:showBubbleSize val="0"/>
        </c:dLbls>
        <c:gapWidth val="150"/>
        <c:axId val="125708928"/>
        <c:axId val="125723008"/>
      </c:barChart>
      <c:catAx>
        <c:axId val="125708928"/>
        <c:scaling>
          <c:orientation val="minMax"/>
        </c:scaling>
        <c:delete val="0"/>
        <c:axPos val="b"/>
        <c:majorTickMark val="out"/>
        <c:minorTickMark val="none"/>
        <c:tickLblPos val="nextTo"/>
        <c:crossAx val="125723008"/>
        <c:crosses val="autoZero"/>
        <c:auto val="1"/>
        <c:lblAlgn val="ctr"/>
        <c:lblOffset val="100"/>
        <c:noMultiLvlLbl val="0"/>
      </c:catAx>
      <c:valAx>
        <c:axId val="125723008"/>
        <c:scaling>
          <c:orientation val="minMax"/>
          <c:max val="100"/>
        </c:scaling>
        <c:delete val="0"/>
        <c:axPos val="l"/>
        <c:majorGridlines>
          <c:spPr>
            <a:ln>
              <a:solidFill>
                <a:schemeClr val="bg1">
                  <a:lumMod val="75000"/>
                </a:schemeClr>
              </a:solidFill>
              <a:prstDash val="sysDash"/>
            </a:ln>
          </c:spPr>
        </c:majorGridlines>
        <c:title>
          <c:tx>
            <c:rich>
              <a:bodyPr rot="0" vert="horz"/>
              <a:lstStyle/>
              <a:p>
                <a:pPr>
                  <a:defRPr/>
                </a:pPr>
                <a:r>
                  <a:rPr lang="en-GB"/>
                  <a:t>%</a:t>
                </a:r>
              </a:p>
            </c:rich>
          </c:tx>
          <c:layout>
            <c:manualLayout>
              <c:xMode val="edge"/>
              <c:yMode val="edge"/>
              <c:x val="4.1473796939766099E-2"/>
              <c:y val="5.344697992454372E-3"/>
            </c:manualLayout>
          </c:layout>
          <c:overlay val="0"/>
        </c:title>
        <c:numFmt formatCode="0" sourceLinked="1"/>
        <c:majorTickMark val="out"/>
        <c:minorTickMark val="none"/>
        <c:tickLblPos val="nextTo"/>
        <c:crossAx val="125708928"/>
        <c:crosses val="autoZero"/>
        <c:crossBetween val="between"/>
        <c:majorUnit val="20"/>
      </c:valAx>
    </c:plotArea>
    <c:legend>
      <c:legendPos val="t"/>
      <c:layout>
        <c:manualLayout>
          <c:xMode val="edge"/>
          <c:yMode val="edge"/>
          <c:x val="0.13594028486165258"/>
          <c:y val="9.2678405931417976E-2"/>
          <c:w val="0.81618205258589249"/>
          <c:h val="0.13737177662801417"/>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322957917931493E-2"/>
          <c:y val="0.20138180488632951"/>
          <c:w val="0.90169386852565658"/>
          <c:h val="0.69100602887854279"/>
        </c:manualLayout>
      </c:layout>
      <c:barChart>
        <c:barDir val="col"/>
        <c:grouping val="clustered"/>
        <c:varyColors val="0"/>
        <c:ser>
          <c:idx val="0"/>
          <c:order val="0"/>
          <c:tx>
            <c:strRef>
              <c:f>'Risk behav'!$C$40</c:f>
              <c:strCache>
                <c:ptCount val="1"/>
                <c:pt idx="0">
                  <c:v>Spouse or regular female partner</c:v>
                </c:pt>
              </c:strCache>
            </c:strRef>
          </c:tx>
          <c:spPr>
            <a:solidFill>
              <a:srgbClr val="88C540"/>
            </a:solidFill>
          </c:spPr>
          <c:invertIfNegative val="0"/>
          <c:cat>
            <c:strRef>
              <c:f>'Risk behav'!$D$39:$E$39</c:f>
              <c:strCache>
                <c:ptCount val="2"/>
                <c:pt idx="0">
                  <c:v>Reported having sex with</c:v>
                </c:pt>
                <c:pt idx="1">
                  <c:v>Consistent condom use</c:v>
                </c:pt>
              </c:strCache>
            </c:strRef>
          </c:cat>
          <c:val>
            <c:numRef>
              <c:f>'Risk behav'!$D$40:$E$40</c:f>
              <c:numCache>
                <c:formatCode>0</c:formatCode>
                <c:ptCount val="2"/>
                <c:pt idx="0" formatCode="General">
                  <c:v>91</c:v>
                </c:pt>
                <c:pt idx="1">
                  <c:v>7.4</c:v>
                </c:pt>
              </c:numCache>
            </c:numRef>
          </c:val>
        </c:ser>
        <c:ser>
          <c:idx val="2"/>
          <c:order val="1"/>
          <c:tx>
            <c:strRef>
              <c:f>'Risk behav'!$C$41</c:f>
              <c:strCache>
                <c:ptCount val="1"/>
                <c:pt idx="0">
                  <c:v>Female sex workers</c:v>
                </c:pt>
              </c:strCache>
            </c:strRef>
          </c:tx>
          <c:spPr>
            <a:solidFill>
              <a:srgbClr val="F78E1E"/>
            </a:solidFill>
          </c:spPr>
          <c:invertIfNegative val="0"/>
          <c:cat>
            <c:strRef>
              <c:f>'Risk behav'!$D$39:$E$39</c:f>
              <c:strCache>
                <c:ptCount val="2"/>
                <c:pt idx="0">
                  <c:v>Reported having sex with</c:v>
                </c:pt>
                <c:pt idx="1">
                  <c:v>Consistent condom use</c:v>
                </c:pt>
              </c:strCache>
            </c:strRef>
          </c:cat>
          <c:val>
            <c:numRef>
              <c:f>'Risk behav'!$D$41:$E$41</c:f>
              <c:numCache>
                <c:formatCode>0</c:formatCode>
                <c:ptCount val="2"/>
                <c:pt idx="0">
                  <c:v>5.7</c:v>
                </c:pt>
                <c:pt idx="1">
                  <c:v>40.6</c:v>
                </c:pt>
              </c:numCache>
            </c:numRef>
          </c:val>
        </c:ser>
        <c:ser>
          <c:idx val="1"/>
          <c:order val="2"/>
          <c:tx>
            <c:strRef>
              <c:f>'Risk behav'!$C$42</c:f>
              <c:strCache>
                <c:ptCount val="1"/>
                <c:pt idx="0">
                  <c:v>Non-regular female partners</c:v>
                </c:pt>
              </c:strCache>
            </c:strRef>
          </c:tx>
          <c:spPr>
            <a:solidFill>
              <a:srgbClr val="00AEEF"/>
            </a:solidFill>
          </c:spPr>
          <c:invertIfNegative val="0"/>
          <c:cat>
            <c:strRef>
              <c:f>'Risk behav'!$D$39:$E$39</c:f>
              <c:strCache>
                <c:ptCount val="2"/>
                <c:pt idx="0">
                  <c:v>Reported having sex with</c:v>
                </c:pt>
                <c:pt idx="1">
                  <c:v>Consistent condom use</c:v>
                </c:pt>
              </c:strCache>
            </c:strRef>
          </c:cat>
          <c:val>
            <c:numRef>
              <c:f>'Risk behav'!$D$42:$E$42</c:f>
              <c:numCache>
                <c:formatCode>0</c:formatCode>
                <c:ptCount val="2"/>
                <c:pt idx="0">
                  <c:v>4.9000000000000004</c:v>
                </c:pt>
                <c:pt idx="1">
                  <c:v>25.9</c:v>
                </c:pt>
              </c:numCache>
            </c:numRef>
          </c:val>
        </c:ser>
        <c:ser>
          <c:idx val="3"/>
          <c:order val="3"/>
          <c:tx>
            <c:strRef>
              <c:f>'Risk behav'!$C$43</c:f>
              <c:strCache>
                <c:ptCount val="1"/>
                <c:pt idx="0">
                  <c:v>Male sex partners</c:v>
                </c:pt>
              </c:strCache>
            </c:strRef>
          </c:tx>
          <c:spPr>
            <a:solidFill>
              <a:srgbClr val="E31837"/>
            </a:solidFill>
          </c:spPr>
          <c:invertIfNegative val="0"/>
          <c:cat>
            <c:strRef>
              <c:f>'Risk behav'!$D$39:$E$39</c:f>
              <c:strCache>
                <c:ptCount val="2"/>
                <c:pt idx="0">
                  <c:v>Reported having sex with</c:v>
                </c:pt>
                <c:pt idx="1">
                  <c:v>Consistent condom use</c:v>
                </c:pt>
              </c:strCache>
            </c:strRef>
          </c:cat>
          <c:val>
            <c:numRef>
              <c:f>'Risk behav'!$D$43:$E$43</c:f>
              <c:numCache>
                <c:formatCode>0</c:formatCode>
                <c:ptCount val="2"/>
                <c:pt idx="0" formatCode="General">
                  <c:v>0.4</c:v>
                </c:pt>
                <c:pt idx="1">
                  <c:v>19.399999999999999</c:v>
                </c:pt>
              </c:numCache>
            </c:numRef>
          </c:val>
        </c:ser>
        <c:dLbls>
          <c:dLblPos val="outEnd"/>
          <c:showLegendKey val="0"/>
          <c:showVal val="1"/>
          <c:showCatName val="0"/>
          <c:showSerName val="0"/>
          <c:showPercent val="0"/>
          <c:showBubbleSize val="0"/>
        </c:dLbls>
        <c:gapWidth val="150"/>
        <c:axId val="160661504"/>
        <c:axId val="160663040"/>
      </c:barChart>
      <c:catAx>
        <c:axId val="160661504"/>
        <c:scaling>
          <c:orientation val="minMax"/>
        </c:scaling>
        <c:delete val="0"/>
        <c:axPos val="b"/>
        <c:majorTickMark val="none"/>
        <c:minorTickMark val="none"/>
        <c:tickLblPos val="nextTo"/>
        <c:crossAx val="160663040"/>
        <c:crosses val="autoZero"/>
        <c:auto val="1"/>
        <c:lblAlgn val="ctr"/>
        <c:lblOffset val="100"/>
        <c:noMultiLvlLbl val="0"/>
      </c:catAx>
      <c:valAx>
        <c:axId val="160663040"/>
        <c:scaling>
          <c:orientation val="minMax"/>
          <c:max val="100"/>
        </c:scaling>
        <c:delete val="0"/>
        <c:axPos val="l"/>
        <c:majorGridlines>
          <c:spPr>
            <a:ln>
              <a:solidFill>
                <a:schemeClr val="bg1">
                  <a:lumMod val="75000"/>
                </a:schemeClr>
              </a:solidFill>
              <a:prstDash val="sysDash"/>
            </a:ln>
          </c:spPr>
        </c:majorGridlines>
        <c:title>
          <c:tx>
            <c:rich>
              <a:bodyPr rot="0" vert="horz"/>
              <a:lstStyle/>
              <a:p>
                <a:pPr>
                  <a:defRPr/>
                </a:pPr>
                <a:r>
                  <a:rPr lang="en-GB"/>
                  <a:t>%</a:t>
                </a:r>
              </a:p>
            </c:rich>
          </c:tx>
          <c:layout>
            <c:manualLayout>
              <c:xMode val="edge"/>
              <c:yMode val="edge"/>
              <c:x val="3.8150378261540836E-2"/>
              <c:y val="0.12039162679596931"/>
            </c:manualLayout>
          </c:layout>
          <c:overlay val="0"/>
        </c:title>
        <c:numFmt formatCode="General" sourceLinked="1"/>
        <c:majorTickMark val="none"/>
        <c:minorTickMark val="none"/>
        <c:tickLblPos val="nextTo"/>
        <c:crossAx val="160661504"/>
        <c:crosses val="autoZero"/>
        <c:crossBetween val="between"/>
        <c:majorUnit val="20"/>
      </c:valAx>
      <c:spPr>
        <a:ln w="19050">
          <a:solidFill>
            <a:srgbClr val="F78E1E"/>
          </a:solidFill>
        </a:ln>
      </c:spPr>
    </c:plotArea>
    <c:legend>
      <c:legendPos val="t"/>
      <c:layout>
        <c:manualLayout>
          <c:xMode val="edge"/>
          <c:yMode val="edge"/>
          <c:x val="7.4091505012521486E-2"/>
          <c:y val="2.0152760196528566E-2"/>
          <c:w val="0.90390102657905536"/>
          <c:h val="0.16792989432179289"/>
        </c:manualLayout>
      </c:layout>
      <c:overlay val="0"/>
      <c:spPr>
        <a:ln w="15875">
          <a:solidFill>
            <a:srgbClr val="F78E1E"/>
          </a:solidFill>
          <a:prstDash val="sysDash"/>
        </a:ln>
      </c:spPr>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6103799769374282E-2"/>
          <c:y val="0.12334995342410679"/>
          <c:w val="0.9295508114040969"/>
          <c:h val="0.61059353826726348"/>
        </c:manualLayout>
      </c:layout>
      <c:barChart>
        <c:barDir val="col"/>
        <c:grouping val="clustered"/>
        <c:varyColors val="0"/>
        <c:ser>
          <c:idx val="0"/>
          <c:order val="0"/>
          <c:tx>
            <c:strRef>
              <c:f>'Risk behav'!$C$70</c:f>
              <c:strCache>
                <c:ptCount val="1"/>
                <c:pt idx="0">
                  <c:v>Unmarried</c:v>
                </c:pt>
              </c:strCache>
            </c:strRef>
          </c:tx>
          <c:spPr>
            <a:solidFill>
              <a:srgbClr val="00AEEF"/>
            </a:solidFill>
          </c:spPr>
          <c:invertIfNegative val="0"/>
          <c:cat>
            <c:strRef>
              <c:f>'Risk behav'!$B$71:$B$75</c:f>
              <c:strCache>
                <c:ptCount val="5"/>
                <c:pt idx="0">
                  <c:v>*Consistent condom use with spouse or live-in partner</c:v>
                </c:pt>
                <c:pt idx="1">
                  <c:v>Ever had casual partners</c:v>
                </c:pt>
                <c:pt idx="2">
                  <c:v>*Had unprotected casual sex </c:v>
                </c:pt>
                <c:pt idx="3">
                  <c:v>Ever had commercial sex</c:v>
                </c:pt>
                <c:pt idx="4">
                  <c:v>*Had unprotected commercial sex</c:v>
                </c:pt>
              </c:strCache>
            </c:strRef>
          </c:cat>
          <c:val>
            <c:numRef>
              <c:f>'Risk behav'!$C$71:$C$75</c:f>
              <c:numCache>
                <c:formatCode>0</c:formatCode>
                <c:ptCount val="5"/>
                <c:pt idx="0">
                  <c:v>30.3</c:v>
                </c:pt>
                <c:pt idx="1">
                  <c:v>12.3</c:v>
                </c:pt>
                <c:pt idx="2">
                  <c:v>9.1999999999999993</c:v>
                </c:pt>
                <c:pt idx="3">
                  <c:v>7.8</c:v>
                </c:pt>
                <c:pt idx="4">
                  <c:v>4.8</c:v>
                </c:pt>
              </c:numCache>
            </c:numRef>
          </c:val>
        </c:ser>
        <c:ser>
          <c:idx val="1"/>
          <c:order val="1"/>
          <c:tx>
            <c:strRef>
              <c:f>'Risk behav'!$D$70</c:f>
              <c:strCache>
                <c:ptCount val="1"/>
                <c:pt idx="0">
                  <c:v>Married </c:v>
                </c:pt>
              </c:strCache>
            </c:strRef>
          </c:tx>
          <c:spPr>
            <a:solidFill>
              <a:srgbClr val="F78E1E"/>
            </a:solidFill>
          </c:spPr>
          <c:invertIfNegative val="0"/>
          <c:cat>
            <c:strRef>
              <c:f>'Risk behav'!$B$71:$B$75</c:f>
              <c:strCache>
                <c:ptCount val="5"/>
                <c:pt idx="0">
                  <c:v>*Consistent condom use with spouse or live-in partner</c:v>
                </c:pt>
                <c:pt idx="1">
                  <c:v>Ever had casual partners</c:v>
                </c:pt>
                <c:pt idx="2">
                  <c:v>*Had unprotected casual sex </c:v>
                </c:pt>
                <c:pt idx="3">
                  <c:v>Ever had commercial sex</c:v>
                </c:pt>
                <c:pt idx="4">
                  <c:v>*Had unprotected commercial sex</c:v>
                </c:pt>
              </c:strCache>
            </c:strRef>
          </c:cat>
          <c:val>
            <c:numRef>
              <c:f>'Risk behav'!$D$71:$D$75</c:f>
              <c:numCache>
                <c:formatCode>0</c:formatCode>
                <c:ptCount val="5"/>
                <c:pt idx="0">
                  <c:v>54.4</c:v>
                </c:pt>
                <c:pt idx="1">
                  <c:v>3.6</c:v>
                </c:pt>
                <c:pt idx="2">
                  <c:v>2.6</c:v>
                </c:pt>
                <c:pt idx="3">
                  <c:v>5.3</c:v>
                </c:pt>
                <c:pt idx="4">
                  <c:v>3.1</c:v>
                </c:pt>
              </c:numCache>
            </c:numRef>
          </c:val>
        </c:ser>
        <c:dLbls>
          <c:dLblPos val="outEnd"/>
          <c:showLegendKey val="0"/>
          <c:showVal val="1"/>
          <c:showCatName val="0"/>
          <c:showSerName val="0"/>
          <c:showPercent val="0"/>
          <c:showBubbleSize val="0"/>
        </c:dLbls>
        <c:gapWidth val="150"/>
        <c:axId val="203997184"/>
        <c:axId val="204128256"/>
      </c:barChart>
      <c:catAx>
        <c:axId val="203997184"/>
        <c:scaling>
          <c:orientation val="minMax"/>
        </c:scaling>
        <c:delete val="0"/>
        <c:axPos val="b"/>
        <c:majorTickMark val="out"/>
        <c:minorTickMark val="none"/>
        <c:tickLblPos val="nextTo"/>
        <c:crossAx val="204128256"/>
        <c:crosses val="autoZero"/>
        <c:auto val="1"/>
        <c:lblAlgn val="ctr"/>
        <c:lblOffset val="100"/>
        <c:noMultiLvlLbl val="0"/>
      </c:catAx>
      <c:valAx>
        <c:axId val="204128256"/>
        <c:scaling>
          <c:orientation val="minMax"/>
          <c:max val="100"/>
        </c:scaling>
        <c:delete val="0"/>
        <c:axPos val="l"/>
        <c:title>
          <c:tx>
            <c:rich>
              <a:bodyPr rot="0" vert="horz"/>
              <a:lstStyle/>
              <a:p>
                <a:pPr>
                  <a:defRPr/>
                </a:pPr>
                <a:r>
                  <a:rPr lang="en-GB"/>
                  <a:t>%</a:t>
                </a:r>
              </a:p>
            </c:rich>
          </c:tx>
          <c:layout>
            <c:manualLayout>
              <c:xMode val="edge"/>
              <c:yMode val="edge"/>
              <c:x val="1.8042655222216687E-2"/>
              <c:y val="5.6315776061972877E-4"/>
            </c:manualLayout>
          </c:layout>
          <c:overlay val="0"/>
        </c:title>
        <c:numFmt formatCode="0" sourceLinked="1"/>
        <c:majorTickMark val="out"/>
        <c:minorTickMark val="none"/>
        <c:tickLblPos val="nextTo"/>
        <c:crossAx val="203997184"/>
        <c:crosses val="autoZero"/>
        <c:crossBetween val="between"/>
        <c:majorUnit val="20"/>
      </c:valAx>
    </c:plotArea>
    <c:legend>
      <c:legendPos val="t"/>
      <c:layout>
        <c:manualLayout>
          <c:xMode val="edge"/>
          <c:yMode val="edge"/>
          <c:x val="0.33263774785257777"/>
          <c:y val="2.1574973031283712E-2"/>
          <c:w val="0.32544196900760541"/>
          <c:h val="7.7251427713930579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344724329060711E-2"/>
          <c:y val="9.7047898338220917E-2"/>
          <c:w val="0.91027512255827203"/>
          <c:h val="0.59792537932293233"/>
        </c:manualLayout>
      </c:layout>
      <c:barChart>
        <c:barDir val="col"/>
        <c:grouping val="clustered"/>
        <c:varyColors val="0"/>
        <c:ser>
          <c:idx val="0"/>
          <c:order val="0"/>
          <c:tx>
            <c:strRef>
              <c:f>RB!$L$21</c:f>
              <c:strCache>
                <c:ptCount val="1"/>
                <c:pt idx="0">
                  <c:v> With FSW</c:v>
                </c:pt>
              </c:strCache>
            </c:strRef>
          </c:tx>
          <c:spPr>
            <a:solidFill>
              <a:srgbClr val="EC008C"/>
            </a:solidFill>
          </c:spPr>
          <c:invertIfNegative val="0"/>
          <c:cat>
            <c:multiLvlStrRef>
              <c:f>RB!$J$22:$K$25</c:f>
              <c:multiLvlStrCache>
                <c:ptCount val="4"/>
                <c:lvl>
                  <c:pt idx="0">
                    <c:v>condom use at last sex</c:v>
                  </c:pt>
                  <c:pt idx="1">
                    <c:v>consistent condom use
(last year)</c:v>
                  </c:pt>
                  <c:pt idx="2">
                    <c:v>condom use at last sex</c:v>
                  </c:pt>
                  <c:pt idx="3">
                    <c:v>consistent condom use 
(last year)</c:v>
                  </c:pt>
                </c:lvl>
                <c:lvl>
                  <c:pt idx="0">
                    <c:v>Nepal (Home)</c:v>
                  </c:pt>
                  <c:pt idx="2">
                    <c:v>India (Destination)</c:v>
                  </c:pt>
                </c:lvl>
              </c:multiLvlStrCache>
            </c:multiLvlStrRef>
          </c:cat>
          <c:val>
            <c:numRef>
              <c:f>RB!$L$22:$L$25</c:f>
              <c:numCache>
                <c:formatCode>0</c:formatCode>
                <c:ptCount val="4"/>
                <c:pt idx="0">
                  <c:v>5.5</c:v>
                </c:pt>
                <c:pt idx="1">
                  <c:v>3</c:v>
                </c:pt>
                <c:pt idx="2">
                  <c:v>17.7</c:v>
                </c:pt>
                <c:pt idx="3">
                  <c:v>9.3000000000000007</c:v>
                </c:pt>
              </c:numCache>
            </c:numRef>
          </c:val>
        </c:ser>
        <c:ser>
          <c:idx val="1"/>
          <c:order val="1"/>
          <c:tx>
            <c:strRef>
              <c:f>RB!$M$21</c:f>
              <c:strCache>
                <c:ptCount val="1"/>
                <c:pt idx="0">
                  <c:v>With wife</c:v>
                </c:pt>
              </c:strCache>
            </c:strRef>
          </c:tx>
          <c:spPr>
            <a:solidFill>
              <a:srgbClr val="00AEEF"/>
            </a:solidFill>
          </c:spPr>
          <c:invertIfNegative val="0"/>
          <c:cat>
            <c:multiLvlStrRef>
              <c:f>RB!$J$22:$K$25</c:f>
              <c:multiLvlStrCache>
                <c:ptCount val="4"/>
                <c:lvl>
                  <c:pt idx="0">
                    <c:v>condom use at last sex</c:v>
                  </c:pt>
                  <c:pt idx="1">
                    <c:v>consistent condom use
(last year)</c:v>
                  </c:pt>
                  <c:pt idx="2">
                    <c:v>condom use at last sex</c:v>
                  </c:pt>
                  <c:pt idx="3">
                    <c:v>consistent condom use 
(last year)</c:v>
                  </c:pt>
                </c:lvl>
                <c:lvl>
                  <c:pt idx="0">
                    <c:v>Nepal (Home)</c:v>
                  </c:pt>
                  <c:pt idx="2">
                    <c:v>India (Destination)</c:v>
                  </c:pt>
                </c:lvl>
              </c:multiLvlStrCache>
            </c:multiLvlStrRef>
          </c:cat>
          <c:val>
            <c:numRef>
              <c:f>RB!$M$22:$M$25</c:f>
              <c:numCache>
                <c:formatCode>0</c:formatCode>
                <c:ptCount val="4"/>
                <c:pt idx="0">
                  <c:v>18.3</c:v>
                </c:pt>
                <c:pt idx="1">
                  <c:v>3.3</c:v>
                </c:pt>
              </c:numCache>
            </c:numRef>
          </c:val>
        </c:ser>
        <c:ser>
          <c:idx val="2"/>
          <c:order val="2"/>
          <c:tx>
            <c:strRef>
              <c:f>RB!$N$21</c:f>
              <c:strCache>
                <c:ptCount val="1"/>
                <c:pt idx="0">
                  <c:v>With girlfriend</c:v>
                </c:pt>
              </c:strCache>
            </c:strRef>
          </c:tx>
          <c:spPr>
            <a:solidFill>
              <a:srgbClr val="88C540"/>
            </a:solidFill>
          </c:spPr>
          <c:invertIfNegative val="0"/>
          <c:cat>
            <c:multiLvlStrRef>
              <c:f>RB!$J$22:$K$25</c:f>
              <c:multiLvlStrCache>
                <c:ptCount val="4"/>
                <c:lvl>
                  <c:pt idx="0">
                    <c:v>condom use at last sex</c:v>
                  </c:pt>
                  <c:pt idx="1">
                    <c:v>consistent condom use
(last year)</c:v>
                  </c:pt>
                  <c:pt idx="2">
                    <c:v>condom use at last sex</c:v>
                  </c:pt>
                  <c:pt idx="3">
                    <c:v>consistent condom use 
(last year)</c:v>
                  </c:pt>
                </c:lvl>
                <c:lvl>
                  <c:pt idx="0">
                    <c:v>Nepal (Home)</c:v>
                  </c:pt>
                  <c:pt idx="2">
                    <c:v>India (Destination)</c:v>
                  </c:pt>
                </c:lvl>
              </c:multiLvlStrCache>
            </c:multiLvlStrRef>
          </c:cat>
          <c:val>
            <c:numRef>
              <c:f>RB!$N$22:$N$25</c:f>
              <c:numCache>
                <c:formatCode>General</c:formatCode>
                <c:ptCount val="4"/>
                <c:pt idx="2" formatCode="0">
                  <c:v>9</c:v>
                </c:pt>
              </c:numCache>
            </c:numRef>
          </c:val>
        </c:ser>
        <c:dLbls>
          <c:dLblPos val="outEnd"/>
          <c:showLegendKey val="0"/>
          <c:showVal val="1"/>
          <c:showCatName val="0"/>
          <c:showSerName val="0"/>
          <c:showPercent val="0"/>
          <c:showBubbleSize val="0"/>
        </c:dLbls>
        <c:gapWidth val="150"/>
        <c:axId val="205513088"/>
        <c:axId val="205514624"/>
      </c:barChart>
      <c:catAx>
        <c:axId val="205513088"/>
        <c:scaling>
          <c:orientation val="minMax"/>
        </c:scaling>
        <c:delete val="0"/>
        <c:axPos val="b"/>
        <c:majorTickMark val="out"/>
        <c:minorTickMark val="none"/>
        <c:tickLblPos val="nextTo"/>
        <c:crossAx val="205514624"/>
        <c:crosses val="autoZero"/>
        <c:auto val="1"/>
        <c:lblAlgn val="ctr"/>
        <c:lblOffset val="100"/>
        <c:noMultiLvlLbl val="0"/>
      </c:catAx>
      <c:valAx>
        <c:axId val="205514624"/>
        <c:scaling>
          <c:orientation val="minMax"/>
          <c:max val="100"/>
        </c:scaling>
        <c:delete val="0"/>
        <c:axPos val="l"/>
        <c:title>
          <c:tx>
            <c:rich>
              <a:bodyPr rot="0" vert="horz"/>
              <a:lstStyle/>
              <a:p>
                <a:pPr>
                  <a:defRPr/>
                </a:pPr>
                <a:r>
                  <a:rPr lang="en-GB"/>
                  <a:t>%</a:t>
                </a:r>
              </a:p>
            </c:rich>
          </c:tx>
          <c:layout>
            <c:manualLayout>
              <c:xMode val="edge"/>
              <c:yMode val="edge"/>
              <c:x val="2.2460438999489536E-2"/>
              <c:y val="9.5750494531290334E-4"/>
            </c:manualLayout>
          </c:layout>
          <c:overlay val="0"/>
        </c:title>
        <c:numFmt formatCode="0" sourceLinked="1"/>
        <c:majorTickMark val="out"/>
        <c:minorTickMark val="none"/>
        <c:tickLblPos val="nextTo"/>
        <c:crossAx val="205513088"/>
        <c:crosses val="autoZero"/>
        <c:crossBetween val="between"/>
        <c:majorUnit val="10"/>
      </c:valAx>
    </c:plotArea>
    <c:legend>
      <c:legendPos val="t"/>
      <c:layout>
        <c:manualLayout>
          <c:xMode val="edge"/>
          <c:yMode val="edge"/>
          <c:x val="0.16777555774804465"/>
          <c:y val="8.4880612967240199E-2"/>
          <c:w val="0.58122849158238987"/>
          <c:h val="7.598095867194144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509179569608073E-2"/>
          <c:y val="0.13342592592592592"/>
          <c:w val="0.65223721065874518"/>
          <c:h val="0.658171372517525"/>
        </c:manualLayout>
      </c:layout>
      <c:barChart>
        <c:barDir val="col"/>
        <c:grouping val="clustered"/>
        <c:varyColors val="0"/>
        <c:ser>
          <c:idx val="0"/>
          <c:order val="0"/>
          <c:tx>
            <c:strRef>
              <c:f>India_extraMsex!$C$15</c:f>
              <c:strCache>
                <c:ptCount val="1"/>
                <c:pt idx="0">
                  <c:v>Non-migrants</c:v>
                </c:pt>
              </c:strCache>
            </c:strRef>
          </c:tx>
          <c:spPr>
            <a:solidFill>
              <a:srgbClr val="88C540"/>
            </a:solidFill>
          </c:spPr>
          <c:invertIfNegative val="0"/>
          <c:cat>
            <c:strRef>
              <c:f>India_extraMsex!$D$14:$F$14</c:f>
              <c:strCache>
                <c:ptCount val="3"/>
                <c:pt idx="0">
                  <c:v>Ganjam</c:v>
                </c:pt>
                <c:pt idx="1">
                  <c:v>Northern Bihar</c:v>
                </c:pt>
                <c:pt idx="2">
                  <c:v>Thane</c:v>
                </c:pt>
              </c:strCache>
            </c:strRef>
          </c:cat>
          <c:val>
            <c:numRef>
              <c:f>India_extraMsex!$D$15:$F$15</c:f>
              <c:numCache>
                <c:formatCode>General</c:formatCode>
                <c:ptCount val="3"/>
                <c:pt idx="0">
                  <c:v>20</c:v>
                </c:pt>
                <c:pt idx="1">
                  <c:v>6</c:v>
                </c:pt>
                <c:pt idx="2">
                  <c:v>11</c:v>
                </c:pt>
              </c:numCache>
            </c:numRef>
          </c:val>
        </c:ser>
        <c:ser>
          <c:idx val="1"/>
          <c:order val="1"/>
          <c:tx>
            <c:strRef>
              <c:f>India_extraMsex!$C$16</c:f>
              <c:strCache>
                <c:ptCount val="1"/>
                <c:pt idx="0">
                  <c:v>Returned migrants</c:v>
                </c:pt>
              </c:strCache>
            </c:strRef>
          </c:tx>
          <c:spPr>
            <a:solidFill>
              <a:srgbClr val="E31837"/>
            </a:solidFill>
          </c:spPr>
          <c:invertIfNegative val="0"/>
          <c:cat>
            <c:strRef>
              <c:f>India_extraMsex!$D$14:$F$14</c:f>
              <c:strCache>
                <c:ptCount val="3"/>
                <c:pt idx="0">
                  <c:v>Ganjam</c:v>
                </c:pt>
                <c:pt idx="1">
                  <c:v>Northern Bihar</c:v>
                </c:pt>
                <c:pt idx="2">
                  <c:v>Thane</c:v>
                </c:pt>
              </c:strCache>
            </c:strRef>
          </c:cat>
          <c:val>
            <c:numRef>
              <c:f>India_extraMsex!$D$16:$F$16</c:f>
              <c:numCache>
                <c:formatCode>General</c:formatCode>
                <c:ptCount val="3"/>
                <c:pt idx="0">
                  <c:v>34</c:v>
                </c:pt>
                <c:pt idx="1">
                  <c:v>10</c:v>
                </c:pt>
                <c:pt idx="2">
                  <c:v>15</c:v>
                </c:pt>
              </c:numCache>
            </c:numRef>
          </c:val>
        </c:ser>
        <c:ser>
          <c:idx val="2"/>
          <c:order val="2"/>
          <c:tx>
            <c:strRef>
              <c:f>India_extraMsex!$C$17</c:f>
              <c:strCache>
                <c:ptCount val="1"/>
                <c:pt idx="0">
                  <c:v>Active migrants</c:v>
                </c:pt>
              </c:strCache>
            </c:strRef>
          </c:tx>
          <c:spPr>
            <a:solidFill>
              <a:srgbClr val="E38E1E"/>
            </a:solidFill>
          </c:spPr>
          <c:invertIfNegative val="0"/>
          <c:cat>
            <c:strRef>
              <c:f>India_extraMsex!$D$14:$F$14</c:f>
              <c:strCache>
                <c:ptCount val="3"/>
                <c:pt idx="0">
                  <c:v>Ganjam</c:v>
                </c:pt>
                <c:pt idx="1">
                  <c:v>Northern Bihar</c:v>
                </c:pt>
                <c:pt idx="2">
                  <c:v>Thane</c:v>
                </c:pt>
              </c:strCache>
            </c:strRef>
          </c:cat>
          <c:val>
            <c:numRef>
              <c:f>India_extraMsex!$D$17:$F$17</c:f>
              <c:numCache>
                <c:formatCode>General</c:formatCode>
                <c:ptCount val="3"/>
                <c:pt idx="0">
                  <c:v>27</c:v>
                </c:pt>
                <c:pt idx="1">
                  <c:v>9</c:v>
                </c:pt>
                <c:pt idx="2">
                  <c:v>17</c:v>
                </c:pt>
              </c:numCache>
            </c:numRef>
          </c:val>
        </c:ser>
        <c:dLbls>
          <c:dLblPos val="outEnd"/>
          <c:showLegendKey val="0"/>
          <c:showVal val="1"/>
          <c:showCatName val="0"/>
          <c:showSerName val="0"/>
          <c:showPercent val="0"/>
          <c:showBubbleSize val="0"/>
        </c:dLbls>
        <c:gapWidth val="150"/>
        <c:axId val="85028224"/>
        <c:axId val="85042304"/>
      </c:barChart>
      <c:catAx>
        <c:axId val="85028224"/>
        <c:scaling>
          <c:orientation val="minMax"/>
        </c:scaling>
        <c:delete val="0"/>
        <c:axPos val="b"/>
        <c:majorTickMark val="out"/>
        <c:minorTickMark val="none"/>
        <c:tickLblPos val="nextTo"/>
        <c:crossAx val="85042304"/>
        <c:crosses val="autoZero"/>
        <c:auto val="1"/>
        <c:lblAlgn val="ctr"/>
        <c:lblOffset val="100"/>
        <c:noMultiLvlLbl val="0"/>
      </c:catAx>
      <c:valAx>
        <c:axId val="85042304"/>
        <c:scaling>
          <c:orientation val="minMax"/>
          <c:max val="100"/>
        </c:scaling>
        <c:delete val="0"/>
        <c:axPos val="l"/>
        <c:majorGridlines>
          <c:spPr>
            <a:ln w="6350">
              <a:solidFill>
                <a:schemeClr val="accent6">
                  <a:lumMod val="20000"/>
                  <a:lumOff val="80000"/>
                </a:schemeClr>
              </a:solidFill>
              <a:prstDash val="sysDash"/>
            </a:ln>
          </c:spPr>
        </c:majorGridlines>
        <c:title>
          <c:tx>
            <c:rich>
              <a:bodyPr rot="0" vert="horz"/>
              <a:lstStyle/>
              <a:p>
                <a:pPr>
                  <a:defRPr/>
                </a:pPr>
                <a:r>
                  <a:rPr lang="en-GB"/>
                  <a:t>%</a:t>
                </a:r>
              </a:p>
            </c:rich>
          </c:tx>
          <c:layout>
            <c:manualLayout>
              <c:xMode val="edge"/>
              <c:yMode val="edge"/>
              <c:x val="2.4117140396210164E-2"/>
              <c:y val="2.6155584718576845E-3"/>
            </c:manualLayout>
          </c:layout>
          <c:overlay val="0"/>
        </c:title>
        <c:numFmt formatCode="General" sourceLinked="1"/>
        <c:majorTickMark val="out"/>
        <c:minorTickMark val="none"/>
        <c:tickLblPos val="nextTo"/>
        <c:spPr>
          <a:ln>
            <a:noFill/>
          </a:ln>
        </c:spPr>
        <c:crossAx val="85028224"/>
        <c:crosses val="autoZero"/>
        <c:crossBetween val="between"/>
        <c:majorUnit val="20"/>
      </c:valAx>
    </c:plotArea>
    <c:legend>
      <c:legendPos val="t"/>
      <c:layout>
        <c:manualLayout>
          <c:xMode val="edge"/>
          <c:yMode val="edge"/>
          <c:x val="8.7987391907910981E-2"/>
          <c:y val="0.13538940444652919"/>
          <c:w val="0.74525834777797073"/>
          <c:h val="0.13221158156048646"/>
        </c:manualLayout>
      </c:layout>
      <c:overlay val="0"/>
    </c:legend>
    <c:plotVisOnly val="1"/>
    <c:dispBlanksAs val="gap"/>
    <c:showDLblsOverMax val="0"/>
  </c:chart>
  <c:spPr>
    <a:ln w="12700">
      <a:solidFill>
        <a:srgbClr val="E38E1E"/>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509179569608073E-2"/>
          <c:y val="0.13342592592592592"/>
          <c:w val="0.65223721065874518"/>
          <c:h val="0.658171372517525"/>
        </c:manualLayout>
      </c:layout>
      <c:barChart>
        <c:barDir val="col"/>
        <c:grouping val="clustered"/>
        <c:varyColors val="0"/>
        <c:ser>
          <c:idx val="0"/>
          <c:order val="0"/>
          <c:tx>
            <c:strRef>
              <c:f>India_extraMsex!$C$19</c:f>
              <c:strCache>
                <c:ptCount val="1"/>
                <c:pt idx="0">
                  <c:v>Non-migrants</c:v>
                </c:pt>
              </c:strCache>
            </c:strRef>
          </c:tx>
          <c:spPr>
            <a:solidFill>
              <a:srgbClr val="88C540"/>
            </a:solidFill>
          </c:spPr>
          <c:invertIfNegative val="0"/>
          <c:cat>
            <c:strRef>
              <c:f>India_extraMsex!$D$18:$F$18</c:f>
              <c:strCache>
                <c:ptCount val="3"/>
                <c:pt idx="0">
                  <c:v>Ganjam</c:v>
                </c:pt>
                <c:pt idx="1">
                  <c:v>Northern Bihar</c:v>
                </c:pt>
                <c:pt idx="2">
                  <c:v>Thane</c:v>
                </c:pt>
              </c:strCache>
            </c:strRef>
          </c:cat>
          <c:val>
            <c:numRef>
              <c:f>India_extraMsex!$D$19:$F$19</c:f>
              <c:numCache>
                <c:formatCode>General</c:formatCode>
                <c:ptCount val="3"/>
                <c:pt idx="0">
                  <c:v>5</c:v>
                </c:pt>
                <c:pt idx="1">
                  <c:v>6</c:v>
                </c:pt>
                <c:pt idx="2">
                  <c:v>29</c:v>
                </c:pt>
              </c:numCache>
            </c:numRef>
          </c:val>
        </c:ser>
        <c:ser>
          <c:idx val="1"/>
          <c:order val="1"/>
          <c:tx>
            <c:strRef>
              <c:f>India_extraMsex!$C$20</c:f>
              <c:strCache>
                <c:ptCount val="1"/>
                <c:pt idx="0">
                  <c:v>Returned migrants</c:v>
                </c:pt>
              </c:strCache>
            </c:strRef>
          </c:tx>
          <c:spPr>
            <a:solidFill>
              <a:srgbClr val="E31837"/>
            </a:solidFill>
          </c:spPr>
          <c:invertIfNegative val="0"/>
          <c:cat>
            <c:strRef>
              <c:f>India_extraMsex!$D$18:$F$18</c:f>
              <c:strCache>
                <c:ptCount val="3"/>
                <c:pt idx="0">
                  <c:v>Ganjam</c:v>
                </c:pt>
                <c:pt idx="1">
                  <c:v>Northern Bihar</c:v>
                </c:pt>
                <c:pt idx="2">
                  <c:v>Thane</c:v>
                </c:pt>
              </c:strCache>
            </c:strRef>
          </c:cat>
          <c:val>
            <c:numRef>
              <c:f>India_extraMsex!$D$20:$F$20</c:f>
              <c:numCache>
                <c:formatCode>General</c:formatCode>
                <c:ptCount val="3"/>
                <c:pt idx="0">
                  <c:v>10</c:v>
                </c:pt>
                <c:pt idx="1">
                  <c:v>13</c:v>
                </c:pt>
                <c:pt idx="2">
                  <c:v>8</c:v>
                </c:pt>
              </c:numCache>
            </c:numRef>
          </c:val>
        </c:ser>
        <c:ser>
          <c:idx val="2"/>
          <c:order val="2"/>
          <c:tx>
            <c:strRef>
              <c:f>India_extraMsex!$C$21</c:f>
              <c:strCache>
                <c:ptCount val="1"/>
                <c:pt idx="0">
                  <c:v>Active migrants</c:v>
                </c:pt>
              </c:strCache>
            </c:strRef>
          </c:tx>
          <c:spPr>
            <a:solidFill>
              <a:srgbClr val="E38E1E"/>
            </a:solidFill>
          </c:spPr>
          <c:invertIfNegative val="0"/>
          <c:cat>
            <c:strRef>
              <c:f>India_extraMsex!$D$18:$F$18</c:f>
              <c:strCache>
                <c:ptCount val="3"/>
                <c:pt idx="0">
                  <c:v>Ganjam</c:v>
                </c:pt>
                <c:pt idx="1">
                  <c:v>Northern Bihar</c:v>
                </c:pt>
                <c:pt idx="2">
                  <c:v>Thane</c:v>
                </c:pt>
              </c:strCache>
            </c:strRef>
          </c:cat>
          <c:val>
            <c:numRef>
              <c:f>India_extraMsex!$D$21:$F$21</c:f>
              <c:numCache>
                <c:formatCode>General</c:formatCode>
                <c:ptCount val="3"/>
                <c:pt idx="0">
                  <c:v>15</c:v>
                </c:pt>
                <c:pt idx="1">
                  <c:v>13</c:v>
                </c:pt>
                <c:pt idx="2">
                  <c:v>28</c:v>
                </c:pt>
              </c:numCache>
            </c:numRef>
          </c:val>
        </c:ser>
        <c:dLbls>
          <c:dLblPos val="outEnd"/>
          <c:showLegendKey val="0"/>
          <c:showVal val="1"/>
          <c:showCatName val="0"/>
          <c:showSerName val="0"/>
          <c:showPercent val="0"/>
          <c:showBubbleSize val="0"/>
        </c:dLbls>
        <c:gapWidth val="150"/>
        <c:axId val="85115264"/>
        <c:axId val="85116800"/>
      </c:barChart>
      <c:catAx>
        <c:axId val="85115264"/>
        <c:scaling>
          <c:orientation val="minMax"/>
        </c:scaling>
        <c:delete val="0"/>
        <c:axPos val="b"/>
        <c:majorTickMark val="out"/>
        <c:minorTickMark val="none"/>
        <c:tickLblPos val="nextTo"/>
        <c:crossAx val="85116800"/>
        <c:crosses val="autoZero"/>
        <c:auto val="1"/>
        <c:lblAlgn val="ctr"/>
        <c:lblOffset val="100"/>
        <c:noMultiLvlLbl val="0"/>
      </c:catAx>
      <c:valAx>
        <c:axId val="85116800"/>
        <c:scaling>
          <c:orientation val="minMax"/>
          <c:max val="100"/>
        </c:scaling>
        <c:delete val="0"/>
        <c:axPos val="l"/>
        <c:majorGridlines>
          <c:spPr>
            <a:ln w="6350">
              <a:solidFill>
                <a:schemeClr val="accent6">
                  <a:lumMod val="20000"/>
                  <a:lumOff val="80000"/>
                </a:schemeClr>
              </a:solidFill>
              <a:prstDash val="sysDash"/>
            </a:ln>
          </c:spPr>
        </c:majorGridlines>
        <c:title>
          <c:tx>
            <c:rich>
              <a:bodyPr rot="0" vert="horz"/>
              <a:lstStyle/>
              <a:p>
                <a:pPr>
                  <a:defRPr/>
                </a:pPr>
                <a:r>
                  <a:rPr lang="en-GB"/>
                  <a:t>%</a:t>
                </a:r>
              </a:p>
            </c:rich>
          </c:tx>
          <c:layout>
            <c:manualLayout>
              <c:xMode val="edge"/>
              <c:yMode val="edge"/>
              <c:x val="2.4117140396210164E-2"/>
              <c:y val="2.6155584718576845E-3"/>
            </c:manualLayout>
          </c:layout>
          <c:overlay val="0"/>
        </c:title>
        <c:numFmt formatCode="General" sourceLinked="1"/>
        <c:majorTickMark val="out"/>
        <c:minorTickMark val="none"/>
        <c:tickLblPos val="nextTo"/>
        <c:spPr>
          <a:ln>
            <a:noFill/>
          </a:ln>
        </c:spPr>
        <c:crossAx val="85115264"/>
        <c:crosses val="autoZero"/>
        <c:crossBetween val="between"/>
        <c:majorUnit val="20"/>
      </c:valAx>
    </c:plotArea>
    <c:legend>
      <c:legendPos val="r"/>
      <c:layout>
        <c:manualLayout>
          <c:xMode val="edge"/>
          <c:yMode val="edge"/>
          <c:x val="0.737275416000164"/>
          <c:y val="0.43338807381193861"/>
          <c:w val="0.24896851071910583"/>
          <c:h val="0.54730039811383535"/>
        </c:manualLayout>
      </c:layout>
      <c:overlay val="0"/>
    </c:legend>
    <c:plotVisOnly val="1"/>
    <c:dispBlanksAs val="gap"/>
    <c:showDLblsOverMax val="0"/>
  </c:chart>
  <c:spPr>
    <a:ln w="12700">
      <a:solidFill>
        <a:srgbClr val="E38E1E"/>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509179569608073E-2"/>
          <c:y val="0.17637501678823442"/>
          <c:w val="0.65223721065874518"/>
          <c:h val="0.65746252721143317"/>
        </c:manualLayout>
      </c:layout>
      <c:barChart>
        <c:barDir val="col"/>
        <c:grouping val="clustered"/>
        <c:varyColors val="0"/>
        <c:ser>
          <c:idx val="0"/>
          <c:order val="0"/>
          <c:tx>
            <c:strRef>
              <c:f>India_extraMsex!$C$55</c:f>
              <c:strCache>
                <c:ptCount val="1"/>
                <c:pt idx="0">
                  <c:v>Non-migrant husband</c:v>
                </c:pt>
              </c:strCache>
            </c:strRef>
          </c:tx>
          <c:spPr>
            <a:solidFill>
              <a:srgbClr val="88C540"/>
            </a:solidFill>
          </c:spPr>
          <c:invertIfNegative val="0"/>
          <c:cat>
            <c:strRef>
              <c:f>India_extraMsex!$D$54:$F$54</c:f>
              <c:strCache>
                <c:ptCount val="3"/>
                <c:pt idx="0">
                  <c:v>Ganjam</c:v>
                </c:pt>
                <c:pt idx="1">
                  <c:v>Northern Bihar</c:v>
                </c:pt>
                <c:pt idx="2">
                  <c:v>Thane</c:v>
                </c:pt>
              </c:strCache>
            </c:strRef>
          </c:cat>
          <c:val>
            <c:numRef>
              <c:f>India_extraMsex!$D$55:$F$55</c:f>
              <c:numCache>
                <c:formatCode>General</c:formatCode>
                <c:ptCount val="3"/>
                <c:pt idx="0">
                  <c:v>15</c:v>
                </c:pt>
                <c:pt idx="1">
                  <c:v>3</c:v>
                </c:pt>
                <c:pt idx="2">
                  <c:v>3</c:v>
                </c:pt>
              </c:numCache>
            </c:numRef>
          </c:val>
        </c:ser>
        <c:ser>
          <c:idx val="1"/>
          <c:order val="1"/>
          <c:tx>
            <c:strRef>
              <c:f>India_extraMsex!$C$56</c:f>
              <c:strCache>
                <c:ptCount val="1"/>
                <c:pt idx="0">
                  <c:v>Returned migrant husband</c:v>
                </c:pt>
              </c:strCache>
            </c:strRef>
          </c:tx>
          <c:spPr>
            <a:solidFill>
              <a:srgbClr val="E31837"/>
            </a:solidFill>
          </c:spPr>
          <c:invertIfNegative val="0"/>
          <c:cat>
            <c:strRef>
              <c:f>India_extraMsex!$D$54:$F$54</c:f>
              <c:strCache>
                <c:ptCount val="3"/>
                <c:pt idx="0">
                  <c:v>Ganjam</c:v>
                </c:pt>
                <c:pt idx="1">
                  <c:v>Northern Bihar</c:v>
                </c:pt>
                <c:pt idx="2">
                  <c:v>Thane</c:v>
                </c:pt>
              </c:strCache>
            </c:strRef>
          </c:cat>
          <c:val>
            <c:numRef>
              <c:f>India_extraMsex!$D$56:$F$56</c:f>
              <c:numCache>
                <c:formatCode>General</c:formatCode>
                <c:ptCount val="3"/>
                <c:pt idx="0">
                  <c:v>8</c:v>
                </c:pt>
                <c:pt idx="1">
                  <c:v>4</c:v>
                </c:pt>
                <c:pt idx="2">
                  <c:v>2</c:v>
                </c:pt>
              </c:numCache>
            </c:numRef>
          </c:val>
        </c:ser>
        <c:ser>
          <c:idx val="2"/>
          <c:order val="2"/>
          <c:tx>
            <c:strRef>
              <c:f>India_extraMsex!$C$57</c:f>
              <c:strCache>
                <c:ptCount val="1"/>
                <c:pt idx="0">
                  <c:v>Active migrant husband</c:v>
                </c:pt>
              </c:strCache>
            </c:strRef>
          </c:tx>
          <c:spPr>
            <a:solidFill>
              <a:srgbClr val="E38E1E"/>
            </a:solidFill>
          </c:spPr>
          <c:invertIfNegative val="0"/>
          <c:cat>
            <c:strRef>
              <c:f>India_extraMsex!$D$54:$F$54</c:f>
              <c:strCache>
                <c:ptCount val="3"/>
                <c:pt idx="0">
                  <c:v>Ganjam</c:v>
                </c:pt>
                <c:pt idx="1">
                  <c:v>Northern Bihar</c:v>
                </c:pt>
                <c:pt idx="2">
                  <c:v>Thane</c:v>
                </c:pt>
              </c:strCache>
            </c:strRef>
          </c:cat>
          <c:val>
            <c:numRef>
              <c:f>India_extraMsex!$D$57:$F$57</c:f>
              <c:numCache>
                <c:formatCode>General</c:formatCode>
                <c:ptCount val="3"/>
                <c:pt idx="0">
                  <c:v>14</c:v>
                </c:pt>
                <c:pt idx="1">
                  <c:v>2</c:v>
                </c:pt>
                <c:pt idx="2">
                  <c:v>5</c:v>
                </c:pt>
              </c:numCache>
            </c:numRef>
          </c:val>
        </c:ser>
        <c:dLbls>
          <c:dLblPos val="outEnd"/>
          <c:showLegendKey val="0"/>
          <c:showVal val="1"/>
          <c:showCatName val="0"/>
          <c:showSerName val="0"/>
          <c:showPercent val="0"/>
          <c:showBubbleSize val="0"/>
        </c:dLbls>
        <c:gapWidth val="150"/>
        <c:axId val="86496000"/>
        <c:axId val="86497536"/>
      </c:barChart>
      <c:catAx>
        <c:axId val="86496000"/>
        <c:scaling>
          <c:orientation val="minMax"/>
        </c:scaling>
        <c:delete val="0"/>
        <c:axPos val="b"/>
        <c:majorTickMark val="out"/>
        <c:minorTickMark val="none"/>
        <c:tickLblPos val="nextTo"/>
        <c:crossAx val="86497536"/>
        <c:crosses val="autoZero"/>
        <c:auto val="1"/>
        <c:lblAlgn val="ctr"/>
        <c:lblOffset val="100"/>
        <c:noMultiLvlLbl val="0"/>
      </c:catAx>
      <c:valAx>
        <c:axId val="86497536"/>
        <c:scaling>
          <c:orientation val="minMax"/>
          <c:max val="100"/>
        </c:scaling>
        <c:delete val="0"/>
        <c:axPos val="l"/>
        <c:majorGridlines>
          <c:spPr>
            <a:ln w="6350">
              <a:solidFill>
                <a:schemeClr val="accent6">
                  <a:lumMod val="20000"/>
                  <a:lumOff val="80000"/>
                </a:schemeClr>
              </a:solidFill>
              <a:prstDash val="sysDash"/>
            </a:ln>
          </c:spPr>
        </c:majorGridlines>
        <c:title>
          <c:tx>
            <c:rich>
              <a:bodyPr rot="0" vert="horz"/>
              <a:lstStyle/>
              <a:p>
                <a:pPr>
                  <a:defRPr/>
                </a:pPr>
                <a:r>
                  <a:rPr lang="en-GB"/>
                  <a:t>%</a:t>
                </a:r>
              </a:p>
            </c:rich>
          </c:tx>
          <c:layout>
            <c:manualLayout>
              <c:xMode val="edge"/>
              <c:yMode val="edge"/>
              <c:x val="2.4117140396210164E-2"/>
              <c:y val="2.6155584718576845E-3"/>
            </c:manualLayout>
          </c:layout>
          <c:overlay val="0"/>
        </c:title>
        <c:numFmt formatCode="General" sourceLinked="1"/>
        <c:majorTickMark val="out"/>
        <c:minorTickMark val="none"/>
        <c:tickLblPos val="nextTo"/>
        <c:spPr>
          <a:ln>
            <a:noFill/>
          </a:ln>
        </c:spPr>
        <c:crossAx val="86496000"/>
        <c:crosses val="autoZero"/>
        <c:crossBetween val="between"/>
        <c:majorUnit val="20"/>
      </c:valAx>
    </c:plotArea>
    <c:legend>
      <c:legendPos val="t"/>
      <c:layout>
        <c:manualLayout>
          <c:xMode val="edge"/>
          <c:yMode val="edge"/>
          <c:x val="9.2140783287044878E-2"/>
          <c:y val="5.5555555555555552E-2"/>
          <c:w val="0.6859249231014265"/>
          <c:h val="0.24297973170020415"/>
        </c:manualLayout>
      </c:layout>
      <c:overlay val="0"/>
    </c:legend>
    <c:plotVisOnly val="1"/>
    <c:dispBlanksAs val="gap"/>
    <c:showDLblsOverMax val="0"/>
  </c:chart>
  <c:spPr>
    <a:ln w="12700">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509179569608073E-2"/>
          <c:y val="0.19478168531650292"/>
          <c:w val="0.65223721065874518"/>
          <c:h val="0.57770029692226976"/>
        </c:manualLayout>
      </c:layout>
      <c:barChart>
        <c:barDir val="col"/>
        <c:grouping val="clustered"/>
        <c:varyColors val="0"/>
        <c:ser>
          <c:idx val="0"/>
          <c:order val="0"/>
          <c:tx>
            <c:strRef>
              <c:f>India_extraMsex!$C$59</c:f>
              <c:strCache>
                <c:ptCount val="1"/>
                <c:pt idx="0">
                  <c:v>Non-migrant husband</c:v>
                </c:pt>
              </c:strCache>
            </c:strRef>
          </c:tx>
          <c:spPr>
            <a:solidFill>
              <a:srgbClr val="88C540"/>
            </a:solidFill>
          </c:spPr>
          <c:invertIfNegative val="0"/>
          <c:cat>
            <c:strRef>
              <c:f>India_extraMsex!$D$58:$F$58</c:f>
              <c:strCache>
                <c:ptCount val="3"/>
                <c:pt idx="0">
                  <c:v>Ganjam</c:v>
                </c:pt>
                <c:pt idx="1">
                  <c:v>Northern Bihar</c:v>
                </c:pt>
                <c:pt idx="2">
                  <c:v>Thane</c:v>
                </c:pt>
              </c:strCache>
            </c:strRef>
          </c:cat>
          <c:val>
            <c:numRef>
              <c:f>India_extraMsex!$D$59:$F$59</c:f>
              <c:numCache>
                <c:formatCode>General</c:formatCode>
                <c:ptCount val="3"/>
                <c:pt idx="0">
                  <c:v>8</c:v>
                </c:pt>
                <c:pt idx="1">
                  <c:v>44</c:v>
                </c:pt>
                <c:pt idx="2">
                  <c:v>14</c:v>
                </c:pt>
              </c:numCache>
            </c:numRef>
          </c:val>
        </c:ser>
        <c:ser>
          <c:idx val="1"/>
          <c:order val="1"/>
          <c:tx>
            <c:strRef>
              <c:f>India_extraMsex!$C$60</c:f>
              <c:strCache>
                <c:ptCount val="1"/>
                <c:pt idx="0">
                  <c:v>Returned migrant husband</c:v>
                </c:pt>
              </c:strCache>
            </c:strRef>
          </c:tx>
          <c:spPr>
            <a:solidFill>
              <a:srgbClr val="E31837"/>
            </a:solidFill>
          </c:spPr>
          <c:invertIfNegative val="0"/>
          <c:cat>
            <c:strRef>
              <c:f>India_extraMsex!$D$58:$F$58</c:f>
              <c:strCache>
                <c:ptCount val="3"/>
                <c:pt idx="0">
                  <c:v>Ganjam</c:v>
                </c:pt>
                <c:pt idx="1">
                  <c:v>Northern Bihar</c:v>
                </c:pt>
                <c:pt idx="2">
                  <c:v>Thane</c:v>
                </c:pt>
              </c:strCache>
            </c:strRef>
          </c:cat>
          <c:val>
            <c:numRef>
              <c:f>India_extraMsex!$D$60:$F$60</c:f>
              <c:numCache>
                <c:formatCode>General</c:formatCode>
                <c:ptCount val="3"/>
                <c:pt idx="0">
                  <c:v>0</c:v>
                </c:pt>
                <c:pt idx="1">
                  <c:v>33</c:v>
                </c:pt>
                <c:pt idx="2">
                  <c:v>0</c:v>
                </c:pt>
              </c:numCache>
            </c:numRef>
          </c:val>
        </c:ser>
        <c:ser>
          <c:idx val="2"/>
          <c:order val="2"/>
          <c:tx>
            <c:strRef>
              <c:f>India_extraMsex!$C$61</c:f>
              <c:strCache>
                <c:ptCount val="1"/>
                <c:pt idx="0">
                  <c:v>Active migrant husband</c:v>
                </c:pt>
              </c:strCache>
            </c:strRef>
          </c:tx>
          <c:spPr>
            <a:solidFill>
              <a:srgbClr val="E38E1E"/>
            </a:solidFill>
          </c:spPr>
          <c:invertIfNegative val="0"/>
          <c:cat>
            <c:strRef>
              <c:f>India_extraMsex!$D$58:$F$58</c:f>
              <c:strCache>
                <c:ptCount val="3"/>
                <c:pt idx="0">
                  <c:v>Ganjam</c:v>
                </c:pt>
                <c:pt idx="1">
                  <c:v>Northern Bihar</c:v>
                </c:pt>
                <c:pt idx="2">
                  <c:v>Thane</c:v>
                </c:pt>
              </c:strCache>
            </c:strRef>
          </c:cat>
          <c:val>
            <c:numRef>
              <c:f>India_extraMsex!$D$61:$F$61</c:f>
              <c:numCache>
                <c:formatCode>General</c:formatCode>
                <c:ptCount val="3"/>
                <c:pt idx="0">
                  <c:v>10</c:v>
                </c:pt>
                <c:pt idx="1">
                  <c:v>8</c:v>
                </c:pt>
                <c:pt idx="2">
                  <c:v>7</c:v>
                </c:pt>
              </c:numCache>
            </c:numRef>
          </c:val>
        </c:ser>
        <c:dLbls>
          <c:dLblPos val="outEnd"/>
          <c:showLegendKey val="0"/>
          <c:showVal val="1"/>
          <c:showCatName val="0"/>
          <c:showSerName val="0"/>
          <c:showPercent val="0"/>
          <c:showBubbleSize val="0"/>
        </c:dLbls>
        <c:gapWidth val="150"/>
        <c:axId val="88516096"/>
        <c:axId val="88517632"/>
      </c:barChart>
      <c:catAx>
        <c:axId val="88516096"/>
        <c:scaling>
          <c:orientation val="minMax"/>
        </c:scaling>
        <c:delete val="0"/>
        <c:axPos val="b"/>
        <c:majorTickMark val="out"/>
        <c:minorTickMark val="none"/>
        <c:tickLblPos val="nextTo"/>
        <c:crossAx val="88517632"/>
        <c:crosses val="autoZero"/>
        <c:auto val="1"/>
        <c:lblAlgn val="ctr"/>
        <c:lblOffset val="100"/>
        <c:noMultiLvlLbl val="0"/>
      </c:catAx>
      <c:valAx>
        <c:axId val="88517632"/>
        <c:scaling>
          <c:orientation val="minMax"/>
          <c:max val="100"/>
        </c:scaling>
        <c:delete val="0"/>
        <c:axPos val="l"/>
        <c:majorGridlines>
          <c:spPr>
            <a:ln w="6350">
              <a:solidFill>
                <a:schemeClr val="accent6">
                  <a:lumMod val="20000"/>
                  <a:lumOff val="80000"/>
                </a:schemeClr>
              </a:solidFill>
              <a:prstDash val="sysDash"/>
            </a:ln>
          </c:spPr>
        </c:majorGridlines>
        <c:title>
          <c:tx>
            <c:rich>
              <a:bodyPr rot="0" vert="horz"/>
              <a:lstStyle/>
              <a:p>
                <a:pPr>
                  <a:defRPr/>
                </a:pPr>
                <a:r>
                  <a:rPr lang="en-GB"/>
                  <a:t>%</a:t>
                </a:r>
              </a:p>
            </c:rich>
          </c:tx>
          <c:layout>
            <c:manualLayout>
              <c:xMode val="edge"/>
              <c:yMode val="edge"/>
              <c:x val="2.4117140396210164E-2"/>
              <c:y val="2.6155584718576845E-3"/>
            </c:manualLayout>
          </c:layout>
          <c:overlay val="0"/>
        </c:title>
        <c:numFmt formatCode="General" sourceLinked="1"/>
        <c:majorTickMark val="out"/>
        <c:minorTickMark val="none"/>
        <c:tickLblPos val="nextTo"/>
        <c:spPr>
          <a:ln>
            <a:noFill/>
          </a:ln>
        </c:spPr>
        <c:crossAx val="88516096"/>
        <c:crosses val="autoZero"/>
        <c:crossBetween val="between"/>
        <c:majorUnit val="20"/>
      </c:valAx>
    </c:plotArea>
    <c:plotVisOnly val="1"/>
    <c:dispBlanksAs val="gap"/>
    <c:showDLblsOverMax val="0"/>
  </c:chart>
  <c:spPr>
    <a:ln w="12700">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381650816050295E-2"/>
          <c:y val="3.6227296100522256E-2"/>
          <c:w val="0.91814138699774062"/>
          <c:h val="0.33475189999465083"/>
        </c:manualLayout>
      </c:layout>
      <c:barChart>
        <c:barDir val="col"/>
        <c:grouping val="clustered"/>
        <c:varyColors val="0"/>
        <c:ser>
          <c:idx val="0"/>
          <c:order val="0"/>
          <c:spPr>
            <a:solidFill>
              <a:srgbClr val="00AEEF"/>
            </a:solidFill>
          </c:spPr>
          <c:invertIfNegative val="0"/>
          <c:dPt>
            <c:idx val="6"/>
            <c:invertIfNegative val="0"/>
            <c:bubble3D val="0"/>
            <c:spPr>
              <a:solidFill>
                <a:srgbClr val="E31837"/>
              </a:solidFill>
            </c:spPr>
          </c:dPt>
          <c:dPt>
            <c:idx val="7"/>
            <c:invertIfNegative val="0"/>
            <c:bubble3D val="0"/>
            <c:spPr>
              <a:solidFill>
                <a:srgbClr val="E31837"/>
              </a:solidFill>
            </c:spPr>
          </c:dPt>
          <c:dPt>
            <c:idx val="8"/>
            <c:invertIfNegative val="0"/>
            <c:bubble3D val="0"/>
            <c:spPr>
              <a:solidFill>
                <a:srgbClr val="F78E1E"/>
              </a:solidFill>
            </c:spPr>
          </c:dPt>
          <c:dPt>
            <c:idx val="9"/>
            <c:invertIfNegative val="0"/>
            <c:bubble3D val="0"/>
            <c:spPr>
              <a:solidFill>
                <a:srgbClr val="88C540"/>
              </a:solidFill>
            </c:spPr>
          </c:dPt>
          <c:dLbls>
            <c:showLegendKey val="0"/>
            <c:showVal val="1"/>
            <c:showCatName val="0"/>
            <c:showSerName val="0"/>
            <c:showPercent val="0"/>
            <c:showBubbleSize val="0"/>
            <c:showLeaderLines val="0"/>
          </c:dLbls>
          <c:cat>
            <c:multiLvlStrRef>
              <c:f>knowledge!$C$69:$D$78</c:f>
              <c:multiLvlStrCache>
                <c:ptCount val="10"/>
                <c:lvl>
                  <c:pt idx="0">
                    <c:v>Returned migrants, Northern Bihar (2011)</c:v>
                  </c:pt>
                  <c:pt idx="1">
                    <c:v>Active migrants, Northern Bihar (2011)</c:v>
                  </c:pt>
                  <c:pt idx="2">
                    <c:v>Returned migrants, Ganjam (2011)</c:v>
                  </c:pt>
                  <c:pt idx="3">
                    <c:v>Active migrants, Ganjam (2011)</c:v>
                  </c:pt>
                  <c:pt idx="4">
                    <c:v>Returned migrants, Thane(2011)</c:v>
                  </c:pt>
                  <c:pt idx="5">
                    <c:v>Active migrants, Thane (2011)</c:v>
                  </c:pt>
                  <c:pt idx="6">
                    <c:v>Wives of migrants, (2010)</c:v>
                  </c:pt>
                  <c:pt idx="7">
                    <c:v>Returned migrants, Mid to Far-Western(2008) </c:v>
                  </c:pt>
                  <c:pt idx="8">
                    <c:v>Mobile men, Mongolia (2009)</c:v>
                  </c:pt>
                  <c:pt idx="9">
                    <c:v>Migrants from Cambodia, Lao,Myanmar (2012)</c:v>
                  </c:pt>
                </c:lvl>
                <c:lvl>
                  <c:pt idx="0">
                    <c:v>India </c:v>
                  </c:pt>
                  <c:pt idx="6">
                    <c:v>Nepal</c:v>
                  </c:pt>
                  <c:pt idx="8">
                    <c:v>Mongolia</c:v>
                  </c:pt>
                  <c:pt idx="9">
                    <c:v>Thailand</c:v>
                  </c:pt>
                </c:lvl>
              </c:multiLvlStrCache>
            </c:multiLvlStrRef>
          </c:cat>
          <c:val>
            <c:numRef>
              <c:f>knowledge!$E$69:$E$78</c:f>
              <c:numCache>
                <c:formatCode>0</c:formatCode>
                <c:ptCount val="10"/>
                <c:pt idx="0">
                  <c:v>29</c:v>
                </c:pt>
                <c:pt idx="1">
                  <c:v>19</c:v>
                </c:pt>
                <c:pt idx="2">
                  <c:v>30</c:v>
                </c:pt>
                <c:pt idx="3">
                  <c:v>50</c:v>
                </c:pt>
                <c:pt idx="4">
                  <c:v>40</c:v>
                </c:pt>
                <c:pt idx="5">
                  <c:v>61</c:v>
                </c:pt>
                <c:pt idx="6">
                  <c:v>12.5</c:v>
                </c:pt>
                <c:pt idx="7">
                  <c:v>15.8</c:v>
                </c:pt>
                <c:pt idx="8">
                  <c:v>20</c:v>
                </c:pt>
                <c:pt idx="9">
                  <c:v>39.5</c:v>
                </c:pt>
              </c:numCache>
            </c:numRef>
          </c:val>
        </c:ser>
        <c:dLbls>
          <c:showLegendKey val="0"/>
          <c:showVal val="0"/>
          <c:showCatName val="0"/>
          <c:showSerName val="0"/>
          <c:showPercent val="0"/>
          <c:showBubbleSize val="0"/>
        </c:dLbls>
        <c:gapWidth val="150"/>
        <c:axId val="216660224"/>
        <c:axId val="216682880"/>
      </c:barChart>
      <c:catAx>
        <c:axId val="216660224"/>
        <c:scaling>
          <c:orientation val="minMax"/>
        </c:scaling>
        <c:delete val="0"/>
        <c:axPos val="b"/>
        <c:majorTickMark val="out"/>
        <c:minorTickMark val="none"/>
        <c:tickLblPos val="nextTo"/>
        <c:crossAx val="216682880"/>
        <c:crosses val="autoZero"/>
        <c:auto val="1"/>
        <c:lblAlgn val="ctr"/>
        <c:lblOffset val="100"/>
        <c:noMultiLvlLbl val="0"/>
      </c:catAx>
      <c:valAx>
        <c:axId val="216682880"/>
        <c:scaling>
          <c:orientation val="minMax"/>
          <c:max val="100"/>
        </c:scaling>
        <c:delete val="0"/>
        <c:axPos val="l"/>
        <c:title>
          <c:tx>
            <c:rich>
              <a:bodyPr rot="0" vert="horz"/>
              <a:lstStyle/>
              <a:p>
                <a:pPr>
                  <a:defRPr/>
                </a:pPr>
                <a:r>
                  <a:rPr lang="en-GB"/>
                  <a:t>%</a:t>
                </a:r>
              </a:p>
            </c:rich>
          </c:tx>
          <c:layout>
            <c:manualLayout>
              <c:xMode val="edge"/>
              <c:yMode val="edge"/>
              <c:x val="4.9253257070225612E-2"/>
              <c:y val="2.7209342564769932E-3"/>
            </c:manualLayout>
          </c:layout>
          <c:overlay val="0"/>
        </c:title>
        <c:numFmt formatCode="0" sourceLinked="1"/>
        <c:majorTickMark val="out"/>
        <c:minorTickMark val="none"/>
        <c:tickLblPos val="nextTo"/>
        <c:crossAx val="216660224"/>
        <c:crosses val="autoZero"/>
        <c:crossBetween val="between"/>
        <c:majorUnit val="2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3363211374533817E-2"/>
          <c:y val="0.10179248032643544"/>
          <c:w val="0.93410756636001568"/>
          <c:h val="0.62008335958005245"/>
        </c:manualLayout>
      </c:layout>
      <c:barChart>
        <c:barDir val="col"/>
        <c:grouping val="clustered"/>
        <c:varyColors val="0"/>
        <c:ser>
          <c:idx val="0"/>
          <c:order val="0"/>
          <c:tx>
            <c:strRef>
              <c:f>'Thai migrants prev'!$C$74</c:f>
              <c:strCache>
                <c:ptCount val="1"/>
                <c:pt idx="0">
                  <c:v>2010</c:v>
                </c:pt>
              </c:strCache>
            </c:strRef>
          </c:tx>
          <c:spPr>
            <a:solidFill>
              <a:srgbClr val="00AEEF"/>
            </a:solidFill>
          </c:spPr>
          <c:invertIfNegative val="0"/>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Lbls>
            <c:dLbl>
              <c:idx val="7"/>
              <c:numFmt formatCode="#,##0" sourceLinked="0"/>
              <c:spPr/>
              <c:txPr>
                <a:bodyPr/>
                <a:lstStyle/>
                <a:p>
                  <a:pPr>
                    <a:defRPr/>
                  </a:pPr>
                  <a:endParaRPr lang="en-US"/>
                </a:p>
              </c:txPr>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multiLvlStrRef>
              <c:f>'Thai migrants prev'!$A$75:$B$81</c:f>
              <c:multiLvlStrCache>
                <c:ptCount val="7"/>
                <c:lvl>
                  <c:pt idx="0">
                    <c:v>Cambodian</c:v>
                  </c:pt>
                  <c:pt idx="1">
                    <c:v>Myanmar</c:v>
                  </c:pt>
                  <c:pt idx="2">
                    <c:v>Laotian</c:v>
                  </c:pt>
                  <c:pt idx="3">
                    <c:v>Fishery workers</c:v>
                  </c:pt>
                  <c:pt idx="4">
                    <c:v>Agriculture</c:v>
                  </c:pt>
                  <c:pt idx="5">
                    <c:v>Construction workers</c:v>
                  </c:pt>
                  <c:pt idx="6">
                    <c:v>Factory workers</c:v>
                  </c:pt>
                </c:lvl>
                <c:lvl>
                  <c:pt idx="0">
                    <c:v>By nationality</c:v>
                  </c:pt>
                  <c:pt idx="3">
                    <c:v>By occupation</c:v>
                  </c:pt>
                </c:lvl>
              </c:multiLvlStrCache>
            </c:multiLvlStrRef>
          </c:cat>
          <c:val>
            <c:numRef>
              <c:f>'Thai migrants prev'!$C$75:$C$81</c:f>
              <c:numCache>
                <c:formatCode>0.0</c:formatCode>
                <c:ptCount val="7"/>
                <c:pt idx="0">
                  <c:v>2.5299999999999998</c:v>
                </c:pt>
                <c:pt idx="1">
                  <c:v>1.22</c:v>
                </c:pt>
                <c:pt idx="2">
                  <c:v>0.5</c:v>
                </c:pt>
                <c:pt idx="3">
                  <c:v>2.5099999999999998</c:v>
                </c:pt>
                <c:pt idx="4">
                  <c:v>0.74</c:v>
                </c:pt>
                <c:pt idx="5">
                  <c:v>0.72</c:v>
                </c:pt>
                <c:pt idx="6">
                  <c:v>1.0900000000000001</c:v>
                </c:pt>
              </c:numCache>
            </c:numRef>
          </c:val>
        </c:ser>
        <c:ser>
          <c:idx val="1"/>
          <c:order val="1"/>
          <c:tx>
            <c:strRef>
              <c:f>'Thai migrants prev'!$D$74</c:f>
              <c:strCache>
                <c:ptCount val="1"/>
                <c:pt idx="0">
                  <c:v>2012</c:v>
                </c:pt>
              </c:strCache>
            </c:strRef>
          </c:tx>
          <c:spPr>
            <a:solidFill>
              <a:srgbClr val="88C540"/>
            </a:solidFill>
          </c:spPr>
          <c:invertIfNegative val="0"/>
          <c:cat>
            <c:multiLvlStrRef>
              <c:f>'Thai migrants prev'!$A$75:$B$81</c:f>
              <c:multiLvlStrCache>
                <c:ptCount val="7"/>
                <c:lvl>
                  <c:pt idx="0">
                    <c:v>Cambodian</c:v>
                  </c:pt>
                  <c:pt idx="1">
                    <c:v>Myanmar</c:v>
                  </c:pt>
                  <c:pt idx="2">
                    <c:v>Laotian</c:v>
                  </c:pt>
                  <c:pt idx="3">
                    <c:v>Fishery workers</c:v>
                  </c:pt>
                  <c:pt idx="4">
                    <c:v>Agriculture</c:v>
                  </c:pt>
                  <c:pt idx="5">
                    <c:v>Construction workers</c:v>
                  </c:pt>
                  <c:pt idx="6">
                    <c:v>Factory workers</c:v>
                  </c:pt>
                </c:lvl>
                <c:lvl>
                  <c:pt idx="0">
                    <c:v>By nationality</c:v>
                  </c:pt>
                  <c:pt idx="3">
                    <c:v>By occupation</c:v>
                  </c:pt>
                </c:lvl>
              </c:multiLvlStrCache>
            </c:multiLvlStrRef>
          </c:cat>
          <c:val>
            <c:numRef>
              <c:f>'Thai migrants prev'!$D$75:$D$81</c:f>
              <c:numCache>
                <c:formatCode>0.0</c:formatCode>
                <c:ptCount val="7"/>
                <c:pt idx="0">
                  <c:v>0.94</c:v>
                </c:pt>
                <c:pt idx="1">
                  <c:v>1</c:v>
                </c:pt>
                <c:pt idx="2">
                  <c:v>0.81</c:v>
                </c:pt>
                <c:pt idx="3">
                  <c:v>2.44</c:v>
                </c:pt>
                <c:pt idx="4">
                  <c:v>1.04</c:v>
                </c:pt>
                <c:pt idx="5">
                  <c:v>0.68</c:v>
                </c:pt>
                <c:pt idx="6">
                  <c:v>7.0000000000000007E-2</c:v>
                </c:pt>
              </c:numCache>
            </c:numRef>
          </c:val>
        </c:ser>
        <c:dLbls>
          <c:dLblPos val="outEnd"/>
          <c:showLegendKey val="0"/>
          <c:showVal val="1"/>
          <c:showCatName val="0"/>
          <c:showSerName val="0"/>
          <c:showPercent val="0"/>
          <c:showBubbleSize val="0"/>
        </c:dLbls>
        <c:gapWidth val="150"/>
        <c:axId val="92058368"/>
        <c:axId val="92059904"/>
      </c:barChart>
      <c:catAx>
        <c:axId val="92058368"/>
        <c:scaling>
          <c:orientation val="minMax"/>
        </c:scaling>
        <c:delete val="0"/>
        <c:axPos val="b"/>
        <c:majorTickMark val="out"/>
        <c:minorTickMark val="none"/>
        <c:tickLblPos val="nextTo"/>
        <c:crossAx val="92059904"/>
        <c:crosses val="autoZero"/>
        <c:auto val="1"/>
        <c:lblAlgn val="ctr"/>
        <c:lblOffset val="100"/>
        <c:noMultiLvlLbl val="0"/>
      </c:catAx>
      <c:valAx>
        <c:axId val="92059904"/>
        <c:scaling>
          <c:orientation val="minMax"/>
          <c:max val="5"/>
        </c:scaling>
        <c:delete val="0"/>
        <c:axPos val="l"/>
        <c:title>
          <c:tx>
            <c:rich>
              <a:bodyPr rot="0" vert="horz"/>
              <a:lstStyle/>
              <a:p>
                <a:pPr>
                  <a:defRPr/>
                </a:pPr>
                <a:r>
                  <a:rPr lang="en-GB"/>
                  <a:t>%</a:t>
                </a:r>
              </a:p>
            </c:rich>
          </c:tx>
          <c:layout>
            <c:manualLayout>
              <c:xMode val="edge"/>
              <c:yMode val="edge"/>
              <c:x val="2.2165384918489517E-2"/>
              <c:y val="6.2777971837378547E-3"/>
            </c:manualLayout>
          </c:layout>
          <c:overlay val="0"/>
        </c:title>
        <c:numFmt formatCode="0" sourceLinked="0"/>
        <c:majorTickMark val="out"/>
        <c:minorTickMark val="none"/>
        <c:tickLblPos val="nextTo"/>
        <c:crossAx val="92058368"/>
        <c:crosses val="autoZero"/>
        <c:crossBetween val="between"/>
        <c:minorUnit val="1"/>
      </c:valAx>
    </c:plotArea>
    <c:legend>
      <c:legendPos val="t"/>
      <c:layout>
        <c:manualLayout>
          <c:xMode val="edge"/>
          <c:yMode val="edge"/>
          <c:x val="0.36363097132333694"/>
          <c:y val="5.3333333333333337E-2"/>
          <c:w val="0.27872103193807091"/>
          <c:h val="0.12211029090799497"/>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223535489340659E-2"/>
          <c:y val="8.1378416301581838E-2"/>
          <c:w val="0.6410633534556871"/>
          <c:h val="0.70539464632134896"/>
        </c:manualLayout>
      </c:layout>
      <c:barChart>
        <c:barDir val="col"/>
        <c:grouping val="clustered"/>
        <c:varyColors val="0"/>
        <c:ser>
          <c:idx val="0"/>
          <c:order val="0"/>
          <c:tx>
            <c:strRef>
              <c:f>'Risk behav'!$C$100</c:f>
              <c:strCache>
                <c:ptCount val="1"/>
                <c:pt idx="0">
                  <c:v>End-line (control)</c:v>
                </c:pt>
              </c:strCache>
            </c:strRef>
          </c:tx>
          <c:spPr>
            <a:solidFill>
              <a:srgbClr val="00AEEF"/>
            </a:solidFill>
          </c:spPr>
          <c:invertIfNegative val="0"/>
          <c:dLbls>
            <c:showLegendKey val="0"/>
            <c:showVal val="1"/>
            <c:showCatName val="0"/>
            <c:showSerName val="0"/>
            <c:showPercent val="0"/>
            <c:showBubbleSize val="0"/>
            <c:showLeaderLines val="0"/>
          </c:dLbls>
          <c:cat>
            <c:strRef>
              <c:f>'Risk behav'!$B$101:$B$103</c:f>
              <c:strCache>
                <c:ptCount val="3"/>
                <c:pt idx="0">
                  <c:v>Female Nepali migrants</c:v>
                </c:pt>
                <c:pt idx="1">
                  <c:v>Male Nepali migrants</c:v>
                </c:pt>
                <c:pt idx="2">
                  <c:v>Bangladeshi migrants</c:v>
                </c:pt>
              </c:strCache>
            </c:strRef>
          </c:cat>
          <c:val>
            <c:numRef>
              <c:f>'Risk behav'!$C$101:$C$103</c:f>
              <c:numCache>
                <c:formatCode>0</c:formatCode>
                <c:ptCount val="3"/>
                <c:pt idx="0" formatCode="General">
                  <c:v>0</c:v>
                </c:pt>
                <c:pt idx="1">
                  <c:v>1.4</c:v>
                </c:pt>
                <c:pt idx="2">
                  <c:v>0.9</c:v>
                </c:pt>
              </c:numCache>
            </c:numRef>
          </c:val>
        </c:ser>
        <c:ser>
          <c:idx val="1"/>
          <c:order val="1"/>
          <c:tx>
            <c:strRef>
              <c:f>'Risk behav'!$D$100</c:f>
              <c:strCache>
                <c:ptCount val="1"/>
                <c:pt idx="0">
                  <c:v>End-line (impact population)</c:v>
                </c:pt>
              </c:strCache>
            </c:strRef>
          </c:tx>
          <c:spPr>
            <a:solidFill>
              <a:srgbClr val="EC008C"/>
            </a:solidFill>
          </c:spPr>
          <c:invertIfNegative val="0"/>
          <c:dLbls>
            <c:showLegendKey val="0"/>
            <c:showVal val="1"/>
            <c:showCatName val="0"/>
            <c:showSerName val="0"/>
            <c:showPercent val="0"/>
            <c:showBubbleSize val="0"/>
            <c:showLeaderLines val="0"/>
          </c:dLbls>
          <c:cat>
            <c:strRef>
              <c:f>'Risk behav'!$B$101:$B$103</c:f>
              <c:strCache>
                <c:ptCount val="3"/>
                <c:pt idx="0">
                  <c:v>Female Nepali migrants</c:v>
                </c:pt>
                <c:pt idx="1">
                  <c:v>Male Nepali migrants</c:v>
                </c:pt>
                <c:pt idx="2">
                  <c:v>Bangladeshi migrants</c:v>
                </c:pt>
              </c:strCache>
            </c:strRef>
          </c:cat>
          <c:val>
            <c:numRef>
              <c:f>'Risk behav'!$D$101:$D$103</c:f>
              <c:numCache>
                <c:formatCode>0</c:formatCode>
                <c:ptCount val="3"/>
                <c:pt idx="0" formatCode="General">
                  <c:v>4</c:v>
                </c:pt>
                <c:pt idx="1">
                  <c:v>6.4</c:v>
                </c:pt>
                <c:pt idx="2">
                  <c:v>1.2</c:v>
                </c:pt>
              </c:numCache>
            </c:numRef>
          </c:val>
        </c:ser>
        <c:dLbls>
          <c:showLegendKey val="0"/>
          <c:showVal val="0"/>
          <c:showCatName val="0"/>
          <c:showSerName val="0"/>
          <c:showPercent val="0"/>
          <c:showBubbleSize val="0"/>
        </c:dLbls>
        <c:gapWidth val="150"/>
        <c:axId val="217397888"/>
        <c:axId val="217411968"/>
      </c:barChart>
      <c:catAx>
        <c:axId val="217397888"/>
        <c:scaling>
          <c:orientation val="minMax"/>
        </c:scaling>
        <c:delete val="0"/>
        <c:axPos val="b"/>
        <c:majorTickMark val="out"/>
        <c:minorTickMark val="none"/>
        <c:tickLblPos val="nextTo"/>
        <c:crossAx val="217411968"/>
        <c:crosses val="autoZero"/>
        <c:auto val="1"/>
        <c:lblAlgn val="ctr"/>
        <c:lblOffset val="100"/>
        <c:noMultiLvlLbl val="0"/>
      </c:catAx>
      <c:valAx>
        <c:axId val="217411968"/>
        <c:scaling>
          <c:orientation val="minMax"/>
          <c:max val="100"/>
        </c:scaling>
        <c:delete val="0"/>
        <c:axPos val="l"/>
        <c:title>
          <c:tx>
            <c:rich>
              <a:bodyPr rot="0" vert="horz"/>
              <a:lstStyle/>
              <a:p>
                <a:pPr>
                  <a:defRPr/>
                </a:pPr>
                <a:r>
                  <a:rPr lang="en-GB"/>
                  <a:t>%</a:t>
                </a:r>
              </a:p>
            </c:rich>
          </c:tx>
          <c:layout>
            <c:manualLayout>
              <c:xMode val="edge"/>
              <c:yMode val="edge"/>
              <c:x val="6.5010042730371989E-2"/>
              <c:y val="3.9464281575904954E-3"/>
            </c:manualLayout>
          </c:layout>
          <c:overlay val="0"/>
        </c:title>
        <c:numFmt formatCode="General" sourceLinked="1"/>
        <c:majorTickMark val="out"/>
        <c:minorTickMark val="none"/>
        <c:tickLblPos val="nextTo"/>
        <c:crossAx val="217397888"/>
        <c:crosses val="autoZero"/>
        <c:crossBetween val="between"/>
        <c:majorUnit val="20"/>
      </c:valAx>
    </c:plotArea>
    <c:legend>
      <c:legendPos val="r"/>
      <c:layout>
        <c:manualLayout>
          <c:xMode val="edge"/>
          <c:yMode val="edge"/>
          <c:x val="0.75061419894594916"/>
          <c:y val="0.28947237700084605"/>
          <c:w val="0.23884363196263922"/>
          <c:h val="0.49261273320058446"/>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731998906698722E-2"/>
          <c:y val="0.10564814814814814"/>
          <c:w val="0.70970258633401162"/>
          <c:h val="0.7527314814814815"/>
        </c:manualLayout>
      </c:layout>
      <c:barChart>
        <c:barDir val="col"/>
        <c:grouping val="clustered"/>
        <c:varyColors val="0"/>
        <c:ser>
          <c:idx val="0"/>
          <c:order val="0"/>
          <c:tx>
            <c:strRef>
              <c:f>services!$C$5</c:f>
              <c:strCache>
                <c:ptCount val="1"/>
                <c:pt idx="0">
                  <c:v>Total</c:v>
                </c:pt>
              </c:strCache>
            </c:strRef>
          </c:tx>
          <c:spPr>
            <a:solidFill>
              <a:srgbClr val="88C540"/>
            </a:solidFill>
          </c:spPr>
          <c:invertIfNegative val="0"/>
          <c:cat>
            <c:strRef>
              <c:f>services!$D$4:$E$4</c:f>
              <c:strCache>
                <c:ptCount val="2"/>
                <c:pt idx="0">
                  <c:v>Nepali migrants</c:v>
                </c:pt>
                <c:pt idx="1">
                  <c:v>Bangladeshi migrants</c:v>
                </c:pt>
              </c:strCache>
            </c:strRef>
          </c:cat>
          <c:val>
            <c:numRef>
              <c:f>services!$D$5:$E$5</c:f>
              <c:numCache>
                <c:formatCode>0</c:formatCode>
                <c:ptCount val="2"/>
                <c:pt idx="0">
                  <c:v>54.5</c:v>
                </c:pt>
                <c:pt idx="1">
                  <c:v>72.5</c:v>
                </c:pt>
              </c:numCache>
            </c:numRef>
          </c:val>
        </c:ser>
        <c:ser>
          <c:idx val="1"/>
          <c:order val="1"/>
          <c:tx>
            <c:strRef>
              <c:f>services!$C$6</c:f>
              <c:strCache>
                <c:ptCount val="1"/>
                <c:pt idx="0">
                  <c:v>Male </c:v>
                </c:pt>
              </c:strCache>
            </c:strRef>
          </c:tx>
          <c:spPr>
            <a:solidFill>
              <a:srgbClr val="00AEEF"/>
            </a:solidFill>
          </c:spPr>
          <c:invertIfNegative val="0"/>
          <c:cat>
            <c:strRef>
              <c:f>services!$D$4:$E$4</c:f>
              <c:strCache>
                <c:ptCount val="2"/>
                <c:pt idx="0">
                  <c:v>Nepali migrants</c:v>
                </c:pt>
                <c:pt idx="1">
                  <c:v>Bangladeshi migrants</c:v>
                </c:pt>
              </c:strCache>
            </c:strRef>
          </c:cat>
          <c:val>
            <c:numRef>
              <c:f>services!$D$6:$E$6</c:f>
              <c:numCache>
                <c:formatCode>0</c:formatCode>
                <c:ptCount val="2"/>
                <c:pt idx="0">
                  <c:v>53.9</c:v>
                </c:pt>
                <c:pt idx="1">
                  <c:v>76.599999999999994</c:v>
                </c:pt>
              </c:numCache>
            </c:numRef>
          </c:val>
        </c:ser>
        <c:ser>
          <c:idx val="2"/>
          <c:order val="2"/>
          <c:tx>
            <c:strRef>
              <c:f>services!$C$7</c:f>
              <c:strCache>
                <c:ptCount val="1"/>
                <c:pt idx="0">
                  <c:v>Female</c:v>
                </c:pt>
              </c:strCache>
            </c:strRef>
          </c:tx>
          <c:spPr>
            <a:solidFill>
              <a:srgbClr val="EC008C"/>
            </a:solidFill>
          </c:spPr>
          <c:invertIfNegative val="0"/>
          <c:cat>
            <c:strRef>
              <c:f>services!$D$4:$E$4</c:f>
              <c:strCache>
                <c:ptCount val="2"/>
                <c:pt idx="0">
                  <c:v>Nepali migrants</c:v>
                </c:pt>
                <c:pt idx="1">
                  <c:v>Bangladeshi migrants</c:v>
                </c:pt>
              </c:strCache>
            </c:strRef>
          </c:cat>
          <c:val>
            <c:numRef>
              <c:f>services!$D$7:$E$7</c:f>
              <c:numCache>
                <c:formatCode>0</c:formatCode>
                <c:ptCount val="2"/>
                <c:pt idx="0">
                  <c:v>56.7</c:v>
                </c:pt>
                <c:pt idx="1">
                  <c:v>66.5</c:v>
                </c:pt>
              </c:numCache>
            </c:numRef>
          </c:val>
        </c:ser>
        <c:dLbls>
          <c:dLblPos val="outEnd"/>
          <c:showLegendKey val="0"/>
          <c:showVal val="1"/>
          <c:showCatName val="0"/>
          <c:showSerName val="0"/>
          <c:showPercent val="0"/>
          <c:showBubbleSize val="0"/>
        </c:dLbls>
        <c:gapWidth val="150"/>
        <c:axId val="217803776"/>
        <c:axId val="217805568"/>
      </c:barChart>
      <c:catAx>
        <c:axId val="217803776"/>
        <c:scaling>
          <c:orientation val="minMax"/>
        </c:scaling>
        <c:delete val="0"/>
        <c:axPos val="b"/>
        <c:majorTickMark val="out"/>
        <c:minorTickMark val="none"/>
        <c:tickLblPos val="nextTo"/>
        <c:crossAx val="217805568"/>
        <c:crosses val="autoZero"/>
        <c:auto val="1"/>
        <c:lblAlgn val="ctr"/>
        <c:lblOffset val="100"/>
        <c:noMultiLvlLbl val="0"/>
      </c:catAx>
      <c:valAx>
        <c:axId val="217805568"/>
        <c:scaling>
          <c:orientation val="minMax"/>
          <c:max val="100"/>
        </c:scaling>
        <c:delete val="0"/>
        <c:axPos val="l"/>
        <c:title>
          <c:tx>
            <c:rich>
              <a:bodyPr rot="0" vert="horz"/>
              <a:lstStyle/>
              <a:p>
                <a:pPr>
                  <a:defRPr/>
                </a:pPr>
                <a:r>
                  <a:rPr lang="en-GB"/>
                  <a:t>%</a:t>
                </a:r>
              </a:p>
            </c:rich>
          </c:tx>
          <c:layout>
            <c:manualLayout>
              <c:xMode val="edge"/>
              <c:yMode val="edge"/>
              <c:x val="4.9928673323823107E-2"/>
              <c:y val="2.6155584718576836E-3"/>
            </c:manualLayout>
          </c:layout>
          <c:overlay val="0"/>
        </c:title>
        <c:numFmt formatCode="0" sourceLinked="1"/>
        <c:majorTickMark val="out"/>
        <c:minorTickMark val="none"/>
        <c:tickLblPos val="nextTo"/>
        <c:crossAx val="217803776"/>
        <c:crosses val="autoZero"/>
        <c:crossBetween val="between"/>
        <c:majorUnit val="20"/>
      </c:valAx>
    </c:plotArea>
    <c:legend>
      <c:legendPos val="r"/>
      <c:layout>
        <c:manualLayout>
          <c:xMode val="edge"/>
          <c:yMode val="edge"/>
          <c:x val="0.77350283633900596"/>
          <c:y val="0.32804573517379154"/>
          <c:w val="0.19208856151045636"/>
          <c:h val="0.41138491291827389"/>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6683455403486034E-2"/>
          <c:y val="9.0418943533697629E-2"/>
          <c:w val="0.72429081495735725"/>
          <c:h val="0.79814207650273228"/>
        </c:manualLayout>
      </c:layout>
      <c:barChart>
        <c:barDir val="col"/>
        <c:grouping val="clustered"/>
        <c:varyColors val="0"/>
        <c:ser>
          <c:idx val="0"/>
          <c:order val="0"/>
          <c:tx>
            <c:strRef>
              <c:f>services!$C$33</c:f>
              <c:strCache>
                <c:ptCount val="1"/>
                <c:pt idx="0">
                  <c:v>Total</c:v>
                </c:pt>
              </c:strCache>
            </c:strRef>
          </c:tx>
          <c:spPr>
            <a:solidFill>
              <a:srgbClr val="88C540"/>
            </a:solidFill>
          </c:spPr>
          <c:invertIfNegative val="0"/>
          <c:cat>
            <c:strRef>
              <c:f>services!$D$32:$E$32</c:f>
              <c:strCache>
                <c:ptCount val="2"/>
                <c:pt idx="0">
                  <c:v>*Nepali migrants</c:v>
                </c:pt>
                <c:pt idx="1">
                  <c:v>*Bangladeshi migrants</c:v>
                </c:pt>
              </c:strCache>
            </c:strRef>
          </c:cat>
          <c:val>
            <c:numRef>
              <c:f>services!$D$33:$E$33</c:f>
              <c:numCache>
                <c:formatCode>0</c:formatCode>
                <c:ptCount val="2"/>
                <c:pt idx="0">
                  <c:v>54.7</c:v>
                </c:pt>
                <c:pt idx="1">
                  <c:v>61.4</c:v>
                </c:pt>
              </c:numCache>
            </c:numRef>
          </c:val>
        </c:ser>
        <c:ser>
          <c:idx val="1"/>
          <c:order val="1"/>
          <c:tx>
            <c:strRef>
              <c:f>services!$C$34</c:f>
              <c:strCache>
                <c:ptCount val="1"/>
                <c:pt idx="0">
                  <c:v>Male </c:v>
                </c:pt>
              </c:strCache>
            </c:strRef>
          </c:tx>
          <c:spPr>
            <a:solidFill>
              <a:srgbClr val="00AEEF"/>
            </a:solidFill>
          </c:spPr>
          <c:invertIfNegative val="0"/>
          <c:dLbls>
            <c:dLbl>
              <c:idx val="1"/>
              <c:layout/>
              <c:tx>
                <c:rich>
                  <a:bodyPr/>
                  <a:lstStyle/>
                  <a:p>
                    <a:r>
                      <a:rPr lang="en-US"/>
                      <a:t>NA</a:t>
                    </a:r>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services!$D$32:$E$32</c:f>
              <c:strCache>
                <c:ptCount val="2"/>
                <c:pt idx="0">
                  <c:v>*Nepali migrants</c:v>
                </c:pt>
                <c:pt idx="1">
                  <c:v>*Bangladeshi migrants</c:v>
                </c:pt>
              </c:strCache>
            </c:strRef>
          </c:cat>
          <c:val>
            <c:numRef>
              <c:f>services!$D$34:$E$34</c:f>
              <c:numCache>
                <c:formatCode>0</c:formatCode>
                <c:ptCount val="2"/>
                <c:pt idx="0">
                  <c:v>54.5</c:v>
                </c:pt>
                <c:pt idx="1">
                  <c:v>0</c:v>
                </c:pt>
              </c:numCache>
            </c:numRef>
          </c:val>
        </c:ser>
        <c:ser>
          <c:idx val="2"/>
          <c:order val="2"/>
          <c:tx>
            <c:strRef>
              <c:f>services!$C$35</c:f>
              <c:strCache>
                <c:ptCount val="1"/>
                <c:pt idx="0">
                  <c:v>Female</c:v>
                </c:pt>
              </c:strCache>
            </c:strRef>
          </c:tx>
          <c:spPr>
            <a:solidFill>
              <a:srgbClr val="EC008C"/>
            </a:solidFill>
          </c:spPr>
          <c:invertIfNegative val="0"/>
          <c:dLbls>
            <c:dLbl>
              <c:idx val="1"/>
              <c:layout/>
              <c:tx>
                <c:rich>
                  <a:bodyPr/>
                  <a:lstStyle/>
                  <a:p>
                    <a:r>
                      <a:rPr lang="en-US"/>
                      <a:t>NA</a:t>
                    </a:r>
                  </a:p>
                </c:rich>
              </c:tx>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cat>
            <c:strRef>
              <c:f>services!$D$32:$E$32</c:f>
              <c:strCache>
                <c:ptCount val="2"/>
                <c:pt idx="0">
                  <c:v>*Nepali migrants</c:v>
                </c:pt>
                <c:pt idx="1">
                  <c:v>*Bangladeshi migrants</c:v>
                </c:pt>
              </c:strCache>
            </c:strRef>
          </c:cat>
          <c:val>
            <c:numRef>
              <c:f>services!$D$35:$E$35</c:f>
              <c:numCache>
                <c:formatCode>0</c:formatCode>
                <c:ptCount val="2"/>
                <c:pt idx="0">
                  <c:v>55.2</c:v>
                </c:pt>
                <c:pt idx="1">
                  <c:v>0</c:v>
                </c:pt>
              </c:numCache>
            </c:numRef>
          </c:val>
        </c:ser>
        <c:dLbls>
          <c:dLblPos val="outEnd"/>
          <c:showLegendKey val="0"/>
          <c:showVal val="1"/>
          <c:showCatName val="0"/>
          <c:showSerName val="0"/>
          <c:showPercent val="0"/>
          <c:showBubbleSize val="0"/>
        </c:dLbls>
        <c:gapWidth val="150"/>
        <c:axId val="218018944"/>
        <c:axId val="218020480"/>
      </c:barChart>
      <c:catAx>
        <c:axId val="218018944"/>
        <c:scaling>
          <c:orientation val="minMax"/>
        </c:scaling>
        <c:delete val="0"/>
        <c:axPos val="b"/>
        <c:majorTickMark val="out"/>
        <c:minorTickMark val="none"/>
        <c:tickLblPos val="nextTo"/>
        <c:crossAx val="218020480"/>
        <c:crosses val="autoZero"/>
        <c:auto val="1"/>
        <c:lblAlgn val="ctr"/>
        <c:lblOffset val="100"/>
        <c:noMultiLvlLbl val="0"/>
      </c:catAx>
      <c:valAx>
        <c:axId val="218020480"/>
        <c:scaling>
          <c:orientation val="minMax"/>
          <c:max val="100"/>
        </c:scaling>
        <c:delete val="0"/>
        <c:axPos val="l"/>
        <c:title>
          <c:tx>
            <c:rich>
              <a:bodyPr rot="0" vert="horz"/>
              <a:lstStyle/>
              <a:p>
                <a:pPr>
                  <a:defRPr/>
                </a:pPr>
                <a:r>
                  <a:rPr lang="en-GB"/>
                  <a:t>%</a:t>
                </a:r>
              </a:p>
            </c:rich>
          </c:tx>
          <c:layout>
            <c:manualLayout>
              <c:xMode val="edge"/>
              <c:yMode val="edge"/>
              <c:x val="2.9093931837073983E-2"/>
              <c:y val="2.9688911836840046E-3"/>
            </c:manualLayout>
          </c:layout>
          <c:overlay val="0"/>
        </c:title>
        <c:numFmt formatCode="0" sourceLinked="1"/>
        <c:majorTickMark val="out"/>
        <c:minorTickMark val="none"/>
        <c:tickLblPos val="nextTo"/>
        <c:crossAx val="218018944"/>
        <c:crosses val="autoZero"/>
        <c:crossBetween val="between"/>
        <c:majorUnit val="20"/>
      </c:valAx>
    </c:plotArea>
    <c:legend>
      <c:legendPos val="r"/>
      <c:layout>
        <c:manualLayout>
          <c:xMode val="edge"/>
          <c:yMode val="edge"/>
          <c:x val="0.84555033021121739"/>
          <c:y val="0.38260315821178092"/>
          <c:w val="0.14198084185860807"/>
          <c:h val="0.35136927556186626"/>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735873346372306E-2"/>
          <c:y val="6.6152940032822696E-2"/>
          <c:w val="0.86920590628945282"/>
          <c:h val="0.46597461393178535"/>
        </c:manualLayout>
      </c:layout>
      <c:barChart>
        <c:barDir val="col"/>
        <c:grouping val="clustered"/>
        <c:varyColors val="0"/>
        <c:ser>
          <c:idx val="0"/>
          <c:order val="0"/>
          <c:tx>
            <c:strRef>
              <c:f>Testing!$C$38</c:f>
              <c:strCache>
                <c:ptCount val="1"/>
                <c:pt idx="0">
                  <c:v>Ever tested</c:v>
                </c:pt>
              </c:strCache>
            </c:strRef>
          </c:tx>
          <c:spPr>
            <a:solidFill>
              <a:srgbClr val="EC008C"/>
            </a:solidFill>
          </c:spPr>
          <c:invertIfNegative val="0"/>
          <c:cat>
            <c:strRef>
              <c:f>Testing!$B$39:$B$43</c:f>
              <c:strCache>
                <c:ptCount val="5"/>
                <c:pt idx="0">
                  <c:v>Bangladeshi migrants in
India (2010-11)</c:v>
                </c:pt>
                <c:pt idx="1">
                  <c:v>Nepalese migrants in India 
(2010-11)</c:v>
                </c:pt>
                <c:pt idx="2">
                  <c:v>Spouses in Nepal
(2010-11)</c:v>
                </c:pt>
                <c:pt idx="3">
                  <c:v>Nepalese circular/returned migrants from India
(2010-11)</c:v>
                </c:pt>
                <c:pt idx="4">
                  <c:v>Mobile men in Mongolia 
(2009)</c:v>
                </c:pt>
              </c:strCache>
            </c:strRef>
          </c:cat>
          <c:val>
            <c:numRef>
              <c:f>Testing!$C$39:$C$43</c:f>
              <c:numCache>
                <c:formatCode>0</c:formatCode>
                <c:ptCount val="5"/>
                <c:pt idx="0">
                  <c:v>2</c:v>
                </c:pt>
                <c:pt idx="1">
                  <c:v>13.5</c:v>
                </c:pt>
                <c:pt idx="2">
                  <c:v>14.5</c:v>
                </c:pt>
                <c:pt idx="3">
                  <c:v>26.3</c:v>
                </c:pt>
              </c:numCache>
            </c:numRef>
          </c:val>
        </c:ser>
        <c:ser>
          <c:idx val="1"/>
          <c:order val="1"/>
          <c:tx>
            <c:strRef>
              <c:f>Testing!$D$38</c:f>
              <c:strCache>
                <c:ptCount val="1"/>
                <c:pt idx="0">
                  <c:v>Tested in the last 12 months and knew the results</c:v>
                </c:pt>
              </c:strCache>
            </c:strRef>
          </c:tx>
          <c:spPr>
            <a:solidFill>
              <a:srgbClr val="88C540"/>
            </a:solidFill>
          </c:spPr>
          <c:invertIfNegative val="0"/>
          <c:cat>
            <c:strRef>
              <c:f>Testing!$B$39:$B$43</c:f>
              <c:strCache>
                <c:ptCount val="5"/>
                <c:pt idx="0">
                  <c:v>Bangladeshi migrants in
India (2010-11)</c:v>
                </c:pt>
                <c:pt idx="1">
                  <c:v>Nepalese migrants in India 
(2010-11)</c:v>
                </c:pt>
                <c:pt idx="2">
                  <c:v>Spouses in Nepal
(2010-11)</c:v>
                </c:pt>
                <c:pt idx="3">
                  <c:v>Nepalese circular/returned migrants from India
(2010-11)</c:v>
                </c:pt>
                <c:pt idx="4">
                  <c:v>Mobile men in Mongolia 
(2009)</c:v>
                </c:pt>
              </c:strCache>
            </c:strRef>
          </c:cat>
          <c:val>
            <c:numRef>
              <c:f>Testing!$D$39:$D$43</c:f>
              <c:numCache>
                <c:formatCode>General</c:formatCode>
                <c:ptCount val="5"/>
                <c:pt idx="4" formatCode="0">
                  <c:v>19</c:v>
                </c:pt>
              </c:numCache>
            </c:numRef>
          </c:val>
        </c:ser>
        <c:dLbls>
          <c:dLblPos val="outEnd"/>
          <c:showLegendKey val="0"/>
          <c:showVal val="1"/>
          <c:showCatName val="0"/>
          <c:showSerName val="0"/>
          <c:showPercent val="0"/>
          <c:showBubbleSize val="0"/>
        </c:dLbls>
        <c:gapWidth val="123"/>
        <c:overlap val="99"/>
        <c:axId val="218327680"/>
        <c:axId val="218333568"/>
      </c:barChart>
      <c:catAx>
        <c:axId val="218327680"/>
        <c:scaling>
          <c:orientation val="minMax"/>
        </c:scaling>
        <c:delete val="0"/>
        <c:axPos val="b"/>
        <c:majorTickMark val="out"/>
        <c:minorTickMark val="none"/>
        <c:tickLblPos val="nextTo"/>
        <c:crossAx val="218333568"/>
        <c:crosses val="autoZero"/>
        <c:auto val="1"/>
        <c:lblAlgn val="ctr"/>
        <c:lblOffset val="100"/>
        <c:noMultiLvlLbl val="0"/>
      </c:catAx>
      <c:valAx>
        <c:axId val="218333568"/>
        <c:scaling>
          <c:orientation val="minMax"/>
          <c:max val="100"/>
        </c:scaling>
        <c:delete val="0"/>
        <c:axPos val="l"/>
        <c:title>
          <c:tx>
            <c:rich>
              <a:bodyPr rot="0" vert="horz"/>
              <a:lstStyle/>
              <a:p>
                <a:pPr>
                  <a:defRPr/>
                </a:pPr>
                <a:r>
                  <a:rPr lang="en-GB"/>
                  <a:t>%</a:t>
                </a:r>
              </a:p>
            </c:rich>
          </c:tx>
          <c:layout>
            <c:manualLayout>
              <c:xMode val="edge"/>
              <c:yMode val="edge"/>
              <c:x val="5.1557459277275383E-2"/>
              <c:y val="3.9041851794669458E-3"/>
            </c:manualLayout>
          </c:layout>
          <c:overlay val="0"/>
        </c:title>
        <c:numFmt formatCode="0" sourceLinked="1"/>
        <c:majorTickMark val="out"/>
        <c:minorTickMark val="none"/>
        <c:tickLblPos val="nextTo"/>
        <c:crossAx val="218327680"/>
        <c:crosses val="autoZero"/>
        <c:crossBetween val="between"/>
        <c:majorUnit val="20"/>
      </c:valAx>
    </c:plotArea>
    <c:legend>
      <c:legendPos val="b"/>
      <c:layout>
        <c:manualLayout>
          <c:xMode val="edge"/>
          <c:yMode val="edge"/>
          <c:x val="0"/>
          <c:y val="0.80549334674314943"/>
          <c:w val="0.85394472413956046"/>
          <c:h val="0.16182673588578844"/>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5788638861071853E-2"/>
          <c:y val="8.4314213776790714E-2"/>
          <c:w val="0.60086691498500622"/>
          <c:h val="0.65596840794589706"/>
        </c:manualLayout>
      </c:layout>
      <c:barChart>
        <c:barDir val="col"/>
        <c:grouping val="clustered"/>
        <c:varyColors val="0"/>
        <c:ser>
          <c:idx val="0"/>
          <c:order val="0"/>
          <c:tx>
            <c:strRef>
              <c:f>'reported cases'!$G$19</c:f>
              <c:strCache>
                <c:ptCount val="1"/>
                <c:pt idx="0">
                  <c:v>new HIV cases</c:v>
                </c:pt>
              </c:strCache>
            </c:strRef>
          </c:tx>
          <c:spPr>
            <a:solidFill>
              <a:srgbClr val="00AEEF"/>
            </a:solidFill>
          </c:spPr>
          <c:invertIfNegative val="0"/>
          <c:cat>
            <c:strRef>
              <c:f>'reported cases'!$F$20:$F$23</c:f>
              <c:strCache>
                <c:ptCount val="4"/>
                <c:pt idx="0">
                  <c:v>Nepal
(Jun-Jul 2014)*</c:v>
                </c:pt>
                <c:pt idx="1">
                  <c:v>Philippines
(2014)</c:v>
                </c:pt>
                <c:pt idx="2">
                  <c:v>Philippines
(2014)</c:v>
                </c:pt>
                <c:pt idx="3">
                  <c:v>Bangladesh
(2014)</c:v>
                </c:pt>
              </c:strCache>
            </c:strRef>
          </c:cat>
          <c:val>
            <c:numRef>
              <c:f>'reported cases'!$G$20:$G$23</c:f>
              <c:numCache>
                <c:formatCode>General</c:formatCode>
                <c:ptCount val="4"/>
                <c:pt idx="1">
                  <c:v>11</c:v>
                </c:pt>
                <c:pt idx="3">
                  <c:v>35</c:v>
                </c:pt>
              </c:numCache>
            </c:numRef>
          </c:val>
        </c:ser>
        <c:ser>
          <c:idx val="1"/>
          <c:order val="1"/>
          <c:tx>
            <c:strRef>
              <c:f>'reported cases'!$H$19</c:f>
              <c:strCache>
                <c:ptCount val="1"/>
                <c:pt idx="0">
                  <c:v>cumulative HIV cases</c:v>
                </c:pt>
              </c:strCache>
            </c:strRef>
          </c:tx>
          <c:spPr>
            <a:solidFill>
              <a:srgbClr val="E31837"/>
            </a:solidFill>
          </c:spPr>
          <c:invertIfNegative val="0"/>
          <c:cat>
            <c:strRef>
              <c:f>'reported cases'!$F$20:$F$23</c:f>
              <c:strCache>
                <c:ptCount val="4"/>
                <c:pt idx="0">
                  <c:v>Nepal
(Jun-Jul 2014)*</c:v>
                </c:pt>
                <c:pt idx="1">
                  <c:v>Philippines
(2014)</c:v>
                </c:pt>
                <c:pt idx="2">
                  <c:v>Philippines
(2014)</c:v>
                </c:pt>
                <c:pt idx="3">
                  <c:v>Bangladesh
(2014)</c:v>
                </c:pt>
              </c:strCache>
            </c:strRef>
          </c:cat>
          <c:val>
            <c:numRef>
              <c:f>'reported cases'!$H$20:$H$23</c:f>
              <c:numCache>
                <c:formatCode>General</c:formatCode>
                <c:ptCount val="4"/>
                <c:pt idx="0">
                  <c:v>10</c:v>
                </c:pt>
                <c:pt idx="2">
                  <c:v>15</c:v>
                </c:pt>
              </c:numCache>
            </c:numRef>
          </c:val>
        </c:ser>
        <c:dLbls>
          <c:dLblPos val="outEnd"/>
          <c:showLegendKey val="0"/>
          <c:showVal val="1"/>
          <c:showCatName val="0"/>
          <c:showSerName val="0"/>
          <c:showPercent val="0"/>
          <c:showBubbleSize val="0"/>
        </c:dLbls>
        <c:gapWidth val="41"/>
        <c:overlap val="98"/>
        <c:axId val="110106496"/>
        <c:axId val="110108032"/>
      </c:barChart>
      <c:catAx>
        <c:axId val="110106496"/>
        <c:scaling>
          <c:orientation val="minMax"/>
        </c:scaling>
        <c:delete val="0"/>
        <c:axPos val="b"/>
        <c:majorTickMark val="out"/>
        <c:minorTickMark val="none"/>
        <c:tickLblPos val="nextTo"/>
        <c:crossAx val="110108032"/>
        <c:crosses val="autoZero"/>
        <c:auto val="1"/>
        <c:lblAlgn val="ctr"/>
        <c:lblOffset val="100"/>
        <c:noMultiLvlLbl val="0"/>
      </c:catAx>
      <c:valAx>
        <c:axId val="110108032"/>
        <c:scaling>
          <c:orientation val="minMax"/>
          <c:max val="100"/>
        </c:scaling>
        <c:delete val="0"/>
        <c:axPos val="l"/>
        <c:title>
          <c:tx>
            <c:rich>
              <a:bodyPr rot="0" vert="horz"/>
              <a:lstStyle/>
              <a:p>
                <a:pPr>
                  <a:defRPr/>
                </a:pPr>
                <a:r>
                  <a:rPr lang="en-GB"/>
                  <a:t>%</a:t>
                </a:r>
              </a:p>
            </c:rich>
          </c:tx>
          <c:layout>
            <c:manualLayout>
              <c:xMode val="edge"/>
              <c:yMode val="edge"/>
              <c:x val="6.6058226507718115E-2"/>
              <c:y val="5.7313465093406209E-3"/>
            </c:manualLayout>
          </c:layout>
          <c:overlay val="0"/>
        </c:title>
        <c:numFmt formatCode="General" sourceLinked="1"/>
        <c:majorTickMark val="out"/>
        <c:minorTickMark val="none"/>
        <c:tickLblPos val="nextTo"/>
        <c:crossAx val="110106496"/>
        <c:crosses val="autoZero"/>
        <c:crossBetween val="between"/>
        <c:majorUnit val="20"/>
      </c:valAx>
    </c:plotArea>
    <c:legend>
      <c:legendPos val="r"/>
      <c:layout>
        <c:manualLayout>
          <c:xMode val="edge"/>
          <c:yMode val="edge"/>
          <c:x val="0.71620794570583779"/>
          <c:y val="0.37840278258048615"/>
          <c:w val="0.28379208166362702"/>
          <c:h val="0.34978252339200916"/>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218801867873512"/>
          <c:y val="5.1548049859268197E-2"/>
          <c:w val="0.69521024378125584"/>
          <c:h val="0.82545235223160429"/>
        </c:manualLayout>
      </c:layout>
      <c:barChart>
        <c:barDir val="col"/>
        <c:grouping val="clustered"/>
        <c:varyColors val="0"/>
        <c:ser>
          <c:idx val="0"/>
          <c:order val="0"/>
          <c:invertIfNegative val="0"/>
          <c:dPt>
            <c:idx val="0"/>
            <c:invertIfNegative val="0"/>
            <c:bubble3D val="0"/>
            <c:spPr>
              <a:solidFill>
                <a:srgbClr val="E31837"/>
              </a:solidFill>
            </c:spPr>
          </c:dPt>
          <c:dPt>
            <c:idx val="1"/>
            <c:invertIfNegative val="0"/>
            <c:bubble3D val="0"/>
            <c:spPr>
              <a:solidFill>
                <a:srgbClr val="F78E1E"/>
              </a:solidFill>
            </c:spPr>
          </c:dPt>
          <c:dLbls>
            <c:showLegendKey val="0"/>
            <c:showVal val="1"/>
            <c:showCatName val="0"/>
            <c:showSerName val="0"/>
            <c:showPercent val="0"/>
            <c:showBubbleSize val="0"/>
            <c:showLeaderLines val="0"/>
          </c:dLbls>
          <c:cat>
            <c:strRef>
              <c:f>China!$C$15:$C$16</c:f>
              <c:strCache>
                <c:ptCount val="2"/>
                <c:pt idx="0">
                  <c:v>HIV</c:v>
                </c:pt>
                <c:pt idx="1">
                  <c:v>Syphilis</c:v>
                </c:pt>
              </c:strCache>
            </c:strRef>
          </c:cat>
          <c:val>
            <c:numRef>
              <c:f>China!$D$15:$D$16</c:f>
              <c:numCache>
                <c:formatCode>0.0</c:formatCode>
                <c:ptCount val="2"/>
                <c:pt idx="0">
                  <c:v>7.83</c:v>
                </c:pt>
                <c:pt idx="1">
                  <c:v>11.11</c:v>
                </c:pt>
              </c:numCache>
            </c:numRef>
          </c:val>
        </c:ser>
        <c:dLbls>
          <c:showLegendKey val="0"/>
          <c:showVal val="0"/>
          <c:showCatName val="0"/>
          <c:showSerName val="0"/>
          <c:showPercent val="0"/>
          <c:showBubbleSize val="0"/>
        </c:dLbls>
        <c:gapWidth val="150"/>
        <c:axId val="110287488"/>
        <c:axId val="124453248"/>
      </c:barChart>
      <c:catAx>
        <c:axId val="110287488"/>
        <c:scaling>
          <c:orientation val="minMax"/>
        </c:scaling>
        <c:delete val="0"/>
        <c:axPos val="b"/>
        <c:majorTickMark val="out"/>
        <c:minorTickMark val="none"/>
        <c:tickLblPos val="nextTo"/>
        <c:crossAx val="124453248"/>
        <c:crosses val="autoZero"/>
        <c:auto val="1"/>
        <c:lblAlgn val="ctr"/>
        <c:lblOffset val="100"/>
        <c:noMultiLvlLbl val="0"/>
      </c:catAx>
      <c:valAx>
        <c:axId val="124453248"/>
        <c:scaling>
          <c:orientation val="minMax"/>
        </c:scaling>
        <c:delete val="0"/>
        <c:axPos val="l"/>
        <c:title>
          <c:tx>
            <c:rich>
              <a:bodyPr rot="-5400000" vert="horz"/>
              <a:lstStyle/>
              <a:p>
                <a:pPr>
                  <a:defRPr/>
                </a:pPr>
                <a:r>
                  <a:rPr lang="en-GB"/>
                  <a:t>HIV incidence per 100 person-years</a:t>
                </a:r>
              </a:p>
            </c:rich>
          </c:tx>
          <c:layout/>
          <c:overlay val="0"/>
        </c:title>
        <c:numFmt formatCode="0" sourceLinked="0"/>
        <c:majorTickMark val="out"/>
        <c:minorTickMark val="none"/>
        <c:tickLblPos val="nextTo"/>
        <c:crossAx val="110287488"/>
        <c:crosses val="autoZero"/>
        <c:crossBetween val="between"/>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897249406647909"/>
          <c:y val="2.5076506650776178E-2"/>
          <c:w val="0.73351966888803932"/>
          <c:h val="0.66129041217642481"/>
        </c:manualLayout>
      </c:layout>
      <c:barChart>
        <c:barDir val="col"/>
        <c:grouping val="stacked"/>
        <c:varyColors val="0"/>
        <c:ser>
          <c:idx val="0"/>
          <c:order val="0"/>
          <c:tx>
            <c:strRef>
              <c:f>Sheet1!$B$19</c:f>
              <c:strCache>
                <c:ptCount val="1"/>
                <c:pt idx="0">
                  <c:v>Male migrant</c:v>
                </c:pt>
              </c:strCache>
            </c:strRef>
          </c:tx>
          <c:spPr>
            <a:solidFill>
              <a:srgbClr val="E31837"/>
            </a:solidFill>
          </c:spPr>
          <c:invertIfNegative val="0"/>
          <c:dLbls>
            <c:showLegendKey val="0"/>
            <c:showVal val="1"/>
            <c:showCatName val="0"/>
            <c:showSerName val="0"/>
            <c:showPercent val="0"/>
            <c:showBubbleSize val="0"/>
            <c:showLeaderLines val="0"/>
          </c:dLbls>
          <c:cat>
            <c:strRef>
              <c:f>Sheet1!$D$20:$D$22</c:f>
              <c:strCache>
                <c:ptCount val="3"/>
                <c:pt idx="0">
                  <c:v>Ganjam</c:v>
                </c:pt>
                <c:pt idx="1">
                  <c:v>Northern Bihar</c:v>
                </c:pt>
                <c:pt idx="2">
                  <c:v>Thane</c:v>
                </c:pt>
              </c:strCache>
            </c:strRef>
          </c:cat>
          <c:val>
            <c:numRef>
              <c:f>Sheet1!$B$20:$B$22</c:f>
              <c:numCache>
                <c:formatCode>General</c:formatCode>
                <c:ptCount val="3"/>
                <c:pt idx="0">
                  <c:v>79</c:v>
                </c:pt>
                <c:pt idx="1">
                  <c:v>89</c:v>
                </c:pt>
                <c:pt idx="2">
                  <c:v>73</c:v>
                </c:pt>
              </c:numCache>
            </c:numRef>
          </c:val>
        </c:ser>
        <c:ser>
          <c:idx val="1"/>
          <c:order val="1"/>
          <c:tx>
            <c:strRef>
              <c:f>Sheet1!$C$19</c:f>
              <c:strCache>
                <c:ptCount val="1"/>
                <c:pt idx="0">
                  <c:v>Non-migrant male</c:v>
                </c:pt>
              </c:strCache>
            </c:strRef>
          </c:tx>
          <c:spPr>
            <a:solidFill>
              <a:schemeClr val="bg1">
                <a:lumMod val="50000"/>
              </a:schemeClr>
            </a:solidFill>
          </c:spPr>
          <c:invertIfNegative val="0"/>
          <c:cat>
            <c:strRef>
              <c:f>Sheet1!$D$20:$D$22</c:f>
              <c:strCache>
                <c:ptCount val="3"/>
                <c:pt idx="0">
                  <c:v>Ganjam</c:v>
                </c:pt>
                <c:pt idx="1">
                  <c:v>Northern Bihar</c:v>
                </c:pt>
                <c:pt idx="2">
                  <c:v>Thane</c:v>
                </c:pt>
              </c:strCache>
            </c:strRef>
          </c:cat>
          <c:val>
            <c:numRef>
              <c:f>Sheet1!$C$20:$C$22</c:f>
              <c:numCache>
                <c:formatCode>General</c:formatCode>
                <c:ptCount val="3"/>
                <c:pt idx="0">
                  <c:v>21</c:v>
                </c:pt>
                <c:pt idx="1">
                  <c:v>11</c:v>
                </c:pt>
                <c:pt idx="2">
                  <c:v>27</c:v>
                </c:pt>
              </c:numCache>
            </c:numRef>
          </c:val>
        </c:ser>
        <c:dLbls>
          <c:showLegendKey val="0"/>
          <c:showVal val="0"/>
          <c:showCatName val="0"/>
          <c:showSerName val="0"/>
          <c:showPercent val="0"/>
          <c:showBubbleSize val="0"/>
        </c:dLbls>
        <c:gapWidth val="77"/>
        <c:overlap val="100"/>
        <c:axId val="124886400"/>
        <c:axId val="124908672"/>
      </c:barChart>
      <c:catAx>
        <c:axId val="124886400"/>
        <c:scaling>
          <c:orientation val="minMax"/>
        </c:scaling>
        <c:delete val="0"/>
        <c:axPos val="b"/>
        <c:majorTickMark val="out"/>
        <c:minorTickMark val="none"/>
        <c:tickLblPos val="nextTo"/>
        <c:spPr>
          <a:ln>
            <a:noFill/>
          </a:ln>
        </c:spPr>
        <c:crossAx val="124908672"/>
        <c:crosses val="autoZero"/>
        <c:auto val="1"/>
        <c:lblAlgn val="ctr"/>
        <c:lblOffset val="100"/>
        <c:noMultiLvlLbl val="0"/>
      </c:catAx>
      <c:valAx>
        <c:axId val="124908672"/>
        <c:scaling>
          <c:orientation val="minMax"/>
          <c:max val="100"/>
        </c:scaling>
        <c:delete val="0"/>
        <c:axPos val="l"/>
        <c:title>
          <c:tx>
            <c:rich>
              <a:bodyPr rot="-5400000" vert="horz"/>
              <a:lstStyle/>
              <a:p>
                <a:pPr>
                  <a:defRPr/>
                </a:pPr>
                <a:r>
                  <a:rPr lang="en-GB" dirty="0"/>
                  <a:t>Proportion</a:t>
                </a:r>
                <a:r>
                  <a:rPr lang="en-GB" baseline="0" dirty="0"/>
                  <a:t> of HIV + cases by migration status</a:t>
                </a:r>
                <a:endParaRPr lang="en-GB" dirty="0"/>
              </a:p>
            </c:rich>
          </c:tx>
          <c:layout/>
          <c:overlay val="0"/>
        </c:title>
        <c:numFmt formatCode="General" sourceLinked="1"/>
        <c:majorTickMark val="out"/>
        <c:minorTickMark val="none"/>
        <c:tickLblPos val="nextTo"/>
        <c:crossAx val="124886400"/>
        <c:crosses val="autoZero"/>
        <c:crossBetween val="between"/>
        <c:majorUnit val="20"/>
      </c:valAx>
    </c:plotArea>
    <c:legend>
      <c:legendPos val="b"/>
      <c:layout>
        <c:manualLayout>
          <c:xMode val="edge"/>
          <c:yMode val="edge"/>
          <c:x val="0.12553418680990128"/>
          <c:y val="0.83553191059579246"/>
          <c:w val="0.50813986873034467"/>
          <c:h val="0.13560765975497671"/>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1291326053377581E-2"/>
          <c:y val="5.1185102240101976E-2"/>
          <c:w val="0.78977895825195055"/>
          <c:h val="0.64977161407017159"/>
        </c:manualLayout>
      </c:layout>
      <c:barChart>
        <c:barDir val="col"/>
        <c:grouping val="stacked"/>
        <c:varyColors val="0"/>
        <c:ser>
          <c:idx val="0"/>
          <c:order val="0"/>
          <c:tx>
            <c:strRef>
              <c:f>Sheet1!$E$19</c:f>
              <c:strCache>
                <c:ptCount val="1"/>
                <c:pt idx="0">
                  <c:v>Women with migrant husband</c:v>
                </c:pt>
              </c:strCache>
            </c:strRef>
          </c:tx>
          <c:spPr>
            <a:solidFill>
              <a:srgbClr val="F78E1E"/>
            </a:solidFill>
          </c:spPr>
          <c:invertIfNegative val="0"/>
          <c:dLbls>
            <c:showLegendKey val="0"/>
            <c:showVal val="1"/>
            <c:showCatName val="0"/>
            <c:showSerName val="0"/>
            <c:showPercent val="0"/>
            <c:showBubbleSize val="0"/>
            <c:showLeaderLines val="0"/>
          </c:dLbls>
          <c:cat>
            <c:strRef>
              <c:f>Sheet1!$D$20:$D$22</c:f>
              <c:strCache>
                <c:ptCount val="3"/>
                <c:pt idx="0">
                  <c:v>Ganjam</c:v>
                </c:pt>
                <c:pt idx="1">
                  <c:v>Northern Bihar</c:v>
                </c:pt>
                <c:pt idx="2">
                  <c:v>Thane</c:v>
                </c:pt>
              </c:strCache>
            </c:strRef>
          </c:cat>
          <c:val>
            <c:numRef>
              <c:f>Sheet1!$E$20:$E$22</c:f>
              <c:numCache>
                <c:formatCode>General</c:formatCode>
                <c:ptCount val="3"/>
                <c:pt idx="0">
                  <c:v>88</c:v>
                </c:pt>
                <c:pt idx="1">
                  <c:v>88</c:v>
                </c:pt>
                <c:pt idx="2">
                  <c:v>77</c:v>
                </c:pt>
              </c:numCache>
            </c:numRef>
          </c:val>
        </c:ser>
        <c:ser>
          <c:idx val="1"/>
          <c:order val="1"/>
          <c:tx>
            <c:strRef>
              <c:f>Sheet1!$F$19</c:f>
              <c:strCache>
                <c:ptCount val="1"/>
                <c:pt idx="0">
                  <c:v>Women with non-migrant husband</c:v>
                </c:pt>
              </c:strCache>
            </c:strRef>
          </c:tx>
          <c:spPr>
            <a:solidFill>
              <a:schemeClr val="bg1">
                <a:lumMod val="50000"/>
              </a:schemeClr>
            </a:solidFill>
          </c:spPr>
          <c:invertIfNegative val="0"/>
          <c:cat>
            <c:strRef>
              <c:f>Sheet1!$D$20:$D$22</c:f>
              <c:strCache>
                <c:ptCount val="3"/>
                <c:pt idx="0">
                  <c:v>Ganjam</c:v>
                </c:pt>
                <c:pt idx="1">
                  <c:v>Northern Bihar</c:v>
                </c:pt>
                <c:pt idx="2">
                  <c:v>Thane</c:v>
                </c:pt>
              </c:strCache>
            </c:strRef>
          </c:cat>
          <c:val>
            <c:numRef>
              <c:f>Sheet1!$F$20:$F$22</c:f>
              <c:numCache>
                <c:formatCode>General</c:formatCode>
                <c:ptCount val="3"/>
                <c:pt idx="0">
                  <c:v>12</c:v>
                </c:pt>
                <c:pt idx="1">
                  <c:v>12</c:v>
                </c:pt>
                <c:pt idx="2">
                  <c:v>23</c:v>
                </c:pt>
              </c:numCache>
            </c:numRef>
          </c:val>
        </c:ser>
        <c:dLbls>
          <c:showLegendKey val="0"/>
          <c:showVal val="0"/>
          <c:showCatName val="0"/>
          <c:showSerName val="0"/>
          <c:showPercent val="0"/>
          <c:showBubbleSize val="0"/>
        </c:dLbls>
        <c:gapWidth val="77"/>
        <c:overlap val="100"/>
        <c:axId val="124980224"/>
        <c:axId val="125014784"/>
      </c:barChart>
      <c:catAx>
        <c:axId val="124980224"/>
        <c:scaling>
          <c:orientation val="maxMin"/>
        </c:scaling>
        <c:delete val="0"/>
        <c:axPos val="b"/>
        <c:majorTickMark val="out"/>
        <c:minorTickMark val="none"/>
        <c:tickLblPos val="nextTo"/>
        <c:spPr>
          <a:ln>
            <a:noFill/>
          </a:ln>
        </c:spPr>
        <c:crossAx val="125014784"/>
        <c:crosses val="autoZero"/>
        <c:auto val="1"/>
        <c:lblAlgn val="ctr"/>
        <c:lblOffset val="100"/>
        <c:noMultiLvlLbl val="0"/>
      </c:catAx>
      <c:valAx>
        <c:axId val="125014784"/>
        <c:scaling>
          <c:orientation val="minMax"/>
          <c:max val="100"/>
        </c:scaling>
        <c:delete val="0"/>
        <c:axPos val="r"/>
        <c:title>
          <c:tx>
            <c:rich>
              <a:bodyPr rot="-5400000" vert="horz"/>
              <a:lstStyle/>
              <a:p>
                <a:pPr>
                  <a:defRPr/>
                </a:pPr>
                <a:r>
                  <a:rPr lang="en-US" dirty="0" smtClean="0"/>
                  <a:t>Proportion of HIV + cases by husband’s migration status</a:t>
                </a:r>
                <a:endParaRPr lang="en-US" dirty="0"/>
              </a:p>
            </c:rich>
          </c:tx>
          <c:layout/>
          <c:overlay val="0"/>
        </c:title>
        <c:numFmt formatCode="General" sourceLinked="1"/>
        <c:majorTickMark val="out"/>
        <c:minorTickMark val="none"/>
        <c:tickLblPos val="nextTo"/>
        <c:crossAx val="124980224"/>
        <c:crosses val="autoZero"/>
        <c:crossBetween val="between"/>
        <c:majorUnit val="20"/>
      </c:valAx>
      <c:spPr>
        <a:ln>
          <a:noFill/>
        </a:ln>
      </c:spPr>
    </c:plotArea>
    <c:legend>
      <c:legendPos val="b"/>
      <c:layout>
        <c:manualLayout>
          <c:xMode val="edge"/>
          <c:yMode val="edge"/>
          <c:x val="9.5699940150019189E-2"/>
          <c:y val="0.84075015056806557"/>
          <c:w val="0.75170657561346232"/>
          <c:h val="0.14068466076868652"/>
        </c:manualLayout>
      </c:layout>
      <c:overlay val="0"/>
    </c:legend>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514249273096805E-2"/>
          <c:y val="7.7338145231846026E-2"/>
          <c:w val="0.94142272358175205"/>
          <c:h val="0.61508046724967069"/>
        </c:manualLayout>
      </c:layout>
      <c:barChart>
        <c:barDir val="col"/>
        <c:grouping val="clustered"/>
        <c:varyColors val="0"/>
        <c:ser>
          <c:idx val="0"/>
          <c:order val="0"/>
          <c:tx>
            <c:strRef>
              <c:f>India_prevalence!$E$61</c:f>
              <c:strCache>
                <c:ptCount val="1"/>
                <c:pt idx="0">
                  <c:v>Ganjam</c:v>
                </c:pt>
              </c:strCache>
            </c:strRef>
          </c:tx>
          <c:spPr>
            <a:solidFill>
              <a:srgbClr val="00AEEF"/>
            </a:solidFill>
          </c:spPr>
          <c:invertIfNegative val="0"/>
          <c:cat>
            <c:multiLvlStrRef>
              <c:f>India_prevalence!$C$62:$D$70</c:f>
              <c:multiLvlStrCache>
                <c:ptCount val="9"/>
                <c:lvl>
                  <c:pt idx="0">
                    <c:v>Both, husband and wife positive</c:v>
                  </c:pt>
                  <c:pt idx="1">
                    <c:v>Husband positive, wife negative</c:v>
                  </c:pt>
                  <c:pt idx="2">
                    <c:v>Husband positive, wife status unknown</c:v>
                  </c:pt>
                  <c:pt idx="3">
                    <c:v>Both, husband and wife positive</c:v>
                  </c:pt>
                  <c:pt idx="4">
                    <c:v>Husband positive, wife negative</c:v>
                  </c:pt>
                  <c:pt idx="5">
                    <c:v>Husband positive, wife status unknown</c:v>
                  </c:pt>
                  <c:pt idx="6">
                    <c:v>Both, husband and wife positive</c:v>
                  </c:pt>
                  <c:pt idx="7">
                    <c:v>Husband positive, wife negative</c:v>
                  </c:pt>
                  <c:pt idx="8">
                    <c:v>Husband positive, wife status unknown</c:v>
                  </c:pt>
                </c:lvl>
                <c:lvl>
                  <c:pt idx="0">
                    <c:v>Non-migrants</c:v>
                  </c:pt>
                  <c:pt idx="3">
                    <c:v>Returned migrants</c:v>
                  </c:pt>
                  <c:pt idx="6">
                    <c:v>Active migrants</c:v>
                  </c:pt>
                </c:lvl>
              </c:multiLvlStrCache>
            </c:multiLvlStrRef>
          </c:cat>
          <c:val>
            <c:numRef>
              <c:f>India_prevalence!$E$62:$E$70</c:f>
              <c:numCache>
                <c:formatCode>General</c:formatCode>
                <c:ptCount val="9"/>
                <c:pt idx="0">
                  <c:v>9</c:v>
                </c:pt>
                <c:pt idx="1">
                  <c:v>11</c:v>
                </c:pt>
                <c:pt idx="2">
                  <c:v>6</c:v>
                </c:pt>
                <c:pt idx="3">
                  <c:v>44</c:v>
                </c:pt>
                <c:pt idx="4">
                  <c:v>16</c:v>
                </c:pt>
                <c:pt idx="5">
                  <c:v>17</c:v>
                </c:pt>
                <c:pt idx="6">
                  <c:v>14</c:v>
                </c:pt>
                <c:pt idx="7">
                  <c:v>20</c:v>
                </c:pt>
                <c:pt idx="8">
                  <c:v>13</c:v>
                </c:pt>
              </c:numCache>
            </c:numRef>
          </c:val>
        </c:ser>
        <c:ser>
          <c:idx val="1"/>
          <c:order val="1"/>
          <c:tx>
            <c:strRef>
              <c:f>India_prevalence!$F$61</c:f>
              <c:strCache>
                <c:ptCount val="1"/>
                <c:pt idx="0">
                  <c:v>Northern Bihar</c:v>
                </c:pt>
              </c:strCache>
            </c:strRef>
          </c:tx>
          <c:spPr>
            <a:solidFill>
              <a:srgbClr val="88C540"/>
            </a:solidFill>
          </c:spPr>
          <c:invertIfNegative val="0"/>
          <c:cat>
            <c:multiLvlStrRef>
              <c:f>India_prevalence!$C$62:$D$70</c:f>
              <c:multiLvlStrCache>
                <c:ptCount val="9"/>
                <c:lvl>
                  <c:pt idx="0">
                    <c:v>Both, husband and wife positive</c:v>
                  </c:pt>
                  <c:pt idx="1">
                    <c:v>Husband positive, wife negative</c:v>
                  </c:pt>
                  <c:pt idx="2">
                    <c:v>Husband positive, wife status unknown</c:v>
                  </c:pt>
                  <c:pt idx="3">
                    <c:v>Both, husband and wife positive</c:v>
                  </c:pt>
                  <c:pt idx="4">
                    <c:v>Husband positive, wife negative</c:v>
                  </c:pt>
                  <c:pt idx="5">
                    <c:v>Husband positive, wife status unknown</c:v>
                  </c:pt>
                  <c:pt idx="6">
                    <c:v>Both, husband and wife positive</c:v>
                  </c:pt>
                  <c:pt idx="7">
                    <c:v>Husband positive, wife negative</c:v>
                  </c:pt>
                  <c:pt idx="8">
                    <c:v>Husband positive, wife status unknown</c:v>
                  </c:pt>
                </c:lvl>
                <c:lvl>
                  <c:pt idx="0">
                    <c:v>Non-migrants</c:v>
                  </c:pt>
                  <c:pt idx="3">
                    <c:v>Returned migrants</c:v>
                  </c:pt>
                  <c:pt idx="6">
                    <c:v>Active migrants</c:v>
                  </c:pt>
                </c:lvl>
              </c:multiLvlStrCache>
            </c:multiLvlStrRef>
          </c:cat>
          <c:val>
            <c:numRef>
              <c:f>India_prevalence!$F$62:$F$70</c:f>
              <c:numCache>
                <c:formatCode>General</c:formatCode>
                <c:ptCount val="9"/>
                <c:pt idx="0">
                  <c:v>8</c:v>
                </c:pt>
                <c:pt idx="1">
                  <c:v>7</c:v>
                </c:pt>
                <c:pt idx="2">
                  <c:v>7</c:v>
                </c:pt>
                <c:pt idx="3">
                  <c:v>20</c:v>
                </c:pt>
                <c:pt idx="4">
                  <c:v>27</c:v>
                </c:pt>
                <c:pt idx="5">
                  <c:v>28</c:v>
                </c:pt>
                <c:pt idx="6">
                  <c:v>23</c:v>
                </c:pt>
                <c:pt idx="7">
                  <c:v>11</c:v>
                </c:pt>
                <c:pt idx="8">
                  <c:v>17</c:v>
                </c:pt>
              </c:numCache>
            </c:numRef>
          </c:val>
        </c:ser>
        <c:ser>
          <c:idx val="2"/>
          <c:order val="2"/>
          <c:tx>
            <c:strRef>
              <c:f>India_prevalence!$G$61</c:f>
              <c:strCache>
                <c:ptCount val="1"/>
                <c:pt idx="0">
                  <c:v>Thane</c:v>
                </c:pt>
              </c:strCache>
            </c:strRef>
          </c:tx>
          <c:spPr>
            <a:solidFill>
              <a:srgbClr val="E31837"/>
            </a:solidFill>
          </c:spPr>
          <c:invertIfNegative val="0"/>
          <c:cat>
            <c:multiLvlStrRef>
              <c:f>India_prevalence!$C$62:$D$70</c:f>
              <c:multiLvlStrCache>
                <c:ptCount val="9"/>
                <c:lvl>
                  <c:pt idx="0">
                    <c:v>Both, husband and wife positive</c:v>
                  </c:pt>
                  <c:pt idx="1">
                    <c:v>Husband positive, wife negative</c:v>
                  </c:pt>
                  <c:pt idx="2">
                    <c:v>Husband positive, wife status unknown</c:v>
                  </c:pt>
                  <c:pt idx="3">
                    <c:v>Both, husband and wife positive</c:v>
                  </c:pt>
                  <c:pt idx="4">
                    <c:v>Husband positive, wife negative</c:v>
                  </c:pt>
                  <c:pt idx="5">
                    <c:v>Husband positive, wife status unknown</c:v>
                  </c:pt>
                  <c:pt idx="6">
                    <c:v>Both, husband and wife positive</c:v>
                  </c:pt>
                  <c:pt idx="7">
                    <c:v>Husband positive, wife negative</c:v>
                  </c:pt>
                  <c:pt idx="8">
                    <c:v>Husband positive, wife status unknown</c:v>
                  </c:pt>
                </c:lvl>
                <c:lvl>
                  <c:pt idx="0">
                    <c:v>Non-migrants</c:v>
                  </c:pt>
                  <c:pt idx="3">
                    <c:v>Returned migrants</c:v>
                  </c:pt>
                  <c:pt idx="6">
                    <c:v>Active migrants</c:v>
                  </c:pt>
                </c:lvl>
              </c:multiLvlStrCache>
            </c:multiLvlStrRef>
          </c:cat>
          <c:val>
            <c:numRef>
              <c:f>India_prevalence!$G$62:$G$70</c:f>
              <c:numCache>
                <c:formatCode>General</c:formatCode>
                <c:ptCount val="9"/>
                <c:pt idx="0">
                  <c:v>20</c:v>
                </c:pt>
                <c:pt idx="1">
                  <c:v>5</c:v>
                </c:pt>
                <c:pt idx="2">
                  <c:v>3</c:v>
                </c:pt>
                <c:pt idx="3">
                  <c:v>58</c:v>
                </c:pt>
                <c:pt idx="4">
                  <c:v>21</c:v>
                </c:pt>
                <c:pt idx="5">
                  <c:v>11</c:v>
                </c:pt>
                <c:pt idx="6">
                  <c:v>38</c:v>
                </c:pt>
                <c:pt idx="7">
                  <c:v>12</c:v>
                </c:pt>
                <c:pt idx="8">
                  <c:v>15</c:v>
                </c:pt>
              </c:numCache>
            </c:numRef>
          </c:val>
        </c:ser>
        <c:dLbls>
          <c:dLblPos val="outEnd"/>
          <c:showLegendKey val="0"/>
          <c:showVal val="1"/>
          <c:showCatName val="0"/>
          <c:showSerName val="0"/>
          <c:showPercent val="0"/>
          <c:showBubbleSize val="0"/>
        </c:dLbls>
        <c:gapWidth val="150"/>
        <c:axId val="125089664"/>
        <c:axId val="125091200"/>
      </c:barChart>
      <c:catAx>
        <c:axId val="125089664"/>
        <c:scaling>
          <c:orientation val="minMax"/>
        </c:scaling>
        <c:delete val="0"/>
        <c:axPos val="b"/>
        <c:majorGridlines/>
        <c:majorTickMark val="out"/>
        <c:minorTickMark val="none"/>
        <c:tickLblPos val="high"/>
        <c:spPr>
          <a:noFill/>
          <a:ln w="9525">
            <a:solidFill>
              <a:schemeClr val="bg1">
                <a:lumMod val="50000"/>
              </a:schemeClr>
            </a:solidFill>
          </a:ln>
        </c:spPr>
        <c:crossAx val="125091200"/>
        <c:crosses val="autoZero"/>
        <c:auto val="1"/>
        <c:lblAlgn val="ctr"/>
        <c:lblOffset val="100"/>
        <c:noMultiLvlLbl val="0"/>
      </c:catAx>
      <c:valAx>
        <c:axId val="125091200"/>
        <c:scaling>
          <c:orientation val="minMax"/>
          <c:max val="100"/>
        </c:scaling>
        <c:delete val="0"/>
        <c:axPos val="l"/>
        <c:title>
          <c:tx>
            <c:rich>
              <a:bodyPr rot="0" vert="horz"/>
              <a:lstStyle/>
              <a:p>
                <a:pPr>
                  <a:defRPr/>
                </a:pPr>
                <a:r>
                  <a:rPr lang="en-GB"/>
                  <a:t>%</a:t>
                </a:r>
              </a:p>
            </c:rich>
          </c:tx>
          <c:layout>
            <c:manualLayout>
              <c:xMode val="edge"/>
              <c:yMode val="edge"/>
              <c:x val="5.2134240332279841E-3"/>
              <c:y val="1.3858791341855338E-2"/>
            </c:manualLayout>
          </c:layout>
          <c:overlay val="0"/>
        </c:title>
        <c:numFmt formatCode="General" sourceLinked="1"/>
        <c:majorTickMark val="out"/>
        <c:minorTickMark val="none"/>
        <c:tickLblPos val="nextTo"/>
        <c:crossAx val="125089664"/>
        <c:crosses val="autoZero"/>
        <c:crossBetween val="between"/>
        <c:majorUnit val="20"/>
      </c:valAx>
      <c:spPr>
        <a:solidFill>
          <a:srgbClr val="EEECE1">
            <a:lumMod val="90000"/>
          </a:srgbClr>
        </a:solidFill>
        <a:ln>
          <a:solidFill>
            <a:schemeClr val="bg1">
              <a:lumMod val="50000"/>
            </a:schemeClr>
          </a:solidFill>
        </a:ln>
      </c:spPr>
    </c:plotArea>
    <c:legend>
      <c:legendPos val="t"/>
      <c:layout>
        <c:manualLayout>
          <c:xMode val="edge"/>
          <c:yMode val="edge"/>
          <c:x val="0.32309681888517039"/>
          <c:y val="0.72275249439383227"/>
          <c:w val="0.31318495463294826"/>
          <c:h val="6.4092786406686683E-2"/>
        </c:manualLayout>
      </c:layout>
      <c:overlay val="0"/>
    </c:legend>
    <c:plotVisOnly val="1"/>
    <c:dispBlanksAs val="gap"/>
    <c:showDLblsOverMax val="0"/>
  </c:chart>
  <c:spPr>
    <a:ln>
      <a:solidFill>
        <a:schemeClr val="bg1">
          <a:lumMod val="50000"/>
        </a:schemeClr>
      </a:solidFill>
    </a:ln>
  </c:spPr>
  <c:txPr>
    <a:bodyPr/>
    <a:lstStyle/>
    <a:p>
      <a:pPr>
        <a:defRPr sz="1200" b="1">
          <a:latin typeface="Arial" pitchFamily="34" charset="0"/>
          <a:cs typeface="Arial" pitchFamily="34" charset="0"/>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3352624797961521E-2"/>
          <c:y val="9.7728228609519574E-2"/>
          <c:w val="0.89519505407847944"/>
          <c:h val="0.63476103948544893"/>
        </c:manualLayout>
      </c:layout>
      <c:barChart>
        <c:barDir val="col"/>
        <c:grouping val="clustered"/>
        <c:varyColors val="0"/>
        <c:ser>
          <c:idx val="0"/>
          <c:order val="0"/>
          <c:spPr>
            <a:solidFill>
              <a:srgbClr val="EC008C"/>
            </a:solidFill>
          </c:spPr>
          <c:invertIfNegative val="0"/>
          <c:cat>
            <c:strRef>
              <c:f>RB!$B$109:$B$112</c:f>
              <c:strCache>
                <c:ptCount val="4"/>
                <c:pt idx="0">
                  <c:v>Nepalese returned migrants 
(2010)</c:v>
                </c:pt>
                <c:pt idx="1">
                  <c:v>Nepalese migrants in 
India (2010-11)</c:v>
                </c:pt>
                <c:pt idx="2">
                  <c:v>Myanmar migrants in
Tak, Thailand (2006)</c:v>
                </c:pt>
                <c:pt idx="3">
                  <c:v>Bangladeshi migrants in
India (2010-11)</c:v>
                </c:pt>
              </c:strCache>
            </c:strRef>
          </c:cat>
          <c:val>
            <c:numRef>
              <c:f>RB!$C$109:$C$112</c:f>
              <c:numCache>
                <c:formatCode>0</c:formatCode>
                <c:ptCount val="4"/>
                <c:pt idx="0">
                  <c:v>32.799999999999997</c:v>
                </c:pt>
                <c:pt idx="1">
                  <c:v>10</c:v>
                </c:pt>
                <c:pt idx="2">
                  <c:v>4</c:v>
                </c:pt>
                <c:pt idx="3">
                  <c:v>3</c:v>
                </c:pt>
              </c:numCache>
            </c:numRef>
          </c:val>
        </c:ser>
        <c:dLbls>
          <c:dLblPos val="outEnd"/>
          <c:showLegendKey val="0"/>
          <c:showVal val="1"/>
          <c:showCatName val="0"/>
          <c:showSerName val="0"/>
          <c:showPercent val="0"/>
          <c:showBubbleSize val="0"/>
        </c:dLbls>
        <c:gapWidth val="150"/>
        <c:axId val="125320576"/>
        <c:axId val="125334656"/>
      </c:barChart>
      <c:catAx>
        <c:axId val="125320576"/>
        <c:scaling>
          <c:orientation val="minMax"/>
        </c:scaling>
        <c:delete val="0"/>
        <c:axPos val="b"/>
        <c:majorTickMark val="out"/>
        <c:minorTickMark val="none"/>
        <c:tickLblPos val="nextTo"/>
        <c:crossAx val="125334656"/>
        <c:crosses val="autoZero"/>
        <c:auto val="1"/>
        <c:lblAlgn val="ctr"/>
        <c:lblOffset val="100"/>
        <c:noMultiLvlLbl val="0"/>
      </c:catAx>
      <c:valAx>
        <c:axId val="125334656"/>
        <c:scaling>
          <c:orientation val="minMax"/>
          <c:max val="100"/>
        </c:scaling>
        <c:delete val="0"/>
        <c:axPos val="l"/>
        <c:title>
          <c:tx>
            <c:rich>
              <a:bodyPr rot="0" vert="horz"/>
              <a:lstStyle/>
              <a:p>
                <a:pPr>
                  <a:defRPr/>
                </a:pPr>
                <a:r>
                  <a:rPr lang="en-GB"/>
                  <a:t>%</a:t>
                </a:r>
              </a:p>
            </c:rich>
          </c:tx>
          <c:layout>
            <c:manualLayout>
              <c:xMode val="edge"/>
              <c:yMode val="edge"/>
              <c:x val="5.0050042160263861E-2"/>
              <c:y val="3.3512157134204371E-3"/>
            </c:manualLayout>
          </c:layout>
          <c:overlay val="0"/>
        </c:title>
        <c:numFmt formatCode="0" sourceLinked="1"/>
        <c:majorTickMark val="out"/>
        <c:minorTickMark val="none"/>
        <c:tickLblPos val="nextTo"/>
        <c:crossAx val="125320576"/>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00AEEF"/>
                </a:solidFill>
              </a:defRPr>
            </a:pPr>
            <a:r>
              <a:rPr lang="en-GB">
                <a:solidFill>
                  <a:srgbClr val="00AEEF"/>
                </a:solidFill>
              </a:rPr>
              <a:t>Condom use at last sex </a:t>
            </a:r>
          </a:p>
        </c:rich>
      </c:tx>
      <c:layout/>
      <c:overlay val="0"/>
    </c:title>
    <c:autoTitleDeleted val="0"/>
    <c:plotArea>
      <c:layout>
        <c:manualLayout>
          <c:layoutTarget val="inner"/>
          <c:xMode val="edge"/>
          <c:yMode val="edge"/>
          <c:x val="8.382436570428696E-2"/>
          <c:y val="0.11904095645631844"/>
          <c:w val="0.88562007874015747"/>
          <c:h val="0.48604906876912757"/>
        </c:manualLayout>
      </c:layout>
      <c:barChart>
        <c:barDir val="col"/>
        <c:grouping val="clustered"/>
        <c:varyColors val="0"/>
        <c:ser>
          <c:idx val="0"/>
          <c:order val="0"/>
          <c:tx>
            <c:strRef>
              <c:f>'Risk behav'!$C$151</c:f>
              <c:strCache>
                <c:ptCount val="1"/>
                <c:pt idx="0">
                  <c:v>End-line (control)</c:v>
                </c:pt>
              </c:strCache>
            </c:strRef>
          </c:tx>
          <c:spPr>
            <a:solidFill>
              <a:srgbClr val="00AEEF"/>
            </a:solidFill>
          </c:spPr>
          <c:invertIfNegative val="0"/>
          <c:dLbls>
            <c:showLegendKey val="0"/>
            <c:showVal val="1"/>
            <c:showCatName val="0"/>
            <c:showSerName val="0"/>
            <c:showPercent val="0"/>
            <c:showBubbleSize val="0"/>
            <c:showLeaderLines val="0"/>
          </c:dLbls>
          <c:cat>
            <c:strRef>
              <c:f>'Risk behav'!$B$152:$B$155</c:f>
              <c:strCache>
                <c:ptCount val="4"/>
                <c:pt idx="0">
                  <c:v>Nepali migrants in India</c:v>
                </c:pt>
                <c:pt idx="1">
                  <c:v>Bangladeshi migrants in India</c:v>
                </c:pt>
                <c:pt idx="2">
                  <c:v>In source country (Nepal)</c:v>
                </c:pt>
                <c:pt idx="3">
                  <c:v>In source country (Bangladesh)</c:v>
                </c:pt>
              </c:strCache>
            </c:strRef>
          </c:cat>
          <c:val>
            <c:numRef>
              <c:f>'Risk behav'!$C$152:$C$155</c:f>
              <c:numCache>
                <c:formatCode>0</c:formatCode>
                <c:ptCount val="4"/>
                <c:pt idx="0">
                  <c:v>27.5</c:v>
                </c:pt>
                <c:pt idx="1">
                  <c:v>13</c:v>
                </c:pt>
                <c:pt idx="2">
                  <c:v>7.1</c:v>
                </c:pt>
                <c:pt idx="3">
                  <c:v>11.8</c:v>
                </c:pt>
              </c:numCache>
            </c:numRef>
          </c:val>
        </c:ser>
        <c:ser>
          <c:idx val="1"/>
          <c:order val="1"/>
          <c:tx>
            <c:strRef>
              <c:f>'Risk behav'!$D$151</c:f>
              <c:strCache>
                <c:ptCount val="1"/>
                <c:pt idx="0">
                  <c:v>End-line 
(impact population)</c:v>
                </c:pt>
              </c:strCache>
            </c:strRef>
          </c:tx>
          <c:spPr>
            <a:solidFill>
              <a:srgbClr val="EC008C"/>
            </a:solidFill>
          </c:spPr>
          <c:invertIfNegative val="0"/>
          <c:dLbls>
            <c:showLegendKey val="0"/>
            <c:showVal val="1"/>
            <c:showCatName val="0"/>
            <c:showSerName val="0"/>
            <c:showPercent val="0"/>
            <c:showBubbleSize val="0"/>
            <c:showLeaderLines val="0"/>
          </c:dLbls>
          <c:cat>
            <c:strRef>
              <c:f>'Risk behav'!$B$152:$B$155</c:f>
              <c:strCache>
                <c:ptCount val="4"/>
                <c:pt idx="0">
                  <c:v>Nepali migrants in India</c:v>
                </c:pt>
                <c:pt idx="1">
                  <c:v>Bangladeshi migrants in India</c:v>
                </c:pt>
                <c:pt idx="2">
                  <c:v>In source country (Nepal)</c:v>
                </c:pt>
                <c:pt idx="3">
                  <c:v>In source country (Bangladesh)</c:v>
                </c:pt>
              </c:strCache>
            </c:strRef>
          </c:cat>
          <c:val>
            <c:numRef>
              <c:f>'Risk behav'!$D$152:$D$155</c:f>
              <c:numCache>
                <c:formatCode>0</c:formatCode>
                <c:ptCount val="4"/>
                <c:pt idx="0">
                  <c:v>41.9</c:v>
                </c:pt>
                <c:pt idx="1">
                  <c:v>39.299999999999997</c:v>
                </c:pt>
                <c:pt idx="2">
                  <c:v>62.3</c:v>
                </c:pt>
                <c:pt idx="3">
                  <c:v>40.700000000000003</c:v>
                </c:pt>
              </c:numCache>
            </c:numRef>
          </c:val>
        </c:ser>
        <c:dLbls>
          <c:showLegendKey val="0"/>
          <c:showVal val="0"/>
          <c:showCatName val="0"/>
          <c:showSerName val="0"/>
          <c:showPercent val="0"/>
          <c:showBubbleSize val="0"/>
        </c:dLbls>
        <c:gapWidth val="150"/>
        <c:axId val="84895232"/>
        <c:axId val="84896768"/>
      </c:barChart>
      <c:catAx>
        <c:axId val="84895232"/>
        <c:scaling>
          <c:orientation val="minMax"/>
        </c:scaling>
        <c:delete val="0"/>
        <c:axPos val="b"/>
        <c:majorTickMark val="out"/>
        <c:minorTickMark val="none"/>
        <c:tickLblPos val="nextTo"/>
        <c:crossAx val="84896768"/>
        <c:crosses val="autoZero"/>
        <c:auto val="1"/>
        <c:lblAlgn val="ctr"/>
        <c:lblOffset val="100"/>
        <c:noMultiLvlLbl val="0"/>
      </c:catAx>
      <c:valAx>
        <c:axId val="84896768"/>
        <c:scaling>
          <c:orientation val="minMax"/>
          <c:max val="100"/>
        </c:scaling>
        <c:delete val="0"/>
        <c:axPos val="l"/>
        <c:majorGridlines>
          <c:spPr>
            <a:ln>
              <a:solidFill>
                <a:schemeClr val="bg1">
                  <a:lumMod val="85000"/>
                </a:schemeClr>
              </a:solidFill>
              <a:prstDash val="sysDash"/>
            </a:ln>
          </c:spPr>
        </c:majorGridlines>
        <c:title>
          <c:tx>
            <c:rich>
              <a:bodyPr rot="0" vert="horz"/>
              <a:lstStyle/>
              <a:p>
                <a:pPr>
                  <a:defRPr/>
                </a:pPr>
                <a:r>
                  <a:rPr lang="en-GB" dirty="0" smtClean="0"/>
                  <a:t>%</a:t>
                </a:r>
                <a:endParaRPr lang="en-GB" dirty="0"/>
              </a:p>
            </c:rich>
          </c:tx>
          <c:layout>
            <c:manualLayout>
              <c:xMode val="edge"/>
              <c:yMode val="edge"/>
              <c:x val="2.210244745447679E-2"/>
              <c:y val="2.2545238029107868E-2"/>
            </c:manualLayout>
          </c:layout>
          <c:overlay val="0"/>
        </c:title>
        <c:numFmt formatCode="0" sourceLinked="1"/>
        <c:majorTickMark val="out"/>
        <c:minorTickMark val="none"/>
        <c:tickLblPos val="nextTo"/>
        <c:crossAx val="84895232"/>
        <c:crosses val="autoZero"/>
        <c:crossBetween val="between"/>
        <c:majorUnit val="20"/>
      </c:valAx>
    </c:plotArea>
    <c:plotVisOnly val="1"/>
    <c:dispBlanksAs val="gap"/>
    <c:showDLblsOverMax val="0"/>
  </c:chart>
  <c:spPr>
    <a:ln>
      <a:noFill/>
    </a:ln>
  </c:spPr>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0.07484</cdr:x>
      <cdr:y>0.91199</cdr:y>
    </cdr:from>
    <cdr:to>
      <cdr:x>0.7559</cdr:x>
      <cdr:y>0.99183</cdr:y>
    </cdr:to>
    <cdr:sp macro="" textlink="">
      <cdr:nvSpPr>
        <cdr:cNvPr id="2" name="TextBox 3"/>
        <cdr:cNvSpPr txBox="1"/>
      </cdr:nvSpPr>
      <cdr:spPr>
        <a:xfrm xmlns:a="http://schemas.openxmlformats.org/drawingml/2006/main">
          <a:off x="669891" y="3699114"/>
          <a:ext cx="6096002" cy="323850"/>
        </a:xfrm>
        <a:prstGeom xmlns:a="http://schemas.openxmlformats.org/drawingml/2006/main" prst="rect">
          <a:avLst/>
        </a:prstGeom>
        <a:solidFill xmlns:a="http://schemas.openxmlformats.org/drawingml/2006/main">
          <a:schemeClr val="lt1"/>
        </a:solidFill>
        <a:ln xmlns:a="http://schemas.openxmlformats.org/drawingml/2006/main" w="12700" cmpd="sng">
          <a:solidFill>
            <a:schemeClr val="bg1">
              <a:lumMod val="50000"/>
            </a:schemeClr>
          </a:solidFill>
          <a:prstDash val="sysDash"/>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200" dirty="0">
              <a:latin typeface="Arial" pitchFamily="34" charset="0"/>
            </a:rPr>
            <a:t>* HIV</a:t>
          </a:r>
          <a:r>
            <a:rPr lang="en-US" sz="1200" baseline="0" dirty="0">
              <a:latin typeface="Arial" pitchFamily="34" charset="0"/>
            </a:rPr>
            <a:t> prevalence among migrants in Thailand from </a:t>
          </a:r>
          <a:r>
            <a:rPr lang="en-US" sz="1200" baseline="0" dirty="0" err="1">
              <a:latin typeface="Arial" pitchFamily="34" charset="0"/>
            </a:rPr>
            <a:t>neighbouring</a:t>
          </a:r>
          <a:r>
            <a:rPr lang="en-US" sz="1200" baseline="0" dirty="0">
              <a:latin typeface="Arial" pitchFamily="34" charset="0"/>
            </a:rPr>
            <a:t> countries</a:t>
          </a:r>
          <a:endParaRPr lang="th-TH" sz="1200" dirty="0">
            <a:latin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0.79618</cdr:y>
    </cdr:from>
    <cdr:to>
      <cdr:x>1</cdr:x>
      <cdr:y>1</cdr:y>
    </cdr:to>
    <cdr:sp macro="" textlink="">
      <cdr:nvSpPr>
        <cdr:cNvPr id="2" name="TextBox 1"/>
        <cdr:cNvSpPr txBox="1"/>
      </cdr:nvSpPr>
      <cdr:spPr>
        <a:xfrm xmlns:a="http://schemas.openxmlformats.org/drawingml/2006/main">
          <a:off x="0" y="3120844"/>
          <a:ext cx="8892480" cy="798946"/>
        </a:xfrm>
        <a:prstGeom xmlns:a="http://schemas.openxmlformats.org/drawingml/2006/main" prst="rect">
          <a:avLst/>
        </a:prstGeom>
        <a:ln xmlns:a="http://schemas.openxmlformats.org/drawingml/2006/main">
          <a:solidFill>
            <a:schemeClr val="tx1"/>
          </a:solidFill>
          <a:prstDash val="sysDash"/>
        </a:ln>
      </cdr:spPr>
      <cdr:txBody>
        <a:bodyPr xmlns:a="http://schemas.openxmlformats.org/drawingml/2006/main" vertOverflow="clip" wrap="square" rtlCol="0"/>
        <a:lstStyle xmlns:a="http://schemas.openxmlformats.org/drawingml/2006/main"/>
        <a:p xmlns:a="http://schemas.openxmlformats.org/drawingml/2006/main">
          <a:r>
            <a:rPr lang="en-US" b="1" dirty="0">
              <a:latin typeface="Arial" pitchFamily="34" charset="0"/>
              <a:ea typeface="+mn-ea"/>
              <a:cs typeface="Arial" pitchFamily="34" charset="0"/>
            </a:rPr>
            <a:t>Returned migrant: </a:t>
          </a:r>
          <a:r>
            <a:rPr lang="en-US" dirty="0">
              <a:latin typeface="Arial" pitchFamily="34" charset="0"/>
              <a:ea typeface="+mn-ea"/>
              <a:cs typeface="Arial" pitchFamily="34" charset="0"/>
            </a:rPr>
            <a:t>A migrant who returned </a:t>
          </a:r>
          <a:r>
            <a:rPr lang="en-US" dirty="0" smtClean="0">
              <a:latin typeface="Arial" pitchFamily="34" charset="0"/>
              <a:ea typeface="+mn-ea"/>
              <a:cs typeface="Arial" pitchFamily="34" charset="0"/>
            </a:rPr>
            <a:t>to his </a:t>
          </a:r>
          <a:r>
            <a:rPr lang="en-US" dirty="0">
              <a:latin typeface="Arial" pitchFamily="34" charset="0"/>
              <a:ea typeface="+mn-ea"/>
              <a:cs typeface="Arial" pitchFamily="34" charset="0"/>
            </a:rPr>
            <a:t>or her native place either due to </a:t>
          </a:r>
          <a:r>
            <a:rPr lang="en-US" dirty="0" smtClean="0">
              <a:latin typeface="Arial" pitchFamily="34" charset="0"/>
              <a:ea typeface="+mn-ea"/>
              <a:cs typeface="Arial" pitchFamily="34" charset="0"/>
            </a:rPr>
            <a:t>completion of </a:t>
          </a:r>
          <a:r>
            <a:rPr lang="en-US" dirty="0">
              <a:latin typeface="Arial" pitchFamily="34" charset="0"/>
              <a:ea typeface="+mn-ea"/>
              <a:cs typeface="Arial" pitchFamily="34" charset="0"/>
            </a:rPr>
            <a:t>job contract or no job at the </a:t>
          </a:r>
          <a:r>
            <a:rPr lang="en-US" dirty="0" smtClean="0">
              <a:latin typeface="Arial" pitchFamily="34" charset="0"/>
              <a:ea typeface="+mn-ea"/>
              <a:cs typeface="Arial" pitchFamily="34" charset="0"/>
            </a:rPr>
            <a:t>destination </a:t>
          </a:r>
          <a:r>
            <a:rPr lang="en-GB" dirty="0" smtClean="0">
              <a:latin typeface="Arial" pitchFamily="34" charset="0"/>
              <a:ea typeface="+mn-ea"/>
              <a:cs typeface="Arial" pitchFamily="34" charset="0"/>
            </a:rPr>
            <a:t>place</a:t>
          </a:r>
        </a:p>
        <a:p xmlns:a="http://schemas.openxmlformats.org/drawingml/2006/main">
          <a:r>
            <a:rPr lang="en-US" b="1" dirty="0">
              <a:latin typeface="Arial" pitchFamily="34" charset="0"/>
              <a:ea typeface="+mn-ea"/>
              <a:cs typeface="Arial" pitchFamily="34" charset="0"/>
            </a:rPr>
            <a:t>Active migrant: </a:t>
          </a:r>
          <a:r>
            <a:rPr lang="en-US" dirty="0">
              <a:latin typeface="Arial" pitchFamily="34" charset="0"/>
              <a:ea typeface="+mn-ea"/>
              <a:cs typeface="Arial" pitchFamily="34" charset="0"/>
            </a:rPr>
            <a:t>A migrant who was at the </a:t>
          </a:r>
          <a:r>
            <a:rPr lang="en-US" dirty="0" smtClean="0">
              <a:latin typeface="Arial" pitchFamily="34" charset="0"/>
              <a:ea typeface="+mn-ea"/>
              <a:cs typeface="Arial" pitchFamily="34" charset="0"/>
            </a:rPr>
            <a:t>place of </a:t>
          </a:r>
          <a:r>
            <a:rPr lang="en-US" dirty="0">
              <a:latin typeface="Arial" pitchFamily="34" charset="0"/>
              <a:ea typeface="+mn-ea"/>
              <a:cs typeface="Arial" pitchFamily="34" charset="0"/>
            </a:rPr>
            <a:t>origin temporarily (e.g., to attend a </a:t>
          </a:r>
          <a:r>
            <a:rPr lang="en-US" dirty="0" smtClean="0">
              <a:latin typeface="Arial" pitchFamily="34" charset="0"/>
              <a:ea typeface="+mn-ea"/>
              <a:cs typeface="Arial" pitchFamily="34" charset="0"/>
            </a:rPr>
            <a:t>marriage or </a:t>
          </a:r>
          <a:r>
            <a:rPr lang="en-US" dirty="0">
              <a:latin typeface="Arial" pitchFamily="34" charset="0"/>
              <a:ea typeface="+mn-ea"/>
              <a:cs typeface="Arial" pitchFamily="34" charset="0"/>
            </a:rPr>
            <a:t>some function, on vacation, or illness) but</a:t>
          </a:r>
        </a:p>
        <a:p xmlns:a="http://schemas.openxmlformats.org/drawingml/2006/main">
          <a:r>
            <a:rPr lang="en-US" dirty="0">
              <a:latin typeface="Arial" pitchFamily="34" charset="0"/>
              <a:ea typeface="+mn-ea"/>
              <a:cs typeface="Arial" pitchFamily="34" charset="0"/>
            </a:rPr>
            <a:t>was currently employed in a district other </a:t>
          </a:r>
          <a:r>
            <a:rPr lang="en-US" dirty="0" smtClean="0">
              <a:latin typeface="Arial" pitchFamily="34" charset="0"/>
              <a:ea typeface="+mn-ea"/>
              <a:cs typeface="Arial" pitchFamily="34" charset="0"/>
            </a:rPr>
            <a:t>than </a:t>
          </a:r>
          <a:r>
            <a:rPr lang="en-GB" dirty="0" smtClean="0">
              <a:latin typeface="Arial" pitchFamily="34" charset="0"/>
              <a:ea typeface="+mn-ea"/>
              <a:cs typeface="Arial" pitchFamily="34" charset="0"/>
            </a:rPr>
            <a:t>the </a:t>
          </a:r>
          <a:r>
            <a:rPr lang="en-GB" dirty="0">
              <a:latin typeface="Arial" pitchFamily="34" charset="0"/>
              <a:ea typeface="+mn-ea"/>
              <a:cs typeface="Arial" pitchFamily="34" charset="0"/>
            </a:rPr>
            <a:t>place of origin.</a:t>
          </a:r>
          <a:endParaRPr lang="en-GB" sz="1100" dirty="0">
            <a:latin typeface="Arial" pitchFamily="34" charset="0"/>
            <a:cs typeface="Arial" pitchFamily="34" charset="0"/>
          </a:endParaRPr>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3933608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179388"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225572" y="3390900"/>
            <a:ext cx="8115328" cy="1747850"/>
          </a:xfrm>
          <a:prstGeom prst="rect">
            <a:avLst/>
          </a:prstGeom>
        </p:spPr>
        <p:txBody>
          <a:bodyPr/>
          <a:lstStyle>
            <a:lvl1pPr algn="l">
              <a:defRPr sz="5000" b="1" baseline="0">
                <a:solidFill>
                  <a:schemeClr val="bg1"/>
                </a:solidFill>
              </a:defRPr>
            </a:lvl1pPr>
          </a:lstStyle>
          <a:p>
            <a:r>
              <a:rPr lang="en-US" smtClean="0"/>
              <a:t>Click to edit Master title style</a:t>
            </a:r>
            <a:endParaRPr lang="th-TH" dirty="0"/>
          </a:p>
        </p:txBody>
      </p:sp>
    </p:spTree>
    <p:extLst>
      <p:ext uri="{BB962C8B-B14F-4D97-AF65-F5344CB8AC3E}">
        <p14:creationId xmlns:p14="http://schemas.microsoft.com/office/powerpoint/2010/main" val="2322132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6" name="Slide Number Placeholder 5"/>
          <p:cNvSpPr>
            <a:spLocks noGrp="1"/>
          </p:cNvSpPr>
          <p:nvPr>
            <p:ph type="sldNum" sz="quarter" idx="15"/>
          </p:nvPr>
        </p:nvSpPr>
        <p:spPr/>
        <p:txBody>
          <a:bodyPr/>
          <a:lstStyle>
            <a:lvl1pPr>
              <a:defRPr/>
            </a:lvl1pPr>
          </a:lstStyle>
          <a:p>
            <a:pPr>
              <a:defRPr/>
            </a:pPr>
            <a:fld id="{91A682BB-4390-49F8-B345-D1807D2997D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797607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6" name="Slide Number Placeholder 5"/>
          <p:cNvSpPr>
            <a:spLocks noGrp="1"/>
          </p:cNvSpPr>
          <p:nvPr>
            <p:ph type="sldNum" sz="quarter" idx="15"/>
          </p:nvPr>
        </p:nvSpPr>
        <p:spPr/>
        <p:txBody>
          <a:bodyPr/>
          <a:lstStyle>
            <a:lvl1pPr>
              <a:defRPr/>
            </a:lvl1pPr>
          </a:lstStyle>
          <a:p>
            <a:pPr>
              <a:defRPr/>
            </a:pPr>
            <a:fld id="{FF56B71F-2A81-4214-AC31-62C56139B3E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01455324"/>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8" name="Slide Number Placeholder 5"/>
          <p:cNvSpPr>
            <a:spLocks noGrp="1"/>
          </p:cNvSpPr>
          <p:nvPr>
            <p:ph type="sldNum" sz="quarter" idx="18"/>
          </p:nvPr>
        </p:nvSpPr>
        <p:spPr/>
        <p:txBody>
          <a:bodyPr/>
          <a:lstStyle>
            <a:lvl1pPr>
              <a:defRPr/>
            </a:lvl1pPr>
          </a:lstStyle>
          <a:p>
            <a:pPr>
              <a:defRPr/>
            </a:pPr>
            <a:fld id="{C215EA83-F147-4664-B214-A78A89234BD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7220284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smtClean="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smtClean="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9" name="Slide Number Placeholder 5"/>
          <p:cNvSpPr>
            <a:spLocks noGrp="1"/>
          </p:cNvSpPr>
          <p:nvPr>
            <p:ph type="sldNum" sz="quarter" idx="22"/>
          </p:nvPr>
        </p:nvSpPr>
        <p:spPr/>
        <p:txBody>
          <a:bodyPr/>
          <a:lstStyle>
            <a:lvl1pPr>
              <a:defRPr/>
            </a:lvl1pPr>
          </a:lstStyle>
          <a:p>
            <a:pPr>
              <a:defRPr/>
            </a:pPr>
            <a:fld id="{B0AFAB90-0E6B-4F3E-BA4F-4DF0F6B32644}"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8418912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523D1AF-D769-4ECF-9CEC-6EB0EEF6A83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7581602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77655441-7CC3-4ADF-BD9D-8FED8B133D3C}"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1008797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smtClean="0"/>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7" name="Slide Number Placeholder 5"/>
          <p:cNvSpPr>
            <a:spLocks noGrp="1"/>
          </p:cNvSpPr>
          <p:nvPr>
            <p:ph type="sldNum" sz="quarter" idx="19"/>
          </p:nvPr>
        </p:nvSpPr>
        <p:spPr/>
        <p:txBody>
          <a:bodyPr/>
          <a:lstStyle>
            <a:lvl1pPr>
              <a:defRPr/>
            </a:lvl1pPr>
          </a:lstStyle>
          <a:p>
            <a:pPr>
              <a:defRPr/>
            </a:pPr>
            <a:fld id="{3D7393B8-01DA-4F39-9315-935ADB7A90B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6777373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smtClean="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smtClean="0"/>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B94F38CF-FC5D-4D05-890F-B6EFC8CA41A3}"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127117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6916779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9394411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046822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8395864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smtClean="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smtClean="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93985396"/>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28652469"/>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5833612"/>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smtClean="0"/>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2258477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smtClean="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smtClean="0"/>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50222509"/>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495253" y="1978290"/>
            <a:ext cx="8077275"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endParaRPr lang="th-TH" noProof="0" dirty="0"/>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9235353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14" name="Content Placeholder 27"/>
          <p:cNvSpPr>
            <a:spLocks noGrp="1"/>
          </p:cNvSpPr>
          <p:nvPr>
            <p:ph sz="quarter" idx="13"/>
          </p:nvPr>
        </p:nvSpPr>
        <p:spPr>
          <a:xfrm>
            <a:off x="495253" y="1978289"/>
            <a:ext cx="8077275"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7"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9683685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1047553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7" name="Content Placeholder 27"/>
          <p:cNvSpPr>
            <a:spLocks noGrp="1"/>
          </p:cNvSpPr>
          <p:nvPr>
            <p:ph sz="quarter" idx="16"/>
          </p:nvPr>
        </p:nvSpPr>
        <p:spPr>
          <a:xfrm>
            <a:off x="495251"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9" name="Content Placeholder 27"/>
          <p:cNvSpPr>
            <a:spLocks noGrp="1"/>
          </p:cNvSpPr>
          <p:nvPr>
            <p:ph sz="quarter" idx="17"/>
          </p:nvPr>
        </p:nvSpPr>
        <p:spPr>
          <a:xfrm>
            <a:off x="4612528" y="1978289"/>
            <a:ext cx="396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9187401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smtClean="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smtClean="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5013575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84522347"/>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4477787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smtClean="0"/>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5794002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smtClean="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smtClean="0"/>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6414544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12" name="Content Placeholder 27"/>
          <p:cNvSpPr>
            <a:spLocks noGrp="1"/>
          </p:cNvSpPr>
          <p:nvPr>
            <p:ph sz="quarter" idx="18"/>
          </p:nvPr>
        </p:nvSpPr>
        <p:spPr>
          <a:xfrm>
            <a:off x="495251"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14" name="Text Placeholder 13"/>
          <p:cNvSpPr>
            <a:spLocks noGrp="1"/>
          </p:cNvSpPr>
          <p:nvPr>
            <p:ph type="body" sz="quarter" idx="19"/>
          </p:nvPr>
        </p:nvSpPr>
        <p:spPr>
          <a:xfrm>
            <a:off x="495251"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smtClean="0"/>
              <a:t>Click to edit Master text</a:t>
            </a:r>
            <a:endParaRPr lang="th-TH" dirty="0"/>
          </a:p>
        </p:txBody>
      </p:sp>
      <p:sp>
        <p:nvSpPr>
          <p:cNvPr id="18" name="Content Placeholder 27"/>
          <p:cNvSpPr>
            <a:spLocks noGrp="1"/>
          </p:cNvSpPr>
          <p:nvPr>
            <p:ph sz="quarter" idx="20"/>
          </p:nvPr>
        </p:nvSpPr>
        <p:spPr>
          <a:xfrm>
            <a:off x="4612528" y="2500305"/>
            <a:ext cx="396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19" name="Text Placeholder 13"/>
          <p:cNvSpPr>
            <a:spLocks noGrp="1"/>
          </p:cNvSpPr>
          <p:nvPr>
            <p:ph type="body" sz="quarter" idx="21"/>
          </p:nvPr>
        </p:nvSpPr>
        <p:spPr>
          <a:xfrm>
            <a:off x="4612528" y="1978289"/>
            <a:ext cx="396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smtClean="0"/>
              <a:t>Click to edit Master text</a:t>
            </a:r>
            <a:endParaRPr lang="th-TH" dirty="0"/>
          </a:p>
        </p:txBody>
      </p:sp>
      <p:sp>
        <p:nvSpPr>
          <p:cNvPr id="13"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7323610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8402672" cy="504000"/>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3306228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17676640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179388"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169856" y="1571612"/>
            <a:ext cx="3330574" cy="1214446"/>
          </a:xfrm>
          <a:prstGeom prst="rect">
            <a:avLst/>
          </a:prstGeom>
        </p:spPr>
        <p:txBody>
          <a:bodyPr>
            <a:noAutofit/>
          </a:bodyPr>
          <a:lstStyle>
            <a:lvl1pPr algn="l">
              <a:defRPr sz="2400" b="1">
                <a:solidFill>
                  <a:srgbClr val="C00000"/>
                </a:solidFill>
              </a:defRPr>
            </a:lvl1pPr>
          </a:lstStyle>
          <a:p>
            <a:r>
              <a:rPr lang="en-US" dirty="0" smtClean="0"/>
              <a:t>Click to edit Master title style</a:t>
            </a:r>
            <a:endParaRPr lang="th-TH" dirty="0"/>
          </a:p>
        </p:txBody>
      </p:sp>
      <p:sp>
        <p:nvSpPr>
          <p:cNvPr id="9" name="Content Placeholder 27"/>
          <p:cNvSpPr>
            <a:spLocks noGrp="1"/>
          </p:cNvSpPr>
          <p:nvPr>
            <p:ph sz="quarter" idx="17"/>
          </p:nvPr>
        </p:nvSpPr>
        <p:spPr>
          <a:xfrm>
            <a:off x="3643306" y="1571612"/>
            <a:ext cx="4929222"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h-TH" dirty="0"/>
          </a:p>
        </p:txBody>
      </p:sp>
      <p:sp>
        <p:nvSpPr>
          <p:cNvPr id="18" name="Text Placeholder 16"/>
          <p:cNvSpPr>
            <a:spLocks noGrp="1"/>
          </p:cNvSpPr>
          <p:nvPr>
            <p:ph type="body" sz="quarter" idx="18"/>
          </p:nvPr>
        </p:nvSpPr>
        <p:spPr>
          <a:xfrm>
            <a:off x="495250" y="2857496"/>
            <a:ext cx="3005179"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smtClean="0"/>
              <a:t>Click to edit Master text styles</a:t>
            </a:r>
          </a:p>
        </p:txBody>
      </p:sp>
      <p:sp>
        <p:nvSpPr>
          <p:cNvPr id="12" name="Text Placeholder 20"/>
          <p:cNvSpPr>
            <a:spLocks noGrp="1"/>
          </p:cNvSpPr>
          <p:nvPr>
            <p:ph type="body" sz="quarter" idx="14"/>
          </p:nvPr>
        </p:nvSpPr>
        <p:spPr>
          <a:xfrm>
            <a:off x="495253" y="5429264"/>
            <a:ext cx="7648647"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2307032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495253" y="5929330"/>
            <a:ext cx="7648648"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smtClean="0"/>
          </a:p>
        </p:txBody>
      </p:sp>
      <p:sp>
        <p:nvSpPr>
          <p:cNvPr id="7" name="Content Placeholder 27"/>
          <p:cNvSpPr>
            <a:spLocks noGrp="1"/>
          </p:cNvSpPr>
          <p:nvPr>
            <p:ph sz="quarter" idx="15"/>
          </p:nvPr>
        </p:nvSpPr>
        <p:spPr>
          <a:xfrm>
            <a:off x="495253" y="1571612"/>
            <a:ext cx="8077275"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smtClean="0"/>
              <a:t>Click to edit Master text </a:t>
            </a:r>
          </a:p>
        </p:txBody>
      </p:sp>
      <p:sp>
        <p:nvSpPr>
          <p:cNvPr id="8" name="Text Placeholder 16"/>
          <p:cNvSpPr>
            <a:spLocks noGrp="1"/>
          </p:cNvSpPr>
          <p:nvPr>
            <p:ph type="body" sz="quarter" idx="18"/>
          </p:nvPr>
        </p:nvSpPr>
        <p:spPr>
          <a:xfrm>
            <a:off x="495250" y="5572140"/>
            <a:ext cx="8077278"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smtClean="0"/>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0011914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268288" y="3082925"/>
            <a:ext cx="614203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smtClean="0">
                <a:solidFill>
                  <a:prstClr val="white"/>
                </a:solidFill>
                <a:cs typeface="Arial" charset="0"/>
              </a:rPr>
              <a:t>HIV and AIDS</a:t>
            </a:r>
            <a:endParaRPr lang="th-TH" sz="3600" b="1" smtClean="0">
              <a:solidFill>
                <a:prstClr val="white"/>
              </a:solidFill>
            </a:endParaRPr>
          </a:p>
        </p:txBody>
      </p:sp>
      <p:sp>
        <p:nvSpPr>
          <p:cNvPr id="5" name="TextBox 4"/>
          <p:cNvSpPr txBox="1"/>
          <p:nvPr userDrawn="1"/>
        </p:nvSpPr>
        <p:spPr>
          <a:xfrm>
            <a:off x="269875" y="3570288"/>
            <a:ext cx="6143625"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269875" y="4025900"/>
            <a:ext cx="6143625"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179388"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2725" y="609600"/>
            <a:ext cx="2432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225572" y="4289395"/>
            <a:ext cx="8115328" cy="1357200"/>
          </a:xfrm>
          <a:prstGeom prst="rect">
            <a:avLst/>
          </a:prstGeom>
        </p:spPr>
        <p:txBody>
          <a:bodyPr/>
          <a:lstStyle>
            <a:lvl1pPr algn="l">
              <a:defRPr sz="6700" b="1" baseline="0">
                <a:solidFill>
                  <a:schemeClr val="bg1"/>
                </a:solidFill>
              </a:defRPr>
            </a:lvl1pPr>
          </a:lstStyle>
          <a:p>
            <a:r>
              <a:rPr lang="en-US" dirty="0" smtClean="0"/>
              <a:t>Click to edit</a:t>
            </a:r>
            <a:endParaRPr lang="th-TH" dirty="0"/>
          </a:p>
        </p:txBody>
      </p:sp>
    </p:spTree>
    <p:extLst>
      <p:ext uri="{BB962C8B-B14F-4D97-AF65-F5344CB8AC3E}">
        <p14:creationId xmlns:p14="http://schemas.microsoft.com/office/powerpoint/2010/main" val="2356979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2.png"/><Relationship Id="rId5" Type="http://schemas.openxmlformats.org/officeDocument/2006/relationships/slideLayout" Target="../slideLayouts/slideLayout15.xml"/><Relationship Id="rId10" Type="http://schemas.openxmlformats.org/officeDocument/2006/relationships/image" Target="../media/image1.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png"/><Relationship Id="rId5" Type="http://schemas.openxmlformats.org/officeDocument/2006/relationships/slideLayout" Target="../slideLayouts/slideLayout23.xml"/><Relationship Id="rId10"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2.png"/><Relationship Id="rId5" Type="http://schemas.openxmlformats.org/officeDocument/2006/relationships/slideLayout" Target="../slideLayouts/slideLayout31.xml"/><Relationship Id="rId10" Type="http://schemas.openxmlformats.org/officeDocument/2006/relationships/image" Target="../media/image1.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2286000" y="642938"/>
            <a:ext cx="3255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smtClean="0">
                <a:solidFill>
                  <a:prstClr val="white"/>
                </a:solidFill>
              </a:rPr>
              <a:t>HIV and AIDS</a:t>
            </a:r>
            <a:endParaRPr lang="th-TH" sz="3600" b="1" smtClean="0">
              <a:solidFill>
                <a:prstClr val="white"/>
              </a:solidFill>
            </a:endParaRPr>
          </a:p>
        </p:txBody>
      </p:sp>
      <p:sp>
        <p:nvSpPr>
          <p:cNvPr id="27" name="TextBox 26"/>
          <p:cNvSpPr txBox="1"/>
          <p:nvPr userDrawn="1"/>
        </p:nvSpPr>
        <p:spPr>
          <a:xfrm>
            <a:off x="5360988" y="800100"/>
            <a:ext cx="3711575"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6715140" y="285728"/>
            <a:ext cx="1928826"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userDrawn="1"/>
        </p:nvSpPr>
        <p:spPr>
          <a:xfrm>
            <a:off x="6967538" y="301625"/>
            <a:ext cx="1665287"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605979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7200" algn="ctr" rtl="0" fontAlgn="base">
        <a:spcBef>
          <a:spcPct val="0"/>
        </a:spcBef>
        <a:spcAft>
          <a:spcPct val="0"/>
        </a:spcAft>
        <a:defRPr sz="4400">
          <a:solidFill>
            <a:schemeClr val="tx1"/>
          </a:solidFill>
          <a:latin typeface="Arial" pitchFamily="34" charset="0"/>
          <a:cs typeface="Cordia New" pitchFamily="34" charset="-34"/>
        </a:defRPr>
      </a:lvl6pPr>
      <a:lvl7pPr marL="914400" algn="ctr" rtl="0" fontAlgn="base">
        <a:spcBef>
          <a:spcPct val="0"/>
        </a:spcBef>
        <a:spcAft>
          <a:spcPct val="0"/>
        </a:spcAft>
        <a:defRPr sz="4400">
          <a:solidFill>
            <a:schemeClr val="tx1"/>
          </a:solidFill>
          <a:latin typeface="Arial" pitchFamily="34" charset="0"/>
          <a:cs typeface="Cordia New" pitchFamily="34" charset="-34"/>
        </a:defRPr>
      </a:lvl7pPr>
      <a:lvl8pPr marL="1371600" algn="ctr" rtl="0" fontAlgn="base">
        <a:spcBef>
          <a:spcPct val="0"/>
        </a:spcBef>
        <a:spcAft>
          <a:spcPct val="0"/>
        </a:spcAft>
        <a:defRPr sz="4400">
          <a:solidFill>
            <a:schemeClr val="tx1"/>
          </a:solidFill>
          <a:latin typeface="Arial" pitchFamily="34" charset="0"/>
          <a:cs typeface="Cordia New" pitchFamily="34" charset="-34"/>
        </a:defRPr>
      </a:lvl8pPr>
      <a:lvl9pPr marL="1828800"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60363"/>
            <a:ext cx="8786813"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userDrawn="1"/>
        </p:nvSpPr>
        <p:spPr>
          <a:xfrm>
            <a:off x="7005638" y="6508750"/>
            <a:ext cx="17145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2495550" y="1189038"/>
            <a:ext cx="5616575"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0162512"/>
      </p:ext>
    </p:extLst>
  </p:cSld>
  <p:clrMap bg1="lt1" tx1="dk1" bg2="lt2" tx2="dk2" accent1="accent1" accent2="accent2" accent3="accent3" accent4="accent4" accent5="accent5" accent6="accent6" hlink="hlink" folHlink="folHlink"/>
  <p:sldLayoutIdLst>
    <p:sldLayoutId id="2147483670" r:id="rId1"/>
    <p:sldLayoutId id="2147483671"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CCE8DEB-1F20-47B5-9FC0-DBE972758386}"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2286000" y="642938"/>
            <a:ext cx="3255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smtClean="0">
                <a:solidFill>
                  <a:prstClr val="white"/>
                </a:solidFill>
              </a:rPr>
              <a:t>HIV and AIDS</a:t>
            </a:r>
            <a:endParaRPr lang="th-TH" sz="3600" b="1" smtClean="0">
              <a:solidFill>
                <a:prstClr val="white"/>
              </a:solidFill>
            </a:endParaRPr>
          </a:p>
        </p:txBody>
      </p:sp>
      <p:sp>
        <p:nvSpPr>
          <p:cNvPr id="27" name="TextBox 26"/>
          <p:cNvSpPr txBox="1"/>
          <p:nvPr userDrawn="1"/>
        </p:nvSpPr>
        <p:spPr>
          <a:xfrm>
            <a:off x="5360988" y="800100"/>
            <a:ext cx="3711575"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6715140" y="285728"/>
            <a:ext cx="1928826"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2" name="TextBox 11"/>
          <p:cNvSpPr txBox="1"/>
          <p:nvPr userDrawn="1"/>
        </p:nvSpPr>
        <p:spPr>
          <a:xfrm>
            <a:off x="6967538" y="301625"/>
            <a:ext cx="1665287" cy="400050"/>
          </a:xfrm>
          <a:prstGeom prst="rect">
            <a:avLst/>
          </a:prstGeom>
          <a:noFill/>
          <a:effectLst>
            <a:outerShdw blurRad="50800" dist="38100" dir="5400000" algn="t" rotWithShape="0">
              <a:prstClr val="black">
                <a:alpha val="40000"/>
              </a:prstClr>
            </a:outerShdw>
          </a:effectLst>
        </p:spPr>
        <p:txBody>
          <a:bodyPr>
            <a:spAutoFit/>
          </a:bodyPr>
          <a:lstStyle/>
          <a:p>
            <a:pPr algn="r">
              <a:defRPr/>
            </a:pPr>
            <a:r>
              <a:rPr lang="en-US" sz="20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0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24022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2286000" y="642938"/>
            <a:ext cx="3255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smtClean="0">
                <a:solidFill>
                  <a:prstClr val="white"/>
                </a:solidFill>
              </a:rPr>
              <a:t>HIV and AIDS</a:t>
            </a:r>
            <a:endParaRPr lang="th-TH" sz="3600" b="1" smtClean="0">
              <a:solidFill>
                <a:prstClr val="white"/>
              </a:solidFill>
            </a:endParaRPr>
          </a:p>
        </p:txBody>
      </p:sp>
      <p:sp>
        <p:nvSpPr>
          <p:cNvPr id="27" name="TextBox 26"/>
          <p:cNvSpPr txBox="1"/>
          <p:nvPr userDrawn="1"/>
        </p:nvSpPr>
        <p:spPr>
          <a:xfrm>
            <a:off x="5360988" y="800100"/>
            <a:ext cx="3711575"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48666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3230563" y="1103313"/>
            <a:ext cx="5913437"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8143875" y="6357938"/>
            <a:ext cx="542925"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0" y="360363"/>
            <a:ext cx="8786813"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userDrawn="1"/>
        </p:nvCxnSpPr>
        <p:spPr>
          <a:xfrm>
            <a:off x="0" y="1246188"/>
            <a:ext cx="8786813"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2286000" y="642938"/>
            <a:ext cx="325596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smtClean="0">
                <a:solidFill>
                  <a:prstClr val="white"/>
                </a:solidFill>
              </a:rPr>
              <a:t>HIV and AIDS</a:t>
            </a:r>
            <a:endParaRPr lang="th-TH" sz="3600" b="1" smtClean="0">
              <a:solidFill>
                <a:prstClr val="white"/>
              </a:solidFill>
            </a:endParaRPr>
          </a:p>
        </p:txBody>
      </p:sp>
      <p:sp>
        <p:nvSpPr>
          <p:cNvPr id="27" name="TextBox 26"/>
          <p:cNvSpPr txBox="1"/>
          <p:nvPr userDrawn="1"/>
        </p:nvSpPr>
        <p:spPr>
          <a:xfrm>
            <a:off x="5360988" y="800100"/>
            <a:ext cx="3711575"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50800" y="452438"/>
            <a:ext cx="2090738"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813868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8.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www.aidsdatahub.org/" TargetMode="Externa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4.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3.xml"/><Relationship Id="rId4" Type="http://schemas.openxmlformats.org/officeDocument/2006/relationships/hyperlink" Target="http://www.aidsdatahub.org/"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www.aidsdatahub.org/" TargetMode="External"/><Relationship Id="rId1" Type="http://schemas.openxmlformats.org/officeDocument/2006/relationships/slideLayout" Target="../slideLayouts/slideLayout23.xml"/><Relationship Id="rId4" Type="http://schemas.openxmlformats.org/officeDocument/2006/relationships/chart" Target="../charts/char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27.xml"/><Relationship Id="rId5" Type="http://schemas.openxmlformats.org/officeDocument/2006/relationships/slide" Target="slide21.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23.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aidsdatahub.org/" TargetMode="Externa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aidsdatahub.org/" TargetMode="Externa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www.aidsdatahub.org/" TargetMode="Externa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www.aidsdatahub.org/" TargetMode="External"/><Relationship Id="rId1" Type="http://schemas.openxmlformats.org/officeDocument/2006/relationships/slideLayout" Target="../slideLayouts/slideLayout23.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7.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bwMode="auto">
          <a:xfrm>
            <a:off x="179512" y="4653136"/>
            <a:ext cx="8595048" cy="10117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4000" dirty="0" smtClean="0"/>
              <a:t>Migrants and mobile populations</a:t>
            </a:r>
            <a:endParaRPr lang="th-TH" sz="4000" dirty="0" smtClean="0"/>
          </a:p>
        </p:txBody>
      </p:sp>
      <p:sp>
        <p:nvSpPr>
          <p:cNvPr id="3" name="TextBox 2"/>
          <p:cNvSpPr txBox="1"/>
          <p:nvPr/>
        </p:nvSpPr>
        <p:spPr>
          <a:xfrm>
            <a:off x="228600" y="5981218"/>
            <a:ext cx="4038600" cy="400110"/>
          </a:xfrm>
          <a:prstGeom prst="rect">
            <a:avLst/>
          </a:prstGeom>
          <a:noFill/>
        </p:spPr>
        <p:txBody>
          <a:bodyPr wrap="square" rtlCol="0">
            <a:spAutoFit/>
          </a:bodyPr>
          <a:lstStyle/>
          <a:p>
            <a:r>
              <a:rPr lang="en-US" sz="2000" b="1" dirty="0" smtClean="0">
                <a:solidFill>
                  <a:schemeClr val="bg1"/>
                </a:solidFill>
              </a:rPr>
              <a:t>Last updated: February 2015</a:t>
            </a:r>
            <a:endParaRPr lang="en-GB" sz="2000" b="1" dirty="0">
              <a:solidFill>
                <a:schemeClr val="bg1"/>
              </a:solidFill>
            </a:endParaRPr>
          </a:p>
        </p:txBody>
      </p:sp>
    </p:spTree>
    <p:extLst>
      <p:ext uri="{BB962C8B-B14F-4D97-AF65-F5344CB8AC3E}">
        <p14:creationId xmlns:p14="http://schemas.microsoft.com/office/powerpoint/2010/main" val="111212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bwMode="auto">
          <a:xfrm>
            <a:off x="225425"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smtClean="0">
                <a:cs typeface="Cordia New" pitchFamily="34" charset="-34"/>
              </a:rPr>
              <a:t>Risk behaviours</a:t>
            </a:r>
            <a:br>
              <a:rPr lang="en-US" altLang="zh-CN" sz="5400" smtClean="0">
                <a:cs typeface="Cordia New" pitchFamily="34" charset="-34"/>
              </a:rPr>
            </a:br>
            <a:r>
              <a:rPr lang="zh-CN" altLang="en-US" sz="5400" smtClean="0">
                <a:cs typeface="Cordia New" pitchFamily="34" charset="-34"/>
              </a:rPr>
              <a:t/>
            </a:r>
            <a:br>
              <a:rPr lang="zh-CN" altLang="en-US" sz="5400" smtClean="0">
                <a:cs typeface="Cordia New" pitchFamily="34" charset="-34"/>
              </a:rPr>
            </a:br>
            <a:endParaRPr lang="en-US" smtClean="0">
              <a:cs typeface="Cordia New" pitchFamily="34" charset="-34"/>
            </a:endParaRPr>
          </a:p>
        </p:txBody>
      </p:sp>
    </p:spTree>
    <p:extLst>
      <p:ext uri="{BB962C8B-B14F-4D97-AF65-F5344CB8AC3E}">
        <p14:creationId xmlns:p14="http://schemas.microsoft.com/office/powerpoint/2010/main" val="3667384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68760"/>
            <a:ext cx="8640960" cy="504000"/>
          </a:xfrm>
        </p:spPr>
        <p:txBody>
          <a:bodyPr/>
          <a:lstStyle/>
          <a:p>
            <a:r>
              <a:rPr lang="en-US" dirty="0" smtClean="0"/>
              <a:t>Percentage of migrants reported having sex with commercial/non-regular partners in the last year, 2010-11 </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11</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1047503276"/>
              </p:ext>
            </p:extLst>
          </p:nvPr>
        </p:nvGraphicFramePr>
        <p:xfrm>
          <a:off x="107504" y="2165292"/>
          <a:ext cx="8928992"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6051430"/>
            <a:ext cx="9144000" cy="784830"/>
          </a:xfrm>
          <a:prstGeom prst="rect">
            <a:avLst/>
          </a:prstGeom>
        </p:spPr>
        <p:txBody>
          <a:bodyPr wrap="square">
            <a:spAutoFit/>
          </a:bodyPr>
          <a:lstStyle/>
          <a:p>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3"/>
              </a:rPr>
              <a:t>www.aidsdatahub.org</a:t>
            </a:r>
            <a:r>
              <a:rPr lang="en-GB" sz="900" dirty="0">
                <a:solidFill>
                  <a:prstClr val="black"/>
                </a:solidFill>
                <a:latin typeface="Arial" pitchFamily="34" charset="0"/>
                <a:cs typeface="Arial" pitchFamily="34" charset="0"/>
              </a:rPr>
              <a:t>  based </a:t>
            </a:r>
            <a:r>
              <a:rPr lang="en-GB" sz="900" dirty="0" smtClean="0">
                <a:solidFill>
                  <a:prstClr val="black"/>
                </a:solidFill>
                <a:latin typeface="Arial" pitchFamily="34" charset="0"/>
                <a:cs typeface="Arial" pitchFamily="34" charset="0"/>
              </a:rPr>
              <a:t>on 1) </a:t>
            </a:r>
            <a:r>
              <a:rPr lang="en-US" sz="900" dirty="0" smtClean="0"/>
              <a:t>Success </a:t>
            </a:r>
            <a:r>
              <a:rPr lang="en-US" sz="900" dirty="0"/>
              <a:t>Search Option (P) Ltd Nepal, Intrepid Nepal, &amp; Save the Children Nepal. (2010). Integrated Biological and Behavioral Surveillance Survey among Male Labor Migrants: Round 3 - Mid and Far-Western Regions of Nepal</a:t>
            </a:r>
            <a:r>
              <a:rPr lang="en-US" sz="900" dirty="0" smtClean="0"/>
              <a:t>.; 2) </a:t>
            </a:r>
            <a:r>
              <a:rPr lang="en-US" sz="900" dirty="0" err="1" smtClean="0"/>
              <a:t>Wagle</a:t>
            </a:r>
            <a:r>
              <a:rPr lang="en-US" sz="900" dirty="0"/>
              <a:t>, S., </a:t>
            </a:r>
            <a:r>
              <a:rPr lang="en-US" sz="900" dirty="0" err="1"/>
              <a:t>Bohidar</a:t>
            </a:r>
            <a:r>
              <a:rPr lang="en-US" sz="900" dirty="0"/>
              <a:t>, N., Samuels, F., et al. (2011). Vulnerability to HIV &amp; AIDS: A Social Research on Cross Border Mobile Populations from Nepal to India</a:t>
            </a:r>
            <a:r>
              <a:rPr lang="en-US" sz="900" dirty="0" smtClean="0"/>
              <a:t>.;  3) IOM</a:t>
            </a:r>
            <a:r>
              <a:rPr lang="en-US" sz="900" dirty="0"/>
              <a:t>, &amp; UNAIDS. (2007). Assessment of Mobility and HIV Vulnerability among Myanmar Migrant Sex Workers and Factory Workers in Mae Sot District, </a:t>
            </a:r>
            <a:r>
              <a:rPr lang="en-US" sz="900" dirty="0" err="1"/>
              <a:t>Tak</a:t>
            </a:r>
            <a:r>
              <a:rPr lang="en-US" sz="900" dirty="0"/>
              <a:t> Province, Thailand</a:t>
            </a:r>
            <a:r>
              <a:rPr lang="en-US" sz="900" dirty="0" smtClean="0"/>
              <a:t>.; 4) Sultana</a:t>
            </a:r>
            <a:r>
              <a:rPr lang="en-US" sz="900" dirty="0"/>
              <a:t>, T., Das, A., Sultana, M. M., et al. (2011). Vulnerability to HIV and AIDS: A Social Research on Cross Border Mobile Population from Bangladesh to India</a:t>
            </a:r>
            <a:r>
              <a:rPr lang="en-US" sz="900" dirty="0" smtClean="0"/>
              <a:t>.</a:t>
            </a:r>
            <a:endParaRPr lang="en-GB" sz="900" dirty="0">
              <a:latin typeface="Arial" pitchFamily="34" charset="0"/>
              <a:cs typeface="Arial" pitchFamily="34" charset="0"/>
            </a:endParaRPr>
          </a:p>
        </p:txBody>
      </p:sp>
    </p:spTree>
    <p:extLst>
      <p:ext uri="{BB962C8B-B14F-4D97-AF65-F5344CB8AC3E}">
        <p14:creationId xmlns:p14="http://schemas.microsoft.com/office/powerpoint/2010/main" val="1317889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2776"/>
            <a:ext cx="8794632" cy="504000"/>
          </a:xfrm>
        </p:spPr>
        <p:txBody>
          <a:bodyPr/>
          <a:lstStyle/>
          <a:p>
            <a:r>
              <a:rPr lang="en-US" dirty="0" smtClean="0"/>
              <a:t>Percentage of migrants reported condom use with spouse or regular partners, 2014 (Emphasis project data) </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12</a:t>
            </a:fld>
            <a:endParaRPr lang="th-TH" dirty="0">
              <a:solidFill>
                <a:prstClr val="black">
                  <a:tint val="75000"/>
                </a:prstClr>
              </a:solidFill>
            </a:endParaRPr>
          </a:p>
        </p:txBody>
      </p:sp>
      <p:grpSp>
        <p:nvGrpSpPr>
          <p:cNvPr id="4" name="Group 3"/>
          <p:cNvGrpSpPr/>
          <p:nvPr/>
        </p:nvGrpSpPr>
        <p:grpSpPr>
          <a:xfrm>
            <a:off x="3810" y="2564904"/>
            <a:ext cx="9140190" cy="3456384"/>
            <a:chOff x="0" y="0"/>
            <a:chExt cx="9136380" cy="2937510"/>
          </a:xfrm>
        </p:grpSpPr>
        <p:graphicFrame>
          <p:nvGraphicFramePr>
            <p:cNvPr id="5" name="Chart 4"/>
            <p:cNvGraphicFramePr/>
            <p:nvPr>
              <p:extLst>
                <p:ext uri="{D42A27DB-BD31-4B8C-83A1-F6EECF244321}">
                  <p14:modId xmlns:p14="http://schemas.microsoft.com/office/powerpoint/2010/main" val="138129601"/>
                </p:ext>
              </p:extLst>
            </p:nvPr>
          </p:nvGraphicFramePr>
          <p:xfrm>
            <a:off x="0" y="0"/>
            <a:ext cx="4594860" cy="29375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1817916632"/>
                </p:ext>
              </p:extLst>
            </p:nvPr>
          </p:nvGraphicFramePr>
          <p:xfrm>
            <a:off x="4572000" y="7620"/>
            <a:ext cx="4564380" cy="29070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1"/>
            <p:cNvSpPr txBox="1"/>
            <p:nvPr/>
          </p:nvSpPr>
          <p:spPr>
            <a:xfrm>
              <a:off x="53340" y="2472690"/>
              <a:ext cx="4754880" cy="426720"/>
            </a:xfrm>
            <a:prstGeom prst="rect">
              <a:avLst/>
            </a:prstGeom>
            <a:solidFill>
              <a:sysClr val="window" lastClr="FFFFFF"/>
            </a:solidFill>
            <a:ln w="9525" cmpd="sng">
              <a:solidFill>
                <a:sysClr val="window" lastClr="FFFFFF">
                  <a:lumMod val="75000"/>
                </a:sysClr>
              </a:solidFill>
              <a:prstDash val="sysDash"/>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Control population- purposefully selected control locations that have similar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socio-demographic characteristics as the EMPHASIS end-line impact population</a:t>
              </a:r>
            </a:p>
          </p:txBody>
        </p:sp>
      </p:grpSp>
      <p:sp>
        <p:nvSpPr>
          <p:cNvPr id="9" name="Rectangle 8"/>
          <p:cNvSpPr/>
          <p:nvPr/>
        </p:nvSpPr>
        <p:spPr>
          <a:xfrm>
            <a:off x="107504" y="6525344"/>
            <a:ext cx="7776864" cy="230832"/>
          </a:xfrm>
          <a:prstGeom prst="rect">
            <a:avLst/>
          </a:prstGeom>
        </p:spPr>
        <p:txBody>
          <a:bodyPr wrap="square">
            <a:spAutoFit/>
          </a:bodyPr>
          <a:lstStyle/>
          <a:p>
            <a:r>
              <a:rPr lang="en-US" sz="900" dirty="0">
                <a:solidFill>
                  <a:prstClr val="black"/>
                </a:solidFill>
                <a:latin typeface="Arial" pitchFamily="34" charset="0"/>
                <a:cs typeface="Arial" pitchFamily="34" charset="0"/>
              </a:rPr>
              <a:t>Source: Prepared by www.aidsdatahub.org  based </a:t>
            </a:r>
            <a:r>
              <a:rPr lang="en-US" sz="900" dirty="0" smtClean="0">
                <a:solidFill>
                  <a:prstClr val="black"/>
                </a:solidFill>
                <a:latin typeface="Arial" pitchFamily="34" charset="0"/>
                <a:cs typeface="Arial" pitchFamily="34" charset="0"/>
              </a:rPr>
              <a:t>on </a:t>
            </a:r>
            <a:r>
              <a:rPr lang="en-US" sz="900" dirty="0" err="1"/>
              <a:t>Ravesloot</a:t>
            </a:r>
            <a:r>
              <a:rPr lang="en-US" sz="900" dirty="0"/>
              <a:t>, B., &amp; </a:t>
            </a:r>
            <a:r>
              <a:rPr lang="en-US" sz="900" dirty="0" err="1"/>
              <a:t>Banwart</a:t>
            </a:r>
            <a:r>
              <a:rPr lang="en-US" sz="900" dirty="0"/>
              <a:t>, L. O. (2014). EMPHASIS End-Line Survey Report: CARE.</a:t>
            </a:r>
            <a:r>
              <a:rPr lang="en-US" sz="900" dirty="0" smtClean="0">
                <a:solidFill>
                  <a:prstClr val="black"/>
                </a:solidFill>
                <a:latin typeface="Arial" pitchFamily="34" charset="0"/>
                <a:cs typeface="Arial" pitchFamily="34" charset="0"/>
              </a:rPr>
              <a:t> </a:t>
            </a:r>
            <a:endParaRPr lang="en-GB" sz="9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066230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Reported sexual </a:t>
            </a:r>
            <a:r>
              <a:rPr lang="en-US" dirty="0" err="1" smtClean="0"/>
              <a:t>behaviours</a:t>
            </a:r>
            <a:r>
              <a:rPr lang="en-US" dirty="0" smtClean="0"/>
              <a:t> among Bangladeshi sailors in the last 12 months, 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13</a:t>
            </a:fld>
            <a:endParaRPr lang="th-TH" dirty="0">
              <a:solidFill>
                <a:prstClr val="black">
                  <a:tint val="75000"/>
                </a:prstClr>
              </a:solidFill>
            </a:endParaRPr>
          </a:p>
        </p:txBody>
      </p:sp>
      <p:sp>
        <p:nvSpPr>
          <p:cNvPr id="4" name="Rectangle 3"/>
          <p:cNvSpPr/>
          <p:nvPr/>
        </p:nvSpPr>
        <p:spPr>
          <a:xfrm>
            <a:off x="0" y="6582544"/>
            <a:ext cx="9144000" cy="230832"/>
          </a:xfrm>
          <a:prstGeom prst="rect">
            <a:avLst/>
          </a:prstGeom>
        </p:spPr>
        <p:txBody>
          <a:bodyPr wrap="square">
            <a:spAutoFit/>
          </a:bodyPr>
          <a:lstStyle/>
          <a:p>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2"/>
              </a:rPr>
              <a:t>www.aidsdatahub.org</a:t>
            </a:r>
            <a:r>
              <a:rPr lang="en-GB" sz="900" dirty="0">
                <a:solidFill>
                  <a:prstClr val="black"/>
                </a:solidFill>
                <a:latin typeface="Arial" pitchFamily="34" charset="0"/>
                <a:cs typeface="Arial" pitchFamily="34" charset="0"/>
              </a:rPr>
              <a:t>  based </a:t>
            </a:r>
            <a:r>
              <a:rPr lang="en-GB" sz="900" dirty="0" smtClean="0">
                <a:solidFill>
                  <a:prstClr val="black"/>
                </a:solidFill>
                <a:latin typeface="Arial" pitchFamily="34" charset="0"/>
                <a:cs typeface="Arial" pitchFamily="34" charset="0"/>
              </a:rPr>
              <a:t>on CARE. (2014). Bangladeshi Sailor’s Vulnerability to HIV and AIDS </a:t>
            </a:r>
            <a:endParaRPr lang="en-GB" sz="900" dirty="0">
              <a:latin typeface="Arial" pitchFamily="34" charset="0"/>
              <a:cs typeface="Arial"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1705469875"/>
              </p:ext>
            </p:extLst>
          </p:nvPr>
        </p:nvGraphicFramePr>
        <p:xfrm>
          <a:off x="395536" y="2420888"/>
          <a:ext cx="8208912" cy="41829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1402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84784"/>
            <a:ext cx="8402672" cy="504000"/>
          </a:xfrm>
        </p:spPr>
        <p:txBody>
          <a:bodyPr/>
          <a:lstStyle/>
          <a:p>
            <a:r>
              <a:rPr lang="en-US" dirty="0"/>
              <a:t>Reported sexual </a:t>
            </a:r>
            <a:r>
              <a:rPr lang="en-US" dirty="0" err="1"/>
              <a:t>behaviours</a:t>
            </a:r>
            <a:r>
              <a:rPr lang="en-US" dirty="0"/>
              <a:t> among </a:t>
            </a:r>
            <a:r>
              <a:rPr lang="en-US" dirty="0" smtClean="0"/>
              <a:t>migrant workers in Eastern China, in </a:t>
            </a:r>
            <a:r>
              <a:rPr lang="en-US" dirty="0"/>
              <a:t>the last 12 months, </a:t>
            </a:r>
            <a:r>
              <a:rPr lang="en-US" dirty="0" smtClean="0"/>
              <a:t>2010</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14</a:t>
            </a:fld>
            <a:endParaRPr lang="th-TH" dirty="0">
              <a:solidFill>
                <a:prstClr val="black">
                  <a:tint val="75000"/>
                </a:prstClr>
              </a:solidFill>
            </a:endParaRPr>
          </a:p>
        </p:txBody>
      </p:sp>
      <p:sp>
        <p:nvSpPr>
          <p:cNvPr id="4" name="Rectangle 3"/>
          <p:cNvSpPr/>
          <p:nvPr/>
        </p:nvSpPr>
        <p:spPr>
          <a:xfrm>
            <a:off x="0" y="6444044"/>
            <a:ext cx="9144000" cy="369332"/>
          </a:xfrm>
          <a:prstGeom prst="rect">
            <a:avLst/>
          </a:prstGeom>
        </p:spPr>
        <p:txBody>
          <a:bodyPr wrap="square">
            <a:spAutoFit/>
          </a:bodyPr>
          <a:lstStyle/>
          <a:p>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2"/>
              </a:rPr>
              <a:t>www.aidsdatahub.org</a:t>
            </a:r>
            <a:r>
              <a:rPr lang="en-GB" sz="900" dirty="0">
                <a:solidFill>
                  <a:prstClr val="black"/>
                </a:solidFill>
                <a:latin typeface="Arial" pitchFamily="34" charset="0"/>
                <a:cs typeface="Arial" pitchFamily="34" charset="0"/>
              </a:rPr>
              <a:t>  based </a:t>
            </a:r>
            <a:r>
              <a:rPr lang="en-GB" sz="900" dirty="0" smtClean="0">
                <a:solidFill>
                  <a:prstClr val="black"/>
                </a:solidFill>
                <a:latin typeface="Arial" pitchFamily="34" charset="0"/>
                <a:cs typeface="Arial" pitchFamily="34" charset="0"/>
              </a:rPr>
              <a:t>on </a:t>
            </a:r>
            <a:r>
              <a:rPr lang="en-GB" sz="900" dirty="0"/>
              <a:t>Pan X, Zhu Y, Wang Q, Zheng H, Chen X, et al. (2013) Prevalence of HIV, Syphilis, HCV and </a:t>
            </a:r>
            <a:r>
              <a:rPr lang="en-GB" sz="900" dirty="0" smtClean="0"/>
              <a:t>their </a:t>
            </a:r>
            <a:r>
              <a:rPr lang="en-GB" sz="900" dirty="0"/>
              <a:t>High Risk </a:t>
            </a:r>
            <a:r>
              <a:rPr lang="en-GB" sz="900" dirty="0" err="1"/>
              <a:t>Behaviors</a:t>
            </a:r>
            <a:r>
              <a:rPr lang="en-GB" sz="900" dirty="0"/>
              <a:t> among Migrant Workers in </a:t>
            </a:r>
            <a:r>
              <a:rPr lang="en-GB" sz="900" dirty="0" smtClean="0"/>
              <a:t>Eastern </a:t>
            </a:r>
            <a:r>
              <a:rPr lang="en-US" sz="900" dirty="0" smtClean="0"/>
              <a:t>China</a:t>
            </a:r>
            <a:r>
              <a:rPr lang="en-US" sz="900" dirty="0"/>
              <a:t>. </a:t>
            </a:r>
            <a:r>
              <a:rPr lang="en-US" sz="900" dirty="0" err="1"/>
              <a:t>PLoS</a:t>
            </a:r>
            <a:r>
              <a:rPr lang="en-US" sz="900" dirty="0"/>
              <a:t> ONE 8(2): e57258. doi:10.1371/journal.pone.0057258</a:t>
            </a:r>
            <a:endParaRPr lang="en-GB" sz="900" dirty="0">
              <a:latin typeface="Arial" pitchFamily="34" charset="0"/>
              <a:cs typeface="Arial"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3483103471"/>
              </p:ext>
            </p:extLst>
          </p:nvPr>
        </p:nvGraphicFramePr>
        <p:xfrm>
          <a:off x="683568" y="2276872"/>
          <a:ext cx="7642860" cy="41948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426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a:t>
            </a:r>
            <a:r>
              <a:rPr lang="en-US" dirty="0" err="1" smtClean="0"/>
              <a:t>behaviour</a:t>
            </a:r>
            <a:r>
              <a:rPr lang="en-US" dirty="0" smtClean="0"/>
              <a:t> and condom use by marital status among </a:t>
            </a:r>
            <a:r>
              <a:rPr lang="en-US" dirty="0"/>
              <a:t>migrant workers in Eastern </a:t>
            </a:r>
            <a:r>
              <a:rPr lang="en-US" dirty="0" smtClean="0"/>
              <a:t>China, 2010 </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15</a:t>
            </a:fld>
            <a:endParaRPr lang="th-TH" dirty="0">
              <a:solidFill>
                <a:prstClr val="black">
                  <a:tint val="75000"/>
                </a:prstClr>
              </a:solidFill>
            </a:endParaRPr>
          </a:p>
        </p:txBody>
      </p:sp>
      <p:sp>
        <p:nvSpPr>
          <p:cNvPr id="4" name="Rectangle 3"/>
          <p:cNvSpPr/>
          <p:nvPr/>
        </p:nvSpPr>
        <p:spPr>
          <a:xfrm>
            <a:off x="0" y="6444044"/>
            <a:ext cx="9144000" cy="369332"/>
          </a:xfrm>
          <a:prstGeom prst="rect">
            <a:avLst/>
          </a:prstGeom>
        </p:spPr>
        <p:txBody>
          <a:bodyPr wrap="square">
            <a:spAutoFit/>
          </a:bodyPr>
          <a:lstStyle/>
          <a:p>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2"/>
              </a:rPr>
              <a:t>www.aidsdatahub.org</a:t>
            </a:r>
            <a:r>
              <a:rPr lang="en-GB" sz="900" dirty="0">
                <a:solidFill>
                  <a:prstClr val="black"/>
                </a:solidFill>
                <a:latin typeface="Arial" pitchFamily="34" charset="0"/>
                <a:cs typeface="Arial" pitchFamily="34" charset="0"/>
              </a:rPr>
              <a:t>  based </a:t>
            </a:r>
            <a:r>
              <a:rPr lang="en-GB" sz="900" dirty="0" smtClean="0">
                <a:solidFill>
                  <a:prstClr val="black"/>
                </a:solidFill>
                <a:latin typeface="Arial" pitchFamily="34" charset="0"/>
                <a:cs typeface="Arial" pitchFamily="34" charset="0"/>
              </a:rPr>
              <a:t>on </a:t>
            </a:r>
            <a:r>
              <a:rPr lang="en-GB" sz="900" dirty="0"/>
              <a:t>Pan X, Zhu Y, Wang Q, Zheng H, Chen X, et al. (2013) Prevalence of HIV, Syphilis, HCV and </a:t>
            </a:r>
            <a:r>
              <a:rPr lang="en-GB" sz="900" dirty="0" smtClean="0"/>
              <a:t>their </a:t>
            </a:r>
            <a:r>
              <a:rPr lang="en-GB" sz="900" dirty="0"/>
              <a:t>High Risk </a:t>
            </a:r>
            <a:r>
              <a:rPr lang="en-GB" sz="900" dirty="0" err="1"/>
              <a:t>Behaviors</a:t>
            </a:r>
            <a:r>
              <a:rPr lang="en-GB" sz="900" dirty="0"/>
              <a:t> among Migrant Workers in </a:t>
            </a:r>
            <a:r>
              <a:rPr lang="en-GB" sz="900" dirty="0" smtClean="0"/>
              <a:t>Eastern </a:t>
            </a:r>
            <a:r>
              <a:rPr lang="en-US" sz="900" dirty="0" smtClean="0"/>
              <a:t>China</a:t>
            </a:r>
            <a:r>
              <a:rPr lang="en-US" sz="900" dirty="0"/>
              <a:t>. </a:t>
            </a:r>
            <a:r>
              <a:rPr lang="en-US" sz="900" dirty="0" err="1"/>
              <a:t>PLoS</a:t>
            </a:r>
            <a:r>
              <a:rPr lang="en-US" sz="900" dirty="0"/>
              <a:t> ONE 8(2): e57258. doi:10.1371/journal.pone.0057258</a:t>
            </a:r>
            <a:endParaRPr lang="en-GB" sz="9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437731543"/>
              </p:ext>
            </p:extLst>
          </p:nvPr>
        </p:nvGraphicFramePr>
        <p:xfrm>
          <a:off x="179512" y="2564904"/>
          <a:ext cx="8352928" cy="353187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948264" y="5949280"/>
            <a:ext cx="1512168" cy="276999"/>
          </a:xfrm>
          <a:prstGeom prst="rect">
            <a:avLst/>
          </a:prstGeom>
          <a:noFill/>
          <a:ln>
            <a:solidFill>
              <a:schemeClr val="bg1">
                <a:lumMod val="65000"/>
              </a:schemeClr>
            </a:solidFill>
            <a:prstDash val="sysDash"/>
          </a:ln>
        </p:spPr>
        <p:txBody>
          <a:bodyPr wrap="square" rtlCol="0">
            <a:spAutoFit/>
          </a:bodyPr>
          <a:lstStyle/>
          <a:p>
            <a:r>
              <a:rPr lang="en-US" sz="1200" dirty="0" smtClean="0">
                <a:latin typeface="Arial" panose="020B0604020202020204" pitchFamily="34" charset="0"/>
                <a:cs typeface="Arial" panose="020B0604020202020204" pitchFamily="34" charset="0"/>
              </a:rPr>
              <a:t>* in the last year</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1836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Percentage of returned migrants reported condom use by partner type, Nepal, 2010</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16</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3649871976"/>
              </p:ext>
            </p:extLst>
          </p:nvPr>
        </p:nvGraphicFramePr>
        <p:xfrm>
          <a:off x="467544" y="2420888"/>
          <a:ext cx="8136904"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6415776"/>
            <a:ext cx="9144000" cy="369332"/>
          </a:xfrm>
          <a:prstGeom prst="rect">
            <a:avLst/>
          </a:prstGeom>
        </p:spPr>
        <p:txBody>
          <a:bodyPr wrap="square">
            <a:spAutoFit/>
          </a:bodyPr>
          <a:lstStyle/>
          <a:p>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3"/>
              </a:rPr>
              <a:t>www.aidsdatahub.org</a:t>
            </a:r>
            <a:r>
              <a:rPr lang="en-GB" sz="900" dirty="0">
                <a:solidFill>
                  <a:prstClr val="black"/>
                </a:solidFill>
                <a:latin typeface="Arial" pitchFamily="34" charset="0"/>
                <a:cs typeface="Arial" pitchFamily="34" charset="0"/>
              </a:rPr>
              <a:t>  based </a:t>
            </a:r>
            <a:r>
              <a:rPr lang="en-GB" sz="900" dirty="0" smtClean="0">
                <a:solidFill>
                  <a:prstClr val="black"/>
                </a:solidFill>
                <a:latin typeface="Arial" pitchFamily="34" charset="0"/>
                <a:cs typeface="Arial" pitchFamily="34" charset="0"/>
              </a:rPr>
              <a:t>on 1. </a:t>
            </a:r>
            <a:r>
              <a:rPr lang="en-US" sz="900" dirty="0"/>
              <a:t>Success Search Option (P) Ltd Nepal, Intrepid Nepal, &amp; Save the Children Nepal. (2010). Integrated Biological and Behavioral Surveillance Survey among Male Labor Migrants: Round 3 - Mid and Far-Western Regions of </a:t>
            </a:r>
            <a:r>
              <a:rPr lang="en-US" sz="900" dirty="0" smtClean="0"/>
              <a:t>Nepal</a:t>
            </a:r>
            <a:endParaRPr lang="en-GB" sz="900" dirty="0">
              <a:latin typeface="Arial" pitchFamily="34" charset="0"/>
              <a:cs typeface="Arial" pitchFamily="34" charset="0"/>
            </a:endParaRPr>
          </a:p>
        </p:txBody>
      </p:sp>
    </p:spTree>
    <p:extLst>
      <p:ext uri="{BB962C8B-B14F-4D97-AF65-F5344CB8AC3E}">
        <p14:creationId xmlns:p14="http://schemas.microsoft.com/office/powerpoint/2010/main" val="1519919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84784"/>
            <a:ext cx="8640960" cy="504000"/>
          </a:xfrm>
        </p:spPr>
        <p:txBody>
          <a:bodyPr/>
          <a:lstStyle/>
          <a:p>
            <a:r>
              <a:rPr lang="en-US" sz="2200" dirty="0"/>
              <a:t>Proportion </a:t>
            </a:r>
            <a:r>
              <a:rPr lang="en-US" sz="2200" dirty="0" smtClean="0"/>
              <a:t>of married men reported having extramarital sex and condom use at last sex by migration status, </a:t>
            </a:r>
            <a:r>
              <a:rPr lang="en-US" sz="2200" dirty="0"/>
              <a:t>India 2011</a:t>
            </a:r>
            <a:endParaRPr lang="en-GB" sz="22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17</a:t>
            </a:fld>
            <a:endParaRPr lang="th-TH" dirty="0">
              <a:solidFill>
                <a:prstClr val="black">
                  <a:tint val="75000"/>
                </a:prstClr>
              </a:solidFill>
            </a:endParaRPr>
          </a:p>
        </p:txBody>
      </p:sp>
      <p:grpSp>
        <p:nvGrpSpPr>
          <p:cNvPr id="13" name="Group 12"/>
          <p:cNvGrpSpPr/>
          <p:nvPr/>
        </p:nvGrpSpPr>
        <p:grpSpPr>
          <a:xfrm>
            <a:off x="142191" y="2348880"/>
            <a:ext cx="8760562" cy="4124261"/>
            <a:chOff x="131918" y="2292548"/>
            <a:chExt cx="8760562" cy="4180592"/>
          </a:xfrm>
        </p:grpSpPr>
        <p:grpSp>
          <p:nvGrpSpPr>
            <p:cNvPr id="4" name="Group 3"/>
            <p:cNvGrpSpPr/>
            <p:nvPr/>
          </p:nvGrpSpPr>
          <p:grpSpPr>
            <a:xfrm>
              <a:off x="1475656" y="2296676"/>
              <a:ext cx="7416824" cy="4176464"/>
              <a:chOff x="0" y="0"/>
              <a:chExt cx="7416824" cy="5476875"/>
            </a:xfrm>
          </p:grpSpPr>
          <p:graphicFrame>
            <p:nvGraphicFramePr>
              <p:cNvPr id="5" name="Chart 4"/>
              <p:cNvGraphicFramePr/>
              <p:nvPr>
                <p:extLst>
                  <p:ext uri="{D42A27DB-BD31-4B8C-83A1-F6EECF244321}">
                    <p14:modId xmlns:p14="http://schemas.microsoft.com/office/powerpoint/2010/main" val="3921354927"/>
                  </p:ext>
                </p:extLst>
              </p:nvPr>
            </p:nvGraphicFramePr>
            <p:xfrm>
              <a:off x="0" y="0"/>
              <a:ext cx="7416824"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2017893123"/>
                  </p:ext>
                </p:extLst>
              </p:nvPr>
            </p:nvGraphicFramePr>
            <p:xfrm>
              <a:off x="0" y="2733675"/>
              <a:ext cx="7416824" cy="2743200"/>
            </p:xfrm>
            <a:graphic>
              <a:graphicData uri="http://schemas.openxmlformats.org/drawingml/2006/chart">
                <c:chart xmlns:c="http://schemas.openxmlformats.org/drawingml/2006/chart" xmlns:r="http://schemas.openxmlformats.org/officeDocument/2006/relationships" r:id="rId3"/>
              </a:graphicData>
            </a:graphic>
          </p:graphicFrame>
        </p:grpSp>
        <p:sp>
          <p:nvSpPr>
            <p:cNvPr id="7" name="TextBox 6"/>
            <p:cNvSpPr txBox="1"/>
            <p:nvPr/>
          </p:nvSpPr>
          <p:spPr>
            <a:xfrm>
              <a:off x="131918" y="2292548"/>
              <a:ext cx="1343737" cy="2027872"/>
            </a:xfrm>
            <a:prstGeom prst="rect">
              <a:avLst/>
            </a:prstGeom>
            <a:solidFill>
              <a:srgbClr val="00AEEF"/>
            </a:solidFill>
            <a:ln w="19050">
              <a:solidFill>
                <a:srgbClr val="00AEEF"/>
              </a:solidFill>
            </a:ln>
          </p:spPr>
          <p:txBody>
            <a:bodyPr wrap="square" rtlCol="0">
              <a:spAutoFit/>
            </a:bodyPr>
            <a:lstStyle/>
            <a:p>
              <a:pPr>
                <a:defRPr sz="1400" b="1" i="0" u="none" strike="noStrike" kern="1200" baseline="0">
                  <a:solidFill>
                    <a:srgbClr val="00AEEF"/>
                  </a:solidFill>
                  <a:latin typeface="Arial" pitchFamily="34" charset="0"/>
                  <a:ea typeface="+mn-ea"/>
                  <a:cs typeface="Arial" pitchFamily="34" charset="0"/>
                </a:defRPr>
              </a:pPr>
              <a:r>
                <a:rPr lang="en-GB" sz="1550" dirty="0">
                  <a:solidFill>
                    <a:schemeClr val="bg1"/>
                  </a:solidFill>
                </a:rPr>
                <a:t>Proportion of men reported having extramarital </a:t>
              </a:r>
              <a:r>
                <a:rPr lang="en-GB" sz="1550" dirty="0" smtClean="0">
                  <a:solidFill>
                    <a:schemeClr val="bg1"/>
                  </a:solidFill>
                </a:rPr>
                <a:t>sex in the last 12 months </a:t>
              </a:r>
              <a:endParaRPr lang="en-GB" sz="1550" dirty="0">
                <a:solidFill>
                  <a:schemeClr val="bg1"/>
                </a:solidFill>
              </a:endParaRPr>
            </a:p>
          </p:txBody>
        </p:sp>
        <p:sp>
          <p:nvSpPr>
            <p:cNvPr id="8" name="TextBox 7"/>
            <p:cNvSpPr txBox="1"/>
            <p:nvPr/>
          </p:nvSpPr>
          <p:spPr>
            <a:xfrm>
              <a:off x="131919" y="4437111"/>
              <a:ext cx="1343737" cy="2031325"/>
            </a:xfrm>
            <a:prstGeom prst="rect">
              <a:avLst/>
            </a:prstGeom>
            <a:solidFill>
              <a:srgbClr val="00AEEF"/>
            </a:solidFill>
            <a:ln w="19050">
              <a:solidFill>
                <a:srgbClr val="00AEEF"/>
              </a:solidFill>
            </a:ln>
          </p:spPr>
          <p:txBody>
            <a:bodyPr wrap="square" rtlCol="0">
              <a:spAutoFit/>
            </a:bodyPr>
            <a:lstStyle/>
            <a:p>
              <a:pPr>
                <a:defRPr sz="1400" b="1" i="0" u="none" strike="noStrike" kern="1200" baseline="0">
                  <a:solidFill>
                    <a:srgbClr val="00AEEF"/>
                  </a:solidFill>
                  <a:latin typeface="Arial" pitchFamily="34" charset="0"/>
                  <a:ea typeface="+mn-ea"/>
                  <a:cs typeface="Arial" pitchFamily="34" charset="0"/>
                </a:defRPr>
              </a:pPr>
              <a:r>
                <a:rPr lang="en-GB" sz="1550" dirty="0">
                  <a:solidFill>
                    <a:schemeClr val="bg1"/>
                  </a:solidFill>
                </a:rPr>
                <a:t>Proportion of men reported </a:t>
              </a:r>
              <a:r>
                <a:rPr lang="en-GB" sz="1600" b="1" dirty="0">
                  <a:solidFill>
                    <a:schemeClr val="bg1"/>
                  </a:solidFill>
                  <a:latin typeface="Arial" pitchFamily="34" charset="0"/>
                  <a:cs typeface="Arial" pitchFamily="34" charset="0"/>
                </a:rPr>
                <a:t>condom use at </a:t>
              </a:r>
              <a:r>
                <a:rPr lang="en-GB" sz="1600" b="1" dirty="0" smtClean="0">
                  <a:solidFill>
                    <a:schemeClr val="bg1"/>
                  </a:solidFill>
                  <a:latin typeface="Arial" pitchFamily="34" charset="0"/>
                  <a:cs typeface="Arial" pitchFamily="34" charset="0"/>
                </a:rPr>
                <a:t>last</a:t>
              </a:r>
            </a:p>
            <a:p>
              <a:pPr>
                <a:defRPr sz="1400" b="1" i="0" u="none" strike="noStrike" kern="1200" baseline="0">
                  <a:solidFill>
                    <a:srgbClr val="00AEEF"/>
                  </a:solidFill>
                  <a:latin typeface="Arial" pitchFamily="34" charset="0"/>
                  <a:ea typeface="+mn-ea"/>
                  <a:cs typeface="Arial" pitchFamily="34" charset="0"/>
                </a:defRPr>
              </a:pPr>
              <a:r>
                <a:rPr lang="en-GB" sz="1600" b="1" dirty="0" smtClean="0">
                  <a:solidFill>
                    <a:schemeClr val="bg1"/>
                  </a:solidFill>
                  <a:latin typeface="Arial" pitchFamily="34" charset="0"/>
                  <a:cs typeface="Arial" pitchFamily="34" charset="0"/>
                </a:rPr>
                <a:t>extramarital sex</a:t>
              </a:r>
              <a:endParaRPr lang="en-GB" sz="1600" b="1" dirty="0">
                <a:solidFill>
                  <a:schemeClr val="bg1"/>
                </a:solidFill>
                <a:latin typeface="Arial" pitchFamily="34" charset="0"/>
                <a:cs typeface="Arial" pitchFamily="34" charset="0"/>
              </a:endParaRPr>
            </a:p>
            <a:p>
              <a:pPr>
                <a:defRPr sz="1400" b="1" i="0" u="none" strike="noStrike" kern="1200" baseline="0">
                  <a:solidFill>
                    <a:srgbClr val="00AEEF"/>
                  </a:solidFill>
                  <a:latin typeface="Arial" pitchFamily="34" charset="0"/>
                  <a:ea typeface="+mn-ea"/>
                  <a:cs typeface="Arial" pitchFamily="34" charset="0"/>
                </a:defRPr>
              </a:pPr>
              <a:endParaRPr lang="en-GB" sz="1550" dirty="0">
                <a:solidFill>
                  <a:schemeClr val="bg1"/>
                </a:solidFill>
              </a:endParaRPr>
            </a:p>
          </p:txBody>
        </p:sp>
        <p:sp>
          <p:nvSpPr>
            <p:cNvPr id="12" name="Rectangle 11"/>
            <p:cNvSpPr/>
            <p:nvPr/>
          </p:nvSpPr>
          <p:spPr>
            <a:xfrm>
              <a:off x="131919" y="4293096"/>
              <a:ext cx="1343737" cy="144016"/>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0" y="6488668"/>
            <a:ext cx="9144000" cy="369332"/>
          </a:xfrm>
          <a:prstGeom prst="rect">
            <a:avLst/>
          </a:prstGeom>
        </p:spPr>
        <p:txBody>
          <a:bodyPr wrap="square">
            <a:spAutoFit/>
          </a:bodyPr>
          <a:lstStyle/>
          <a:p>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4"/>
              </a:rPr>
              <a:t>www.aidsdatahub.org</a:t>
            </a:r>
            <a:r>
              <a:rPr lang="en-GB" sz="900" dirty="0">
                <a:solidFill>
                  <a:prstClr val="black"/>
                </a:solidFill>
                <a:latin typeface="Arial" pitchFamily="34" charset="0"/>
                <a:cs typeface="Arial" pitchFamily="34" charset="0"/>
              </a:rPr>
              <a:t>  based on </a:t>
            </a:r>
            <a:r>
              <a:rPr lang="en-GB" sz="900" dirty="0" err="1">
                <a:solidFill>
                  <a:prstClr val="black"/>
                </a:solidFill>
                <a:latin typeface="Arial" pitchFamily="34" charset="0"/>
                <a:cs typeface="Arial" pitchFamily="34" charset="0"/>
              </a:rPr>
              <a:t>Saggurti</a:t>
            </a:r>
            <a:r>
              <a:rPr lang="en-GB" sz="900" dirty="0">
                <a:solidFill>
                  <a:prstClr val="black"/>
                </a:solidFill>
                <a:latin typeface="Arial" pitchFamily="34" charset="0"/>
                <a:cs typeface="Arial" pitchFamily="34" charset="0"/>
              </a:rPr>
              <a:t> N, </a:t>
            </a:r>
            <a:r>
              <a:rPr lang="en-GB" sz="900" dirty="0" err="1">
                <a:solidFill>
                  <a:prstClr val="black"/>
                </a:solidFill>
                <a:latin typeface="Arial" pitchFamily="34" charset="0"/>
                <a:cs typeface="Arial" pitchFamily="34" charset="0"/>
              </a:rPr>
              <a:t>Mahapatra</a:t>
            </a:r>
            <a:r>
              <a:rPr lang="en-GB" sz="900" dirty="0">
                <a:solidFill>
                  <a:prstClr val="black"/>
                </a:solidFill>
                <a:latin typeface="Arial" pitchFamily="34" charset="0"/>
                <a:cs typeface="Arial" pitchFamily="34" charset="0"/>
              </a:rPr>
              <a:t> B, Swain SN, et al. (2011). Migration and HIV in India: Study of Select Districts. New Delhi: UNDP, NACO, and Population Council. </a:t>
            </a:r>
            <a:endParaRPr lang="en-GB" sz="900" dirty="0">
              <a:latin typeface="Arial" pitchFamily="34" charset="0"/>
              <a:cs typeface="Arial" pitchFamily="34" charset="0"/>
            </a:endParaRPr>
          </a:p>
        </p:txBody>
      </p:sp>
      <p:sp>
        <p:nvSpPr>
          <p:cNvPr id="15" name="TextBox 14"/>
          <p:cNvSpPr txBox="1"/>
          <p:nvPr/>
        </p:nvSpPr>
        <p:spPr>
          <a:xfrm>
            <a:off x="2843808" y="4464546"/>
            <a:ext cx="184731" cy="369332"/>
          </a:xfrm>
          <a:prstGeom prst="rect">
            <a:avLst/>
          </a:prstGeom>
          <a:noFill/>
        </p:spPr>
        <p:txBody>
          <a:bodyPr wrap="none" rtlCol="0">
            <a:spAutoFit/>
          </a:bodyPr>
          <a:lstStyle/>
          <a:p>
            <a:endParaRPr lang="en-GB" dirty="0"/>
          </a:p>
        </p:txBody>
      </p:sp>
      <p:sp>
        <p:nvSpPr>
          <p:cNvPr id="16" name="TextBox 1"/>
          <p:cNvSpPr txBox="1"/>
          <p:nvPr/>
        </p:nvSpPr>
        <p:spPr>
          <a:xfrm>
            <a:off x="7020272" y="3212976"/>
            <a:ext cx="1728192" cy="2016223"/>
          </a:xfrm>
          <a:prstGeom prst="rect">
            <a:avLst/>
          </a:prstGeom>
          <a:solidFill>
            <a:schemeClr val="bg1">
              <a:lumMod val="85000"/>
            </a:schemeClr>
          </a:solidFill>
          <a:ln w="15875">
            <a:solidFill>
              <a:schemeClr val="bg1">
                <a:lumMod val="65000"/>
              </a:schemeClr>
            </a:solidFill>
            <a:prstDash val="sysDot"/>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latin typeface="Arial" pitchFamily="34" charset="0"/>
                <a:cs typeface="Arial" pitchFamily="34" charset="0"/>
              </a:rPr>
              <a:t>Sampled  population =  married men and women who visited </a:t>
            </a:r>
            <a:r>
              <a:rPr lang="en-US" sz="1400" dirty="0" smtClean="0">
                <a:latin typeface="Arial" pitchFamily="34" charset="0"/>
                <a:cs typeface="Arial" pitchFamily="34" charset="0"/>
              </a:rPr>
              <a:t> Integrated </a:t>
            </a:r>
            <a:r>
              <a:rPr lang="en-US" sz="1400" dirty="0" err="1">
                <a:latin typeface="Arial" pitchFamily="34" charset="0"/>
                <a:cs typeface="Arial" pitchFamily="34" charset="0"/>
              </a:rPr>
              <a:t>Counselling</a:t>
            </a:r>
            <a:r>
              <a:rPr lang="en-US" sz="1400" dirty="0">
                <a:latin typeface="Arial" pitchFamily="34" charset="0"/>
                <a:cs typeface="Arial" pitchFamily="34" charset="0"/>
              </a:rPr>
              <a:t> and Testing Centre </a:t>
            </a:r>
            <a:endParaRPr lang="en-GB" sz="1400" dirty="0">
              <a:latin typeface="Arial" pitchFamily="34" charset="0"/>
              <a:cs typeface="Arial" pitchFamily="34" charset="0"/>
            </a:endParaRPr>
          </a:p>
        </p:txBody>
      </p:sp>
    </p:spTree>
    <p:extLst>
      <p:ext uri="{BB962C8B-B14F-4D97-AF65-F5344CB8AC3E}">
        <p14:creationId xmlns:p14="http://schemas.microsoft.com/office/powerpoint/2010/main" val="1419344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268760"/>
            <a:ext cx="8712968" cy="504000"/>
          </a:xfrm>
        </p:spPr>
        <p:txBody>
          <a:bodyPr/>
          <a:lstStyle/>
          <a:p>
            <a:r>
              <a:rPr lang="en-US" sz="2200" dirty="0"/>
              <a:t>Proportion </a:t>
            </a:r>
            <a:r>
              <a:rPr lang="en-US" sz="2200" dirty="0" smtClean="0"/>
              <a:t>of married women reported having extramarital sex and condom use at last sex by husband’s migration status, </a:t>
            </a:r>
            <a:r>
              <a:rPr lang="en-US" sz="2200" dirty="0"/>
              <a:t>India 2011</a:t>
            </a:r>
            <a:endParaRPr lang="en-GB" sz="22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18</a:t>
            </a:fld>
            <a:endParaRPr lang="th-TH" dirty="0">
              <a:solidFill>
                <a:prstClr val="black">
                  <a:tint val="75000"/>
                </a:prstClr>
              </a:solidFill>
            </a:endParaRPr>
          </a:p>
        </p:txBody>
      </p:sp>
      <p:sp>
        <p:nvSpPr>
          <p:cNvPr id="12" name="Rectangle 11"/>
          <p:cNvSpPr/>
          <p:nvPr/>
        </p:nvSpPr>
        <p:spPr>
          <a:xfrm>
            <a:off x="142192" y="4322472"/>
            <a:ext cx="1343737" cy="142075"/>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0" y="6488668"/>
            <a:ext cx="9144000" cy="369332"/>
          </a:xfrm>
          <a:prstGeom prst="rect">
            <a:avLst/>
          </a:prstGeom>
        </p:spPr>
        <p:txBody>
          <a:bodyPr wrap="square">
            <a:spAutoFit/>
          </a:bodyPr>
          <a:lstStyle/>
          <a:p>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2"/>
              </a:rPr>
              <a:t>www.aidsdatahub.org</a:t>
            </a:r>
            <a:r>
              <a:rPr lang="en-GB" sz="900" dirty="0">
                <a:solidFill>
                  <a:prstClr val="black"/>
                </a:solidFill>
                <a:latin typeface="Arial" pitchFamily="34" charset="0"/>
                <a:cs typeface="Arial" pitchFamily="34" charset="0"/>
              </a:rPr>
              <a:t>  based on </a:t>
            </a:r>
            <a:r>
              <a:rPr lang="en-GB" sz="900" dirty="0" err="1">
                <a:solidFill>
                  <a:prstClr val="black"/>
                </a:solidFill>
                <a:latin typeface="Arial" pitchFamily="34" charset="0"/>
                <a:cs typeface="Arial" pitchFamily="34" charset="0"/>
              </a:rPr>
              <a:t>Saggurti</a:t>
            </a:r>
            <a:r>
              <a:rPr lang="en-GB" sz="900" dirty="0">
                <a:solidFill>
                  <a:prstClr val="black"/>
                </a:solidFill>
                <a:latin typeface="Arial" pitchFamily="34" charset="0"/>
                <a:cs typeface="Arial" pitchFamily="34" charset="0"/>
              </a:rPr>
              <a:t> N, </a:t>
            </a:r>
            <a:r>
              <a:rPr lang="en-GB" sz="900" dirty="0" err="1">
                <a:solidFill>
                  <a:prstClr val="black"/>
                </a:solidFill>
                <a:latin typeface="Arial" pitchFamily="34" charset="0"/>
                <a:cs typeface="Arial" pitchFamily="34" charset="0"/>
              </a:rPr>
              <a:t>Mahapatra</a:t>
            </a:r>
            <a:r>
              <a:rPr lang="en-GB" sz="900" dirty="0">
                <a:solidFill>
                  <a:prstClr val="black"/>
                </a:solidFill>
                <a:latin typeface="Arial" pitchFamily="34" charset="0"/>
                <a:cs typeface="Arial" pitchFamily="34" charset="0"/>
              </a:rPr>
              <a:t> B, Swain SN, et al. (2011). Migration and HIV in India: Study of Select Districts. New Delhi: UNDP, NACO, and Population Council. </a:t>
            </a:r>
            <a:endParaRPr lang="en-GB" sz="900" dirty="0">
              <a:latin typeface="Arial" pitchFamily="34" charset="0"/>
              <a:cs typeface="Arial" pitchFamily="34" charset="0"/>
            </a:endParaRPr>
          </a:p>
        </p:txBody>
      </p:sp>
      <p:sp>
        <p:nvSpPr>
          <p:cNvPr id="15" name="TextBox 14"/>
          <p:cNvSpPr txBox="1"/>
          <p:nvPr/>
        </p:nvSpPr>
        <p:spPr>
          <a:xfrm>
            <a:off x="2843808" y="4464546"/>
            <a:ext cx="184731" cy="369332"/>
          </a:xfrm>
          <a:prstGeom prst="rect">
            <a:avLst/>
          </a:prstGeom>
          <a:noFill/>
        </p:spPr>
        <p:txBody>
          <a:bodyPr wrap="none" rtlCol="0">
            <a:spAutoFit/>
          </a:bodyPr>
          <a:lstStyle/>
          <a:p>
            <a:endParaRPr lang="en-GB" dirty="0"/>
          </a:p>
        </p:txBody>
      </p:sp>
      <p:sp>
        <p:nvSpPr>
          <p:cNvPr id="16" name="TextBox 1"/>
          <p:cNvSpPr txBox="1"/>
          <p:nvPr/>
        </p:nvSpPr>
        <p:spPr>
          <a:xfrm>
            <a:off x="7020272" y="3212976"/>
            <a:ext cx="1728192" cy="2016223"/>
          </a:xfrm>
          <a:prstGeom prst="rect">
            <a:avLst/>
          </a:prstGeom>
          <a:solidFill>
            <a:schemeClr val="bg1">
              <a:lumMod val="85000"/>
            </a:schemeClr>
          </a:solidFill>
          <a:ln w="15875">
            <a:solidFill>
              <a:schemeClr val="bg1">
                <a:lumMod val="65000"/>
              </a:schemeClr>
            </a:solidFill>
            <a:prstDash val="dash"/>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dirty="0">
                <a:latin typeface="Arial" pitchFamily="34" charset="0"/>
                <a:cs typeface="Arial" pitchFamily="34" charset="0"/>
              </a:rPr>
              <a:t>Sampled  population =  married men and women who visited </a:t>
            </a:r>
            <a:r>
              <a:rPr lang="en-US" sz="1400" dirty="0" smtClean="0">
                <a:latin typeface="Arial" pitchFamily="34" charset="0"/>
                <a:cs typeface="Arial" pitchFamily="34" charset="0"/>
              </a:rPr>
              <a:t> Integrated </a:t>
            </a:r>
            <a:r>
              <a:rPr lang="en-US" sz="1400" dirty="0" err="1">
                <a:latin typeface="Arial" pitchFamily="34" charset="0"/>
                <a:cs typeface="Arial" pitchFamily="34" charset="0"/>
              </a:rPr>
              <a:t>Counselling</a:t>
            </a:r>
            <a:r>
              <a:rPr lang="en-US" sz="1400" dirty="0">
                <a:latin typeface="Arial" pitchFamily="34" charset="0"/>
                <a:cs typeface="Arial" pitchFamily="34" charset="0"/>
              </a:rPr>
              <a:t> and Testing Centre </a:t>
            </a:r>
            <a:endParaRPr lang="en-GB" sz="1400" dirty="0">
              <a:latin typeface="Arial" pitchFamily="34" charset="0"/>
              <a:cs typeface="Arial" pitchFamily="34" charset="0"/>
            </a:endParaRPr>
          </a:p>
        </p:txBody>
      </p:sp>
      <p:grpSp>
        <p:nvGrpSpPr>
          <p:cNvPr id="9" name="Group 8"/>
          <p:cNvGrpSpPr/>
          <p:nvPr/>
        </p:nvGrpSpPr>
        <p:grpSpPr>
          <a:xfrm>
            <a:off x="142191" y="2348880"/>
            <a:ext cx="8916114" cy="4166279"/>
            <a:chOff x="142191" y="2348880"/>
            <a:chExt cx="8916114" cy="4166279"/>
          </a:xfrm>
        </p:grpSpPr>
        <p:sp>
          <p:nvSpPr>
            <p:cNvPr id="7" name="TextBox 6"/>
            <p:cNvSpPr txBox="1"/>
            <p:nvPr/>
          </p:nvSpPr>
          <p:spPr>
            <a:xfrm>
              <a:off x="142191" y="2348880"/>
              <a:ext cx="1343737" cy="2000548"/>
            </a:xfrm>
            <a:prstGeom prst="rect">
              <a:avLst/>
            </a:prstGeom>
            <a:solidFill>
              <a:srgbClr val="00AEEF"/>
            </a:solidFill>
            <a:ln w="19050">
              <a:solidFill>
                <a:srgbClr val="00AEEF"/>
              </a:solidFill>
            </a:ln>
          </p:spPr>
          <p:txBody>
            <a:bodyPr wrap="square" rtlCol="0">
              <a:spAutoFit/>
            </a:bodyPr>
            <a:lstStyle/>
            <a:p>
              <a:pPr>
                <a:defRPr sz="1400" b="1" i="0" u="none" strike="noStrike" kern="1200" baseline="0">
                  <a:solidFill>
                    <a:srgbClr val="00AEEF"/>
                  </a:solidFill>
                  <a:latin typeface="Arial" pitchFamily="34" charset="0"/>
                  <a:ea typeface="+mn-ea"/>
                  <a:cs typeface="Arial" pitchFamily="34" charset="0"/>
                </a:defRPr>
              </a:pPr>
              <a:r>
                <a:rPr lang="en-GB" sz="1550" dirty="0">
                  <a:solidFill>
                    <a:schemeClr val="bg1"/>
                  </a:solidFill>
                </a:rPr>
                <a:t>Proportion of </a:t>
              </a:r>
              <a:r>
                <a:rPr lang="en-GB" sz="1550" dirty="0" smtClean="0">
                  <a:solidFill>
                    <a:schemeClr val="bg1"/>
                  </a:solidFill>
                </a:rPr>
                <a:t>women </a:t>
              </a:r>
              <a:r>
                <a:rPr lang="en-GB" sz="1550" dirty="0">
                  <a:solidFill>
                    <a:schemeClr val="bg1"/>
                  </a:solidFill>
                </a:rPr>
                <a:t>reported having extramarital </a:t>
              </a:r>
              <a:r>
                <a:rPr lang="en-GB" sz="1550" dirty="0" smtClean="0">
                  <a:solidFill>
                    <a:schemeClr val="bg1"/>
                  </a:solidFill>
                </a:rPr>
                <a:t>sex in the last 12 months </a:t>
              </a:r>
              <a:endParaRPr lang="en-GB" sz="1550" dirty="0">
                <a:solidFill>
                  <a:schemeClr val="bg1"/>
                </a:solidFill>
              </a:endParaRPr>
            </a:p>
          </p:txBody>
        </p:sp>
        <p:sp>
          <p:nvSpPr>
            <p:cNvPr id="8" name="TextBox 7"/>
            <p:cNvSpPr txBox="1"/>
            <p:nvPr/>
          </p:nvSpPr>
          <p:spPr>
            <a:xfrm>
              <a:off x="142192" y="4464546"/>
              <a:ext cx="1343737" cy="2031325"/>
            </a:xfrm>
            <a:prstGeom prst="rect">
              <a:avLst/>
            </a:prstGeom>
            <a:solidFill>
              <a:srgbClr val="00AEEF"/>
            </a:solidFill>
            <a:ln w="19050">
              <a:solidFill>
                <a:srgbClr val="00AEEF"/>
              </a:solidFill>
            </a:ln>
          </p:spPr>
          <p:txBody>
            <a:bodyPr wrap="square" rtlCol="0">
              <a:spAutoFit/>
            </a:bodyPr>
            <a:lstStyle/>
            <a:p>
              <a:pPr>
                <a:defRPr sz="1400" b="1" i="0" u="none" strike="noStrike" kern="1200" baseline="0">
                  <a:solidFill>
                    <a:srgbClr val="00AEEF"/>
                  </a:solidFill>
                  <a:latin typeface="Arial" pitchFamily="34" charset="0"/>
                  <a:ea typeface="+mn-ea"/>
                  <a:cs typeface="Arial" pitchFamily="34" charset="0"/>
                </a:defRPr>
              </a:pPr>
              <a:r>
                <a:rPr lang="en-GB" sz="1550" dirty="0">
                  <a:solidFill>
                    <a:schemeClr val="bg1"/>
                  </a:solidFill>
                </a:rPr>
                <a:t>Proportion of </a:t>
              </a:r>
              <a:r>
                <a:rPr lang="en-GB" sz="1550" dirty="0" smtClean="0">
                  <a:solidFill>
                    <a:schemeClr val="bg1"/>
                  </a:solidFill>
                </a:rPr>
                <a:t>women </a:t>
              </a:r>
              <a:r>
                <a:rPr lang="en-GB" sz="1550" dirty="0">
                  <a:solidFill>
                    <a:schemeClr val="bg1"/>
                  </a:solidFill>
                </a:rPr>
                <a:t>reported </a:t>
              </a:r>
              <a:r>
                <a:rPr lang="en-GB" sz="1600" b="1" dirty="0">
                  <a:solidFill>
                    <a:schemeClr val="bg1"/>
                  </a:solidFill>
                  <a:latin typeface="Arial" pitchFamily="34" charset="0"/>
                  <a:cs typeface="Arial" pitchFamily="34" charset="0"/>
                </a:rPr>
                <a:t>condom use at </a:t>
              </a:r>
              <a:r>
                <a:rPr lang="en-GB" sz="1600" b="1" dirty="0" smtClean="0">
                  <a:solidFill>
                    <a:schemeClr val="bg1"/>
                  </a:solidFill>
                  <a:latin typeface="Arial" pitchFamily="34" charset="0"/>
                  <a:cs typeface="Arial" pitchFamily="34" charset="0"/>
                </a:rPr>
                <a:t>last</a:t>
              </a:r>
            </a:p>
            <a:p>
              <a:pPr>
                <a:defRPr sz="1400" b="1" i="0" u="none" strike="noStrike" kern="1200" baseline="0">
                  <a:solidFill>
                    <a:srgbClr val="00AEEF"/>
                  </a:solidFill>
                  <a:latin typeface="Arial" pitchFamily="34" charset="0"/>
                  <a:ea typeface="+mn-ea"/>
                  <a:cs typeface="Arial" pitchFamily="34" charset="0"/>
                </a:defRPr>
              </a:pPr>
              <a:r>
                <a:rPr lang="en-GB" sz="1600" b="1" dirty="0" smtClean="0">
                  <a:solidFill>
                    <a:schemeClr val="bg1"/>
                  </a:solidFill>
                  <a:latin typeface="Arial" pitchFamily="34" charset="0"/>
                  <a:cs typeface="Arial" pitchFamily="34" charset="0"/>
                </a:rPr>
                <a:t>extramarital sex</a:t>
              </a:r>
              <a:endParaRPr lang="en-GB" sz="1600" b="1" dirty="0">
                <a:solidFill>
                  <a:schemeClr val="bg1"/>
                </a:solidFill>
                <a:latin typeface="Arial" pitchFamily="34" charset="0"/>
                <a:cs typeface="Arial" pitchFamily="34" charset="0"/>
              </a:endParaRPr>
            </a:p>
            <a:p>
              <a:pPr>
                <a:defRPr sz="1400" b="1" i="0" u="none" strike="noStrike" kern="1200" baseline="0">
                  <a:solidFill>
                    <a:srgbClr val="00AEEF"/>
                  </a:solidFill>
                  <a:latin typeface="Arial" pitchFamily="34" charset="0"/>
                  <a:ea typeface="+mn-ea"/>
                  <a:cs typeface="Arial" pitchFamily="34" charset="0"/>
                </a:defRPr>
              </a:pPr>
              <a:endParaRPr lang="en-GB" sz="1550" dirty="0">
                <a:solidFill>
                  <a:schemeClr val="bg1"/>
                </a:solidFill>
              </a:endParaRPr>
            </a:p>
          </p:txBody>
        </p:sp>
        <p:grpSp>
          <p:nvGrpSpPr>
            <p:cNvPr id="17" name="Group 16"/>
            <p:cNvGrpSpPr/>
            <p:nvPr/>
          </p:nvGrpSpPr>
          <p:grpSpPr>
            <a:xfrm>
              <a:off x="1485929" y="2348880"/>
              <a:ext cx="7572376" cy="4166279"/>
              <a:chOff x="1" y="0"/>
              <a:chExt cx="7572376" cy="5521487"/>
            </a:xfrm>
          </p:grpSpPr>
          <p:graphicFrame>
            <p:nvGraphicFramePr>
              <p:cNvPr id="18" name="Chart 17"/>
              <p:cNvGraphicFramePr/>
              <p:nvPr>
                <p:extLst>
                  <p:ext uri="{D42A27DB-BD31-4B8C-83A1-F6EECF244321}">
                    <p14:modId xmlns:p14="http://schemas.microsoft.com/office/powerpoint/2010/main" val="3793972646"/>
                  </p:ext>
                </p:extLst>
              </p:nvPr>
            </p:nvGraphicFramePr>
            <p:xfrm>
              <a:off x="19049" y="0"/>
              <a:ext cx="7534275"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extLst>
                  <p:ext uri="{D42A27DB-BD31-4B8C-83A1-F6EECF244321}">
                    <p14:modId xmlns:p14="http://schemas.microsoft.com/office/powerpoint/2010/main" val="2886907589"/>
                  </p:ext>
                </p:extLst>
              </p:nvPr>
            </p:nvGraphicFramePr>
            <p:xfrm>
              <a:off x="1" y="2778287"/>
              <a:ext cx="7572376" cy="2743200"/>
            </p:xfrm>
            <a:graphic>
              <a:graphicData uri="http://schemas.openxmlformats.org/drawingml/2006/chart">
                <c:chart xmlns:c="http://schemas.openxmlformats.org/drawingml/2006/chart" xmlns:r="http://schemas.openxmlformats.org/officeDocument/2006/relationships" r:id="rId4"/>
              </a:graphicData>
            </a:graphic>
          </p:graphicFrame>
        </p:grpSp>
      </p:grpSp>
    </p:spTree>
    <p:extLst>
      <p:ext uri="{BB962C8B-B14F-4D97-AF65-F5344CB8AC3E}">
        <p14:creationId xmlns:p14="http://schemas.microsoft.com/office/powerpoint/2010/main" val="494588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225425"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smtClean="0">
                <a:cs typeface="Cordia New" pitchFamily="34" charset="-34"/>
              </a:rPr>
              <a:t>Vulnerability and </a:t>
            </a:r>
            <a:br>
              <a:rPr lang="en-US" sz="5400" smtClean="0">
                <a:cs typeface="Cordia New" pitchFamily="34" charset="-34"/>
              </a:rPr>
            </a:br>
            <a:r>
              <a:rPr lang="en-US" sz="5400" smtClean="0">
                <a:cs typeface="Cordia New" pitchFamily="34" charset="-34"/>
              </a:rPr>
              <a:t>HIV knowledge</a:t>
            </a:r>
            <a:endParaRPr lang="en-US" smtClean="0">
              <a:cs typeface="Cordia New" pitchFamily="34" charset="-34"/>
            </a:endParaRPr>
          </a:p>
        </p:txBody>
      </p:sp>
    </p:spTree>
    <p:extLst>
      <p:ext uri="{BB962C8B-B14F-4D97-AF65-F5344CB8AC3E}">
        <p14:creationId xmlns:p14="http://schemas.microsoft.com/office/powerpoint/2010/main" val="3614896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E19C7FDC-6A03-401C-9A12-EC31BE8A0E6F}" type="slidenum">
              <a:rPr lang="th-TH">
                <a:solidFill>
                  <a:prstClr val="black">
                    <a:tint val="75000"/>
                  </a:prstClr>
                </a:solidFill>
              </a:rPr>
              <a:pPr>
                <a:defRPr/>
              </a:pPr>
              <a:t>2</a:t>
            </a:fld>
            <a:endParaRPr lang="th-TH" dirty="0">
              <a:solidFill>
                <a:prstClr val="black">
                  <a:tint val="75000"/>
                </a:prstClr>
              </a:solidFill>
            </a:endParaRPr>
          </a:p>
        </p:txBody>
      </p:sp>
      <p:sp>
        <p:nvSpPr>
          <p:cNvPr id="29699" name="Subtitle 4"/>
          <p:cNvSpPr>
            <a:spLocks noGrp="1"/>
          </p:cNvSpPr>
          <p:nvPr>
            <p:ph type="subTitle" idx="1"/>
          </p:nvPr>
        </p:nvSpPr>
        <p:spPr bwMode="auto">
          <a:xfrm>
            <a:off x="468313" y="2276475"/>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n-US" dirty="0" smtClean="0">
                <a:cs typeface="Cordia New" pitchFamily="34" charset="-34"/>
                <a:hlinkClick r:id="rId2" action="ppaction://hlinksldjump"/>
              </a:rPr>
              <a:t>HIV prevalence and epidemiology </a:t>
            </a:r>
            <a:endParaRPr lang="en-US" dirty="0" smtClean="0">
              <a:cs typeface="Cordia New" pitchFamily="34" charset="-34"/>
            </a:endParaRPr>
          </a:p>
          <a:p>
            <a:pPr fontAlgn="base">
              <a:spcAft>
                <a:spcPct val="0"/>
              </a:spcAft>
            </a:pPr>
            <a:r>
              <a:rPr lang="en-US" dirty="0" smtClean="0">
                <a:cs typeface="Cordia New" pitchFamily="34" charset="-34"/>
                <a:hlinkClick r:id="rId3" action="ppaction://hlinksldjump"/>
              </a:rPr>
              <a:t>Risk behaviors</a:t>
            </a:r>
            <a:endParaRPr lang="en-US" dirty="0" smtClean="0">
              <a:cs typeface="Cordia New" pitchFamily="34" charset="-34"/>
            </a:endParaRPr>
          </a:p>
          <a:p>
            <a:pPr fontAlgn="base">
              <a:spcAft>
                <a:spcPct val="0"/>
              </a:spcAft>
            </a:pPr>
            <a:r>
              <a:rPr lang="en-US" dirty="0" smtClean="0">
                <a:cs typeface="Cordia New" pitchFamily="34" charset="-34"/>
                <a:hlinkClick r:id="rId4" action="ppaction://hlinksldjump"/>
              </a:rPr>
              <a:t>Vulnerability and HIV knowledge </a:t>
            </a:r>
            <a:endParaRPr lang="en-US" dirty="0" smtClean="0">
              <a:cs typeface="Cordia New" pitchFamily="34" charset="-34"/>
            </a:endParaRPr>
          </a:p>
          <a:p>
            <a:pPr fontAlgn="base">
              <a:spcAft>
                <a:spcPct val="0"/>
              </a:spcAft>
            </a:pPr>
            <a:r>
              <a:rPr lang="en-US" dirty="0" smtClean="0">
                <a:cs typeface="Cordia New" pitchFamily="34" charset="-34"/>
                <a:hlinkClick r:id="rId5" action="ppaction://hlinksldjump"/>
              </a:rPr>
              <a:t>National </a:t>
            </a:r>
            <a:r>
              <a:rPr lang="en-US" dirty="0" smtClean="0">
                <a:cs typeface="Cordia New" pitchFamily="34" charset="-34"/>
                <a:hlinkClick r:id="rId5" action="ppaction://hlinksldjump"/>
              </a:rPr>
              <a:t>response </a:t>
            </a:r>
            <a:endParaRPr lang="en-US" dirty="0" smtClean="0">
              <a:cs typeface="Cordia New" pitchFamily="34" charset="-34"/>
            </a:endParaRPr>
          </a:p>
        </p:txBody>
      </p:sp>
      <p:sp>
        <p:nvSpPr>
          <p:cNvPr id="29700" name="Title 3"/>
          <p:cNvSpPr>
            <a:spLocks noGrp="1"/>
          </p:cNvSpPr>
          <p:nvPr>
            <p:ph type="title"/>
          </p:nvPr>
        </p:nvSpPr>
        <p:spPr bwMode="auto">
          <a:xfrm>
            <a:off x="169863" y="1571625"/>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cs typeface="Cordia New" pitchFamily="34" charset="-34"/>
              </a:rPr>
              <a:t>CONTENT</a:t>
            </a:r>
            <a:endParaRPr lang="th-TH" smtClean="0"/>
          </a:p>
        </p:txBody>
      </p:sp>
    </p:spTree>
    <p:extLst>
      <p:ext uri="{BB962C8B-B14F-4D97-AF65-F5344CB8AC3E}">
        <p14:creationId xmlns:p14="http://schemas.microsoft.com/office/powerpoint/2010/main" val="2668181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56" y="1484784"/>
            <a:ext cx="8974144" cy="504000"/>
          </a:xfrm>
        </p:spPr>
        <p:txBody>
          <a:bodyPr/>
          <a:lstStyle/>
          <a:p>
            <a:r>
              <a:rPr lang="en-US" dirty="0"/>
              <a:t>Proportion of migrants with comprehensive HIV knowledge, </a:t>
            </a:r>
            <a:r>
              <a:rPr lang="en-US" dirty="0" smtClean="0"/>
              <a:t>2008-2012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20</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3728960294"/>
              </p:ext>
            </p:extLst>
          </p:nvPr>
        </p:nvGraphicFramePr>
        <p:xfrm>
          <a:off x="107504" y="2276872"/>
          <a:ext cx="8784976"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6309320"/>
            <a:ext cx="9144000" cy="830997"/>
          </a:xfrm>
          <a:prstGeom prst="rect">
            <a:avLst/>
          </a:prstGeom>
        </p:spPr>
        <p:txBody>
          <a:bodyPr wrap="square">
            <a:spAutoFit/>
          </a:bodyPr>
          <a:lstStyle/>
          <a:p>
            <a:r>
              <a:rPr lang="en-GB" sz="800" dirty="0">
                <a:solidFill>
                  <a:prstClr val="black"/>
                </a:solidFill>
                <a:latin typeface="Arial" pitchFamily="34" charset="0"/>
                <a:cs typeface="Arial" pitchFamily="34" charset="0"/>
              </a:rPr>
              <a:t>Source: Prepared by </a:t>
            </a:r>
            <a:r>
              <a:rPr lang="en-GB" sz="800" dirty="0">
                <a:solidFill>
                  <a:prstClr val="black"/>
                </a:solidFill>
                <a:latin typeface="Arial" pitchFamily="34" charset="0"/>
                <a:cs typeface="Arial" pitchFamily="34" charset="0"/>
                <a:hlinkClick r:id="rId3"/>
              </a:rPr>
              <a:t>www.aidsdatahub.org</a:t>
            </a:r>
            <a:r>
              <a:rPr lang="en-GB" sz="800" dirty="0">
                <a:solidFill>
                  <a:prstClr val="black"/>
                </a:solidFill>
                <a:latin typeface="Arial" pitchFamily="34" charset="0"/>
                <a:cs typeface="Arial" pitchFamily="34" charset="0"/>
              </a:rPr>
              <a:t>  based on 1) </a:t>
            </a:r>
            <a:r>
              <a:rPr lang="en-US" sz="800" dirty="0"/>
              <a:t>Success Search Option (P) Ltd Nepal, Intrepid Nepal, &amp; Save the Children Nepal. (2010). Integrated Biological and Behavioral Surveillance Survey among Male Labor Migrants: Round 3 - Mid and Far-Western Regions of Nepal.; 2) </a:t>
            </a:r>
            <a:r>
              <a:rPr lang="en-GB" sz="800" dirty="0" err="1">
                <a:solidFill>
                  <a:prstClr val="black"/>
                </a:solidFill>
                <a:latin typeface="Arial" pitchFamily="34" charset="0"/>
                <a:cs typeface="Arial" pitchFamily="34" charset="0"/>
              </a:rPr>
              <a:t>Saggurti</a:t>
            </a:r>
            <a:r>
              <a:rPr lang="en-GB" sz="800" dirty="0">
                <a:solidFill>
                  <a:prstClr val="black"/>
                </a:solidFill>
                <a:latin typeface="Arial" pitchFamily="34" charset="0"/>
                <a:cs typeface="Arial" pitchFamily="34" charset="0"/>
              </a:rPr>
              <a:t> N, </a:t>
            </a:r>
            <a:r>
              <a:rPr lang="en-GB" sz="800" dirty="0" err="1">
                <a:solidFill>
                  <a:prstClr val="black"/>
                </a:solidFill>
                <a:latin typeface="Arial" pitchFamily="34" charset="0"/>
                <a:cs typeface="Arial" pitchFamily="34" charset="0"/>
              </a:rPr>
              <a:t>Mahapatra</a:t>
            </a:r>
            <a:r>
              <a:rPr lang="en-GB" sz="800" dirty="0">
                <a:solidFill>
                  <a:prstClr val="black"/>
                </a:solidFill>
                <a:latin typeface="Arial" pitchFamily="34" charset="0"/>
                <a:cs typeface="Arial" pitchFamily="34" charset="0"/>
              </a:rPr>
              <a:t> B, Swain SN, et al. (2011). Migration and HIV in India: Study of Select Districts. New Delhi: UNDP, NACO, and Population Council; 3) Mongolia </a:t>
            </a:r>
            <a:r>
              <a:rPr lang="en-US" sz="800" dirty="0">
                <a:solidFill>
                  <a:prstClr val="black"/>
                </a:solidFill>
                <a:latin typeface="Arial" pitchFamily="34" charset="0"/>
                <a:cs typeface="Arial" pitchFamily="34" charset="0"/>
              </a:rPr>
              <a:t>Second Generation Sentinel Surveillance 2009 cited in UNGASS Country Progress Report, </a:t>
            </a:r>
            <a:r>
              <a:rPr lang="en-US" sz="800" dirty="0" smtClean="0">
                <a:solidFill>
                  <a:prstClr val="black"/>
                </a:solidFill>
                <a:latin typeface="Arial" pitchFamily="34" charset="0"/>
                <a:cs typeface="Arial" pitchFamily="34" charset="0"/>
              </a:rPr>
              <a:t>2010; 4) </a:t>
            </a:r>
            <a:r>
              <a:rPr lang="en-GB" sz="800" dirty="0">
                <a:solidFill>
                  <a:prstClr val="black"/>
                </a:solidFill>
                <a:cs typeface="Arial" pitchFamily="34" charset="0"/>
              </a:rPr>
              <a:t>Thailand Bureau of Epidemiology. (2013). Report of HIV Situation among Migrant Workers in Thailand: Integrated Biological and Behavioural Surveillance Survey among Migrants  Workers in Thailand 2012 </a:t>
            </a:r>
          </a:p>
          <a:p>
            <a:endParaRPr lang="en-GB" sz="800" dirty="0">
              <a:latin typeface="Arial" pitchFamily="34" charset="0"/>
              <a:cs typeface="Arial" pitchFamily="34" charset="0"/>
            </a:endParaRPr>
          </a:p>
          <a:p>
            <a:endParaRPr lang="en-GB" sz="800" dirty="0">
              <a:latin typeface="Arial" pitchFamily="34" charset="0"/>
              <a:cs typeface="Arial" pitchFamily="34" charset="0"/>
            </a:endParaRPr>
          </a:p>
        </p:txBody>
      </p:sp>
    </p:spTree>
    <p:extLst>
      <p:ext uri="{BB962C8B-B14F-4D97-AF65-F5344CB8AC3E}">
        <p14:creationId xmlns:p14="http://schemas.microsoft.com/office/powerpoint/2010/main" val="966072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225425"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smtClean="0">
                <a:cs typeface="Cordia New" pitchFamily="34" charset="-34"/>
              </a:rPr>
              <a:t>National response</a:t>
            </a:r>
            <a:br>
              <a:rPr lang="en-US" altLang="zh-CN" sz="5400" smtClean="0">
                <a:cs typeface="Cordia New" pitchFamily="34" charset="-34"/>
              </a:rPr>
            </a:br>
            <a:endParaRPr lang="en-US" smtClean="0">
              <a:cs typeface="Cordia New" pitchFamily="34" charset="-34"/>
            </a:endParaRPr>
          </a:p>
        </p:txBody>
      </p:sp>
    </p:spTree>
    <p:extLst>
      <p:ext uri="{BB962C8B-B14F-4D97-AF65-F5344CB8AC3E}">
        <p14:creationId xmlns:p14="http://schemas.microsoft.com/office/powerpoint/2010/main" val="8110926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1340768"/>
            <a:ext cx="8402672" cy="504000"/>
          </a:xfrm>
        </p:spPr>
        <p:txBody>
          <a:bodyPr/>
          <a:lstStyle/>
          <a:p>
            <a:r>
              <a:rPr lang="en-US" dirty="0" smtClean="0"/>
              <a:t>Inclusion of migrants in the latest available  National Strategic Plans</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22</a:t>
            </a:fld>
            <a:endParaRPr lang="th-TH" dirty="0">
              <a:solidFill>
                <a:prstClr val="black">
                  <a:tint val="75000"/>
                </a:prstClr>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1906716316"/>
              </p:ext>
            </p:extLst>
          </p:nvPr>
        </p:nvGraphicFramePr>
        <p:xfrm>
          <a:off x="1259632" y="2156659"/>
          <a:ext cx="6912768" cy="4447425"/>
        </p:xfrm>
        <a:graphic>
          <a:graphicData uri="http://schemas.openxmlformats.org/drawingml/2006/table">
            <a:tbl>
              <a:tblPr/>
              <a:tblGrid>
                <a:gridCol w="354500"/>
                <a:gridCol w="2215632"/>
                <a:gridCol w="4342636"/>
              </a:tblGrid>
              <a:tr h="302585">
                <a:tc>
                  <a:txBody>
                    <a:bodyPr/>
                    <a:lstStyle/>
                    <a:p>
                      <a:pPr algn="ctr" fontAlgn="ctr"/>
                      <a:endParaRPr lang="en-GB" sz="1000" b="1" i="0" u="none" strike="noStrike" dirty="0">
                        <a:solidFill>
                          <a:srgbClr val="FFFFFF"/>
                        </a:solidFill>
                        <a:effectLst/>
                        <a:latin typeface="Arial"/>
                      </a:endParaRPr>
                    </a:p>
                  </a:txBody>
                  <a:tcPr marL="6675" marR="6675" marT="6675" marB="0" anchor="ctr">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19050" cap="flat" cmpd="sng" algn="ctr">
                      <a:solidFill>
                        <a:srgbClr val="974706"/>
                      </a:solidFill>
                      <a:prstDash val="solid"/>
                      <a:round/>
                      <a:headEnd type="none" w="med" len="med"/>
                      <a:tailEnd type="none" w="med" len="med"/>
                    </a:lnT>
                    <a:lnB w="25400" cap="flat" cmpd="dbl" algn="ctr">
                      <a:solidFill>
                        <a:srgbClr val="974706"/>
                      </a:solidFill>
                      <a:prstDash val="solid"/>
                      <a:round/>
                      <a:headEnd type="none" w="med" len="med"/>
                      <a:tailEnd type="none" w="med" len="med"/>
                    </a:lnB>
                    <a:solidFill>
                      <a:srgbClr val="F78E1E"/>
                    </a:solidFill>
                  </a:tcPr>
                </a:tc>
                <a:tc>
                  <a:txBody>
                    <a:bodyPr/>
                    <a:lstStyle/>
                    <a:p>
                      <a:pPr algn="ctr" fontAlgn="ctr"/>
                      <a:r>
                        <a:rPr lang="en-GB" sz="1000" b="1" i="0" u="none" strike="noStrike" dirty="0">
                          <a:solidFill>
                            <a:srgbClr val="FFFFFF"/>
                          </a:solidFill>
                          <a:effectLst/>
                          <a:latin typeface="Arial"/>
                        </a:rPr>
                        <a:t>Country</a:t>
                      </a:r>
                    </a:p>
                  </a:txBody>
                  <a:tcPr marL="6675" marR="6675" marT="6675" marB="0" anchor="ctr">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19050" cap="flat" cmpd="sng" algn="ctr">
                      <a:solidFill>
                        <a:srgbClr val="974706"/>
                      </a:solidFill>
                      <a:prstDash val="solid"/>
                      <a:round/>
                      <a:headEnd type="none" w="med" len="med"/>
                      <a:tailEnd type="none" w="med" len="med"/>
                    </a:lnT>
                    <a:lnB w="25400" cap="flat" cmpd="dbl" algn="ctr">
                      <a:solidFill>
                        <a:srgbClr val="974706"/>
                      </a:solidFill>
                      <a:prstDash val="solid"/>
                      <a:round/>
                      <a:headEnd type="none" w="med" len="med"/>
                      <a:tailEnd type="none" w="med" len="med"/>
                    </a:lnB>
                    <a:solidFill>
                      <a:srgbClr val="F78E1E"/>
                    </a:solidFill>
                  </a:tcPr>
                </a:tc>
                <a:tc>
                  <a:txBody>
                    <a:bodyPr/>
                    <a:lstStyle/>
                    <a:p>
                      <a:pPr algn="ctr" fontAlgn="b"/>
                      <a:r>
                        <a:rPr lang="en-US" sz="1000" b="1" i="0" u="none" strike="noStrike" dirty="0">
                          <a:solidFill>
                            <a:srgbClr val="974706"/>
                          </a:solidFill>
                          <a:effectLst/>
                          <a:latin typeface="Arial"/>
                        </a:rPr>
                        <a:t>Identify migrants as priority population </a:t>
                      </a:r>
                      <a:br>
                        <a:rPr lang="en-US" sz="1000" b="1" i="0" u="none" strike="noStrike" dirty="0">
                          <a:solidFill>
                            <a:srgbClr val="974706"/>
                          </a:solidFill>
                          <a:effectLst/>
                          <a:latin typeface="Arial"/>
                        </a:rPr>
                      </a:br>
                      <a:r>
                        <a:rPr lang="en-US" sz="1000" b="1" i="0" u="none" strike="noStrike" dirty="0">
                          <a:solidFill>
                            <a:srgbClr val="974706"/>
                          </a:solidFill>
                          <a:effectLst/>
                          <a:latin typeface="Arial"/>
                        </a:rPr>
                        <a:t>or focus area</a:t>
                      </a:r>
                    </a:p>
                  </a:txBody>
                  <a:tcPr marL="6675" marR="6675" marT="6675" marB="0" anchor="b">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19050" cap="flat" cmpd="sng" algn="ctr">
                      <a:solidFill>
                        <a:srgbClr val="974706"/>
                      </a:solidFill>
                      <a:prstDash val="solid"/>
                      <a:round/>
                      <a:headEnd type="none" w="med" len="med"/>
                      <a:tailEnd type="none" w="med" len="med"/>
                    </a:lnT>
                    <a:lnB w="25400" cap="flat" cmpd="dbl" algn="ctr">
                      <a:solidFill>
                        <a:srgbClr val="974706"/>
                      </a:solidFill>
                      <a:prstDash val="solid"/>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1</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25400" cap="flat" cmpd="dbl" algn="ctr">
                      <a:solidFill>
                        <a:srgbClr val="974706"/>
                      </a:solidFill>
                      <a:prstDash val="solid"/>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dirty="0" smtClean="0">
                          <a:solidFill>
                            <a:srgbClr val="FFFFFF"/>
                          </a:solidFill>
                          <a:effectLst/>
                          <a:latin typeface="Arial"/>
                        </a:rPr>
                        <a:t> Afghanistan (2011-2015)</a:t>
                      </a:r>
                      <a:endParaRPr lang="en-GB" sz="1000" b="0" i="0" u="none" strike="noStrike" dirty="0">
                        <a:solidFill>
                          <a:srgbClr val="FFFFFF"/>
                        </a:solidFill>
                        <a:effectLst/>
                        <a:latin typeface="Arial"/>
                      </a:endParaRP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25400" cap="flat" cmpd="dbl" algn="ctr">
                      <a:solidFill>
                        <a:srgbClr val="974706"/>
                      </a:solidFill>
                      <a:prstDash val="solid"/>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a:solidFill>
                            <a:srgbClr val="974706"/>
                          </a:solidFill>
                          <a:effectLst/>
                          <a:latin typeface="Arial"/>
                        </a:rPr>
                        <a:t>YES</a:t>
                      </a: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25400" cap="flat" cmpd="dbl" algn="ctr">
                      <a:solidFill>
                        <a:srgbClr val="974706"/>
                      </a:solidFill>
                      <a:prstDash val="solid"/>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2</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dirty="0" smtClean="0">
                          <a:solidFill>
                            <a:srgbClr val="FFFFFF"/>
                          </a:solidFill>
                          <a:effectLst/>
                          <a:latin typeface="Arial"/>
                        </a:rPr>
                        <a:t> Bangladesh (2011-2015)</a:t>
                      </a:r>
                      <a:endParaRPr lang="en-GB" sz="1000" b="0" i="0" u="none" strike="noStrike" dirty="0">
                        <a:solidFill>
                          <a:srgbClr val="FFFFFF"/>
                        </a:solidFill>
                        <a:effectLst/>
                        <a:latin typeface="Arial"/>
                      </a:endParaRP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a:solidFill>
                            <a:srgbClr val="974706"/>
                          </a:solidFill>
                          <a:effectLst/>
                          <a:latin typeface="Arial"/>
                        </a:rPr>
                        <a:t>YES</a:t>
                      </a: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3</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dirty="0" smtClean="0">
                          <a:solidFill>
                            <a:srgbClr val="FFFFFF"/>
                          </a:solidFill>
                          <a:effectLst/>
                          <a:latin typeface="Arial"/>
                        </a:rPr>
                        <a:t> Bhutan (2012-2016)</a:t>
                      </a:r>
                      <a:endParaRPr lang="en-GB" sz="1000" b="0" i="0" u="none" strike="noStrike" dirty="0">
                        <a:solidFill>
                          <a:srgbClr val="FFFFFF"/>
                        </a:solidFill>
                        <a:effectLst/>
                        <a:latin typeface="Arial"/>
                      </a:endParaRP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a:solidFill>
                            <a:srgbClr val="974706"/>
                          </a:solidFill>
                          <a:effectLst/>
                          <a:latin typeface="Arial"/>
                        </a:rPr>
                        <a:t>YES</a:t>
                      </a: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4</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dirty="0" smtClean="0">
                          <a:solidFill>
                            <a:srgbClr val="FFFFFF"/>
                          </a:solidFill>
                          <a:effectLst/>
                          <a:latin typeface="Arial"/>
                        </a:rPr>
                        <a:t> Brunei Darussalam </a:t>
                      </a:r>
                      <a:endParaRPr lang="en-GB" sz="1000" b="0" i="0" u="none" strike="noStrike" dirty="0">
                        <a:solidFill>
                          <a:srgbClr val="FFFFFF"/>
                        </a:solidFill>
                        <a:effectLst/>
                        <a:latin typeface="Arial"/>
                      </a:endParaRP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dirty="0" smtClean="0">
                          <a:solidFill>
                            <a:srgbClr val="974706"/>
                          </a:solidFill>
                          <a:effectLst/>
                          <a:latin typeface="Arial"/>
                        </a:rPr>
                        <a:t>No information</a:t>
                      </a:r>
                      <a:endParaRPr lang="en-GB" sz="1000" b="0" i="0" u="none" strike="noStrike" dirty="0">
                        <a:solidFill>
                          <a:srgbClr val="974706"/>
                        </a:solidFill>
                        <a:effectLst/>
                        <a:latin typeface="Arial"/>
                      </a:endParaRP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5</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dirty="0" smtClean="0">
                          <a:solidFill>
                            <a:srgbClr val="FFFFFF"/>
                          </a:solidFill>
                          <a:effectLst/>
                          <a:latin typeface="Arial"/>
                        </a:rPr>
                        <a:t> Cambodia (2011-2015)</a:t>
                      </a:r>
                      <a:endParaRPr lang="en-GB" sz="1000" b="0" i="0" u="none" strike="noStrike" dirty="0">
                        <a:solidFill>
                          <a:srgbClr val="FFFFFF"/>
                        </a:solidFill>
                        <a:effectLst/>
                        <a:latin typeface="Arial"/>
                      </a:endParaRP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dirty="0" smtClean="0">
                          <a:solidFill>
                            <a:srgbClr val="974706"/>
                          </a:solidFill>
                          <a:effectLst/>
                          <a:latin typeface="Arial"/>
                        </a:rPr>
                        <a:t>YES</a:t>
                      </a:r>
                      <a:endParaRPr lang="en-GB" sz="1000" b="0" i="0" u="none" strike="noStrike" dirty="0">
                        <a:solidFill>
                          <a:srgbClr val="974706"/>
                        </a:solidFill>
                        <a:effectLst/>
                        <a:latin typeface="Arial"/>
                      </a:endParaRP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6</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dirty="0" smtClean="0">
                          <a:solidFill>
                            <a:srgbClr val="FFFFFF"/>
                          </a:solidFill>
                          <a:effectLst/>
                          <a:latin typeface="Arial"/>
                        </a:rPr>
                        <a:t> China (2011-2015)</a:t>
                      </a:r>
                      <a:endParaRPr lang="en-GB" sz="1000" b="0" i="0" u="none" strike="noStrike" dirty="0">
                        <a:solidFill>
                          <a:srgbClr val="FFFFFF"/>
                        </a:solidFill>
                        <a:effectLst/>
                        <a:latin typeface="Arial"/>
                      </a:endParaRP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a:solidFill>
                            <a:srgbClr val="974706"/>
                          </a:solidFill>
                          <a:effectLst/>
                          <a:latin typeface="Arial"/>
                        </a:rPr>
                        <a:t>YES</a:t>
                      </a: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7</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baseline="0" dirty="0" smtClean="0">
                          <a:solidFill>
                            <a:srgbClr val="FFFFFF"/>
                          </a:solidFill>
                          <a:effectLst/>
                          <a:latin typeface="Arial"/>
                        </a:rPr>
                        <a:t> D</a:t>
                      </a:r>
                      <a:r>
                        <a:rPr lang="en-GB" sz="1000" b="0" i="0" u="none" strike="noStrike" dirty="0" smtClean="0">
                          <a:solidFill>
                            <a:srgbClr val="FFFFFF"/>
                          </a:solidFill>
                          <a:effectLst/>
                          <a:latin typeface="Arial"/>
                        </a:rPr>
                        <a:t>PR </a:t>
                      </a:r>
                      <a:r>
                        <a:rPr lang="en-GB" sz="1000" b="0" i="0" u="none" strike="noStrike" dirty="0">
                          <a:solidFill>
                            <a:srgbClr val="FFFFFF"/>
                          </a:solidFill>
                          <a:effectLst/>
                          <a:latin typeface="Arial"/>
                        </a:rPr>
                        <a:t>Korea</a:t>
                      </a: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dirty="0" smtClean="0">
                          <a:solidFill>
                            <a:srgbClr val="974706"/>
                          </a:solidFill>
                          <a:effectLst/>
                          <a:latin typeface="Arial"/>
                        </a:rPr>
                        <a:t>No National</a:t>
                      </a:r>
                      <a:r>
                        <a:rPr lang="en-GB" sz="1000" b="0" i="0" u="none" strike="noStrike" baseline="0" dirty="0" smtClean="0">
                          <a:solidFill>
                            <a:srgbClr val="974706"/>
                          </a:solidFill>
                          <a:effectLst/>
                          <a:latin typeface="Arial"/>
                        </a:rPr>
                        <a:t> Strategic Plan</a:t>
                      </a:r>
                      <a:endParaRPr lang="en-GB" sz="1000" b="0" i="0" u="none" strike="noStrike" dirty="0">
                        <a:solidFill>
                          <a:srgbClr val="974706"/>
                        </a:solidFill>
                        <a:effectLst/>
                        <a:latin typeface="Arial"/>
                      </a:endParaRP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8</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dirty="0" smtClean="0">
                          <a:solidFill>
                            <a:srgbClr val="FFFFFF"/>
                          </a:solidFill>
                          <a:effectLst/>
                          <a:latin typeface="Arial"/>
                        </a:rPr>
                        <a:t> Fiji (2011-2015)</a:t>
                      </a:r>
                      <a:endParaRPr lang="en-GB" sz="1000" b="0" i="0" u="none" strike="noStrike" dirty="0">
                        <a:solidFill>
                          <a:srgbClr val="FFFFFF"/>
                        </a:solidFill>
                        <a:effectLst/>
                        <a:latin typeface="Arial"/>
                      </a:endParaRP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a:solidFill>
                            <a:srgbClr val="974706"/>
                          </a:solidFill>
                          <a:effectLst/>
                          <a:latin typeface="Arial"/>
                        </a:rPr>
                        <a:t>YES</a:t>
                      </a: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9</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dirty="0" smtClean="0">
                          <a:solidFill>
                            <a:srgbClr val="FFFFFF"/>
                          </a:solidFill>
                          <a:effectLst/>
                          <a:latin typeface="Arial"/>
                        </a:rPr>
                        <a:t> India (2012-2017)</a:t>
                      </a:r>
                      <a:endParaRPr lang="en-GB" sz="1000" b="0" i="0" u="none" strike="noStrike" dirty="0">
                        <a:solidFill>
                          <a:srgbClr val="FFFFFF"/>
                        </a:solidFill>
                        <a:effectLst/>
                        <a:latin typeface="Arial"/>
                      </a:endParaRP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dirty="0">
                          <a:solidFill>
                            <a:srgbClr val="974706"/>
                          </a:solidFill>
                          <a:effectLst/>
                          <a:latin typeface="Arial"/>
                        </a:rPr>
                        <a:t>YES</a:t>
                      </a: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10</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baseline="0" dirty="0" smtClean="0">
                          <a:solidFill>
                            <a:srgbClr val="FFFFFF"/>
                          </a:solidFill>
                          <a:effectLst/>
                          <a:latin typeface="Arial"/>
                        </a:rPr>
                        <a:t> I</a:t>
                      </a:r>
                      <a:r>
                        <a:rPr lang="en-GB" sz="1000" b="0" i="0" u="none" strike="noStrike" dirty="0" smtClean="0">
                          <a:solidFill>
                            <a:srgbClr val="FFFFFF"/>
                          </a:solidFill>
                          <a:effectLst/>
                          <a:latin typeface="Arial"/>
                        </a:rPr>
                        <a:t>ndonesia (2010-2014)</a:t>
                      </a:r>
                      <a:endParaRPr lang="en-GB" sz="1000" b="0" i="0" u="none" strike="noStrike" dirty="0">
                        <a:solidFill>
                          <a:srgbClr val="FFFFFF"/>
                        </a:solidFill>
                        <a:effectLst/>
                        <a:latin typeface="Arial"/>
                      </a:endParaRP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a:solidFill>
                            <a:srgbClr val="974706"/>
                          </a:solidFill>
                          <a:effectLst/>
                          <a:latin typeface="Arial"/>
                        </a:rPr>
                        <a:t>YES</a:t>
                      </a: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11</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dirty="0" smtClean="0">
                          <a:solidFill>
                            <a:srgbClr val="FFFFFF"/>
                          </a:solidFill>
                          <a:effectLst/>
                          <a:latin typeface="Arial"/>
                        </a:rPr>
                        <a:t> Japan (2012-2017)</a:t>
                      </a:r>
                      <a:endParaRPr lang="en-GB" sz="1000" b="0" i="0" u="none" strike="noStrike" dirty="0">
                        <a:solidFill>
                          <a:srgbClr val="FFFFFF"/>
                        </a:solidFill>
                        <a:effectLst/>
                        <a:latin typeface="Arial"/>
                      </a:endParaRP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dirty="0" smtClean="0">
                          <a:solidFill>
                            <a:srgbClr val="974706"/>
                          </a:solidFill>
                          <a:effectLst/>
                          <a:latin typeface="Arial"/>
                        </a:rPr>
                        <a:t>YES</a:t>
                      </a:r>
                      <a:endParaRPr lang="en-GB" sz="1000" b="0" i="0" u="none" strike="noStrike" dirty="0">
                        <a:solidFill>
                          <a:srgbClr val="974706"/>
                        </a:solidFill>
                        <a:effectLst/>
                        <a:latin typeface="Arial"/>
                      </a:endParaRP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12</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dirty="0" smtClean="0">
                          <a:solidFill>
                            <a:srgbClr val="FFFFFF"/>
                          </a:solidFill>
                          <a:effectLst/>
                          <a:latin typeface="Arial"/>
                        </a:rPr>
                        <a:t> Lao PDR (2011-2015)</a:t>
                      </a:r>
                      <a:endParaRPr lang="en-GB" sz="1000" b="0" i="0" u="none" strike="noStrike" dirty="0">
                        <a:solidFill>
                          <a:srgbClr val="FFFFFF"/>
                        </a:solidFill>
                        <a:effectLst/>
                        <a:latin typeface="Arial"/>
                      </a:endParaRP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a:solidFill>
                            <a:srgbClr val="974706"/>
                          </a:solidFill>
                          <a:effectLst/>
                          <a:latin typeface="Arial"/>
                        </a:rPr>
                        <a:t>YES</a:t>
                      </a: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13</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dirty="0" smtClean="0">
                          <a:solidFill>
                            <a:srgbClr val="FFFFFF"/>
                          </a:solidFill>
                          <a:effectLst/>
                          <a:latin typeface="Arial"/>
                        </a:rPr>
                        <a:t> Malaysia (2011-2015)</a:t>
                      </a:r>
                      <a:endParaRPr lang="en-GB" sz="1000" b="0" i="0" u="none" strike="noStrike" dirty="0">
                        <a:solidFill>
                          <a:srgbClr val="FFFFFF"/>
                        </a:solidFill>
                        <a:effectLst/>
                        <a:latin typeface="Arial"/>
                      </a:endParaRP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dirty="0">
                          <a:solidFill>
                            <a:srgbClr val="974706"/>
                          </a:solidFill>
                          <a:effectLst/>
                          <a:latin typeface="Arial"/>
                        </a:rPr>
                        <a:t>YES</a:t>
                      </a: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14</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dirty="0" smtClean="0">
                          <a:solidFill>
                            <a:srgbClr val="FFFFFF"/>
                          </a:solidFill>
                          <a:effectLst/>
                          <a:latin typeface="Arial"/>
                        </a:rPr>
                        <a:t> Maldives</a:t>
                      </a:r>
                      <a:endParaRPr lang="en-GB" sz="1000" b="0" i="0" u="none" strike="noStrike" dirty="0">
                        <a:solidFill>
                          <a:srgbClr val="FFFFFF"/>
                        </a:solidFill>
                        <a:effectLst/>
                        <a:latin typeface="Arial"/>
                      </a:endParaRP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a:solidFill>
                            <a:srgbClr val="974706"/>
                          </a:solidFill>
                          <a:effectLst/>
                          <a:latin typeface="Arial"/>
                        </a:rPr>
                        <a:t>No information</a:t>
                      </a: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15</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dirty="0" smtClean="0">
                          <a:solidFill>
                            <a:srgbClr val="FFFFFF"/>
                          </a:solidFill>
                          <a:effectLst/>
                          <a:latin typeface="Arial"/>
                        </a:rPr>
                        <a:t> Mongolia</a:t>
                      </a:r>
                      <a:r>
                        <a:rPr lang="en-GB" sz="1000" b="0" i="0" u="none" strike="noStrike" baseline="0" dirty="0" smtClean="0">
                          <a:solidFill>
                            <a:srgbClr val="FFFFFF"/>
                          </a:solidFill>
                          <a:effectLst/>
                          <a:latin typeface="Arial"/>
                        </a:rPr>
                        <a:t> (2010-2015)</a:t>
                      </a:r>
                      <a:endParaRPr lang="en-GB" sz="1000" b="0" i="0" u="none" strike="noStrike" dirty="0">
                        <a:solidFill>
                          <a:srgbClr val="FFFFFF"/>
                        </a:solidFill>
                        <a:effectLst/>
                        <a:latin typeface="Arial"/>
                      </a:endParaRP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a:solidFill>
                            <a:srgbClr val="974706"/>
                          </a:solidFill>
                          <a:effectLst/>
                          <a:latin typeface="Arial"/>
                        </a:rPr>
                        <a:t>YES</a:t>
                      </a: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16</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dirty="0" smtClean="0">
                          <a:solidFill>
                            <a:srgbClr val="FFFFFF"/>
                          </a:solidFill>
                          <a:effectLst/>
                          <a:latin typeface="Arial"/>
                        </a:rPr>
                        <a:t> Myanmar (2011-2015)</a:t>
                      </a:r>
                      <a:endParaRPr lang="en-GB" sz="1000" b="0" i="0" u="none" strike="noStrike" dirty="0">
                        <a:solidFill>
                          <a:srgbClr val="FFFFFF"/>
                        </a:solidFill>
                        <a:effectLst/>
                        <a:latin typeface="Arial"/>
                      </a:endParaRP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a:solidFill>
                            <a:srgbClr val="974706"/>
                          </a:solidFill>
                          <a:effectLst/>
                          <a:latin typeface="Arial"/>
                        </a:rPr>
                        <a:t>YES</a:t>
                      </a: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17</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dirty="0" smtClean="0">
                          <a:solidFill>
                            <a:srgbClr val="FFFFFF"/>
                          </a:solidFill>
                          <a:effectLst/>
                          <a:latin typeface="Arial"/>
                        </a:rPr>
                        <a:t> Nepal (2011-2016)</a:t>
                      </a:r>
                      <a:endParaRPr lang="en-GB" sz="1000" b="0" i="0" u="none" strike="noStrike" dirty="0">
                        <a:solidFill>
                          <a:srgbClr val="FFFFFF"/>
                        </a:solidFill>
                        <a:effectLst/>
                        <a:latin typeface="Arial"/>
                      </a:endParaRP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a:solidFill>
                            <a:srgbClr val="974706"/>
                          </a:solidFill>
                          <a:effectLst/>
                          <a:latin typeface="Arial"/>
                        </a:rPr>
                        <a:t>YES</a:t>
                      </a: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18</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dirty="0" smtClean="0">
                          <a:solidFill>
                            <a:srgbClr val="FFFFFF"/>
                          </a:solidFill>
                          <a:effectLst/>
                          <a:latin typeface="Arial"/>
                        </a:rPr>
                        <a:t> Pakistan (2007-2012)</a:t>
                      </a:r>
                      <a:endParaRPr lang="en-GB" sz="1000" b="0" i="0" u="none" strike="noStrike" dirty="0">
                        <a:solidFill>
                          <a:srgbClr val="FFFFFF"/>
                        </a:solidFill>
                        <a:effectLst/>
                        <a:latin typeface="Arial"/>
                      </a:endParaRP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a:solidFill>
                            <a:srgbClr val="974706"/>
                          </a:solidFill>
                          <a:effectLst/>
                          <a:latin typeface="Arial"/>
                        </a:rPr>
                        <a:t>YES</a:t>
                      </a: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19</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dirty="0" smtClean="0">
                          <a:solidFill>
                            <a:srgbClr val="FFFFFF"/>
                          </a:solidFill>
                          <a:effectLst/>
                          <a:latin typeface="Arial"/>
                        </a:rPr>
                        <a:t> Papua </a:t>
                      </a:r>
                      <a:r>
                        <a:rPr lang="en-GB" sz="1000" b="0" i="0" u="none" strike="noStrike" dirty="0">
                          <a:solidFill>
                            <a:srgbClr val="FFFFFF"/>
                          </a:solidFill>
                          <a:effectLst/>
                          <a:latin typeface="Arial"/>
                        </a:rPr>
                        <a:t>New </a:t>
                      </a:r>
                      <a:r>
                        <a:rPr lang="en-GB" sz="1000" b="0" i="0" u="none" strike="noStrike" dirty="0" smtClean="0">
                          <a:solidFill>
                            <a:srgbClr val="FFFFFF"/>
                          </a:solidFill>
                          <a:effectLst/>
                          <a:latin typeface="Arial"/>
                        </a:rPr>
                        <a:t>Guinea (2011-2015)</a:t>
                      </a:r>
                      <a:endParaRPr lang="en-GB" sz="1000" b="0" i="0" u="none" strike="noStrike" dirty="0">
                        <a:solidFill>
                          <a:srgbClr val="FFFFFF"/>
                        </a:solidFill>
                        <a:effectLst/>
                        <a:latin typeface="Arial"/>
                      </a:endParaRP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a:solidFill>
                            <a:srgbClr val="974706"/>
                          </a:solidFill>
                          <a:effectLst/>
                          <a:latin typeface="Arial"/>
                        </a:rPr>
                        <a:t>YES</a:t>
                      </a: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20</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dirty="0" smtClean="0">
                          <a:solidFill>
                            <a:srgbClr val="FFFFFF"/>
                          </a:solidFill>
                          <a:effectLst/>
                          <a:latin typeface="Arial"/>
                        </a:rPr>
                        <a:t> Philippines (2011-2016)</a:t>
                      </a:r>
                      <a:endParaRPr lang="en-GB" sz="1000" b="0" i="0" u="none" strike="noStrike" dirty="0">
                        <a:solidFill>
                          <a:srgbClr val="FFFFFF"/>
                        </a:solidFill>
                        <a:effectLst/>
                        <a:latin typeface="Arial"/>
                      </a:endParaRP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a:solidFill>
                            <a:srgbClr val="974706"/>
                          </a:solidFill>
                          <a:effectLst/>
                          <a:latin typeface="Arial"/>
                        </a:rPr>
                        <a:t>YES</a:t>
                      </a: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21</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dirty="0" smtClean="0">
                          <a:solidFill>
                            <a:srgbClr val="FFFFFF"/>
                          </a:solidFill>
                          <a:effectLst/>
                          <a:latin typeface="Arial"/>
                        </a:rPr>
                        <a:t> Republic </a:t>
                      </a:r>
                      <a:r>
                        <a:rPr lang="en-GB" sz="1000" b="0" i="0" u="none" strike="noStrike" dirty="0">
                          <a:solidFill>
                            <a:srgbClr val="FFFFFF"/>
                          </a:solidFill>
                          <a:effectLst/>
                          <a:latin typeface="Arial"/>
                        </a:rPr>
                        <a:t>of Korea</a:t>
                      </a: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a:solidFill>
                            <a:srgbClr val="974706"/>
                          </a:solidFill>
                          <a:effectLst/>
                          <a:latin typeface="Arial"/>
                        </a:rPr>
                        <a:t>No information</a:t>
                      </a: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22</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dirty="0" smtClean="0">
                          <a:solidFill>
                            <a:srgbClr val="FFFFFF"/>
                          </a:solidFill>
                          <a:effectLst/>
                          <a:latin typeface="Arial"/>
                        </a:rPr>
                        <a:t> Singapore</a:t>
                      </a:r>
                      <a:endParaRPr lang="en-GB" sz="1000" b="0" i="0" u="none" strike="noStrike" dirty="0">
                        <a:solidFill>
                          <a:srgbClr val="FFFFFF"/>
                        </a:solidFill>
                        <a:effectLst/>
                        <a:latin typeface="Arial"/>
                      </a:endParaRP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dirty="0" smtClean="0">
                          <a:solidFill>
                            <a:srgbClr val="974706"/>
                          </a:solidFill>
                          <a:effectLst/>
                          <a:latin typeface="Arial"/>
                        </a:rPr>
                        <a:t>YES</a:t>
                      </a:r>
                      <a:endParaRPr lang="en-GB" sz="1000" b="0" i="0" u="none" strike="noStrike" dirty="0">
                        <a:solidFill>
                          <a:srgbClr val="974706"/>
                        </a:solidFill>
                        <a:effectLst/>
                        <a:latin typeface="Arial"/>
                      </a:endParaRP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23</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dirty="0" smtClean="0">
                          <a:solidFill>
                            <a:srgbClr val="FFFFFF"/>
                          </a:solidFill>
                          <a:effectLst/>
                          <a:latin typeface="Arial"/>
                        </a:rPr>
                        <a:t> Sri Lanka (2007-2011)</a:t>
                      </a:r>
                      <a:endParaRPr lang="en-GB" sz="1000" b="0" i="0" u="none" strike="noStrike" dirty="0">
                        <a:solidFill>
                          <a:srgbClr val="FFFFFF"/>
                        </a:solidFill>
                        <a:effectLst/>
                        <a:latin typeface="Arial"/>
                      </a:endParaRP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dirty="0">
                          <a:solidFill>
                            <a:srgbClr val="974706"/>
                          </a:solidFill>
                          <a:effectLst/>
                          <a:latin typeface="Arial"/>
                        </a:rPr>
                        <a:t>YES</a:t>
                      </a: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24</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dirty="0" smtClean="0">
                          <a:solidFill>
                            <a:srgbClr val="FFFFFF"/>
                          </a:solidFill>
                          <a:effectLst/>
                          <a:latin typeface="Arial"/>
                        </a:rPr>
                        <a:t> Thailand (2012-2016)</a:t>
                      </a:r>
                      <a:endParaRPr lang="en-GB" sz="1000" b="0" i="0" u="none" strike="noStrike" dirty="0">
                        <a:solidFill>
                          <a:srgbClr val="FFFFFF"/>
                        </a:solidFill>
                        <a:effectLst/>
                        <a:latin typeface="Arial"/>
                      </a:endParaRP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a:solidFill>
                            <a:srgbClr val="974706"/>
                          </a:solidFill>
                          <a:effectLst/>
                          <a:latin typeface="Arial"/>
                        </a:rPr>
                        <a:t>YES</a:t>
                      </a: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25</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l" fontAlgn="b"/>
                      <a:r>
                        <a:rPr lang="en-GB" sz="1000" b="0" i="0" u="none" strike="noStrike" dirty="0" smtClean="0">
                          <a:solidFill>
                            <a:srgbClr val="FFFFFF"/>
                          </a:solidFill>
                          <a:effectLst/>
                          <a:latin typeface="Arial"/>
                        </a:rPr>
                        <a:t> Timor-Leste (2011-2016)</a:t>
                      </a:r>
                      <a:endParaRPr lang="en-GB" sz="1000" b="0" i="0" u="none" strike="noStrike" dirty="0">
                        <a:solidFill>
                          <a:srgbClr val="FFFFFF"/>
                        </a:solidFill>
                        <a:effectLst/>
                        <a:latin typeface="Arial"/>
                      </a:endParaRP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78E1E"/>
                    </a:solidFill>
                  </a:tcPr>
                </a:tc>
                <a:tc>
                  <a:txBody>
                    <a:bodyPr/>
                    <a:lstStyle/>
                    <a:p>
                      <a:pPr algn="ctr" fontAlgn="ctr"/>
                      <a:r>
                        <a:rPr lang="en-GB" sz="1000" b="0" i="0" u="none" strike="noStrike">
                          <a:solidFill>
                            <a:srgbClr val="974706"/>
                          </a:solidFill>
                          <a:effectLst/>
                          <a:latin typeface="Arial"/>
                        </a:rPr>
                        <a:t>YES</a:t>
                      </a: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6350" cap="flat" cmpd="sng" algn="ctr">
                      <a:solidFill>
                        <a:srgbClr val="E26B0A"/>
                      </a:solidFill>
                      <a:prstDash val="dot"/>
                      <a:round/>
                      <a:headEnd type="none" w="med" len="med"/>
                      <a:tailEnd type="none" w="med" len="med"/>
                    </a:lnB>
                    <a:solidFill>
                      <a:srgbClr val="FDE9D9"/>
                    </a:solidFill>
                  </a:tcPr>
                </a:tc>
              </a:tr>
              <a:tr h="154534">
                <a:tc>
                  <a:txBody>
                    <a:bodyPr/>
                    <a:lstStyle/>
                    <a:p>
                      <a:pPr algn="ctr" fontAlgn="b"/>
                      <a:r>
                        <a:rPr lang="en-US" sz="1000" b="0" i="0" u="none" strike="noStrike" dirty="0" smtClean="0">
                          <a:solidFill>
                            <a:srgbClr val="FFFFFF"/>
                          </a:solidFill>
                          <a:effectLst/>
                          <a:latin typeface="Arial"/>
                        </a:rPr>
                        <a:t>26</a:t>
                      </a:r>
                      <a:endParaRPr lang="en-GB" sz="1000" b="0" i="0" u="none" strike="noStrike" dirty="0">
                        <a:solidFill>
                          <a:srgbClr val="FFFFFF"/>
                        </a:solidFill>
                        <a:effectLst/>
                        <a:latin typeface="Arial"/>
                      </a:endParaRPr>
                    </a:p>
                  </a:txBody>
                  <a:tcPr marL="6675" marR="6675" marT="6675" marB="0" anchor="b">
                    <a:lnL w="19050" cap="flat" cmpd="sng"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19050" cap="flat" cmpd="sng" algn="ctr">
                      <a:solidFill>
                        <a:srgbClr val="974706"/>
                      </a:solidFill>
                      <a:prstDash val="solid"/>
                      <a:round/>
                      <a:headEnd type="none" w="med" len="med"/>
                      <a:tailEnd type="none" w="med" len="med"/>
                    </a:lnB>
                    <a:solidFill>
                      <a:srgbClr val="F78E1E"/>
                    </a:solidFill>
                  </a:tcPr>
                </a:tc>
                <a:tc>
                  <a:txBody>
                    <a:bodyPr/>
                    <a:lstStyle/>
                    <a:p>
                      <a:pPr algn="l" fontAlgn="b"/>
                      <a:r>
                        <a:rPr lang="en-GB" sz="1000" b="0" i="0" u="none" strike="noStrike" dirty="0" smtClean="0">
                          <a:solidFill>
                            <a:srgbClr val="FFFFFF"/>
                          </a:solidFill>
                          <a:effectLst/>
                          <a:latin typeface="Arial"/>
                        </a:rPr>
                        <a:t> Viet Nam (2011-2020)</a:t>
                      </a:r>
                      <a:endParaRPr lang="en-GB" sz="1000" b="0" i="0" u="none" strike="noStrike" dirty="0">
                        <a:solidFill>
                          <a:srgbClr val="FFFFFF"/>
                        </a:solidFill>
                        <a:effectLst/>
                        <a:latin typeface="Arial"/>
                      </a:endParaRPr>
                    </a:p>
                  </a:txBody>
                  <a:tcPr marL="6675" marR="6675" marT="6675" marB="0" anchor="b">
                    <a:lnL w="25400" cap="flat" cmpd="dbl" algn="ctr">
                      <a:solidFill>
                        <a:srgbClr val="974706"/>
                      </a:solidFill>
                      <a:prstDash val="solid"/>
                      <a:round/>
                      <a:headEnd type="none" w="med" len="med"/>
                      <a:tailEnd type="none" w="med" len="med"/>
                    </a:lnL>
                    <a:lnR w="25400" cap="flat" cmpd="dbl"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19050" cap="flat" cmpd="sng" algn="ctr">
                      <a:solidFill>
                        <a:srgbClr val="974706"/>
                      </a:solidFill>
                      <a:prstDash val="solid"/>
                      <a:round/>
                      <a:headEnd type="none" w="med" len="med"/>
                      <a:tailEnd type="none" w="med" len="med"/>
                    </a:lnB>
                    <a:solidFill>
                      <a:srgbClr val="F78E1E"/>
                    </a:solidFill>
                  </a:tcPr>
                </a:tc>
                <a:tc>
                  <a:txBody>
                    <a:bodyPr/>
                    <a:lstStyle/>
                    <a:p>
                      <a:pPr algn="ctr" fontAlgn="ctr"/>
                      <a:r>
                        <a:rPr lang="en-GB" sz="1000" b="0" i="0" u="none" strike="noStrike" dirty="0">
                          <a:solidFill>
                            <a:srgbClr val="974706"/>
                          </a:solidFill>
                          <a:effectLst/>
                          <a:latin typeface="Arial"/>
                        </a:rPr>
                        <a:t>YES</a:t>
                      </a:r>
                    </a:p>
                  </a:txBody>
                  <a:tcPr marL="6675" marR="6675" marT="6675" marB="0" anchor="ctr">
                    <a:lnL w="25400" cap="flat" cmpd="dbl" algn="ctr">
                      <a:solidFill>
                        <a:srgbClr val="974706"/>
                      </a:solidFill>
                      <a:prstDash val="solid"/>
                      <a:round/>
                      <a:headEnd type="none" w="med" len="med"/>
                      <a:tailEnd type="none" w="med" len="med"/>
                    </a:lnL>
                    <a:lnR w="19050" cap="flat" cmpd="sng" algn="ctr">
                      <a:solidFill>
                        <a:srgbClr val="974706"/>
                      </a:solidFill>
                      <a:prstDash val="solid"/>
                      <a:round/>
                      <a:headEnd type="none" w="med" len="med"/>
                      <a:tailEnd type="none" w="med" len="med"/>
                    </a:lnR>
                    <a:lnT w="6350" cap="flat" cmpd="sng" algn="ctr">
                      <a:solidFill>
                        <a:srgbClr val="E26B0A"/>
                      </a:solidFill>
                      <a:prstDash val="dot"/>
                      <a:round/>
                      <a:headEnd type="none" w="med" len="med"/>
                      <a:tailEnd type="none" w="med" len="med"/>
                    </a:lnT>
                    <a:lnB w="19050" cap="flat" cmpd="sng" algn="ctr">
                      <a:solidFill>
                        <a:srgbClr val="974706"/>
                      </a:solidFill>
                      <a:prstDash val="solid"/>
                      <a:round/>
                      <a:headEnd type="none" w="med" len="med"/>
                      <a:tailEnd type="none" w="med" len="med"/>
                    </a:lnB>
                    <a:solidFill>
                      <a:srgbClr val="FDE9D9"/>
                    </a:solidFill>
                  </a:tcPr>
                </a:tc>
              </a:tr>
            </a:tbl>
          </a:graphicData>
        </a:graphic>
      </p:graphicFrame>
      <p:sp>
        <p:nvSpPr>
          <p:cNvPr id="15" name="Rectangle 14"/>
          <p:cNvSpPr/>
          <p:nvPr/>
        </p:nvSpPr>
        <p:spPr>
          <a:xfrm>
            <a:off x="0" y="6604084"/>
            <a:ext cx="9144000" cy="230832"/>
          </a:xfrm>
          <a:prstGeom prst="rect">
            <a:avLst/>
          </a:prstGeom>
        </p:spPr>
        <p:txBody>
          <a:bodyPr wrap="square">
            <a:spAutoFit/>
          </a:bodyPr>
          <a:lstStyle/>
          <a:p>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2"/>
              </a:rPr>
              <a:t>www.aidsdatahub.org</a:t>
            </a:r>
            <a:r>
              <a:rPr lang="en-GB" sz="900" dirty="0">
                <a:solidFill>
                  <a:prstClr val="black"/>
                </a:solidFill>
                <a:latin typeface="Arial" pitchFamily="34" charset="0"/>
                <a:cs typeface="Arial" pitchFamily="34" charset="0"/>
              </a:rPr>
              <a:t>  based </a:t>
            </a:r>
            <a:r>
              <a:rPr lang="en-GB" sz="900" dirty="0" smtClean="0">
                <a:solidFill>
                  <a:prstClr val="black"/>
                </a:solidFill>
                <a:latin typeface="Arial" pitchFamily="34" charset="0"/>
                <a:cs typeface="Arial" pitchFamily="34" charset="0"/>
              </a:rPr>
              <a:t>on  the latest National Strategic Plans and National Commitments and Policies Instrument(NCPI), 2012</a:t>
            </a:r>
            <a:endParaRPr lang="en-GB" sz="900" dirty="0">
              <a:latin typeface="Arial" pitchFamily="34" charset="0"/>
              <a:cs typeface="Arial" pitchFamily="34" charset="0"/>
            </a:endParaRPr>
          </a:p>
        </p:txBody>
      </p:sp>
    </p:spTree>
    <p:extLst>
      <p:ext uri="{BB962C8B-B14F-4D97-AF65-F5344CB8AC3E}">
        <p14:creationId xmlns:p14="http://schemas.microsoft.com/office/powerpoint/2010/main" val="3509513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Percentage of migrants </a:t>
            </a:r>
            <a:r>
              <a:rPr lang="en-US" dirty="0" smtClean="0"/>
              <a:t>in </a:t>
            </a:r>
            <a:r>
              <a:rPr lang="en-US" dirty="0"/>
              <a:t>India who are </a:t>
            </a:r>
            <a:r>
              <a:rPr lang="en-US" dirty="0" smtClean="0"/>
              <a:t>provided with  </a:t>
            </a:r>
            <a:r>
              <a:rPr lang="en-US" dirty="0"/>
              <a:t>health care benefits </a:t>
            </a:r>
            <a:r>
              <a:rPr lang="en-US" dirty="0" smtClean="0"/>
              <a:t>by </a:t>
            </a:r>
            <a:r>
              <a:rPr lang="en-US" dirty="0"/>
              <a:t>their employer</a:t>
            </a:r>
            <a:endParaRPr lang="en-GB" dirty="0"/>
          </a:p>
        </p:txBody>
      </p:sp>
      <p:sp>
        <p:nvSpPr>
          <p:cNvPr id="5" name="Slide Number Placeholder 4"/>
          <p:cNvSpPr>
            <a:spLocks noGrp="1"/>
          </p:cNvSpPr>
          <p:nvPr>
            <p:ph type="sldNum" sz="quarter" idx="10"/>
          </p:nvPr>
        </p:nvSpPr>
        <p:spPr/>
        <p:txBody>
          <a:bodyPr/>
          <a:lstStyle/>
          <a:p>
            <a:pPr>
              <a:defRPr/>
            </a:pPr>
            <a:fld id="{CED3F08B-F754-4FDE-978D-315E67D7FBC6}" type="slidenum">
              <a:rPr lang="th-TH" smtClean="0">
                <a:solidFill>
                  <a:prstClr val="black">
                    <a:tint val="75000"/>
                  </a:prstClr>
                </a:solidFill>
              </a:rPr>
              <a:pPr>
                <a:defRPr/>
              </a:pPr>
              <a:t>23</a:t>
            </a:fld>
            <a:endParaRPr lang="th-TH">
              <a:solidFill>
                <a:prstClr val="black">
                  <a:tint val="75000"/>
                </a:prstClr>
              </a:solidFill>
            </a:endParaRPr>
          </a:p>
        </p:txBody>
      </p:sp>
      <p:graphicFrame>
        <p:nvGraphicFramePr>
          <p:cNvPr id="7" name="Chart 6"/>
          <p:cNvGraphicFramePr>
            <a:graphicFrameLocks/>
          </p:cNvGraphicFramePr>
          <p:nvPr>
            <p:extLst>
              <p:ext uri="{D42A27DB-BD31-4B8C-83A1-F6EECF244321}">
                <p14:modId xmlns:p14="http://schemas.microsoft.com/office/powerpoint/2010/main" val="2711333466"/>
              </p:ext>
            </p:extLst>
          </p:nvPr>
        </p:nvGraphicFramePr>
        <p:xfrm>
          <a:off x="539552" y="2492896"/>
          <a:ext cx="8136904"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07504" y="6525344"/>
            <a:ext cx="7776864" cy="230832"/>
          </a:xfrm>
          <a:prstGeom prst="rect">
            <a:avLst/>
          </a:prstGeom>
        </p:spPr>
        <p:txBody>
          <a:bodyPr wrap="square">
            <a:spAutoFit/>
          </a:bodyPr>
          <a:lstStyle/>
          <a:p>
            <a:r>
              <a:rPr lang="en-US" sz="900" dirty="0">
                <a:solidFill>
                  <a:prstClr val="black"/>
                </a:solidFill>
                <a:latin typeface="Arial" pitchFamily="34" charset="0"/>
                <a:cs typeface="Arial" pitchFamily="34" charset="0"/>
              </a:rPr>
              <a:t>Source: Prepared by www.aidsdatahub.org  based </a:t>
            </a:r>
            <a:r>
              <a:rPr lang="en-US" sz="900" dirty="0" smtClean="0">
                <a:solidFill>
                  <a:prstClr val="black"/>
                </a:solidFill>
                <a:latin typeface="Arial" pitchFamily="34" charset="0"/>
                <a:cs typeface="Arial" pitchFamily="34" charset="0"/>
              </a:rPr>
              <a:t>on </a:t>
            </a:r>
            <a:r>
              <a:rPr lang="en-US" sz="900" dirty="0" err="1"/>
              <a:t>Ravesloot</a:t>
            </a:r>
            <a:r>
              <a:rPr lang="en-US" sz="900" dirty="0"/>
              <a:t>, B., &amp; </a:t>
            </a:r>
            <a:r>
              <a:rPr lang="en-US" sz="900" dirty="0" err="1"/>
              <a:t>Banwart</a:t>
            </a:r>
            <a:r>
              <a:rPr lang="en-US" sz="900" dirty="0"/>
              <a:t>, L. O. (2014). EMPHASIS End-Line Survey Report: CARE.</a:t>
            </a:r>
            <a:r>
              <a:rPr lang="en-US" sz="900" dirty="0" smtClean="0">
                <a:solidFill>
                  <a:prstClr val="black"/>
                </a:solidFill>
                <a:latin typeface="Arial" pitchFamily="34" charset="0"/>
                <a:cs typeface="Arial" pitchFamily="34" charset="0"/>
              </a:rPr>
              <a:t> </a:t>
            </a:r>
            <a:endParaRPr lang="en-GB" sz="900" dirty="0">
              <a:solidFill>
                <a:prstClr val="black"/>
              </a:solidFill>
              <a:latin typeface="Arial" pitchFamily="34" charset="0"/>
              <a:cs typeface="Arial" pitchFamily="34" charset="0"/>
            </a:endParaRPr>
          </a:p>
        </p:txBody>
      </p:sp>
      <p:sp>
        <p:nvSpPr>
          <p:cNvPr id="9" name="TextBox 11"/>
          <p:cNvSpPr txBox="1"/>
          <p:nvPr/>
        </p:nvSpPr>
        <p:spPr>
          <a:xfrm>
            <a:off x="1043608" y="5877273"/>
            <a:ext cx="4680520" cy="432048"/>
          </a:xfrm>
          <a:prstGeom prst="rect">
            <a:avLst/>
          </a:prstGeom>
          <a:noFill/>
          <a:ln w="9525" cmpd="sng">
            <a:solidFill>
              <a:sysClr val="window" lastClr="FFFFFF">
                <a:lumMod val="75000"/>
              </a:sysClr>
            </a:solidFill>
            <a:prstDash val="sysDash"/>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Control population- purposefully selected control locations that have similar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socio-demographic characteristics as the EMPHASIS end-line impact population</a:t>
            </a:r>
          </a:p>
        </p:txBody>
      </p:sp>
    </p:spTree>
    <p:extLst>
      <p:ext uri="{BB962C8B-B14F-4D97-AF65-F5344CB8AC3E}">
        <p14:creationId xmlns:p14="http://schemas.microsoft.com/office/powerpoint/2010/main" val="995183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2776"/>
            <a:ext cx="8794632" cy="504000"/>
          </a:xfrm>
        </p:spPr>
        <p:txBody>
          <a:bodyPr/>
          <a:lstStyle/>
          <a:p>
            <a:r>
              <a:rPr lang="en-US" dirty="0"/>
              <a:t>Percentage of migrants in India </a:t>
            </a:r>
            <a:r>
              <a:rPr lang="en-US" dirty="0" smtClean="0"/>
              <a:t>(end-line impact </a:t>
            </a:r>
            <a:r>
              <a:rPr lang="en-US" dirty="0"/>
              <a:t>population of Emphasis project) reporting access to HIV related </a:t>
            </a:r>
            <a:r>
              <a:rPr lang="en-US" dirty="0" smtClean="0"/>
              <a:t>services, 2014</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24</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3031963640"/>
              </p:ext>
            </p:extLst>
          </p:nvPr>
        </p:nvGraphicFramePr>
        <p:xfrm>
          <a:off x="827584" y="2780928"/>
          <a:ext cx="7056784" cy="352839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07504" y="6525344"/>
            <a:ext cx="7776864" cy="230832"/>
          </a:xfrm>
          <a:prstGeom prst="rect">
            <a:avLst/>
          </a:prstGeom>
        </p:spPr>
        <p:txBody>
          <a:bodyPr wrap="square">
            <a:spAutoFit/>
          </a:bodyPr>
          <a:lstStyle/>
          <a:p>
            <a:r>
              <a:rPr lang="en-US" sz="900" dirty="0">
                <a:solidFill>
                  <a:prstClr val="black"/>
                </a:solidFill>
                <a:latin typeface="Arial" pitchFamily="34" charset="0"/>
                <a:cs typeface="Arial" pitchFamily="34" charset="0"/>
              </a:rPr>
              <a:t>Source: Prepared by www.aidsdatahub.org  based </a:t>
            </a:r>
            <a:r>
              <a:rPr lang="en-US" sz="900" dirty="0" smtClean="0">
                <a:solidFill>
                  <a:prstClr val="black"/>
                </a:solidFill>
                <a:latin typeface="Arial" pitchFamily="34" charset="0"/>
                <a:cs typeface="Arial" pitchFamily="34" charset="0"/>
              </a:rPr>
              <a:t>on </a:t>
            </a:r>
            <a:r>
              <a:rPr lang="en-US" sz="900" dirty="0" err="1"/>
              <a:t>Ravesloot</a:t>
            </a:r>
            <a:r>
              <a:rPr lang="en-US" sz="900" dirty="0"/>
              <a:t>, B., &amp; </a:t>
            </a:r>
            <a:r>
              <a:rPr lang="en-US" sz="900" dirty="0" err="1"/>
              <a:t>Banwart</a:t>
            </a:r>
            <a:r>
              <a:rPr lang="en-US" sz="900" dirty="0"/>
              <a:t>, L. O. (2014). EMPHASIS End-Line Survey Report: CARE.</a:t>
            </a:r>
            <a:r>
              <a:rPr lang="en-US" sz="900" dirty="0" smtClean="0">
                <a:solidFill>
                  <a:prstClr val="black"/>
                </a:solidFill>
                <a:latin typeface="Arial" pitchFamily="34" charset="0"/>
                <a:cs typeface="Arial" pitchFamily="34" charset="0"/>
              </a:rPr>
              <a:t> </a:t>
            </a:r>
            <a:endParaRPr lang="en-GB" sz="9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795386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12776"/>
            <a:ext cx="8712968" cy="504000"/>
          </a:xfrm>
        </p:spPr>
        <p:txBody>
          <a:bodyPr/>
          <a:lstStyle/>
          <a:p>
            <a:r>
              <a:rPr lang="en-US" dirty="0"/>
              <a:t>Percentage of migrants in India </a:t>
            </a:r>
            <a:r>
              <a:rPr lang="en-US" dirty="0" smtClean="0"/>
              <a:t>(end-line </a:t>
            </a:r>
            <a:r>
              <a:rPr lang="en-US" dirty="0"/>
              <a:t>impact population of Emphasis project) reporting a supportive HIV and </a:t>
            </a:r>
            <a:r>
              <a:rPr lang="en-US" dirty="0" smtClean="0"/>
              <a:t>AIDS </a:t>
            </a:r>
            <a:r>
              <a:rPr lang="en-US" dirty="0"/>
              <a:t>related environment, 2014</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25</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367898901"/>
              </p:ext>
            </p:extLst>
          </p:nvPr>
        </p:nvGraphicFramePr>
        <p:xfrm>
          <a:off x="683568" y="2636912"/>
          <a:ext cx="7776864" cy="324036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07504" y="6525344"/>
            <a:ext cx="7776864" cy="230832"/>
          </a:xfrm>
          <a:prstGeom prst="rect">
            <a:avLst/>
          </a:prstGeom>
        </p:spPr>
        <p:txBody>
          <a:bodyPr wrap="square">
            <a:spAutoFit/>
          </a:bodyPr>
          <a:lstStyle/>
          <a:p>
            <a:r>
              <a:rPr lang="en-US" sz="900" dirty="0">
                <a:solidFill>
                  <a:prstClr val="black"/>
                </a:solidFill>
                <a:latin typeface="Arial" pitchFamily="34" charset="0"/>
                <a:cs typeface="Arial" pitchFamily="34" charset="0"/>
              </a:rPr>
              <a:t>Source: Prepared by www.aidsdatahub.org  based </a:t>
            </a:r>
            <a:r>
              <a:rPr lang="en-US" sz="900" dirty="0" smtClean="0">
                <a:solidFill>
                  <a:prstClr val="black"/>
                </a:solidFill>
                <a:latin typeface="Arial" pitchFamily="34" charset="0"/>
                <a:cs typeface="Arial" pitchFamily="34" charset="0"/>
              </a:rPr>
              <a:t>on </a:t>
            </a:r>
            <a:r>
              <a:rPr lang="en-US" sz="900" dirty="0" err="1"/>
              <a:t>Ravesloot</a:t>
            </a:r>
            <a:r>
              <a:rPr lang="en-US" sz="900" dirty="0"/>
              <a:t>, B., &amp; </a:t>
            </a:r>
            <a:r>
              <a:rPr lang="en-US" sz="900" dirty="0" err="1"/>
              <a:t>Banwart</a:t>
            </a:r>
            <a:r>
              <a:rPr lang="en-US" sz="900" dirty="0"/>
              <a:t>, L. O. (2014). EMPHASIS End-Line Survey Report: CARE.</a:t>
            </a:r>
            <a:r>
              <a:rPr lang="en-US" sz="900" dirty="0" smtClean="0">
                <a:solidFill>
                  <a:prstClr val="black"/>
                </a:solidFill>
                <a:latin typeface="Arial" pitchFamily="34" charset="0"/>
                <a:cs typeface="Arial" pitchFamily="34" charset="0"/>
              </a:rPr>
              <a:t> </a:t>
            </a:r>
            <a:endParaRPr lang="en-GB" sz="900" dirty="0">
              <a:solidFill>
                <a:prstClr val="black"/>
              </a:solidFill>
              <a:latin typeface="Arial" pitchFamily="34" charset="0"/>
              <a:cs typeface="Arial" pitchFamily="34" charset="0"/>
            </a:endParaRPr>
          </a:p>
        </p:txBody>
      </p:sp>
      <p:sp>
        <p:nvSpPr>
          <p:cNvPr id="7" name="TextBox 6"/>
          <p:cNvSpPr txBox="1"/>
          <p:nvPr/>
        </p:nvSpPr>
        <p:spPr>
          <a:xfrm>
            <a:off x="1763688" y="6021288"/>
            <a:ext cx="4248472" cy="307777"/>
          </a:xfrm>
          <a:prstGeom prst="rect">
            <a:avLst/>
          </a:prstGeom>
          <a:noFill/>
          <a:ln>
            <a:solidFill>
              <a:schemeClr val="bg1">
                <a:lumMod val="75000"/>
              </a:schemeClr>
            </a:solidFill>
            <a:prstDash val="sysDash"/>
          </a:ln>
        </p:spPr>
        <p:txBody>
          <a:bodyPr wrap="square" rtlCol="0">
            <a:spAutoFit/>
          </a:bodyPr>
          <a:lstStyle/>
          <a:p>
            <a:r>
              <a:rPr lang="en-US" sz="1400" dirty="0" smtClean="0">
                <a:latin typeface="Arial" panose="020B0604020202020204" pitchFamily="34" charset="0"/>
                <a:cs typeface="Arial" panose="020B0604020202020204" pitchFamily="34" charset="0"/>
              </a:rPr>
              <a:t>* among those who know a migrant living with HIV</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00459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Proportion of migrants tested for HIV, 2009-2011 </a:t>
            </a:r>
            <a:endParaRPr lang="en-GB" dirty="0"/>
          </a:p>
        </p:txBody>
      </p:sp>
      <p:sp>
        <p:nvSpPr>
          <p:cNvPr id="5" name="Slide Number Placeholder 4"/>
          <p:cNvSpPr>
            <a:spLocks noGrp="1"/>
          </p:cNvSpPr>
          <p:nvPr>
            <p:ph type="sldNum" sz="quarter" idx="10"/>
          </p:nvPr>
        </p:nvSpPr>
        <p:spPr/>
        <p:txBody>
          <a:bodyPr/>
          <a:lstStyle/>
          <a:p>
            <a:pPr>
              <a:defRPr/>
            </a:pPr>
            <a:fld id="{CED3F08B-F754-4FDE-978D-315E67D7FBC6}" type="slidenum">
              <a:rPr lang="th-TH" smtClean="0">
                <a:solidFill>
                  <a:prstClr val="black">
                    <a:tint val="75000"/>
                  </a:prstClr>
                </a:solidFill>
              </a:rPr>
              <a:pPr>
                <a:defRPr/>
              </a:pPr>
              <a:t>26</a:t>
            </a:fld>
            <a:endParaRPr lang="th-TH">
              <a:solidFill>
                <a:prstClr val="black">
                  <a:tint val="75000"/>
                </a:prstClr>
              </a:solidFill>
            </a:endParaRPr>
          </a:p>
        </p:txBody>
      </p:sp>
      <p:graphicFrame>
        <p:nvGraphicFramePr>
          <p:cNvPr id="6" name="Chart 5"/>
          <p:cNvGraphicFramePr>
            <a:graphicFrameLocks/>
          </p:cNvGraphicFramePr>
          <p:nvPr>
            <p:extLst>
              <p:ext uri="{D42A27DB-BD31-4B8C-83A1-F6EECF244321}">
                <p14:modId xmlns:p14="http://schemas.microsoft.com/office/powerpoint/2010/main" val="3029562590"/>
              </p:ext>
            </p:extLst>
          </p:nvPr>
        </p:nvGraphicFramePr>
        <p:xfrm>
          <a:off x="60461" y="2204864"/>
          <a:ext cx="9058276" cy="4104456"/>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0" y="6300359"/>
            <a:ext cx="9144000" cy="646331"/>
          </a:xfrm>
          <a:prstGeom prst="rect">
            <a:avLst/>
          </a:prstGeom>
        </p:spPr>
        <p:txBody>
          <a:bodyPr wrap="square">
            <a:spAutoFit/>
          </a:bodyPr>
          <a:lstStyle/>
          <a:p>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3"/>
              </a:rPr>
              <a:t>www.aidsdatahub.org</a:t>
            </a:r>
            <a:r>
              <a:rPr lang="en-GB" sz="900" dirty="0">
                <a:solidFill>
                  <a:prstClr val="black"/>
                </a:solidFill>
                <a:latin typeface="Arial" pitchFamily="34" charset="0"/>
                <a:cs typeface="Arial" pitchFamily="34" charset="0"/>
              </a:rPr>
              <a:t>  based </a:t>
            </a:r>
            <a:r>
              <a:rPr lang="en-GB" sz="900" dirty="0" smtClean="0">
                <a:solidFill>
                  <a:prstClr val="black"/>
                </a:solidFill>
                <a:latin typeface="Arial" pitchFamily="34" charset="0"/>
                <a:cs typeface="Arial" pitchFamily="34" charset="0"/>
              </a:rPr>
              <a:t>on 1</a:t>
            </a:r>
            <a:r>
              <a:rPr lang="en-US" sz="900" dirty="0" smtClean="0"/>
              <a:t>) </a:t>
            </a:r>
            <a:r>
              <a:rPr lang="en-US" sz="900" dirty="0" err="1" smtClean="0"/>
              <a:t>Wagle</a:t>
            </a:r>
            <a:r>
              <a:rPr lang="en-US" sz="900" dirty="0"/>
              <a:t>, S., </a:t>
            </a:r>
            <a:r>
              <a:rPr lang="en-US" sz="900" dirty="0" err="1"/>
              <a:t>Bohidar</a:t>
            </a:r>
            <a:r>
              <a:rPr lang="en-US" sz="900" dirty="0"/>
              <a:t>, N., Samuels, F., et al. (2011). Vulnerability to HIV &amp; AIDS: A Social Research on Cross Border Mobile Populations from Nepal to India</a:t>
            </a:r>
            <a:r>
              <a:rPr lang="en-US" sz="900" dirty="0" smtClean="0"/>
              <a:t>.;  2)Sultana</a:t>
            </a:r>
            <a:r>
              <a:rPr lang="en-US" sz="900" dirty="0"/>
              <a:t>, T., Das, A., Sultana, M. M., et al. (2011). Vulnerability to HIV and AIDS: A Social Research on Cross Border Mobile Population from Bangladesh to India</a:t>
            </a:r>
            <a:r>
              <a:rPr lang="en-US" sz="900" dirty="0" smtClean="0"/>
              <a:t>.; 3) </a:t>
            </a:r>
            <a:r>
              <a:rPr lang="en-GB" sz="900" dirty="0">
                <a:solidFill>
                  <a:prstClr val="black"/>
                </a:solidFill>
                <a:latin typeface="Arial" pitchFamily="34" charset="0"/>
                <a:cs typeface="Arial" pitchFamily="34" charset="0"/>
              </a:rPr>
              <a:t>Mongolia </a:t>
            </a:r>
            <a:r>
              <a:rPr lang="en-US" sz="900" dirty="0">
                <a:solidFill>
                  <a:prstClr val="black"/>
                </a:solidFill>
                <a:latin typeface="Arial" pitchFamily="34" charset="0"/>
                <a:cs typeface="Arial" pitchFamily="34" charset="0"/>
              </a:rPr>
              <a:t>Second Generation Sentinel Surveillance 2009 cited in UNGASS Country Progress Report, 2010</a:t>
            </a:r>
            <a:endParaRPr lang="en-GB" sz="900" dirty="0">
              <a:latin typeface="Arial" pitchFamily="34" charset="0"/>
              <a:cs typeface="Arial" pitchFamily="34" charset="0"/>
            </a:endParaRPr>
          </a:p>
          <a:p>
            <a:endParaRPr lang="en-GB" sz="900" dirty="0">
              <a:latin typeface="Arial" pitchFamily="34" charset="0"/>
              <a:cs typeface="Arial" pitchFamily="34" charset="0"/>
            </a:endParaRPr>
          </a:p>
        </p:txBody>
      </p:sp>
    </p:spTree>
    <p:extLst>
      <p:ext uri="{BB962C8B-B14F-4D97-AF65-F5344CB8AC3E}">
        <p14:creationId xmlns:p14="http://schemas.microsoft.com/office/powerpoint/2010/main" val="1119305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Restriction on entry, stay, and residence based on HIV status in </a:t>
            </a:r>
            <a:r>
              <a:rPr lang="en-US" dirty="0" smtClean="0"/>
              <a:t>South-East Asia and the Pacific countries</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27</a:t>
            </a:fld>
            <a:endParaRPr lang="th-TH" dirty="0">
              <a:solidFill>
                <a:prstClr val="black">
                  <a:tint val="75000"/>
                </a:prstClr>
              </a:solidFill>
            </a:endParaRPr>
          </a:p>
        </p:txBody>
      </p:sp>
      <p:sp>
        <p:nvSpPr>
          <p:cNvPr id="5" name="Rectangle 4"/>
          <p:cNvSpPr/>
          <p:nvPr/>
        </p:nvSpPr>
        <p:spPr>
          <a:xfrm>
            <a:off x="107504" y="6488668"/>
            <a:ext cx="4968552" cy="369332"/>
          </a:xfrm>
          <a:prstGeom prst="rect">
            <a:avLst/>
          </a:prstGeom>
        </p:spPr>
        <p:txBody>
          <a:bodyPr wrap="square">
            <a:spAutoFit/>
          </a:bodyPr>
          <a:lstStyle/>
          <a:p>
            <a:pPr fontAlgn="base">
              <a:spcBef>
                <a:spcPct val="0"/>
              </a:spcBef>
              <a:spcAft>
                <a:spcPct val="0"/>
              </a:spcAft>
            </a:pPr>
            <a:r>
              <a:rPr lang="en-US" sz="900" dirty="0">
                <a:solidFill>
                  <a:prstClr val="black"/>
                </a:solidFill>
                <a:cs typeface="Arial" pitchFamily="34" charset="0"/>
              </a:rPr>
              <a:t>Sources: Prepared by www.aidsdatahub.org based on UNAIDS, UNDP, UNFPA, and UNODC. (</a:t>
            </a:r>
            <a:r>
              <a:rPr lang="en-US" sz="900" dirty="0" smtClean="0">
                <a:solidFill>
                  <a:prstClr val="black"/>
                </a:solidFill>
                <a:cs typeface="Arial" pitchFamily="34" charset="0"/>
              </a:rPr>
              <a:t>2014). </a:t>
            </a:r>
            <a:r>
              <a:rPr lang="en-US" sz="900" dirty="0">
                <a:solidFill>
                  <a:prstClr val="black"/>
                </a:solidFill>
                <a:cs typeface="Arial" pitchFamily="34" charset="0"/>
              </a:rPr>
              <a:t>Punitive Laws Hindering the HIV Response in Asia and the Pacific </a:t>
            </a:r>
            <a:r>
              <a:rPr lang="en-US" sz="900" dirty="0" smtClean="0">
                <a:solidFill>
                  <a:prstClr val="black"/>
                </a:solidFill>
                <a:cs typeface="Arial" pitchFamily="34" charset="0"/>
              </a:rPr>
              <a:t>(October 2014)</a:t>
            </a:r>
            <a:endParaRPr lang="en-GB" sz="900" dirty="0">
              <a:solidFill>
                <a:prstClr val="black"/>
              </a:solidFill>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94433946"/>
              </p:ext>
            </p:extLst>
          </p:nvPr>
        </p:nvGraphicFramePr>
        <p:xfrm>
          <a:off x="539552" y="2420888"/>
          <a:ext cx="7920882" cy="3960437"/>
        </p:xfrm>
        <a:graphic>
          <a:graphicData uri="http://schemas.openxmlformats.org/drawingml/2006/table">
            <a:tbl>
              <a:tblPr/>
              <a:tblGrid>
                <a:gridCol w="2101833"/>
                <a:gridCol w="1202359"/>
                <a:gridCol w="559877"/>
                <a:gridCol w="110139"/>
                <a:gridCol w="2184438"/>
                <a:gridCol w="1202359"/>
                <a:gridCol w="559877"/>
              </a:tblGrid>
              <a:tr h="304649">
                <a:tc gridSpan="3">
                  <a:txBody>
                    <a:bodyPr/>
                    <a:lstStyle/>
                    <a:p>
                      <a:pPr algn="ctr" fontAlgn="b"/>
                      <a:r>
                        <a:rPr lang="en-GB" sz="1800" b="1" i="0" u="none" strike="noStrike" dirty="0">
                          <a:solidFill>
                            <a:srgbClr val="FFFFFF"/>
                          </a:solidFill>
                          <a:effectLst/>
                          <a:latin typeface="Arial"/>
                        </a:rPr>
                        <a:t>South-East Asia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00AEEF"/>
                    </a:solidFill>
                  </a:tcPr>
                </a:tc>
                <a:tc hMerge="1">
                  <a:txBody>
                    <a:bodyPr/>
                    <a:lstStyle/>
                    <a:p>
                      <a:endParaRPr lang="en-GB"/>
                    </a:p>
                  </a:txBody>
                  <a:tcPr/>
                </a:tc>
                <a:tc hMerge="1">
                  <a:txBody>
                    <a:bodyPr/>
                    <a:lstStyle/>
                    <a:p>
                      <a:endParaRPr lang="en-GB"/>
                    </a:p>
                  </a:txBody>
                  <a:tcPr/>
                </a:tc>
                <a:tc rowSpan="13">
                  <a:txBody>
                    <a:bodyPr/>
                    <a:lstStyle/>
                    <a:p>
                      <a:pPr algn="ctr"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a:noFill/>
                    </a:lnT>
                    <a:lnB>
                      <a:noFill/>
                    </a:lnB>
                    <a:solidFill>
                      <a:srgbClr val="FFFFFF"/>
                    </a:solidFill>
                  </a:tcPr>
                </a:tc>
                <a:tc gridSpan="3">
                  <a:txBody>
                    <a:bodyPr/>
                    <a:lstStyle/>
                    <a:p>
                      <a:pPr algn="ctr" fontAlgn="b"/>
                      <a:r>
                        <a:rPr lang="en-GB" sz="1800" b="1" i="0" u="none" strike="noStrike" dirty="0">
                          <a:solidFill>
                            <a:srgbClr val="FFFFFF"/>
                          </a:solidFill>
                          <a:effectLst/>
                          <a:latin typeface="Arial"/>
                        </a:rPr>
                        <a:t>Pacific</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00AEEF"/>
                    </a:solidFill>
                  </a:tcPr>
                </a:tc>
                <a:tc hMerge="1">
                  <a:txBody>
                    <a:bodyPr/>
                    <a:lstStyle/>
                    <a:p>
                      <a:endParaRPr lang="en-GB"/>
                    </a:p>
                  </a:txBody>
                  <a:tcPr/>
                </a:tc>
                <a:tc hMerge="1">
                  <a:txBody>
                    <a:bodyPr/>
                    <a:lstStyle/>
                    <a:p>
                      <a:endParaRPr lang="en-GB"/>
                    </a:p>
                  </a:txBody>
                  <a:tcPr/>
                </a:tc>
              </a:tr>
              <a:tr h="304649">
                <a:tc>
                  <a:txBody>
                    <a:bodyPr/>
                    <a:lstStyle/>
                    <a:p>
                      <a:pPr algn="l" fontAlgn="b"/>
                      <a:r>
                        <a:rPr lang="en-GB" sz="1800" b="1" i="0" u="none" strike="noStrike" dirty="0">
                          <a:solidFill>
                            <a:srgbClr val="FFFFFF"/>
                          </a:solidFill>
                          <a:effectLst/>
                          <a:latin typeface="Arial"/>
                        </a:rPr>
                        <a:t> Brunei</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78E1E"/>
                    </a:solidFill>
                  </a:tcPr>
                </a:tc>
                <a:tc>
                  <a:txBody>
                    <a:bodyPr/>
                    <a:lstStyle/>
                    <a:p>
                      <a:pPr algn="ctr" fontAlgn="ctr"/>
                      <a:r>
                        <a:rPr lang="en-GB" sz="1600" b="1" i="0" u="none" strike="noStrike">
                          <a:solidFill>
                            <a:srgbClr val="262626"/>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a:solidFill>
                            <a:srgbClr val="F2F2F2"/>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E31837"/>
                    </a:solidFill>
                  </a:tcPr>
                </a:tc>
                <a:tc vMerge="1">
                  <a:txBody>
                    <a:bodyPr/>
                    <a:lstStyle/>
                    <a:p>
                      <a:endParaRPr lang="en-GB"/>
                    </a:p>
                  </a:txBody>
                  <a:tcPr/>
                </a:tc>
                <a:tc>
                  <a:txBody>
                    <a:bodyPr/>
                    <a:lstStyle/>
                    <a:p>
                      <a:pPr algn="l" fontAlgn="b"/>
                      <a:r>
                        <a:rPr lang="en-GB" sz="1800" b="1" i="0" u="none" strike="noStrike" dirty="0">
                          <a:solidFill>
                            <a:srgbClr val="FFFFFF"/>
                          </a:solidFill>
                          <a:effectLst/>
                          <a:latin typeface="Arial"/>
                        </a:rPr>
                        <a:t> Fiji</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78E1E"/>
                    </a:solidFill>
                  </a:tcPr>
                </a:tc>
                <a:tc>
                  <a:txBody>
                    <a:bodyPr/>
                    <a:lstStyle/>
                    <a:p>
                      <a:pPr algn="ctr" fontAlgn="ctr"/>
                      <a:r>
                        <a:rPr lang="en-GB" sz="1600" b="1" i="0" u="none" strike="noStrike" dirty="0">
                          <a:solidFill>
                            <a:schemeClr val="tx1">
                              <a:lumMod val="75000"/>
                              <a:lumOff val="25000"/>
                            </a:schemeClr>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tr>
              <a:tr h="304649">
                <a:tc>
                  <a:txBody>
                    <a:bodyPr/>
                    <a:lstStyle/>
                    <a:p>
                      <a:pPr algn="l" fontAlgn="b"/>
                      <a:r>
                        <a:rPr lang="en-GB" sz="1800" b="1" i="0" u="none" strike="noStrike" dirty="0">
                          <a:solidFill>
                            <a:srgbClr val="FFFFFF"/>
                          </a:solidFill>
                          <a:effectLst/>
                          <a:latin typeface="Arial"/>
                        </a:rPr>
                        <a:t> Cambodia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78E1E"/>
                    </a:solidFill>
                  </a:tcPr>
                </a:tc>
                <a:tc>
                  <a:txBody>
                    <a:bodyPr/>
                    <a:lstStyle/>
                    <a:p>
                      <a:pPr algn="ctr" fontAlgn="ctr"/>
                      <a:r>
                        <a:rPr lang="en-GB" sz="1600" b="1" i="0" u="none" strike="noStrike" dirty="0">
                          <a:solidFill>
                            <a:srgbClr val="262626"/>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a:solidFill>
                            <a:srgbClr val="F2F2F2"/>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tc vMerge="1">
                  <a:txBody>
                    <a:bodyPr/>
                    <a:lstStyle/>
                    <a:p>
                      <a:endParaRPr lang="en-GB"/>
                    </a:p>
                  </a:txBody>
                  <a:tcPr/>
                </a:tc>
                <a:tc>
                  <a:txBody>
                    <a:bodyPr/>
                    <a:lstStyle/>
                    <a:p>
                      <a:pPr algn="l" fontAlgn="b"/>
                      <a:r>
                        <a:rPr lang="en-GB" sz="1800" b="1" i="0" u="none" strike="noStrike" dirty="0">
                          <a:solidFill>
                            <a:srgbClr val="FFFFFF"/>
                          </a:solidFill>
                          <a:effectLst/>
                          <a:latin typeface="Arial"/>
                        </a:rPr>
                        <a:t> Kiribati</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78E1E"/>
                    </a:solidFill>
                  </a:tcPr>
                </a:tc>
                <a:tc>
                  <a:txBody>
                    <a:bodyPr/>
                    <a:lstStyle/>
                    <a:p>
                      <a:pPr algn="ctr" fontAlgn="ctr"/>
                      <a:r>
                        <a:rPr lang="en-GB" sz="1600" b="1" i="0" u="none" strike="noStrike" dirty="0">
                          <a:solidFill>
                            <a:schemeClr val="tx1">
                              <a:lumMod val="75000"/>
                              <a:lumOff val="25000"/>
                            </a:schemeClr>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tr>
              <a:tr h="304649">
                <a:tc>
                  <a:txBody>
                    <a:bodyPr/>
                    <a:lstStyle/>
                    <a:p>
                      <a:pPr algn="l" fontAlgn="b"/>
                      <a:r>
                        <a:rPr lang="en-GB" sz="1800" b="1" i="0" u="none" strike="noStrike" dirty="0">
                          <a:solidFill>
                            <a:srgbClr val="FFFFFF"/>
                          </a:solidFill>
                          <a:effectLst/>
                          <a:latin typeface="Arial"/>
                        </a:rPr>
                        <a:t> Indonesia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78E1E"/>
                    </a:solidFill>
                  </a:tcPr>
                </a:tc>
                <a:tc>
                  <a:txBody>
                    <a:bodyPr/>
                    <a:lstStyle/>
                    <a:p>
                      <a:pPr algn="ctr" fontAlgn="ctr"/>
                      <a:r>
                        <a:rPr lang="en-GB" sz="1600" b="1" i="0" u="none" strike="noStrike" dirty="0">
                          <a:solidFill>
                            <a:srgbClr val="262626"/>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a:solidFill>
                            <a:srgbClr val="F2F2F2"/>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tc vMerge="1">
                  <a:txBody>
                    <a:bodyPr/>
                    <a:lstStyle/>
                    <a:p>
                      <a:endParaRPr lang="en-GB"/>
                    </a:p>
                  </a:txBody>
                  <a:tcPr/>
                </a:tc>
                <a:tc>
                  <a:txBody>
                    <a:bodyPr/>
                    <a:lstStyle/>
                    <a:p>
                      <a:pPr algn="l" fontAlgn="b"/>
                      <a:r>
                        <a:rPr lang="en-GB" sz="1800" b="1" i="0" u="none" strike="noStrike" dirty="0">
                          <a:solidFill>
                            <a:srgbClr val="FFFFFF"/>
                          </a:solidFill>
                          <a:effectLst/>
                          <a:latin typeface="Arial"/>
                        </a:rPr>
                        <a:t> Marshall Islands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78E1E"/>
                    </a:solidFill>
                  </a:tcPr>
                </a:tc>
                <a:tc>
                  <a:txBody>
                    <a:bodyPr/>
                    <a:lstStyle/>
                    <a:p>
                      <a:pPr algn="ctr" fontAlgn="ctr"/>
                      <a:r>
                        <a:rPr lang="en-GB" sz="1600" b="1" i="0" u="none" strike="noStrike" dirty="0">
                          <a:solidFill>
                            <a:schemeClr val="tx1">
                              <a:lumMod val="75000"/>
                              <a:lumOff val="25000"/>
                            </a:schemeClr>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E31837"/>
                    </a:solidFill>
                  </a:tcPr>
                </a:tc>
              </a:tr>
              <a:tr h="304649">
                <a:tc>
                  <a:txBody>
                    <a:bodyPr/>
                    <a:lstStyle/>
                    <a:p>
                      <a:pPr algn="l" fontAlgn="b"/>
                      <a:r>
                        <a:rPr lang="en-GB" sz="1800" b="1" i="0" u="none" strike="noStrike" dirty="0">
                          <a:solidFill>
                            <a:srgbClr val="FFFFFF"/>
                          </a:solidFill>
                          <a:effectLst/>
                          <a:latin typeface="Arial"/>
                        </a:rPr>
                        <a:t> Lao PDR</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78E1E"/>
                    </a:solidFill>
                  </a:tcPr>
                </a:tc>
                <a:tc>
                  <a:txBody>
                    <a:bodyPr/>
                    <a:lstStyle/>
                    <a:p>
                      <a:pPr algn="ctr" fontAlgn="ctr"/>
                      <a:r>
                        <a:rPr lang="en-GB" sz="1600" b="1" i="0" u="none" strike="noStrike" dirty="0">
                          <a:solidFill>
                            <a:srgbClr val="262626"/>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a:solidFill>
                            <a:srgbClr val="F2F2F2"/>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tc vMerge="1">
                  <a:txBody>
                    <a:bodyPr/>
                    <a:lstStyle/>
                    <a:p>
                      <a:endParaRPr lang="en-GB"/>
                    </a:p>
                  </a:txBody>
                  <a:tcPr/>
                </a:tc>
                <a:tc>
                  <a:txBody>
                    <a:bodyPr/>
                    <a:lstStyle/>
                    <a:p>
                      <a:pPr algn="l" fontAlgn="b"/>
                      <a:r>
                        <a:rPr lang="en-GB" sz="1800" b="1" i="0" u="none" strike="noStrike" dirty="0">
                          <a:solidFill>
                            <a:srgbClr val="FFFFFF"/>
                          </a:solidFill>
                          <a:effectLst/>
                          <a:latin typeface="Arial"/>
                        </a:rPr>
                        <a:t> FSM*</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78E1E"/>
                    </a:solidFill>
                  </a:tcPr>
                </a:tc>
                <a:tc>
                  <a:txBody>
                    <a:bodyPr/>
                    <a:lstStyle/>
                    <a:p>
                      <a:pPr algn="ctr" fontAlgn="ctr"/>
                      <a:r>
                        <a:rPr lang="en-GB" sz="1600" b="1" i="0" u="none" strike="noStrike" dirty="0">
                          <a:solidFill>
                            <a:schemeClr val="tx1">
                              <a:lumMod val="75000"/>
                              <a:lumOff val="25000"/>
                            </a:schemeClr>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tr>
              <a:tr h="304649">
                <a:tc>
                  <a:txBody>
                    <a:bodyPr/>
                    <a:lstStyle/>
                    <a:p>
                      <a:pPr algn="l" fontAlgn="b"/>
                      <a:r>
                        <a:rPr lang="en-GB" sz="1800" b="1" i="0" u="none" strike="noStrike" dirty="0">
                          <a:solidFill>
                            <a:srgbClr val="FFFFFF"/>
                          </a:solidFill>
                          <a:effectLst/>
                          <a:latin typeface="Arial"/>
                        </a:rPr>
                        <a:t> Malaysia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78E1E"/>
                    </a:solidFill>
                  </a:tcPr>
                </a:tc>
                <a:tc>
                  <a:txBody>
                    <a:bodyPr/>
                    <a:lstStyle/>
                    <a:p>
                      <a:pPr algn="ctr" fontAlgn="ctr"/>
                      <a:r>
                        <a:rPr lang="en-GB" sz="1600" b="1" i="0" u="none" strike="noStrike" dirty="0">
                          <a:solidFill>
                            <a:srgbClr val="262626"/>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a:solidFill>
                            <a:srgbClr val="F2F2F2"/>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E31837"/>
                    </a:solidFill>
                  </a:tcPr>
                </a:tc>
                <a:tc vMerge="1">
                  <a:txBody>
                    <a:bodyPr/>
                    <a:lstStyle/>
                    <a:p>
                      <a:endParaRPr lang="en-GB"/>
                    </a:p>
                  </a:txBody>
                  <a:tcPr/>
                </a:tc>
                <a:tc>
                  <a:txBody>
                    <a:bodyPr/>
                    <a:lstStyle/>
                    <a:p>
                      <a:pPr algn="l" fontAlgn="b"/>
                      <a:r>
                        <a:rPr lang="en-GB" sz="1800" b="1" i="0" u="none" strike="noStrike">
                          <a:solidFill>
                            <a:srgbClr val="FFFFFF"/>
                          </a:solidFill>
                          <a:effectLst/>
                          <a:latin typeface="Arial"/>
                        </a:rPr>
                        <a:t> Nauru</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78E1E"/>
                    </a:solidFill>
                  </a:tcPr>
                </a:tc>
                <a:tc>
                  <a:txBody>
                    <a:bodyPr/>
                    <a:lstStyle/>
                    <a:p>
                      <a:pPr algn="ctr" fontAlgn="ctr"/>
                      <a:r>
                        <a:rPr lang="en-GB" sz="1600" b="1" i="0" u="none" strike="noStrike" dirty="0">
                          <a:solidFill>
                            <a:schemeClr val="tx1">
                              <a:lumMod val="75000"/>
                              <a:lumOff val="25000"/>
                            </a:schemeClr>
                          </a:solidFill>
                          <a:effectLst/>
                          <a:latin typeface="Arial"/>
                        </a:rPr>
                        <a:t>NO INFO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08080"/>
                    </a:solidFill>
                  </a:tcPr>
                </a:tc>
              </a:tr>
              <a:tr h="304649">
                <a:tc>
                  <a:txBody>
                    <a:bodyPr/>
                    <a:lstStyle/>
                    <a:p>
                      <a:pPr algn="l" fontAlgn="b"/>
                      <a:r>
                        <a:rPr lang="en-GB" sz="1800" b="1" i="0" u="none" strike="noStrike" dirty="0">
                          <a:solidFill>
                            <a:srgbClr val="FFFFFF"/>
                          </a:solidFill>
                          <a:effectLst/>
                          <a:latin typeface="Arial"/>
                        </a:rPr>
                        <a:t> Myanmar</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78E1E"/>
                    </a:solidFill>
                  </a:tcPr>
                </a:tc>
                <a:tc>
                  <a:txBody>
                    <a:bodyPr/>
                    <a:lstStyle/>
                    <a:p>
                      <a:pPr algn="ctr" fontAlgn="ctr"/>
                      <a:r>
                        <a:rPr lang="en-GB" sz="1600" b="1" i="0" u="none" strike="noStrike" dirty="0">
                          <a:solidFill>
                            <a:srgbClr val="262626"/>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a:solidFill>
                            <a:srgbClr val="F2F2F2"/>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tc vMerge="1">
                  <a:txBody>
                    <a:bodyPr/>
                    <a:lstStyle/>
                    <a:p>
                      <a:endParaRPr lang="en-GB"/>
                    </a:p>
                  </a:txBody>
                  <a:tcPr/>
                </a:tc>
                <a:tc>
                  <a:txBody>
                    <a:bodyPr/>
                    <a:lstStyle/>
                    <a:p>
                      <a:pPr algn="l" fontAlgn="b"/>
                      <a:r>
                        <a:rPr lang="en-GB" sz="1800" b="1" i="0" u="none" strike="noStrike">
                          <a:solidFill>
                            <a:srgbClr val="FFFFFF"/>
                          </a:solidFill>
                          <a:effectLst/>
                          <a:latin typeface="Arial"/>
                        </a:rPr>
                        <a:t> Palau</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78E1E"/>
                    </a:solidFill>
                  </a:tcPr>
                </a:tc>
                <a:tc>
                  <a:txBody>
                    <a:bodyPr/>
                    <a:lstStyle/>
                    <a:p>
                      <a:pPr algn="ctr" fontAlgn="ctr"/>
                      <a:r>
                        <a:rPr lang="en-GB" sz="1600" b="1" i="0" u="none" strike="noStrike" dirty="0">
                          <a:solidFill>
                            <a:schemeClr val="tx1">
                              <a:lumMod val="75000"/>
                              <a:lumOff val="25000"/>
                            </a:schemeClr>
                          </a:solidFill>
                          <a:effectLst/>
                          <a:latin typeface="Arial"/>
                        </a:rPr>
                        <a:t>NO INFO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dirty="0">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08080"/>
                    </a:solidFill>
                  </a:tcPr>
                </a:tc>
              </a:tr>
              <a:tr h="304649">
                <a:tc>
                  <a:txBody>
                    <a:bodyPr/>
                    <a:lstStyle/>
                    <a:p>
                      <a:pPr algn="l" fontAlgn="b"/>
                      <a:r>
                        <a:rPr lang="en-GB" sz="1800" b="1" i="0" u="none" strike="noStrike" dirty="0">
                          <a:solidFill>
                            <a:srgbClr val="FFFFFF"/>
                          </a:solidFill>
                          <a:effectLst/>
                          <a:latin typeface="Arial"/>
                        </a:rPr>
                        <a:t> Philippines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78E1E"/>
                    </a:solidFill>
                  </a:tcPr>
                </a:tc>
                <a:tc>
                  <a:txBody>
                    <a:bodyPr/>
                    <a:lstStyle/>
                    <a:p>
                      <a:pPr algn="ctr" fontAlgn="ctr"/>
                      <a:r>
                        <a:rPr lang="en-GB" sz="1600" b="1" i="0" u="none" strike="noStrike" dirty="0">
                          <a:solidFill>
                            <a:srgbClr val="262626"/>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a:solidFill>
                            <a:srgbClr val="F2F2F2"/>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tc vMerge="1">
                  <a:txBody>
                    <a:bodyPr/>
                    <a:lstStyle/>
                    <a:p>
                      <a:endParaRPr lang="en-GB"/>
                    </a:p>
                  </a:txBody>
                  <a:tcPr/>
                </a:tc>
                <a:tc>
                  <a:txBody>
                    <a:bodyPr/>
                    <a:lstStyle/>
                    <a:p>
                      <a:pPr algn="l" fontAlgn="b"/>
                      <a:r>
                        <a:rPr lang="en-GB" sz="1800" b="1" i="0" u="none" strike="noStrike">
                          <a:solidFill>
                            <a:srgbClr val="FFFFFF"/>
                          </a:solidFill>
                          <a:effectLst/>
                          <a:latin typeface="Arial"/>
                        </a:rPr>
                        <a:t> Papua New Guinea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78E1E"/>
                    </a:solidFill>
                  </a:tcPr>
                </a:tc>
                <a:tc>
                  <a:txBody>
                    <a:bodyPr/>
                    <a:lstStyle/>
                    <a:p>
                      <a:pPr algn="ctr" fontAlgn="ctr"/>
                      <a:r>
                        <a:rPr lang="en-GB" sz="1600" b="1" i="0" u="none" strike="noStrike" dirty="0">
                          <a:solidFill>
                            <a:schemeClr val="tx1">
                              <a:lumMod val="75000"/>
                              <a:lumOff val="25000"/>
                            </a:schemeClr>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E31837"/>
                    </a:solidFill>
                  </a:tcPr>
                </a:tc>
              </a:tr>
              <a:tr h="304649">
                <a:tc>
                  <a:txBody>
                    <a:bodyPr/>
                    <a:lstStyle/>
                    <a:p>
                      <a:pPr algn="l" fontAlgn="b"/>
                      <a:r>
                        <a:rPr lang="en-GB" sz="1800" b="1" i="0" u="none" strike="noStrike" dirty="0">
                          <a:solidFill>
                            <a:srgbClr val="FFFFFF"/>
                          </a:solidFill>
                          <a:effectLst/>
                          <a:latin typeface="Arial"/>
                        </a:rPr>
                        <a:t> Singapore</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78E1E"/>
                    </a:solidFill>
                  </a:tcPr>
                </a:tc>
                <a:tc>
                  <a:txBody>
                    <a:bodyPr/>
                    <a:lstStyle/>
                    <a:p>
                      <a:pPr algn="ctr" fontAlgn="ctr"/>
                      <a:r>
                        <a:rPr lang="en-GB" sz="1600" b="1" i="0" u="none" strike="noStrike" dirty="0">
                          <a:solidFill>
                            <a:srgbClr val="262626"/>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a:solidFill>
                            <a:srgbClr val="F2F2F2"/>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E31837"/>
                    </a:solidFill>
                  </a:tcPr>
                </a:tc>
                <a:tc vMerge="1">
                  <a:txBody>
                    <a:bodyPr/>
                    <a:lstStyle/>
                    <a:p>
                      <a:endParaRPr lang="en-GB"/>
                    </a:p>
                  </a:txBody>
                  <a:tcPr/>
                </a:tc>
                <a:tc>
                  <a:txBody>
                    <a:bodyPr/>
                    <a:lstStyle/>
                    <a:p>
                      <a:pPr algn="l" fontAlgn="b"/>
                      <a:r>
                        <a:rPr lang="en-GB" sz="1800" b="1" i="0" u="none" strike="noStrike">
                          <a:solidFill>
                            <a:srgbClr val="FFFFFF"/>
                          </a:solidFill>
                          <a:effectLst/>
                          <a:latin typeface="Arial"/>
                        </a:rPr>
                        <a:t> Samoa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78E1E"/>
                    </a:solidFill>
                  </a:tcPr>
                </a:tc>
                <a:tc>
                  <a:txBody>
                    <a:bodyPr/>
                    <a:lstStyle/>
                    <a:p>
                      <a:pPr algn="ctr" fontAlgn="ctr"/>
                      <a:r>
                        <a:rPr lang="en-GB" sz="1600" b="1" i="0" u="none" strike="noStrike" dirty="0">
                          <a:solidFill>
                            <a:schemeClr val="tx1">
                              <a:lumMod val="75000"/>
                              <a:lumOff val="25000"/>
                            </a:schemeClr>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E31837"/>
                    </a:solidFill>
                  </a:tcPr>
                </a:tc>
              </a:tr>
              <a:tr h="304649">
                <a:tc>
                  <a:txBody>
                    <a:bodyPr/>
                    <a:lstStyle/>
                    <a:p>
                      <a:pPr algn="l" fontAlgn="b"/>
                      <a:r>
                        <a:rPr lang="en-GB" sz="1800" b="1" i="0" u="none" strike="noStrike">
                          <a:solidFill>
                            <a:srgbClr val="FFFFFF"/>
                          </a:solidFill>
                          <a:effectLst/>
                          <a:latin typeface="Arial"/>
                        </a:rPr>
                        <a:t> Thailand</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78E1E"/>
                    </a:solidFill>
                  </a:tcPr>
                </a:tc>
                <a:tc>
                  <a:txBody>
                    <a:bodyPr/>
                    <a:lstStyle/>
                    <a:p>
                      <a:pPr algn="ctr" fontAlgn="ctr"/>
                      <a:r>
                        <a:rPr lang="en-GB" sz="1600" b="1" i="0" u="none" strike="noStrike" dirty="0">
                          <a:solidFill>
                            <a:srgbClr val="262626"/>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dirty="0">
                          <a:solidFill>
                            <a:srgbClr val="F2F2F2"/>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tc vMerge="1">
                  <a:txBody>
                    <a:bodyPr/>
                    <a:lstStyle/>
                    <a:p>
                      <a:endParaRPr lang="en-GB"/>
                    </a:p>
                  </a:txBody>
                  <a:tcPr/>
                </a:tc>
                <a:tc>
                  <a:txBody>
                    <a:bodyPr/>
                    <a:lstStyle/>
                    <a:p>
                      <a:pPr algn="l" fontAlgn="b"/>
                      <a:r>
                        <a:rPr lang="en-GB" sz="1800" b="1" i="0" u="none" strike="noStrike">
                          <a:solidFill>
                            <a:srgbClr val="FFFFFF"/>
                          </a:solidFill>
                          <a:effectLst/>
                          <a:latin typeface="Arial"/>
                        </a:rPr>
                        <a:t> Solomon Islands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78E1E"/>
                    </a:solidFill>
                  </a:tcPr>
                </a:tc>
                <a:tc>
                  <a:txBody>
                    <a:bodyPr/>
                    <a:lstStyle/>
                    <a:p>
                      <a:pPr algn="ctr" fontAlgn="ctr"/>
                      <a:r>
                        <a:rPr lang="en-GB" sz="1600" b="1" i="0" u="none" strike="noStrike" dirty="0">
                          <a:solidFill>
                            <a:schemeClr val="tx1">
                              <a:lumMod val="75000"/>
                              <a:lumOff val="25000"/>
                            </a:schemeClr>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E31837"/>
                    </a:solidFill>
                  </a:tcPr>
                </a:tc>
              </a:tr>
              <a:tr h="304649">
                <a:tc>
                  <a:txBody>
                    <a:bodyPr/>
                    <a:lstStyle/>
                    <a:p>
                      <a:pPr algn="l" fontAlgn="b"/>
                      <a:r>
                        <a:rPr lang="en-GB" sz="1800" b="1" i="0" u="none" strike="noStrike">
                          <a:solidFill>
                            <a:srgbClr val="FFFFFF"/>
                          </a:solidFill>
                          <a:effectLst/>
                          <a:latin typeface="Arial"/>
                        </a:rPr>
                        <a:t> Timor-Leste</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78E1E"/>
                    </a:solidFill>
                  </a:tcPr>
                </a:tc>
                <a:tc>
                  <a:txBody>
                    <a:bodyPr/>
                    <a:lstStyle/>
                    <a:p>
                      <a:pPr algn="ctr" fontAlgn="ctr"/>
                      <a:r>
                        <a:rPr lang="en-GB" sz="1600" b="1" i="0" u="none" strike="noStrike" dirty="0" smtClean="0">
                          <a:solidFill>
                            <a:srgbClr val="262626"/>
                          </a:solidFill>
                          <a:effectLst/>
                          <a:latin typeface="Arial"/>
                        </a:rPr>
                        <a:t>NO INFO</a:t>
                      </a:r>
                      <a:endParaRPr lang="en-GB" sz="1600" b="1" i="0" u="none" strike="noStrike" dirty="0">
                        <a:solidFill>
                          <a:srgbClr val="262626"/>
                        </a:solidFill>
                        <a:effectLst/>
                        <a:latin typeface="Arial"/>
                      </a:endParaRP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dirty="0">
                          <a:solidFill>
                            <a:srgbClr val="F2F2F2"/>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50000"/>
                      </a:schemeClr>
                    </a:solidFill>
                  </a:tcPr>
                </a:tc>
                <a:tc vMerge="1">
                  <a:txBody>
                    <a:bodyPr/>
                    <a:lstStyle/>
                    <a:p>
                      <a:endParaRPr lang="en-GB"/>
                    </a:p>
                  </a:txBody>
                  <a:tcPr/>
                </a:tc>
                <a:tc>
                  <a:txBody>
                    <a:bodyPr/>
                    <a:lstStyle/>
                    <a:p>
                      <a:pPr algn="l" fontAlgn="b"/>
                      <a:r>
                        <a:rPr lang="en-GB" sz="1800" b="1" i="0" u="none" strike="noStrike">
                          <a:solidFill>
                            <a:srgbClr val="FFFFFF"/>
                          </a:solidFill>
                          <a:effectLst/>
                          <a:latin typeface="Arial"/>
                        </a:rPr>
                        <a:t> Tonga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78E1E"/>
                    </a:solidFill>
                  </a:tcPr>
                </a:tc>
                <a:tc>
                  <a:txBody>
                    <a:bodyPr/>
                    <a:lstStyle/>
                    <a:p>
                      <a:pPr algn="ctr" fontAlgn="ctr"/>
                      <a:r>
                        <a:rPr lang="en-GB" sz="1600" b="1" i="0" u="none" strike="noStrike" dirty="0">
                          <a:solidFill>
                            <a:schemeClr val="tx1">
                              <a:lumMod val="75000"/>
                              <a:lumOff val="25000"/>
                            </a:schemeClr>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E31837"/>
                    </a:solidFill>
                  </a:tcPr>
                </a:tc>
              </a:tr>
              <a:tr h="304649">
                <a:tc>
                  <a:txBody>
                    <a:bodyPr/>
                    <a:lstStyle/>
                    <a:p>
                      <a:pPr algn="l" fontAlgn="b"/>
                      <a:r>
                        <a:rPr lang="en-GB" sz="1800" b="1" i="0" u="none" strike="noStrike">
                          <a:solidFill>
                            <a:srgbClr val="FFFFFF"/>
                          </a:solidFill>
                          <a:effectLst/>
                          <a:latin typeface="Arial"/>
                        </a:rPr>
                        <a:t> Viet Nam</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78E1E"/>
                    </a:solidFill>
                  </a:tcPr>
                </a:tc>
                <a:tc>
                  <a:txBody>
                    <a:bodyPr/>
                    <a:lstStyle/>
                    <a:p>
                      <a:pPr algn="ctr" fontAlgn="ctr"/>
                      <a:r>
                        <a:rPr lang="en-GB" sz="1600" b="1" i="0" u="none" strike="noStrike" dirty="0">
                          <a:solidFill>
                            <a:srgbClr val="262626"/>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dirty="0">
                          <a:solidFill>
                            <a:srgbClr val="F2F2F2"/>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tc vMerge="1">
                  <a:txBody>
                    <a:bodyPr/>
                    <a:lstStyle/>
                    <a:p>
                      <a:endParaRPr lang="en-GB"/>
                    </a:p>
                  </a:txBody>
                  <a:tcPr/>
                </a:tc>
                <a:tc>
                  <a:txBody>
                    <a:bodyPr/>
                    <a:lstStyle/>
                    <a:p>
                      <a:pPr algn="l" fontAlgn="b"/>
                      <a:r>
                        <a:rPr lang="en-GB" sz="1800" b="1" i="0" u="none" strike="noStrike">
                          <a:solidFill>
                            <a:srgbClr val="FFFFFF"/>
                          </a:solidFill>
                          <a:effectLst/>
                          <a:latin typeface="Arial"/>
                        </a:rPr>
                        <a:t> Tuvalu</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78E1E"/>
                    </a:solidFill>
                  </a:tcPr>
                </a:tc>
                <a:tc>
                  <a:txBody>
                    <a:bodyPr/>
                    <a:lstStyle/>
                    <a:p>
                      <a:pPr algn="ctr" fontAlgn="ctr"/>
                      <a:r>
                        <a:rPr lang="en-GB" sz="1600" b="1" i="0" u="none" strike="noStrike" dirty="0">
                          <a:solidFill>
                            <a:schemeClr val="tx1">
                              <a:lumMod val="75000"/>
                              <a:lumOff val="25000"/>
                            </a:schemeClr>
                          </a:solidFill>
                          <a:effectLst/>
                          <a:latin typeface="Arial"/>
                        </a:rPr>
                        <a:t>NO INFO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FFFFF"/>
                    </a:solidFill>
                  </a:tcPr>
                </a:tc>
                <a:tc>
                  <a:txBody>
                    <a:bodyPr/>
                    <a:lstStyle/>
                    <a:p>
                      <a:pPr algn="l" fontAlgn="b"/>
                      <a:r>
                        <a:rPr lang="en-GB" sz="1800" b="1" i="0" u="none" strike="noStrike" dirty="0">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08080"/>
                    </a:solidFill>
                  </a:tcPr>
                </a:tc>
              </a:tr>
              <a:tr h="304649">
                <a:tc>
                  <a:txBody>
                    <a:bodyPr/>
                    <a:lstStyle/>
                    <a:p>
                      <a:pPr algn="l" fontAlgn="b"/>
                      <a:r>
                        <a:rPr lang="en-GB" sz="1800" b="1" i="0" u="none" strike="noStrike" dirty="0">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fontAlgn="ctr"/>
                      <a:r>
                        <a:rPr lang="en-GB" sz="1600" b="1" i="0" u="none" strike="noStrike" dirty="0">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l" fontAlgn="b"/>
                      <a:r>
                        <a:rPr lang="en-GB" sz="1800" b="1" i="0" u="none" strike="noStrike" dirty="0">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chemeClr val="bg1">
                        <a:lumMod val="85000"/>
                      </a:schemeClr>
                    </a:solidFill>
                  </a:tcPr>
                </a:tc>
                <a:tc vMerge="1">
                  <a:txBody>
                    <a:bodyPr/>
                    <a:lstStyle/>
                    <a:p>
                      <a:endParaRPr lang="en-GB"/>
                    </a:p>
                  </a:txBody>
                  <a:tcPr/>
                </a:tc>
                <a:tc>
                  <a:txBody>
                    <a:bodyPr/>
                    <a:lstStyle/>
                    <a:p>
                      <a:pPr algn="l" fontAlgn="b"/>
                      <a:r>
                        <a:rPr lang="en-GB" sz="1800" b="1" i="0" u="none" strike="noStrike">
                          <a:solidFill>
                            <a:srgbClr val="FFFFFF"/>
                          </a:solidFill>
                          <a:effectLst/>
                          <a:latin typeface="Arial"/>
                        </a:rPr>
                        <a:t> Vanuatu</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F78E1E"/>
                    </a:solidFill>
                  </a:tcPr>
                </a:tc>
                <a:tc>
                  <a:txBody>
                    <a:bodyPr/>
                    <a:lstStyle/>
                    <a:p>
                      <a:pPr algn="ctr" fontAlgn="ctr"/>
                      <a:r>
                        <a:rPr lang="en-GB" sz="1600" b="1" i="0" u="none" strike="noStrike" dirty="0">
                          <a:solidFill>
                            <a:schemeClr val="tx1">
                              <a:lumMod val="75000"/>
                              <a:lumOff val="25000"/>
                            </a:schemeClr>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D9D9D9"/>
                    </a:solidFill>
                  </a:tcPr>
                </a:tc>
                <a:tc>
                  <a:txBody>
                    <a:bodyPr/>
                    <a:lstStyle/>
                    <a:p>
                      <a:pPr algn="l" fontAlgn="b"/>
                      <a:r>
                        <a:rPr lang="en-GB" sz="1800" b="1" i="0" u="none" strike="noStrike" dirty="0">
                          <a:solidFill>
                            <a:srgbClr val="000000"/>
                          </a:solidFill>
                          <a:effectLst/>
                          <a:latin typeface="Arial"/>
                        </a:rPr>
                        <a:t> </a:t>
                      </a:r>
                    </a:p>
                  </a:txBody>
                  <a:tcPr marL="9525" marR="9525" marT="9525" marB="0" anchor="b">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solidFill>
                      <a:srgbClr val="88C540"/>
                    </a:solidFill>
                  </a:tcPr>
                </a:tc>
              </a:tr>
            </a:tbl>
          </a:graphicData>
        </a:graphic>
      </p:graphicFrame>
      <p:sp>
        <p:nvSpPr>
          <p:cNvPr id="7" name="TextBox 6"/>
          <p:cNvSpPr txBox="1"/>
          <p:nvPr/>
        </p:nvSpPr>
        <p:spPr>
          <a:xfrm>
            <a:off x="5076056" y="6534834"/>
            <a:ext cx="3024336" cy="276999"/>
          </a:xfrm>
          <a:prstGeom prst="rect">
            <a:avLst/>
          </a:prstGeom>
          <a:noFill/>
        </p:spPr>
        <p:txBody>
          <a:bodyPr wrap="square" rtlCol="0">
            <a:spAutoFit/>
          </a:bodyPr>
          <a:lstStyle/>
          <a:p>
            <a:pPr fontAlgn="base">
              <a:spcBef>
                <a:spcPct val="0"/>
              </a:spcBef>
              <a:spcAft>
                <a:spcPct val="0"/>
              </a:spcAft>
            </a:pPr>
            <a:r>
              <a:rPr lang="en-US" sz="1200" b="1" dirty="0">
                <a:solidFill>
                  <a:prstClr val="black"/>
                </a:solidFill>
                <a:cs typeface="Cordia New" pitchFamily="34" charset="-34"/>
              </a:rPr>
              <a:t>*Federated States of Micronesia</a:t>
            </a:r>
            <a:endParaRPr lang="en-GB" sz="1200" b="1" dirty="0">
              <a:solidFill>
                <a:prstClr val="black"/>
              </a:solidFill>
              <a:cs typeface="Cordia New" pitchFamily="34" charset="-34"/>
            </a:endParaRPr>
          </a:p>
        </p:txBody>
      </p:sp>
    </p:spTree>
    <p:extLst>
      <p:ext uri="{BB962C8B-B14F-4D97-AF65-F5344CB8AC3E}">
        <p14:creationId xmlns:p14="http://schemas.microsoft.com/office/powerpoint/2010/main" val="441684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Restriction on entry, stay, and residence based on HIV status in South and East Asia countries</a:t>
            </a:r>
            <a:endParaRPr lang="en-GB" dirty="0"/>
          </a:p>
        </p:txBody>
      </p:sp>
      <p:sp>
        <p:nvSpPr>
          <p:cNvPr id="3" name="Slide Number Placeholder 2"/>
          <p:cNvSpPr>
            <a:spLocks noGrp="1"/>
          </p:cNvSpPr>
          <p:nvPr>
            <p:ph type="sldNum" sz="quarter" idx="10"/>
          </p:nvPr>
        </p:nvSpPr>
        <p:spPr/>
        <p:txBody>
          <a:bodyPr/>
          <a:lstStyle/>
          <a:p>
            <a:pPr>
              <a:defRPr/>
            </a:pPr>
            <a:fld id="{9D28C68A-2064-4B7C-AFCD-A80A23DCD611}" type="slidenum">
              <a:rPr lang="th-TH" smtClean="0">
                <a:solidFill>
                  <a:prstClr val="black">
                    <a:tint val="75000"/>
                  </a:prstClr>
                </a:solidFill>
              </a:rPr>
              <a:pPr>
                <a:defRPr/>
              </a:pPr>
              <a:t>28</a:t>
            </a:fld>
            <a:endParaRPr lang="th-TH"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563098868"/>
              </p:ext>
            </p:extLst>
          </p:nvPr>
        </p:nvGraphicFramePr>
        <p:xfrm>
          <a:off x="395536" y="2708920"/>
          <a:ext cx="8229599" cy="2828925"/>
        </p:xfrm>
        <a:graphic>
          <a:graphicData uri="http://schemas.openxmlformats.org/drawingml/2006/table">
            <a:tbl>
              <a:tblPr/>
              <a:tblGrid>
                <a:gridCol w="2183752"/>
                <a:gridCol w="1249221"/>
                <a:gridCol w="581698"/>
                <a:gridCol w="114432"/>
                <a:gridCol w="2269577"/>
                <a:gridCol w="1249221"/>
                <a:gridCol w="581698"/>
              </a:tblGrid>
              <a:tr h="314325">
                <a:tc gridSpan="3">
                  <a:txBody>
                    <a:bodyPr/>
                    <a:lstStyle/>
                    <a:p>
                      <a:pPr algn="ctr" fontAlgn="b"/>
                      <a:r>
                        <a:rPr lang="en-GB" sz="1800" b="1" i="0" u="none" strike="noStrike" dirty="0">
                          <a:solidFill>
                            <a:srgbClr val="FFFFFF"/>
                          </a:solidFill>
                          <a:effectLst/>
                          <a:latin typeface="Arial"/>
                        </a:rPr>
                        <a:t>South Asia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AEEF"/>
                    </a:solidFill>
                  </a:tcPr>
                </a:tc>
                <a:tc hMerge="1">
                  <a:txBody>
                    <a:bodyPr/>
                    <a:lstStyle/>
                    <a:p>
                      <a:endParaRPr lang="en-GB"/>
                    </a:p>
                  </a:txBody>
                  <a:tcPr/>
                </a:tc>
                <a:tc hMerge="1">
                  <a:txBody>
                    <a:bodyPr/>
                    <a:lstStyle/>
                    <a:p>
                      <a:endParaRPr lang="en-GB"/>
                    </a:p>
                  </a:txBody>
                  <a:tcPr/>
                </a:tc>
                <a:tc rowSpan="9">
                  <a:txBody>
                    <a:bodyPr/>
                    <a:lstStyle/>
                    <a:p>
                      <a:pPr algn="ctr" fontAlgn="b"/>
                      <a:r>
                        <a:rPr lang="en-GB" sz="1800" b="1" i="0" u="none" strike="noStrike" dirty="0">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3">
                  <a:txBody>
                    <a:bodyPr/>
                    <a:lstStyle/>
                    <a:p>
                      <a:pPr algn="ctr" fontAlgn="b"/>
                      <a:r>
                        <a:rPr lang="en-GB" sz="1800" b="1" i="0" u="none" strike="noStrike" dirty="0">
                          <a:solidFill>
                            <a:srgbClr val="FFFFFF"/>
                          </a:solidFill>
                          <a:effectLst/>
                          <a:latin typeface="Arial"/>
                        </a:rPr>
                        <a:t>East Asia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AEEF"/>
                    </a:solidFill>
                  </a:tcPr>
                </a:tc>
                <a:tc hMerge="1">
                  <a:txBody>
                    <a:bodyPr/>
                    <a:lstStyle/>
                    <a:p>
                      <a:endParaRPr lang="en-GB"/>
                    </a:p>
                  </a:txBody>
                  <a:tcPr/>
                </a:tc>
                <a:tc hMerge="1">
                  <a:txBody>
                    <a:bodyPr/>
                    <a:lstStyle/>
                    <a:p>
                      <a:endParaRPr lang="en-GB"/>
                    </a:p>
                  </a:txBody>
                  <a:tcPr/>
                </a:tc>
              </a:tr>
              <a:tr h="314325">
                <a:tc>
                  <a:txBody>
                    <a:bodyPr/>
                    <a:lstStyle/>
                    <a:p>
                      <a:pPr algn="l" fontAlgn="b"/>
                      <a:r>
                        <a:rPr lang="en-GB" sz="1800" b="1" i="0" u="none" strike="noStrike" dirty="0">
                          <a:solidFill>
                            <a:srgbClr val="FFFFFF"/>
                          </a:solidFill>
                          <a:effectLst/>
                          <a:latin typeface="Arial"/>
                        </a:rPr>
                        <a:t> Afghanistan</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p>
                      <a:pPr algn="ctr" fontAlgn="ctr"/>
                      <a:r>
                        <a:rPr lang="en-GB" sz="1600" b="1" i="0" u="none" strike="noStrike" dirty="0">
                          <a:solidFill>
                            <a:schemeClr val="tx1">
                              <a:lumMod val="75000"/>
                              <a:lumOff val="25000"/>
                            </a:schemeClr>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GB" sz="1800" b="1" i="0" u="none" strike="noStrike">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88C540"/>
                    </a:solidFill>
                  </a:tcPr>
                </a:tc>
                <a:tc vMerge="1">
                  <a:txBody>
                    <a:bodyPr/>
                    <a:lstStyle/>
                    <a:p>
                      <a:endParaRPr lang="en-GB"/>
                    </a:p>
                  </a:txBody>
                  <a:tcPr/>
                </a:tc>
                <a:tc>
                  <a:txBody>
                    <a:bodyPr/>
                    <a:lstStyle/>
                    <a:p>
                      <a:pPr algn="l" fontAlgn="b"/>
                      <a:r>
                        <a:rPr lang="en-GB" sz="1800" b="1" i="0" u="none" strike="noStrike" dirty="0">
                          <a:solidFill>
                            <a:srgbClr val="FFFFFF"/>
                          </a:solidFill>
                          <a:effectLst/>
                          <a:latin typeface="Arial"/>
                        </a:rPr>
                        <a:t> China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p>
                      <a:pPr algn="ctr" fontAlgn="b"/>
                      <a:r>
                        <a:rPr lang="en-GB" sz="1600" b="1" i="0" u="none" strike="noStrike" dirty="0">
                          <a:solidFill>
                            <a:srgbClr val="000000"/>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GB" sz="1800" b="1" i="0" u="none" strike="noStrike">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88C540"/>
                    </a:solidFill>
                  </a:tcPr>
                </a:tc>
              </a:tr>
              <a:tr h="314325">
                <a:tc>
                  <a:txBody>
                    <a:bodyPr/>
                    <a:lstStyle/>
                    <a:p>
                      <a:pPr algn="l" fontAlgn="b"/>
                      <a:r>
                        <a:rPr lang="en-GB" sz="1800" b="1" i="0" u="none" strike="noStrike" dirty="0">
                          <a:solidFill>
                            <a:srgbClr val="FFFFFF"/>
                          </a:solidFill>
                          <a:effectLst/>
                          <a:latin typeface="Arial"/>
                        </a:rPr>
                        <a:t> Bangladesh</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p>
                      <a:pPr algn="ctr" fontAlgn="ctr"/>
                      <a:r>
                        <a:rPr lang="en-GB" sz="1600" b="1" i="0" u="none" strike="noStrike" dirty="0">
                          <a:solidFill>
                            <a:schemeClr val="tx1">
                              <a:lumMod val="75000"/>
                              <a:lumOff val="25000"/>
                            </a:schemeClr>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GB" sz="1800" b="1" i="0" u="none" strike="noStrike">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88C540"/>
                    </a:solidFill>
                  </a:tcPr>
                </a:tc>
                <a:tc vMerge="1">
                  <a:txBody>
                    <a:bodyPr/>
                    <a:lstStyle/>
                    <a:p>
                      <a:endParaRPr lang="en-GB"/>
                    </a:p>
                  </a:txBody>
                  <a:tcPr/>
                </a:tc>
                <a:tc>
                  <a:txBody>
                    <a:bodyPr/>
                    <a:lstStyle/>
                    <a:p>
                      <a:pPr algn="l" fontAlgn="b"/>
                      <a:r>
                        <a:rPr lang="en-GB" sz="1800" b="1" i="0" u="none" strike="noStrike" dirty="0">
                          <a:solidFill>
                            <a:srgbClr val="FFFFFF"/>
                          </a:solidFill>
                          <a:effectLst/>
                          <a:latin typeface="Arial"/>
                        </a:rPr>
                        <a:t> Japan</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p>
                      <a:pPr algn="ctr" fontAlgn="ctr"/>
                      <a:r>
                        <a:rPr lang="en-GB" sz="1600" b="1" i="0" u="none" strike="noStrike" dirty="0">
                          <a:solidFill>
                            <a:srgbClr val="000000"/>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GB" sz="1800" b="1" i="0" u="none" strike="noStrike">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88C540"/>
                    </a:solidFill>
                  </a:tcPr>
                </a:tc>
              </a:tr>
              <a:tr h="314325">
                <a:tc>
                  <a:txBody>
                    <a:bodyPr/>
                    <a:lstStyle/>
                    <a:p>
                      <a:pPr algn="l" fontAlgn="b"/>
                      <a:r>
                        <a:rPr lang="en-GB" sz="1800" b="1" i="0" u="none" strike="noStrike" dirty="0">
                          <a:solidFill>
                            <a:srgbClr val="FFFFFF"/>
                          </a:solidFill>
                          <a:effectLst/>
                          <a:latin typeface="Arial"/>
                        </a:rPr>
                        <a:t> Bhutan</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p>
                      <a:pPr algn="ctr" fontAlgn="b"/>
                      <a:r>
                        <a:rPr lang="en-GB" sz="1600" b="1" i="0" u="none" strike="noStrike" dirty="0">
                          <a:solidFill>
                            <a:schemeClr val="tx1">
                              <a:lumMod val="75000"/>
                              <a:lumOff val="25000"/>
                            </a:schemeClr>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GB" sz="1800" b="1" i="0" u="none" strike="noStrike" dirty="0">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88C540"/>
                    </a:solidFill>
                  </a:tcPr>
                </a:tc>
                <a:tc vMerge="1">
                  <a:txBody>
                    <a:bodyPr/>
                    <a:lstStyle/>
                    <a:p>
                      <a:endParaRPr lang="en-GB"/>
                    </a:p>
                  </a:txBody>
                  <a:tcPr/>
                </a:tc>
                <a:tc>
                  <a:txBody>
                    <a:bodyPr/>
                    <a:lstStyle/>
                    <a:p>
                      <a:pPr algn="l" fontAlgn="b"/>
                      <a:r>
                        <a:rPr lang="en-GB" sz="1800" b="1" i="0" u="none" strike="noStrike" dirty="0">
                          <a:solidFill>
                            <a:srgbClr val="FFFFFF"/>
                          </a:solidFill>
                          <a:effectLst/>
                          <a:latin typeface="Arial"/>
                        </a:rPr>
                        <a:t> Mongolia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p>
                      <a:pPr algn="ctr" fontAlgn="b"/>
                      <a:r>
                        <a:rPr lang="en-GB" sz="1600" b="1" i="0" u="none" strike="noStrike" dirty="0">
                          <a:solidFill>
                            <a:srgbClr val="000000"/>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GB" sz="1800" b="1" i="0" u="none" strike="noStrike">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88C540"/>
                    </a:solidFill>
                  </a:tcPr>
                </a:tc>
              </a:tr>
              <a:tr h="314325">
                <a:tc>
                  <a:txBody>
                    <a:bodyPr/>
                    <a:lstStyle/>
                    <a:p>
                      <a:pPr algn="l" fontAlgn="b"/>
                      <a:r>
                        <a:rPr lang="en-GB" sz="1800" b="1" i="0" u="none" strike="noStrike">
                          <a:solidFill>
                            <a:srgbClr val="FFFFFF"/>
                          </a:solidFill>
                          <a:effectLst/>
                          <a:latin typeface="Arial"/>
                        </a:rPr>
                        <a:t> India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p>
                      <a:pPr algn="ctr" fontAlgn="ctr"/>
                      <a:r>
                        <a:rPr lang="en-GB" sz="1600" b="1" i="0" u="none" strike="noStrike" dirty="0">
                          <a:solidFill>
                            <a:schemeClr val="tx1">
                              <a:lumMod val="75000"/>
                              <a:lumOff val="25000"/>
                            </a:schemeClr>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GB" sz="1800" b="1" i="0" u="none" strike="noStrike" dirty="0">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88C540"/>
                    </a:solidFill>
                  </a:tcPr>
                </a:tc>
                <a:tc vMerge="1">
                  <a:txBody>
                    <a:bodyPr/>
                    <a:lstStyle/>
                    <a:p>
                      <a:endParaRPr lang="en-GB"/>
                    </a:p>
                  </a:txBody>
                  <a:tcPr/>
                </a:tc>
                <a:tc>
                  <a:txBody>
                    <a:bodyPr/>
                    <a:lstStyle/>
                    <a:p>
                      <a:pPr algn="l" fontAlgn="b"/>
                      <a:r>
                        <a:rPr lang="en-GB" sz="1800" b="1" i="0" u="none" strike="noStrike" dirty="0">
                          <a:solidFill>
                            <a:srgbClr val="FFFFFF"/>
                          </a:solidFill>
                          <a:effectLst/>
                          <a:latin typeface="Arial"/>
                        </a:rPr>
                        <a:t> DRP Korea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p>
                      <a:pPr algn="ctr" fontAlgn="ctr"/>
                      <a:r>
                        <a:rPr lang="en-GB" sz="1600" b="1" i="0" u="none" strike="noStrike" dirty="0">
                          <a:solidFill>
                            <a:srgbClr val="000000"/>
                          </a:solidFill>
                          <a:effectLst/>
                          <a:latin typeface="Arial"/>
                        </a:rPr>
                        <a:t>YES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GB" sz="1800" b="1" i="0" u="none" strike="noStrike">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31837"/>
                    </a:solidFill>
                  </a:tcPr>
                </a:tc>
              </a:tr>
              <a:tr h="314325">
                <a:tc>
                  <a:txBody>
                    <a:bodyPr/>
                    <a:lstStyle/>
                    <a:p>
                      <a:pPr algn="l" fontAlgn="b"/>
                      <a:r>
                        <a:rPr lang="en-GB" sz="1800" b="1" i="0" u="none" strike="noStrike" dirty="0">
                          <a:solidFill>
                            <a:srgbClr val="FFFFFF"/>
                          </a:solidFill>
                          <a:effectLst/>
                          <a:latin typeface="Arial"/>
                        </a:rPr>
                        <a:t> Maldives</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p>
                      <a:pPr algn="ctr" fontAlgn="b"/>
                      <a:r>
                        <a:rPr lang="en-GB" sz="1600" b="1" i="0" u="none" strike="noStrike" dirty="0">
                          <a:solidFill>
                            <a:schemeClr val="tx1">
                              <a:lumMod val="75000"/>
                              <a:lumOff val="25000"/>
                            </a:schemeClr>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GB" sz="1800" b="1" i="0" u="none" strike="noStrike" dirty="0">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88C540"/>
                    </a:solidFill>
                  </a:tcPr>
                </a:tc>
                <a:tc vMerge="1">
                  <a:txBody>
                    <a:bodyPr/>
                    <a:lstStyle/>
                    <a:p>
                      <a:endParaRPr lang="en-GB"/>
                    </a:p>
                  </a:txBody>
                  <a:tcPr/>
                </a:tc>
                <a:tc>
                  <a:txBody>
                    <a:bodyPr/>
                    <a:lstStyle/>
                    <a:p>
                      <a:pPr algn="l" fontAlgn="b"/>
                      <a:r>
                        <a:rPr lang="en-GB" sz="1800" b="1" i="0" u="none" strike="noStrike" dirty="0">
                          <a:ln>
                            <a:solidFill>
                              <a:schemeClr val="bg1"/>
                            </a:solidFill>
                          </a:ln>
                          <a:solidFill>
                            <a:srgbClr val="FFFFFF"/>
                          </a:solidFill>
                          <a:effectLst/>
                          <a:latin typeface="Arial"/>
                        </a:rPr>
                        <a:t> Rep of Korea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p>
                      <a:pPr algn="ctr" fontAlgn="b"/>
                      <a:r>
                        <a:rPr lang="en-GB" sz="1600" b="1" i="0" u="none" strike="noStrike" dirty="0">
                          <a:solidFill>
                            <a:srgbClr val="000000"/>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GB" sz="1800" b="1" i="0" u="none" strike="noStrike">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8C540"/>
                    </a:solidFill>
                  </a:tcPr>
                </a:tc>
              </a:tr>
              <a:tr h="314325">
                <a:tc>
                  <a:txBody>
                    <a:bodyPr/>
                    <a:lstStyle/>
                    <a:p>
                      <a:pPr algn="l" fontAlgn="b"/>
                      <a:r>
                        <a:rPr lang="en-GB" sz="1800" b="1" i="0" u="none" strike="noStrike">
                          <a:solidFill>
                            <a:srgbClr val="FFFFFF"/>
                          </a:solidFill>
                          <a:effectLst/>
                          <a:latin typeface="Arial"/>
                        </a:rPr>
                        <a:t> Nepal</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p>
                      <a:pPr algn="ctr" fontAlgn="ctr"/>
                      <a:r>
                        <a:rPr lang="en-GB" sz="1600" b="1" i="0" u="none" strike="noStrike" dirty="0">
                          <a:solidFill>
                            <a:schemeClr val="tx1">
                              <a:lumMod val="75000"/>
                              <a:lumOff val="25000"/>
                            </a:schemeClr>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GB" sz="1800" b="1" i="0" u="none" strike="noStrike" dirty="0">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88C540"/>
                    </a:solidFill>
                  </a:tcPr>
                </a:tc>
                <a:tc vMerge="1">
                  <a:txBody>
                    <a:bodyPr/>
                    <a:lstStyle/>
                    <a:p>
                      <a:endParaRPr lang="en-GB"/>
                    </a:p>
                  </a:txBody>
                  <a:tcPr/>
                </a:tc>
                <a:tc>
                  <a:txBody>
                    <a:bodyPr/>
                    <a:lstStyle/>
                    <a:p>
                      <a:pPr algn="l" fontAlgn="b"/>
                      <a:r>
                        <a:rPr lang="en-GB" sz="1800" b="1" i="0" u="none" strike="noStrike" dirty="0">
                          <a:ln>
                            <a:solidFill>
                              <a:schemeClr val="bg1">
                                <a:lumMod val="85000"/>
                              </a:schemeClr>
                            </a:solidFill>
                          </a:ln>
                          <a:solidFill>
                            <a:srgbClr val="FFFFFF"/>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GB" sz="1600" b="1" i="0" u="none" strike="noStrike" dirty="0">
                          <a:ln>
                            <a:solidFill>
                              <a:schemeClr val="bg1">
                                <a:lumMod val="85000"/>
                              </a:schemeClr>
                            </a:solidFill>
                          </a:ln>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GB" sz="1800" b="1" i="0" u="none" strike="noStrike">
                          <a:ln>
                            <a:solidFill>
                              <a:schemeClr val="bg1">
                                <a:lumMod val="85000"/>
                              </a:schemeClr>
                            </a:solidFill>
                          </a:ln>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4325">
                <a:tc>
                  <a:txBody>
                    <a:bodyPr/>
                    <a:lstStyle/>
                    <a:p>
                      <a:pPr algn="l" fontAlgn="b"/>
                      <a:r>
                        <a:rPr lang="en-GB" sz="1800" b="1" i="0" u="none" strike="noStrike">
                          <a:solidFill>
                            <a:srgbClr val="FFFFFF"/>
                          </a:solidFill>
                          <a:effectLst/>
                          <a:latin typeface="Arial"/>
                        </a:rPr>
                        <a:t> Pakistan</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p>
                      <a:pPr algn="ctr" fontAlgn="b"/>
                      <a:r>
                        <a:rPr lang="en-GB" sz="1600" b="1" i="0" u="none" strike="noStrike" dirty="0">
                          <a:solidFill>
                            <a:schemeClr val="tx1">
                              <a:lumMod val="75000"/>
                              <a:lumOff val="25000"/>
                            </a:schemeClr>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b"/>
                      <a:r>
                        <a:rPr lang="en-GB" sz="1800" b="1" i="0" u="none" strike="noStrike" dirty="0">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88C540"/>
                    </a:solidFill>
                  </a:tcPr>
                </a:tc>
                <a:tc vMerge="1">
                  <a:txBody>
                    <a:bodyPr/>
                    <a:lstStyle/>
                    <a:p>
                      <a:endParaRPr lang="en-GB"/>
                    </a:p>
                  </a:txBody>
                  <a:tcPr/>
                </a:tc>
                <a:tc>
                  <a:txBody>
                    <a:bodyPr/>
                    <a:lstStyle/>
                    <a:p>
                      <a:pPr algn="l" fontAlgn="b"/>
                      <a:r>
                        <a:rPr lang="en-GB" sz="1800" b="1" i="0" u="none" strike="noStrike" dirty="0">
                          <a:ln>
                            <a:solidFill>
                              <a:schemeClr val="bg1">
                                <a:lumMod val="85000"/>
                              </a:schemeClr>
                            </a:solidFill>
                          </a:ln>
                          <a:solidFill>
                            <a:srgbClr val="FFFFFF"/>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GB" sz="1800" b="1" i="0" u="none" strike="noStrike" dirty="0">
                          <a:ln>
                            <a:solidFill>
                              <a:schemeClr val="bg1">
                                <a:lumMod val="85000"/>
                              </a:schemeClr>
                            </a:solidFill>
                          </a:ln>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GB" sz="1800" b="1" i="0" u="none" strike="noStrike">
                          <a:ln>
                            <a:solidFill>
                              <a:schemeClr val="bg1">
                                <a:lumMod val="85000"/>
                              </a:schemeClr>
                            </a:solidFill>
                          </a:ln>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r h="314325">
                <a:tc>
                  <a:txBody>
                    <a:bodyPr/>
                    <a:lstStyle/>
                    <a:p>
                      <a:pPr algn="l" fontAlgn="b"/>
                      <a:r>
                        <a:rPr lang="en-GB" sz="1800" b="1" i="0" u="none" strike="noStrike" dirty="0">
                          <a:solidFill>
                            <a:srgbClr val="FFFFFF"/>
                          </a:solidFill>
                          <a:effectLst/>
                          <a:latin typeface="Arial"/>
                        </a:rPr>
                        <a:t> Sri Lanka</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78E1E"/>
                    </a:solidFill>
                  </a:tcPr>
                </a:tc>
                <a:tc>
                  <a:txBody>
                    <a:bodyPr/>
                    <a:lstStyle/>
                    <a:p>
                      <a:pPr algn="ctr" fontAlgn="ctr"/>
                      <a:r>
                        <a:rPr lang="en-GB" sz="1600" b="1" i="0" u="none" strike="noStrike" dirty="0">
                          <a:solidFill>
                            <a:schemeClr val="tx1">
                              <a:lumMod val="75000"/>
                              <a:lumOff val="25000"/>
                            </a:schemeClr>
                          </a:solidFill>
                          <a:effectLst/>
                          <a:latin typeface="Arial"/>
                        </a:rPr>
                        <a:t>NO</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b"/>
                      <a:r>
                        <a:rPr lang="en-GB" sz="1800" b="1" i="0" u="none" strike="noStrike" dirty="0">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88C540"/>
                    </a:solidFill>
                  </a:tcPr>
                </a:tc>
                <a:tc vMerge="1">
                  <a:txBody>
                    <a:bodyPr/>
                    <a:lstStyle/>
                    <a:p>
                      <a:endParaRPr lang="en-GB"/>
                    </a:p>
                  </a:txBody>
                  <a:tcPr/>
                </a:tc>
                <a:tc>
                  <a:txBody>
                    <a:bodyPr/>
                    <a:lstStyle/>
                    <a:p>
                      <a:pPr algn="l" fontAlgn="b"/>
                      <a:r>
                        <a:rPr lang="en-GB" sz="1800" b="1" i="0" u="none" strike="noStrike" dirty="0">
                          <a:ln>
                            <a:solidFill>
                              <a:schemeClr val="bg1">
                                <a:lumMod val="85000"/>
                              </a:schemeClr>
                            </a:solidFill>
                          </a:ln>
                          <a:solidFill>
                            <a:srgbClr val="FFFFFF"/>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GB" sz="1800" b="1" i="0" u="none" strike="noStrike" dirty="0">
                          <a:ln>
                            <a:solidFill>
                              <a:schemeClr val="bg1">
                                <a:lumMod val="85000"/>
                              </a:schemeClr>
                            </a:solidFill>
                          </a:ln>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l" fontAlgn="b"/>
                      <a:r>
                        <a:rPr lang="en-GB" sz="1800" b="1" i="0" u="none" strike="noStrike" dirty="0">
                          <a:ln>
                            <a:solidFill>
                              <a:schemeClr val="bg1">
                                <a:lumMod val="85000"/>
                              </a:schemeClr>
                            </a:solidFill>
                          </a:ln>
                          <a:solidFill>
                            <a:srgbClr val="000000"/>
                          </a:solidFill>
                          <a:effectLst/>
                          <a:latin typeface="Arial"/>
                        </a:rPr>
                        <a:t> </a:t>
                      </a:r>
                    </a:p>
                  </a:txBody>
                  <a:tcPr marL="9525" marR="9525" marT="9525" marB="0" anchor="ctr">
                    <a:lnL w="38100" cap="flat" cmpd="sng" algn="ctr">
                      <a:solidFill>
                        <a:schemeClr val="bg1">
                          <a:lumMod val="85000"/>
                        </a:schemeClr>
                      </a:solidFill>
                      <a:prstDash val="solid"/>
                      <a:round/>
                      <a:headEnd type="none" w="med" len="med"/>
                      <a:tailEnd type="none" w="med" len="med"/>
                    </a:lnL>
                    <a:lnR w="38100" cap="flat" cmpd="sng" algn="ctr">
                      <a:solidFill>
                        <a:schemeClr val="bg1">
                          <a:lumMod val="85000"/>
                        </a:schemeClr>
                      </a:solidFill>
                      <a:prstDash val="solid"/>
                      <a:round/>
                      <a:headEnd type="none" w="med" len="med"/>
                      <a:tailEnd type="none" w="med" len="med"/>
                    </a:lnR>
                    <a:lnT w="38100" cap="flat" cmpd="sng" algn="ctr">
                      <a:solidFill>
                        <a:schemeClr val="bg1">
                          <a:lumMod val="85000"/>
                        </a:schemeClr>
                      </a:solidFill>
                      <a:prstDash val="solid"/>
                      <a:round/>
                      <a:headEnd type="none" w="med" len="med"/>
                      <a:tailEnd type="none" w="med" len="med"/>
                    </a:lnT>
                    <a:lnB w="381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r>
            </a:tbl>
          </a:graphicData>
        </a:graphic>
      </p:graphicFrame>
      <p:sp>
        <p:nvSpPr>
          <p:cNvPr id="7" name="Rectangle 6"/>
          <p:cNvSpPr/>
          <p:nvPr/>
        </p:nvSpPr>
        <p:spPr>
          <a:xfrm>
            <a:off x="107504" y="6381328"/>
            <a:ext cx="8568952" cy="369332"/>
          </a:xfrm>
          <a:prstGeom prst="rect">
            <a:avLst/>
          </a:prstGeom>
        </p:spPr>
        <p:txBody>
          <a:bodyPr wrap="square">
            <a:spAutoFit/>
          </a:bodyPr>
          <a:lstStyle/>
          <a:p>
            <a:pPr fontAlgn="base">
              <a:spcBef>
                <a:spcPct val="0"/>
              </a:spcBef>
              <a:spcAft>
                <a:spcPct val="0"/>
              </a:spcAft>
            </a:pPr>
            <a:r>
              <a:rPr lang="en-US" sz="900" dirty="0">
                <a:solidFill>
                  <a:prstClr val="black"/>
                </a:solidFill>
                <a:cs typeface="Arial" pitchFamily="34" charset="0"/>
              </a:rPr>
              <a:t>Sources: Prepared by www.aidsdatahub.org based on UNAIDS, UNDP, UNFPA, and UNODC. (</a:t>
            </a:r>
            <a:r>
              <a:rPr lang="en-US" sz="900" dirty="0" smtClean="0">
                <a:solidFill>
                  <a:prstClr val="black"/>
                </a:solidFill>
                <a:cs typeface="Arial" pitchFamily="34" charset="0"/>
              </a:rPr>
              <a:t>2014). </a:t>
            </a:r>
            <a:r>
              <a:rPr lang="en-US" sz="900" dirty="0">
                <a:solidFill>
                  <a:prstClr val="black"/>
                </a:solidFill>
                <a:cs typeface="Arial" pitchFamily="34" charset="0"/>
              </a:rPr>
              <a:t>Punitive Laws Hindering the HIV Response in Asia and the Pacific </a:t>
            </a:r>
            <a:r>
              <a:rPr lang="en-US" sz="900" dirty="0" smtClean="0">
                <a:solidFill>
                  <a:prstClr val="black"/>
                </a:solidFill>
                <a:cs typeface="Arial" pitchFamily="34" charset="0"/>
              </a:rPr>
              <a:t>(October 2014)</a:t>
            </a:r>
            <a:endParaRPr lang="en-GB" sz="900" dirty="0">
              <a:solidFill>
                <a:prstClr val="black"/>
              </a:solidFill>
              <a:cs typeface="Arial" pitchFamily="34" charset="0"/>
            </a:endParaRPr>
          </a:p>
        </p:txBody>
      </p:sp>
    </p:spTree>
    <p:extLst>
      <p:ext uri="{BB962C8B-B14F-4D97-AF65-F5344CB8AC3E}">
        <p14:creationId xmlns:p14="http://schemas.microsoft.com/office/powerpoint/2010/main" val="2895289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13002DFD-77AD-4E5C-9475-4B0F53ADDB0A}" type="slidenum">
              <a:rPr lang="th-TH" smtClean="0">
                <a:solidFill>
                  <a:prstClr val="black">
                    <a:tint val="75000"/>
                  </a:prstClr>
                </a:solidFill>
              </a:rPr>
              <a:pPr>
                <a:defRPr/>
              </a:pPr>
              <a:t>29</a:t>
            </a:fld>
            <a:endParaRPr lang="th-TH" dirty="0">
              <a:solidFill>
                <a:prstClr val="black">
                  <a:tint val="75000"/>
                </a:prstClr>
              </a:solidFill>
            </a:endParaRPr>
          </a:p>
        </p:txBody>
      </p:sp>
      <p:sp>
        <p:nvSpPr>
          <p:cNvPr id="84995" name="Rectangle 2"/>
          <p:cNvSpPr txBox="1">
            <a:spLocks noChangeArrowheads="1"/>
          </p:cNvSpPr>
          <p:nvPr/>
        </p:nvSpPr>
        <p:spPr bwMode="auto">
          <a:xfrm>
            <a:off x="457200" y="1812925"/>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charset="0"/>
                <a:cs typeface="Cordia New" pitchFamily="34" charset="-34"/>
              </a:defRPr>
            </a:lvl1pPr>
            <a:lvl2pPr marL="742950" indent="-285750" eaLnBrk="0" hangingPunct="0">
              <a:defRPr sz="2800">
                <a:solidFill>
                  <a:schemeClr val="tx1"/>
                </a:solidFill>
                <a:latin typeface="Arial" charset="0"/>
                <a:cs typeface="Cordia New" pitchFamily="34" charset="-34"/>
              </a:defRPr>
            </a:lvl2pPr>
            <a:lvl3pPr marL="1143000" indent="-228600" eaLnBrk="0" hangingPunct="0">
              <a:defRPr sz="2800">
                <a:solidFill>
                  <a:schemeClr val="tx1"/>
                </a:solidFill>
                <a:latin typeface="Arial" charset="0"/>
                <a:cs typeface="Cordia New" pitchFamily="34" charset="-34"/>
              </a:defRPr>
            </a:lvl3pPr>
            <a:lvl4pPr marL="1600200" indent="-228600" eaLnBrk="0" hangingPunct="0">
              <a:defRPr sz="2800">
                <a:solidFill>
                  <a:schemeClr val="tx1"/>
                </a:solidFill>
                <a:latin typeface="Arial" charset="0"/>
                <a:cs typeface="Cordia New" pitchFamily="34" charset="-34"/>
              </a:defRPr>
            </a:lvl4pPr>
            <a:lvl5pPr marL="2057400" indent="-228600" eaLnBrk="0" hangingPunct="0">
              <a:defRPr sz="2800">
                <a:solidFill>
                  <a:schemeClr val="tx1"/>
                </a:solidFill>
                <a:latin typeface="Arial" charset="0"/>
                <a:cs typeface="Cordia New" pitchFamily="34" charset="-34"/>
              </a:defRPr>
            </a:lvl5pPr>
            <a:lvl6pPr marL="2514600" indent="-228600" eaLnBrk="0" fontAlgn="base" hangingPunct="0">
              <a:spcBef>
                <a:spcPct val="0"/>
              </a:spcBef>
              <a:spcAft>
                <a:spcPct val="0"/>
              </a:spcAft>
              <a:defRPr sz="2800">
                <a:solidFill>
                  <a:schemeClr val="tx1"/>
                </a:solidFill>
                <a:latin typeface="Arial" charset="0"/>
                <a:cs typeface="Cordia New" pitchFamily="34" charset="-34"/>
              </a:defRPr>
            </a:lvl6pPr>
            <a:lvl7pPr marL="2971800" indent="-228600" eaLnBrk="0" fontAlgn="base" hangingPunct="0">
              <a:spcBef>
                <a:spcPct val="0"/>
              </a:spcBef>
              <a:spcAft>
                <a:spcPct val="0"/>
              </a:spcAft>
              <a:defRPr sz="2800">
                <a:solidFill>
                  <a:schemeClr val="tx1"/>
                </a:solidFill>
                <a:latin typeface="Arial" charset="0"/>
                <a:cs typeface="Cordia New" pitchFamily="34" charset="-34"/>
              </a:defRPr>
            </a:lvl7pPr>
            <a:lvl8pPr marL="3429000" indent="-228600" eaLnBrk="0" fontAlgn="base" hangingPunct="0">
              <a:spcBef>
                <a:spcPct val="0"/>
              </a:spcBef>
              <a:spcAft>
                <a:spcPct val="0"/>
              </a:spcAft>
              <a:defRPr sz="2800">
                <a:solidFill>
                  <a:schemeClr val="tx1"/>
                </a:solidFill>
                <a:latin typeface="Arial" charset="0"/>
                <a:cs typeface="Cordia New" pitchFamily="34" charset="-34"/>
              </a:defRPr>
            </a:lvl8pPr>
            <a:lvl9pPr marL="3886200" indent="-228600" eaLnBrk="0" fontAlgn="base" hangingPunct="0">
              <a:spcBef>
                <a:spcPct val="0"/>
              </a:spcBef>
              <a:spcAft>
                <a:spcPct val="0"/>
              </a:spcAft>
              <a:defRPr sz="2800">
                <a:solidFill>
                  <a:schemeClr val="tx1"/>
                </a:solidFill>
                <a:latin typeface="Arial" charset="0"/>
                <a:cs typeface="Cordia New" pitchFamily="34" charset="-34"/>
              </a:defRPr>
            </a:lvl9pPr>
          </a:lstStyle>
          <a:p>
            <a:pPr algn="ctr" eaLnBrk="1" hangingPunct="1">
              <a:spcBef>
                <a:spcPct val="20000"/>
              </a:spcBef>
            </a:pPr>
            <a:r>
              <a:rPr lang="en-US" sz="4400" dirty="0">
                <a:solidFill>
                  <a:srgbClr val="C00000"/>
                </a:solidFill>
              </a:rPr>
              <a:t>THANK YOU</a:t>
            </a:r>
          </a:p>
          <a:p>
            <a:pPr algn="ctr" eaLnBrk="1" hangingPunct="1">
              <a:spcBef>
                <a:spcPct val="20000"/>
              </a:spcBef>
            </a:pPr>
            <a:endParaRPr lang="en-US" sz="3200" dirty="0">
              <a:solidFill>
                <a:srgbClr val="C00000"/>
              </a:solidFill>
            </a:endParaRPr>
          </a:p>
          <a:p>
            <a:pPr algn="ctr" eaLnBrk="1" hangingPunct="1">
              <a:spcBef>
                <a:spcPct val="20000"/>
              </a:spcBef>
            </a:pPr>
            <a:r>
              <a:rPr lang="en-US" sz="3200" dirty="0">
                <a:solidFill>
                  <a:srgbClr val="C00000"/>
                </a:solidFill>
              </a:rPr>
              <a:t>slides compiled by </a:t>
            </a:r>
            <a:r>
              <a:rPr lang="en-US" sz="3200" u="sng" dirty="0">
                <a:solidFill>
                  <a:srgbClr val="C00000"/>
                </a:solidFill>
                <a:hlinkClick r:id="rId2"/>
              </a:rPr>
              <a:t>www.aidsdatahub.org</a:t>
            </a:r>
            <a:endParaRPr lang="en-US" sz="3200" u="sng" dirty="0">
              <a:solidFill>
                <a:srgbClr val="C00000"/>
              </a:solidFill>
            </a:endParaRPr>
          </a:p>
          <a:p>
            <a:pPr algn="ctr" eaLnBrk="1" hangingPunct="1">
              <a:spcBef>
                <a:spcPct val="20000"/>
              </a:spcBef>
            </a:pPr>
            <a:endParaRPr lang="en-US" sz="1000" u="sng" dirty="0">
              <a:solidFill>
                <a:srgbClr val="C00000"/>
              </a:solidFill>
            </a:endParaRPr>
          </a:p>
          <a:p>
            <a:pPr algn="ctr" eaLnBrk="1" hangingPunct="1">
              <a:spcBef>
                <a:spcPct val="20000"/>
              </a:spcBef>
            </a:pPr>
            <a:endParaRPr lang="en-US" sz="1000" i="1" dirty="0">
              <a:solidFill>
                <a:srgbClr val="C00000"/>
              </a:solidFill>
            </a:endParaRPr>
          </a:p>
          <a:p>
            <a:pPr algn="ctr" eaLnBrk="1" hangingPunct="1">
              <a:spcBef>
                <a:spcPct val="20000"/>
              </a:spcBef>
            </a:pPr>
            <a:endParaRPr lang="en-US" sz="1000" i="1" dirty="0">
              <a:solidFill>
                <a:srgbClr val="C00000"/>
              </a:solidFill>
            </a:endParaRPr>
          </a:p>
          <a:p>
            <a:pPr algn="ctr" eaLnBrk="1" hangingPunct="1">
              <a:spcBef>
                <a:spcPct val="20000"/>
              </a:spcBef>
            </a:pPr>
            <a:endParaRPr lang="en-US" sz="1000" i="1" dirty="0">
              <a:solidFill>
                <a:srgbClr val="C00000"/>
              </a:solidFill>
            </a:endParaRPr>
          </a:p>
          <a:p>
            <a:pPr algn="ctr" eaLnBrk="1" hangingPunct="1">
              <a:spcBef>
                <a:spcPct val="20000"/>
              </a:spcBef>
            </a:pPr>
            <a:endParaRPr lang="en-US" sz="1000" i="1" dirty="0">
              <a:solidFill>
                <a:srgbClr val="C00000"/>
              </a:solidFill>
            </a:endParaRPr>
          </a:p>
          <a:p>
            <a:pPr algn="ctr" eaLnBrk="1" hangingPunct="1">
              <a:spcBef>
                <a:spcPct val="20000"/>
              </a:spcBef>
            </a:pPr>
            <a:endParaRPr lang="en-US" sz="1000" i="1" dirty="0">
              <a:solidFill>
                <a:srgbClr val="C00000"/>
              </a:solidFill>
            </a:endParaRPr>
          </a:p>
          <a:p>
            <a:pPr algn="ctr" eaLnBrk="1" hangingPunct="1">
              <a:spcBef>
                <a:spcPct val="20000"/>
              </a:spcBef>
            </a:pPr>
            <a:r>
              <a:rPr lang="en-US" sz="1600" i="1" dirty="0">
                <a:solidFill>
                  <a:srgbClr val="C00000"/>
                </a:solidFill>
              </a:rPr>
              <a:t>Data shown in this slide set  are comprehensive to the extent they are available from country reports. Please inform us if you know of sources where more recent data can be used.</a:t>
            </a:r>
          </a:p>
          <a:p>
            <a:pPr algn="ctr" eaLnBrk="1" hangingPunct="1">
              <a:spcBef>
                <a:spcPct val="20000"/>
              </a:spcBef>
            </a:pPr>
            <a:r>
              <a:rPr lang="en-US" sz="1600" i="1" dirty="0">
                <a:solidFill>
                  <a:srgbClr val="C00000"/>
                </a:solidFill>
              </a:rPr>
              <a:t>Please acknowledge </a:t>
            </a:r>
            <a:r>
              <a:rPr lang="en-US" sz="1600" i="1" dirty="0">
                <a:solidFill>
                  <a:srgbClr val="C00000"/>
                </a:solidFill>
                <a:hlinkClick r:id="rId2"/>
              </a:rPr>
              <a:t>www.aidsdatahub.org</a:t>
            </a:r>
            <a:r>
              <a:rPr lang="en-US" sz="1600" i="1" dirty="0">
                <a:solidFill>
                  <a:srgbClr val="C00000"/>
                </a:solidFill>
              </a:rPr>
              <a:t> if slides are lifted directly from this site</a:t>
            </a:r>
          </a:p>
          <a:p>
            <a:pPr algn="ctr" eaLnBrk="1" hangingPunct="1">
              <a:spcBef>
                <a:spcPct val="20000"/>
              </a:spcBef>
            </a:pPr>
            <a:endParaRPr lang="en-US" sz="1600" dirty="0">
              <a:solidFill>
                <a:srgbClr val="C00000"/>
              </a:solidFill>
            </a:endParaRPr>
          </a:p>
        </p:txBody>
      </p:sp>
    </p:spTree>
    <p:extLst>
      <p:ext uri="{BB962C8B-B14F-4D97-AF65-F5344CB8AC3E}">
        <p14:creationId xmlns:p14="http://schemas.microsoft.com/office/powerpoint/2010/main" val="4145785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bwMode="auto">
          <a:xfrm>
            <a:off x="225425"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5400" dirty="0" smtClean="0">
                <a:cs typeface="Cordia New" pitchFamily="34" charset="-34"/>
              </a:rPr>
              <a:t>HIV prevalence and </a:t>
            </a:r>
            <a:br>
              <a:rPr lang="en-US" sz="5400" dirty="0" smtClean="0">
                <a:cs typeface="Cordia New" pitchFamily="34" charset="-34"/>
              </a:rPr>
            </a:br>
            <a:r>
              <a:rPr lang="en-US" sz="5400" dirty="0" smtClean="0">
                <a:cs typeface="Cordia New" pitchFamily="34" charset="-34"/>
              </a:rPr>
              <a:t>epidemiology</a:t>
            </a:r>
            <a:endParaRPr lang="th-TH" dirty="0" smtClean="0"/>
          </a:p>
        </p:txBody>
      </p:sp>
    </p:spTree>
    <p:extLst>
      <p:ext uri="{BB962C8B-B14F-4D97-AF65-F5344CB8AC3E}">
        <p14:creationId xmlns:p14="http://schemas.microsoft.com/office/powerpoint/2010/main" val="3496712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84784"/>
            <a:ext cx="8402672" cy="504000"/>
          </a:xfrm>
        </p:spPr>
        <p:txBody>
          <a:bodyPr/>
          <a:lstStyle/>
          <a:p>
            <a:r>
              <a:rPr lang="en-US" dirty="0" smtClean="0"/>
              <a:t>HIV prevalence among migrants and wives of migrants, 2010-12</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a:t>
            </a:fld>
            <a:endParaRPr lang="th-TH" dirty="0">
              <a:solidFill>
                <a:prstClr val="black">
                  <a:tint val="75000"/>
                </a:prstClr>
              </a:solidFill>
            </a:endParaRPr>
          </a:p>
        </p:txBody>
      </p:sp>
      <p:sp>
        <p:nvSpPr>
          <p:cNvPr id="5" name="TextBox 1"/>
          <p:cNvSpPr txBox="1"/>
          <p:nvPr/>
        </p:nvSpPr>
        <p:spPr>
          <a:xfrm>
            <a:off x="35496" y="6597352"/>
            <a:ext cx="8648700" cy="32971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cs typeface="Arial" pitchFamily="34" charset="0"/>
              </a:rPr>
              <a:t>Source: </a:t>
            </a:r>
            <a:r>
              <a:rPr lang="en-GB" sz="900" dirty="0" smtClean="0">
                <a:solidFill>
                  <a:prstClr val="black"/>
                </a:solidFill>
                <a:cs typeface="Arial" pitchFamily="34" charset="0"/>
              </a:rPr>
              <a:t>Prepared by </a:t>
            </a:r>
            <a:r>
              <a:rPr lang="en-GB" sz="900" dirty="0" smtClean="0">
                <a:solidFill>
                  <a:prstClr val="black"/>
                </a:solidFill>
                <a:cs typeface="Arial" pitchFamily="34" charset="0"/>
                <a:hlinkClick r:id="rId2"/>
              </a:rPr>
              <a:t>www.aidsdatahub.org</a:t>
            </a:r>
            <a:r>
              <a:rPr lang="en-GB" sz="900" dirty="0" smtClean="0">
                <a:solidFill>
                  <a:prstClr val="black"/>
                </a:solidFill>
                <a:cs typeface="Arial" pitchFamily="34" charset="0"/>
              </a:rPr>
              <a:t>  based on HIV Sentinel Surveillance Surveys and Integrated Biological and Behavioural Surveys</a:t>
            </a:r>
            <a:endParaRPr lang="en-GB" sz="900" dirty="0">
              <a:solidFill>
                <a:prstClr val="black"/>
              </a:solidFill>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252424468"/>
              </p:ext>
            </p:extLst>
          </p:nvPr>
        </p:nvGraphicFramePr>
        <p:xfrm>
          <a:off x="13677" y="2420888"/>
          <a:ext cx="8950812" cy="40561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2617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 prevalence among migrant workers who are working in Thailand, 2010 and 2012</a:t>
            </a:r>
            <a:endParaRPr lang="th-TH"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a:t>
            </a:fld>
            <a:endParaRPr lang="th-TH" dirty="0">
              <a:solidFill>
                <a:prstClr val="black">
                  <a:tint val="75000"/>
                </a:prstClr>
              </a:solidFill>
            </a:endParaRPr>
          </a:p>
        </p:txBody>
      </p:sp>
      <p:sp>
        <p:nvSpPr>
          <p:cNvPr id="5" name="TextBox 1"/>
          <p:cNvSpPr txBox="1"/>
          <p:nvPr/>
        </p:nvSpPr>
        <p:spPr>
          <a:xfrm>
            <a:off x="31998" y="6432614"/>
            <a:ext cx="9004498" cy="42538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cs typeface="Arial" pitchFamily="34" charset="0"/>
              </a:rPr>
              <a:t>Source: </a:t>
            </a:r>
            <a:r>
              <a:rPr lang="en-GB" sz="900" dirty="0" smtClean="0">
                <a:solidFill>
                  <a:prstClr val="black"/>
                </a:solidFill>
                <a:cs typeface="Arial" pitchFamily="34" charset="0"/>
              </a:rPr>
              <a:t>Prepared by </a:t>
            </a:r>
            <a:r>
              <a:rPr lang="en-GB" sz="900" dirty="0" smtClean="0">
                <a:solidFill>
                  <a:prstClr val="black"/>
                </a:solidFill>
                <a:cs typeface="Arial" pitchFamily="34" charset="0"/>
                <a:hlinkClick r:id="rId2"/>
              </a:rPr>
              <a:t>www.aidsdatahub.org</a:t>
            </a:r>
            <a:r>
              <a:rPr lang="en-GB" sz="900" dirty="0" smtClean="0">
                <a:solidFill>
                  <a:prstClr val="black"/>
                </a:solidFill>
                <a:cs typeface="Arial" pitchFamily="34" charset="0"/>
              </a:rPr>
              <a:t>  based on Thailand Bureau of Epidemiology. (2013). Report of HIV Situation among Migrant Workers in Thailand: Integrated Biological and Behavioural Surveillance Survey among Migrants  Workers in Thailand 2012 </a:t>
            </a:r>
            <a:endParaRPr lang="en-GB" sz="900" dirty="0">
              <a:solidFill>
                <a:prstClr val="black"/>
              </a:solidFill>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18960616"/>
              </p:ext>
            </p:extLst>
          </p:nvPr>
        </p:nvGraphicFramePr>
        <p:xfrm>
          <a:off x="179512" y="2348880"/>
          <a:ext cx="8496944" cy="41144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1685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Proportion of migrants among reported HIV cases, 2014</a:t>
            </a:r>
            <a:endParaRPr lang="th-TH"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2096954725"/>
              </p:ext>
            </p:extLst>
          </p:nvPr>
        </p:nvGraphicFramePr>
        <p:xfrm>
          <a:off x="683568" y="2420889"/>
          <a:ext cx="8208912" cy="36003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0" y="6597352"/>
            <a:ext cx="9138220" cy="21320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cs typeface="Arial" pitchFamily="34" charset="0"/>
              </a:rPr>
              <a:t>Source: </a:t>
            </a:r>
            <a:r>
              <a:rPr lang="en-GB" sz="900" dirty="0" smtClean="0">
                <a:solidFill>
                  <a:prstClr val="black"/>
                </a:solidFill>
                <a:cs typeface="Arial" pitchFamily="34" charset="0"/>
              </a:rPr>
              <a:t>Prepared by </a:t>
            </a:r>
            <a:r>
              <a:rPr lang="en-GB" sz="900" dirty="0" smtClean="0">
                <a:solidFill>
                  <a:prstClr val="black"/>
                </a:solidFill>
                <a:cs typeface="Arial" pitchFamily="34" charset="0"/>
                <a:hlinkClick r:id="rId3"/>
              </a:rPr>
              <a:t>www.aidsdatahub.org</a:t>
            </a:r>
            <a:r>
              <a:rPr lang="en-GB" sz="900" dirty="0" smtClean="0">
                <a:solidFill>
                  <a:prstClr val="black"/>
                </a:solidFill>
                <a:cs typeface="Arial" pitchFamily="34" charset="0"/>
              </a:rPr>
              <a:t>  based on National HIV and AIDS case reporting and AIDS registry</a:t>
            </a:r>
            <a:endParaRPr lang="en-US" sz="900" dirty="0">
              <a:solidFill>
                <a:srgbClr val="FF0000"/>
              </a:solidFill>
            </a:endParaRPr>
          </a:p>
          <a:p>
            <a:endParaRPr lang="en-GB" sz="900" dirty="0">
              <a:solidFill>
                <a:prstClr val="black"/>
              </a:solidFill>
              <a:cs typeface="Arial" pitchFamily="34" charset="0"/>
            </a:endParaRPr>
          </a:p>
        </p:txBody>
      </p:sp>
      <p:sp>
        <p:nvSpPr>
          <p:cNvPr id="7" name="TextBox 3"/>
          <p:cNvSpPr txBox="1"/>
          <p:nvPr/>
        </p:nvSpPr>
        <p:spPr>
          <a:xfrm>
            <a:off x="5220072" y="5877272"/>
            <a:ext cx="3600400" cy="323850"/>
          </a:xfrm>
          <a:prstGeom prst="rect">
            <a:avLst/>
          </a:prstGeom>
          <a:noFill/>
          <a:ln w="12700" cmpd="sng">
            <a:solidFill>
              <a:schemeClr val="bg1">
                <a:lumMod val="50000"/>
              </a:schemeClr>
            </a:solidFill>
            <a:prstDash val="sysDash"/>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400" dirty="0"/>
              <a:t>* Migrant workers and spouses of migrants</a:t>
            </a:r>
            <a:endParaRPr lang="th-TH" sz="1400" dirty="0"/>
          </a:p>
        </p:txBody>
      </p:sp>
    </p:spTree>
    <p:extLst>
      <p:ext uri="{BB962C8B-B14F-4D97-AF65-F5344CB8AC3E}">
        <p14:creationId xmlns:p14="http://schemas.microsoft.com/office/powerpoint/2010/main" val="578445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a:t>
            </a:r>
            <a:r>
              <a:rPr lang="en-GB" dirty="0"/>
              <a:t>prospective cohort </a:t>
            </a:r>
            <a:r>
              <a:rPr lang="en-GB" dirty="0" smtClean="0"/>
              <a:t>study indicates </a:t>
            </a:r>
            <a:r>
              <a:rPr lang="en-US" dirty="0" smtClean="0"/>
              <a:t>high </a:t>
            </a:r>
            <a:r>
              <a:rPr lang="en-US" dirty="0"/>
              <a:t>incidence of HIV and syphilis among migrant </a:t>
            </a:r>
            <a:r>
              <a:rPr lang="en-US" dirty="0" smtClean="0"/>
              <a:t>MSM in </a:t>
            </a:r>
            <a:r>
              <a:rPr lang="en-US" dirty="0"/>
              <a:t>Beijing</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7</a:t>
            </a:fld>
            <a:endParaRPr lang="th-TH" dirty="0">
              <a:solidFill>
                <a:prstClr val="black">
                  <a:tint val="75000"/>
                </a:prstClr>
              </a:solidFill>
            </a:endParaRPr>
          </a:p>
        </p:txBody>
      </p:sp>
      <p:sp>
        <p:nvSpPr>
          <p:cNvPr id="5" name="TextBox 1"/>
          <p:cNvSpPr txBox="1"/>
          <p:nvPr/>
        </p:nvSpPr>
        <p:spPr>
          <a:xfrm>
            <a:off x="0" y="6428775"/>
            <a:ext cx="9138220" cy="42922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900" dirty="0">
                <a:solidFill>
                  <a:prstClr val="black"/>
                </a:solidFill>
                <a:cs typeface="Arial" pitchFamily="34" charset="0"/>
              </a:rPr>
              <a:t>Source: </a:t>
            </a:r>
            <a:r>
              <a:rPr lang="en-GB" sz="900" dirty="0" smtClean="0">
                <a:solidFill>
                  <a:prstClr val="black"/>
                </a:solidFill>
                <a:cs typeface="Arial" pitchFamily="34" charset="0"/>
              </a:rPr>
              <a:t>Prepared by </a:t>
            </a:r>
            <a:r>
              <a:rPr lang="en-GB" sz="900" dirty="0" smtClean="0">
                <a:solidFill>
                  <a:prstClr val="black"/>
                </a:solidFill>
                <a:cs typeface="Arial" pitchFamily="34" charset="0"/>
                <a:hlinkClick r:id="rId2"/>
              </a:rPr>
              <a:t>www.aidsdatahub.org</a:t>
            </a:r>
            <a:r>
              <a:rPr lang="en-GB" sz="900" dirty="0" smtClean="0">
                <a:solidFill>
                  <a:prstClr val="black"/>
                </a:solidFill>
                <a:cs typeface="Arial" pitchFamily="34" charset="0"/>
              </a:rPr>
              <a:t>  based on </a:t>
            </a:r>
            <a:r>
              <a:rPr lang="en-US" sz="900" dirty="0"/>
              <a:t>Mao H, Ma W, Lu H, et al. High incidence of HIV and syphilis among migrant men who have sex with men in Beijing, China: a prospective cohort study. BMJ Open 2014;4:e005351. doi:10.1136/bmjopen-2014- 005351</a:t>
            </a:r>
            <a:endParaRPr lang="en-GB" sz="900" dirty="0">
              <a:solidFill>
                <a:prstClr val="black"/>
              </a:solidFill>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199753579"/>
              </p:ext>
            </p:extLst>
          </p:nvPr>
        </p:nvGraphicFramePr>
        <p:xfrm>
          <a:off x="107504" y="2780928"/>
          <a:ext cx="5554980"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788024" y="3137480"/>
            <a:ext cx="4176464" cy="2523768"/>
          </a:xfrm>
          <a:prstGeom prst="rect">
            <a:avLst/>
          </a:prstGeom>
          <a:noFill/>
          <a:ln w="19050">
            <a:solidFill>
              <a:schemeClr val="bg2">
                <a:lumMod val="75000"/>
              </a:schemeClr>
            </a:solidFill>
            <a:prstDash val="sysDot"/>
          </a:ln>
        </p:spPr>
        <p:txBody>
          <a:bodyPr wrap="square" rtlCol="0">
            <a:spAutoFit/>
          </a:bodyPr>
          <a:lstStyle/>
          <a:p>
            <a:pPr>
              <a:lnSpc>
                <a:spcPct val="200000"/>
              </a:lnSpc>
            </a:pPr>
            <a:r>
              <a:rPr lang="en-US" sz="1400" b="1" dirty="0" smtClean="0">
                <a:solidFill>
                  <a:srgbClr val="00AEEF"/>
                </a:solidFill>
              </a:rPr>
              <a:t>Study design: </a:t>
            </a:r>
            <a:r>
              <a:rPr lang="en-GB" sz="1400" b="1" dirty="0" smtClean="0"/>
              <a:t>Prospective </a:t>
            </a:r>
            <a:r>
              <a:rPr lang="en-GB" sz="1400" b="1" dirty="0"/>
              <a:t>cohort </a:t>
            </a:r>
            <a:r>
              <a:rPr lang="en-GB" sz="1400" b="1" dirty="0" smtClean="0"/>
              <a:t>study</a:t>
            </a:r>
          </a:p>
          <a:p>
            <a:pPr>
              <a:lnSpc>
                <a:spcPct val="150000"/>
              </a:lnSpc>
            </a:pPr>
            <a:r>
              <a:rPr lang="en-GB" sz="1400" b="1" dirty="0" smtClean="0">
                <a:solidFill>
                  <a:srgbClr val="00AEEF"/>
                </a:solidFill>
              </a:rPr>
              <a:t>Participants     :  </a:t>
            </a:r>
            <a:r>
              <a:rPr lang="en-GB" sz="1400" b="1" dirty="0" smtClean="0"/>
              <a:t>511 </a:t>
            </a:r>
            <a:r>
              <a:rPr lang="en-GB" sz="1400" b="1" dirty="0"/>
              <a:t>HIV-negative migrant </a:t>
            </a:r>
            <a:r>
              <a:rPr lang="en-GB" sz="1400" b="1" dirty="0" smtClean="0"/>
              <a:t>MSM</a:t>
            </a:r>
          </a:p>
          <a:p>
            <a:pPr>
              <a:lnSpc>
                <a:spcPct val="150000"/>
              </a:lnSpc>
            </a:pPr>
            <a:r>
              <a:rPr lang="en-US" sz="1400" b="1" dirty="0">
                <a:solidFill>
                  <a:srgbClr val="00AEEF"/>
                </a:solidFill>
              </a:rPr>
              <a:t>HIV </a:t>
            </a:r>
            <a:r>
              <a:rPr lang="en-US" sz="1400" b="1" dirty="0" err="1" smtClean="0">
                <a:solidFill>
                  <a:srgbClr val="00AEEF"/>
                </a:solidFill>
              </a:rPr>
              <a:t>sero</a:t>
            </a:r>
            <a:r>
              <a:rPr lang="en-US" sz="1400" b="1" dirty="0" smtClean="0">
                <a:solidFill>
                  <a:srgbClr val="00AEEF"/>
                </a:solidFill>
              </a:rPr>
              <a:t>-conversion </a:t>
            </a:r>
            <a:r>
              <a:rPr lang="en-US" sz="1400" b="1" dirty="0"/>
              <a:t>was significantly</a:t>
            </a:r>
          </a:p>
          <a:p>
            <a:pPr>
              <a:lnSpc>
                <a:spcPct val="150000"/>
              </a:lnSpc>
            </a:pPr>
            <a:r>
              <a:rPr lang="en-US" sz="1400" b="1" dirty="0"/>
              <a:t>associated with </a:t>
            </a:r>
            <a:endParaRPr lang="en-US" sz="1400" b="1" dirty="0" smtClean="0"/>
          </a:p>
          <a:p>
            <a:pPr marL="285750" indent="-285750">
              <a:lnSpc>
                <a:spcPct val="150000"/>
              </a:lnSpc>
              <a:buFontTx/>
              <a:buChar char="-"/>
            </a:pPr>
            <a:r>
              <a:rPr lang="en-US" sz="1400" b="1" dirty="0" smtClean="0"/>
              <a:t>‘</a:t>
            </a:r>
            <a:r>
              <a:rPr lang="en-US" sz="1400" b="1" i="1" dirty="0"/>
              <a:t>had first anal intercourse at age 15 </a:t>
            </a:r>
            <a:r>
              <a:rPr lang="en-US" sz="1400" b="1" i="1" dirty="0" smtClean="0"/>
              <a:t>or younger</a:t>
            </a:r>
            <a:r>
              <a:rPr lang="en-US" sz="1400" b="1" i="1" dirty="0"/>
              <a:t>’ </a:t>
            </a:r>
            <a:r>
              <a:rPr lang="en-US" sz="1400" b="1" i="1" dirty="0" smtClean="0"/>
              <a:t> </a:t>
            </a:r>
            <a:r>
              <a:rPr lang="en-US" sz="1400" b="1" dirty="0" smtClean="0"/>
              <a:t>and </a:t>
            </a:r>
          </a:p>
          <a:p>
            <a:pPr marL="285750" indent="-285750">
              <a:lnSpc>
                <a:spcPct val="150000"/>
              </a:lnSpc>
              <a:buFontTx/>
              <a:buChar char="-"/>
            </a:pPr>
            <a:r>
              <a:rPr lang="en-US" sz="1400" b="1" i="1" dirty="0" smtClean="0"/>
              <a:t>‘</a:t>
            </a:r>
            <a:r>
              <a:rPr lang="en-US" sz="1400" b="1" i="1" dirty="0"/>
              <a:t>ever had group sex’ </a:t>
            </a:r>
            <a:endParaRPr lang="en-GB" sz="1400" b="1" i="1" dirty="0"/>
          </a:p>
        </p:txBody>
      </p:sp>
    </p:spTree>
    <p:extLst>
      <p:ext uri="{BB962C8B-B14F-4D97-AF65-F5344CB8AC3E}">
        <p14:creationId xmlns:p14="http://schemas.microsoft.com/office/powerpoint/2010/main" val="3194304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412776"/>
            <a:ext cx="8402672" cy="504000"/>
          </a:xfrm>
        </p:spPr>
        <p:txBody>
          <a:bodyPr/>
          <a:lstStyle/>
          <a:p>
            <a:r>
              <a:rPr lang="en-US" dirty="0"/>
              <a:t>Proportion of migrants/wives of migrants among HIV positive cases from Integrated </a:t>
            </a:r>
            <a:r>
              <a:rPr lang="en-US" dirty="0" err="1"/>
              <a:t>Counselling</a:t>
            </a:r>
            <a:r>
              <a:rPr lang="en-US" dirty="0"/>
              <a:t> and Testing </a:t>
            </a:r>
            <a:r>
              <a:rPr lang="en-US" dirty="0" smtClean="0"/>
              <a:t>Centre, India 2011</a:t>
            </a:r>
            <a:endParaRPr lang="en-GB"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8</a:t>
            </a:fld>
            <a:endParaRPr lang="th-TH" dirty="0">
              <a:solidFill>
                <a:prstClr val="black">
                  <a:tint val="75000"/>
                </a:prstClr>
              </a:solidFill>
            </a:endParaRPr>
          </a:p>
        </p:txBody>
      </p:sp>
      <p:sp>
        <p:nvSpPr>
          <p:cNvPr id="9" name="Rectangle 8"/>
          <p:cNvSpPr/>
          <p:nvPr/>
        </p:nvSpPr>
        <p:spPr>
          <a:xfrm>
            <a:off x="0" y="6488668"/>
            <a:ext cx="9144000" cy="369332"/>
          </a:xfrm>
          <a:prstGeom prst="rect">
            <a:avLst/>
          </a:prstGeom>
        </p:spPr>
        <p:txBody>
          <a:bodyPr wrap="square">
            <a:spAutoFit/>
          </a:bodyPr>
          <a:lstStyle/>
          <a:p>
            <a:r>
              <a:rPr lang="en-GB" sz="900" dirty="0">
                <a:solidFill>
                  <a:prstClr val="black"/>
                </a:solidFill>
                <a:cs typeface="Arial" pitchFamily="34" charset="0"/>
              </a:rPr>
              <a:t>Source: Prepared by </a:t>
            </a:r>
            <a:r>
              <a:rPr lang="en-GB" sz="900" dirty="0">
                <a:solidFill>
                  <a:prstClr val="black"/>
                </a:solidFill>
                <a:cs typeface="Arial" pitchFamily="34" charset="0"/>
                <a:hlinkClick r:id="rId2"/>
              </a:rPr>
              <a:t>www.aidsdatahub.org</a:t>
            </a:r>
            <a:r>
              <a:rPr lang="en-GB" sz="900" dirty="0">
                <a:solidFill>
                  <a:prstClr val="black"/>
                </a:solidFill>
                <a:cs typeface="Arial" pitchFamily="34" charset="0"/>
              </a:rPr>
              <a:t>  based on </a:t>
            </a:r>
            <a:r>
              <a:rPr lang="en-GB" sz="900" dirty="0" err="1">
                <a:solidFill>
                  <a:prstClr val="black"/>
                </a:solidFill>
                <a:cs typeface="Arial" pitchFamily="34" charset="0"/>
              </a:rPr>
              <a:t>Saggurti</a:t>
            </a:r>
            <a:r>
              <a:rPr lang="en-GB" sz="900" dirty="0">
                <a:solidFill>
                  <a:prstClr val="black"/>
                </a:solidFill>
                <a:cs typeface="Arial" pitchFamily="34" charset="0"/>
              </a:rPr>
              <a:t> N, </a:t>
            </a:r>
            <a:r>
              <a:rPr lang="en-GB" sz="900" dirty="0" err="1">
                <a:solidFill>
                  <a:prstClr val="black"/>
                </a:solidFill>
                <a:cs typeface="Arial" pitchFamily="34" charset="0"/>
              </a:rPr>
              <a:t>Mahapatra</a:t>
            </a:r>
            <a:r>
              <a:rPr lang="en-GB" sz="900" dirty="0">
                <a:solidFill>
                  <a:prstClr val="black"/>
                </a:solidFill>
                <a:cs typeface="Arial" pitchFamily="34" charset="0"/>
              </a:rPr>
              <a:t> B, Swain SN, et al. (2011). Migration and HIV in India: Study of Select Districts. New Delhi: UNDP, NACO, and Population Council. </a:t>
            </a:r>
          </a:p>
        </p:txBody>
      </p:sp>
      <p:grpSp>
        <p:nvGrpSpPr>
          <p:cNvPr id="12" name="Group 11"/>
          <p:cNvGrpSpPr/>
          <p:nvPr/>
        </p:nvGrpSpPr>
        <p:grpSpPr>
          <a:xfrm>
            <a:off x="0" y="2492896"/>
            <a:ext cx="8976049" cy="4104456"/>
            <a:chOff x="0" y="2492896"/>
            <a:chExt cx="8976049" cy="4104456"/>
          </a:xfrm>
        </p:grpSpPr>
        <p:grpSp>
          <p:nvGrpSpPr>
            <p:cNvPr id="8" name="Group 7"/>
            <p:cNvGrpSpPr/>
            <p:nvPr/>
          </p:nvGrpSpPr>
          <p:grpSpPr>
            <a:xfrm>
              <a:off x="0" y="2492896"/>
              <a:ext cx="8976049" cy="4104456"/>
              <a:chOff x="-11561" y="2276872"/>
              <a:chExt cx="8976049" cy="4104456"/>
            </a:xfrm>
          </p:grpSpPr>
          <p:graphicFrame>
            <p:nvGraphicFramePr>
              <p:cNvPr id="4" name="Chart 3"/>
              <p:cNvGraphicFramePr>
                <a:graphicFrameLocks/>
              </p:cNvGraphicFramePr>
              <p:nvPr>
                <p:extLst>
                  <p:ext uri="{D42A27DB-BD31-4B8C-83A1-F6EECF244321}">
                    <p14:modId xmlns:p14="http://schemas.microsoft.com/office/powerpoint/2010/main" val="1812143959"/>
                  </p:ext>
                </p:extLst>
              </p:nvPr>
            </p:nvGraphicFramePr>
            <p:xfrm>
              <a:off x="-11561" y="2420888"/>
              <a:ext cx="4799585" cy="3960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903181369"/>
                  </p:ext>
                </p:extLst>
              </p:nvPr>
            </p:nvGraphicFramePr>
            <p:xfrm>
              <a:off x="4499992" y="2276872"/>
              <a:ext cx="4464496" cy="4104456"/>
            </p:xfrm>
            <a:graphic>
              <a:graphicData uri="http://schemas.openxmlformats.org/drawingml/2006/chart">
                <c:chart xmlns:c="http://schemas.openxmlformats.org/drawingml/2006/chart" xmlns:r="http://schemas.openxmlformats.org/officeDocument/2006/relationships" r:id="rId4"/>
              </a:graphicData>
            </a:graphic>
          </p:graphicFrame>
        </p:grpSp>
        <p:cxnSp>
          <p:nvCxnSpPr>
            <p:cNvPr id="6" name="Straight Connector 5"/>
            <p:cNvCxnSpPr/>
            <p:nvPr/>
          </p:nvCxnSpPr>
          <p:spPr>
            <a:xfrm>
              <a:off x="4618607" y="2492896"/>
              <a:ext cx="0" cy="3995772"/>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08124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79512" y="1412776"/>
            <a:ext cx="8402672" cy="504000"/>
          </a:xfrm>
        </p:spPr>
        <p:txBody>
          <a:bodyPr/>
          <a:lstStyle/>
          <a:p>
            <a:r>
              <a:rPr lang="en-US" sz="2200" dirty="0"/>
              <a:t>Proportion </a:t>
            </a:r>
            <a:r>
              <a:rPr lang="en-US" sz="2200" dirty="0" smtClean="0"/>
              <a:t> of HIV </a:t>
            </a:r>
            <a:r>
              <a:rPr lang="en-US" sz="2200" dirty="0" err="1" smtClean="0"/>
              <a:t>sero</a:t>
            </a:r>
            <a:r>
              <a:rPr lang="en-US" sz="2200" dirty="0" smtClean="0"/>
              <a:t>-concordance and discordance among people who were tested positive at Integrated </a:t>
            </a:r>
            <a:r>
              <a:rPr lang="en-US" sz="2200" dirty="0" err="1"/>
              <a:t>Counselling</a:t>
            </a:r>
            <a:r>
              <a:rPr lang="en-US" sz="2200" dirty="0"/>
              <a:t> and Testing </a:t>
            </a:r>
            <a:r>
              <a:rPr lang="en-US" sz="2200" dirty="0" smtClean="0"/>
              <a:t>Centre by migration status, India 2011</a:t>
            </a:r>
            <a:endParaRPr lang="en-GB" sz="22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9</a:t>
            </a:fld>
            <a:endParaRPr lang="th-TH" dirty="0">
              <a:solidFill>
                <a:prstClr val="black">
                  <a:tint val="75000"/>
                </a:prstClr>
              </a:solidFill>
            </a:endParaRPr>
          </a:p>
        </p:txBody>
      </p:sp>
      <p:graphicFrame>
        <p:nvGraphicFramePr>
          <p:cNvPr id="4" name="Chart 3"/>
          <p:cNvGraphicFramePr>
            <a:graphicFrameLocks/>
          </p:cNvGraphicFramePr>
          <p:nvPr>
            <p:extLst>
              <p:ext uri="{D42A27DB-BD31-4B8C-83A1-F6EECF244321}">
                <p14:modId xmlns:p14="http://schemas.microsoft.com/office/powerpoint/2010/main" val="865403309"/>
              </p:ext>
            </p:extLst>
          </p:nvPr>
        </p:nvGraphicFramePr>
        <p:xfrm>
          <a:off x="125760" y="2540404"/>
          <a:ext cx="8892480" cy="391979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6488668"/>
            <a:ext cx="9144000" cy="369332"/>
          </a:xfrm>
          <a:prstGeom prst="rect">
            <a:avLst/>
          </a:prstGeom>
        </p:spPr>
        <p:txBody>
          <a:bodyPr wrap="square">
            <a:spAutoFit/>
          </a:bodyPr>
          <a:lstStyle/>
          <a:p>
            <a:r>
              <a:rPr lang="en-GB" sz="900" dirty="0">
                <a:solidFill>
                  <a:prstClr val="black"/>
                </a:solidFill>
                <a:latin typeface="Arial" pitchFamily="34" charset="0"/>
                <a:cs typeface="Arial" pitchFamily="34" charset="0"/>
              </a:rPr>
              <a:t>Source: Prepared by </a:t>
            </a:r>
            <a:r>
              <a:rPr lang="en-GB" sz="900" dirty="0">
                <a:solidFill>
                  <a:prstClr val="black"/>
                </a:solidFill>
                <a:latin typeface="Arial" pitchFamily="34" charset="0"/>
                <a:cs typeface="Arial" pitchFamily="34" charset="0"/>
                <a:hlinkClick r:id="rId3"/>
              </a:rPr>
              <a:t>www.aidsdatahub.org</a:t>
            </a:r>
            <a:r>
              <a:rPr lang="en-GB" sz="900" dirty="0">
                <a:solidFill>
                  <a:prstClr val="black"/>
                </a:solidFill>
                <a:latin typeface="Arial" pitchFamily="34" charset="0"/>
                <a:cs typeface="Arial" pitchFamily="34" charset="0"/>
              </a:rPr>
              <a:t>  based on </a:t>
            </a:r>
            <a:r>
              <a:rPr lang="en-GB" sz="900" dirty="0" err="1">
                <a:solidFill>
                  <a:prstClr val="black"/>
                </a:solidFill>
                <a:latin typeface="Arial" pitchFamily="34" charset="0"/>
                <a:cs typeface="Arial" pitchFamily="34" charset="0"/>
              </a:rPr>
              <a:t>Saggurti</a:t>
            </a:r>
            <a:r>
              <a:rPr lang="en-GB" sz="900" dirty="0">
                <a:solidFill>
                  <a:prstClr val="black"/>
                </a:solidFill>
                <a:latin typeface="Arial" pitchFamily="34" charset="0"/>
                <a:cs typeface="Arial" pitchFamily="34" charset="0"/>
              </a:rPr>
              <a:t> N, </a:t>
            </a:r>
            <a:r>
              <a:rPr lang="en-GB" sz="900" dirty="0" err="1">
                <a:solidFill>
                  <a:prstClr val="black"/>
                </a:solidFill>
                <a:latin typeface="Arial" pitchFamily="34" charset="0"/>
                <a:cs typeface="Arial" pitchFamily="34" charset="0"/>
              </a:rPr>
              <a:t>Mahapatra</a:t>
            </a:r>
            <a:r>
              <a:rPr lang="en-GB" sz="900" dirty="0">
                <a:solidFill>
                  <a:prstClr val="black"/>
                </a:solidFill>
                <a:latin typeface="Arial" pitchFamily="34" charset="0"/>
                <a:cs typeface="Arial" pitchFamily="34" charset="0"/>
              </a:rPr>
              <a:t> B, Swain SN, et al. (2011). Migration and HIV in India: Study of Select Districts. New Delhi: UNDP, NACO, and Population Council. </a:t>
            </a:r>
            <a:endParaRPr lang="en-GB" sz="900" dirty="0">
              <a:latin typeface="Arial" pitchFamily="34" charset="0"/>
              <a:cs typeface="Arial" pitchFamily="34" charset="0"/>
            </a:endParaRPr>
          </a:p>
        </p:txBody>
      </p:sp>
    </p:spTree>
    <p:extLst>
      <p:ext uri="{BB962C8B-B14F-4D97-AF65-F5344CB8AC3E}">
        <p14:creationId xmlns:p14="http://schemas.microsoft.com/office/powerpoint/2010/main" val="1494432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3386</TotalTime>
  <Words>2150</Words>
  <Application>Microsoft Office PowerPoint</Application>
  <PresentationFormat>On-screen Show (4:3)</PresentationFormat>
  <Paragraphs>348</Paragraphs>
  <Slides>29</Slides>
  <Notes>0</Notes>
  <HiddenSlides>0</HiddenSlides>
  <MMClips>0</MMClips>
  <ScaleCrop>false</ScaleCrop>
  <HeadingPairs>
    <vt:vector size="4" baseType="variant">
      <vt:variant>
        <vt:lpstr>Theme</vt:lpstr>
      </vt:variant>
      <vt:variant>
        <vt:i4>5</vt:i4>
      </vt:variant>
      <vt:variant>
        <vt:lpstr>Slide Titles</vt:lpstr>
      </vt:variant>
      <vt:variant>
        <vt:i4>29</vt:i4>
      </vt:variant>
    </vt:vector>
  </HeadingPairs>
  <TitlesOfParts>
    <vt:vector size="34" baseType="lpstr">
      <vt:lpstr>Layout with Latest!</vt:lpstr>
      <vt:lpstr>1_Cover Design</vt:lpstr>
      <vt:lpstr>1_Layout with Latest!</vt:lpstr>
      <vt:lpstr>Layout</vt:lpstr>
      <vt:lpstr>1_Layout</vt:lpstr>
      <vt:lpstr>Migrants and mobile populations</vt:lpstr>
      <vt:lpstr>CONTENT</vt:lpstr>
      <vt:lpstr>HIV prevalence and  epidemiology</vt:lpstr>
      <vt:lpstr>HIV prevalence among migrants and wives of migrants, 2010-12</vt:lpstr>
      <vt:lpstr>HIV prevalence among migrant workers who are working in Thailand, 2010 and 2012</vt:lpstr>
      <vt:lpstr>Proportion of migrants among reported HIV cases, 2014</vt:lpstr>
      <vt:lpstr>A prospective cohort study indicates high incidence of HIV and syphilis among migrant MSM in Beijing</vt:lpstr>
      <vt:lpstr>Proportion of migrants/wives of migrants among HIV positive cases from Integrated Counselling and Testing Centre, India 2011</vt:lpstr>
      <vt:lpstr>Proportion  of HIV sero-concordance and discordance among people who were tested positive at Integrated Counselling and Testing Centre by migration status, India 2011</vt:lpstr>
      <vt:lpstr>Risk behaviours  </vt:lpstr>
      <vt:lpstr>Percentage of migrants reported having sex with commercial/non-regular partners in the last year, 2010-11 </vt:lpstr>
      <vt:lpstr>Percentage of migrants reported condom use with spouse or regular partners, 2014 (Emphasis project data) </vt:lpstr>
      <vt:lpstr>Reported sexual behaviours among Bangladeshi sailors in the last 12 months, 2012</vt:lpstr>
      <vt:lpstr>Reported sexual behaviours among migrant workers in Eastern China, in the last 12 months, 2010</vt:lpstr>
      <vt:lpstr>Sexual behaviour and condom use by marital status among migrant workers in Eastern China, 2010 </vt:lpstr>
      <vt:lpstr>Percentage of returned migrants reported condom use by partner type, Nepal, 2010</vt:lpstr>
      <vt:lpstr>Proportion of married men reported having extramarital sex and condom use at last sex by migration status, India 2011</vt:lpstr>
      <vt:lpstr>Proportion of married women reported having extramarital sex and condom use at last sex by husband’s migration status, India 2011</vt:lpstr>
      <vt:lpstr>Vulnerability and  HIV knowledge</vt:lpstr>
      <vt:lpstr>Proportion of migrants with comprehensive HIV knowledge, 2008-2012</vt:lpstr>
      <vt:lpstr>National response </vt:lpstr>
      <vt:lpstr>Inclusion of migrants in the latest available  National Strategic Plans</vt:lpstr>
      <vt:lpstr>Percentage of migrants in India who are provided with  health care benefits by their employer</vt:lpstr>
      <vt:lpstr>Percentage of migrants in India (end-line impact population of Emphasis project) reporting access to HIV related services, 2014</vt:lpstr>
      <vt:lpstr>Percentage of migrants in India (end-line impact population of Emphasis project) reporting a supportive HIV and AIDS related environment, 2014</vt:lpstr>
      <vt:lpstr>Proportion of migrants tested for HIV, 2009-2011 </vt:lpstr>
      <vt:lpstr>Restriction on entry, stay, and residence based on HIV status in South-East Asia and the Pacific countries</vt:lpstr>
      <vt:lpstr>Restriction on entry, stay, and residence based on HIV status in South and East Asia countries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prevalence among prisoners, 2009-11</dc:title>
  <dc:creator>Data Hub</dc:creator>
  <cp:lastModifiedBy>Administrator</cp:lastModifiedBy>
  <cp:revision>234</cp:revision>
  <dcterms:created xsi:type="dcterms:W3CDTF">2013-06-28T09:51:00Z</dcterms:created>
  <dcterms:modified xsi:type="dcterms:W3CDTF">2016-12-12T01:58:47Z</dcterms:modified>
</cp:coreProperties>
</file>